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napToGrid="0">
      <p:cViewPr varScale="1">
        <p:scale>
          <a:sx n="53" d="100"/>
          <a:sy n="53" d="100"/>
        </p:scale>
        <p:origin x="180" y="5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33" name=""/>
        <p:cNvGrpSpPr/>
        <p:nvPr/>
      </p:nvGrpSpPr>
      <p:grpSpPr>
        <a:xfrm>
          <a:off x="0" y="0"/>
          <a:ext cx="0" cy="0"/>
          <a:chOff x="0" y="0"/>
          <a:chExt cx="0" cy="0"/>
        </a:xfrm>
      </p:grpSpPr>
      <p:sp>
        <p:nvSpPr>
          <p:cNvPr id="1048587" name="Title 1"/>
          <p:cNvSpPr>
            <a:spLocks noGrp="1"/>
          </p:cNvSpPr>
          <p:nvPr>
            <p:ph type="title"/>
          </p:nvPr>
        </p:nvSpPr>
        <p:spPr/>
        <p:txBody>
          <a:bodyPr/>
          <a:p>
            <a:r>
              <a:rPr lang="en-US" smtClean="0"/>
              <a:t>Click to edit Master title style</a:t>
            </a:r>
            <a:endParaRPr lang="en-US"/>
          </a:p>
        </p:txBody>
      </p:sp>
      <p:sp>
        <p:nvSpPr>
          <p:cNvPr id="1048588"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89" name="Date Placeholder 3"/>
          <p:cNvSpPr>
            <a:spLocks noGrp="1"/>
          </p:cNvSpPr>
          <p:nvPr>
            <p:ph type="dt" sz="half" idx="10"/>
          </p:nvPr>
        </p:nvSpPr>
        <p:spPr/>
        <p:txBody>
          <a:bodyPr/>
          <a:p>
            <a:fld id="{63A1C593-65D0-4073-BCC9-577B9352EA97}"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US"/>
          </a:p>
        </p:txBody>
      </p:sp>
      <p:sp>
        <p:nvSpPr>
          <p:cNvPr id="1048633"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4"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48"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endParaRPr lang="en-US" smtClean="0"/>
          </a:p>
        </p:txBody>
      </p:sp>
      <p:sp>
        <p:nvSpPr>
          <p:cNvPr id="1048650"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Content Placeholder 2"/>
          <p:cNvSpPr>
            <a:spLocks noGrp="1"/>
          </p:cNvSpPr>
          <p:nvPr>
            <p:ph sz="half" idx="1"/>
          </p:nvPr>
        </p:nvSpPr>
        <p:spPr>
          <a:xfrm>
            <a:off x="838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Content Placeholder 3"/>
          <p:cNvSpPr>
            <a:spLocks noGrp="1"/>
          </p:cNvSpPr>
          <p:nvPr>
            <p:ph sz="half" idx="2"/>
          </p:nvPr>
        </p:nvSpPr>
        <p:spPr>
          <a:xfrm>
            <a:off x="6172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6"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59"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6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61"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63"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4"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65" name="Footer Placeholder 7"/>
          <p:cNvSpPr>
            <a:spLocks noGrp="1"/>
          </p:cNvSpPr>
          <p:nvPr>
            <p:ph type="ftr" sz="quarter" idx="11"/>
          </p:nvPr>
        </p:nvSpPr>
        <p:spPr/>
        <p:txBody>
          <a:bodyPr/>
          <a:p>
            <a:endParaRPr lang="en-US"/>
          </a:p>
        </p:txBody>
      </p:sp>
      <p:sp>
        <p:nvSpPr>
          <p:cNvPr id="1048666"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67" name="Date Placeholder 1"/>
          <p:cNvSpPr>
            <a:spLocks noGrp="1"/>
          </p:cNvSpPr>
          <p:nvPr>
            <p:ph type="dt" sz="half" idx="10"/>
          </p:nvPr>
        </p:nvSpPr>
        <p:spPr/>
        <p:txBody>
          <a:bodyPr/>
          <a:p>
            <a:fld id="{63A1C593-65D0-4073-BCC9-577B9352EA97}" type="datetimeFigureOut">
              <a:rPr lang="en-US" smtClean="0"/>
            </a:fld>
            <a:endParaRPr lang="en-US"/>
          </a:p>
        </p:txBody>
      </p:sp>
      <p:sp>
        <p:nvSpPr>
          <p:cNvPr id="1048668" name="Footer Placeholder 2"/>
          <p:cNvSpPr>
            <a:spLocks noGrp="1"/>
          </p:cNvSpPr>
          <p:nvPr>
            <p:ph type="ftr" sz="quarter" idx="11"/>
          </p:nvPr>
        </p:nvSpPr>
        <p:spPr/>
        <p:txBody>
          <a:bodyPr/>
          <a:p>
            <a:endParaRPr lang="en-US"/>
          </a:p>
        </p:txBody>
      </p:sp>
      <p:sp>
        <p:nvSpPr>
          <p:cNvPr id="1048669"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70"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7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7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0"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1" name="Footer Placeholder 5"/>
          <p:cNvSpPr>
            <a:spLocks noGrp="1"/>
          </p:cNvSpPr>
          <p:nvPr>
            <p:ph type="ftr" sz="quarter" idx="11"/>
          </p:nvPr>
        </p:nvSpPr>
        <p:spPr/>
        <p:txBody>
          <a:bodyPr/>
          <a:p>
            <a:endParaRPr lang="en-US"/>
          </a:p>
        </p:txBody>
      </p:sp>
      <p:sp>
        <p:nvSpPr>
          <p:cNvPr id="1048642"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3"/>
          <a:stretch>
            <a:fillRect/>
          </a:stretch>
        </a:blip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1122680"/>
            <a:ext cx="9144000" cy="3678555"/>
          </a:xfrm>
        </p:spPr>
        <p:txBody>
          <a:bodyPr>
            <a:noAutofit/>
          </a:bodyPr>
          <a:p>
            <a:pPr algn="just"/>
            <a:r>
              <a:rPr b="1" dirty="0" sz="6600" lang="en-US"/>
              <a:t>Project Documentation: Building a Smarter AI-Powered Spam Classifier</a:t>
            </a:r>
            <a:endParaRPr b="1" dirty="0" sz="66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08" name="Title 1"/>
          <p:cNvSpPr>
            <a:spLocks noGrp="1"/>
          </p:cNvSpPr>
          <p:nvPr>
            <p:ph type="title"/>
          </p:nvPr>
        </p:nvSpPr>
        <p:spPr>
          <a:xfrm>
            <a:off x="838200" y="855345"/>
            <a:ext cx="10515600" cy="1325563"/>
          </a:xfrm>
        </p:spPr>
        <p:txBody>
          <a:bodyPr/>
          <a:p>
            <a:r>
              <a:rPr b="1" sz="6600" lang="en-US"/>
              <a:t>8. Model Evaluation</a:t>
            </a:r>
            <a:endParaRPr b="1" sz="6600" lang="en-US"/>
          </a:p>
        </p:txBody>
      </p:sp>
      <p:sp>
        <p:nvSpPr>
          <p:cNvPr id="1048609" name="Text Placeholder 2"/>
          <p:cNvSpPr>
            <a:spLocks noGrp="1"/>
          </p:cNvSpPr>
          <p:nvPr>
            <p:ph type="body" idx="1"/>
          </p:nvPr>
        </p:nvSpPr>
        <p:spPr>
          <a:xfrm>
            <a:off x="838200" y="2611755"/>
            <a:ext cx="10515600" cy="3565525"/>
          </a:xfrm>
        </p:spPr>
        <p:txBody>
          <a:bodyPr/>
          <a:p>
            <a:r>
              <a:rPr b="1" lang="en-US"/>
              <a:t>Discuss the metrics and techniques you used to evaluate the model's performance. Include metrics like accuracy, precision, recall, F1 score, and ROC AUC. Present visualizations and graphs to support your evaluation.</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10" name="Title 1"/>
          <p:cNvSpPr>
            <a:spLocks noGrp="1"/>
          </p:cNvSpPr>
          <p:nvPr>
            <p:ph type="title"/>
          </p:nvPr>
        </p:nvSpPr>
        <p:spPr>
          <a:xfrm>
            <a:off x="838200" y="1181735"/>
            <a:ext cx="10515600" cy="1325563"/>
          </a:xfrm>
        </p:spPr>
        <p:txBody>
          <a:bodyPr/>
          <a:p>
            <a:r>
              <a:rPr b="1" sz="6600" lang="en-US"/>
              <a:t>9. Results</a:t>
            </a:r>
            <a:endParaRPr b="1" sz="6600" lang="en-US"/>
          </a:p>
        </p:txBody>
      </p:sp>
      <p:sp>
        <p:nvSpPr>
          <p:cNvPr id="1048611" name="Text Placeholder 2"/>
          <p:cNvSpPr>
            <a:spLocks noGrp="1"/>
          </p:cNvSpPr>
          <p:nvPr>
            <p:ph type="body" idx="1"/>
          </p:nvPr>
        </p:nvSpPr>
        <p:spPr>
          <a:xfrm>
            <a:off x="838200" y="2923540"/>
            <a:ext cx="10515600" cy="3253740"/>
          </a:xfrm>
        </p:spPr>
        <p:txBody>
          <a:bodyPr/>
          <a:p>
            <a:r>
              <a:rPr b="1" lang="en-US"/>
              <a:t>Summarize the results obtained from your spam classifier. Discuss the accuracy, false positives, false negatives, and the classifier's ability to adapt to new spam techniques.</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12" name="Title 1"/>
          <p:cNvSpPr>
            <a:spLocks noGrp="1"/>
          </p:cNvSpPr>
          <p:nvPr>
            <p:ph type="title"/>
          </p:nvPr>
        </p:nvSpPr>
        <p:spPr>
          <a:xfrm>
            <a:off x="838200" y="958850"/>
            <a:ext cx="10515600" cy="1325563"/>
          </a:xfrm>
        </p:spPr>
        <p:txBody>
          <a:bodyPr/>
          <a:p>
            <a:r>
              <a:rPr b="1" sz="6600" lang="en-US"/>
              <a:t>10. Future Improvements</a:t>
            </a:r>
            <a:endParaRPr b="1" sz="6600" lang="en-US"/>
          </a:p>
        </p:txBody>
      </p:sp>
      <p:sp>
        <p:nvSpPr>
          <p:cNvPr id="1048613" name="Text Placeholder 2"/>
          <p:cNvSpPr>
            <a:spLocks noGrp="1"/>
          </p:cNvSpPr>
          <p:nvPr>
            <p:ph type="body" idx="1"/>
          </p:nvPr>
        </p:nvSpPr>
        <p:spPr>
          <a:xfrm>
            <a:off x="838200" y="2759710"/>
            <a:ext cx="10515600" cy="3417570"/>
          </a:xfrm>
        </p:spPr>
        <p:txBody>
          <a:bodyPr/>
          <a:p>
            <a:r>
              <a:rPr b="1" lang="en-US"/>
              <a:t>Suggest potential areas for future improvements and enhancements to the spam classifier. This could include incorporating more advanced machine learning techniques, adding features, or optimizing the model further.</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614" name="Title 1"/>
          <p:cNvSpPr>
            <a:spLocks noGrp="1"/>
          </p:cNvSpPr>
          <p:nvPr>
            <p:ph type="title"/>
          </p:nvPr>
        </p:nvSpPr>
        <p:spPr>
          <a:xfrm>
            <a:off x="838200" y="943610"/>
            <a:ext cx="10515600" cy="1325563"/>
          </a:xfrm>
        </p:spPr>
        <p:txBody>
          <a:bodyPr/>
          <a:p>
            <a:r>
              <a:rPr b="1" sz="6600" lang="en-US"/>
              <a:t>11. Conclusion</a:t>
            </a:r>
            <a:endParaRPr b="1" sz="6600" lang="en-US"/>
          </a:p>
        </p:txBody>
      </p:sp>
      <p:sp>
        <p:nvSpPr>
          <p:cNvPr id="1048615" name="Text Placeholder 2"/>
          <p:cNvSpPr>
            <a:spLocks noGrp="1"/>
          </p:cNvSpPr>
          <p:nvPr>
            <p:ph type="body" idx="1"/>
          </p:nvPr>
        </p:nvSpPr>
        <p:spPr>
          <a:xfrm>
            <a:off x="838200" y="3073400"/>
            <a:ext cx="10515600" cy="3103880"/>
          </a:xfrm>
        </p:spPr>
        <p:txBody>
          <a:bodyPr/>
          <a:p>
            <a:r>
              <a:rPr b="1" lang="en-US"/>
              <a:t>Provide a concise conclusion that summarizes the key achievements of the project. Mention the impact of your spam classifier and its potential for real-world application.</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16" name="Title 1"/>
          <p:cNvSpPr>
            <a:spLocks noGrp="1"/>
          </p:cNvSpPr>
          <p:nvPr>
            <p:ph type="title"/>
          </p:nvPr>
        </p:nvSpPr>
        <p:spPr>
          <a:xfrm>
            <a:off x="749300" y="2766060"/>
            <a:ext cx="10515600" cy="1325563"/>
          </a:xfrm>
        </p:spPr>
        <p:txBody>
          <a:bodyPr>
            <a:noAutofit/>
          </a:bodyPr>
          <a:p>
            <a:pPr algn="ctr"/>
            <a:r>
              <a:rPr b="1" sz="9600" lang="en-US"/>
              <a:t>Project Submission</a:t>
            </a:r>
            <a:endParaRPr b="1" sz="96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17" name="Title 1"/>
          <p:cNvSpPr>
            <a:spLocks noGrp="1"/>
          </p:cNvSpPr>
          <p:nvPr>
            <p:ph type="title"/>
          </p:nvPr>
        </p:nvSpPr>
        <p:spPr>
          <a:xfrm>
            <a:off x="838200" y="781050"/>
            <a:ext cx="10515600" cy="1325563"/>
          </a:xfrm>
        </p:spPr>
        <p:txBody>
          <a:bodyPr/>
          <a:p>
            <a:r>
              <a:rPr b="1" sz="7200" lang="en-US"/>
              <a:t>Submission Details</a:t>
            </a:r>
            <a:endParaRPr b="1" sz="7200" lang="en-US"/>
          </a:p>
        </p:txBody>
      </p:sp>
      <p:sp>
        <p:nvSpPr>
          <p:cNvPr id="1048618" name="Text Placeholder 2"/>
          <p:cNvSpPr>
            <a:spLocks noGrp="1"/>
          </p:cNvSpPr>
          <p:nvPr>
            <p:ph type="body" idx="1"/>
          </p:nvPr>
        </p:nvSpPr>
        <p:spPr>
          <a:xfrm>
            <a:off x="838200" y="2419350"/>
            <a:ext cx="10515600" cy="3965575"/>
          </a:xfrm>
        </p:spPr>
        <p:txBody>
          <a:bodyPr>
            <a:normAutofit lnSpcReduction="10000"/>
          </a:bodyPr>
          <a:p>
            <a:r>
              <a:rPr b="1" sz="3200" lang="en-US"/>
              <a:t>Project Title: Building a Smarter AI-Powered Spam Classifier</a:t>
            </a:r>
            <a:endParaRPr b="1" sz="3200" lang="en-US"/>
          </a:p>
          <a:p>
            <a:r>
              <a:rPr b="1" lang="en-US"/>
              <a:t>Submitted By:</a:t>
            </a:r>
            <a:r>
              <a:rPr lang="en-US"/>
              <a:t> </a:t>
            </a:r>
            <a:r>
              <a:rPr b="1" lang="en-US">
                <a:gradFill>
                  <a:gsLst>
                    <a:gs pos="0">
                      <a:srgbClr val="012D86"/>
                    </a:gs>
                    <a:gs pos="100000">
                      <a:srgbClr val="0E2557"/>
                    </a:gs>
                  </a:gsLst>
                  <a:lin scaled="0"/>
                </a:gradFill>
              </a:rPr>
              <a:t>R</a:t>
            </a:r>
            <a:r>
              <a:rPr b="1" lang="en-US">
                <a:gradFill>
                  <a:gsLst>
                    <a:gs pos="0">
                      <a:srgbClr val="012D86"/>
                    </a:gs>
                    <a:gs pos="100000">
                      <a:srgbClr val="0E2557"/>
                    </a:gs>
                  </a:gsLst>
                  <a:lin scaled="0"/>
                </a:gradFill>
              </a:rPr>
              <a:t>o</a:t>
            </a:r>
            <a:r>
              <a:rPr b="1" lang="en-US">
                <a:gradFill>
                  <a:gsLst>
                    <a:gs pos="0">
                      <a:srgbClr val="012D86"/>
                    </a:gs>
                    <a:gs pos="100000">
                      <a:srgbClr val="0E2557"/>
                    </a:gs>
                  </a:gsLst>
                  <a:lin scaled="0"/>
                </a:gradFill>
              </a:rPr>
              <a:t>h</a:t>
            </a:r>
            <a:r>
              <a:rPr b="1" lang="en-US">
                <a:gradFill>
                  <a:gsLst>
                    <a:gs pos="0">
                      <a:srgbClr val="012D86"/>
                    </a:gs>
                    <a:gs pos="100000">
                      <a:srgbClr val="0E2557"/>
                    </a:gs>
                  </a:gsLst>
                  <a:lin scaled="0"/>
                </a:gradFill>
              </a:rPr>
              <a:t>i</a:t>
            </a:r>
            <a:r>
              <a:rPr b="1" lang="en-US">
                <a:gradFill>
                  <a:gsLst>
                    <a:gs pos="0">
                      <a:srgbClr val="012D86"/>
                    </a:gs>
                    <a:gs pos="100000">
                      <a:srgbClr val="0E2557"/>
                    </a:gs>
                  </a:gsLst>
                  <a:lin scaled="0"/>
                </a:gradFill>
              </a:rPr>
              <a:t>t</a:t>
            </a:r>
            <a:r>
              <a:rPr b="1" lang="en-US">
                <a:gradFill>
                  <a:gsLst>
                    <a:gs pos="0">
                      <a:srgbClr val="012D86"/>
                    </a:gs>
                    <a:gs pos="100000">
                      <a:srgbClr val="0E2557"/>
                    </a:gs>
                  </a:gsLst>
                  <a:lin scaled="0"/>
                </a:gradFill>
              </a:rPr>
              <a:t> </a:t>
            </a:r>
            <a:r>
              <a:rPr b="1" lang="en-US">
                <a:gradFill>
                  <a:gsLst>
                    <a:gs pos="0">
                      <a:srgbClr val="012D86"/>
                    </a:gs>
                    <a:gs pos="100000">
                      <a:srgbClr val="0E2557"/>
                    </a:gs>
                  </a:gsLst>
                  <a:lin scaled="0"/>
                </a:gradFill>
              </a:rPr>
              <a:t>k</a:t>
            </a:r>
            <a:r>
              <a:rPr b="1" lang="en-US">
                <a:gradFill>
                  <a:gsLst>
                    <a:gs pos="0">
                      <a:srgbClr val="012D86"/>
                    </a:gs>
                    <a:gs pos="100000">
                      <a:srgbClr val="0E2557"/>
                    </a:gs>
                  </a:gsLst>
                  <a:lin scaled="0"/>
                </a:gradFill>
              </a:rPr>
              <a:t>u</a:t>
            </a:r>
            <a:r>
              <a:rPr b="1" lang="en-US">
                <a:gradFill>
                  <a:gsLst>
                    <a:gs pos="0">
                      <a:srgbClr val="012D86"/>
                    </a:gs>
                    <a:gs pos="100000">
                      <a:srgbClr val="0E2557"/>
                    </a:gs>
                  </a:gsLst>
                  <a:lin scaled="0"/>
                </a:gradFill>
              </a:rPr>
              <a:t>m</a:t>
            </a:r>
            <a:r>
              <a:rPr b="1" lang="en-US">
                <a:gradFill>
                  <a:gsLst>
                    <a:gs pos="0">
                      <a:srgbClr val="012D86"/>
                    </a:gs>
                    <a:gs pos="100000">
                      <a:srgbClr val="0E2557"/>
                    </a:gs>
                  </a:gsLst>
                  <a:lin scaled="0"/>
                </a:gradFill>
              </a:rPr>
              <a:t>a</a:t>
            </a:r>
            <a:r>
              <a:rPr b="1" lang="en-US">
                <a:gradFill>
                  <a:gsLst>
                    <a:gs pos="0">
                      <a:srgbClr val="012D86"/>
                    </a:gs>
                    <a:gs pos="100000">
                      <a:srgbClr val="0E2557"/>
                    </a:gs>
                  </a:gsLst>
                  <a:lin scaled="0"/>
                </a:gradFill>
              </a:rPr>
              <a:t>r</a:t>
            </a:r>
            <a:endParaRPr b="1" lang="en-US">
              <a:solidFill>
                <a:schemeClr val="accent5"/>
              </a:solidFill>
            </a:endParaRPr>
          </a:p>
          <a:p>
            <a:r>
              <a:rPr b="1" lang="en-US"/>
              <a:t>Register :  </a:t>
            </a:r>
            <a:r>
              <a:rPr b="1" lang="en-US">
                <a:gradFill>
                  <a:gsLst>
                    <a:gs pos="0">
                      <a:srgbClr val="012D86"/>
                    </a:gs>
                    <a:gs pos="100000">
                      <a:srgbClr val="0E2557"/>
                    </a:gs>
                  </a:gsLst>
                  <a:lin scaled="0"/>
                </a:gradFill>
              </a:rPr>
              <a:t>310521104</a:t>
            </a:r>
            <a:r>
              <a:rPr b="1" lang="en-US">
                <a:gradFill>
                  <a:gsLst>
                    <a:gs pos="0">
                      <a:srgbClr val="012D86"/>
                    </a:gs>
                    <a:gs pos="100000">
                      <a:srgbClr val="0E2557"/>
                    </a:gs>
                  </a:gsLst>
                  <a:lin scaled="0"/>
                </a:gradFill>
              </a:rPr>
              <a:t>0</a:t>
            </a:r>
            <a:r>
              <a:rPr b="1" lang="en-US">
                <a:gradFill>
                  <a:gsLst>
                    <a:gs pos="0">
                      <a:srgbClr val="012D86"/>
                    </a:gs>
                    <a:gs pos="100000">
                      <a:srgbClr val="0E2557"/>
                    </a:gs>
                  </a:gsLst>
                  <a:lin scaled="0"/>
                </a:gradFill>
              </a:rPr>
              <a:t>9</a:t>
            </a:r>
            <a:r>
              <a:rPr b="1" lang="en-US">
                <a:gradFill>
                  <a:gsLst>
                    <a:gs pos="0">
                      <a:srgbClr val="012D86"/>
                    </a:gs>
                    <a:gs pos="100000">
                      <a:srgbClr val="0E2557"/>
                    </a:gs>
                  </a:gsLst>
                  <a:lin scaled="0"/>
                </a:gradFill>
              </a:rPr>
              <a:t>5</a:t>
            </a:r>
            <a:endParaRPr b="1" lang="en-US">
              <a:solidFill>
                <a:schemeClr val="accent5"/>
              </a:solidFill>
            </a:endParaRPr>
          </a:p>
          <a:p>
            <a:r>
              <a:rPr b="1" lang="en-US"/>
              <a:t>Department : </a:t>
            </a:r>
            <a:r>
              <a:rPr b="1" lang="en-US">
                <a:gradFill>
                  <a:gsLst>
                    <a:gs pos="0">
                      <a:srgbClr val="012D86"/>
                    </a:gs>
                    <a:gs pos="100000">
                      <a:srgbClr val="0E2557"/>
                    </a:gs>
                  </a:gsLst>
                  <a:lin scaled="0"/>
                </a:gradFill>
              </a:rPr>
              <a:t>CSE </a:t>
            </a:r>
            <a:endParaRPr lang="en-US"/>
          </a:p>
          <a:p>
            <a:r>
              <a:rPr b="1" lang="en-US"/>
              <a:t>Submission Date:</a:t>
            </a:r>
            <a:r>
              <a:rPr b="1" lang="en-US">
                <a:gradFill>
                  <a:gsLst>
                    <a:gs pos="0">
                      <a:srgbClr val="012D86"/>
                    </a:gs>
                    <a:gs pos="100000">
                      <a:srgbClr val="0E2557"/>
                    </a:gs>
                  </a:gsLst>
                  <a:lin scaled="0"/>
                </a:gradFill>
              </a:rPr>
              <a:t> 01-11-2023</a:t>
            </a:r>
            <a:endParaRPr lang="en-US"/>
          </a:p>
          <a:p>
            <a:r>
              <a:rPr b="1" lang="en-US"/>
              <a:t>Institution/Organization:</a:t>
            </a:r>
            <a:r>
              <a:rPr b="1" sz="3200" lang="en-US"/>
              <a:t> </a:t>
            </a:r>
            <a:r>
              <a:rPr b="1" sz="3600" lang="en-US">
                <a:gradFill>
                  <a:gsLst>
                    <a:gs pos="0">
                      <a:srgbClr val="012D86"/>
                    </a:gs>
                    <a:gs pos="100000">
                      <a:srgbClr val="0E2557"/>
                    </a:gs>
                  </a:gsLst>
                  <a:lin scaled="0"/>
                </a:gradFill>
              </a:rPr>
              <a:t>Dhanalakshmi Srinivasan</a:t>
            </a:r>
            <a:r>
              <a:rPr b="1" sz="3600" lang="en-US"/>
              <a:t> </a:t>
            </a:r>
            <a:endParaRPr b="1" sz="3600" lang="en-US"/>
          </a:p>
          <a:p>
            <a:pPr indent="457200" lvl="3" marL="1371600">
              <a:buNone/>
            </a:pPr>
            <a:r>
              <a:rPr b="1" sz="2800" lang="en-US">
                <a:gradFill>
                  <a:gsLst>
                    <a:gs pos="0">
                      <a:srgbClr val="012D86"/>
                    </a:gs>
                    <a:gs pos="100000">
                      <a:srgbClr val="0E2557"/>
                    </a:gs>
                  </a:gsLst>
                  <a:lin scaled="0"/>
                </a:gradFill>
              </a:rPr>
              <a:t>College of Engineering and Technology </a:t>
            </a:r>
            <a:endParaRPr b="1" sz="2800" lang="en-US">
              <a:gradFill>
                <a:gsLst>
                  <a:gs pos="0">
                    <a:srgbClr val="012D86"/>
                  </a:gs>
                  <a:gs pos="100000">
                    <a:srgbClr val="0E2557"/>
                  </a:gs>
                </a:gsLst>
                <a:lin scaled="0"/>
              </a:gradFill>
            </a:endParaRPr>
          </a:p>
          <a:p>
            <a:pPr indent="457200" lvl="3" marL="1371600">
              <a:buNone/>
            </a:pPr>
            <a:r>
              <a:rPr b="1" sz="2800" lang="en-US">
                <a:gradFill>
                  <a:gsLst>
                    <a:gs pos="0">
                      <a:srgbClr val="012D86"/>
                    </a:gs>
                    <a:gs pos="100000">
                      <a:srgbClr val="0E2557"/>
                    </a:gs>
                  </a:gsLst>
                  <a:lin scaled="0"/>
                </a:gradFill>
              </a:rPr>
              <a:t>ECR , Mamallapuram,Chennai - 603104</a:t>
            </a:r>
            <a:endParaRPr b="1" sz="2800" lang="en-US">
              <a:gradFill>
                <a:gsLst>
                  <a:gs pos="0">
                    <a:srgbClr val="012D86"/>
                  </a:gs>
                  <a:gs pos="100000">
                    <a:srgbClr val="0E2557"/>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19" name="Title 1"/>
          <p:cNvSpPr>
            <a:spLocks noGrp="1"/>
          </p:cNvSpPr>
          <p:nvPr>
            <p:ph type="title"/>
          </p:nvPr>
        </p:nvSpPr>
        <p:spPr>
          <a:xfrm>
            <a:off x="942340" y="676910"/>
            <a:ext cx="10515600" cy="1325563"/>
          </a:xfrm>
        </p:spPr>
        <p:txBody>
          <a:bodyPr/>
          <a:p>
            <a:r>
              <a:rPr b="1" sz="6600" lang="en-US"/>
              <a:t>Files Included</a:t>
            </a:r>
            <a:endParaRPr b="1" sz="6600" lang="en-US"/>
          </a:p>
        </p:txBody>
      </p:sp>
      <p:sp>
        <p:nvSpPr>
          <p:cNvPr id="1048620" name="Text Placeholder 2"/>
          <p:cNvSpPr>
            <a:spLocks noGrp="1"/>
          </p:cNvSpPr>
          <p:nvPr>
            <p:ph type="body" idx="1"/>
          </p:nvPr>
        </p:nvSpPr>
        <p:spPr>
          <a:xfrm>
            <a:off x="838200" y="2522220"/>
            <a:ext cx="10515600" cy="3491230"/>
          </a:xfrm>
        </p:spPr>
        <p:txBody>
          <a:bodyPr/>
          <a:p>
            <a:r>
              <a:rPr b="1" lang="en-US"/>
              <a:t>Project Documentation (This document)</a:t>
            </a:r>
            <a:endParaRPr b="1" lang="en-US"/>
          </a:p>
          <a:p>
            <a:r>
              <a:rPr b="1" lang="en-US"/>
              <a:t>Python code files (with comments for understanding)</a:t>
            </a:r>
            <a:endParaRPr b="1" lang="en-US"/>
          </a:p>
          <a:p>
            <a:r>
              <a:rPr b="1" lang="en-US"/>
              <a:t>Jupyter Notebook or Colab Notebook (if applicable)</a:t>
            </a:r>
            <a:endParaRPr b="1" lang="en-US"/>
          </a:p>
          <a:p>
            <a:r>
              <a:rPr b="1" lang="en-US"/>
              <a:t>Data sources and datasets used</a:t>
            </a:r>
            <a:endParaRPr b="1" lang="en-US"/>
          </a:p>
          <a:p>
            <a:r>
              <a:rPr b="1" lang="en-US"/>
              <a:t>Model weights (if applicable)</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21" name="Title 1"/>
          <p:cNvSpPr>
            <a:spLocks noGrp="1"/>
          </p:cNvSpPr>
          <p:nvPr>
            <p:ph type="title"/>
          </p:nvPr>
        </p:nvSpPr>
        <p:spPr>
          <a:xfrm>
            <a:off x="838200" y="825500"/>
            <a:ext cx="10515600" cy="1325563"/>
          </a:xfrm>
        </p:spPr>
        <p:txBody>
          <a:bodyPr/>
          <a:p>
            <a:r>
              <a:rPr b="1" sz="6600" lang="en-US"/>
              <a:t>Additional Information</a:t>
            </a:r>
            <a:endParaRPr b="1" sz="6600" lang="en-US"/>
          </a:p>
        </p:txBody>
      </p:sp>
      <p:sp>
        <p:nvSpPr>
          <p:cNvPr id="1048622" name="Text Placeholder 2"/>
          <p:cNvSpPr>
            <a:spLocks noGrp="1"/>
          </p:cNvSpPr>
          <p:nvPr>
            <p:ph type="body" idx="1"/>
          </p:nvPr>
        </p:nvSpPr>
        <p:spPr>
          <a:xfrm>
            <a:off x="838200" y="2656205"/>
            <a:ext cx="10515600" cy="3521075"/>
          </a:xfrm>
        </p:spPr>
        <p:txBody>
          <a:bodyPr/>
          <a:p>
            <a:r>
              <a:rPr b="1" lang="en-US"/>
              <a:t>A brief executive summary of the project, highlighting the most important points.</a:t>
            </a:r>
            <a:endParaRPr b="1" lang="en-US"/>
          </a:p>
          <a:p>
            <a:r>
              <a:rPr b="1" lang="en-US"/>
              <a:t>Any additional documentation or files necessary for a complete understanding of the project.</a:t>
            </a:r>
            <a:endParaRPr b="1" lang="en-US"/>
          </a:p>
          <a:p>
            <a:r>
              <a:rPr b="1" lang="en-US"/>
              <a:t>Contact information for questions and inquiries.</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2" name="Title 3"/>
          <p:cNvSpPr>
            <a:spLocks noGrp="1"/>
          </p:cNvSpPr>
          <p:nvPr>
            <p:ph type="title"/>
          </p:nvPr>
        </p:nvSpPr>
        <p:spPr/>
        <p:txBody>
          <a:bodyPr/>
          <a:p>
            <a:r>
              <a:rPr b="1" sz="6000" lang="en-US"/>
              <a:t>Table of Contents</a:t>
            </a:r>
            <a:endParaRPr b="1" sz="6000" lang="en-US"/>
          </a:p>
        </p:txBody>
      </p:sp>
      <p:sp>
        <p:nvSpPr>
          <p:cNvPr id="1048593" name="Text Placeholder 4"/>
          <p:cNvSpPr>
            <a:spLocks noGrp="1"/>
          </p:cNvSpPr>
          <p:nvPr>
            <p:ph type="body" idx="1"/>
          </p:nvPr>
        </p:nvSpPr>
        <p:spPr>
          <a:xfrm>
            <a:off x="2277110" y="1691005"/>
            <a:ext cx="4831080" cy="4886960"/>
          </a:xfrm>
        </p:spPr>
        <p:txBody>
          <a:bodyPr>
            <a:noAutofit/>
          </a:bodyPr>
          <a:p>
            <a:pPr algn="l" indent="-457200" marL="457200">
              <a:buFont typeface="+mj-lt"/>
              <a:buAutoNum type="arabicPeriod"/>
            </a:pPr>
            <a:r>
              <a:rPr b="1" sz="2000" lang="en-US"/>
              <a:t>Project Overview</a:t>
            </a:r>
            <a:endParaRPr b="1" sz="2000" lang="en-US"/>
          </a:p>
          <a:p>
            <a:pPr algn="l" indent="-457200" marL="457200">
              <a:buFont typeface="+mj-lt"/>
              <a:buAutoNum type="arabicPeriod"/>
            </a:pPr>
            <a:r>
              <a:rPr b="1" sz="2000" lang="en-US"/>
              <a:t>Objectives</a:t>
            </a:r>
            <a:endParaRPr b="1" sz="2000" lang="en-US"/>
          </a:p>
          <a:p>
            <a:pPr algn="l" indent="-457200" marL="457200">
              <a:buFont typeface="+mj-lt"/>
              <a:buAutoNum type="arabicPeriod"/>
            </a:pPr>
            <a:r>
              <a:rPr b="1" sz="2000" lang="en-US"/>
              <a:t>Methodology</a:t>
            </a:r>
            <a:endParaRPr b="1" sz="2000" lang="en-US"/>
          </a:p>
          <a:p>
            <a:pPr algn="l" indent="-457200" marL="457200">
              <a:buFont typeface="+mj-lt"/>
              <a:buAutoNum type="arabicPeriod"/>
            </a:pPr>
            <a:r>
              <a:rPr b="1" sz="2000" lang="en-US"/>
              <a:t>Data Collection</a:t>
            </a:r>
            <a:endParaRPr b="1" sz="2000" lang="en-US"/>
          </a:p>
          <a:p>
            <a:pPr algn="l" indent="-457200" marL="457200">
              <a:buFont typeface="+mj-lt"/>
              <a:buAutoNum type="arabicPeriod"/>
            </a:pPr>
            <a:r>
              <a:rPr b="1" sz="2000" lang="en-US"/>
              <a:t>Data Preprocessing</a:t>
            </a:r>
            <a:endParaRPr b="1" sz="2000" lang="en-US"/>
          </a:p>
          <a:p>
            <a:pPr algn="l" indent="-457200" marL="457200">
              <a:buFont typeface="+mj-lt"/>
              <a:buAutoNum type="arabicPeriod"/>
            </a:pPr>
            <a:r>
              <a:rPr b="1" sz="2000" lang="en-US"/>
              <a:t>Model Selection</a:t>
            </a:r>
            <a:endParaRPr b="1" sz="2000" lang="en-US"/>
          </a:p>
          <a:p>
            <a:pPr algn="l" indent="-457200" marL="457200">
              <a:buFont typeface="+mj-lt"/>
              <a:buAutoNum type="arabicPeriod"/>
            </a:pPr>
            <a:r>
              <a:rPr b="1" sz="2000" lang="en-US"/>
              <a:t>Model Training</a:t>
            </a:r>
            <a:endParaRPr b="1" sz="2000" lang="en-US"/>
          </a:p>
          <a:p>
            <a:pPr algn="l" indent="-457200" marL="457200">
              <a:buFont typeface="+mj-lt"/>
              <a:buAutoNum type="arabicPeriod"/>
            </a:pPr>
            <a:r>
              <a:rPr b="1" sz="2000" lang="en-US"/>
              <a:t>Model Evaluation</a:t>
            </a:r>
            <a:endParaRPr b="1" sz="2000" lang="en-US"/>
          </a:p>
          <a:p>
            <a:pPr algn="l" indent="-457200" marL="457200">
              <a:buFont typeface="+mj-lt"/>
              <a:buAutoNum type="arabicPeriod"/>
            </a:pPr>
            <a:r>
              <a:rPr b="1" sz="2000" lang="en-US"/>
              <a:t>Results</a:t>
            </a:r>
            <a:endParaRPr b="1" sz="2000" lang="en-US"/>
          </a:p>
          <a:p>
            <a:pPr algn="l" indent="-457200" marL="457200">
              <a:buFont typeface="+mj-lt"/>
              <a:buAutoNum type="arabicPeriod"/>
            </a:pPr>
            <a:r>
              <a:rPr b="1" sz="2000" lang="en-US"/>
              <a:t>Future Improvements</a:t>
            </a:r>
            <a:endParaRPr b="1" sz="2000" lang="en-US"/>
          </a:p>
          <a:p>
            <a:pPr algn="l" indent="-457200" marL="457200">
              <a:buFont typeface="+mj-lt"/>
              <a:buAutoNum type="arabicPeriod"/>
            </a:pPr>
            <a:r>
              <a:rPr b="1" sz="2000" lang="en-US"/>
              <a:t>Conclusion</a:t>
            </a:r>
            <a:endParaRPr b="1" sz="20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4" name="Title 1"/>
          <p:cNvSpPr>
            <a:spLocks noGrp="1"/>
          </p:cNvSpPr>
          <p:nvPr>
            <p:ph type="title"/>
          </p:nvPr>
        </p:nvSpPr>
        <p:spPr>
          <a:xfrm>
            <a:off x="838200" y="885190"/>
            <a:ext cx="10515600" cy="1311275"/>
          </a:xfrm>
        </p:spPr>
        <p:txBody>
          <a:bodyPr/>
          <a:p>
            <a:r>
              <a:rPr b="1" sz="6600" lang="en-US"/>
              <a:t>1. Project Overview</a:t>
            </a:r>
            <a:endParaRPr b="1" sz="6600" lang="en-US"/>
          </a:p>
        </p:txBody>
      </p:sp>
      <p:sp>
        <p:nvSpPr>
          <p:cNvPr id="1048595" name="Text Placeholder 2"/>
          <p:cNvSpPr>
            <a:spLocks noGrp="1"/>
          </p:cNvSpPr>
          <p:nvPr>
            <p:ph type="body" idx="1"/>
          </p:nvPr>
        </p:nvSpPr>
        <p:spPr>
          <a:xfrm>
            <a:off x="838200" y="2834005"/>
            <a:ext cx="10515600" cy="3343275"/>
          </a:xfrm>
        </p:spPr>
        <p:txBody>
          <a:bodyPr/>
          <a:p>
            <a:r>
              <a:rPr b="1" lang="en-US"/>
              <a:t>In this section, provide an introductory overview of the project. Explain the need for a smarter spam classifier and how it can benefit users and organizations. Mention the significance of the project in the context of email communication and digital security.</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6" name="Title 1"/>
          <p:cNvSpPr>
            <a:spLocks noGrp="1"/>
          </p:cNvSpPr>
          <p:nvPr>
            <p:ph type="title"/>
          </p:nvPr>
        </p:nvSpPr>
        <p:spPr>
          <a:xfrm>
            <a:off x="838200" y="914400"/>
            <a:ext cx="10515600" cy="1325563"/>
          </a:xfrm>
        </p:spPr>
        <p:txBody>
          <a:bodyPr/>
          <a:p>
            <a:r>
              <a:rPr b="1" sz="6600" lang="en-US"/>
              <a:t>2. Objectives</a:t>
            </a:r>
            <a:endParaRPr b="1" sz="6600" lang="en-US"/>
          </a:p>
        </p:txBody>
      </p:sp>
      <p:sp>
        <p:nvSpPr>
          <p:cNvPr id="1048597" name="Text Placeholder 2"/>
          <p:cNvSpPr>
            <a:spLocks noGrp="1"/>
          </p:cNvSpPr>
          <p:nvPr>
            <p:ph type="body" idx="1"/>
          </p:nvPr>
        </p:nvSpPr>
        <p:spPr>
          <a:xfrm>
            <a:off x="838200" y="2774950"/>
            <a:ext cx="10515600" cy="3402330"/>
          </a:xfrm>
        </p:spPr>
        <p:txBody>
          <a:bodyPr/>
          <a:p>
            <a:r>
              <a:rPr b="1" lang="en-US"/>
              <a:t>Clearly state the objectives of the project. These could include goals like improving spam detection accuracy, reducing false positives, or enhancing the classifier's ability to adapt to new spam techniques</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598" name="Title 1"/>
          <p:cNvSpPr>
            <a:spLocks noGrp="1"/>
          </p:cNvSpPr>
          <p:nvPr>
            <p:ph type="title"/>
          </p:nvPr>
        </p:nvSpPr>
        <p:spPr>
          <a:xfrm>
            <a:off x="838200" y="1033145"/>
            <a:ext cx="10515600" cy="1325563"/>
          </a:xfrm>
        </p:spPr>
        <p:txBody>
          <a:bodyPr/>
          <a:p>
            <a:r>
              <a:rPr b="1" sz="6600" lang="en-US"/>
              <a:t>3. Methodology</a:t>
            </a:r>
            <a:endParaRPr b="1" sz="6600" lang="en-US"/>
          </a:p>
        </p:txBody>
      </p:sp>
      <p:sp>
        <p:nvSpPr>
          <p:cNvPr id="1048599" name="Text Placeholder 2"/>
          <p:cNvSpPr>
            <a:spLocks noGrp="1"/>
          </p:cNvSpPr>
          <p:nvPr>
            <p:ph type="body" idx="1"/>
          </p:nvPr>
        </p:nvSpPr>
        <p:spPr>
          <a:xfrm>
            <a:off x="838200" y="2983230"/>
            <a:ext cx="10515600" cy="3194050"/>
          </a:xfrm>
        </p:spPr>
        <p:txBody>
          <a:bodyPr/>
          <a:p>
            <a:r>
              <a:rPr b="1" lang="en-US"/>
              <a:t>Explain the high-</a:t>
            </a:r>
            <a:r>
              <a:rPr b="1" lang="en-US"/>
              <a:t>level approach you used to build the spam classifier. Mention that you used machine learning and artificial intelligence techniques. Provide an overview of the technologies, libraries, and tools used in the project.</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600" name="Title 1"/>
          <p:cNvSpPr>
            <a:spLocks noGrp="1"/>
          </p:cNvSpPr>
          <p:nvPr>
            <p:ph type="title"/>
          </p:nvPr>
        </p:nvSpPr>
        <p:spPr>
          <a:xfrm>
            <a:off x="838200" y="1092200"/>
            <a:ext cx="10515600" cy="1325563"/>
          </a:xfrm>
        </p:spPr>
        <p:txBody>
          <a:bodyPr/>
          <a:p>
            <a:r>
              <a:rPr b="1" sz="6600" lang="en-US"/>
              <a:t>4. Data Collection</a:t>
            </a:r>
            <a:endParaRPr b="1" sz="6600" lang="en-US"/>
          </a:p>
        </p:txBody>
      </p:sp>
      <p:sp>
        <p:nvSpPr>
          <p:cNvPr id="1048601" name="Text Placeholder 2"/>
          <p:cNvSpPr>
            <a:spLocks noGrp="1"/>
          </p:cNvSpPr>
          <p:nvPr>
            <p:ph type="body" idx="1"/>
          </p:nvPr>
        </p:nvSpPr>
        <p:spPr>
          <a:xfrm>
            <a:off x="838200" y="3116580"/>
            <a:ext cx="10515600" cy="3060700"/>
          </a:xfrm>
        </p:spPr>
        <p:txBody>
          <a:bodyPr/>
          <a:p>
            <a:r>
              <a:rPr b="1" lang="en-US"/>
              <a:t>Detail how you collected the dataset for training and testing the spam classifier. Mention data sources, the size of the dataset, and any data privacy considerations.</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602" name="Title 1"/>
          <p:cNvSpPr>
            <a:spLocks noGrp="1"/>
          </p:cNvSpPr>
          <p:nvPr>
            <p:ph type="title"/>
          </p:nvPr>
        </p:nvSpPr>
        <p:spPr>
          <a:xfrm>
            <a:off x="838200" y="869950"/>
            <a:ext cx="10515600" cy="1325563"/>
          </a:xfrm>
        </p:spPr>
        <p:txBody>
          <a:bodyPr/>
          <a:p>
            <a:r>
              <a:rPr b="1" sz="6600" lang="en-US"/>
              <a:t>5. Data Preprocessing</a:t>
            </a:r>
            <a:endParaRPr b="1" sz="6600" lang="en-US"/>
          </a:p>
        </p:txBody>
      </p:sp>
      <p:sp>
        <p:nvSpPr>
          <p:cNvPr id="1048603" name="Text Placeholder 2"/>
          <p:cNvSpPr>
            <a:spLocks noGrp="1"/>
          </p:cNvSpPr>
          <p:nvPr>
            <p:ph type="body" idx="1"/>
          </p:nvPr>
        </p:nvSpPr>
        <p:spPr>
          <a:xfrm>
            <a:off x="838200" y="2774950"/>
            <a:ext cx="10515600" cy="3402330"/>
          </a:xfrm>
        </p:spPr>
        <p:txBody>
          <a:bodyPr/>
          <a:p>
            <a:r>
              <a:rPr b="1" lang="en-US"/>
              <a:t>Describe the preprocessing steps you took to clean and prepare the dataset for model training. This could include tokenization, text cleaning, and data splitting for training and testing.</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04" name="Title 1"/>
          <p:cNvSpPr>
            <a:spLocks noGrp="1"/>
          </p:cNvSpPr>
          <p:nvPr>
            <p:ph type="title"/>
          </p:nvPr>
        </p:nvSpPr>
        <p:spPr>
          <a:xfrm>
            <a:off x="838200" y="914400"/>
            <a:ext cx="10515600" cy="1325563"/>
          </a:xfrm>
        </p:spPr>
        <p:txBody>
          <a:bodyPr/>
          <a:p>
            <a:r>
              <a:rPr b="1" sz="6600" lang="en-US"/>
              <a:t>6. Model Selection</a:t>
            </a:r>
            <a:endParaRPr b="1" sz="6600" lang="en-US"/>
          </a:p>
        </p:txBody>
      </p:sp>
      <p:sp>
        <p:nvSpPr>
          <p:cNvPr id="1048605" name="Text Placeholder 2"/>
          <p:cNvSpPr>
            <a:spLocks noGrp="1"/>
          </p:cNvSpPr>
          <p:nvPr>
            <p:ph type="body" idx="1"/>
          </p:nvPr>
        </p:nvSpPr>
        <p:spPr>
          <a:xfrm>
            <a:off x="838200" y="3115945"/>
            <a:ext cx="10515600" cy="3061335"/>
          </a:xfrm>
        </p:spPr>
        <p:txBody>
          <a:bodyPr/>
          <a:p>
            <a:r>
              <a:rPr b="1" lang="en-US"/>
              <a:t>Explain why you chose a particular machine learning or AI model for the spam classifier. Discuss the model's strengths and why it's suitable for this task.</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606" name="Title 1"/>
          <p:cNvSpPr>
            <a:spLocks noGrp="1"/>
          </p:cNvSpPr>
          <p:nvPr>
            <p:ph type="title"/>
          </p:nvPr>
        </p:nvSpPr>
        <p:spPr>
          <a:xfrm>
            <a:off x="838200" y="1196340"/>
            <a:ext cx="10515600" cy="1325563"/>
          </a:xfrm>
        </p:spPr>
        <p:txBody>
          <a:bodyPr/>
          <a:p>
            <a:r>
              <a:rPr b="1" sz="6600" lang="en-US"/>
              <a:t>7. Model Training</a:t>
            </a:r>
            <a:endParaRPr b="1" sz="6600" lang="en-US"/>
          </a:p>
        </p:txBody>
      </p:sp>
      <p:sp>
        <p:nvSpPr>
          <p:cNvPr id="1048607" name="Text Placeholder 2"/>
          <p:cNvSpPr>
            <a:spLocks noGrp="1"/>
          </p:cNvSpPr>
          <p:nvPr>
            <p:ph type="body" idx="1"/>
          </p:nvPr>
        </p:nvSpPr>
        <p:spPr>
          <a:xfrm>
            <a:off x="838200" y="2864485"/>
            <a:ext cx="10515600" cy="3312795"/>
          </a:xfrm>
        </p:spPr>
        <p:txBody>
          <a:bodyPr/>
          <a:p>
            <a:r>
              <a:rPr b="1" lang="en-US"/>
              <a:t>Provide details on how you trained the selected model. This includes hyperparameter tuning, feature engineering, and training duration.</a:t>
            </a:r>
            <a:endParaRPr b="1"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5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Documentation: Building a Smarter AI-Powered Spam Classifier</dc:title>
  <dc:creator>RMX2161</dc:creator>
  <cp:lastModifiedBy>santo</cp:lastModifiedBy>
  <dcterms:created xsi:type="dcterms:W3CDTF">2023-11-01T06:54:01Z</dcterms:created>
  <dcterms:modified xsi:type="dcterms:W3CDTF">2023-11-01T18:12:12Z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ef4c4de848294bc9b39818ca18425217</vt:lpwstr>
  </property>
  <property fmtid="{D5CDD505-2E9C-101B-9397-08002B2CF9AE}" pid="3" name="KSOProductBuildVer">
    <vt:lpwstr>1033-12.2.0.13266</vt:lpwstr>
  </property>
</Properties>
</file>