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9" r:id="rId7"/>
    <p:sldId id="260" r:id="rId8"/>
    <p:sldId id="270" r:id="rId9"/>
    <p:sldId id="266" r:id="rId10"/>
    <p:sldId id="271" r:id="rId11"/>
    <p:sldId id="272" r:id="rId12"/>
    <p:sldId id="273" r:id="rId13"/>
    <p:sldId id="274" r:id="rId14"/>
    <p:sldId id="275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7" autoAdjust="0"/>
  </p:normalViewPr>
  <p:slideViewPr>
    <p:cSldViewPr snapToGrid="0" showGuides="1">
      <p:cViewPr varScale="1">
        <p:scale>
          <a:sx n="61" d="100"/>
          <a:sy n="61" d="100"/>
        </p:scale>
        <p:origin x="67" y="58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301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s://mac.github.com/" TargetMode="External"/><Relationship Id="rId1" Type="http://schemas.openxmlformats.org/officeDocument/2006/relationships/hyperlink" Target="https://windows.desktop.github.com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s://mac.github.com/" TargetMode="External"/><Relationship Id="rId1" Type="http://schemas.openxmlformats.org/officeDocument/2006/relationships/hyperlink" Target="https://windows.desktop.githu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Step 1 </a:t>
          </a:r>
        </a:p>
        <a:p>
          <a:r>
            <a:rPr lang="en-US" dirty="0" smtClean="0"/>
            <a:t>First time installation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Sign up for an account on GitHub.com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 smtClean="0"/>
            <a:t>Pick a Username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 smtClean="0"/>
            <a:t>Enter email</a:t>
          </a:r>
          <a:endParaRPr lang="en-US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 smtClean="0"/>
            <a:t>Create Password</a:t>
          </a:r>
          <a:endParaRPr lang="en-US" dirty="0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Step 2</a:t>
          </a:r>
        </a:p>
        <a:p>
          <a:r>
            <a:rPr lang="en-US" dirty="0" smtClean="0"/>
            <a:t>Go to Account Settings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smtClean="0"/>
            <a:t>Create a Public Profile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 smtClean="0"/>
            <a:t>Enter name, email, company, and location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 smtClean="0"/>
            <a:t>Confirm or verify email</a:t>
          </a:r>
          <a:endParaRPr lang="en-US" dirty="0"/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Step 3 </a:t>
          </a:r>
        </a:p>
        <a:p>
          <a:r>
            <a:rPr lang="en-US" dirty="0" smtClean="0"/>
            <a:t>Start Collaborating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smtClean="0"/>
            <a:t>Create repository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 smtClean="0"/>
            <a:t>Select between Public or Private repository</a:t>
          </a:r>
          <a:endParaRPr lang="en-US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9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9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9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9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9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9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9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9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9"/>
      <dgm:spPr/>
      <dgm:t>
        <a:bodyPr/>
        <a:lstStyle/>
        <a:p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Step 1</a:t>
          </a:r>
        </a:p>
        <a:p>
          <a:r>
            <a:rPr lang="en-US" dirty="0" smtClean="0"/>
            <a:t>Install Git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Aside from the command line. GitHub also provides desktop clients that include a graphical user interface</a:t>
          </a:r>
        </a:p>
        <a:p>
          <a:r>
            <a:rPr lang="en-US" dirty="0" smtClean="0"/>
            <a:t>Download latest version of GitHub Desktop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b="1" dirty="0" smtClean="0"/>
            <a:t>GitHub for Windows</a:t>
          </a:r>
        </a:p>
        <a:p>
          <a:r>
            <a:rPr lang="en-US" dirty="0" smtClean="0">
              <a:hlinkClick xmlns:r="http://schemas.openxmlformats.org/officeDocument/2006/relationships" r:id="rId1"/>
            </a:rPr>
            <a:t>https://</a:t>
          </a:r>
          <a:r>
            <a:rPr lang="en-US" strike="noStrike" baseline="0" dirty="0" smtClean="0">
              <a:solidFill>
                <a:srgbClr val="FF0000"/>
              </a:solidFill>
              <a:hlinkClick xmlns:r="http://schemas.openxmlformats.org/officeDocument/2006/relationships" r:id="rId1"/>
            </a:rPr>
            <a:t>window</a:t>
          </a:r>
          <a:r>
            <a:rPr lang="en-US" strike="sngStrike" baseline="0" dirty="0" smtClean="0">
              <a:solidFill>
                <a:srgbClr val="FF0000"/>
              </a:solidFill>
              <a:hlinkClick xmlns:r="http://schemas.openxmlformats.org/officeDocument/2006/relationships" r:id="rId1"/>
            </a:rPr>
            <a:t>s</a:t>
          </a:r>
          <a:r>
            <a:rPr lang="en-US" dirty="0" smtClean="0">
              <a:hlinkClick xmlns:r="http://schemas.openxmlformats.org/officeDocument/2006/relationships" r:id="rId1"/>
            </a:rPr>
            <a:t>.github.com</a:t>
          </a:r>
          <a:endParaRPr lang="en-US" dirty="0" smtClean="0"/>
        </a:p>
        <a:p>
          <a:endParaRPr lang="en-US" dirty="0" smtClean="0"/>
        </a:p>
        <a:p>
          <a:r>
            <a:rPr lang="en-US" b="1" dirty="0" smtClean="0"/>
            <a:t>GitHub for Mac</a:t>
          </a:r>
        </a:p>
        <a:p>
          <a:r>
            <a:rPr lang="en-US" dirty="0" smtClean="0">
              <a:hlinkClick xmlns:r="http://schemas.openxmlformats.org/officeDocument/2006/relationships" r:id="rId2"/>
            </a:rPr>
            <a:t>https://mac.github.com</a:t>
          </a:r>
          <a:endParaRPr lang="en-US" dirty="0" smtClean="0"/>
        </a:p>
        <a:p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 smtClean="0"/>
            <a:t>Git distributions for Linux and POSIX systems are available on the official Git SCM web site.</a:t>
          </a:r>
        </a:p>
        <a:p>
          <a:endParaRPr lang="en-US" dirty="0" smtClean="0"/>
        </a:p>
        <a:p>
          <a:r>
            <a:rPr lang="en-US" b="1" dirty="0" smtClean="0"/>
            <a:t>Git for All Platforms</a:t>
          </a:r>
        </a:p>
        <a:p>
          <a:r>
            <a:rPr lang="en-US" dirty="0" smtClean="0">
              <a:hlinkClick xmlns:r="http://schemas.openxmlformats.org/officeDocument/2006/relationships" r:id="rId3"/>
            </a:rPr>
            <a:t>http://git-scm.com</a:t>
          </a:r>
          <a:endParaRPr lang="en-US" dirty="0" smtClean="0"/>
        </a:p>
        <a:p>
          <a:endParaRPr lang="en-US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 smtClean="0"/>
            <a:t>Either Choice will allow to complete Git related actions such as: Creating, Forking a repository and Being Social</a:t>
          </a:r>
          <a:endParaRPr lang="en-US" dirty="0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Step 2</a:t>
          </a:r>
        </a:p>
        <a:p>
          <a:r>
            <a:rPr lang="en-US" dirty="0" smtClean="0"/>
            <a:t>Setting up Git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smtClean="0"/>
            <a:t>Open Git Shell application (GUI) or Windows Command Prompt, in the Mac this window is known as Terminal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b="1" dirty="0" smtClean="0"/>
            <a:t>Tell Git your name</a:t>
          </a:r>
          <a:r>
            <a:rPr lang="en-US" dirty="0" smtClean="0"/>
            <a:t> so your commits will be properly labeled. Type</a:t>
          </a:r>
        </a:p>
        <a:p>
          <a:r>
            <a:rPr lang="en-US" dirty="0" smtClean="0"/>
            <a:t>$ git config --global user.name “</a:t>
          </a:r>
          <a:r>
            <a:rPr lang="en-US" i="1" dirty="0" smtClean="0">
              <a:solidFill>
                <a:srgbClr val="FF0000"/>
              </a:solidFill>
            </a:rPr>
            <a:t>YOUR NAME</a:t>
          </a:r>
          <a:r>
            <a:rPr lang="en-US" dirty="0" smtClean="0"/>
            <a:t>”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b="1" dirty="0" smtClean="0"/>
            <a:t>Tell Git your email address</a:t>
          </a:r>
          <a:r>
            <a:rPr lang="en-US" b="1" baseline="30000" dirty="0" smtClean="0"/>
            <a:t>1</a:t>
          </a:r>
          <a:r>
            <a:rPr lang="en-US" dirty="0" smtClean="0"/>
            <a:t> that will be associated with your Git commands. Type</a:t>
          </a:r>
        </a:p>
        <a:p>
          <a:r>
            <a:rPr lang="en-US" dirty="0" smtClean="0"/>
            <a:t>$ git config --global </a:t>
          </a:r>
          <a:r>
            <a:rPr lang="en-US" dirty="0" err="1" smtClean="0"/>
            <a:t>user.emal</a:t>
          </a:r>
          <a:r>
            <a:rPr lang="en-US" dirty="0" smtClean="0"/>
            <a:t> “</a:t>
          </a:r>
          <a:r>
            <a:rPr lang="en-US" i="1" dirty="0" smtClean="0">
              <a:solidFill>
                <a:srgbClr val="FF0000"/>
              </a:solidFill>
            </a:rPr>
            <a:t>YOUR EMAIL ADDRESS</a:t>
          </a:r>
          <a:r>
            <a:rPr lang="en-US" dirty="0" smtClean="0"/>
            <a:t>”</a:t>
          </a:r>
          <a:endParaRPr lang="en-US" dirty="0"/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Step 3 </a:t>
          </a:r>
        </a:p>
        <a:p>
          <a:r>
            <a:rPr lang="en-US" dirty="0" smtClean="0"/>
            <a:t>Authenticate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smtClean="0"/>
            <a:t>Authenticate by using either HTTPS or SSH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  <dgm:t>
        <a:bodyPr/>
        <a:lstStyle/>
        <a:p>
          <a:endParaRPr lang="en-US"/>
        </a:p>
      </dgm:t>
    </dgm:pt>
    <dgm:pt modelId="{FC66A233-6BBA-46AF-B2F6-28E379B158E2}" type="pres">
      <dgm:prSet presAssocID="{B4F1B46E-22B2-4721-950C-8704487586DC}" presName="vertFlow" presStyleCnt="0"/>
      <dgm:spPr/>
      <dgm:t>
        <a:bodyPr/>
        <a:lstStyle/>
        <a:p>
          <a:endParaRPr lang="en-US"/>
        </a:p>
      </dgm:t>
    </dgm:pt>
    <dgm:pt modelId="{46739A04-1AA3-49C6-8EA7-EB1DE975B900}" type="pres">
      <dgm:prSet presAssocID="{B4F1B46E-22B2-4721-950C-8704487586DC}" presName="topSpace" presStyleCnt="0"/>
      <dgm:spPr/>
      <dgm:t>
        <a:bodyPr/>
        <a:lstStyle/>
        <a:p>
          <a:endParaRPr lang="en-US"/>
        </a:p>
      </dgm:t>
    </dgm:pt>
    <dgm:pt modelId="{535C6EC9-8098-42C5-8527-E62FF045E4EB}" type="pres">
      <dgm:prSet presAssocID="{B4F1B46E-22B2-4721-950C-8704487586DC}" presName="firstComp" presStyleCnt="0"/>
      <dgm:spPr/>
      <dgm:t>
        <a:bodyPr/>
        <a:lstStyle/>
        <a:p>
          <a:endParaRPr lang="en-US"/>
        </a:p>
      </dgm:t>
    </dgm:pt>
    <dgm:pt modelId="{6B08AC4B-4CEC-41E5-AE19-47A4E2720563}" type="pres">
      <dgm:prSet presAssocID="{B4F1B46E-22B2-4721-950C-8704487586DC}" presName="firstChild" presStyleLbl="bgAccFollowNode1" presStyleIdx="0" presStyleCnt="8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  <dgm:t>
        <a:bodyPr/>
        <a:lstStyle/>
        <a:p>
          <a:endParaRPr lang="en-US"/>
        </a:p>
      </dgm:t>
    </dgm:pt>
    <dgm:pt modelId="{59179C9B-8BA4-4AC7-ACB1-A12DE00142E2}" type="pres">
      <dgm:prSet presAssocID="{F9D46839-CD06-4669-AAE4-4D1E9AFEDA78}" presName="child" presStyleLbl="bgAccFollowNode1" presStyleIdx="1" presStyleCnt="8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  <dgm:t>
        <a:bodyPr/>
        <a:lstStyle/>
        <a:p>
          <a:endParaRPr lang="en-US"/>
        </a:p>
      </dgm:t>
    </dgm:pt>
    <dgm:pt modelId="{1877502C-A892-4DC0-ADA6-FA065097BB90}" type="pres">
      <dgm:prSet presAssocID="{7CB6360B-4022-4E96-922B-A12DE0E2A39F}" presName="child" presStyleLbl="bgAccFollowNode1" presStyleIdx="2" presStyleCnt="8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  <dgm:t>
        <a:bodyPr/>
        <a:lstStyle/>
        <a:p>
          <a:endParaRPr lang="en-US"/>
        </a:p>
      </dgm:t>
    </dgm:pt>
    <dgm:pt modelId="{51F68A05-A560-4C6F-BC90-521AEF3B0907}" type="pres">
      <dgm:prSet presAssocID="{70879558-61CA-4CCD-B2D6-5349B01EF337}" presName="child" presStyleLbl="bgAccFollowNode1" presStyleIdx="3" presStyleCnt="8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  <dgm:t>
        <a:bodyPr/>
        <a:lstStyle/>
        <a:p>
          <a:endParaRPr lang="en-US"/>
        </a:p>
      </dgm:t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  <dgm:t>
        <a:bodyPr/>
        <a:lstStyle/>
        <a:p>
          <a:endParaRPr lang="en-US"/>
        </a:p>
      </dgm:t>
    </dgm:pt>
    <dgm:pt modelId="{6300E233-87DF-4270-9808-160BFEB8A5BE}" type="pres">
      <dgm:prSet presAssocID="{F2881FB1-6580-4F21-A283-BFAA6F91D5D2}" presName="posSpace" presStyleCnt="0"/>
      <dgm:spPr/>
      <dgm:t>
        <a:bodyPr/>
        <a:lstStyle/>
        <a:p>
          <a:endParaRPr lang="en-US"/>
        </a:p>
      </dgm:t>
    </dgm:pt>
    <dgm:pt modelId="{6E53DEF7-499E-42EE-802D-59B2F8915392}" type="pres">
      <dgm:prSet presAssocID="{F2881FB1-6580-4F21-A283-BFAA6F91D5D2}" presName="vertFlow" presStyleCnt="0"/>
      <dgm:spPr/>
      <dgm:t>
        <a:bodyPr/>
        <a:lstStyle/>
        <a:p>
          <a:endParaRPr lang="en-US"/>
        </a:p>
      </dgm:t>
    </dgm:pt>
    <dgm:pt modelId="{E08C30D1-35EA-4D05-9731-5D01E3FCBD09}" type="pres">
      <dgm:prSet presAssocID="{F2881FB1-6580-4F21-A283-BFAA6F91D5D2}" presName="topSpace" presStyleCnt="0"/>
      <dgm:spPr/>
      <dgm:t>
        <a:bodyPr/>
        <a:lstStyle/>
        <a:p>
          <a:endParaRPr lang="en-US"/>
        </a:p>
      </dgm:t>
    </dgm:pt>
    <dgm:pt modelId="{2F3BD88A-9166-4A26-B941-B9BAEE1A11D5}" type="pres">
      <dgm:prSet presAssocID="{F2881FB1-6580-4F21-A283-BFAA6F91D5D2}" presName="firstComp" presStyleCnt="0"/>
      <dgm:spPr/>
      <dgm:t>
        <a:bodyPr/>
        <a:lstStyle/>
        <a:p>
          <a:endParaRPr lang="en-US"/>
        </a:p>
      </dgm:t>
    </dgm:pt>
    <dgm:pt modelId="{F660F4B9-35DB-4256-A868-A35C6DCCF6B2}" type="pres">
      <dgm:prSet presAssocID="{F2881FB1-6580-4F21-A283-BFAA6F91D5D2}" presName="firstChild" presStyleLbl="bgAccFollowNode1" presStyleIdx="4" presStyleCnt="8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  <dgm:t>
        <a:bodyPr/>
        <a:lstStyle/>
        <a:p>
          <a:endParaRPr lang="en-US"/>
        </a:p>
      </dgm:t>
    </dgm:pt>
    <dgm:pt modelId="{614EBA0E-D12B-447E-B378-B0FA2DEBEA2F}" type="pres">
      <dgm:prSet presAssocID="{29E78340-8EBE-415C-B973-78A91A054B9C}" presName="child" presStyleLbl="bgAccFollowNode1" presStyleIdx="5" presStyleCnt="8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  <dgm:t>
        <a:bodyPr/>
        <a:lstStyle/>
        <a:p>
          <a:endParaRPr lang="en-US"/>
        </a:p>
      </dgm:t>
    </dgm:pt>
    <dgm:pt modelId="{68509703-D239-4E1B-8CF0-EF08079E1226}" type="pres">
      <dgm:prSet presAssocID="{8321AB85-EA8C-4958-B404-B4C118CB3C18}" presName="child" presStyleLbl="bgAccFollowNode1" presStyleIdx="6" presStyleCnt="8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  <dgm:t>
        <a:bodyPr/>
        <a:lstStyle/>
        <a:p>
          <a:endParaRPr lang="en-US"/>
        </a:p>
      </dgm:t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  <dgm:t>
        <a:bodyPr/>
        <a:lstStyle/>
        <a:p>
          <a:endParaRPr lang="en-US"/>
        </a:p>
      </dgm:t>
    </dgm:pt>
    <dgm:pt modelId="{2C2F6211-85A7-47FE-9239-DE94DF41A263}" type="pres">
      <dgm:prSet presAssocID="{6352CA33-6755-44BE-808F-400DA4CF80A7}" presName="posSpace" presStyleCnt="0"/>
      <dgm:spPr/>
      <dgm:t>
        <a:bodyPr/>
        <a:lstStyle/>
        <a:p>
          <a:endParaRPr lang="en-US"/>
        </a:p>
      </dgm:t>
    </dgm:pt>
    <dgm:pt modelId="{7B0C2EAE-70CB-4160-863D-210C3C66D5FD}" type="pres">
      <dgm:prSet presAssocID="{6352CA33-6755-44BE-808F-400DA4CF80A7}" presName="vertFlow" presStyleCnt="0"/>
      <dgm:spPr/>
      <dgm:t>
        <a:bodyPr/>
        <a:lstStyle/>
        <a:p>
          <a:endParaRPr lang="en-US"/>
        </a:p>
      </dgm:t>
    </dgm:pt>
    <dgm:pt modelId="{5AF3752E-55A6-443C-AD35-C49DF50A4566}" type="pres">
      <dgm:prSet presAssocID="{6352CA33-6755-44BE-808F-400DA4CF80A7}" presName="topSpace" presStyleCnt="0"/>
      <dgm:spPr/>
      <dgm:t>
        <a:bodyPr/>
        <a:lstStyle/>
        <a:p>
          <a:endParaRPr lang="en-US"/>
        </a:p>
      </dgm:t>
    </dgm:pt>
    <dgm:pt modelId="{53567A66-F0E9-4EF8-ADA9-764BA36AA6A9}" type="pres">
      <dgm:prSet presAssocID="{6352CA33-6755-44BE-808F-400DA4CF80A7}" presName="firstComp" presStyleCnt="0"/>
      <dgm:spPr/>
      <dgm:t>
        <a:bodyPr/>
        <a:lstStyle/>
        <a:p>
          <a:endParaRPr lang="en-US"/>
        </a:p>
      </dgm:t>
    </dgm:pt>
    <dgm:pt modelId="{AD2806AC-6A03-4F05-9F4D-F72EA0E56FBF}" type="pres">
      <dgm:prSet presAssocID="{6352CA33-6755-44BE-808F-400DA4CF80A7}" presName="firstChild" presStyleLbl="bgAccFollowNode1" presStyleIdx="7" presStyleCnt="8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  <dgm:t>
        <a:bodyPr/>
        <a:lstStyle/>
        <a:p>
          <a:endParaRPr lang="en-US"/>
        </a:p>
      </dgm:t>
    </dgm:pt>
    <dgm:pt modelId="{89E6DA6E-7A23-44BD-8A99-378091FF741D}" type="pres">
      <dgm:prSet presAssocID="{6352CA33-6755-44BE-808F-400DA4CF80A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5DDAFD7A-FEF2-41C2-8EFD-733FC1BF048E}" type="presOf" srcId="{D5197DDB-D5D2-499F-B255-CF7BB5AE2B43}" destId="{F660F4B9-35DB-4256-A868-A35C6DCCF6B2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E1B689BA-CD01-4E88-B039-221A4890C85A}" type="presOf" srcId="{9D72CDD3-5859-43DB-BD75-0C3C30E3DE62}" destId="{6B08AC4B-4CEC-41E5-AE19-47A4E2720563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BC5E039-6669-4672-9CFF-48D32C52D055}" type="presOf" srcId="{6352CA33-6755-44BE-808F-400DA4CF80A7}" destId="{89E6DA6E-7A23-44BD-8A99-378091FF741D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EFAFD673-9012-44B0-A83B-EFF4AC6CE710}" type="presOf" srcId="{9614A323-64B1-4077-A841-022051EC749A}" destId="{F8977219-728E-448F-AE8B-46B14F4F17DE}" srcOrd="1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4F749AAE-5806-4C28-BB8F-66C6F35AE249}" type="presOf" srcId="{D5197DDB-D5D2-499F-B255-CF7BB5AE2B43}" destId="{10C9E3CF-3A8F-4100-8ACD-91E2373197A2}" srcOrd="1" destOrd="0" presId="urn:microsoft.com/office/officeart/2005/8/layout/hList9"/>
    <dgm:cxn modelId="{5DCD8241-E45D-4ADC-859D-AB5F7884D96E}" type="presOf" srcId="{F2881FB1-6580-4F21-A283-BFAA6F91D5D2}" destId="{FD776C1E-557E-4553-9447-49B69EEC7907}" srcOrd="0" destOrd="0" presId="urn:microsoft.com/office/officeart/2005/8/layout/hList9"/>
    <dgm:cxn modelId="{636C9B0B-1883-462A-A4D9-5446606E4E87}" type="presOf" srcId="{7CB6360B-4022-4E96-922B-A12DE0E2A39F}" destId="{D685DD23-B321-4B5E-842F-394CB33239FA}" srcOrd="1" destOrd="0" presId="urn:microsoft.com/office/officeart/2005/8/layout/hList9"/>
    <dgm:cxn modelId="{8404ED78-E818-410E-B33B-E808A19FACFE}" type="presOf" srcId="{70879558-61CA-4CCD-B2D6-5349B01EF337}" destId="{3EBE42F0-6491-49CC-95DC-985BA00CD458}" srcOrd="1" destOrd="0" presId="urn:microsoft.com/office/officeart/2005/8/layout/hList9"/>
    <dgm:cxn modelId="{FD32867B-7A35-473E-930B-F6C4C0BF7CFF}" type="presOf" srcId="{8321AB85-EA8C-4958-B404-B4C118CB3C18}" destId="{68509703-D239-4E1B-8CF0-EF08079E1226}" srcOrd="0" destOrd="0" presId="urn:microsoft.com/office/officeart/2005/8/layout/hList9"/>
    <dgm:cxn modelId="{61A5743D-23FB-447E-99E2-6637ACCEAB91}" type="presOf" srcId="{29E78340-8EBE-415C-B973-78A91A054B9C}" destId="{614EBA0E-D12B-447E-B378-B0FA2DEBEA2F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EA8D15D4-421E-4DBD-8760-4C3A3FA67BE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38E64F84-6389-4C7A-8355-2927829B899C}" type="presOf" srcId="{8321AB85-EA8C-4958-B404-B4C118CB3C18}" destId="{E1767793-EDD5-4203-A612-8120A71CA906}" srcOrd="1" destOrd="0" presId="urn:microsoft.com/office/officeart/2005/8/layout/hList9"/>
    <dgm:cxn modelId="{8056FA69-81EA-4128-9571-E7F9D9F9D50F}" type="presOf" srcId="{7CB6360B-4022-4E96-922B-A12DE0E2A39F}" destId="{1877502C-A892-4DC0-ADA6-FA065097BB90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19740861-ADEC-48FC-A401-CDE26E3EBD85}" type="presOf" srcId="{9D72CDD3-5859-43DB-BD75-0C3C30E3DE62}" destId="{187D4E8C-5C91-4D00-870C-2C45D4EA263C}" srcOrd="1" destOrd="0" presId="urn:microsoft.com/office/officeart/2005/8/layout/hList9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0639E65D-B235-4DAD-8C33-D6B4C7D5BEB1}" type="presOf" srcId="{9614A323-64B1-4077-A841-022051EC749A}" destId="{AD2806AC-6A03-4F05-9F4D-F72EA0E56FBF}" srcOrd="0" destOrd="0" presId="urn:microsoft.com/office/officeart/2005/8/layout/hList9"/>
    <dgm:cxn modelId="{D9BF0794-EFB2-49BB-B522-F0F818BE6EBB}" type="presOf" srcId="{B4F1B46E-22B2-4721-950C-8704487586DC}" destId="{FC7ED273-8CFD-43C2-9C05-44FADF3E0637}" srcOrd="0" destOrd="0" presId="urn:microsoft.com/office/officeart/2005/8/layout/hList9"/>
    <dgm:cxn modelId="{4FEAE301-78F1-4A7E-B803-6D505FD60CD1}" type="presOf" srcId="{70879558-61CA-4CCD-B2D6-5349B01EF337}" destId="{51F68A05-A560-4C6F-BC90-521AEF3B0907}" srcOrd="0" destOrd="0" presId="urn:microsoft.com/office/officeart/2005/8/layout/hList9"/>
    <dgm:cxn modelId="{3EA48FA6-6D9A-4B2C-90BC-2753DA9C9FE8}" type="presOf" srcId="{00C18FBF-3FF5-4C16-97CF-AF03740D7AB6}" destId="{0DC7A063-583D-4B0F-88B2-BD54F95D95AF}" srcOrd="0" destOrd="0" presId="urn:microsoft.com/office/officeart/2005/8/layout/hList9"/>
    <dgm:cxn modelId="{D11500ED-E9A2-4FC9-B03C-FE7788F28EB9}" type="presOf" srcId="{F9D46839-CD06-4669-AAE4-4D1E9AFEDA78}" destId="{59179C9B-8BA4-4AC7-ACB1-A12DE00142E2}" srcOrd="0" destOrd="0" presId="urn:microsoft.com/office/officeart/2005/8/layout/hList9"/>
    <dgm:cxn modelId="{990FDEF7-8515-44C3-968F-EF0A7B203DB1}" type="presOf" srcId="{29E78340-8EBE-415C-B973-78A91A054B9C}" destId="{B12AEB83-0A64-4B36-BF01-B2F834861BAA}" srcOrd="1" destOrd="0" presId="urn:microsoft.com/office/officeart/2005/8/layout/hList9"/>
    <dgm:cxn modelId="{6CE0A31D-20EA-4490-BCD4-A01754927BD6}" type="presParOf" srcId="{0DC7A063-583D-4B0F-88B2-BD54F95D95AF}" destId="{3B23570A-ECC9-4DF8-BCB4-0465C69CBB88}" srcOrd="0" destOrd="0" presId="urn:microsoft.com/office/officeart/2005/8/layout/hList9"/>
    <dgm:cxn modelId="{67961CDA-7CE0-479B-BA95-3CC4BABC39DF}" type="presParOf" srcId="{0DC7A063-583D-4B0F-88B2-BD54F95D95AF}" destId="{FC66A233-6BBA-46AF-B2F6-28E379B158E2}" srcOrd="1" destOrd="0" presId="urn:microsoft.com/office/officeart/2005/8/layout/hList9"/>
    <dgm:cxn modelId="{9BCACC7B-89C1-4715-B4A0-9EE26FEEF442}" type="presParOf" srcId="{FC66A233-6BBA-46AF-B2F6-28E379B158E2}" destId="{46739A04-1AA3-49C6-8EA7-EB1DE975B900}" srcOrd="0" destOrd="0" presId="urn:microsoft.com/office/officeart/2005/8/layout/hList9"/>
    <dgm:cxn modelId="{43B18481-BC55-4A3F-BC33-13D6F3A7089D}" type="presParOf" srcId="{FC66A233-6BBA-46AF-B2F6-28E379B158E2}" destId="{535C6EC9-8098-42C5-8527-E62FF045E4EB}" srcOrd="1" destOrd="0" presId="urn:microsoft.com/office/officeart/2005/8/layout/hList9"/>
    <dgm:cxn modelId="{A620C7BB-E3B4-4062-8243-4D99E274ABFB}" type="presParOf" srcId="{535C6EC9-8098-42C5-8527-E62FF045E4EB}" destId="{6B08AC4B-4CEC-41E5-AE19-47A4E2720563}" srcOrd="0" destOrd="0" presId="urn:microsoft.com/office/officeart/2005/8/layout/hList9"/>
    <dgm:cxn modelId="{459D7232-9179-4F31-A019-566E6E97F646}" type="presParOf" srcId="{535C6EC9-8098-42C5-8527-E62FF045E4EB}" destId="{187D4E8C-5C91-4D00-870C-2C45D4EA263C}" srcOrd="1" destOrd="0" presId="urn:microsoft.com/office/officeart/2005/8/layout/hList9"/>
    <dgm:cxn modelId="{7010E6A6-9EE2-45AA-A485-C0A14690167E}" type="presParOf" srcId="{FC66A233-6BBA-46AF-B2F6-28E379B158E2}" destId="{ADF61BBD-28F4-4815-BC7F-82CF00464E8B}" srcOrd="2" destOrd="0" presId="urn:microsoft.com/office/officeart/2005/8/layout/hList9"/>
    <dgm:cxn modelId="{C994B341-27AA-4F53-BF2B-E89E8464186E}" type="presParOf" srcId="{ADF61BBD-28F4-4815-BC7F-82CF00464E8B}" destId="{59179C9B-8BA4-4AC7-ACB1-A12DE00142E2}" srcOrd="0" destOrd="0" presId="urn:microsoft.com/office/officeart/2005/8/layout/hList9"/>
    <dgm:cxn modelId="{4D154CF9-3AC6-48A6-A62A-DBB5E7F40CDE}" type="presParOf" srcId="{ADF61BBD-28F4-4815-BC7F-82CF00464E8B}" destId="{4AE7D907-B6F4-4647-AB3F-ABE94C438AE8}" srcOrd="1" destOrd="0" presId="urn:microsoft.com/office/officeart/2005/8/layout/hList9"/>
    <dgm:cxn modelId="{C67E9C5A-E28B-43E4-A7B0-7BF2AF1E7DF0}" type="presParOf" srcId="{FC66A233-6BBA-46AF-B2F6-28E379B158E2}" destId="{E50A9A83-9985-4184-A476-E3402BD8E76E}" srcOrd="3" destOrd="0" presId="urn:microsoft.com/office/officeart/2005/8/layout/hList9"/>
    <dgm:cxn modelId="{79D61275-3583-4CCB-94EF-144EB9DC8E02}" type="presParOf" srcId="{E50A9A83-9985-4184-A476-E3402BD8E76E}" destId="{1877502C-A892-4DC0-ADA6-FA065097BB90}" srcOrd="0" destOrd="0" presId="urn:microsoft.com/office/officeart/2005/8/layout/hList9"/>
    <dgm:cxn modelId="{A3250D44-A4C9-4DF7-A06F-D070AEBAA258}" type="presParOf" srcId="{E50A9A83-9985-4184-A476-E3402BD8E76E}" destId="{D685DD23-B321-4B5E-842F-394CB33239FA}" srcOrd="1" destOrd="0" presId="urn:microsoft.com/office/officeart/2005/8/layout/hList9"/>
    <dgm:cxn modelId="{04E6C1E5-331A-4523-96F8-A66BF2AF1A85}" type="presParOf" srcId="{FC66A233-6BBA-46AF-B2F6-28E379B158E2}" destId="{E5677DE7-299C-4C9C-A4BC-6335CC601D12}" srcOrd="4" destOrd="0" presId="urn:microsoft.com/office/officeart/2005/8/layout/hList9"/>
    <dgm:cxn modelId="{5A3B7982-3FA8-4DF9-B62A-3C46584DD71C}" type="presParOf" srcId="{E5677DE7-299C-4C9C-A4BC-6335CC601D12}" destId="{51F68A05-A560-4C6F-BC90-521AEF3B0907}" srcOrd="0" destOrd="0" presId="urn:microsoft.com/office/officeart/2005/8/layout/hList9"/>
    <dgm:cxn modelId="{8ED3FD0B-EF38-42CD-A0D9-ACEF5A265A70}" type="presParOf" srcId="{E5677DE7-299C-4C9C-A4BC-6335CC601D12}" destId="{3EBE42F0-6491-49CC-95DC-985BA00CD458}" srcOrd="1" destOrd="0" presId="urn:microsoft.com/office/officeart/2005/8/layout/hList9"/>
    <dgm:cxn modelId="{D5A519E5-E8B3-4916-8639-BEB98726B6D6}" type="presParOf" srcId="{0DC7A063-583D-4B0F-88B2-BD54F95D95AF}" destId="{3845DB9A-BEF3-4D5D-B9C7-5FC0456401AC}" srcOrd="2" destOrd="0" presId="urn:microsoft.com/office/officeart/2005/8/layout/hList9"/>
    <dgm:cxn modelId="{1D45E3A3-E83A-4F83-9F14-528B9F3255A7}" type="presParOf" srcId="{0DC7A063-583D-4B0F-88B2-BD54F95D95AF}" destId="{FC7ED273-8CFD-43C2-9C05-44FADF3E0637}" srcOrd="3" destOrd="0" presId="urn:microsoft.com/office/officeart/2005/8/layout/hList9"/>
    <dgm:cxn modelId="{2E729A53-A180-4393-9849-420A25D7E477}" type="presParOf" srcId="{0DC7A063-583D-4B0F-88B2-BD54F95D95AF}" destId="{13C564B0-C27E-4ABA-AFDA-59E145B256BA}" srcOrd="4" destOrd="0" presId="urn:microsoft.com/office/officeart/2005/8/layout/hList9"/>
    <dgm:cxn modelId="{ACE30E82-CC00-44C3-A2EA-BEAF6A7B44C8}" type="presParOf" srcId="{0DC7A063-583D-4B0F-88B2-BD54F95D95AF}" destId="{6300E233-87DF-4270-9808-160BFEB8A5BE}" srcOrd="5" destOrd="0" presId="urn:microsoft.com/office/officeart/2005/8/layout/hList9"/>
    <dgm:cxn modelId="{37E9318D-82A8-45A8-8F28-A66ACE5CC8C1}" type="presParOf" srcId="{0DC7A063-583D-4B0F-88B2-BD54F95D95AF}" destId="{6E53DEF7-499E-42EE-802D-59B2F8915392}" srcOrd="6" destOrd="0" presId="urn:microsoft.com/office/officeart/2005/8/layout/hList9"/>
    <dgm:cxn modelId="{57F27F54-E906-4D5E-8A2B-B61597225E70}" type="presParOf" srcId="{6E53DEF7-499E-42EE-802D-59B2F8915392}" destId="{E08C30D1-35EA-4D05-9731-5D01E3FCBD09}" srcOrd="0" destOrd="0" presId="urn:microsoft.com/office/officeart/2005/8/layout/hList9"/>
    <dgm:cxn modelId="{076AB06C-66B8-425F-AF50-54410937C362}" type="presParOf" srcId="{6E53DEF7-499E-42EE-802D-59B2F8915392}" destId="{2F3BD88A-9166-4A26-B941-B9BAEE1A11D5}" srcOrd="1" destOrd="0" presId="urn:microsoft.com/office/officeart/2005/8/layout/hList9"/>
    <dgm:cxn modelId="{934A3848-3E29-4D4E-9DD5-DAE53EA74F0B}" type="presParOf" srcId="{2F3BD88A-9166-4A26-B941-B9BAEE1A11D5}" destId="{F660F4B9-35DB-4256-A868-A35C6DCCF6B2}" srcOrd="0" destOrd="0" presId="urn:microsoft.com/office/officeart/2005/8/layout/hList9"/>
    <dgm:cxn modelId="{F47D7274-540F-4D8B-9B2E-0AABDAFB4FC3}" type="presParOf" srcId="{2F3BD88A-9166-4A26-B941-B9BAEE1A11D5}" destId="{10C9E3CF-3A8F-4100-8ACD-91E2373197A2}" srcOrd="1" destOrd="0" presId="urn:microsoft.com/office/officeart/2005/8/layout/hList9"/>
    <dgm:cxn modelId="{BCDE5ACE-AE7C-4E2A-BB37-B7B180FFBD2B}" type="presParOf" srcId="{6E53DEF7-499E-42EE-802D-59B2F8915392}" destId="{60887C36-4733-46AC-A452-5444F6BC3B23}" srcOrd="2" destOrd="0" presId="urn:microsoft.com/office/officeart/2005/8/layout/hList9"/>
    <dgm:cxn modelId="{C2CBE9AD-B0FA-4B47-85D8-59865E5BA058}" type="presParOf" srcId="{60887C36-4733-46AC-A452-5444F6BC3B23}" destId="{614EBA0E-D12B-447E-B378-B0FA2DEBEA2F}" srcOrd="0" destOrd="0" presId="urn:microsoft.com/office/officeart/2005/8/layout/hList9"/>
    <dgm:cxn modelId="{6BE37BB8-FC81-49C3-A694-5DDC4FBE7FC6}" type="presParOf" srcId="{60887C36-4733-46AC-A452-5444F6BC3B23}" destId="{B12AEB83-0A64-4B36-BF01-B2F834861BAA}" srcOrd="1" destOrd="0" presId="urn:microsoft.com/office/officeart/2005/8/layout/hList9"/>
    <dgm:cxn modelId="{08A68921-7119-42F7-88EC-21B101EE922B}" type="presParOf" srcId="{6E53DEF7-499E-42EE-802D-59B2F8915392}" destId="{3055F178-D8CA-413A-99F2-20C8231C0651}" srcOrd="3" destOrd="0" presId="urn:microsoft.com/office/officeart/2005/8/layout/hList9"/>
    <dgm:cxn modelId="{502AD2EA-9520-4262-B9E5-B13338A715AF}" type="presParOf" srcId="{3055F178-D8CA-413A-99F2-20C8231C0651}" destId="{68509703-D239-4E1B-8CF0-EF08079E1226}" srcOrd="0" destOrd="0" presId="urn:microsoft.com/office/officeart/2005/8/layout/hList9"/>
    <dgm:cxn modelId="{54E50224-8705-4072-B32A-E9008DAFB501}" type="presParOf" srcId="{3055F178-D8CA-413A-99F2-20C8231C0651}" destId="{E1767793-EDD5-4203-A612-8120A71CA906}" srcOrd="1" destOrd="0" presId="urn:microsoft.com/office/officeart/2005/8/layout/hList9"/>
    <dgm:cxn modelId="{40CE78FB-50E1-4B50-91BA-8D4410CAC30E}" type="presParOf" srcId="{0DC7A063-583D-4B0F-88B2-BD54F95D95AF}" destId="{69136330-53DB-4978-A56B-160862279381}" srcOrd="7" destOrd="0" presId="urn:microsoft.com/office/officeart/2005/8/layout/hList9"/>
    <dgm:cxn modelId="{EA9B91B3-4AC5-435F-BFE0-8EB3E41010DF}" type="presParOf" srcId="{0DC7A063-583D-4B0F-88B2-BD54F95D95AF}" destId="{FD776C1E-557E-4553-9447-49B69EEC7907}" srcOrd="8" destOrd="0" presId="urn:microsoft.com/office/officeart/2005/8/layout/hList9"/>
    <dgm:cxn modelId="{E48A143D-710A-4544-97CB-4B401D86F3F4}" type="presParOf" srcId="{0DC7A063-583D-4B0F-88B2-BD54F95D95AF}" destId="{FC2522F1-14BB-4B37-B60E-2E8A7E8A6C30}" srcOrd="9" destOrd="0" presId="urn:microsoft.com/office/officeart/2005/8/layout/hList9"/>
    <dgm:cxn modelId="{FBD561BA-406B-4F60-A7DC-A6CF55CCF153}" type="presParOf" srcId="{0DC7A063-583D-4B0F-88B2-BD54F95D95AF}" destId="{2C2F6211-85A7-47FE-9239-DE94DF41A263}" srcOrd="10" destOrd="0" presId="urn:microsoft.com/office/officeart/2005/8/layout/hList9"/>
    <dgm:cxn modelId="{F2AE6D42-159D-447C-BEEB-83A9814C2B03}" type="presParOf" srcId="{0DC7A063-583D-4B0F-88B2-BD54F95D95AF}" destId="{7B0C2EAE-70CB-4160-863D-210C3C66D5FD}" srcOrd="11" destOrd="0" presId="urn:microsoft.com/office/officeart/2005/8/layout/hList9"/>
    <dgm:cxn modelId="{86CD0C05-3329-4D4B-91B8-2A01FAF9A35F}" type="presParOf" srcId="{7B0C2EAE-70CB-4160-863D-210C3C66D5FD}" destId="{5AF3752E-55A6-443C-AD35-C49DF50A4566}" srcOrd="0" destOrd="0" presId="urn:microsoft.com/office/officeart/2005/8/layout/hList9"/>
    <dgm:cxn modelId="{AE3F6CC6-3CF5-483B-82D4-6994EEB13398}" type="presParOf" srcId="{7B0C2EAE-70CB-4160-863D-210C3C66D5FD}" destId="{53567A66-F0E9-4EF8-ADA9-764BA36AA6A9}" srcOrd="1" destOrd="0" presId="urn:microsoft.com/office/officeart/2005/8/layout/hList9"/>
    <dgm:cxn modelId="{BC0EA883-A1E0-404C-B680-5C5133439F7A}" type="presParOf" srcId="{53567A66-F0E9-4EF8-ADA9-764BA36AA6A9}" destId="{AD2806AC-6A03-4F05-9F4D-F72EA0E56FBF}" srcOrd="0" destOrd="0" presId="urn:microsoft.com/office/officeart/2005/8/layout/hList9"/>
    <dgm:cxn modelId="{5FD3DA89-B664-4B79-B5F4-F4AB9F554149}" type="presParOf" srcId="{53567A66-F0E9-4EF8-ADA9-764BA36AA6A9}" destId="{F8977219-728E-448F-AE8B-46B14F4F17DE}" srcOrd="1" destOrd="0" presId="urn:microsoft.com/office/officeart/2005/8/layout/hList9"/>
    <dgm:cxn modelId="{4D1AB008-0224-479B-ABBA-C2CBA8BD5037}" type="presParOf" srcId="{0DC7A063-583D-4B0F-88B2-BD54F95D95AF}" destId="{FBCC4E74-37C0-494F-ABC0-7D18132E1437}" srcOrd="12" destOrd="0" presId="urn:microsoft.com/office/officeart/2005/8/layout/hList9"/>
    <dgm:cxn modelId="{162339BD-9032-443E-AE3D-9412452A71FB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203226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Sign up for an account on GitHub.com</a:t>
          </a:r>
          <a:endParaRPr lang="en-US" sz="1300" kern="1200" dirty="0"/>
        </a:p>
      </dsp:txBody>
      <dsp:txXfrm>
        <a:off x="2281429" y="416223"/>
        <a:ext cx="1308116" cy="1038706"/>
      </dsp:txXfrm>
    </dsp:sp>
    <dsp:sp modelId="{59179C9B-8BA4-4AC7-ACB1-A12DE00142E2}">
      <dsp:nvSpPr>
        <dsp:cNvPr id="0" name=""/>
        <dsp:cNvSpPr/>
      </dsp:nvSpPr>
      <dsp:spPr>
        <a:xfrm>
          <a:off x="203226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Pick a Username</a:t>
          </a:r>
          <a:endParaRPr lang="en-US" sz="1300" kern="1200" dirty="0"/>
        </a:p>
      </dsp:txBody>
      <dsp:txXfrm>
        <a:off x="2281429" y="1454930"/>
        <a:ext cx="1308116" cy="1038706"/>
      </dsp:txXfrm>
    </dsp:sp>
    <dsp:sp modelId="{1877502C-A892-4DC0-ADA6-FA065097BB90}">
      <dsp:nvSpPr>
        <dsp:cNvPr id="0" name=""/>
        <dsp:cNvSpPr/>
      </dsp:nvSpPr>
      <dsp:spPr>
        <a:xfrm>
          <a:off x="203226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Enter email</a:t>
          </a:r>
          <a:endParaRPr lang="en-US" sz="1300" kern="1200" dirty="0"/>
        </a:p>
      </dsp:txBody>
      <dsp:txXfrm>
        <a:off x="2281429" y="2493637"/>
        <a:ext cx="1308116" cy="1038706"/>
      </dsp:txXfrm>
    </dsp:sp>
    <dsp:sp modelId="{51F68A05-A560-4C6F-BC90-521AEF3B0907}">
      <dsp:nvSpPr>
        <dsp:cNvPr id="0" name=""/>
        <dsp:cNvSpPr/>
      </dsp:nvSpPr>
      <dsp:spPr>
        <a:xfrm>
          <a:off x="2032264" y="3532344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Password</a:t>
          </a:r>
          <a:endParaRPr lang="en-US" sz="1300" kern="1200" dirty="0"/>
        </a:p>
      </dsp:txBody>
      <dsp:txXfrm>
        <a:off x="2281429" y="3532344"/>
        <a:ext cx="1308116" cy="1038706"/>
      </dsp:txXfrm>
    </dsp:sp>
    <dsp:sp modelId="{FC7ED273-8CFD-43C2-9C05-44FADF3E0637}">
      <dsp:nvSpPr>
        <dsp:cNvPr id="0" name=""/>
        <dsp:cNvSpPr/>
      </dsp:nvSpPr>
      <dsp:spPr>
        <a:xfrm>
          <a:off x="120171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First time installation</a:t>
          </a:r>
          <a:endParaRPr lang="en-US" sz="900" kern="1200" dirty="0"/>
        </a:p>
      </dsp:txBody>
      <dsp:txXfrm>
        <a:off x="1353753" y="152987"/>
        <a:ext cx="734109" cy="734109"/>
      </dsp:txXfrm>
    </dsp:sp>
    <dsp:sp modelId="{F660F4B9-35DB-4256-A868-A35C6DCCF6B2}">
      <dsp:nvSpPr>
        <dsp:cNvPr id="0" name=""/>
        <dsp:cNvSpPr/>
      </dsp:nvSpPr>
      <dsp:spPr>
        <a:xfrm>
          <a:off x="462773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a Public Profile</a:t>
          </a:r>
          <a:endParaRPr lang="en-US" sz="1300" kern="1200" dirty="0"/>
        </a:p>
      </dsp:txBody>
      <dsp:txXfrm>
        <a:off x="4876899" y="416223"/>
        <a:ext cx="1308116" cy="1038706"/>
      </dsp:txXfrm>
    </dsp:sp>
    <dsp:sp modelId="{614EBA0E-D12B-447E-B378-B0FA2DEBEA2F}">
      <dsp:nvSpPr>
        <dsp:cNvPr id="0" name=""/>
        <dsp:cNvSpPr/>
      </dsp:nvSpPr>
      <dsp:spPr>
        <a:xfrm>
          <a:off x="462773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Enter name, email, company, and location</a:t>
          </a:r>
          <a:endParaRPr lang="en-US" sz="1300" kern="1200" dirty="0"/>
        </a:p>
      </dsp:txBody>
      <dsp:txXfrm>
        <a:off x="4876899" y="1454930"/>
        <a:ext cx="1308116" cy="1038706"/>
      </dsp:txXfrm>
    </dsp:sp>
    <dsp:sp modelId="{68509703-D239-4E1B-8CF0-EF08079E1226}">
      <dsp:nvSpPr>
        <dsp:cNvPr id="0" name=""/>
        <dsp:cNvSpPr/>
      </dsp:nvSpPr>
      <dsp:spPr>
        <a:xfrm>
          <a:off x="462773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Confirm or verify email</a:t>
          </a:r>
          <a:endParaRPr lang="en-US" sz="1300" kern="1200" dirty="0"/>
        </a:p>
      </dsp:txBody>
      <dsp:txXfrm>
        <a:off x="4876899" y="2493637"/>
        <a:ext cx="1308116" cy="1038706"/>
      </dsp:txXfrm>
    </dsp:sp>
    <dsp:sp modelId="{FD776C1E-557E-4553-9447-49B69EEC7907}">
      <dsp:nvSpPr>
        <dsp:cNvPr id="0" name=""/>
        <dsp:cNvSpPr/>
      </dsp:nvSpPr>
      <dsp:spPr>
        <a:xfrm>
          <a:off x="379718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Go to Account Settings</a:t>
          </a:r>
          <a:endParaRPr lang="en-US" sz="900" kern="1200" dirty="0"/>
        </a:p>
      </dsp:txBody>
      <dsp:txXfrm>
        <a:off x="3949223" y="152987"/>
        <a:ext cx="734109" cy="734109"/>
      </dsp:txXfrm>
    </dsp:sp>
    <dsp:sp modelId="{AD2806AC-6A03-4F05-9F4D-F72EA0E56FBF}">
      <dsp:nvSpPr>
        <dsp:cNvPr id="0" name=""/>
        <dsp:cNvSpPr/>
      </dsp:nvSpPr>
      <dsp:spPr>
        <a:xfrm>
          <a:off x="7223203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repository</a:t>
          </a:r>
          <a:endParaRPr lang="en-US" sz="1300" kern="1200" dirty="0"/>
        </a:p>
      </dsp:txBody>
      <dsp:txXfrm>
        <a:off x="7472368" y="416223"/>
        <a:ext cx="1308116" cy="1038706"/>
      </dsp:txXfrm>
    </dsp:sp>
    <dsp:sp modelId="{5314AADB-0AD3-4BAE-9F15-B0FE4F44C802}">
      <dsp:nvSpPr>
        <dsp:cNvPr id="0" name=""/>
        <dsp:cNvSpPr/>
      </dsp:nvSpPr>
      <dsp:spPr>
        <a:xfrm>
          <a:off x="7223203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Select between Public or Private repository</a:t>
          </a:r>
          <a:endParaRPr lang="en-US" sz="1300" kern="1200" dirty="0"/>
        </a:p>
      </dsp:txBody>
      <dsp:txXfrm>
        <a:off x="7472368" y="1454930"/>
        <a:ext cx="1308116" cy="1038706"/>
      </dsp:txXfrm>
    </dsp:sp>
    <dsp:sp modelId="{89E6DA6E-7A23-44BD-8A99-378091FF741D}">
      <dsp:nvSpPr>
        <dsp:cNvPr id="0" name=""/>
        <dsp:cNvSpPr/>
      </dsp:nvSpPr>
      <dsp:spPr>
        <a:xfrm>
          <a:off x="6392653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 Collaborating</a:t>
          </a:r>
          <a:endParaRPr lang="en-US" sz="900" kern="1200" dirty="0"/>
        </a:p>
      </dsp:txBody>
      <dsp:txXfrm>
        <a:off x="6544692" y="152987"/>
        <a:ext cx="734109" cy="73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203226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Aside from the command line. GitHub also provides desktop clients that include a graphical user interface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Download latest version of GitHub Desktop</a:t>
          </a:r>
          <a:endParaRPr lang="en-US" sz="600" kern="1200" dirty="0"/>
        </a:p>
      </dsp:txBody>
      <dsp:txXfrm>
        <a:off x="2281429" y="416223"/>
        <a:ext cx="1308116" cy="1038706"/>
      </dsp:txXfrm>
    </dsp:sp>
    <dsp:sp modelId="{59179C9B-8BA4-4AC7-ACB1-A12DE00142E2}">
      <dsp:nvSpPr>
        <dsp:cNvPr id="0" name=""/>
        <dsp:cNvSpPr/>
      </dsp:nvSpPr>
      <dsp:spPr>
        <a:xfrm>
          <a:off x="203226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GitHub for Windows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hlinkClick xmlns:r="http://schemas.openxmlformats.org/officeDocument/2006/relationships" r:id="rId1"/>
            </a:rPr>
            <a:t>https://</a:t>
          </a:r>
          <a:r>
            <a:rPr lang="en-US" sz="600" strike="noStrike" kern="1200" baseline="0" dirty="0" smtClean="0">
              <a:solidFill>
                <a:srgbClr val="FF0000"/>
              </a:solidFill>
              <a:hlinkClick xmlns:r="http://schemas.openxmlformats.org/officeDocument/2006/relationships" r:id="rId1"/>
            </a:rPr>
            <a:t>window</a:t>
          </a:r>
          <a:r>
            <a:rPr lang="en-US" sz="600" strike="sngStrike" kern="1200" baseline="0" dirty="0" smtClean="0">
              <a:solidFill>
                <a:srgbClr val="FF0000"/>
              </a:solidFill>
              <a:hlinkClick xmlns:r="http://schemas.openxmlformats.org/officeDocument/2006/relationships" r:id="rId1"/>
            </a:rPr>
            <a:t>s</a:t>
          </a:r>
          <a:r>
            <a:rPr lang="en-US" sz="600" kern="1200" dirty="0" smtClean="0">
              <a:hlinkClick xmlns:r="http://schemas.openxmlformats.org/officeDocument/2006/relationships" r:id="rId1"/>
            </a:rPr>
            <a:t>.github.com</a:t>
          </a: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GitHub for Mac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hlinkClick xmlns:r="http://schemas.openxmlformats.org/officeDocument/2006/relationships" r:id="rId2"/>
            </a:rPr>
            <a:t>https://mac.github.com</a:t>
          </a: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281429" y="1454930"/>
        <a:ext cx="1308116" cy="1038706"/>
      </dsp:txXfrm>
    </dsp:sp>
    <dsp:sp modelId="{1877502C-A892-4DC0-ADA6-FA065097BB90}">
      <dsp:nvSpPr>
        <dsp:cNvPr id="0" name=""/>
        <dsp:cNvSpPr/>
      </dsp:nvSpPr>
      <dsp:spPr>
        <a:xfrm>
          <a:off x="203226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Git distributions for Linux and POSIX systems are available on the official Git SCM web site.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Git for All Platforms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hlinkClick xmlns:r="http://schemas.openxmlformats.org/officeDocument/2006/relationships" r:id="rId3"/>
            </a:rPr>
            <a:t>http://git-scm.com</a:t>
          </a: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281429" y="2493637"/>
        <a:ext cx="1308116" cy="1038706"/>
      </dsp:txXfrm>
    </dsp:sp>
    <dsp:sp modelId="{51F68A05-A560-4C6F-BC90-521AEF3B0907}">
      <dsp:nvSpPr>
        <dsp:cNvPr id="0" name=""/>
        <dsp:cNvSpPr/>
      </dsp:nvSpPr>
      <dsp:spPr>
        <a:xfrm>
          <a:off x="2032264" y="3532344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Either Choice will allow to complete Git related actions such as: Creating, Forking a repository and Being Social</a:t>
          </a:r>
          <a:endParaRPr lang="en-US" sz="600" kern="1200" dirty="0"/>
        </a:p>
      </dsp:txBody>
      <dsp:txXfrm>
        <a:off x="2281429" y="3532344"/>
        <a:ext cx="1308116" cy="1038706"/>
      </dsp:txXfrm>
    </dsp:sp>
    <dsp:sp modelId="{FC7ED273-8CFD-43C2-9C05-44FADF3E0637}">
      <dsp:nvSpPr>
        <dsp:cNvPr id="0" name=""/>
        <dsp:cNvSpPr/>
      </dsp:nvSpPr>
      <dsp:spPr>
        <a:xfrm>
          <a:off x="120171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Install Git</a:t>
          </a:r>
          <a:endParaRPr lang="en-US" sz="900" kern="1200" dirty="0"/>
        </a:p>
      </dsp:txBody>
      <dsp:txXfrm>
        <a:off x="1353753" y="152987"/>
        <a:ext cx="734109" cy="734109"/>
      </dsp:txXfrm>
    </dsp:sp>
    <dsp:sp modelId="{F660F4B9-35DB-4256-A868-A35C6DCCF6B2}">
      <dsp:nvSpPr>
        <dsp:cNvPr id="0" name=""/>
        <dsp:cNvSpPr/>
      </dsp:nvSpPr>
      <dsp:spPr>
        <a:xfrm>
          <a:off x="462773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Open Git Shell application (GUI) or Windows Command Prompt, in the Mac this window is known as Terminal</a:t>
          </a:r>
          <a:endParaRPr lang="en-US" sz="600" kern="1200" dirty="0"/>
        </a:p>
      </dsp:txBody>
      <dsp:txXfrm>
        <a:off x="4876899" y="416223"/>
        <a:ext cx="1308116" cy="1038706"/>
      </dsp:txXfrm>
    </dsp:sp>
    <dsp:sp modelId="{614EBA0E-D12B-447E-B378-B0FA2DEBEA2F}">
      <dsp:nvSpPr>
        <dsp:cNvPr id="0" name=""/>
        <dsp:cNvSpPr/>
      </dsp:nvSpPr>
      <dsp:spPr>
        <a:xfrm>
          <a:off x="462773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Tell Git your name</a:t>
          </a:r>
          <a:r>
            <a:rPr lang="en-US" sz="600" kern="1200" dirty="0" smtClean="0"/>
            <a:t> so your commits will be properly labeled. Type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$ git config --global user.name “</a:t>
          </a:r>
          <a:r>
            <a:rPr lang="en-US" sz="600" i="1" kern="1200" dirty="0" smtClean="0">
              <a:solidFill>
                <a:srgbClr val="FF0000"/>
              </a:solidFill>
            </a:rPr>
            <a:t>YOUR NAME</a:t>
          </a:r>
          <a:r>
            <a:rPr lang="en-US" sz="600" kern="1200" dirty="0" smtClean="0"/>
            <a:t>”</a:t>
          </a:r>
          <a:endParaRPr lang="en-US" sz="600" kern="1200" dirty="0"/>
        </a:p>
      </dsp:txBody>
      <dsp:txXfrm>
        <a:off x="4876899" y="1454930"/>
        <a:ext cx="1308116" cy="1038706"/>
      </dsp:txXfrm>
    </dsp:sp>
    <dsp:sp modelId="{68509703-D239-4E1B-8CF0-EF08079E1226}">
      <dsp:nvSpPr>
        <dsp:cNvPr id="0" name=""/>
        <dsp:cNvSpPr/>
      </dsp:nvSpPr>
      <dsp:spPr>
        <a:xfrm>
          <a:off x="462773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Tell Git your email address</a:t>
          </a:r>
          <a:r>
            <a:rPr lang="en-US" sz="600" b="1" kern="1200" baseline="30000" dirty="0" smtClean="0"/>
            <a:t>1</a:t>
          </a:r>
          <a:r>
            <a:rPr lang="en-US" sz="600" kern="1200" dirty="0" smtClean="0"/>
            <a:t> that will be associated with your Git commands. Type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$ git config --global </a:t>
          </a:r>
          <a:r>
            <a:rPr lang="en-US" sz="600" kern="1200" dirty="0" err="1" smtClean="0"/>
            <a:t>user.emal</a:t>
          </a:r>
          <a:r>
            <a:rPr lang="en-US" sz="600" kern="1200" dirty="0" smtClean="0"/>
            <a:t> “</a:t>
          </a:r>
          <a:r>
            <a:rPr lang="en-US" sz="600" i="1" kern="1200" dirty="0" smtClean="0">
              <a:solidFill>
                <a:srgbClr val="FF0000"/>
              </a:solidFill>
            </a:rPr>
            <a:t>YOUR EMAIL ADDRESS</a:t>
          </a:r>
          <a:r>
            <a:rPr lang="en-US" sz="600" kern="1200" dirty="0" smtClean="0"/>
            <a:t>”</a:t>
          </a:r>
          <a:endParaRPr lang="en-US" sz="600" kern="1200" dirty="0"/>
        </a:p>
      </dsp:txBody>
      <dsp:txXfrm>
        <a:off x="4876899" y="2493637"/>
        <a:ext cx="1308116" cy="1038706"/>
      </dsp:txXfrm>
    </dsp:sp>
    <dsp:sp modelId="{FD776C1E-557E-4553-9447-49B69EEC7907}">
      <dsp:nvSpPr>
        <dsp:cNvPr id="0" name=""/>
        <dsp:cNvSpPr/>
      </dsp:nvSpPr>
      <dsp:spPr>
        <a:xfrm>
          <a:off x="379718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Setting up Git</a:t>
          </a:r>
          <a:endParaRPr lang="en-US" sz="900" kern="1200" dirty="0"/>
        </a:p>
      </dsp:txBody>
      <dsp:txXfrm>
        <a:off x="3949223" y="152987"/>
        <a:ext cx="734109" cy="734109"/>
      </dsp:txXfrm>
    </dsp:sp>
    <dsp:sp modelId="{AD2806AC-6A03-4F05-9F4D-F72EA0E56FBF}">
      <dsp:nvSpPr>
        <dsp:cNvPr id="0" name=""/>
        <dsp:cNvSpPr/>
      </dsp:nvSpPr>
      <dsp:spPr>
        <a:xfrm>
          <a:off x="7223203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Authenticate by using either HTTPS or SSH</a:t>
          </a:r>
          <a:endParaRPr lang="en-US" sz="600" kern="1200" dirty="0"/>
        </a:p>
      </dsp:txBody>
      <dsp:txXfrm>
        <a:off x="7472368" y="416223"/>
        <a:ext cx="1308116" cy="1038706"/>
      </dsp:txXfrm>
    </dsp:sp>
    <dsp:sp modelId="{89E6DA6E-7A23-44BD-8A99-378091FF741D}">
      <dsp:nvSpPr>
        <dsp:cNvPr id="0" name=""/>
        <dsp:cNvSpPr/>
      </dsp:nvSpPr>
      <dsp:spPr>
        <a:xfrm>
          <a:off x="6392653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Authenticate</a:t>
          </a:r>
          <a:endParaRPr lang="en-US" sz="900" kern="1200" dirty="0"/>
        </a:p>
      </dsp:txBody>
      <dsp:txXfrm>
        <a:off x="6544692" y="152987"/>
        <a:ext cx="734109" cy="73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2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9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5/5/2016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uicano/project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um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GitHub Tutorial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20, 2016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an Existing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starting to work on a project that you would like to contribute, type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 smtClean="0"/>
              <a:t>$ git clone [url]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example: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 git clone </a:t>
            </a:r>
            <a:r>
              <a:rPr lang="en-US" dirty="0" smtClean="0">
                <a:solidFill>
                  <a:srgbClr val="7030A0"/>
                </a:solidFill>
                <a:hlinkClick r:id="rId3"/>
              </a:rPr>
              <a:t>https://github.com/cquicano/project1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This command creates a directory named project1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Jargon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Git Jargon</a:t>
            </a:r>
          </a:p>
          <a:p>
            <a:r>
              <a:rPr lang="en-US" b="1" dirty="0" smtClean="0"/>
              <a:t>Command Line</a:t>
            </a:r>
            <a:r>
              <a:rPr lang="en-US" dirty="0" smtClean="0"/>
              <a:t>: Windows console user interface, used to enter Git commands, on a Mac is called Terminal</a:t>
            </a:r>
          </a:p>
          <a:p>
            <a:r>
              <a:rPr lang="en-US" b="1" dirty="0" smtClean="0"/>
              <a:t>Repository</a:t>
            </a:r>
            <a:r>
              <a:rPr lang="en-US" dirty="0" smtClean="0"/>
              <a:t>: Or repo is a directory or storage space where your projects can live. It can be local to a folder on your computer.</a:t>
            </a:r>
          </a:p>
          <a:p>
            <a:r>
              <a:rPr lang="en-US" b="1" dirty="0" smtClean="0"/>
              <a:t>Version Control</a:t>
            </a:r>
            <a:r>
              <a:rPr lang="en-US" dirty="0" smtClean="0"/>
              <a:t>: Management of changes to documents, computer programs or other collection of information.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: Record changes to the repository</a:t>
            </a:r>
          </a:p>
          <a:p>
            <a:r>
              <a:rPr lang="en-US" b="1" dirty="0" smtClean="0"/>
              <a:t>Branch</a:t>
            </a:r>
            <a:r>
              <a:rPr lang="en-US" dirty="0" smtClean="0"/>
              <a:t>: Allows multiple users to work on a project at the same time, it is a movable pointer to one of its commits. The default branch in Git is master.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Lingo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Basic Commands </a:t>
            </a:r>
          </a:p>
          <a:p>
            <a:pPr marL="0" indent="0">
              <a:buNone/>
            </a:pPr>
            <a:r>
              <a:rPr lang="en-US" sz="1800" dirty="0" smtClean="0"/>
              <a:t>Git was designed with Linux in mind, there are a lot of commands, for a complete documentation go to </a:t>
            </a:r>
            <a:r>
              <a:rPr lang="en-US" sz="1800" dirty="0" smtClean="0">
                <a:hlinkClick r:id="rId3"/>
              </a:rPr>
              <a:t>http://git-scm.com/documentation</a:t>
            </a:r>
            <a:r>
              <a:rPr lang="en-US" sz="1800" dirty="0" smtClean="0"/>
              <a:t> , the next slides will show some of the basic ones:</a:t>
            </a:r>
          </a:p>
          <a:p>
            <a:r>
              <a:rPr lang="en-US" b="1" u="sng" dirty="0" smtClean="0"/>
              <a:t>Configuring Tooling </a:t>
            </a:r>
            <a:r>
              <a:rPr lang="en-US" i="1" dirty="0" smtClean="0"/>
              <a:t>– Configures user information for all local repositories</a:t>
            </a:r>
          </a:p>
          <a:p>
            <a:pPr marL="457200" lvl="1" indent="0">
              <a:buNone/>
            </a:pPr>
            <a:r>
              <a:rPr lang="en-US" b="1" dirty="0"/>
              <a:t>git config</a:t>
            </a:r>
            <a:r>
              <a:rPr lang="en-US" dirty="0"/>
              <a:t>: useful when setting git for the first time</a:t>
            </a:r>
            <a:r>
              <a:rPr lang="en-US" dirty="0" smtClean="0"/>
              <a:t>.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5143500" algn="l"/>
              </a:tabLst>
            </a:pPr>
            <a:r>
              <a:rPr lang="en-US" dirty="0" smtClean="0"/>
              <a:t>$ git config -- global user.name ‘[name]”           	</a:t>
            </a:r>
            <a:r>
              <a:rPr lang="en-US" sz="1200" i="1" dirty="0" smtClean="0">
                <a:solidFill>
                  <a:srgbClr val="00B050"/>
                </a:solidFill>
              </a:rPr>
              <a:t>Sets the name you want attached to your commit transactions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914400" lvl="2" indent="0">
              <a:buNone/>
              <a:tabLst>
                <a:tab pos="5143500" algn="l"/>
              </a:tabLst>
            </a:pPr>
            <a:r>
              <a:rPr lang="en-US" dirty="0" smtClean="0"/>
              <a:t>$ git config -- global user.email “[email address]”  	</a:t>
            </a:r>
            <a:r>
              <a:rPr lang="en-US" sz="1200" i="1" dirty="0" smtClean="0">
                <a:solidFill>
                  <a:srgbClr val="00B050"/>
                </a:solidFill>
              </a:rPr>
              <a:t>Sets the email you want attached to your commit transactions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914400" lvl="2" indent="0">
              <a:buNone/>
              <a:tabLst>
                <a:tab pos="5143500" algn="l"/>
              </a:tabLst>
            </a:pPr>
            <a:r>
              <a:rPr lang="en-US" dirty="0" smtClean="0"/>
              <a:t>$ git config – global color.ui auto                 	</a:t>
            </a:r>
            <a:r>
              <a:rPr lang="en-US" sz="1200" i="1" dirty="0" smtClean="0">
                <a:solidFill>
                  <a:srgbClr val="00B050"/>
                </a:solidFill>
              </a:rPr>
              <a:t>Enables helpful colorization of command line output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b="1" u="sng" dirty="0" smtClean="0"/>
              <a:t>Create Repositories </a:t>
            </a:r>
            <a:r>
              <a:rPr lang="en-US" b="1" dirty="0" smtClean="0"/>
              <a:t>– </a:t>
            </a:r>
            <a:r>
              <a:rPr lang="en-US" i="1" dirty="0" smtClean="0"/>
              <a:t>Start a new repository or obtain one from an existing URL</a:t>
            </a:r>
          </a:p>
          <a:p>
            <a:pPr marL="457200" lvl="1" indent="0">
              <a:buNone/>
            </a:pPr>
            <a:r>
              <a:rPr lang="en-US" b="1" dirty="0"/>
              <a:t>g</a:t>
            </a:r>
            <a:r>
              <a:rPr lang="en-US" b="1" dirty="0" smtClean="0"/>
              <a:t>it init</a:t>
            </a:r>
            <a:r>
              <a:rPr lang="en-US" dirty="0" smtClean="0"/>
              <a:t>: Initializes a new Git repository (empty). An initial </a:t>
            </a:r>
            <a:r>
              <a:rPr lang="en-US" sz="1200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file that references the HEAD of the master branch is also created. 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2971800" algn="l"/>
              </a:tabLst>
            </a:pPr>
            <a:r>
              <a:rPr lang="en-US" dirty="0" smtClean="0"/>
              <a:t>$ git init [project-name] 	</a:t>
            </a:r>
            <a:r>
              <a:rPr lang="en-US" sz="1200" i="1" dirty="0" smtClean="0">
                <a:solidFill>
                  <a:srgbClr val="00B050"/>
                </a:solidFill>
              </a:rPr>
              <a:t>Creates a new local repository with the specified name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914400" lvl="2" indent="0">
              <a:buNone/>
              <a:tabLst>
                <a:tab pos="2971800" algn="l"/>
              </a:tabLst>
            </a:pPr>
            <a:r>
              <a:rPr lang="en-US" dirty="0" smtClean="0"/>
              <a:t>$ git clone [url]         	</a:t>
            </a:r>
            <a:r>
              <a:rPr lang="en-US" sz="1200" i="1" dirty="0" smtClean="0">
                <a:solidFill>
                  <a:srgbClr val="00B050"/>
                </a:solidFill>
              </a:rPr>
              <a:t>Downloads a project and its entire version history</a:t>
            </a:r>
            <a:endParaRPr lang="en-US" dirty="0" smtClean="0"/>
          </a:p>
          <a:p>
            <a:pPr marL="457200" lvl="1" indent="0">
              <a:spcBef>
                <a:spcPts val="1200"/>
              </a:spcBef>
              <a:buNone/>
              <a:tabLst>
                <a:tab pos="2971800" algn="l"/>
              </a:tabLst>
            </a:pPr>
            <a:r>
              <a:rPr lang="en-US" dirty="0" smtClean="0"/>
              <a:t>The </a:t>
            </a:r>
            <a:r>
              <a:rPr lang="en-US" dirty="0"/>
              <a:t>primary reason for </a:t>
            </a:r>
            <a:r>
              <a:rPr lang="en-US" u="sng" dirty="0"/>
              <a:t>rerunning</a:t>
            </a:r>
            <a:r>
              <a:rPr lang="en-US" dirty="0"/>
              <a:t> </a:t>
            </a:r>
            <a:r>
              <a:rPr lang="en-US" i="1" dirty="0"/>
              <a:t>git init </a:t>
            </a:r>
            <a:r>
              <a:rPr lang="en-US" dirty="0"/>
              <a:t>is to pick up newly added templates (or to move the repository to another place if – separate – git-</a:t>
            </a:r>
            <a:r>
              <a:rPr lang="en-US" dirty="0" err="1"/>
              <a:t>dir</a:t>
            </a:r>
            <a:r>
              <a:rPr lang="en-US" dirty="0"/>
              <a:t> is given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Lingo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Basic Commands 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(cont./…)</a:t>
            </a:r>
          </a:p>
          <a:p>
            <a:r>
              <a:rPr lang="en-US" b="1" u="sng" dirty="0" smtClean="0"/>
              <a:t>Make Changes </a:t>
            </a:r>
            <a:r>
              <a:rPr lang="en-US" i="1" dirty="0" smtClean="0"/>
              <a:t>– Review edits and craft a commit transaction</a:t>
            </a:r>
          </a:p>
          <a:p>
            <a:pPr marL="457200" lvl="1" indent="0">
              <a:buNone/>
            </a:pPr>
            <a:r>
              <a:rPr lang="en-US" b="1" dirty="0"/>
              <a:t>git </a:t>
            </a:r>
            <a:r>
              <a:rPr lang="en-US" b="1" dirty="0" smtClean="0"/>
              <a:t>status</a:t>
            </a:r>
            <a:r>
              <a:rPr lang="en-US" dirty="0" smtClean="0"/>
              <a:t>: </a:t>
            </a:r>
            <a:r>
              <a:rPr lang="en-US" dirty="0"/>
              <a:t>useful when setting git for the first time</a:t>
            </a:r>
            <a:r>
              <a:rPr lang="en-US" dirty="0" smtClean="0"/>
              <a:t>.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status           	</a:t>
            </a:r>
            <a:r>
              <a:rPr lang="en-US" sz="1100" i="1" dirty="0" smtClean="0">
                <a:solidFill>
                  <a:srgbClr val="00B050"/>
                </a:solidFill>
              </a:rPr>
              <a:t>Lists all new or modified files to be committed</a:t>
            </a:r>
            <a:endParaRPr lang="en-US" sz="1800" i="1" dirty="0" smtClean="0">
              <a:solidFill>
                <a:srgbClr val="00B050"/>
              </a:solidFill>
            </a:endParaRP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diff             	</a:t>
            </a:r>
            <a:r>
              <a:rPr lang="en-US" sz="1100" i="1" dirty="0" smtClean="0">
                <a:solidFill>
                  <a:srgbClr val="00B050"/>
                </a:solidFill>
              </a:rPr>
              <a:t>Shows file differences not yet staged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diff --staged	</a:t>
            </a:r>
            <a:r>
              <a:rPr lang="en-US" sz="1100" i="1" dirty="0">
                <a:solidFill>
                  <a:srgbClr val="00B050"/>
                </a:solidFill>
              </a:rPr>
              <a:t>Shows files differences between staging and the last file </a:t>
            </a:r>
            <a:r>
              <a:rPr lang="en-US" sz="1100" i="1" dirty="0" smtClean="0">
                <a:solidFill>
                  <a:srgbClr val="00B050"/>
                </a:solidFill>
              </a:rPr>
              <a:t>version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add [file]        	</a:t>
            </a:r>
            <a:r>
              <a:rPr lang="en-US" sz="1100" i="1" dirty="0" smtClean="0">
                <a:solidFill>
                  <a:srgbClr val="00B050"/>
                </a:solidFill>
              </a:rPr>
              <a:t>Snapshots the file in preparation for versioning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</a:t>
            </a:r>
            <a:r>
              <a:rPr lang="en-US" dirty="0"/>
              <a:t>git </a:t>
            </a:r>
            <a:r>
              <a:rPr lang="en-US" dirty="0" smtClean="0"/>
              <a:t>reset [file]</a:t>
            </a:r>
            <a:r>
              <a:rPr lang="en-US" dirty="0"/>
              <a:t>	</a:t>
            </a:r>
            <a:r>
              <a:rPr lang="en-US" sz="1100" i="1" dirty="0" smtClean="0">
                <a:solidFill>
                  <a:srgbClr val="00B050"/>
                </a:solidFill>
              </a:rPr>
              <a:t>Unstages the file, but preserves its contents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</a:t>
            </a:r>
            <a:r>
              <a:rPr lang="en-US" dirty="0" smtClean="0"/>
              <a:t>commit –m “[descriptive message]”</a:t>
            </a:r>
            <a:r>
              <a:rPr lang="en-US" dirty="0"/>
              <a:t>	</a:t>
            </a:r>
            <a:r>
              <a:rPr lang="en-US" sz="1100" i="1" dirty="0" smtClean="0">
                <a:solidFill>
                  <a:srgbClr val="00B050"/>
                </a:solidFill>
              </a:rPr>
              <a:t>Records file snapshots permanently in version history</a:t>
            </a:r>
          </a:p>
          <a:p>
            <a:pPr marL="914400" lvl="2" indent="0">
              <a:buNone/>
              <a:tabLst>
                <a:tab pos="4572000" algn="l"/>
              </a:tabLst>
            </a:pPr>
            <a:r>
              <a:rPr lang="en-US" dirty="0"/>
              <a:t>The –m indicates that the section following this command should be read as a </a:t>
            </a:r>
            <a:r>
              <a:rPr lang="en-US" dirty="0" smtClean="0"/>
              <a:t>message</a:t>
            </a:r>
            <a:endParaRPr lang="en-US" sz="11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Lingo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Basic Commands 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(cont./…)</a:t>
            </a:r>
          </a:p>
          <a:p>
            <a:r>
              <a:rPr lang="en-US" b="1" u="sng" dirty="0" smtClean="0"/>
              <a:t>Group Changes </a:t>
            </a:r>
            <a:r>
              <a:rPr lang="en-US" b="1" dirty="0" smtClean="0"/>
              <a:t>– </a:t>
            </a:r>
            <a:r>
              <a:rPr lang="en-US" i="1" dirty="0" smtClean="0"/>
              <a:t>Name a series of commits and combine completed efforts</a:t>
            </a:r>
          </a:p>
          <a:p>
            <a:pPr marL="457200" lvl="1" indent="0">
              <a:buNone/>
            </a:pPr>
            <a:r>
              <a:rPr lang="en-US" b="1" dirty="0"/>
              <a:t>g</a:t>
            </a:r>
            <a:r>
              <a:rPr lang="en-US" b="1" dirty="0" smtClean="0"/>
              <a:t>it branch</a:t>
            </a:r>
            <a:r>
              <a:rPr lang="en-US" dirty="0" smtClean="0"/>
              <a:t>: Initializes a new Git repository (empty). An initial </a:t>
            </a:r>
            <a:r>
              <a:rPr lang="en-US" sz="1200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file that references the </a:t>
            </a:r>
            <a:r>
              <a:rPr lang="en-US" sz="1300" dirty="0" smtClean="0"/>
              <a:t>HEAD </a:t>
            </a:r>
            <a:r>
              <a:rPr lang="en-US" dirty="0" smtClean="0"/>
              <a:t>of the master branch is also created. The primary reason for rerunning </a:t>
            </a:r>
            <a:r>
              <a:rPr lang="en-US" i="1" dirty="0" smtClean="0"/>
              <a:t>git init </a:t>
            </a:r>
            <a:r>
              <a:rPr lang="en-US" dirty="0" smtClean="0"/>
              <a:t>is to pick up newly added templates (or to move the repository to another place if – separate – git-</a:t>
            </a:r>
            <a:r>
              <a:rPr lang="en-US" dirty="0" err="1" smtClean="0"/>
              <a:t>dir</a:t>
            </a:r>
            <a:r>
              <a:rPr lang="en-US" dirty="0" smtClean="0"/>
              <a:t> is given)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branch 	</a:t>
            </a:r>
            <a:r>
              <a:rPr lang="en-US" sz="1200" i="1" dirty="0" smtClean="0">
                <a:solidFill>
                  <a:srgbClr val="00B050"/>
                </a:solidFill>
              </a:rPr>
              <a:t>Lists all local branches in the current repository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branch [branch-name]         	</a:t>
            </a:r>
            <a:r>
              <a:rPr lang="en-US" sz="1200" i="1" dirty="0" smtClean="0">
                <a:solidFill>
                  <a:srgbClr val="00B050"/>
                </a:solidFill>
              </a:rPr>
              <a:t>Creates a new branch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branch –d [branch-name]	</a:t>
            </a:r>
            <a:r>
              <a:rPr lang="en-US" sz="1100" i="1" dirty="0">
                <a:solidFill>
                  <a:srgbClr val="00B050"/>
                </a:solidFill>
              </a:rPr>
              <a:t>Deletes the specified </a:t>
            </a:r>
            <a:r>
              <a:rPr lang="en-US" sz="1100" i="1" dirty="0" smtClean="0">
                <a:solidFill>
                  <a:srgbClr val="00B050"/>
                </a:solidFill>
              </a:rPr>
              <a:t>branch</a:t>
            </a:r>
            <a:endParaRPr lang="en-US" sz="11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Lingo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Basic Commands 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(cont./…)</a:t>
            </a:r>
          </a:p>
          <a:p>
            <a:r>
              <a:rPr lang="en-US" b="1" u="sng" dirty="0" smtClean="0"/>
              <a:t>Group Changes </a:t>
            </a:r>
            <a:r>
              <a:rPr lang="en-US" b="1" dirty="0" smtClean="0"/>
              <a:t>– </a:t>
            </a:r>
          </a:p>
          <a:p>
            <a:pPr marL="457200" lvl="1" indent="0">
              <a:buNone/>
            </a:pPr>
            <a:r>
              <a:rPr lang="en-US" b="1" dirty="0"/>
              <a:t>g</a:t>
            </a:r>
            <a:r>
              <a:rPr lang="en-US" b="1" dirty="0" smtClean="0"/>
              <a:t>it checkout: </a:t>
            </a:r>
            <a:r>
              <a:rPr lang="en-US" i="1" dirty="0" smtClean="0"/>
              <a:t>Checking out a branch updates the file in the working directory to match the version stored in that branch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checkout [branch-name]	</a:t>
            </a:r>
            <a:r>
              <a:rPr lang="en-US" sz="1200" i="1" dirty="0" smtClean="0">
                <a:solidFill>
                  <a:srgbClr val="00B050"/>
                </a:solidFill>
              </a:rPr>
              <a:t>Switches to the specified branch and updates the working directory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checkout –b [branch-name]	</a:t>
            </a:r>
            <a:r>
              <a:rPr lang="en-US" sz="1200" i="1" dirty="0">
                <a:solidFill>
                  <a:srgbClr val="00B050"/>
                </a:solidFill>
              </a:rPr>
              <a:t>Create a new branch and </a:t>
            </a:r>
            <a:r>
              <a:rPr lang="en-US" sz="1200" i="1" dirty="0" smtClean="0">
                <a:solidFill>
                  <a:srgbClr val="00B050"/>
                </a:solidFill>
              </a:rPr>
              <a:t>switch to it </a:t>
            </a:r>
            <a:r>
              <a:rPr lang="en-US" sz="1200" i="1" dirty="0">
                <a:solidFill>
                  <a:srgbClr val="00B050"/>
                </a:solidFill>
              </a:rPr>
              <a:t>at the same time</a:t>
            </a:r>
          </a:p>
          <a:p>
            <a:pPr marL="457200" lvl="1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b="1" dirty="0" smtClean="0"/>
              <a:t>git </a:t>
            </a:r>
            <a:r>
              <a:rPr lang="en-US" b="1" dirty="0"/>
              <a:t>merge</a:t>
            </a:r>
            <a:r>
              <a:rPr lang="en-US" b="1" dirty="0" smtClean="0"/>
              <a:t>: </a:t>
            </a:r>
            <a:r>
              <a:rPr lang="en-US" i="1" dirty="0"/>
              <a:t>this command will merge changes back to the master branch.</a:t>
            </a:r>
          </a:p>
          <a:p>
            <a:pPr marL="914400" lvl="2" indent="0">
              <a:buNone/>
              <a:tabLst>
                <a:tab pos="4572000" algn="l"/>
              </a:tabLst>
            </a:pPr>
            <a:r>
              <a:rPr lang="en-US" dirty="0" smtClean="0"/>
              <a:t>$ git merge [branch]         	</a:t>
            </a:r>
            <a:r>
              <a:rPr lang="en-US" sz="1200" i="1" dirty="0" smtClean="0">
                <a:solidFill>
                  <a:srgbClr val="00B050"/>
                </a:solidFill>
              </a:rPr>
              <a:t>Combines the specified branch’s history into the current branch</a:t>
            </a:r>
            <a:endParaRPr lang="en-US" sz="1200" i="1" dirty="0">
              <a:solidFill>
                <a:srgbClr val="00B050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b="1" u="sng" dirty="0"/>
              <a:t>Synchronize </a:t>
            </a:r>
            <a:r>
              <a:rPr lang="en-US" b="1" u="sng" dirty="0" smtClean="0"/>
              <a:t>Changes </a:t>
            </a:r>
            <a:r>
              <a:rPr lang="en-US" b="1" dirty="0"/>
              <a:t>– </a:t>
            </a:r>
            <a:r>
              <a:rPr lang="en-US" sz="1900" i="1" dirty="0"/>
              <a:t>Register a repository bookmark and exchange </a:t>
            </a:r>
            <a:r>
              <a:rPr lang="en-US" sz="1900" i="1" dirty="0" smtClean="0"/>
              <a:t>version</a:t>
            </a:r>
          </a:p>
          <a:p>
            <a:pPr marL="457200" lvl="1" indent="0">
              <a:buNone/>
              <a:tabLst>
                <a:tab pos="4572000" algn="l"/>
              </a:tabLst>
            </a:pPr>
            <a:r>
              <a:rPr lang="en-US" sz="1500" b="1" dirty="0" smtClean="0"/>
              <a:t>git pull: </a:t>
            </a:r>
            <a:r>
              <a:rPr lang="en-US" i="1" dirty="0"/>
              <a:t>Used this command to update local computer with the most up-to-date version of the repository to work with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pull</a:t>
            </a:r>
            <a:r>
              <a:rPr lang="en-US" sz="1300" b="1" dirty="0" smtClean="0"/>
              <a:t>	</a:t>
            </a:r>
            <a:r>
              <a:rPr lang="en-US" sz="1200" i="1" dirty="0">
                <a:solidFill>
                  <a:srgbClr val="00B050"/>
                </a:solidFill>
              </a:rPr>
              <a:t>Downloads bookmark history and incorporates changes</a:t>
            </a:r>
          </a:p>
        </p:txBody>
      </p:sp>
    </p:spTree>
    <p:extLst>
      <p:ext uri="{BB962C8B-B14F-4D97-AF65-F5344CB8AC3E}">
        <p14:creationId xmlns:p14="http://schemas.microsoft.com/office/powerpoint/2010/main" val="271919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Tutorial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GitHub</a:t>
            </a:r>
          </a:p>
          <a:p>
            <a:r>
              <a:rPr lang="en-US" dirty="0" smtClean="0"/>
              <a:t>GitHub Services</a:t>
            </a:r>
          </a:p>
          <a:p>
            <a:r>
              <a:rPr lang="en-US" dirty="0" smtClean="0"/>
              <a:t>Reasons why </a:t>
            </a:r>
            <a:r>
              <a:rPr lang="en-US" i="1" dirty="0"/>
              <a:t>N</a:t>
            </a:r>
            <a:r>
              <a:rPr lang="en-US" i="1" dirty="0" smtClean="0"/>
              <a:t>ot</a:t>
            </a:r>
            <a:r>
              <a:rPr lang="en-US" dirty="0" smtClean="0"/>
              <a:t> to use GitHub</a:t>
            </a:r>
          </a:p>
          <a:p>
            <a:r>
              <a:rPr lang="en-US" dirty="0" smtClean="0"/>
              <a:t>Sign-up for GitHub</a:t>
            </a:r>
          </a:p>
          <a:p>
            <a:r>
              <a:rPr lang="en-US" dirty="0" smtClean="0"/>
              <a:t>Install &amp; Set Up Git</a:t>
            </a:r>
          </a:p>
          <a:p>
            <a:r>
              <a:rPr lang="en-US" dirty="0" smtClean="0"/>
              <a:t>Git Lingo and Git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</a:t>
            </a:r>
            <a:endParaRPr lang="en-US" dirty="0"/>
          </a:p>
        </p:txBody>
      </p:sp>
      <p:sp>
        <p:nvSpPr>
          <p:cNvPr id="4" name="Horizontal Scroll 3"/>
          <p:cNvSpPr/>
          <p:nvPr/>
        </p:nvSpPr>
        <p:spPr>
          <a:xfrm>
            <a:off x="3020786" y="5622773"/>
            <a:ext cx="6262007" cy="563336"/>
          </a:xfrm>
          <a:prstGeom prst="horizontalScrol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GitHub is a web-based hosting platform for Git repositories and version control.</a:t>
            </a:r>
          </a:p>
          <a:p>
            <a:pPr lvl="1"/>
            <a:r>
              <a:rPr lang="en-US" dirty="0" smtClean="0"/>
              <a:t>Git offers all of the distributed revision control and source control management (SCM) functionality.</a:t>
            </a:r>
          </a:p>
          <a:p>
            <a:pPr lvl="1"/>
            <a:r>
              <a:rPr lang="en-US" dirty="0" smtClean="0"/>
              <a:t>Git is strictly a command-line tool</a:t>
            </a:r>
          </a:p>
          <a:p>
            <a:r>
              <a:rPr lang="en-US" dirty="0" smtClean="0"/>
              <a:t>GitHub is referred to sometimes as:</a:t>
            </a:r>
          </a:p>
          <a:p>
            <a:pPr lvl="1"/>
            <a:r>
              <a:rPr lang="en-US" dirty="0" smtClean="0"/>
              <a:t>Publishing Tool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Collaboration Platform</a:t>
            </a:r>
          </a:p>
          <a:p>
            <a:r>
              <a:rPr lang="en-US" dirty="0" smtClean="0"/>
              <a:t>GitHub is built on top of Git, and it allows developers to have both local and remote copies of projects. </a:t>
            </a:r>
          </a:p>
          <a:p>
            <a:r>
              <a:rPr lang="en-US" dirty="0" smtClean="0"/>
              <a:t>GitHub isn’t just for developers, it can be used for any types of files – i.e.: Changes to a Word document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GitHub was written using Ruby on Rails and Erlang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izontal Scroll 5"/>
          <p:cNvSpPr/>
          <p:nvPr/>
        </p:nvSpPr>
        <p:spPr>
          <a:xfrm>
            <a:off x="3005841" y="4910614"/>
            <a:ext cx="6263640" cy="1172360"/>
          </a:xfrm>
          <a:prstGeom prst="horizontalScrol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GitHub is very much a cloud based Git service.</a:t>
            </a:r>
          </a:p>
          <a:p>
            <a:r>
              <a:rPr lang="en-US" dirty="0" smtClean="0"/>
              <a:t>GitHub also provides social networking-like functions such as:</a:t>
            </a:r>
          </a:p>
          <a:p>
            <a:pPr lvl="1"/>
            <a:r>
              <a:rPr lang="en-US" dirty="0" smtClean="0"/>
              <a:t>Feeds</a:t>
            </a:r>
          </a:p>
          <a:p>
            <a:pPr lvl="1"/>
            <a:r>
              <a:rPr lang="en-US" dirty="0" smtClean="0"/>
              <a:t>Followers</a:t>
            </a:r>
          </a:p>
          <a:p>
            <a:pPr lvl="1"/>
            <a:r>
              <a:rPr lang="en-US" dirty="0" smtClean="0"/>
              <a:t>Wikis</a:t>
            </a:r>
          </a:p>
          <a:p>
            <a:pPr lvl="1"/>
            <a:r>
              <a:rPr lang="en-US" dirty="0" smtClean="0"/>
              <a:t>Social Network Graph - to display how developers work on their version of a repository  </a:t>
            </a:r>
          </a:p>
          <a:p>
            <a:r>
              <a:rPr lang="en-US" dirty="0" smtClean="0"/>
              <a:t>GitHub Gists – Newest service – is used to put code Snippets publicly or privately.</a:t>
            </a:r>
          </a:p>
          <a:p>
            <a:pPr lvl="1"/>
            <a:r>
              <a:rPr lang="en-US" dirty="0" smtClean="0"/>
              <a:t>Public gists can show up in search results and be found by anyone with access to GitHub</a:t>
            </a:r>
          </a:p>
          <a:p>
            <a:pPr lvl="1"/>
            <a:r>
              <a:rPr lang="en-US" dirty="0" smtClean="0"/>
              <a:t>Private gists can only be accessed by those with the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In 2013 GitHub announced that it had reached 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10 million repositories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23" y="2102876"/>
            <a:ext cx="1510759" cy="1186107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Why </a:t>
            </a:r>
            <a:r>
              <a:rPr lang="en-US" i="1" dirty="0" smtClean="0"/>
              <a:t>Not</a:t>
            </a:r>
            <a:r>
              <a:rPr lang="en-US" dirty="0" smtClean="0"/>
              <a:t> to use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If you are developing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PROPRIETARY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software you should not </a:t>
            </a:r>
          </a:p>
          <a:p>
            <a:pPr marL="0" indent="0" algn="ctr">
              <a:buNone/>
            </a:pPr>
            <a:r>
              <a:rPr lang="en-US" dirty="0" smtClean="0"/>
              <a:t>use GitHub’s </a:t>
            </a:r>
            <a:r>
              <a:rPr lang="en-US" u="sng" dirty="0" smtClean="0"/>
              <a:t>Public Repository</a:t>
            </a:r>
            <a:r>
              <a:rPr lang="en-US" dirty="0" smtClean="0"/>
              <a:t> </a:t>
            </a:r>
            <a:r>
              <a:rPr lang="en-US" sz="1400" dirty="0" smtClean="0"/>
              <a:t>(free)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lvl="5" indent="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GitHub offers a Private repository for a monthly fee:</a:t>
            </a:r>
          </a:p>
          <a:p>
            <a:pPr marL="0" lvl="5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Personal</a:t>
            </a:r>
            <a:r>
              <a:rPr lang="en-US" dirty="0" smtClean="0">
                <a:solidFill>
                  <a:srgbClr val="0070C0"/>
                </a:solidFill>
              </a:rPr>
              <a:t> starting at $7 </a:t>
            </a:r>
            <a:r>
              <a:rPr lang="en-US" sz="1200" dirty="0" smtClean="0">
                <a:solidFill>
                  <a:srgbClr val="0070C0"/>
                </a:solidFill>
              </a:rPr>
              <a:t>/month</a:t>
            </a:r>
            <a:endParaRPr lang="en-US" dirty="0" smtClean="0">
              <a:solidFill>
                <a:srgbClr val="0070C0"/>
              </a:solidFill>
            </a:endParaRPr>
          </a:p>
          <a:p>
            <a:pPr marL="0" lvl="5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Organization</a:t>
            </a:r>
            <a:r>
              <a:rPr lang="en-US" dirty="0" smtClean="0">
                <a:solidFill>
                  <a:srgbClr val="0070C0"/>
                </a:solidFill>
              </a:rPr>
              <a:t> starting at $25 </a:t>
            </a:r>
            <a:r>
              <a:rPr lang="en-US" sz="1200" dirty="0" smtClean="0">
                <a:solidFill>
                  <a:srgbClr val="0070C0"/>
                </a:solidFill>
              </a:rPr>
              <a:t>/month</a:t>
            </a:r>
            <a:endParaRPr lang="en-US" dirty="0" smtClean="0">
              <a:solidFill>
                <a:srgbClr val="0070C0"/>
              </a:solidFill>
            </a:endParaRPr>
          </a:p>
          <a:p>
            <a:pPr marL="0" lvl="5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Enterprise</a:t>
            </a:r>
            <a:r>
              <a:rPr lang="en-US" dirty="0" smtClean="0">
                <a:solidFill>
                  <a:srgbClr val="0070C0"/>
                </a:solidFill>
              </a:rPr>
              <a:t> starting at $2,500 </a:t>
            </a:r>
            <a:r>
              <a:rPr lang="en-US" sz="1200" dirty="0" smtClean="0">
                <a:solidFill>
                  <a:srgbClr val="0070C0"/>
                </a:solidFill>
              </a:rPr>
              <a:t>/year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Sign-up for GitHub</a:t>
            </a:r>
            <a:endParaRPr lang="en-US" dirty="0"/>
          </a:p>
        </p:txBody>
      </p:sp>
      <p:graphicFrame>
        <p:nvGraphicFramePr>
          <p:cNvPr id="4" name="Content Placeholder 3" descr="Stacked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17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Git &amp; Set Up Git</a:t>
            </a:r>
            <a:endParaRPr lang="en-US" dirty="0"/>
          </a:p>
        </p:txBody>
      </p:sp>
      <p:graphicFrame>
        <p:nvGraphicFramePr>
          <p:cNvPr id="4" name="Content Placeholder 3" descr="Stacked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29745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73435" y="5802868"/>
            <a:ext cx="329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 smtClean="0"/>
              <a:t>1 </a:t>
            </a:r>
            <a:r>
              <a:rPr lang="en-US" sz="900" dirty="0" smtClean="0"/>
              <a:t>The email you specify should be the same one found in your email settings used in GitHub during sign in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718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dirty="0"/>
          </a:p>
        </p:txBody>
      </p:sp>
      <p:pic>
        <p:nvPicPr>
          <p:cNvPr id="5" name="Picture Placeholder 4" descr="Closeup of books on shelves with more books blurred in foreground and background" title="Sample Picture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Getting a Git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Initializing a Repository in an Existing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Cloning an Existing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Git Lingo and Basic Commands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Repository in an Existing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starting to track an existing project in Git, go the project’s directory and type</a:t>
            </a:r>
          </a:p>
          <a:p>
            <a:pPr marL="457200" lvl="1" indent="0">
              <a:buNone/>
            </a:pPr>
            <a:r>
              <a:rPr lang="en-US" dirty="0" smtClean="0"/>
              <a:t>$ git init</a:t>
            </a:r>
          </a:p>
          <a:p>
            <a:r>
              <a:rPr lang="en-US" dirty="0" smtClean="0"/>
              <a:t>The command above creates a new subdirectory name .</a:t>
            </a:r>
            <a:r>
              <a:rPr lang="en-US" dirty="0"/>
              <a:t>git hat contains all of your necessary repository files – a Git repository </a:t>
            </a:r>
            <a:r>
              <a:rPr lang="en-US" dirty="0" smtClean="0"/>
              <a:t>skeleton. At this point nothing is being tracked yet.</a:t>
            </a:r>
          </a:p>
          <a:p>
            <a:r>
              <a:rPr lang="en-US" dirty="0" smtClean="0"/>
              <a:t>To start version-controlling existing files type the following:</a:t>
            </a:r>
          </a:p>
          <a:p>
            <a:pPr marL="457200" lvl="1" indent="0">
              <a:buNone/>
              <a:tabLst>
                <a:tab pos="2286000" algn="l"/>
              </a:tabLst>
            </a:pPr>
            <a:r>
              <a:rPr lang="en-US" dirty="0" smtClean="0"/>
              <a:t>$ git add </a:t>
            </a:r>
            <a:r>
              <a:rPr lang="en-US" dirty="0" smtClean="0">
                <a:solidFill>
                  <a:srgbClr val="7030A0"/>
                </a:solidFill>
              </a:rPr>
              <a:t>*.txt </a:t>
            </a:r>
            <a:r>
              <a:rPr lang="en-US" dirty="0" smtClean="0"/>
              <a:t>	</a:t>
            </a:r>
            <a:r>
              <a:rPr lang="en-US" sz="1400" i="1" dirty="0" smtClean="0"/>
              <a:t>(files you want to track)</a:t>
            </a:r>
          </a:p>
          <a:p>
            <a:pPr marL="457200" lvl="1" indent="0">
              <a:buNone/>
              <a:tabLst>
                <a:tab pos="2286000" algn="l"/>
              </a:tabLst>
            </a:pPr>
            <a:r>
              <a:rPr lang="en-US" dirty="0" smtClean="0"/>
              <a:t>$ git add </a:t>
            </a:r>
            <a:r>
              <a:rPr lang="en-US" dirty="0" smtClean="0">
                <a:solidFill>
                  <a:srgbClr val="7030A0"/>
                </a:solidFill>
              </a:rPr>
              <a:t>LICENSE</a:t>
            </a:r>
            <a:r>
              <a:rPr lang="en-US" dirty="0" smtClean="0"/>
              <a:t>	</a:t>
            </a:r>
            <a:r>
              <a:rPr lang="en-US" sz="1400" i="1" dirty="0" smtClean="0"/>
              <a:t>(name of project)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$ git commit –m “</a:t>
            </a:r>
            <a:r>
              <a:rPr lang="en-US" dirty="0" smtClean="0">
                <a:solidFill>
                  <a:srgbClr val="7030A0"/>
                </a:solidFill>
              </a:rPr>
              <a:t>initial project version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i="1" dirty="0"/>
              <a:t>–m</a:t>
            </a:r>
            <a:r>
              <a:rPr lang="en-US" dirty="0"/>
              <a:t> indicates that the section following this command should be read as a message</a:t>
            </a:r>
            <a:endParaRPr lang="en-US" sz="1200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1042</Words>
  <Application>Microsoft Office PowerPoint</Application>
  <PresentationFormat>Widescreen</PresentationFormat>
  <Paragraphs>172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Euphemia</vt:lpstr>
      <vt:lpstr>Plantagenet Cherokee</vt:lpstr>
      <vt:lpstr>Wingdings</vt:lpstr>
      <vt:lpstr>Academic Literature 16x9</vt:lpstr>
      <vt:lpstr>GitHub Tutorial</vt:lpstr>
      <vt:lpstr>GitHub Tutorial</vt:lpstr>
      <vt:lpstr>What is GitHub</vt:lpstr>
      <vt:lpstr>GitHub Services</vt:lpstr>
      <vt:lpstr>Reasons Why Not to use GitHub</vt:lpstr>
      <vt:lpstr>Sign-up for GitHub</vt:lpstr>
      <vt:lpstr>Install Git &amp; Set Up Git</vt:lpstr>
      <vt:lpstr>Git Basics</vt:lpstr>
      <vt:lpstr>Initializing a Repository in an Existing Directory</vt:lpstr>
      <vt:lpstr>Cloning an Existing Repository</vt:lpstr>
      <vt:lpstr>Git Jargon &amp; Basic Commands to Know</vt:lpstr>
      <vt:lpstr>Git Lingo &amp; Basic Commands to Know</vt:lpstr>
      <vt:lpstr>Git Lingo &amp; Basic Commands to Know</vt:lpstr>
      <vt:lpstr>Git Lingo &amp; Basic Commands to Know</vt:lpstr>
      <vt:lpstr>Git Lingo &amp; Basic Commands to Know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2016-04-21T01:41:47Z</dcterms:created>
  <dcterms:modified xsi:type="dcterms:W3CDTF">2016-05-05T18:29:40Z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