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98" r:id="rId4"/>
    <p:sldId id="297" r:id="rId5"/>
    <p:sldId id="296" r:id="rId6"/>
    <p:sldId id="286" r:id="rId7"/>
    <p:sldId id="300" r:id="rId8"/>
    <p:sldId id="288" r:id="rId9"/>
    <p:sldId id="302" r:id="rId10"/>
    <p:sldId id="303" r:id="rId11"/>
    <p:sldId id="301" r:id="rId12"/>
    <p:sldId id="291" r:id="rId13"/>
    <p:sldId id="292" r:id="rId14"/>
    <p:sldId id="293" r:id="rId15"/>
    <p:sldId id="294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30" autoAdjust="0"/>
  </p:normalViewPr>
  <p:slideViewPr>
    <p:cSldViewPr snapToGrid="0">
      <p:cViewPr varScale="1">
        <p:scale>
          <a:sx n="87" d="100"/>
          <a:sy n="87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1D77433-D912-44EC-8502-E455187A804F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BFC5233F-E74E-435E-8FAC-A0CBA6D1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64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4F6AB8C-C820-4873-8D20-0E9DC031BD7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4D7A056B-2124-4A30-9500-31893B8A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10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A056B-2124-4A30-9500-31893B8A0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0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90C7-9EFE-4505-8D70-243612A87A08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0414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41754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033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04482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3533-FB52-4865-8C82-0DA975B0A6AA}" type="datetime1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0794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AA98-CD57-40DB-8E3C-683296458C76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56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4765-2CF4-464C-9FAF-F5E0A5A955F7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BCD8-EAC9-400D-8F9F-13D2EB503D50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56F5-09F7-4839-98AD-A47FD76FD43E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BE8F-5F29-4D22-9F75-8D75D45E6D40}" type="datetime1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9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55B3B-1A05-4AAB-B287-1ABF39E04950}" type="datetime1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5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EDC0-377B-4ECC-B18E-FED9D9162ED6}" type="datetime1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E6C-B232-4C3D-B304-2B209FF7DBF9}" type="datetime1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7266-4FC9-48E2-840B-E23C3AF66F8B}" type="datetime1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833C8-8D57-493A-B6B1-8E3B0004214D}" type="datetime1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3533-FB52-4865-8C82-0DA975B0A6AA}" type="datetime1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2E13EA-CBD7-454E-B4B9-E8303F78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2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814" y="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Innovation Day</a:t>
            </a:r>
            <a:br>
              <a:rPr lang="en-US" dirty="0" smtClean="0"/>
            </a:br>
            <a:r>
              <a:rPr lang="en-US" sz="2400" dirty="0" smtClean="0"/>
              <a:t>Sponsored by:  </a:t>
            </a:r>
            <a:br>
              <a:rPr lang="en-US" sz="2400" dirty="0" smtClean="0"/>
            </a:br>
            <a:r>
              <a:rPr lang="en-US" sz="2400" dirty="0" smtClean="0"/>
              <a:t>Single-Family </a:t>
            </a:r>
            <a:r>
              <a:rPr lang="en-US" sz="2400" dirty="0"/>
              <a:t>Front-End </a:t>
            </a:r>
            <a:r>
              <a:rPr lang="en-US" sz="2400" dirty="0" smtClean="0"/>
              <a:t>Technology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Capital Markets Technology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0547" y="5430643"/>
            <a:ext cx="9144000" cy="1146153"/>
          </a:xfrm>
        </p:spPr>
        <p:txBody>
          <a:bodyPr/>
          <a:lstStyle/>
          <a:p>
            <a:pPr algn="r"/>
            <a:r>
              <a:rPr lang="en-US" dirty="0" smtClean="0"/>
              <a:t>August 23, 2018</a:t>
            </a:r>
            <a:endParaRPr lang="en-US" dirty="0"/>
          </a:p>
          <a:p>
            <a:pPr algn="r"/>
            <a:r>
              <a:rPr lang="en-US" dirty="0" smtClean="0"/>
              <a:t>Property Monitoring Kit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84" y="2682244"/>
            <a:ext cx="3583694" cy="2268897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73734"/>
            <a:ext cx="7619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Raspberry Pi Kit Cost (Relay) 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21" y="1465243"/>
            <a:ext cx="10062181" cy="52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2017 10-K Report Page 59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465253"/>
            <a:ext cx="7768686" cy="4831030"/>
          </a:xfrm>
          <a:prstGeom prst="rect">
            <a:avLst/>
          </a:prstGeom>
        </p:spPr>
      </p:pic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4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2017 10-K Report Page 71 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16" y="1619244"/>
            <a:ext cx="6866191" cy="48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2017 10-K Report Page 72 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526" y="1728352"/>
            <a:ext cx="7571428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2017 10-K Report Page 98 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064" y="1705578"/>
            <a:ext cx="748769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2017 10-K Report Page 99 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459" y="1586729"/>
            <a:ext cx="7382905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755565"/>
              </p:ext>
            </p:extLst>
          </p:nvPr>
        </p:nvGraphicFramePr>
        <p:xfrm>
          <a:off x="2589213" y="2133600"/>
          <a:ext cx="8915400" cy="21234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8009"/>
                <a:gridCol w="69573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anose="02020503060305020303" pitchFamily="18" charset="0"/>
                        </a:rPr>
                        <a:t>ITEM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Bell MT" panose="02020503060305020303" pitchFamily="18" charset="0"/>
                        </a:rPr>
                        <a:t>Description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Project Name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Property Monitoring Kit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Problem Statement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How does Fannie Mae ensure that REO properties</a:t>
                      </a:r>
                      <a:r>
                        <a:rPr lang="en-US" baseline="0" dirty="0" smtClean="0">
                          <a:latin typeface="Bell MT" panose="02020503060305020303" pitchFamily="18" charset="0"/>
                        </a:rPr>
                        <a:t> remain in good condition until they are sold?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Team Members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Scott Nestor, Kashi Dasa, Sagar Allamshetty,</a:t>
                      </a:r>
                      <a:r>
                        <a:rPr lang="en-US" baseline="0" dirty="0" smtClean="0">
                          <a:latin typeface="Bell MT" panose="02020503060305020303" pitchFamily="18" charset="0"/>
                        </a:rPr>
                        <a:t> Tim Burns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Technologies used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Bell MT" panose="02020503060305020303" pitchFamily="18" charset="0"/>
                        </a:rPr>
                        <a:t>Elixir, AWS</a:t>
                      </a:r>
                      <a:endParaRPr lang="en-US" dirty="0">
                        <a:latin typeface="Bell MT" panose="02020503060305020303" pitchFamily="18" charset="0"/>
                      </a:endParaRPr>
                    </a:p>
                  </a:txBody>
                  <a:tcPr marL="77525" marR="77525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80360"/>
            <a:ext cx="7619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7054" y="2133600"/>
            <a:ext cx="4937557" cy="3777622"/>
          </a:xfrm>
        </p:spPr>
        <p:txBody>
          <a:bodyPr>
            <a:normAutofit/>
          </a:bodyPr>
          <a:lstStyle/>
          <a:p>
            <a:r>
              <a:rPr lang="en-US" dirty="0" smtClean="0"/>
              <a:t>By the end of 2017: </a:t>
            </a:r>
            <a:endParaRPr lang="en-US" dirty="0"/>
          </a:p>
          <a:p>
            <a:pPr lvl="1"/>
            <a:r>
              <a:rPr lang="en-US" dirty="0"/>
              <a:t>$521M of foreclosed property expenses</a:t>
            </a:r>
          </a:p>
          <a:p>
            <a:pPr lvl="1"/>
            <a:r>
              <a:rPr lang="en-US" dirty="0"/>
              <a:t>26K properties (over 16K marketable)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How does Fannie Mae monitor the condition of these properties?</a:t>
            </a:r>
          </a:p>
          <a:p>
            <a:pPr lvl="1"/>
            <a:r>
              <a:rPr lang="en-US" dirty="0"/>
              <a:t>How can Fannie Mae avoid sinking extra money into repairs?</a:t>
            </a:r>
            <a:endParaRPr lang="en-US" dirty="0" smtClean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565" y="1583523"/>
            <a:ext cx="2657143" cy="3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Solution: Property Monitoring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93" y="2133600"/>
            <a:ext cx="10257143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Property Monitoring </a:t>
            </a:r>
            <a:r>
              <a:rPr lang="en-US" dirty="0" smtClean="0"/>
              <a:t>Kit: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Applicability: Property Monitoring 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Fannie Mae can use Property Monitoring Kits to ensure that marketable REO properties remain in good condition (to avoid additional repair cost/value loss)</a:t>
            </a:r>
            <a:endParaRPr lang="en-US" dirty="0" smtClean="0"/>
          </a:p>
          <a:p>
            <a:r>
              <a:rPr lang="en-US" dirty="0" smtClean="0"/>
              <a:t>Stakeholders: </a:t>
            </a:r>
          </a:p>
          <a:p>
            <a:pPr lvl="1"/>
            <a:r>
              <a:rPr lang="en-US" dirty="0" smtClean="0"/>
              <a:t>Fannie Mae (REO </a:t>
            </a:r>
            <a:r>
              <a:rPr lang="en-US" dirty="0"/>
              <a:t>P</a:t>
            </a:r>
            <a:r>
              <a:rPr lang="en-US" dirty="0" smtClean="0"/>
              <a:t>ortfolio Managers, Multifamily Guarantee)</a:t>
            </a:r>
          </a:p>
          <a:p>
            <a:pPr lvl="1"/>
            <a:r>
              <a:rPr lang="en-US" dirty="0" smtClean="0"/>
              <a:t>Realtors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elling Property</a:t>
            </a:r>
          </a:p>
          <a:p>
            <a:pPr lvl="1"/>
            <a:r>
              <a:rPr lang="en-US" dirty="0" smtClean="0"/>
              <a:t>Property Managers</a:t>
            </a:r>
          </a:p>
          <a:p>
            <a:r>
              <a:rPr lang="en-US" dirty="0" smtClean="0"/>
              <a:t>Learned:</a:t>
            </a:r>
            <a:endParaRPr lang="en-US" dirty="0" smtClean="0"/>
          </a:p>
          <a:p>
            <a:pPr lvl="1"/>
            <a:r>
              <a:rPr lang="en-US" dirty="0" smtClean="0"/>
              <a:t>Elixir, Client/Server Socket Integration</a:t>
            </a:r>
          </a:p>
          <a:p>
            <a:pPr lvl="1"/>
            <a:r>
              <a:rPr lang="en-US" dirty="0" smtClean="0"/>
              <a:t>Elastic Search in AWS</a:t>
            </a:r>
          </a:p>
          <a:p>
            <a:pPr lvl="1"/>
            <a:r>
              <a:rPr lang="en-US" dirty="0" smtClean="0"/>
              <a:t>REO Properties, Fannie Mae Financials, Sensor technology</a:t>
            </a:r>
          </a:p>
          <a:p>
            <a:r>
              <a:rPr lang="en-US" dirty="0" smtClean="0"/>
              <a:t>Additional Benefits:</a:t>
            </a:r>
          </a:p>
          <a:p>
            <a:pPr lvl="1"/>
            <a:r>
              <a:rPr lang="en-US" dirty="0" smtClean="0"/>
              <a:t>Fannie Mae PR for occupied properties</a:t>
            </a:r>
          </a:p>
          <a:p>
            <a:pPr lvl="1"/>
            <a:r>
              <a:rPr lang="en-US" dirty="0" smtClean="0"/>
              <a:t>Smart home/hobbyist use outside Fannie Mae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67111"/>
            <a:ext cx="7619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Questions and Answers!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9212" y="6467111"/>
            <a:ext cx="7619999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Image result for Q&amp;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220" y="1768475"/>
            <a:ext cx="8347392" cy="46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1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Arduino Sensor Cost 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626" y="1489077"/>
            <a:ext cx="9428571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Appendix: Arduino Kit Cost </a:t>
            </a:r>
            <a:endParaRPr lang="en-US" dirty="0"/>
          </a:p>
        </p:txBody>
      </p:sp>
      <p:sp>
        <p:nvSpPr>
          <p:cNvPr id="5" name="Footer Placeholder 3"/>
          <p:cNvSpPr txBox="1">
            <a:spLocks/>
          </p:cNvSpPr>
          <p:nvPr/>
        </p:nvSpPr>
        <p:spPr>
          <a:xfrm>
            <a:off x="2741612" y="6473736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Innovation Day | August 23</a:t>
            </a:r>
            <a:r>
              <a:rPr lang="en-US" baseline="30000" dirty="0" smtClean="0">
                <a:solidFill>
                  <a:schemeClr val="bg1">
                    <a:lumMod val="65000"/>
                  </a:schemeClr>
                </a:solidFill>
              </a:rPr>
              <a:t>rd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2018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81" y="1513441"/>
            <a:ext cx="12047619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6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4241</TotalTime>
  <Words>341</Words>
  <Application>Microsoft Office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Bell MT</vt:lpstr>
      <vt:lpstr>Calibri</vt:lpstr>
      <vt:lpstr>Century Gothic</vt:lpstr>
      <vt:lpstr>Wingdings 3</vt:lpstr>
      <vt:lpstr>Wisp</vt:lpstr>
      <vt:lpstr>Innovation Day Sponsored by:   Single-Family Front-End Technology  Capital Markets Technology</vt:lpstr>
      <vt:lpstr>Introduction</vt:lpstr>
      <vt:lpstr>The Problem</vt:lpstr>
      <vt:lpstr>The Solution: Property Monitoring Kit</vt:lpstr>
      <vt:lpstr>Property Monitoring Kit: Demo</vt:lpstr>
      <vt:lpstr>Applicability: Property Monitoring Kits</vt:lpstr>
      <vt:lpstr>Questions and Answers!</vt:lpstr>
      <vt:lpstr>Appendix: Arduino Sensor Cost </vt:lpstr>
      <vt:lpstr>Appendix: Arduino Kit Cost </vt:lpstr>
      <vt:lpstr>Appendix: Raspberry Pi Kit Cost (Relay) </vt:lpstr>
      <vt:lpstr>Appendix: 2017 10-K Report Page 59 </vt:lpstr>
      <vt:lpstr>Appendix: 2017 10-K Report Page 71 </vt:lpstr>
      <vt:lpstr>Appendix: 2017 10-K Report Page 72 </vt:lpstr>
      <vt:lpstr>Appendix: 2017 10-K Report Page 98 </vt:lpstr>
      <vt:lpstr>Appendix: 2017 10-K Report Page 99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Single-Family Front-End Technology  Innovation Day &amp; Hackathon</dc:title>
  <dc:creator>Wu, Lynn L</dc:creator>
  <cp:lastModifiedBy>Burns, Timothy</cp:lastModifiedBy>
  <cp:revision>59</cp:revision>
  <cp:lastPrinted>2017-06-08T21:36:30Z</cp:lastPrinted>
  <dcterms:created xsi:type="dcterms:W3CDTF">2017-06-08T21:22:50Z</dcterms:created>
  <dcterms:modified xsi:type="dcterms:W3CDTF">2018-08-23T16:48:38Z</dcterms:modified>
</cp:coreProperties>
</file>