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4" r:id="rId3"/>
    <p:sldId id="298" r:id="rId4"/>
    <p:sldId id="297" r:id="rId5"/>
    <p:sldId id="296" r:id="rId6"/>
    <p:sldId id="286" r:id="rId7"/>
    <p:sldId id="300" r:id="rId8"/>
    <p:sldId id="288" r:id="rId9"/>
    <p:sldId id="304" r:id="rId10"/>
    <p:sldId id="303" r:id="rId11"/>
    <p:sldId id="305" r:id="rId12"/>
    <p:sldId id="306" r:id="rId13"/>
    <p:sldId id="307" r:id="rId14"/>
    <p:sldId id="301" r:id="rId15"/>
    <p:sldId id="291" r:id="rId16"/>
    <p:sldId id="292" r:id="rId17"/>
    <p:sldId id="293" r:id="rId18"/>
    <p:sldId id="294" r:id="rId19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74" autoAdjust="0"/>
  </p:normalViewPr>
  <p:slideViewPr>
    <p:cSldViewPr snapToGrid="0">
      <p:cViewPr varScale="1">
        <p:scale>
          <a:sx n="107" d="100"/>
          <a:sy n="107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1D77433-D912-44EC-8502-E455187A804F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BFC5233F-E74E-435E-8FAC-A0CBA6D1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264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44F6AB8C-C820-4873-8D20-0E9DC031BD70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4D7A056B-2124-4A30-9500-31893B8A0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102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A056B-2124-4A30-9500-31893B8A0F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0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90C7-9EFE-4505-8D70-243612A87A08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3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3533-FB52-4865-8C82-0DA975B0A6AA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0414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3533-FB52-4865-8C82-0DA975B0A6AA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541754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3533-FB52-4865-8C82-0DA975B0A6AA}" type="datetime1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803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3533-FB52-4865-8C82-0DA975B0A6AA}" type="datetime1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804482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3533-FB52-4865-8C82-0DA975B0A6AA}" type="datetime1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07940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AA98-CD57-40DB-8E3C-683296458C76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56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4765-2CF4-464C-9FAF-F5E0A5A955F7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BCD8-EAC9-400D-8F9F-13D2EB503D50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4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56F5-09F7-4839-98AD-A47FD76FD43E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9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BE8F-5F29-4D22-9F75-8D75D45E6D40}" type="datetime1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9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5B3B-1A05-4AAB-B287-1ABF39E04950}" type="datetime1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5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EDC0-377B-4ECC-B18E-FED9D9162ED6}" type="datetime1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2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DE6C-B232-4C3D-B304-2B209FF7DBF9}" type="datetime1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0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7266-4FC9-48E2-840B-E23C3AF66F8B}" type="datetime1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4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33C8-8D57-493A-B6B1-8E3B0004214D}" type="datetime1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1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3533-FB52-4865-8C82-0DA975B0A6AA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6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elasticsearch-service/latest/developerguide/aes-limits.html" TargetMode="External"/><Relationship Id="rId2" Type="http://schemas.openxmlformats.org/officeDocument/2006/relationships/hyperlink" Target="https://aws.amazon.com/elasticsearch-service/pric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ec2/pricing/reserved-instances/pricin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814" y="0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Innovation Day</a:t>
            </a:r>
            <a:br>
              <a:rPr lang="en-US" dirty="0"/>
            </a:br>
            <a:r>
              <a:rPr lang="en-US" sz="2400" dirty="0"/>
              <a:t>Sponsored by:  </a:t>
            </a:r>
            <a:br>
              <a:rPr lang="en-US" sz="2400" dirty="0"/>
            </a:br>
            <a:r>
              <a:rPr lang="en-US" sz="2400" dirty="0"/>
              <a:t>Single-Family Front-End Technology </a:t>
            </a:r>
            <a:br>
              <a:rPr lang="en-US" sz="2400" dirty="0"/>
            </a:br>
            <a:r>
              <a:rPr lang="en-US" sz="2400" dirty="0"/>
              <a:t>Capital Markets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0547" y="5430643"/>
            <a:ext cx="9144000" cy="1146153"/>
          </a:xfrm>
        </p:spPr>
        <p:txBody>
          <a:bodyPr/>
          <a:lstStyle/>
          <a:p>
            <a:pPr algn="r"/>
            <a:r>
              <a:rPr lang="en-US" dirty="0"/>
              <a:t>August 23, 2018</a:t>
            </a:r>
          </a:p>
          <a:p>
            <a:pPr algn="r"/>
            <a:r>
              <a:rPr lang="en-US" dirty="0"/>
              <a:t>Property Monitoring Kit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484" y="2682244"/>
            <a:ext cx="3583694" cy="2268897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473734"/>
            <a:ext cx="7619999" cy="3651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7303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Appendix 3: Raspberry Pi Kit Cost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43" y="1521373"/>
            <a:ext cx="8504969" cy="5013630"/>
          </a:xfrm>
        </p:spPr>
      </p:pic>
    </p:spTree>
    <p:extLst>
      <p:ext uri="{BB962C8B-B14F-4D97-AF65-F5344CB8AC3E}">
        <p14:creationId xmlns:p14="http://schemas.microsoft.com/office/powerpoint/2010/main" val="2683504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Appendix 4: Mobile Hotspot Cost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579" y="1400378"/>
            <a:ext cx="7106033" cy="5073358"/>
          </a:xfrm>
        </p:spPr>
      </p:pic>
    </p:spTree>
    <p:extLst>
      <p:ext uri="{BB962C8B-B14F-4D97-AF65-F5344CB8AC3E}">
        <p14:creationId xmlns:p14="http://schemas.microsoft.com/office/powerpoint/2010/main" val="2577302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Appendix 5A: AWS Elastic Stack Cost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612523" y="2133600"/>
            <a:ext cx="5892089" cy="37776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Assume typical relay payload of 400 UTF-8 characters around 1 byte each</a:t>
            </a:r>
          </a:p>
          <a:p>
            <a:pPr lvl="0"/>
            <a:r>
              <a:rPr lang="en-US" dirty="0"/>
              <a:t>Each Property Monitoring Kit transmits one payload per minute, or 60*24=1440 payloads per day</a:t>
            </a:r>
          </a:p>
          <a:p>
            <a:pPr lvl="0"/>
            <a:r>
              <a:rPr lang="en-US" dirty="0"/>
              <a:t>That's 1,440 minutes * 400 bytes = 576,000 bytes = 562.5 KB = .55 MB per Property Monitoring Kit per day</a:t>
            </a:r>
          </a:p>
          <a:p>
            <a:pPr lvl="0"/>
            <a:r>
              <a:rPr lang="en-US" dirty="0"/>
              <a:t>At the end of 2017, Fannie Mae had around 16K marketable single family REO properties, so that's 16,000*.55 MB = 8789 MB = 8.5 GB per day</a:t>
            </a:r>
          </a:p>
          <a:p>
            <a:pPr lvl="0"/>
            <a:r>
              <a:rPr lang="en-US" dirty="0"/>
              <a:t>We probably don't need to keep the data for longer than 90 days. So that's total ongoing storage capacity of around 90 * 8.5 GB = 765 GB or around 1 TB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671" y="1905000"/>
            <a:ext cx="2524852" cy="373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97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Appendix 5B: AWS Elastic Stack Cost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145221" y="2133600"/>
            <a:ext cx="8359391" cy="3777622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To calculate AWS Elastic Search prices, I referred to these guides:</a:t>
            </a:r>
            <a:br>
              <a:rPr lang="en-US" dirty="0"/>
            </a:br>
            <a:r>
              <a:rPr lang="en-US" u="sng" dirty="0">
                <a:hlinkClick r:id="rId2"/>
              </a:rPr>
              <a:t>https://aws.amazon.com/elasticsearch-service/pricing/</a:t>
            </a:r>
            <a:br>
              <a:rPr lang="en-US" dirty="0"/>
            </a:br>
            <a:r>
              <a:rPr lang="en-US" u="sng" dirty="0">
                <a:hlinkClick r:id="rId3"/>
              </a:rPr>
              <a:t>https://docs.aws.amazon.com/elasticsearch-service/latest/developerguide/aes-limits.html</a:t>
            </a:r>
            <a:br>
              <a:rPr lang="en-US" dirty="0"/>
            </a:br>
            <a:r>
              <a:rPr lang="en-US" u="sng" dirty="0">
                <a:hlinkClick r:id="rId4"/>
              </a:rPr>
              <a:t>https://aws.amazon.com/ec2/pricing/reserved-instances/pricing/</a:t>
            </a:r>
            <a:endParaRPr lang="en-US" dirty="0"/>
          </a:p>
          <a:p>
            <a:pPr lvl="0"/>
            <a:r>
              <a:rPr lang="en-US" dirty="0"/>
              <a:t>The cost is the combination of these three factors:</a:t>
            </a:r>
          </a:p>
          <a:p>
            <a:pPr lvl="1"/>
            <a:r>
              <a:rPr lang="en-US" dirty="0"/>
              <a:t>Amazon </a:t>
            </a:r>
            <a:r>
              <a:rPr lang="en-US" dirty="0" err="1"/>
              <a:t>Elasticsearch</a:t>
            </a:r>
            <a:r>
              <a:rPr lang="en-US" dirty="0"/>
              <a:t> Service instance hours</a:t>
            </a:r>
          </a:p>
          <a:p>
            <a:pPr lvl="2"/>
            <a:r>
              <a:rPr lang="en-US" dirty="0"/>
              <a:t>A single m4.xlarge.elasticsearch instance provides up to 1 TB of EBS size with maximum HTTP request payloads of 100 MB</a:t>
            </a:r>
          </a:p>
          <a:p>
            <a:pPr lvl="2"/>
            <a:r>
              <a:rPr lang="en-US" dirty="0"/>
              <a:t>For a 3-year reserved single instance of m4.xlarge.elasticsearch, that's $3,797.00 for three years (or $105.47 per month)</a:t>
            </a:r>
          </a:p>
          <a:p>
            <a:pPr lvl="1"/>
            <a:r>
              <a:rPr lang="en-US" dirty="0"/>
              <a:t>Amazon EBS storage</a:t>
            </a:r>
          </a:p>
          <a:p>
            <a:pPr lvl="2"/>
            <a:r>
              <a:rPr lang="en-US" dirty="0"/>
              <a:t>General Purpose (SSD) Storage on Amazon EBS Standard volumes : $0.135 per GB / month</a:t>
            </a:r>
          </a:p>
          <a:p>
            <a:pPr lvl="2"/>
            <a:r>
              <a:rPr lang="en-US" dirty="0"/>
              <a:t>765 GB * $0.135 = $103.28 per month</a:t>
            </a:r>
          </a:p>
          <a:p>
            <a:pPr lvl="1"/>
            <a:r>
              <a:rPr lang="en-US" dirty="0"/>
              <a:t>AWS Data Transfer Charges</a:t>
            </a:r>
          </a:p>
          <a:p>
            <a:pPr lvl="2"/>
            <a:r>
              <a:rPr lang="en-US" dirty="0"/>
              <a:t>For a standard 3-year term on a reserved m4.xlarge instance, that's $1,976.00 if paid all up front (or $54.89 per month)</a:t>
            </a:r>
          </a:p>
          <a:p>
            <a:pPr lvl="0"/>
            <a:r>
              <a:rPr lang="en-US" dirty="0"/>
              <a:t>According to these calculations, the AWS Elastic Search cost is 105.47+103.28+54.89=$263.64 per month</a:t>
            </a:r>
            <a:br>
              <a:rPr lang="en-US" dirty="0"/>
            </a:br>
            <a:r>
              <a:rPr lang="en-US" dirty="0"/>
              <a:t>(I'm not sure if that price includes the cost of running elastic search queries / doing analytics)</a:t>
            </a:r>
          </a:p>
          <a:p>
            <a:pPr lvl="0"/>
            <a:r>
              <a:rPr lang="en-US" dirty="0"/>
              <a:t>To summarize: Around $263.64 per month for Elastic Search (with 3-year contracts)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30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Appendix 6: 2017 10-K Report Page 59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65253"/>
            <a:ext cx="7768686" cy="4831030"/>
          </a:xfrm>
          <a:prstGeom prst="rect">
            <a:avLst/>
          </a:prstGeom>
        </p:spPr>
      </p:pic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91640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Appendix 6: 2017 10-K Report Page 71 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816" y="1619244"/>
            <a:ext cx="6866191" cy="480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11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Appendix 6: 2017 10-K Report Page 72 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526" y="1728352"/>
            <a:ext cx="7571428" cy="4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38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Appendix 6: 2017 10-K Report Page 98 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064" y="1705578"/>
            <a:ext cx="7487695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56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Appendix 6: 2017 10-K Report Page 99 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459" y="1586729"/>
            <a:ext cx="7382905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1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Introduction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755565"/>
              </p:ext>
            </p:extLst>
          </p:nvPr>
        </p:nvGraphicFramePr>
        <p:xfrm>
          <a:off x="2589213" y="2133600"/>
          <a:ext cx="8915400" cy="21234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58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7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ell MT" panose="02020503060305020303" pitchFamily="18" charset="0"/>
                        </a:rPr>
                        <a:t>ITEM</a:t>
                      </a:r>
                    </a:p>
                  </a:txBody>
                  <a:tcPr marL="77525" marR="775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ell MT" panose="02020503060305020303" pitchFamily="18" charset="0"/>
                        </a:rPr>
                        <a:t>Description</a:t>
                      </a:r>
                    </a:p>
                  </a:txBody>
                  <a:tcPr marL="77525" marR="775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ell MT" panose="02020503060305020303" pitchFamily="18" charset="0"/>
                        </a:rPr>
                        <a:t>Project Name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ell MT" panose="02020503060305020303" pitchFamily="18" charset="0"/>
                        </a:rPr>
                        <a:t>Property Monitoring Kit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ell MT" panose="02020503060305020303" pitchFamily="18" charset="0"/>
                        </a:rPr>
                        <a:t>Problem Statement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ell MT" panose="02020503060305020303" pitchFamily="18" charset="0"/>
                        </a:rPr>
                        <a:t>How does Fannie Mae ensure that REO properties</a:t>
                      </a:r>
                      <a:r>
                        <a:rPr lang="en-US" baseline="0" dirty="0">
                          <a:latin typeface="Bell MT" panose="02020503060305020303" pitchFamily="18" charset="0"/>
                        </a:rPr>
                        <a:t> remain in good condition until they are sold?</a:t>
                      </a:r>
                      <a:endParaRPr lang="en-US" dirty="0">
                        <a:latin typeface="Bell MT" panose="02020503060305020303" pitchFamily="18" charset="0"/>
                      </a:endParaRP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ell MT" panose="02020503060305020303" pitchFamily="18" charset="0"/>
                        </a:rPr>
                        <a:t>Team Members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ell MT" panose="02020503060305020303" pitchFamily="18" charset="0"/>
                        </a:rPr>
                        <a:t>Scott Nestor, Kashi Dasa, Sagar Allamshetty,</a:t>
                      </a:r>
                      <a:r>
                        <a:rPr lang="en-US" baseline="0" dirty="0">
                          <a:latin typeface="Bell MT" panose="02020503060305020303" pitchFamily="18" charset="0"/>
                        </a:rPr>
                        <a:t> Tim Burns</a:t>
                      </a:r>
                      <a:endParaRPr lang="en-US" dirty="0">
                        <a:latin typeface="Bell MT" panose="02020503060305020303" pitchFamily="18" charset="0"/>
                      </a:endParaRP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ell MT" panose="02020503060305020303" pitchFamily="18" charset="0"/>
                        </a:rPr>
                        <a:t>Technologies used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ell MT" panose="02020503060305020303" pitchFamily="18" charset="0"/>
                        </a:rPr>
                        <a:t>Elixir, AWS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480360"/>
            <a:ext cx="7619999" cy="3651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45080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7054" y="2133600"/>
            <a:ext cx="4937557" cy="3777622"/>
          </a:xfrm>
        </p:spPr>
        <p:txBody>
          <a:bodyPr>
            <a:normAutofit/>
          </a:bodyPr>
          <a:lstStyle/>
          <a:p>
            <a:r>
              <a:rPr lang="en-US" dirty="0"/>
              <a:t>By the end of 2017: </a:t>
            </a:r>
          </a:p>
          <a:p>
            <a:pPr lvl="1"/>
            <a:r>
              <a:rPr lang="en-US" dirty="0"/>
              <a:t>$521M of foreclosed property expenses</a:t>
            </a:r>
          </a:p>
          <a:p>
            <a:pPr lvl="1"/>
            <a:r>
              <a:rPr lang="en-US" dirty="0"/>
              <a:t>26K properties (over 16K marketable)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How does Fannie Mae monitor the condition of these properties?</a:t>
            </a:r>
          </a:p>
          <a:p>
            <a:pPr lvl="1"/>
            <a:r>
              <a:rPr lang="en-US" dirty="0"/>
              <a:t>How can Fannie Mae avoid sinking extra money into repairs?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8565" y="1583523"/>
            <a:ext cx="2657143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8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The Solution: Property Monitoring Kit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029" y="2133600"/>
            <a:ext cx="8629768" cy="3778250"/>
          </a:xfrm>
        </p:spPr>
      </p:pic>
    </p:spTree>
    <p:extLst>
      <p:ext uri="{BB962C8B-B14F-4D97-AF65-F5344CB8AC3E}">
        <p14:creationId xmlns:p14="http://schemas.microsoft.com/office/powerpoint/2010/main" val="64613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Property Monitoring Kit: Demo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1104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Applicability: Property Monitoring Kits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Fannie Mae can use Property Monitoring Kits to ensure that marketable REO properties remain in good condition (to avoid additional repair cost/value loss)</a:t>
            </a:r>
          </a:p>
          <a:p>
            <a:r>
              <a:rPr lang="en-US" dirty="0"/>
              <a:t>Stakeholders: </a:t>
            </a:r>
          </a:p>
          <a:p>
            <a:pPr lvl="1"/>
            <a:r>
              <a:rPr lang="en-US" dirty="0"/>
              <a:t>Fannie Mae (REO Portfolio Managers, Multifamily Guarantee)</a:t>
            </a:r>
          </a:p>
          <a:p>
            <a:pPr lvl="1"/>
            <a:r>
              <a:rPr lang="en-US" dirty="0"/>
              <a:t>Realtors Selling Property</a:t>
            </a:r>
          </a:p>
          <a:p>
            <a:pPr lvl="1"/>
            <a:r>
              <a:rPr lang="en-US" dirty="0"/>
              <a:t>Property Managers</a:t>
            </a:r>
          </a:p>
          <a:p>
            <a:r>
              <a:rPr lang="en-US" dirty="0"/>
              <a:t>Learned:</a:t>
            </a:r>
          </a:p>
          <a:p>
            <a:pPr lvl="1"/>
            <a:r>
              <a:rPr lang="en-US" dirty="0"/>
              <a:t>Elixir, Client/Server Socket Integration</a:t>
            </a:r>
          </a:p>
          <a:p>
            <a:pPr lvl="1"/>
            <a:r>
              <a:rPr lang="en-US" dirty="0"/>
              <a:t>Elastic Search in AWS</a:t>
            </a:r>
          </a:p>
          <a:p>
            <a:pPr lvl="1"/>
            <a:r>
              <a:rPr lang="en-US" dirty="0"/>
              <a:t>REO Properties, Fannie Mae Financials, Sensor technology</a:t>
            </a:r>
          </a:p>
          <a:p>
            <a:r>
              <a:rPr lang="en-US" dirty="0"/>
              <a:t>Additional Benefits:</a:t>
            </a:r>
          </a:p>
          <a:p>
            <a:pPr lvl="1"/>
            <a:r>
              <a:rPr lang="en-US" dirty="0"/>
              <a:t>Fannie Mae PR for occupied properties</a:t>
            </a:r>
          </a:p>
          <a:p>
            <a:pPr lvl="1"/>
            <a:r>
              <a:rPr lang="en-US" dirty="0"/>
              <a:t>Smart home/hobbyist use outside Fannie Mae</a:t>
            </a:r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467111"/>
            <a:ext cx="7619999" cy="3651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58832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Questions and Answers!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467111"/>
            <a:ext cx="7619999" cy="3651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  <p:pic>
        <p:nvPicPr>
          <p:cNvPr id="1026" name="Picture 2" descr="Image result for Q&amp;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220" y="1768475"/>
            <a:ext cx="8347392" cy="469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12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Appendix 1: Sensor Kit Cost 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192" y="1563077"/>
            <a:ext cx="8101420" cy="4910659"/>
          </a:xfrm>
        </p:spPr>
      </p:pic>
    </p:spTree>
    <p:extLst>
      <p:ext uri="{BB962C8B-B14F-4D97-AF65-F5344CB8AC3E}">
        <p14:creationId xmlns:p14="http://schemas.microsoft.com/office/powerpoint/2010/main" val="326362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Appendix 2: Arduino Kit Cost 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379" y="1622631"/>
            <a:ext cx="8706233" cy="4918347"/>
          </a:xfrm>
        </p:spPr>
      </p:pic>
    </p:spTree>
    <p:extLst>
      <p:ext uri="{BB962C8B-B14F-4D97-AF65-F5344CB8AC3E}">
        <p14:creationId xmlns:p14="http://schemas.microsoft.com/office/powerpoint/2010/main" val="36433601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5860</TotalTime>
  <Words>516</Words>
  <Application>Microsoft Macintosh PowerPoint</Application>
  <PresentationFormat>Widescreen</PresentationFormat>
  <Paragraphs>84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Bell MT</vt:lpstr>
      <vt:lpstr>Calibri</vt:lpstr>
      <vt:lpstr>Century Gothic</vt:lpstr>
      <vt:lpstr>Wingdings 3</vt:lpstr>
      <vt:lpstr>Wisp</vt:lpstr>
      <vt:lpstr>Innovation Day Sponsored by:   Single-Family Front-End Technology  Capital Markets Technology</vt:lpstr>
      <vt:lpstr>Introduction</vt:lpstr>
      <vt:lpstr>The Problem</vt:lpstr>
      <vt:lpstr>The Solution: Property Monitoring Kit</vt:lpstr>
      <vt:lpstr>Property Monitoring Kit: Demo</vt:lpstr>
      <vt:lpstr>Applicability: Property Monitoring Kits</vt:lpstr>
      <vt:lpstr>Questions and Answers!</vt:lpstr>
      <vt:lpstr>Appendix 1: Sensor Kit Cost </vt:lpstr>
      <vt:lpstr>Appendix 2: Arduino Kit Cost </vt:lpstr>
      <vt:lpstr>Appendix 3: Raspberry Pi Kit Cost</vt:lpstr>
      <vt:lpstr>Appendix 4: Mobile Hotspot Cost</vt:lpstr>
      <vt:lpstr>Appendix 5A: AWS Elastic Stack Cost</vt:lpstr>
      <vt:lpstr>Appendix 5B: AWS Elastic Stack Cost</vt:lpstr>
      <vt:lpstr>Appendix 6: 2017 10-K Report Page 59 </vt:lpstr>
      <vt:lpstr>Appendix 6: 2017 10-K Report Page 71 </vt:lpstr>
      <vt:lpstr>Appendix 6: 2017 10-K Report Page 72 </vt:lpstr>
      <vt:lpstr>Appendix 6: 2017 10-K Report Page 98 </vt:lpstr>
      <vt:lpstr>Appendix 6: 2017 10-K Report Page 99 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Single-Family Front-End Technology  Innovation Day &amp; Hackathon</dc:title>
  <dc:creator>Wu, Lynn L</dc:creator>
  <cp:lastModifiedBy>Nestor, Scott x</cp:lastModifiedBy>
  <cp:revision>66</cp:revision>
  <cp:lastPrinted>2017-06-08T21:36:30Z</cp:lastPrinted>
  <dcterms:created xsi:type="dcterms:W3CDTF">2017-06-08T21:22:50Z</dcterms:created>
  <dcterms:modified xsi:type="dcterms:W3CDTF">2018-09-25T23:47:08Z</dcterms:modified>
</cp:coreProperties>
</file>