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notesSlides/notesSlide3.xml" ContentType="application/vnd.openxmlformats-officedocument.presentationml.notesSlide+xml"/>
  <Override PartName="/ppt/webextensions/webextension2.xml" ContentType="application/vnd.ms-office.webextension+xml"/>
  <Override PartName="/ppt/notesSlides/notesSlide4.xml" ContentType="application/vnd.openxmlformats-officedocument.presentationml.notesSlide+xml"/>
  <Override PartName="/ppt/webextensions/webextension3.xml" ContentType="application/vnd.ms-office.webextension+xml"/>
  <Override PartName="/ppt/notesSlides/notesSlide5.xml" ContentType="application/vnd.openxmlformats-officedocument.presentationml.notesSlide+xml"/>
  <Override PartName="/ppt/webextensions/webextension4.xml" ContentType="application/vnd.ms-office.webextension+xml"/>
  <Override PartName="/ppt/notesSlides/notesSlide6.xml" ContentType="application/vnd.openxmlformats-officedocument.presentationml.notesSlide+xml"/>
  <Override PartName="/ppt/webextensions/webextension5.xml" ContentType="application/vnd.ms-office.webextension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webextensions/webextension6.xml" ContentType="application/vnd.ms-office.webextension+xml"/>
  <Override PartName="/ppt/notesSlides/notesSlide11.xml" ContentType="application/vnd.openxmlformats-officedocument.presentationml.notesSlide+xml"/>
  <Override PartName="/ppt/webextensions/webextension7.xml" ContentType="application/vnd.ms-office.webextension+xml"/>
  <Override PartName="/ppt/notesSlides/notesSlide12.xml" ContentType="application/vnd.openxmlformats-officedocument.presentationml.notesSlide+xml"/>
  <Override PartName="/ppt/webextensions/webextension8.xml" ContentType="application/vnd.ms-office.webextension+xml"/>
  <Override PartName="/ppt/webextensions/webextension9.xml" ContentType="application/vnd.ms-office.webextension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7" r:id="rId3"/>
    <p:sldId id="257" r:id="rId4"/>
    <p:sldId id="259" r:id="rId5"/>
    <p:sldId id="258" r:id="rId6"/>
    <p:sldId id="260" r:id="rId7"/>
    <p:sldId id="273" r:id="rId8"/>
    <p:sldId id="274" r:id="rId9"/>
    <p:sldId id="261" r:id="rId10"/>
    <p:sldId id="275" r:id="rId11"/>
    <p:sldId id="262" r:id="rId12"/>
    <p:sldId id="263" r:id="rId13"/>
    <p:sldId id="276" r:id="rId14"/>
    <p:sldId id="264" r:id="rId15"/>
    <p:sldId id="265" r:id="rId16"/>
    <p:sldId id="266" r:id="rId17"/>
    <p:sldId id="267" r:id="rId18"/>
    <p:sldId id="269" r:id="rId19"/>
    <p:sldId id="271" r:id="rId20"/>
    <p:sldId id="270" r:id="rId21"/>
    <p:sldId id="278" r:id="rId22"/>
    <p:sldId id="268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sh Nestor" initials="TN" lastIdx="1" clrIdx="0">
    <p:extLst/>
  </p:cmAuthor>
  <p:cmAuthor id="2" name="Trish Nestor" initials="TN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/>
    <p:restoredTop sz="73297"/>
  </p:normalViewPr>
  <p:slideViewPr>
    <p:cSldViewPr snapToGrid="0" snapToObjects="1">
      <p:cViewPr varScale="1">
        <p:scale>
          <a:sx n="68" d="100"/>
          <a:sy n="68" d="100"/>
        </p:scale>
        <p:origin x="1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0231F-0754-1D4E-B428-E40EAA7101A3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25AB9-A250-384A-A45B-2B27F02B4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35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A single call stack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2)</a:t>
            </a:r>
            <a:r>
              <a:rPr lang="en-US" baseline="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Multi-threading emulates concurrency but is expensive (context switching and memory)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3) Un-packing whiteboard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a) Call stack</a:t>
            </a:r>
            <a:r>
              <a:rPr lang="en-US" baseline="0" dirty="0" smtClean="0">
                <a:latin typeface="Courier" charset="0"/>
                <a:ea typeface="Courier" charset="0"/>
                <a:cs typeface="Courier" charset="0"/>
              </a:rPr>
              <a:t> &amp; blocking operations, b) </a:t>
            </a:r>
            <a:r>
              <a:rPr lang="en-US" baseline="0" smtClean="0">
                <a:latin typeface="Courier" charset="0"/>
                <a:ea typeface="Courier" charset="0"/>
                <a:cs typeface="Courier" charset="0"/>
              </a:rPr>
              <a:t>Immutable arrays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9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</a:t>
            </a:r>
            <a:r>
              <a:rPr lang="en-US" baseline="0" dirty="0" smtClean="0"/>
              <a:t> Update </a:t>
            </a:r>
            <a:r>
              <a:rPr lang="en-US" baseline="0" dirty="0" err="1" smtClean="0"/>
              <a:t>serverless.yml</a:t>
            </a:r>
            <a:r>
              <a:rPr lang="en-US" baseline="0" dirty="0" smtClean="0"/>
              <a:t> with http (path &amp; method) and re-deploy the service</a:t>
            </a:r>
            <a:endParaRPr lang="en-US" dirty="0" smtClean="0"/>
          </a:p>
          <a:p>
            <a:r>
              <a:rPr lang="en-US" dirty="0" smtClean="0"/>
              <a:t>2) </a:t>
            </a:r>
            <a:r>
              <a:rPr lang="en-US" baseline="0" dirty="0" smtClean="0"/>
              <a:t>Examine the input event in the response.  Comment in the handler and re-deploy "</a:t>
            </a:r>
            <a:r>
              <a:rPr lang="en-US" baseline="0" dirty="0" err="1" smtClean="0"/>
              <a:t>serverless</a:t>
            </a:r>
            <a:r>
              <a:rPr lang="en-US" baseline="0" dirty="0" smtClean="0"/>
              <a:t> deploy function -f hello"</a:t>
            </a:r>
          </a:p>
          <a:p>
            <a:r>
              <a:rPr lang="en-US" baseline="0" dirty="0" smtClean="0"/>
              <a:t>3) Copy URL to ajax html (</a:t>
            </a:r>
            <a:r>
              <a:rPr lang="en-US" baseline="0" dirty="0" err="1" smtClean="0"/>
              <a:t>slac</a:t>
            </a:r>
            <a:r>
              <a:rPr lang="en-US" baseline="0" dirty="0" smtClean="0"/>
              <a:t>) and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17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</a:t>
            </a:r>
            <a:r>
              <a:rPr lang="en-US" baseline="0" dirty="0" smtClean="0"/>
              <a:t> Update </a:t>
            </a:r>
            <a:r>
              <a:rPr lang="en-US" baseline="0" dirty="0" err="1" smtClean="0"/>
              <a:t>serverless.yml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cors</a:t>
            </a:r>
            <a:r>
              <a:rPr lang="en-US" baseline="0" dirty="0" smtClean="0"/>
              <a:t> and test ... why didn't it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7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1) Modify code handler and re-test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61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99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67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baseline="0" dirty="0" smtClean="0"/>
              <a:t>Examine </a:t>
            </a:r>
            <a:r>
              <a:rPr lang="en-US" baseline="0" dirty="0" err="1" smtClean="0"/>
              <a:t>serverless.yml</a:t>
            </a:r>
            <a:r>
              <a:rPr lang="en-US" baseline="0" dirty="0" smtClean="0"/>
              <a:t> </a:t>
            </a:r>
            <a:r>
              <a:rPr lang="mr-IN" baseline="0" dirty="0" smtClean="0"/>
              <a:t>…</a:t>
            </a:r>
            <a:r>
              <a:rPr lang="en-US" baseline="0" dirty="0" smtClean="0"/>
              <a:t> note the </a:t>
            </a:r>
            <a:r>
              <a:rPr lang="en-US" baseline="0" dirty="0" err="1" smtClean="0"/>
              <a:t>CloudFormation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DeletionPolicy</a:t>
            </a:r>
            <a:r>
              <a:rPr lang="en-US" baseline="0" dirty="0" smtClean="0"/>
              <a:t> (default is snapshot, which keeps a ”deleted” copy)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Examine handlers (loans/*.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)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After executing API, take a look at the 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76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send problems, you can test </a:t>
            </a:r>
            <a:r>
              <a:rPr lang="en-US" baseline="0" dirty="0" err="1" smtClean="0"/>
              <a:t>twilio</a:t>
            </a:r>
            <a:r>
              <a:rPr lang="en-US" baseline="0" dirty="0" smtClean="0"/>
              <a:t> account directly via curl: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curl 'https://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api.twilio.com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/2010-04-01/Accounts/AC00ac799d0fe719223627d0c58ff6f59a/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Messages.json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-X POST --data-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urlencode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'To=+17039807058' --data-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urlencode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'From=+12408470836' --data-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urlencode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'Body=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Twilio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curl' -u {SID}:{AUTH}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1) After deployment:  </a:t>
            </a:r>
            <a:r>
              <a:rPr lang="en-US" baseline="0" dirty="0" err="1" smtClean="0"/>
              <a:t>IoT</a:t>
            </a:r>
            <a:r>
              <a:rPr lang="en-US" baseline="0" dirty="0" smtClean="0"/>
              <a:t> [Get Started] &gt; Test &gt; Publish “</a:t>
            </a:r>
            <a:r>
              <a:rPr lang="en-US" baseline="0" dirty="0" err="1" smtClean="0"/>
              <a:t>slac_topic</a:t>
            </a:r>
            <a:r>
              <a:rPr lang="en-US" baseline="0" dirty="0" smtClean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0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1) After deployment:  </a:t>
            </a:r>
            <a:r>
              <a:rPr lang="en-US" baseline="0" dirty="0" err="1" smtClean="0"/>
              <a:t>IoT</a:t>
            </a:r>
            <a:r>
              <a:rPr lang="en-US" baseline="0" dirty="0" smtClean="0"/>
              <a:t> [Get Started] &gt; Test &gt; Publish “</a:t>
            </a:r>
            <a:r>
              <a:rPr lang="en-US" baseline="0" dirty="0" err="1" smtClean="0"/>
              <a:t>slac_topic</a:t>
            </a:r>
            <a:r>
              <a:rPr lang="en-US" baseline="0" dirty="0" smtClean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54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(the node “boilerplate” hello world):</a:t>
            </a:r>
          </a:p>
          <a:p>
            <a:r>
              <a:rPr lang="en-US" dirty="0" smtClean="0"/>
              <a:t>1. Module</a:t>
            </a:r>
            <a:r>
              <a:rPr lang="en-US" baseline="0" dirty="0" smtClean="0"/>
              <a:t> dependency (http)</a:t>
            </a:r>
          </a:p>
          <a:p>
            <a:r>
              <a:rPr lang="en-US" baseline="0" dirty="0" smtClean="0"/>
              <a:t>2. Constants</a:t>
            </a:r>
          </a:p>
          <a:p>
            <a:r>
              <a:rPr lang="en-US" baseline="0" dirty="0" smtClean="0"/>
              <a:t>3. Anonymous function</a:t>
            </a:r>
          </a:p>
          <a:p>
            <a:r>
              <a:rPr lang="en-US" baseline="0" dirty="0" smtClean="0"/>
              <a:t>4. No </a:t>
            </a:r>
            <a:r>
              <a:rPr lang="en-US" baseline="0" dirty="0" err="1" smtClean="0"/>
              <a:t>parm</a:t>
            </a:r>
            <a:r>
              <a:rPr lang="en-US" baseline="0" dirty="0" smtClean="0"/>
              <a:t> anonymous callback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Execution:</a:t>
            </a:r>
          </a:p>
          <a:p>
            <a:r>
              <a:rPr lang="en-US" baseline="0" dirty="0" smtClean="0"/>
              <a:t>1. curl or browser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11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</a:p>
          <a:p>
            <a:r>
              <a:rPr lang="en-US" dirty="0" smtClean="0"/>
              <a:t>1. Get</a:t>
            </a:r>
            <a:r>
              <a:rPr lang="en-US" baseline="0" dirty="0" smtClean="0"/>
              <a:t> method callback with response object</a:t>
            </a:r>
          </a:p>
          <a:p>
            <a:r>
              <a:rPr lang="en-US" baseline="0" dirty="0" smtClean="0"/>
              <a:t>2. Event triggers (on "data", on "end")</a:t>
            </a:r>
          </a:p>
          <a:p>
            <a:r>
              <a:rPr lang="en-US" baseline="0" dirty="0" smtClean="0"/>
              <a:t>3. Nested functional implementations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47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96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43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39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</a:t>
            </a:r>
            <a:r>
              <a:rPr lang="mr-IN" dirty="0" smtClean="0"/>
              <a:t>–</a:t>
            </a:r>
            <a:r>
              <a:rPr lang="en-US" dirty="0" smtClean="0"/>
              <a:t> based</a:t>
            </a:r>
            <a:r>
              <a:rPr lang="en-US" baseline="0" dirty="0" smtClean="0"/>
              <a:t> on transactional volume, not infrastructure</a:t>
            </a:r>
          </a:p>
          <a:p>
            <a:r>
              <a:rPr lang="en-US" baseline="0" dirty="0" smtClean="0"/>
              <a:t>Flexibility </a:t>
            </a:r>
            <a:r>
              <a:rPr lang="mr-IN" baseline="0" dirty="0" smtClean="0"/>
              <a:t>–</a:t>
            </a:r>
            <a:r>
              <a:rPr lang="en-US" baseline="0" dirty="0" smtClean="0"/>
              <a:t> functions can be re-deployed independently</a:t>
            </a:r>
            <a:endParaRPr lang="en-US" dirty="0" smtClean="0"/>
          </a:p>
          <a:p>
            <a:r>
              <a:rPr lang="en-US" dirty="0" smtClean="0"/>
              <a:t>A single call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47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04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Create</a:t>
            </a:r>
            <a:r>
              <a:rPr lang="en-US" baseline="0" dirty="0" smtClean="0"/>
              <a:t> node template and examine </a:t>
            </a:r>
            <a:r>
              <a:rPr lang="en-US" baseline="0" dirty="0" err="1" smtClean="0"/>
              <a:t>serverless.yml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handler.js</a:t>
            </a:r>
            <a:endParaRPr lang="en-US" dirty="0" smtClean="0"/>
          </a:p>
          <a:p>
            <a:r>
              <a:rPr lang="en-US" dirty="0" smtClean="0"/>
              <a:t>2) If </a:t>
            </a:r>
            <a:r>
              <a:rPr lang="en-US" dirty="0" err="1" smtClean="0"/>
              <a:t>serverless</a:t>
            </a:r>
            <a:r>
              <a:rPr lang="en-US" dirty="0" smtClean="0"/>
              <a:t> "not</a:t>
            </a:r>
            <a:r>
              <a:rPr lang="en-US" baseline="0" dirty="0" smtClean="0"/>
              <a:t> found" ensure </a:t>
            </a:r>
            <a:r>
              <a:rPr lang="en-US" baseline="0" dirty="0" err="1" smtClean="0"/>
              <a:t>node_modules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serverless</a:t>
            </a:r>
            <a:r>
              <a:rPr lang="en-US" baseline="0" dirty="0" smtClean="0"/>
              <a:t>/bin is in your $PATH -OR-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npm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install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--global (with</a:t>
            </a:r>
            <a:r>
              <a:rPr lang="en-US" sz="1200" baseline="0" dirty="0" smtClean="0">
                <a:latin typeface="Courier" charset="0"/>
                <a:ea typeface="Courier" charset="0"/>
                <a:cs typeface="Courier" charset="0"/>
              </a:rPr>
              <a:t> root) </a:t>
            </a:r>
            <a:endParaRPr lang="en-US" baseline="0" dirty="0" smtClean="0"/>
          </a:p>
          <a:p>
            <a:r>
              <a:rPr lang="en-US" baseline="0" dirty="0" smtClean="0"/>
              <a:t>3) Alternatively you can create "</a:t>
            </a:r>
            <a:r>
              <a:rPr lang="en-US" baseline="0" dirty="0" err="1" smtClean="0"/>
              <a:t>aws</a:t>
            </a:r>
            <a:r>
              <a:rPr lang="en-US" baseline="0" dirty="0" smtClean="0"/>
              <a:t>-java-maven"</a:t>
            </a:r>
          </a:p>
          <a:p>
            <a:r>
              <a:rPr lang="en-US" baseline="0" dirty="0" smtClean="0"/>
              <a:t>4) If deploy fails, check credentials for "serverless" profile</a:t>
            </a:r>
          </a:p>
          <a:p>
            <a:r>
              <a:rPr lang="en-US" baseline="0" dirty="0" smtClean="0"/>
              <a:t>5) Take a look at the Cloud Formation file created under .serverless</a:t>
            </a:r>
          </a:p>
          <a:p>
            <a:r>
              <a:rPr lang="en-US" baseline="0" dirty="0" smtClean="0"/>
              <a:t>6) Observe the service packaging on S3 and update to the </a:t>
            </a:r>
            <a:r>
              <a:rPr lang="en-US" baseline="0" dirty="0" err="1" smtClean="0"/>
              <a:t>CloudFormation</a:t>
            </a:r>
            <a:r>
              <a:rPr lang="en-US" baseline="0" dirty="0" smtClean="0"/>
              <a:t> stack</a:t>
            </a:r>
          </a:p>
          <a:p>
            <a:r>
              <a:rPr lang="en-US" baseline="0" dirty="0" smtClean="0"/>
              <a:t>7) Modify the code and re-deploy the function only: "</a:t>
            </a:r>
            <a:r>
              <a:rPr lang="en-US" dirty="0" smtClean="0"/>
              <a:t>serverless deploy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</a:t>
            </a:r>
            <a:r>
              <a:rPr lang="en-US" dirty="0" smtClean="0"/>
              <a:t> hello"</a:t>
            </a:r>
          </a:p>
          <a:p>
            <a:r>
              <a:rPr lang="en-US" dirty="0" smtClean="0"/>
              <a:t>**</a:t>
            </a:r>
            <a:r>
              <a:rPr lang="en-US" baseline="0" dirty="0" smtClean="0"/>
              <a:t> Create/deploy Java svc as well.  Compare local and deployed sizes.  Compare execution time.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26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8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5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82567-8505-0D40-A9EB-E8AA574657D0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12factor.net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erverless.com/framework/docs/providers/aws/cli-reference/create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.xml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7.xml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8.xml"/><Relationship Id="rId4" Type="http://schemas.openxmlformats.org/officeDocument/2006/relationships/image" Target="../media/image50.png"/><Relationship Id="rId5" Type="http://schemas.microsoft.com/office/2011/relationships/webextension" Target="../webextensions/webextension9.xml"/><Relationship Id="rId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erverless.com/framework/docs/providers/aws/guide/services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kangax.github.io/compat-table/es6" TargetMode="External"/><Relationship Id="rId3" Type="http://schemas.openxmlformats.org/officeDocument/2006/relationships/hyperlink" Target="https://nodejs.org/dist/latest-v6.x/docs/api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youtu.be/ztspvPYybI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marketplace.visualstudio.com/items?itemName=leizongmin.node-module-intellisens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odejs.org/en/download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Programming with ES6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Building and Deploying AWS Lambda Functions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Scott Nestor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09/2017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ES6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Async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Promise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ntent Placeholder 3" title="Code Presenter Pro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38200" y="1825625"/>
              <a:ext cx="10515600" cy="381317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Content Placeholder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825625"/>
                <a:ext cx="10515600" cy="38131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82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Architectures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Autonomous functional execution on demand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Function as a Service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FaaS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Microservices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? (</a:t>
            </a:r>
            <a:r>
              <a:rPr lang="en-US" dirty="0">
                <a:latin typeface="Courier" charset="0"/>
                <a:ea typeface="Courier" charset="0"/>
                <a:cs typeface="Courier" charset="0"/>
                <a:hlinkClick r:id="rId3"/>
              </a:rPr>
              <a:t>https://12factor.net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3"/>
              </a:rPr>
              <a:t>/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In AWS, lambda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instanceOf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serverless function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Many languages supported including Java, Python, and JavaScript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node.js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Benefits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Cost, Scalability, Flexibility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Constraints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Execution caps, Response time with JVM dependent languages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81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The </a:t>
            </a:r>
            <a:r>
              <a:rPr lang="en-US" i="1" dirty="0" err="1" smtClean="0"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Framework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Open source build and deployment tool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Support for multiple public cloud providers (Google, Azure, and AWS)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Multi-language support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Abstracts configuration and deployment orchestration details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Supports the integration with several cloud services including event/messaging, database, and storage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0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Serverless Housekeeping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690688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AWS Account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en-US" sz="2800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serverless_admin</a:t>
            </a:r>
            <a:r>
              <a:rPr lang="en-US" sz="28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with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IAM policy </a:t>
            </a:r>
            <a:r>
              <a:rPr lang="en-US" sz="28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AmazonAPIGatewayInvokeFullAccess</a:t>
            </a:r>
            <a:endParaRPr lang="en-US" sz="2800" dirty="0" smtClean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External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wifi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“hotspot”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The serverless framework installed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838200" y="4214864"/>
            <a:ext cx="10515600" cy="1222375"/>
          </a:xfr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sudo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npm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serverless -g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serverless --help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0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Hello World!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00011"/>
          </a:xfr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--help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 . 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 --template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aws-nodejs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--path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aws-node-foo-svc1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deploy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invoke -f hello 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4360573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Simple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npm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install (use root for global)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Many service runtime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  <a:hlinkClick r:id="rId3"/>
              </a:rPr>
              <a:t>templates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(python, node, java,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scala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, etc.)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Re-deploy functions independently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Local invocation of functions for testing before deployment</a:t>
            </a:r>
          </a:p>
        </p:txBody>
      </p:sp>
    </p:spTree>
    <p:extLst>
      <p:ext uri="{BB962C8B-B14F-4D97-AF65-F5344CB8AC3E}">
        <p14:creationId xmlns:p14="http://schemas.microsoft.com/office/powerpoint/2010/main" val="9386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AWS Events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Event configuration abstractions available for: API Gateway,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DynamoDB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IoT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, S3, and others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Several HTTP Endpoint configuration options for API Gateway: lambda-proxy, lambda, http-proxy, http, and mock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LAMBDA-PROXY (default) passes the http request to your code.  No need to configure each endpoint separately in API Gateway.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6877695"/>
                  </p:ext>
                </p:extLst>
              </p:nvPr>
            </p:nvGraphicFramePr>
            <p:xfrm>
              <a:off x="838200" y="5230118"/>
              <a:ext cx="10515600" cy="114458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5230118"/>
                <a:ext cx="10515600" cy="11445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353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Lambda-proxy and CORS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387708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Why didn’t this work? 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634985"/>
                  </p:ext>
                </p:extLst>
              </p:nvPr>
            </p:nvGraphicFramePr>
            <p:xfrm>
              <a:off x="990600" y="2028816"/>
              <a:ext cx="10515600" cy="132556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0600" y="2028816"/>
                <a:ext cx="10515600" cy="13255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903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Lambda-proxy and CORS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387708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Why didn’t this work? 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/>
            </p:nvGraphicFramePr>
            <p:xfrm>
              <a:off x="990600" y="3978128"/>
              <a:ext cx="10515600" cy="132556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0600" y="3978128"/>
                <a:ext cx="10515600" cy="1325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/>
            </p:nvGraphicFramePr>
            <p:xfrm>
              <a:off x="990600" y="2028816"/>
              <a:ext cx="10515600" cy="132556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0600" y="2028816"/>
                <a:ext cx="10515600" cy="13255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39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serverless.yml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AWS details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  <a:hlinkClick r:id="rId3"/>
              </a:rPr>
              <a:t>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3"/>
              </a:rPr>
              <a:t>erverless.yml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(yaml) - configuration defines cloud provider deployment details, functions and their event triggers, and resource dependencies </a:t>
            </a:r>
          </a:p>
          <a:p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Provider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configuration can include </a:t>
            </a:r>
            <a:r>
              <a:rPr lang="en-US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iamRoleStatements</a:t>
            </a:r>
            <a:r>
              <a:rPr lang="en-US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for dependencies that require additional permissions.  You can use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CloudFormation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syntax (yuck).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VPC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config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(security groups and subnets) are supported at the service and function level (overrides)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Environment variables and tags are supported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AWS KMS keys can be specified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using </a:t>
            </a:r>
            <a:r>
              <a:rPr lang="en-US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awsKmsKeyArn</a:t>
            </a:r>
            <a:endParaRPr lang="en-US" dirty="0" smtClean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6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serverless.yml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Resources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AWS infrastructure dependencies are configured as a 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Resource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in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serverless.yml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(e.g.,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DynamoDB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S3)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The serverless framework uses a standard naming convention within the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CloudFormation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templates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it generates: 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{Function Name}{Cloud Formation Resource Type}{Resource Name}{</a:t>
            </a:r>
            <a:r>
              <a:rPr lang="en-US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SequentialID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or 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Random String}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Example: Mapping lambda events to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DynamoDB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uses 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normalizedFunctionName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EventSourceMappingDynamodb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tableName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 smtClean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Welcome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Goals for this session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Shared learning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I’m a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node.js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newbie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please share your knowledge as we proceed through the session! 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There were some pre-requisites, housekeeping slides to follow 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Let’s go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5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CRUD Endpoints for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DynamoDB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838200" y="3607978"/>
            <a:ext cx="10515600" cy="2702129"/>
          </a:xfr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examples/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aws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-node-rest-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api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-with-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dynamodb</a:t>
            </a:r>
            <a:endParaRPr lang="en-US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npm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install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i="1" dirty="0" err="1" smtClean="0">
                <a:latin typeface="Courier" charset="0"/>
                <a:ea typeface="Courier" charset="0"/>
                <a:cs typeface="Courier" charset="0"/>
              </a:rPr>
              <a:t>uuid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serverless deploy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 . 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curl 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 POST https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://[XXXXX]/dev/loans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 --data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‘</a:t>
            </a:r>
            <a:r>
              <a:rPr lang="mr-IN" dirty="0">
                <a:solidFill>
                  <a:schemeClr val="tx1">
                    <a:lumMod val="9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{"</a:t>
            </a:r>
            <a:r>
              <a:rPr lang="mr-IN" dirty="0" err="1">
                <a:solidFill>
                  <a:schemeClr val="tx1">
                    <a:lumMod val="9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loan</a:t>
            </a:r>
            <a:r>
              <a:rPr lang="mr-IN" dirty="0">
                <a:solidFill>
                  <a:schemeClr val="tx1">
                    <a:lumMod val="9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": {"</a:t>
            </a:r>
            <a:r>
              <a:rPr lang="mr-IN" dirty="0" err="1">
                <a:solidFill>
                  <a:schemeClr val="tx1">
                    <a:lumMod val="9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upb</a:t>
            </a:r>
            <a:r>
              <a:rPr lang="mr-IN" dirty="0">
                <a:solidFill>
                  <a:schemeClr val="tx1">
                    <a:lumMod val="9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": 250000, "</a:t>
            </a:r>
            <a:r>
              <a:rPr lang="mr-IN" dirty="0" err="1">
                <a:solidFill>
                  <a:schemeClr val="tx1">
                    <a:lumMod val="9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amort</a:t>
            </a:r>
            <a:r>
              <a:rPr lang="mr-IN" dirty="0">
                <a:solidFill>
                  <a:schemeClr val="tx1">
                    <a:lumMod val="9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": "FRM", "</a:t>
            </a:r>
            <a:r>
              <a:rPr lang="mr-IN" dirty="0" err="1">
                <a:solidFill>
                  <a:schemeClr val="tx1">
                    <a:lumMod val="9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term</a:t>
            </a:r>
            <a:r>
              <a:rPr lang="mr-IN" dirty="0">
                <a:solidFill>
                  <a:schemeClr val="tx1">
                    <a:lumMod val="9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": 30 }}'</a:t>
            </a:r>
            <a:endParaRPr lang="en-US" dirty="0" smtClean="0">
              <a:solidFill>
                <a:schemeClr val="tx1">
                  <a:lumMod val="9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curl https://[XXXXX]/dev/loans/&lt;id&gt;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curl 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 DELETE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https://[XXXXX]/dev/loans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/&lt;id&gt;</a:t>
            </a:r>
          </a:p>
          <a:p>
            <a:pPr marL="0" indent="0">
              <a:buNone/>
            </a:pPr>
            <a:endParaRPr lang="en-US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Create a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DynamoDB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table (note: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env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prop for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tbl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name)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Configure the proper IAM roles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Map APIs to functions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TODO </a:t>
            </a:r>
            <a:r>
              <a:rPr lang="mr-IN" sz="2400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Implement update handler</a:t>
            </a:r>
          </a:p>
        </p:txBody>
      </p:sp>
    </p:spTree>
    <p:extLst>
      <p:ext uri="{BB962C8B-B14F-4D97-AF65-F5344CB8AC3E}">
        <p14:creationId xmlns:p14="http://schemas.microsoft.com/office/powerpoint/2010/main" val="61082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SMS Event via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Twilio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838200" y="3701846"/>
            <a:ext cx="10515600" cy="2210055"/>
          </a:xfr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examples/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aws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-node-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twilio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-send-text-message</a:t>
            </a:r>
            <a:endParaRPr lang="en-US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npm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install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i="1" dirty="0" err="1" smtClean="0">
                <a:latin typeface="Courier" charset="0"/>
                <a:ea typeface="Courier" charset="0"/>
                <a:cs typeface="Courier" charset="0"/>
              </a:rPr>
              <a:t>twilio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serverless deploy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 . 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serverless invoke -f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sendText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--path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event.json</a:t>
            </a:r>
            <a:endParaRPr lang="en-US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Create a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Twilio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account &amp; phone# =&gt; http://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twilio.com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Update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serverless.yml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with SID, AUTH and phone#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Update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event.json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(optional)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Update frontend/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index.html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and deploy (optional)</a:t>
            </a:r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IoT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Event Triggers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1065057"/>
          </a:xfr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serverless deploy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 . 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serverless logs --function log</a:t>
            </a:r>
            <a:endParaRPr lang="en-US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450" y="3343656"/>
            <a:ext cx="8547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Explore additional examples [and demo]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Open Session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9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ES6 and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node.js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ECMAScript 2015 (ES6) - a significant evolution of the language.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Compatible with most modern browsers (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http://kangax.github.io/compat-table/es6/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Node.js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Server side JavaScript using Chrome V8 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Node.js is an extremely performant, event based platform that is ideal serverless implementations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3"/>
              </a:rPr>
              <a:t>https</a:t>
            </a:r>
            <a:r>
              <a:rPr lang="en-US" dirty="0">
                <a:latin typeface="Courier" charset="0"/>
                <a:ea typeface="Courier" charset="0"/>
                <a:cs typeface="Courier" charset="0"/>
                <a:hlinkClick r:id="rId3"/>
              </a:rPr>
              <a:t>://nodejs.org/dist/latest-v6.x/docs/api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3"/>
              </a:rPr>
              <a:t>/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0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Node.js - A Brief Discussion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“Threaded concurrency is a leaky abstraction” - Ryan Dahl (</a:t>
            </a:r>
            <a:r>
              <a:rPr lang="en-US" dirty="0">
                <a:latin typeface="Courier" charset="0"/>
                <a:ea typeface="Courier" charset="0"/>
                <a:cs typeface="Courier" charset="0"/>
                <a:hlinkClick r:id="rId3"/>
              </a:rPr>
              <a:t>https://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3"/>
              </a:rPr>
              <a:t>youtu.be/ztspvPYybIY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I/O is extremely fast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Single threaded ”event loop” vs. multiple threads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Blocking operations can be performed asynchronously via callbacks (</a:t>
            </a:r>
            <a:r>
              <a:rPr lang="en-US" i="1" dirty="0" smtClean="0">
                <a:latin typeface="Courier" charset="0"/>
                <a:ea typeface="Courier" charset="0"/>
                <a:cs typeface="Courier" charset="0"/>
              </a:rPr>
              <a:t>key concept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 brief “Un-packing”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The JS call stack and functional immutability [whiteboard]</a:t>
            </a:r>
          </a:p>
        </p:txBody>
      </p:sp>
    </p:spTree>
    <p:extLst>
      <p:ext uri="{BB962C8B-B14F-4D97-AF65-F5344CB8AC3E}">
        <p14:creationId xmlns:p14="http://schemas.microsoft.com/office/powerpoint/2010/main" val="105994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Node.js Housekeeping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424923"/>
            <a:ext cx="10515600" cy="1371193"/>
          </a:xfr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node 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version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v6.11.2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clone https://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github.com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rsnestor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slac.git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690688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Install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node.js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Editor/IDE preferably with language auto-completion (tip:  A great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  <a:hlinkClick r:id="rId3"/>
              </a:rPr>
              <a:t>VS Code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extension is 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  <a:hlinkClick r:id="rId4"/>
              </a:rPr>
              <a:t>Node.js Modules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  <a:hlinkClick r:id="rId4"/>
              </a:rPr>
              <a:t>Intellisense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Clone the SLAC example code &amp; misc.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22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Node.js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Getting Started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ntent Placeholder 3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08517320"/>
                  </p:ext>
                </p:extLst>
              </p:nvPr>
            </p:nvGraphicFramePr>
            <p:xfrm>
              <a:off x="838200" y="1825625"/>
              <a:ext cx="10515600" cy="381317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Content Placeholder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825625"/>
                <a:ext cx="10515600" cy="38131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365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ES6 Basics - Functions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ntent Placeholder 3" title="Code Presenter Pro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38200" y="1825625"/>
              <a:ext cx="10515600" cy="381317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Content Placeholder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825625"/>
                <a:ext cx="10515600" cy="38131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525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ES6 Basics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Collections (Map)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ntent Placeholder 3" title="Code Presenter Pro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38200" y="1825625"/>
              <a:ext cx="10515600" cy="381317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Content Placeholder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825625"/>
                <a:ext cx="10515600" cy="38131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551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ES6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Async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- Callback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ntent Placeholder 3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08517320"/>
                  </p:ext>
                </p:extLst>
              </p:nvPr>
            </p:nvGraphicFramePr>
            <p:xfrm>
              <a:off x="838200" y="1825625"/>
              <a:ext cx="10515600" cy="381317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Content Placeholder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825625"/>
                <a:ext cx="10515600" cy="38131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82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9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webextension1.xml><?xml version="1.0" encoding="utf-8"?>
<we:webextension xmlns:we="http://schemas.microsoft.com/office/webextensions/webextension/2010/11" id="{3576749B-EA76-874B-B584-CF6E9E99B57B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urier New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const http = require('http');\n\nconst hostname = '127.0.0.1';\nconst port = 3000;\n\nconst server = http.createServer((req, res) =&gt; {\n  res.statusCode = 200;\n  res.setHeader('Content-Type', 'text/plain');\n  res.end('Hello World '+Date.now()+'\\n');\n});\n\nserver.listen(port, hostname, () =&gt; {\n  console.log(`Server running at http://${hostname}:${port}/`);\n});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D31AEE91-6FE3-B046-B9F9-F30670B9184F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urier New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function say(word) {\n   console.log(word);\n}\n \n//function as a parameter\nfunction execute(someFunction, value) {\n   someFunction(value);\n}\n \nsay(\&quot;Hello\&quot;);\nexecute(say, \&quot;World!\&quot;);\n\n//anonymous function\nexecute(function(word){ console.log(word) }, \&quot;Goodbye\&quot;);\n//single param fat arrow\nexecute(w =&gt; { console.log(w) }, \&quot;G2\&quot;); //single param \&quot;fat arrow\&quot;\n//self-executing empty anonymous function \n(() =&gt; console.log(\&quot;Empty anonymous\&quot;))();&quot;,&quot;ctags&quot;:{&quot;execute&quot;:[{&quot;linenum&quot;:&quot;6&quot;,&quot;signature&quot;:&quot;function execute(someFunction, value) {&quot;}],&quot;say&quot;:[{&quot;linenum&quot;:&quot;1&quot;,&quot;signature&quot;:&quot;function say(word) {&quot;}]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03217449-68FE-2F44-B361-2A660FFD5EB9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urier New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\nconst m = new Map();\nm.set(\&quot;KEY\&quot;,123);\nlog(m.get(\&quot;KEY\&quot;));\n\nconst KEY = {}; //object key\nm.set(KEY,() =&gt; {console.log(321);} ); //anonymous function\nm.set(NaN,() =&gt; {return 999;} );\n\nlog(m.values());\nlog([...m]); //spread operator\nlog([...m.keys()]);\nlog([...m.values()]);\n\nlog([...m.keys()][2]); //array instance\n[...m.values()][1](); \nlog([...m.values()][2]());\n\nconst m2 = new Map([['a',1],['b',2],['c',99]]);\nconst m3 = new Map([...m2].map(([k, v]) =&gt; [k.toUpperCase(), 2 * v]));\nlog([...m3]);\nlog([...m3].filter(([k, v]) =&gt; v &lt; 100)); //filter callback\nlog([...m3.keys()].filter(k =&gt; k &lt; 'C'));\nconst m2str = JSON.stringify([...m2]);\nlog(m2str);\nlog(JSON.parse(m2str));\n\nfunction log(s) {\n    console.log(s);\n}&quot;,&quot;ctags&quot;:{&quot;log&quot;:[{&quot;linenum&quot;:&quot;28&quot;,&quot;signature&quot;:&quot;function log(s) {&quot;}]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AF9CC111-48EC-A448-AC52-DC476D313B8E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urier New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const http = require('http');\nconst url = \&quot;http://localhost:3000\&quot;;\n\nhttp.get(url, (res) =&gt; {\n  res.setEncoding(\&quot;utf8\&quot;);\n  let body = \&quot;\&quot;;\n  res.on(\&quot;data\&quot;, data =&gt; { body += data; });\n  res.on(\&quot;end\&quot;, () =&gt; {\n    console.log('STATUS: ' + res.statusCode);\n    console.log('HEADER: ' + JSON.stringify(res.headers));\n    console.log('CONTENT-TYPE: ' + res.headers['content-type']);\n    console.log('BODY: ' + body);\n  });\n});&quot;,&quot;ctags&quot;:{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79D930EB-0CA9-7B4D-A365-7C95409C14B0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urier New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const axios = require(\&quot;axios\&quot;);\nconst url =\n  \&quot;http://localhost:8080\&quot;;\naxios\n  .get(url)\n  .then(response =&gt; {\n    console.log(\n        `Loan Type: ${response.loan.type}\\n`,\n        `Loan Amt: ${response.loan.upb}\\n`,\n        `Primary Borrower: ${response.loan.borrower[0].name}\\n`\n    );\n  })\n  .catch(error =&gt; {\n    console.log(error);\n  });&quot;,&quot;ctags&quot;:{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2DD9BFBB-1184-4840-89A3-8DF150018B43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urier New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 events:\n       - http:\n           path: foo/hello\n           method: get&quot;,&quot;ctags&quot;:{}}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B0511681-F3C9-C240-B29A-84377B9A3FA9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urier New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 events:\n       - http:\n           path: foo/hello\n           method: get\n           cors: true&quot;,&quot;ctags&quot;:{}}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4C804D67-ED73-BF4C-8FAE-61E15076D884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urier New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false,&quot;code_lang&quot;:&quot;js&quot;,&quot;code&quot;:&quot;    headers: {\n      \&quot;Access-Control-Allow-Origin\&quot; : \&quot;*\&quot;, // enable CORS\n      \&quot;Access-Control-Allow-Credentials\&quot; : true // cookies and https\n    },\n    body: JSON.stringify({&quot;,&quot;ctags&quot;:{}}"/>
  </we:properties>
  <we:bindings/>
  <we:snapshot xmlns:r="http://schemas.openxmlformats.org/officeDocument/2006/relationships" r:embed="rId1"/>
</we:webextension>
</file>

<file path=ppt/webextensions/webextension9.xml><?xml version="1.0" encoding="utf-8"?>
<we:webextension xmlns:we="http://schemas.microsoft.com/office/webextensions/webextension/2010/11" id="{A4D3909D-FE39-DF4A-8BC2-5A8641C70378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urier New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 events:\n       - http:\n           path: foo/hello\n           method: get\n           cors: true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3839</TotalTime>
  <Words>1282</Words>
  <Application>Microsoft Macintosh PowerPoint</Application>
  <PresentationFormat>Widescreen</PresentationFormat>
  <Paragraphs>168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Calibri Light</vt:lpstr>
      <vt:lpstr>Courier</vt:lpstr>
      <vt:lpstr>Mangal</vt:lpstr>
      <vt:lpstr>Arial</vt:lpstr>
      <vt:lpstr>Office Theme</vt:lpstr>
      <vt:lpstr>Serverless Programming with ES6</vt:lpstr>
      <vt:lpstr>Welcome </vt:lpstr>
      <vt:lpstr>ES6 and node.js </vt:lpstr>
      <vt:lpstr>Node.js - A Brief Discussion</vt:lpstr>
      <vt:lpstr>Node.js Housekeeping</vt:lpstr>
      <vt:lpstr>Node.js Getting Started </vt:lpstr>
      <vt:lpstr>ES6 Basics - Functions</vt:lpstr>
      <vt:lpstr>ES6 Basics – Collections (Map)</vt:lpstr>
      <vt:lpstr>ES6 Async - Callback </vt:lpstr>
      <vt:lpstr>ES6 Async – Promise</vt:lpstr>
      <vt:lpstr>Serverless Architectures</vt:lpstr>
      <vt:lpstr>The Serverless Framework</vt:lpstr>
      <vt:lpstr>Serverless Housekeeping</vt:lpstr>
      <vt:lpstr>Serverless Hello World!</vt:lpstr>
      <vt:lpstr>Serverless AWS Events</vt:lpstr>
      <vt:lpstr>Lambda-proxy and CORS</vt:lpstr>
      <vt:lpstr>Lambda-proxy and CORS</vt:lpstr>
      <vt:lpstr>serverless.yml – AWS details</vt:lpstr>
      <vt:lpstr>serverless.yml – Resources</vt:lpstr>
      <vt:lpstr>CRUD Endpoints for DynamoDB</vt:lpstr>
      <vt:lpstr>SMS Event via Twilio</vt:lpstr>
      <vt:lpstr>IoT Event Triggers</vt:lpstr>
      <vt:lpstr>Open Session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Programming with ES6</dc:title>
  <dc:creator>Scott Nestor</dc:creator>
  <cp:lastModifiedBy>Scott Nestor</cp:lastModifiedBy>
  <cp:revision>68</cp:revision>
  <dcterms:created xsi:type="dcterms:W3CDTF">2017-09-09T20:29:02Z</dcterms:created>
  <dcterms:modified xsi:type="dcterms:W3CDTF">2017-09-15T04:15:45Z</dcterms:modified>
</cp:coreProperties>
</file>