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6.xml" ContentType="application/vnd.ms-office.webextension+xml"/>
  <Override PartName="/ppt/notesSlides/notesSlide11.xml" ContentType="application/vnd.openxmlformats-officedocument.presentationml.notesSlide+xml"/>
  <Override PartName="/ppt/webextensions/webextension7.xml" ContentType="application/vnd.ms-office.webextension+xml"/>
  <Override PartName="/ppt/notesSlides/notesSlide12.xml" ContentType="application/vnd.openxmlformats-officedocument.presentationml.notesSlide+xml"/>
  <Override PartName="/ppt/webextensions/webextension8.xml" ContentType="application/vnd.ms-office.webextension+xml"/>
  <Override PartName="/ppt/webextensions/webextension9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59" r:id="rId5"/>
    <p:sldId id="258" r:id="rId6"/>
    <p:sldId id="260" r:id="rId7"/>
    <p:sldId id="273" r:id="rId8"/>
    <p:sldId id="274" r:id="rId9"/>
    <p:sldId id="261" r:id="rId10"/>
    <p:sldId id="275" r:id="rId11"/>
    <p:sldId id="262" r:id="rId12"/>
    <p:sldId id="263" r:id="rId13"/>
    <p:sldId id="276" r:id="rId14"/>
    <p:sldId id="264" r:id="rId15"/>
    <p:sldId id="265" r:id="rId16"/>
    <p:sldId id="266" r:id="rId17"/>
    <p:sldId id="267" r:id="rId18"/>
    <p:sldId id="269" r:id="rId19"/>
    <p:sldId id="271" r:id="rId20"/>
    <p:sldId id="270" r:id="rId21"/>
    <p:sldId id="268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 Nestor" initials="TN" lastIdx="1" clrIdx="0">
    <p:extLst/>
  </p:cmAuthor>
  <p:cmAuthor id="2" name="Trish Nestor" initials="TN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1398"/>
  </p:normalViewPr>
  <p:slideViewPr>
    <p:cSldViewPr snapToGrid="0" snapToObjects="1">
      <p:cViewPr varScale="1">
        <p:scale>
          <a:sx n="87" d="100"/>
          <a:sy n="87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231F-0754-1D4E-B428-E40EAA7101A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25AB9-A250-384A-A45B-2B27F02B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A </a:t>
            </a:r>
            <a:r>
              <a:rPr lang="en-US" dirty="0" smtClean="0"/>
              <a:t>single call </a:t>
            </a:r>
            <a:r>
              <a:rPr lang="en-US" dirty="0" smtClean="0"/>
              <a:t>stack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2)</a:t>
            </a:r>
            <a:r>
              <a:rPr lang="en-US" baseline="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Multi-threading emulates concurrency but is expensive (context switching and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http (path &amp; method) and re-deploy the service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baseline="0" dirty="0" smtClean="0"/>
              <a:t>Examine the input event in the response.  Comment in the handler and re-deploy "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 deploy function -f hello"</a:t>
            </a:r>
          </a:p>
          <a:p>
            <a:r>
              <a:rPr lang="en-US" baseline="0" dirty="0" smtClean="0"/>
              <a:t>3) Copy URL to ajax html (</a:t>
            </a:r>
            <a:r>
              <a:rPr lang="en-US" baseline="0" dirty="0" err="1" smtClean="0"/>
              <a:t>slac</a:t>
            </a:r>
            <a:r>
              <a:rPr lang="en-US" baseline="0" dirty="0" smtClean="0"/>
              <a:t>) and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cors</a:t>
            </a:r>
            <a:r>
              <a:rPr lang="en-US" baseline="0" dirty="0" smtClean="0"/>
              <a:t> and test ... why didn't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Modify code handler and re-test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9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7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Examine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</a:t>
            </a:r>
            <a:r>
              <a:rPr lang="mr-IN" baseline="0" dirty="0" smtClean="0"/>
              <a:t>…</a:t>
            </a:r>
            <a:r>
              <a:rPr lang="en-US" baseline="0" dirty="0" smtClean="0"/>
              <a:t> note the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DeletionPolicy</a:t>
            </a:r>
            <a:r>
              <a:rPr lang="en-US" baseline="0" dirty="0" smtClean="0"/>
              <a:t> (default is snapshot, which keeps a ”deleted” copy)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Examine handlers (loans/*.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After executing API, take a look at the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6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After deployment: 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[Get Started] &gt; Test &gt; Publish “</a:t>
            </a:r>
            <a:r>
              <a:rPr lang="en-US" baseline="0" dirty="0" err="1" smtClean="0"/>
              <a:t>slac_topic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After deployment: 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[Get Started] &gt; Test &gt; Publish “</a:t>
            </a:r>
            <a:r>
              <a:rPr lang="en-US" baseline="0" dirty="0" err="1" smtClean="0"/>
              <a:t>slac_topic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5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(the node “boilerplate” hello world):</a:t>
            </a:r>
          </a:p>
          <a:p>
            <a:r>
              <a:rPr lang="en-US" dirty="0" smtClean="0"/>
              <a:t>1. Module</a:t>
            </a:r>
            <a:r>
              <a:rPr lang="en-US" baseline="0" dirty="0" smtClean="0"/>
              <a:t> dependency (http)</a:t>
            </a:r>
          </a:p>
          <a:p>
            <a:r>
              <a:rPr lang="en-US" baseline="0" dirty="0" smtClean="0"/>
              <a:t>2. Constants</a:t>
            </a:r>
          </a:p>
          <a:p>
            <a:r>
              <a:rPr lang="en-US" baseline="0" dirty="0" smtClean="0"/>
              <a:t>3. Anonymous function</a:t>
            </a:r>
          </a:p>
          <a:p>
            <a:r>
              <a:rPr lang="en-US" baseline="0" dirty="0" smtClean="0"/>
              <a:t>4. No </a:t>
            </a:r>
            <a:r>
              <a:rPr lang="en-US" baseline="0" dirty="0" err="1" smtClean="0"/>
              <a:t>parm</a:t>
            </a:r>
            <a:r>
              <a:rPr lang="en-US" baseline="0" dirty="0" smtClean="0"/>
              <a:t> anonymous callback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4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mr-IN" dirty="0" smtClean="0"/>
              <a:t>–</a:t>
            </a:r>
            <a:r>
              <a:rPr lang="en-US" dirty="0" smtClean="0"/>
              <a:t> based</a:t>
            </a:r>
            <a:r>
              <a:rPr lang="en-US" baseline="0" dirty="0" smtClean="0"/>
              <a:t> on transactional volume, not infrastructure</a:t>
            </a:r>
          </a:p>
          <a:p>
            <a:r>
              <a:rPr lang="en-US" baseline="0" dirty="0" smtClean="0"/>
              <a:t>Flexibility </a:t>
            </a:r>
            <a:r>
              <a:rPr lang="mr-IN" baseline="0" dirty="0" smtClean="0"/>
              <a:t>–</a:t>
            </a:r>
            <a:r>
              <a:rPr lang="en-US" baseline="0" dirty="0" smtClean="0"/>
              <a:t> functions can be re-deployed independently</a:t>
            </a:r>
            <a:endParaRPr lang="en-US" dirty="0" smtClean="0"/>
          </a:p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Create</a:t>
            </a:r>
            <a:r>
              <a:rPr lang="en-US" baseline="0" dirty="0" smtClean="0"/>
              <a:t> node template and examine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handler.js</a:t>
            </a:r>
            <a:endParaRPr lang="en-US" dirty="0" smtClean="0"/>
          </a:p>
          <a:p>
            <a:r>
              <a:rPr lang="en-US" dirty="0" smtClean="0"/>
              <a:t>2) If </a:t>
            </a:r>
            <a:r>
              <a:rPr lang="en-US" dirty="0" err="1" smtClean="0"/>
              <a:t>serverless</a:t>
            </a:r>
            <a:r>
              <a:rPr lang="en-US" dirty="0" smtClean="0"/>
              <a:t> "not</a:t>
            </a:r>
            <a:r>
              <a:rPr lang="en-US" baseline="0" dirty="0" smtClean="0"/>
              <a:t> found" ensure </a:t>
            </a:r>
            <a:r>
              <a:rPr lang="en-US" baseline="0" dirty="0" err="1" smtClean="0"/>
              <a:t>node_modules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/bin is in your $PATH -OR-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--global (with</a:t>
            </a:r>
            <a:r>
              <a:rPr lang="en-US" sz="1200" baseline="0" dirty="0" smtClean="0">
                <a:latin typeface="Courier" charset="0"/>
                <a:ea typeface="Courier" charset="0"/>
                <a:cs typeface="Courier" charset="0"/>
              </a:rPr>
              <a:t> root) </a:t>
            </a:r>
            <a:endParaRPr lang="en-US" baseline="0" dirty="0" smtClean="0"/>
          </a:p>
          <a:p>
            <a:r>
              <a:rPr lang="en-US" baseline="0" dirty="0" smtClean="0"/>
              <a:t>3) Alternatively you can create "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-java-maven"</a:t>
            </a:r>
          </a:p>
          <a:p>
            <a:r>
              <a:rPr lang="en-US" baseline="0" dirty="0" smtClean="0"/>
              <a:t>4) If deploy fails, check credentials for "serverless" profile</a:t>
            </a:r>
          </a:p>
          <a:p>
            <a:r>
              <a:rPr lang="en-US" baseline="0" dirty="0" smtClean="0"/>
              <a:t>5) Take a look at the Cloud Formation file created under .serverless</a:t>
            </a:r>
          </a:p>
          <a:p>
            <a:r>
              <a:rPr lang="en-US" baseline="0" dirty="0" smtClean="0"/>
              <a:t>6) Observe the service packaging on S3 and update to the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stack</a:t>
            </a:r>
          </a:p>
          <a:p>
            <a:r>
              <a:rPr lang="en-US" baseline="0" dirty="0" smtClean="0"/>
              <a:t>7) Modify the code and re-deploy the function only: "</a:t>
            </a:r>
            <a:r>
              <a:rPr lang="en-US" dirty="0" smtClean="0"/>
              <a:t>serverless deploy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dirty="0" smtClean="0"/>
              <a:t> hello"</a:t>
            </a:r>
          </a:p>
          <a:p>
            <a:r>
              <a:rPr lang="en-US" dirty="0" smtClean="0"/>
              <a:t>**</a:t>
            </a:r>
            <a:r>
              <a:rPr lang="en-US" baseline="0" dirty="0" smtClean="0"/>
              <a:t> Create/deploy Java svc as well.  Compare local and deployed sizes.  Compare execution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2567-8505-0D40-A9EB-E8AA574657D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12factor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rverless.com/framework/docs/providers/aws/cli-reference/creat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4" Type="http://schemas.openxmlformats.org/officeDocument/2006/relationships/image" Target="../media/image50.png"/><Relationship Id="rId5" Type="http://schemas.microsoft.com/office/2011/relationships/webextension" Target="../webextensions/webextension9.xml"/><Relationship Id="rId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erverless.com/framework/docs/providers/aws/guide/servic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ngax.github.io/compat-table/es6" TargetMode="External"/><Relationship Id="rId3" Type="http://schemas.openxmlformats.org/officeDocument/2006/relationships/hyperlink" Target="https://nodejs.org/dist/latest-v6.x/docs/ap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ztspvPYybI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marketplace.visualstudio.com/items?itemName=leizongmin.node-module-intellisens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Programming with ES6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Building and Deploying AWS Lambda Functions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Scott Nestor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09/2017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Async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Promise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2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Architectures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Autonomous functional execution on demand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Function as a Service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FaaS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Microservices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https://12factor.net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 AWS, lambda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instanceOf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serverless function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Many languages supported including Java, Python, and JavaScript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Benefits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Cost, Scalability, Flexibility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Constraints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Execution caps, Response time with JVM dependent languages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Framework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 source build and deployment tool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 for multiple public cloud providers (Google, Azure, and AWS)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Multi-language support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Abstracts configuration and deployment orchestration details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Supports the integration with several cloud services including event/messaging, database, and storage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AWS Account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2800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serverless_admin</a:t>
            </a:r>
            <a:r>
              <a:rPr lang="en-US" sz="28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IAM policy </a:t>
            </a:r>
            <a:r>
              <a:rPr lang="en-US" sz="28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AmazonAPIGatewayInvokeFullAccess</a:t>
            </a:r>
            <a:endParaRPr lang="en-US" sz="28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External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wifi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“hotspot”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The serverless framework installed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4214864"/>
            <a:ext cx="10515600" cy="1222375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serverless -g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--help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Hello World!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011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--help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--template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aws-nodejs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--path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aws-node-foo-svc1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invoke -f hello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36057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Simple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install (use root for global)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Many service runtime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templates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(python, node, java,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scala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etc.)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Re-deploy functions independently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Local invocation of functions for testing 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938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AWS Events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Event configuration abstractions available for: API Gateway,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S3, and others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Several HTTP Endpoint configuration options for API Gateway: lambda-proxy, lambda, http-proxy, http, and mock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LAMBDA-PROXY (default) passes the http request to your code.  No need to configure each endpoint separately in API Gateway.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877695"/>
                  </p:ext>
                </p:extLst>
              </p:nvPr>
            </p:nvGraphicFramePr>
            <p:xfrm>
              <a:off x="838200" y="5230118"/>
              <a:ext cx="10515600" cy="1144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5230118"/>
                <a:ext cx="10515600" cy="1144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34985"/>
                  </p:ext>
                </p:extLst>
              </p:nvPr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/>
            </p:nvGraphicFramePr>
            <p:xfrm>
              <a:off x="990600" y="3978128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3978128"/>
                <a:ext cx="10515600" cy="1325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/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AWS details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(yaml) - configuration defines cloud provider deployment details, functions and their event triggers, and resource dependencies </a:t>
            </a:r>
          </a:p>
          <a:p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Provider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configuration can include 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iamRoleStatements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dependencies that require additional permissions.  You can use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CloudFormation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syntax (yuck).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VPC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(security groups and subnets) are supported at the service and function level (overrides)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Environment variables and tags are supported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AWS KMS keys can be specified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awsKmsKeyArn</a:t>
            </a:r>
            <a:endParaRPr lang="en-US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Resources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AWS infrastructure dependencies are configured as a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Resource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(e.g.,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S3)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 serverless framework uses a standard naming convention within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CloudFormation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templates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it generates: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{Function Name}{Cloud Formation Resource Type}{Resource Name}{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SequentialID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Random String}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Example: Mapping lambda events to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uses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normalizedFunctionName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EventSourceMappingDynamodb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tableName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Welcome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Goals for this session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Shared learning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I’m a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newbie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please share your knowledge as we proceed through the session!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There were some pre-requisites, housekeeping slides to follow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Let’s go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CRUD Endpoints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3607978"/>
            <a:ext cx="10515600" cy="2702129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examples/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-node-rest-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-with-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dynamodb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uuid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POST https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://[XXXXX]/dev/loans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 --data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{"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loan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{"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upb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250000, 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amort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"FRM", 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30 }}'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https://[XXXXX]/dev/loans/&lt;id&gt;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DELETE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https://[XXXXX]/dev/loans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/&lt;id&gt;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Create a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table (note: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prop for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tbl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name)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Configure the proper IAM roles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Map APIs to functions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TODO 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Implement update handler</a:t>
            </a:r>
          </a:p>
        </p:txBody>
      </p:sp>
    </p:spTree>
    <p:extLst>
      <p:ext uri="{BB962C8B-B14F-4D97-AF65-F5344CB8AC3E}">
        <p14:creationId xmlns:p14="http://schemas.microsoft.com/office/powerpoint/2010/main" val="6108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Event Triggers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1065057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 logs --function log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3343656"/>
            <a:ext cx="8547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Explore additional examples [and demo]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 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ECMAScript 2015 (ES6) - a significant evolution of the language.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Compatible with most modern browsers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http://kangax.github.io/compat-table/es6/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 side JavaScript using Chrome V8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is an extremely performant, event based platform that is ideal serverless implementations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https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://nodejs.org/dist/latest-v6.x/docs/api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/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- A Brief Discussion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“Threaded concurrency is a leaky abstraction” - Ryan Dahl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youtu.be/ztspvPYybIY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I/O is extremely fast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Single threaded ”event loop” vs. multiple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threads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Blocking operations can be performed asynchronously via callbacks (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key concept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brief “Un-packing”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The JS call stack and functional immutability [whiteboard]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424923"/>
            <a:ext cx="10515600" cy="1371193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node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v6.11.2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clone https://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rsnestor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slac.git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node.js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Editor/IDE preferably with language auto-completion (tip:  A great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VS Code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extension is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hlinkClick r:id="rId4"/>
              </a:rPr>
              <a:t>Node.js Modules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Intellisense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Clone the SLAC example code &amp; misc.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Getting Started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6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Basics - Functions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2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Basics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Collections (Map)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5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Async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 Callback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3576749B-EA76-874B-B584-CF6E9E99B57B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\nconst hostname = '127.0.0.1';\nconst port = 3000;\n\nconst server = http.createServer((req, res) =&gt; {\n  res.statusCode = 200;\n  res.setHeader('Content-Type', 'text/plain');\n  res.end('Hello World '+Date.now()+'\\n');\n});\n\nserver.listen(port, hostname, () =&gt; {\n  console.log(`Server running at http://${hostname}:${port}/`);\n})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31AEE91-6FE3-B046-B9F9-F30670B9184F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function say(word) {\n   console.log(word);\n}\n \n//function as a parameter\nfunction execute(someFunction, value) {\n   someFunction(value);\n}\n \nsay(\&quot;Hello\&quot;);\nexecute(say, \&quot;World!\&quot;);\n\n//anonymous function\nexecute(function(word){ console.log(word) }, \&quot;Goodbye\&quot;);\n//single param fat arrow\nexecute(w =&gt; { console.log(w) }, \&quot;G2\&quot;); //single param \&quot;fat arrow\&quot;\n//self-executing empty anonymous function \n(() =&gt; console.log(\&quot;Empty anonymous\&quot;))();&quot;,&quot;ctags&quot;:{&quot;execute&quot;:[{&quot;linenum&quot;:&quot;6&quot;,&quot;signature&quot;:&quot;function execute(someFunction, value) {&quot;}],&quot;say&quot;:[{&quot;linenum&quot;:&quot;1&quot;,&quot;signature&quot;:&quot;function say(word)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3217449-68FE-2F44-B361-2A660FFD5EB9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\nconst m = new Map();\nm.set(\&quot;KEY\&quot;,123);\nlog(m.get(\&quot;KEY\&quot;));\n\nconst KEY = {}; //object key\nm.set(KEY,() =&gt; {console.log(321);} ); //anonymous function\nm.set(NaN,() =&gt; {return 999;} );\n\nlog(m.values());\nlog([...m]); //spread operator\nlog([...m.keys()]);\nlog([...m.values()]);\n\nlog([...m.keys()][2]); //array instance\n[...m.values()][1](); \nlog([...m.values()][2]());\n\nconst m2 = new Map([['a',1],['b',2],['c',99]]);\nconst m3 = new Map([...m2].map(([k, v]) =&gt; [k.toUpperCase(), 2 * v]));\nlog([...m3]);\nlog([...m3].filter(([k, v]) =&gt; v &lt; 100)); //filter callback\nlog([...m3.keys()].filter(k =&gt; k &lt; 'C'));\nconst m2str = JSON.stringify([...m2]);\nlog(m2str);\nlog(JSON.parse(m2str));\n\nfunction log(s) {\n    console.log(s);\n}&quot;,&quot;ctags&quot;:{&quot;log&quot;:[{&quot;linenum&quot;:&quot;28&quot;,&quot;signature&quot;:&quot;function log(s) {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F9CC111-48EC-A448-AC52-DC476D313B8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const url = \&quot;http://localhost:3000\&quot;;\n\nhttp.get(url, (res) =&gt; {\n  res.setEncoding(\&quot;utf8\&quot;);\n  let body = \&quot;\&quot;;\n  res.on(\&quot;data\&quot;, data =&gt; { body += data; });\n  res.on(\&quot;end\&quot;, () =&gt; {\n    console.log('STATUS: ' + res.statusCode);\n    console.log('HEADER: ' + JSON.stringify(res.headers));\n    console.log('CONTENT-TYPE: ' + res.headers['content-type']);\n    console.log('BODY: ' + body);\n  });\n});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9D930EB-0CA9-7B4D-A365-7C95409C14B0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axios = require(\&quot;axios\&quot;);\nconst url =\n  \&quot;http://localhost:8080\&quot;;\naxios\n  .get(url)\n  .then(response =&gt; {\n    console.log(\n        `Loan Type: ${response.loan.type}\\n`,\n        `Loan Amt: ${response.loan.upb}\\n`,\n        `Primary Borrower: ${response.loan.borrower[0].name}\\n`\n    );\n  })\n  .catch(error =&gt; {\n    console.log(error);\n  });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DD9BFBB-1184-4840-89A3-8DF150018B43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&quot;,&quot;ctags&quot;:{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B0511681-F3C9-C240-B29A-84377B9A3FA9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4C804D67-ED73-BF4C-8FAE-61E15076D884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false,&quot;code_lang&quot;:&quot;js&quot;,&quot;code&quot;:&quot;    headers: {\n      \&quot;Access-Control-Allow-Origin\&quot; : \&quot;*\&quot;, // enable CORS\n      \&quot;Access-Control-Allow-Credentials\&quot; : true // cookies and https\n    },\n    body: JSON.stringify({&quot;,&quot;ctags&quot;:{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A4D3909D-FE39-DF4A-8BC2-5A8641C70378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1278</Words>
  <Application>Microsoft Macintosh PowerPoint</Application>
  <PresentationFormat>Widescreen</PresentationFormat>
  <Paragraphs>182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Courier</vt:lpstr>
      <vt:lpstr>Mangal</vt:lpstr>
      <vt:lpstr>Arial</vt:lpstr>
      <vt:lpstr>Office Theme</vt:lpstr>
      <vt:lpstr>Serverless Programming with ES6</vt:lpstr>
      <vt:lpstr>Welcome </vt:lpstr>
      <vt:lpstr>ES6 and node.js </vt:lpstr>
      <vt:lpstr>Node.js - A Brief Discussion</vt:lpstr>
      <vt:lpstr>Node.js Housekeeping</vt:lpstr>
      <vt:lpstr>Node.js Getting Started </vt:lpstr>
      <vt:lpstr>ES6 Basics - Functions</vt:lpstr>
      <vt:lpstr>ES6 Basics – Collections (Map)</vt:lpstr>
      <vt:lpstr>ES6 Async - Callback </vt:lpstr>
      <vt:lpstr>ES6 Async – Promise</vt:lpstr>
      <vt:lpstr>Serverless Architectures</vt:lpstr>
      <vt:lpstr>The Serverless Framework</vt:lpstr>
      <vt:lpstr>Serverless Housekeeping</vt:lpstr>
      <vt:lpstr>Serverless Hello World!</vt:lpstr>
      <vt:lpstr>Serverless AWS Events</vt:lpstr>
      <vt:lpstr>Lambda-proxy and CORS</vt:lpstr>
      <vt:lpstr>Lambda-proxy and CORS</vt:lpstr>
      <vt:lpstr>serverless.yml – AWS details</vt:lpstr>
      <vt:lpstr>serverless.yml – Resources</vt:lpstr>
      <vt:lpstr>CRUD Endpoints for DynamoDB</vt:lpstr>
      <vt:lpstr>IoT Event Triggers</vt:lpstr>
      <vt:lpstr>Open Session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Programming with ES6</dc:title>
  <dc:creator>Scott Nestor</dc:creator>
  <cp:lastModifiedBy>Scott Nestor</cp:lastModifiedBy>
  <cp:revision>61</cp:revision>
  <dcterms:created xsi:type="dcterms:W3CDTF">2017-09-09T20:29:02Z</dcterms:created>
  <dcterms:modified xsi:type="dcterms:W3CDTF">2017-09-13T13:15:17Z</dcterms:modified>
</cp:coreProperties>
</file>