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webextensions/webextension1.xml" ContentType="application/vnd.ms-office.webextension+xml"/>
  <Override PartName="/ppt/notesSlides/notesSlide3.xml" ContentType="application/vnd.openxmlformats-officedocument.presentationml.notesSlide+xml"/>
  <Override PartName="/ppt/webextensions/webextension2.xml" ContentType="application/vnd.ms-office.webextension+xml"/>
  <Override PartName="/ppt/notesSlides/notesSlide4.xml" ContentType="application/vnd.openxmlformats-officedocument.presentationml.notesSlide+xml"/>
  <Override PartName="/ppt/webextensions/webextension3.xml" ContentType="application/vnd.ms-office.webextension+xml"/>
  <Override PartName="/ppt/notesSlides/notesSlide5.xml" ContentType="application/vnd.openxmlformats-officedocument.presentationml.notesSlide+xml"/>
  <Override PartName="/ppt/webextensions/webextension4.xml" ContentType="application/vnd.ms-office.webextension+xml"/>
  <Override PartName="/ppt/notesSlides/notesSlide6.xml" ContentType="application/vnd.openxmlformats-officedocument.presentationml.notesSlide+xml"/>
  <Override PartName="/ppt/webextensions/webextension5.xml" ContentType="application/vnd.ms-office.webextension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webextensions/webextension6.xml" ContentType="application/vnd.ms-office.webextension+xml"/>
  <Override PartName="/ppt/notesSlides/notesSlide11.xml" ContentType="application/vnd.openxmlformats-officedocument.presentationml.notesSlide+xml"/>
  <Override PartName="/ppt/webextensions/webextension7.xml" ContentType="application/vnd.ms-office.webextension+xml"/>
  <Override PartName="/ppt/notesSlides/notesSlide12.xml" ContentType="application/vnd.openxmlformats-officedocument.presentationml.notesSlide+xml"/>
  <Override PartName="/ppt/webextensions/webextension8.xml" ContentType="application/vnd.ms-office.webextension+xml"/>
  <Override PartName="/ppt/webextensions/webextension9.xml" ContentType="application/vnd.ms-office.webextension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9" r:id="rId4"/>
    <p:sldId id="258" r:id="rId5"/>
    <p:sldId id="260" r:id="rId6"/>
    <p:sldId id="273" r:id="rId7"/>
    <p:sldId id="274" r:id="rId8"/>
    <p:sldId id="261" r:id="rId9"/>
    <p:sldId id="275" r:id="rId10"/>
    <p:sldId id="262" r:id="rId11"/>
    <p:sldId id="263" r:id="rId12"/>
    <p:sldId id="276" r:id="rId13"/>
    <p:sldId id="264" r:id="rId14"/>
    <p:sldId id="265" r:id="rId15"/>
    <p:sldId id="266" r:id="rId16"/>
    <p:sldId id="267" r:id="rId17"/>
    <p:sldId id="269" r:id="rId18"/>
    <p:sldId id="271" r:id="rId19"/>
    <p:sldId id="270" r:id="rId20"/>
    <p:sldId id="268" r:id="rId21"/>
    <p:sldId id="272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rish Nestor" initials="TN" lastIdx="1" clrIdx="0">
    <p:extLst/>
  </p:cmAuthor>
  <p:cmAuthor id="2" name="Trish Nestor" initials="TN [2]" lastIdx="1" clrIdx="1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47"/>
    <p:restoredTop sz="91398"/>
  </p:normalViewPr>
  <p:slideViewPr>
    <p:cSldViewPr snapToGrid="0" snapToObjects="1">
      <p:cViewPr varScale="1">
        <p:scale>
          <a:sx n="87" d="100"/>
          <a:sy n="87" d="100"/>
        </p:scale>
        <p:origin x="75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commentAuthors" Target="commentAuthors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00231F-0754-1D4E-B428-E40EAA7101A3}" type="datetimeFigureOut">
              <a:rPr lang="en-US" smtClean="0"/>
              <a:t>9/11/17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525AB9-A250-384A-A45B-2B27F02B4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4359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single call stack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25AB9-A250-384A-A45B-2B27F02B4CA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596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1)</a:t>
            </a:r>
            <a:r>
              <a:rPr lang="en-US" baseline="0" dirty="0" smtClean="0"/>
              <a:t> Update </a:t>
            </a:r>
            <a:r>
              <a:rPr lang="en-US" baseline="0" dirty="0" err="1" smtClean="0"/>
              <a:t>serverless.yml</a:t>
            </a:r>
            <a:r>
              <a:rPr lang="en-US" baseline="0" dirty="0" smtClean="0"/>
              <a:t> with http (path &amp; method) and re-deploy the service</a:t>
            </a:r>
            <a:endParaRPr lang="en-US" dirty="0" smtClean="0"/>
          </a:p>
          <a:p>
            <a:r>
              <a:rPr lang="en-US" dirty="0" smtClean="0"/>
              <a:t>2) </a:t>
            </a:r>
            <a:r>
              <a:rPr lang="en-US" baseline="0" dirty="0" smtClean="0"/>
              <a:t>Examine the input event in the response.  Comment in the handler and re-deploy "</a:t>
            </a:r>
            <a:r>
              <a:rPr lang="en-US" baseline="0" dirty="0" err="1" smtClean="0"/>
              <a:t>serverless</a:t>
            </a:r>
            <a:r>
              <a:rPr lang="en-US" baseline="0" dirty="0" smtClean="0"/>
              <a:t> deploy function -f hello"</a:t>
            </a:r>
          </a:p>
          <a:p>
            <a:r>
              <a:rPr lang="en-US" baseline="0" dirty="0" smtClean="0"/>
              <a:t>3) Copy URL to ajax html (</a:t>
            </a:r>
            <a:r>
              <a:rPr lang="en-US" baseline="0" dirty="0" err="1" smtClean="0"/>
              <a:t>slac</a:t>
            </a:r>
            <a:r>
              <a:rPr lang="en-US" baseline="0" dirty="0" smtClean="0"/>
              <a:t>) and test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25AB9-A250-384A-A45B-2B27F02B4CA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8178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1)</a:t>
            </a:r>
            <a:r>
              <a:rPr lang="en-US" baseline="0" dirty="0" smtClean="0"/>
              <a:t> Update </a:t>
            </a:r>
            <a:r>
              <a:rPr lang="en-US" baseline="0" dirty="0" err="1" smtClean="0"/>
              <a:t>serverless.yml</a:t>
            </a:r>
            <a:r>
              <a:rPr lang="en-US" baseline="0" dirty="0" smtClean="0"/>
              <a:t> with </a:t>
            </a:r>
            <a:r>
              <a:rPr lang="en-US" baseline="0" dirty="0" err="1" smtClean="0"/>
              <a:t>cors</a:t>
            </a:r>
            <a:r>
              <a:rPr lang="en-US" baseline="0" dirty="0" smtClean="0"/>
              <a:t> and test ... why didn't it work?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25AB9-A250-384A-A45B-2B27F02B4CA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676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1) Modify code handler and re-test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25AB9-A250-384A-A45B-2B27F02B4CA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5610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25AB9-A250-384A-A45B-2B27F02B4CA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9999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25AB9-A250-384A-A45B-2B27F02B4CA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1676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en-US" baseline="0" dirty="0" smtClean="0"/>
              <a:t>Examine </a:t>
            </a:r>
            <a:r>
              <a:rPr lang="en-US" baseline="0" dirty="0" err="1" smtClean="0"/>
              <a:t>serverless.yml</a:t>
            </a:r>
            <a:r>
              <a:rPr lang="en-US" baseline="0" dirty="0" smtClean="0"/>
              <a:t> </a:t>
            </a:r>
            <a:r>
              <a:rPr lang="mr-IN" baseline="0" dirty="0" smtClean="0"/>
              <a:t>…</a:t>
            </a:r>
            <a:r>
              <a:rPr lang="en-US" baseline="0" dirty="0" smtClean="0"/>
              <a:t> note the </a:t>
            </a:r>
            <a:r>
              <a:rPr lang="en-US" baseline="0" dirty="0" err="1" smtClean="0"/>
              <a:t>CloudFormation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DeletionPolicy</a:t>
            </a:r>
            <a:r>
              <a:rPr lang="en-US" baseline="0" dirty="0" smtClean="0"/>
              <a:t> (default is snapshot, which keeps a ”deleted” copy)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Examine handlers (loans/*.</a:t>
            </a:r>
            <a:r>
              <a:rPr lang="en-US" baseline="0" dirty="0" err="1" smtClean="0"/>
              <a:t>js</a:t>
            </a:r>
            <a:r>
              <a:rPr lang="en-US" baseline="0" dirty="0" smtClean="0"/>
              <a:t>)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After executing API, take a look at the DB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25AB9-A250-384A-A45B-2B27F02B4CA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0762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1</a:t>
            </a:r>
            <a:r>
              <a:rPr lang="en-US" baseline="0" dirty="0" smtClean="0"/>
              <a:t>) After deployment:  </a:t>
            </a:r>
            <a:r>
              <a:rPr lang="en-US" baseline="0" dirty="0" err="1" smtClean="0"/>
              <a:t>IoT</a:t>
            </a:r>
            <a:r>
              <a:rPr lang="en-US" baseline="0" dirty="0" smtClean="0"/>
              <a:t> [Get Started] &gt; Test &gt; Publish “</a:t>
            </a:r>
            <a:r>
              <a:rPr lang="en-US" baseline="0" dirty="0" err="1" smtClean="0"/>
              <a:t>slac_topic</a:t>
            </a:r>
            <a:r>
              <a:rPr lang="en-US" baseline="0" dirty="0" smtClean="0"/>
              <a:t>”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25AB9-A250-384A-A45B-2B27F02B4CA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107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1</a:t>
            </a:r>
            <a:r>
              <a:rPr lang="en-US" baseline="0" dirty="0" smtClean="0"/>
              <a:t>) After deployment:  </a:t>
            </a:r>
            <a:r>
              <a:rPr lang="en-US" baseline="0" dirty="0" err="1" smtClean="0"/>
              <a:t>IoT</a:t>
            </a:r>
            <a:r>
              <a:rPr lang="en-US" baseline="0" dirty="0" smtClean="0"/>
              <a:t> [Get Started] &gt; Test &gt; Publish “</a:t>
            </a:r>
            <a:r>
              <a:rPr lang="en-US" baseline="0" dirty="0" err="1" smtClean="0"/>
              <a:t>slac_topic</a:t>
            </a:r>
            <a:r>
              <a:rPr lang="en-US" baseline="0" dirty="0" smtClean="0"/>
              <a:t>”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25AB9-A250-384A-A45B-2B27F02B4CA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3549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Code (the node “boilerplate” hello world):</a:t>
            </a:r>
            <a:endParaRPr lang="en-US" dirty="0" smtClean="0"/>
          </a:p>
          <a:p>
            <a:r>
              <a:rPr lang="en-US" dirty="0" smtClean="0"/>
              <a:t>1. Module</a:t>
            </a:r>
            <a:r>
              <a:rPr lang="en-US" baseline="0" dirty="0" smtClean="0"/>
              <a:t> dependency (http)</a:t>
            </a:r>
          </a:p>
          <a:p>
            <a:r>
              <a:rPr lang="en-US" baseline="0" dirty="0" smtClean="0"/>
              <a:t>2. Constants</a:t>
            </a:r>
          </a:p>
          <a:p>
            <a:r>
              <a:rPr lang="en-US" baseline="0" dirty="0" smtClean="0"/>
              <a:t>3. Anonymous function</a:t>
            </a:r>
          </a:p>
          <a:p>
            <a:r>
              <a:rPr lang="en-US" baseline="0" dirty="0" smtClean="0"/>
              <a:t>4. No </a:t>
            </a:r>
            <a:r>
              <a:rPr lang="en-US" baseline="0" dirty="0" err="1" smtClean="0"/>
              <a:t>parm</a:t>
            </a:r>
            <a:r>
              <a:rPr lang="en-US" baseline="0" dirty="0" smtClean="0"/>
              <a:t> anonymous callback</a:t>
            </a:r>
          </a:p>
          <a:p>
            <a:endParaRPr lang="en-US" baseline="0" dirty="0" smtClean="0"/>
          </a:p>
          <a:p>
            <a:r>
              <a:rPr lang="en-US" baseline="0" dirty="0" smtClean="0"/>
              <a:t>Execution:</a:t>
            </a:r>
          </a:p>
          <a:p>
            <a:r>
              <a:rPr lang="en-US" baseline="0" dirty="0" smtClean="0"/>
              <a:t>1. curl or browser</a:t>
            </a:r>
          </a:p>
          <a:p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25AB9-A250-384A-A45B-2B27F02B4CA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3114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Code:</a:t>
            </a:r>
          </a:p>
          <a:p>
            <a:r>
              <a:rPr lang="en-US" dirty="0" smtClean="0"/>
              <a:t>1. Get</a:t>
            </a:r>
            <a:r>
              <a:rPr lang="en-US" baseline="0" dirty="0" smtClean="0"/>
              <a:t> method callback with response object</a:t>
            </a:r>
          </a:p>
          <a:p>
            <a:r>
              <a:rPr lang="en-US" baseline="0" dirty="0" smtClean="0"/>
              <a:t>2. Event triggers (on "data", on "end")</a:t>
            </a:r>
          </a:p>
          <a:p>
            <a:r>
              <a:rPr lang="en-US" baseline="0" dirty="0" smtClean="0"/>
              <a:t>3. Nested functional implementations</a:t>
            </a:r>
          </a:p>
          <a:p>
            <a:endParaRPr lang="en-US" baseline="0" dirty="0" smtClean="0"/>
          </a:p>
          <a:p>
            <a:r>
              <a:rPr lang="en-US" baseline="0" dirty="0" smtClean="0"/>
              <a:t>Execution:</a:t>
            </a:r>
          </a:p>
          <a:p>
            <a:r>
              <a:rPr lang="en-US" baseline="0" dirty="0" smtClean="0"/>
              <a:t>1. curl or browser</a:t>
            </a:r>
          </a:p>
          <a:p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25AB9-A250-384A-A45B-2B27F02B4CA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4476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Code:</a:t>
            </a:r>
          </a:p>
          <a:p>
            <a:r>
              <a:rPr lang="en-US" dirty="0" smtClean="0"/>
              <a:t>1. Get</a:t>
            </a:r>
            <a:r>
              <a:rPr lang="en-US" baseline="0" dirty="0" smtClean="0"/>
              <a:t> method callback with response object</a:t>
            </a:r>
          </a:p>
          <a:p>
            <a:r>
              <a:rPr lang="en-US" baseline="0" dirty="0" smtClean="0"/>
              <a:t>2. Event triggers (on "data", on "end")</a:t>
            </a:r>
          </a:p>
          <a:p>
            <a:r>
              <a:rPr lang="en-US" baseline="0" dirty="0" smtClean="0"/>
              <a:t>3. Nested functional implementations</a:t>
            </a:r>
          </a:p>
          <a:p>
            <a:endParaRPr lang="en-US" baseline="0" dirty="0" smtClean="0"/>
          </a:p>
          <a:p>
            <a:r>
              <a:rPr lang="en-US" baseline="0" dirty="0" smtClean="0"/>
              <a:t>Execution:</a:t>
            </a:r>
          </a:p>
          <a:p>
            <a:r>
              <a:rPr lang="en-US" baseline="0" dirty="0" smtClean="0"/>
              <a:t>1. curl or browser</a:t>
            </a:r>
          </a:p>
          <a:p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25AB9-A250-384A-A45B-2B27F02B4CA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8966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Code:</a:t>
            </a:r>
          </a:p>
          <a:p>
            <a:r>
              <a:rPr lang="en-US" dirty="0" smtClean="0"/>
              <a:t>1. Get</a:t>
            </a:r>
            <a:r>
              <a:rPr lang="en-US" baseline="0" dirty="0" smtClean="0"/>
              <a:t> method callback with response object</a:t>
            </a:r>
          </a:p>
          <a:p>
            <a:r>
              <a:rPr lang="en-US" baseline="0" dirty="0" smtClean="0"/>
              <a:t>2. Event triggers (on "data", on "end")</a:t>
            </a:r>
          </a:p>
          <a:p>
            <a:r>
              <a:rPr lang="en-US" baseline="0" dirty="0" smtClean="0"/>
              <a:t>3. Nested functional implementations</a:t>
            </a:r>
          </a:p>
          <a:p>
            <a:endParaRPr lang="en-US" baseline="0" dirty="0" smtClean="0"/>
          </a:p>
          <a:p>
            <a:r>
              <a:rPr lang="en-US" baseline="0" dirty="0" smtClean="0"/>
              <a:t>Execution:</a:t>
            </a:r>
          </a:p>
          <a:p>
            <a:r>
              <a:rPr lang="en-US" baseline="0" dirty="0" smtClean="0"/>
              <a:t>1. curl or browser</a:t>
            </a:r>
          </a:p>
          <a:p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25AB9-A250-384A-A45B-2B27F02B4CA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1435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Code:</a:t>
            </a:r>
          </a:p>
          <a:p>
            <a:r>
              <a:rPr lang="en-US" dirty="0" smtClean="0"/>
              <a:t>1. Get</a:t>
            </a:r>
            <a:r>
              <a:rPr lang="en-US" baseline="0" dirty="0" smtClean="0"/>
              <a:t> method callback with response object</a:t>
            </a:r>
          </a:p>
          <a:p>
            <a:r>
              <a:rPr lang="en-US" baseline="0" dirty="0" smtClean="0"/>
              <a:t>2. Event triggers (on "data", on "end")</a:t>
            </a:r>
          </a:p>
          <a:p>
            <a:r>
              <a:rPr lang="en-US" baseline="0" dirty="0" smtClean="0"/>
              <a:t>3. Nested functional implementations</a:t>
            </a:r>
          </a:p>
          <a:p>
            <a:endParaRPr lang="en-US" baseline="0" dirty="0" smtClean="0"/>
          </a:p>
          <a:p>
            <a:r>
              <a:rPr lang="en-US" baseline="0" dirty="0" smtClean="0"/>
              <a:t>Execution:</a:t>
            </a:r>
          </a:p>
          <a:p>
            <a:r>
              <a:rPr lang="en-US" baseline="0" dirty="0" smtClean="0"/>
              <a:t>1. curl or browser</a:t>
            </a:r>
          </a:p>
          <a:p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25AB9-A250-384A-A45B-2B27F02B4CA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8398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Cost </a:t>
            </a:r>
            <a:r>
              <a:rPr lang="mr-IN" dirty="0" smtClean="0"/>
              <a:t>–</a:t>
            </a:r>
            <a:r>
              <a:rPr lang="en-US" dirty="0" smtClean="0"/>
              <a:t> based</a:t>
            </a:r>
            <a:r>
              <a:rPr lang="en-US" baseline="0" dirty="0" smtClean="0"/>
              <a:t> on transactional volume, not infrastructure</a:t>
            </a:r>
          </a:p>
          <a:p>
            <a:r>
              <a:rPr lang="en-US" baseline="0" dirty="0" smtClean="0"/>
              <a:t>Flexibility </a:t>
            </a:r>
            <a:r>
              <a:rPr lang="mr-IN" baseline="0" dirty="0" smtClean="0"/>
              <a:t>–</a:t>
            </a:r>
            <a:r>
              <a:rPr lang="en-US" baseline="0" dirty="0" smtClean="0"/>
              <a:t> functions can be re-deployed independently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 smtClean="0"/>
              <a:t>single call stack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25AB9-A250-384A-A45B-2B27F02B4CA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5472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single call stack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25AB9-A250-384A-A45B-2B27F02B4CA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4042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1) Create</a:t>
            </a:r>
            <a:r>
              <a:rPr lang="en-US" baseline="0" dirty="0" smtClean="0"/>
              <a:t> node template and examine </a:t>
            </a:r>
            <a:r>
              <a:rPr lang="en-US" baseline="0" dirty="0" err="1" smtClean="0"/>
              <a:t>serverless.yml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handler.js</a:t>
            </a:r>
            <a:endParaRPr lang="en-US" dirty="0" smtClean="0"/>
          </a:p>
          <a:p>
            <a:r>
              <a:rPr lang="en-US" dirty="0" smtClean="0"/>
              <a:t>2) If </a:t>
            </a:r>
            <a:r>
              <a:rPr lang="en-US" dirty="0" err="1" smtClean="0"/>
              <a:t>serverless</a:t>
            </a:r>
            <a:r>
              <a:rPr lang="en-US" dirty="0" smtClean="0"/>
              <a:t> "not</a:t>
            </a:r>
            <a:r>
              <a:rPr lang="en-US" baseline="0" dirty="0" smtClean="0"/>
              <a:t> found" ensure </a:t>
            </a:r>
            <a:r>
              <a:rPr lang="en-US" baseline="0" dirty="0" err="1" smtClean="0"/>
              <a:t>node_modules</a:t>
            </a:r>
            <a:r>
              <a:rPr lang="en-US" baseline="0" dirty="0" smtClean="0"/>
              <a:t>/</a:t>
            </a:r>
            <a:r>
              <a:rPr lang="en-US" baseline="0" dirty="0" err="1" smtClean="0"/>
              <a:t>serverless</a:t>
            </a:r>
            <a:r>
              <a:rPr lang="en-US" baseline="0" dirty="0" smtClean="0"/>
              <a:t>/bin is in your $PATH -OR- 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npm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install 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serverless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--global (with</a:t>
            </a:r>
            <a:r>
              <a:rPr lang="en-US" sz="1200" baseline="0" dirty="0" smtClean="0">
                <a:latin typeface="Courier" charset="0"/>
                <a:ea typeface="Courier" charset="0"/>
                <a:cs typeface="Courier" charset="0"/>
              </a:rPr>
              <a:t> root) </a:t>
            </a:r>
            <a:endParaRPr lang="en-US" baseline="0" dirty="0" smtClean="0"/>
          </a:p>
          <a:p>
            <a:r>
              <a:rPr lang="en-US" baseline="0" dirty="0" smtClean="0"/>
              <a:t>3) Alternatively you can create "</a:t>
            </a:r>
            <a:r>
              <a:rPr lang="en-US" baseline="0" dirty="0" err="1" smtClean="0"/>
              <a:t>aws</a:t>
            </a:r>
            <a:r>
              <a:rPr lang="en-US" baseline="0" dirty="0" smtClean="0"/>
              <a:t>-java-maven"</a:t>
            </a:r>
          </a:p>
          <a:p>
            <a:r>
              <a:rPr lang="en-US" baseline="0" dirty="0" smtClean="0"/>
              <a:t>4) If deploy fails, check credentials for "serverless" </a:t>
            </a:r>
            <a:r>
              <a:rPr lang="en-US" baseline="0" dirty="0" smtClean="0"/>
              <a:t>profile</a:t>
            </a:r>
          </a:p>
          <a:p>
            <a:r>
              <a:rPr lang="en-US" baseline="0" dirty="0" smtClean="0"/>
              <a:t>5) Take a look at the Cloud Formation file created under .serverless</a:t>
            </a:r>
          </a:p>
          <a:p>
            <a:r>
              <a:rPr lang="en-US" baseline="0" dirty="0" smtClean="0"/>
              <a:t>6) Observe the service packaging on S3 and update to the </a:t>
            </a:r>
            <a:r>
              <a:rPr lang="en-US" baseline="0" dirty="0" err="1" smtClean="0"/>
              <a:t>CloudFormation</a:t>
            </a:r>
            <a:r>
              <a:rPr lang="en-US" baseline="0" dirty="0" smtClean="0"/>
              <a:t> stack</a:t>
            </a:r>
            <a:endParaRPr lang="en-US" baseline="0" dirty="0" smtClean="0"/>
          </a:p>
          <a:p>
            <a:r>
              <a:rPr lang="en-US" baseline="0" dirty="0" smtClean="0"/>
              <a:t>7) </a:t>
            </a:r>
            <a:r>
              <a:rPr lang="en-US" baseline="0" dirty="0" smtClean="0"/>
              <a:t>Modify the code and re-deploy the function only: "</a:t>
            </a:r>
            <a:r>
              <a:rPr lang="en-US" dirty="0" smtClean="0"/>
              <a:t>serverless deploy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</a:t>
            </a:r>
            <a:r>
              <a:rPr lang="en-US" dirty="0" smtClean="0"/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-f</a:t>
            </a:r>
            <a:r>
              <a:rPr lang="en-US" dirty="0" smtClean="0"/>
              <a:t> hello"</a:t>
            </a:r>
          </a:p>
          <a:p>
            <a:r>
              <a:rPr lang="en-US" dirty="0" smtClean="0"/>
              <a:t>**</a:t>
            </a:r>
            <a:r>
              <a:rPr lang="en-US" baseline="0" dirty="0" smtClean="0"/>
              <a:t> Create/deploy Java svc as well.  Compare local and deployed sizes.  Compare execution time.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25AB9-A250-384A-A45B-2B27F02B4CA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6269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82567-8505-0D40-A9EB-E8AA574657D0}" type="datetimeFigureOut">
              <a:rPr lang="en-US" smtClean="0"/>
              <a:t>9/11/17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5AA17-F8F2-E84E-9279-A2973B9D0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381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82567-8505-0D40-A9EB-E8AA574657D0}" type="datetimeFigureOut">
              <a:rPr lang="en-US" smtClean="0"/>
              <a:t>9/11/17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5AA17-F8F2-E84E-9279-A2973B9D0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334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82567-8505-0D40-A9EB-E8AA574657D0}" type="datetimeFigureOut">
              <a:rPr lang="en-US" smtClean="0"/>
              <a:t>9/11/17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5AA17-F8F2-E84E-9279-A2973B9D0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687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82567-8505-0D40-A9EB-E8AA574657D0}" type="datetimeFigureOut">
              <a:rPr lang="en-US" smtClean="0"/>
              <a:t>9/11/17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5AA17-F8F2-E84E-9279-A2973B9D0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549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82567-8505-0D40-A9EB-E8AA574657D0}" type="datetimeFigureOut">
              <a:rPr lang="en-US" smtClean="0"/>
              <a:t>9/11/17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5AA17-F8F2-E84E-9279-A2973B9D0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015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82567-8505-0D40-A9EB-E8AA574657D0}" type="datetimeFigureOut">
              <a:rPr lang="en-US" smtClean="0"/>
              <a:t>9/11/17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5AA17-F8F2-E84E-9279-A2973B9D0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651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82567-8505-0D40-A9EB-E8AA574657D0}" type="datetimeFigureOut">
              <a:rPr lang="en-US" smtClean="0"/>
              <a:t>9/11/17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5AA17-F8F2-E84E-9279-A2973B9D0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946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82567-8505-0D40-A9EB-E8AA574657D0}" type="datetimeFigureOut">
              <a:rPr lang="en-US" smtClean="0"/>
              <a:t>9/11/17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5AA17-F8F2-E84E-9279-A2973B9D0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558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82567-8505-0D40-A9EB-E8AA574657D0}" type="datetimeFigureOut">
              <a:rPr lang="en-US" smtClean="0"/>
              <a:t>9/11/17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5AA17-F8F2-E84E-9279-A2973B9D0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248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82567-8505-0D40-A9EB-E8AA574657D0}" type="datetimeFigureOut">
              <a:rPr lang="en-US" smtClean="0"/>
              <a:t>9/11/17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5AA17-F8F2-E84E-9279-A2973B9D0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347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82567-8505-0D40-A9EB-E8AA574657D0}" type="datetimeFigureOut">
              <a:rPr lang="en-US" smtClean="0"/>
              <a:t>9/11/17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5AA17-F8F2-E84E-9279-A2973B9D0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27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482567-8505-0D40-A9EB-E8AA574657D0}" type="datetimeFigureOut">
              <a:rPr lang="en-US" smtClean="0"/>
              <a:t>9/11/17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75AA17-F8F2-E84E-9279-A2973B9D0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3706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12factor.net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serverless.com/framework/docs/providers/aws/cli-reference/create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6.xml"/><Relationship Id="rId4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7.xml"/><Relationship Id="rId4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8.xml"/><Relationship Id="rId4" Type="http://schemas.openxmlformats.org/officeDocument/2006/relationships/image" Target="../media/image50.png"/><Relationship Id="rId5" Type="http://schemas.microsoft.com/office/2011/relationships/webextension" Target="../webextensions/webextension9.xml"/><Relationship Id="rId6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serverless.com/framework/docs/providers/aws/guide/services/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kangax.github.io/compat-table/es6" TargetMode="External"/><Relationship Id="rId3" Type="http://schemas.openxmlformats.org/officeDocument/2006/relationships/hyperlink" Target="https://nodejs.org/dist/latest-v6.x/docs/api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youtu.be/ztspvPYybIY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download" TargetMode="External"/><Relationship Id="rId4" Type="http://schemas.openxmlformats.org/officeDocument/2006/relationships/hyperlink" Target="https://marketplace.visualstudio.com/items?itemName=leizongmin.node-module-intellisense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nodejs.org/en/download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2.xml"/><Relationship Id="rId4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3.xml"/><Relationship Id="rId4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4.xml"/><Relationship Id="rId4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5.xml"/><Relationship Id="rId4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Serverless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Programming with ES6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Building and Deploying AWS Lambda Functions</a:t>
            </a:r>
          </a:p>
          <a:p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Scott Nestor </a:t>
            </a:r>
            <a:r>
              <a:rPr lang="mr-IN" dirty="0" smtClean="0">
                <a:latin typeface="Courier" charset="0"/>
                <a:ea typeface="Courier" charset="0"/>
                <a:cs typeface="Courier" charset="0"/>
              </a:rPr>
              <a:t>–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09/2017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1851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Serverless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Architectures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Autonomous functional execution on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demand </a:t>
            </a:r>
            <a:r>
              <a:rPr lang="mr-IN" dirty="0" smtClean="0">
                <a:latin typeface="Courier" charset="0"/>
                <a:ea typeface="Courier" charset="0"/>
                <a:cs typeface="Courier" charset="0"/>
              </a:rPr>
              <a:t>–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Function as a Service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FaaS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Microservices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? (</a:t>
            </a:r>
            <a:r>
              <a:rPr lang="en-US" dirty="0">
                <a:latin typeface="Courier" charset="0"/>
                <a:ea typeface="Courier" charset="0"/>
                <a:cs typeface="Courier" charset="0"/>
                <a:hlinkClick r:id="rId3"/>
              </a:rPr>
              <a:t>https://12factor.net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  <a:hlinkClick r:id="rId3"/>
              </a:rPr>
              <a:t>/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In AWS, lambda </a:t>
            </a:r>
            <a:r>
              <a:rPr lang="en-US" i="1" dirty="0" err="1" smtClean="0">
                <a:solidFill>
                  <a:schemeClr val="accent6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instanceOf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serverless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function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Many languages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supported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including Java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, Python, and JavaScript (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node.js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Benefits </a:t>
            </a:r>
            <a:r>
              <a:rPr lang="mr-IN" dirty="0" smtClean="0">
                <a:latin typeface="Courier" charset="0"/>
                <a:ea typeface="Courier" charset="0"/>
                <a:cs typeface="Courier" charset="0"/>
              </a:rPr>
              <a:t>–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Cost, Scalability, Flexibility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Constraints </a:t>
            </a:r>
            <a:r>
              <a:rPr lang="mr-IN" dirty="0" smtClean="0">
                <a:latin typeface="Courier" charset="0"/>
                <a:ea typeface="Courier" charset="0"/>
                <a:cs typeface="Courier" charset="0"/>
              </a:rPr>
              <a:t>–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Execution caps, Response time with JVM dependent languages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6813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The </a:t>
            </a:r>
            <a:r>
              <a:rPr lang="en-US" i="1" dirty="0" err="1" smtClean="0">
                <a:latin typeface="Courier" charset="0"/>
                <a:ea typeface="Courier" charset="0"/>
                <a:cs typeface="Courier" charset="0"/>
              </a:rPr>
              <a:t>Serverless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Framework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Open source build and deployment tool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Support for multiple public cloud providers (Google, Azure, and AWS)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Multi-language support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Abstracts configuration and deployment orchestration details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Supports the integration with several cloud services including event/messaging, database, and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storage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7705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Serverless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Housekeeping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8200" y="1690688"/>
            <a:ext cx="105156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AWS Account 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User</a:t>
            </a:r>
            <a:r>
              <a:rPr lang="en-US" sz="2800" i="1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800" dirty="0" err="1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serverless_admin</a:t>
            </a:r>
            <a:r>
              <a:rPr lang="en-US" sz="28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800" dirty="0">
                <a:latin typeface="Courier" charset="0"/>
                <a:ea typeface="Courier" charset="0"/>
                <a:cs typeface="Courier" charset="0"/>
              </a:rPr>
              <a:t>with 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IAM policy </a:t>
            </a:r>
            <a:r>
              <a:rPr lang="en-US" sz="2800" dirty="0" err="1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AmazonAPIGatewayInvokeFullAccess</a:t>
            </a:r>
            <a:endParaRPr lang="en-US" sz="2800" dirty="0" smtClean="0">
              <a:solidFill>
                <a:srgbClr val="FF0000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External </a:t>
            </a:r>
            <a:r>
              <a:rPr lang="en-US" sz="2800" dirty="0" err="1" smtClean="0">
                <a:latin typeface="Courier" charset="0"/>
                <a:ea typeface="Courier" charset="0"/>
                <a:cs typeface="Courier" charset="0"/>
              </a:rPr>
              <a:t>wifi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 “hotspot”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The serverless framework installed</a:t>
            </a:r>
          </a:p>
        </p:txBody>
      </p:sp>
      <p:sp>
        <p:nvSpPr>
          <p:cNvPr id="6" name="Content Placeholder 4"/>
          <p:cNvSpPr>
            <a:spLocks noGrp="1"/>
          </p:cNvSpPr>
          <p:nvPr>
            <p:ph idx="1"/>
          </p:nvPr>
        </p:nvSpPr>
        <p:spPr>
          <a:xfrm>
            <a:off x="838200" y="4214864"/>
            <a:ext cx="10515600" cy="1222375"/>
          </a:xfr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sudo</a:t>
            </a: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npm</a:t>
            </a: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serverless -g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serverless --help</a:t>
            </a:r>
            <a:endParaRPr lang="en-US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1028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Serverless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Hello World!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400011"/>
          </a:xfr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serverless</a:t>
            </a: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--help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. . .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serverless</a:t>
            </a: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create --template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aws-nodejs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--path </a:t>
            </a: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aws-node-foo-svc1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serverless</a:t>
            </a: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deploy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serverless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invoke -f hello </a:t>
            </a:r>
            <a:r>
              <a:rPr lang="mr-IN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–</a:t>
            </a: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l</a:t>
            </a:r>
          </a:p>
          <a:p>
            <a:pPr marL="0" indent="0">
              <a:buNone/>
            </a:pPr>
            <a:endParaRPr lang="en-US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endParaRPr lang="en-US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8200" y="4360573"/>
            <a:ext cx="10515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Simple </a:t>
            </a:r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npm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 install (use root for global) 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Many service 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runtime 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  <a:hlinkClick r:id="rId3"/>
              </a:rPr>
              <a:t>templates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 (python, 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node, 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java, </a:t>
            </a:r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scala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, etc.)</a:t>
            </a:r>
            <a:endParaRPr lang="en-US" sz="2400" dirty="0" smtClean="0">
              <a:latin typeface="Courier" charset="0"/>
              <a:ea typeface="Courier" charset="0"/>
              <a:cs typeface="Courier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Re-deploy functions independently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Local invocation of functions for testing before deployment</a:t>
            </a:r>
          </a:p>
        </p:txBody>
      </p:sp>
    </p:spTree>
    <p:extLst>
      <p:ext uri="{BB962C8B-B14F-4D97-AF65-F5344CB8AC3E}">
        <p14:creationId xmlns:p14="http://schemas.microsoft.com/office/powerpoint/2010/main" val="93868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Serverless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AWS Events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8200" y="1690688"/>
            <a:ext cx="105156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Event configuration abstractions available for: API Gateway, </a:t>
            </a:r>
            <a:r>
              <a:rPr lang="en-US" sz="2800" dirty="0" err="1" smtClean="0">
                <a:latin typeface="Courier" charset="0"/>
                <a:ea typeface="Courier" charset="0"/>
                <a:cs typeface="Courier" charset="0"/>
              </a:rPr>
              <a:t>DynamoDB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2800" dirty="0" err="1" smtClean="0">
                <a:latin typeface="Courier" charset="0"/>
                <a:ea typeface="Courier" charset="0"/>
                <a:cs typeface="Courier" charset="0"/>
              </a:rPr>
              <a:t>IoT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, S3, and others 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Several HTTP Endpoint configuration options for API Gateway: lambda-proxy, lambda, http-proxy, http, and mock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LAMBDA-PROXY (default) passes the http request to your code.  No need to configure each endpoint separately in API Gateway.</a:t>
            </a:r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4" name="Add-in 3" title="Code Presenter Pro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16877695"/>
                  </p:ext>
                </p:extLst>
              </p:nvPr>
            </p:nvGraphicFramePr>
            <p:xfrm>
              <a:off x="838200" y="5230118"/>
              <a:ext cx="10515600" cy="1144588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4" name="Add-in 3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38200" y="5230118"/>
                <a:ext cx="10515600" cy="114458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63538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Lambda-proxy and CORS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8200" y="3387708"/>
            <a:ext cx="10515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Why didn’t this work? </a:t>
            </a:r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5" name="Add-in 4" title="Code Presenter Pro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3634985"/>
                  </p:ext>
                </p:extLst>
              </p:nvPr>
            </p:nvGraphicFramePr>
            <p:xfrm>
              <a:off x="990600" y="2028816"/>
              <a:ext cx="10515600" cy="1325564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5" name="Add-in 4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90600" y="2028816"/>
                <a:ext cx="10515600" cy="132556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59031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Lambda-proxy and CORS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8200" y="3387708"/>
            <a:ext cx="10515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Why didn’t this work? </a:t>
            </a:r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4" name="Add-in 3" title="Code Presenter Pro"/>
              <p:cNvGraphicFramePr>
                <a:graphicFrameLocks noGrp="1"/>
              </p:cNvGraphicFramePr>
              <p:nvPr/>
            </p:nvGraphicFramePr>
            <p:xfrm>
              <a:off x="990600" y="3978128"/>
              <a:ext cx="10515600" cy="1325564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4" name="Add-in 3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90600" y="3978128"/>
                <a:ext cx="10515600" cy="13255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5" name="Add-in 4" title="Code Presenter Pro"/>
              <p:cNvGraphicFramePr>
                <a:graphicFrameLocks noGrp="1"/>
              </p:cNvGraphicFramePr>
              <p:nvPr/>
            </p:nvGraphicFramePr>
            <p:xfrm>
              <a:off x="990600" y="2028816"/>
              <a:ext cx="10515600" cy="1325564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5"/>
              </a:graphicData>
            </a:graphic>
          </p:graphicFrame>
        </mc:Choice>
        <mc:Fallback xmlns="">
          <p:pic>
            <p:nvPicPr>
              <p:cNvPr id="5" name="Add-in 4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90600" y="2028816"/>
                <a:ext cx="10515600" cy="132556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3392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serverless.yml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dirty="0" smtClean="0">
                <a:latin typeface="Courier" charset="0"/>
                <a:ea typeface="Courier" charset="0"/>
                <a:cs typeface="Courier" charset="0"/>
              </a:rPr>
              <a:t>–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AWS details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Courier" charset="0"/>
                <a:ea typeface="Courier" charset="0"/>
                <a:cs typeface="Courier" charset="0"/>
                <a:hlinkClick r:id="rId3"/>
              </a:rPr>
              <a:t>s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  <a:hlinkClick r:id="rId3"/>
              </a:rPr>
              <a:t>erverless.yml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(yaml) - configuration defines cloud provider deployment details, functions and their event triggers, and resource dependencies 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i="1" dirty="0" smtClean="0">
                <a:latin typeface="Courier" charset="0"/>
                <a:ea typeface="Courier" charset="0"/>
                <a:cs typeface="Courier" charset="0"/>
              </a:rPr>
              <a:t>Provider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configuration can include </a:t>
            </a:r>
            <a:r>
              <a:rPr lang="en-US" dirty="0" err="1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iamRoleStatements</a:t>
            </a:r>
            <a:r>
              <a:rPr lang="en-US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for dependencies that require additional permissions.  You can use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CloudFormation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syntax (yuck).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VPC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config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(security groups and subnets) are supported at the service and function level (overrides)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Environment variables and tags ar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e supported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AWS KMS keys can be specified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using </a:t>
            </a:r>
            <a:r>
              <a:rPr lang="en-US" dirty="0" err="1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awsKmsKeyArn</a:t>
            </a:r>
            <a:endParaRPr lang="en-US" dirty="0" smtClean="0">
              <a:solidFill>
                <a:srgbClr val="FF0000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165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serverless.yml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dirty="0" smtClean="0">
                <a:latin typeface="Courier" charset="0"/>
                <a:ea typeface="Courier" charset="0"/>
                <a:cs typeface="Courier" charset="0"/>
              </a:rPr>
              <a:t>–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Resources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AWS infrastructure dependencies are configured as a </a:t>
            </a:r>
            <a:r>
              <a:rPr lang="en-US" b="1" i="1" dirty="0" smtClean="0">
                <a:latin typeface="Courier" charset="0"/>
                <a:ea typeface="Courier" charset="0"/>
                <a:cs typeface="Courier" charset="0"/>
              </a:rPr>
              <a:t>Resource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in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serverless.yml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(e.g.,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DynamoDB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, S3)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The serverless framework uses a standard naming convention within the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CloudFormation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templates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it generates: </a:t>
            </a:r>
            <a:r>
              <a:rPr lang="en-US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{Function Name}{Cloud Formation Resource Type}{Resource Name}{</a:t>
            </a:r>
            <a:r>
              <a:rPr lang="en-US" dirty="0" err="1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SequentialID</a:t>
            </a:r>
            <a:r>
              <a:rPr lang="en-US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 or </a:t>
            </a:r>
            <a:r>
              <a:rPr lang="en-US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Random String}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Example: Mapping lambda events to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DynamoDB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uses </a:t>
            </a:r>
            <a:r>
              <a:rPr lang="en-US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{</a:t>
            </a:r>
            <a:r>
              <a:rPr lang="en-US" dirty="0" err="1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normalizedFunctionName</a:t>
            </a:r>
            <a:r>
              <a:rPr lang="en-US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}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EventSourceMappingDynamodb</a:t>
            </a:r>
            <a:r>
              <a:rPr lang="en-US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{</a:t>
            </a:r>
            <a:r>
              <a:rPr lang="en-US" dirty="0" err="1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tableName</a:t>
            </a:r>
            <a:r>
              <a:rPr lang="en-US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}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</a:t>
            </a:r>
            <a:endParaRPr lang="en-US" dirty="0" smtClean="0">
              <a:solidFill>
                <a:srgbClr val="00B050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093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CRUD Endpoints for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DynamoDB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7" name="Content Placeholder 4"/>
          <p:cNvSpPr>
            <a:spLocks noGrp="1"/>
          </p:cNvSpPr>
          <p:nvPr>
            <p:ph idx="1"/>
          </p:nvPr>
        </p:nvSpPr>
        <p:spPr>
          <a:xfrm>
            <a:off x="838200" y="3607978"/>
            <a:ext cx="10515600" cy="2702129"/>
          </a:xfr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cd examples/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aws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-node-rest-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api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-with-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dynamodb</a:t>
            </a:r>
            <a:endParaRPr lang="en-US" dirty="0" smtClean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npm</a:t>
            </a: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install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i="1" dirty="0" err="1" smtClean="0">
                <a:latin typeface="Courier" charset="0"/>
                <a:ea typeface="Courier" charset="0"/>
                <a:cs typeface="Courier" charset="0"/>
              </a:rPr>
              <a:t>uuid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)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serverless deploy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. . .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$ curl </a:t>
            </a:r>
            <a:r>
              <a:rPr lang="mr-IN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–</a:t>
            </a: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X POST https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://[XXXXX]/dev/loans</a:t>
            </a: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/ --data 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‘</a:t>
            </a:r>
            <a:r>
              <a:rPr lang="mr-IN" dirty="0">
                <a:solidFill>
                  <a:schemeClr val="tx1">
                    <a:lumMod val="9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{"</a:t>
            </a:r>
            <a:r>
              <a:rPr lang="mr-IN" dirty="0" err="1">
                <a:solidFill>
                  <a:schemeClr val="tx1">
                    <a:lumMod val="9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loan</a:t>
            </a:r>
            <a:r>
              <a:rPr lang="mr-IN" dirty="0">
                <a:solidFill>
                  <a:schemeClr val="tx1">
                    <a:lumMod val="9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": {"</a:t>
            </a:r>
            <a:r>
              <a:rPr lang="mr-IN" dirty="0" err="1">
                <a:solidFill>
                  <a:schemeClr val="tx1">
                    <a:lumMod val="9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upb</a:t>
            </a:r>
            <a:r>
              <a:rPr lang="mr-IN" dirty="0">
                <a:solidFill>
                  <a:schemeClr val="tx1">
                    <a:lumMod val="9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": 250000, "</a:t>
            </a:r>
            <a:r>
              <a:rPr lang="mr-IN" dirty="0" err="1">
                <a:solidFill>
                  <a:schemeClr val="tx1">
                    <a:lumMod val="9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amort</a:t>
            </a:r>
            <a:r>
              <a:rPr lang="mr-IN" dirty="0">
                <a:solidFill>
                  <a:schemeClr val="tx1">
                    <a:lumMod val="9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": "FRM", "</a:t>
            </a:r>
            <a:r>
              <a:rPr lang="mr-IN" dirty="0" err="1">
                <a:solidFill>
                  <a:schemeClr val="tx1">
                    <a:lumMod val="9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term</a:t>
            </a:r>
            <a:r>
              <a:rPr lang="mr-IN" dirty="0">
                <a:solidFill>
                  <a:schemeClr val="tx1">
                    <a:lumMod val="9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": 30 }}'</a:t>
            </a:r>
            <a:endParaRPr lang="en-US" dirty="0" smtClean="0">
              <a:solidFill>
                <a:schemeClr val="tx1">
                  <a:lumMod val="95000"/>
                </a:schemeClr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$ curl https://[XXXXX]/dev/loans/&lt;id&gt;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$ curl </a:t>
            </a:r>
            <a:r>
              <a:rPr lang="mr-IN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–</a:t>
            </a: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X DELETE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https://[XXXXX]/dev/loans</a:t>
            </a: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/&lt;id&gt;</a:t>
            </a:r>
          </a:p>
          <a:p>
            <a:pPr marL="0" indent="0">
              <a:buNone/>
            </a:pPr>
            <a:endParaRPr lang="en-US" dirty="0" smtClean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endParaRPr lang="en-US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8200" y="1690688"/>
            <a:ext cx="10515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Create a </a:t>
            </a:r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DynamoDB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 table (note: </a:t>
            </a:r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env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 prop for </a:t>
            </a:r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tbl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 name) </a:t>
            </a:r>
            <a:endParaRPr lang="en-US" sz="2400" dirty="0" smtClean="0">
              <a:latin typeface="Courier" charset="0"/>
              <a:ea typeface="Courier" charset="0"/>
              <a:cs typeface="Courier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Configure the proper IAM roles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Map APIs to functions</a:t>
            </a:r>
            <a:endParaRPr lang="en-US" sz="2400" dirty="0">
              <a:latin typeface="Courier" charset="0"/>
              <a:ea typeface="Courier" charset="0"/>
              <a:cs typeface="Courier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TODO </a:t>
            </a:r>
            <a:r>
              <a:rPr lang="mr-IN" sz="2400" dirty="0" smtClean="0">
                <a:latin typeface="Courier" charset="0"/>
                <a:ea typeface="Courier" charset="0"/>
                <a:cs typeface="Courier" charset="0"/>
              </a:rPr>
              <a:t>–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 Implement update handler</a:t>
            </a:r>
          </a:p>
        </p:txBody>
      </p:sp>
    </p:spTree>
    <p:extLst>
      <p:ext uri="{BB962C8B-B14F-4D97-AF65-F5344CB8AC3E}">
        <p14:creationId xmlns:p14="http://schemas.microsoft.com/office/powerpoint/2010/main" val="610823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ES6 and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node.js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ECMAScript 2015 (ES6) - a significant evolution of the language.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Compatible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with most modern browsers (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  <a:hlinkClick r:id="rId2"/>
              </a:rPr>
              <a:t>http://kangax.github.io/compat-table/es6/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)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Node.js </a:t>
            </a:r>
            <a:r>
              <a:rPr lang="mr-IN" dirty="0" smtClean="0">
                <a:latin typeface="Courier" charset="0"/>
                <a:ea typeface="Courier" charset="0"/>
                <a:cs typeface="Courier" charset="0"/>
              </a:rPr>
              <a:t>–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Server side JavaScript using Chrome V8 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Node.js is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an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extremely performant, event based platform that is ideal serverless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implementations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  <a:hlinkClick r:id="rId3"/>
              </a:rPr>
              <a:t>https</a:t>
            </a:r>
            <a:r>
              <a:rPr lang="en-US" dirty="0">
                <a:latin typeface="Courier" charset="0"/>
                <a:ea typeface="Courier" charset="0"/>
                <a:cs typeface="Courier" charset="0"/>
                <a:hlinkClick r:id="rId3"/>
              </a:rPr>
              <a:t>://nodejs.org/dist/latest-v6.x/docs/api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  <a:hlinkClick r:id="rId3"/>
              </a:rPr>
              <a:t>/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903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IoT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Event Triggers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7" name="Content Placeholder 4"/>
          <p:cNvSpPr>
            <a:spLocks noGrp="1"/>
          </p:cNvSpPr>
          <p:nvPr>
            <p:ph idx="1"/>
          </p:nvPr>
        </p:nvSpPr>
        <p:spPr>
          <a:xfrm>
            <a:off x="838200" y="1825627"/>
            <a:ext cx="10515600" cy="1065057"/>
          </a:xfr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$ serverless deploy</a:t>
            </a:r>
            <a:endParaRPr lang="en-US" dirty="0" smtClean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. . .</a:t>
            </a:r>
            <a:endParaRPr lang="en-US" dirty="0" smtClean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serverless logs --function log</a:t>
            </a:r>
            <a:endParaRPr lang="en-US" dirty="0" smtClean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endParaRPr lang="en-US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endParaRPr lang="en-US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2450" y="3343656"/>
            <a:ext cx="85471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27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Explore additional examples [and demo]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Open Session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392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Node.js - A Brief Discussion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“Threaded concurrency is a leaky abstraction” - Ryan Dahl (</a:t>
            </a:r>
            <a:r>
              <a:rPr lang="en-US" dirty="0">
                <a:latin typeface="Courier" charset="0"/>
                <a:ea typeface="Courier" charset="0"/>
                <a:cs typeface="Courier" charset="0"/>
                <a:hlinkClick r:id="rId3"/>
              </a:rPr>
              <a:t>https://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  <a:hlinkClick r:id="rId3"/>
              </a:rPr>
              <a:t>youtu.be/ztspvPYybIY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I/O is extremely fast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Single threaded ”event loop” vs. multiple threads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Multi-threading emulates concurrency but is expensive (context switching and memory)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Blocking operations can be performed asynchronously via callbacks (</a:t>
            </a:r>
            <a:r>
              <a:rPr lang="en-US" i="1" dirty="0" smtClean="0">
                <a:latin typeface="Courier" charset="0"/>
                <a:ea typeface="Courier" charset="0"/>
                <a:cs typeface="Courier" charset="0"/>
              </a:rPr>
              <a:t>key concept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59941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Node.js Housekeeping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4424923"/>
            <a:ext cx="10515600" cy="1371193"/>
          </a:xfr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node </a:t>
            </a:r>
            <a:r>
              <a:rPr lang="mr-IN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–</a:t>
            </a: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version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v6.11.2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git</a:t>
            </a: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clone https://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github.com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rsnestor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slac.git</a:t>
            </a:r>
            <a:endParaRPr lang="en-US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8200" y="1690688"/>
            <a:ext cx="105156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Install 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  <a:hlinkClick r:id="rId2"/>
              </a:rPr>
              <a:t>node.js</a:t>
            </a:r>
            <a:endParaRPr lang="en-US" sz="2800" dirty="0" smtClean="0">
              <a:latin typeface="Courier" charset="0"/>
              <a:ea typeface="Courier" charset="0"/>
              <a:cs typeface="Courier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Editor/IDE preferably with language auto-completion (tip:  A great 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  <a:hlinkClick r:id="rId3"/>
              </a:rPr>
              <a:t>VS Code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 extension is </a:t>
            </a:r>
            <a:r>
              <a:rPr lang="en-US" sz="2800" dirty="0">
                <a:latin typeface="Courier" charset="0"/>
                <a:ea typeface="Courier" charset="0"/>
                <a:cs typeface="Courier" charset="0"/>
                <a:hlinkClick r:id="rId4"/>
              </a:rPr>
              <a:t>Node.js Modules 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  <a:hlinkClick r:id="rId4"/>
              </a:rPr>
              <a:t>Intellisense</a:t>
            </a:r>
            <a:endParaRPr lang="en-US" sz="2800" dirty="0" smtClean="0">
              <a:latin typeface="Courier" charset="0"/>
              <a:ea typeface="Courier" charset="0"/>
              <a:cs typeface="Courier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Clone the SLAC 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example code &amp; misc.</a:t>
            </a:r>
            <a:endParaRPr lang="en-US" sz="28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6229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Node.js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Getting Started 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4" name="Content Placeholder 3" title="Code Presenter Pro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808517320"/>
                  </p:ext>
                </p:extLst>
              </p:nvPr>
            </p:nvGraphicFramePr>
            <p:xfrm>
              <a:off x="838200" y="1825625"/>
              <a:ext cx="10515600" cy="381317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4" name="Content Placeholder 3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38200" y="1825625"/>
                <a:ext cx="10515600" cy="381317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53653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ES6 Basics - Functions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4" name="Content Placeholder 3" title="Code Presenter Pro"/>
              <p:cNvGraphicFramePr>
                <a:graphicFrameLocks noGrp="1"/>
              </p:cNvGraphicFramePr>
              <p:nvPr>
                <p:ph idx="1"/>
                <p:extLst/>
              </p:nvPr>
            </p:nvGraphicFramePr>
            <p:xfrm>
              <a:off x="838200" y="1825625"/>
              <a:ext cx="10515600" cy="381317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4" name="Content Placeholder 3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38200" y="1825625"/>
                <a:ext cx="10515600" cy="381317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35250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ES6 Basics </a:t>
            </a:r>
            <a:r>
              <a:rPr lang="mr-IN" dirty="0" smtClean="0">
                <a:latin typeface="Courier" charset="0"/>
                <a:ea typeface="Courier" charset="0"/>
                <a:cs typeface="Courier" charset="0"/>
              </a:rPr>
              <a:t>–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Collections (Map)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4" name="Content Placeholder 3" title="Code Presenter Pro"/>
              <p:cNvGraphicFramePr>
                <a:graphicFrameLocks noGrp="1"/>
              </p:cNvGraphicFramePr>
              <p:nvPr>
                <p:ph idx="1"/>
                <p:extLst/>
              </p:nvPr>
            </p:nvGraphicFramePr>
            <p:xfrm>
              <a:off x="838200" y="1825625"/>
              <a:ext cx="10515600" cy="381317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4" name="Content Placeholder 3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38200" y="1825625"/>
                <a:ext cx="10515600" cy="381317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25516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ES6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Async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- Callback 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4" name="Content Placeholder 3" title="Code Presenter Pro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808517320"/>
                  </p:ext>
                </p:extLst>
              </p:nvPr>
            </p:nvGraphicFramePr>
            <p:xfrm>
              <a:off x="838200" y="1825625"/>
              <a:ext cx="10515600" cy="381317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4" name="Content Placeholder 3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38200" y="1825625"/>
                <a:ext cx="10515600" cy="381317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1825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ES6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Async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dirty="0" smtClean="0">
                <a:latin typeface="Courier" charset="0"/>
                <a:ea typeface="Courier" charset="0"/>
                <a:cs typeface="Courier" charset="0"/>
              </a:rPr>
              <a:t>–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Promise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4" name="Content Placeholder 3" title="Code Presenter Pro"/>
              <p:cNvGraphicFramePr>
                <a:graphicFrameLocks noGrp="1"/>
              </p:cNvGraphicFramePr>
              <p:nvPr>
                <p:ph idx="1"/>
                <p:extLst/>
              </p:nvPr>
            </p:nvGraphicFramePr>
            <p:xfrm>
              <a:off x="838200" y="1825625"/>
              <a:ext cx="10515600" cy="381317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4" name="Content Placeholder 3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38200" y="1825625"/>
                <a:ext cx="10515600" cy="381317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08274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webextensions/_rels/webextension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webextensions/_rels/webextension3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webextensions/_rels/webextension4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webextensions/_rels/webextension5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webextensions/_rels/webextension6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webextensions/_rels/webextension7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webextensions/_rels/webextension8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webextensions/_rels/webextension9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webextensions/webextension1.xml><?xml version="1.0" encoding="utf-8"?>
<we:webextension xmlns:we="http://schemas.microsoft.com/office/webextensions/webextension/2010/11" id="{3576749B-EA76-874B-B584-CF6E9E99B57B}">
  <we:reference id="wa104379263" version="1.0.0.1" store="en-US" storeType="OMEX"/>
  <we:alternateReferences>
    <we:reference id="WA104379263" version="1.0.0.1" store="WA104379263" storeType="OMEX"/>
  </we:alternateReferences>
  <we:properties>
    <we:property name="config" value="{&quot;display_lang&quot;:&quot;en&quot;,&quot;display_font&quot;:&quot;Courier New&quot;,&quot;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old_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show_line_number&quot;:true,&quot;code_lang&quot;:&quot;js&quot;,&quot;code&quot;:&quot;const http = require('http');\n\nconst hostname = '127.0.0.1';\nconst port = 3000;\n\nconst server = http.createServer((req, res) =&gt; {\n  res.statusCode = 200;\n  res.setHeader('Content-Type', 'text/plain');\n  res.end('Hello World '+Date.now()+'\\n');\n});\n\nserver.listen(port, hostname, () =&gt; {\n  console.log(`Server running at http://${hostname}:${port}/`);\n});&quot;,&quot;ctags&quot;:{}}"/>
  </we:properties>
  <we:bindings/>
  <we:snapshot xmlns:r="http://schemas.openxmlformats.org/officeDocument/2006/relationships" r:embed="rId1"/>
</we:webextension>
</file>

<file path=ppt/webextensions/webextension2.xml><?xml version="1.0" encoding="utf-8"?>
<we:webextension xmlns:we="http://schemas.microsoft.com/office/webextensions/webextension/2010/11" id="{D31AEE91-6FE3-B046-B9F9-F30670B9184F}">
  <we:reference id="wa104379263" version="1.0.0.1" store="en-US" storeType="OMEX"/>
  <we:alternateReferences>
    <we:reference id="WA104379263" version="1.0.0.1" store="WA104379263" storeType="OMEX"/>
  </we:alternateReferences>
  <we:properties>
    <we:property name="config" value="{&quot;display_lang&quot;:&quot;en&quot;,&quot;display_font&quot;:&quot;Courier New&quot;,&quot;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old_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show_line_number&quot;:true,&quot;code_lang&quot;:&quot;js&quot;,&quot;code&quot;:&quot;function say(word) {\n   console.log(word);\n}\n \n//function as a parameter\nfunction execute(someFunction, value) {\n   someFunction(value);\n}\n \nsay(\&quot;Hello\&quot;);\nexecute(say, \&quot;World!\&quot;);\n\n//anonymous function\nexecute(function(word){ console.log(word) }, \&quot;Goodbye\&quot;);\n//single param fat arrow\nexecute(w =&gt; { console.log(w) }, \&quot;G2\&quot;); //single param \&quot;fat arrow\&quot;\n//self-executing empty anonymous function \n(() =&gt; console.log(\&quot;Empty anonymous\&quot;))();&quot;,&quot;ctags&quot;:{&quot;execute&quot;:[{&quot;linenum&quot;:&quot;6&quot;,&quot;signature&quot;:&quot;function execute(someFunction, value) {&quot;}],&quot;say&quot;:[{&quot;linenum&quot;:&quot;1&quot;,&quot;signature&quot;:&quot;function say(word) {&quot;}]}}"/>
  </we:properties>
  <we:bindings/>
  <we:snapshot xmlns:r="http://schemas.openxmlformats.org/officeDocument/2006/relationships" r:embed="rId1"/>
</we:webextension>
</file>

<file path=ppt/webextensions/webextension3.xml><?xml version="1.0" encoding="utf-8"?>
<we:webextension xmlns:we="http://schemas.microsoft.com/office/webextensions/webextension/2010/11" id="{03217449-68FE-2F44-B361-2A660FFD5EB9}">
  <we:reference id="wa104379263" version="1.0.0.1" store="en-US" storeType="OMEX"/>
  <we:alternateReferences>
    <we:reference id="WA104379263" version="1.0.0.1" store="WA104379263" storeType="OMEX"/>
  </we:alternateReferences>
  <we:properties>
    <we:property name="config" value="{&quot;display_lang&quot;:&quot;en&quot;,&quot;display_font&quot;:&quot;Courier New&quot;,&quot;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old_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show_line_number&quot;:true,&quot;code_lang&quot;:&quot;js&quot;,&quot;code&quot;:&quot;\nconst m = new Map();\nm.set(\&quot;KEY\&quot;,123);\nlog(m.get(\&quot;KEY\&quot;));\n\nconst KEY = {}; //object key\nm.set(KEY,() =&gt; {console.log(321);} ); //anonymous function\nm.set(NaN,() =&gt; {return 999;} );\n\nlog(m.values());\nlog([...m]); //spread operator\nlog([...m.keys()]);\nlog([...m.values()]);\n\nlog([...m.keys()][2]); //array instance\n[...m.values()][1](); \nlog([...m.values()][2]());\n\nconst m2 = new Map([['a',1],['b',2],['c',99]]);\nconst m3 = new Map([...m2].map(([k, v]) =&gt; [k.toUpperCase(), 2 * v]));\nlog([...m3]);\nlog([...m3].filter(([k, v]) =&gt; v &lt; 100)); //filter callback\nlog([...m3.keys()].filter(k =&gt; k &lt; 'C'));\nconst m2str = JSON.stringify([...m2]);\nlog(m2str);\nlog(JSON.parse(m2str));\n\nfunction log(s) {\n    console.log(s);\n}&quot;,&quot;ctags&quot;:{&quot;log&quot;:[{&quot;linenum&quot;:&quot;28&quot;,&quot;signature&quot;:&quot;function log(s) {&quot;}]}}"/>
  </we:properties>
  <we:bindings/>
  <we:snapshot xmlns:r="http://schemas.openxmlformats.org/officeDocument/2006/relationships" r:embed="rId1"/>
</we:webextension>
</file>

<file path=ppt/webextensions/webextension4.xml><?xml version="1.0" encoding="utf-8"?>
<we:webextension xmlns:we="http://schemas.microsoft.com/office/webextensions/webextension/2010/11" id="{AF9CC111-48EC-A448-AC52-DC476D313B8E}">
  <we:reference id="wa104379263" version="1.0.0.1" store="en-US" storeType="OMEX"/>
  <we:alternateReferences>
    <we:reference id="WA104379263" version="1.0.0.1" store="WA104379263" storeType="OMEX"/>
  </we:alternateReferences>
  <we:properties>
    <we:property name="config" value="{&quot;display_lang&quot;:&quot;en&quot;,&quot;display_font&quot;:&quot;Courier New&quot;,&quot;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old_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show_line_number&quot;:true,&quot;code_lang&quot;:&quot;js&quot;,&quot;code&quot;:&quot;const http = require('http');\nconst url = \&quot;http://localhost:3000\&quot;;\n\nhttp.get(url, (res) =&gt; {\n  res.setEncoding(\&quot;utf8\&quot;);\n  let body = \&quot;\&quot;;\n  res.on(\&quot;data\&quot;, data =&gt; { body += data; });\n  res.on(\&quot;end\&quot;, () =&gt; {\n    console.log('STATUS: ' + res.statusCode);\n    console.log('HEADER: ' + JSON.stringify(res.headers));\n    console.log('CONTENT-TYPE: ' + res.headers['content-type']);\n    console.log('BODY: ' + body);\n  });\n});&quot;,&quot;ctags&quot;:{}}"/>
  </we:properties>
  <we:bindings/>
  <we:snapshot xmlns:r="http://schemas.openxmlformats.org/officeDocument/2006/relationships" r:embed="rId1"/>
</we:webextension>
</file>

<file path=ppt/webextensions/webextension5.xml><?xml version="1.0" encoding="utf-8"?>
<we:webextension xmlns:we="http://schemas.microsoft.com/office/webextensions/webextension/2010/11" id="{79D930EB-0CA9-7B4D-A365-7C95409C14B0}">
  <we:reference id="wa104379263" version="1.0.0.1" store="en-US" storeType="OMEX"/>
  <we:alternateReferences>
    <we:reference id="WA104379263" version="1.0.0.1" store="WA104379263" storeType="OMEX"/>
  </we:alternateReferences>
  <we:properties>
    <we:property name="config" value="{&quot;display_lang&quot;:&quot;en&quot;,&quot;display_font&quot;:&quot;Courier New&quot;,&quot;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old_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show_line_number&quot;:true,&quot;code_lang&quot;:&quot;js&quot;,&quot;code&quot;:&quot;const axios = require(\&quot;axios\&quot;);\nconst url =\n  \&quot;http://localhost:8080\&quot;;\naxios\n  .get(url)\n  .then(response =&gt; {\n    console.log(\n        `Loan Type: ${response.loan.type}\\n`,\n        `Loan Amt: ${response.loan.upb}\\n`,\n        `Primary Borrower: ${response.loan.borrower[0].name}\\n`\n    );\n  })\n  .catch(error =&gt; {\n    console.log(error);\n  });&quot;,&quot;ctags&quot;:{}}"/>
  </we:properties>
  <we:bindings/>
  <we:snapshot xmlns:r="http://schemas.openxmlformats.org/officeDocument/2006/relationships" r:embed="rId1"/>
</we:webextension>
</file>

<file path=ppt/webextensions/webextension6.xml><?xml version="1.0" encoding="utf-8"?>
<we:webextension xmlns:we="http://schemas.microsoft.com/office/webextensions/webextension/2010/11" id="{2DD9BFBB-1184-4840-89A3-8DF150018B43}">
  <we:reference id="wa104379263" version="1.0.0.1" store="en-US" storeType="OMEX"/>
  <we:alternateReferences>
    <we:reference id="wa104379263" version="1.0.0.1" store="wa104379263" storeType="OMEX"/>
  </we:alternateReferences>
  <we:properties>
    <we:property name="config" value="{&quot;display_lang&quot;:&quot;en&quot;,&quot;display_font&quot;:&quot;Courier New&quot;,&quot;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old_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show_line_number&quot;:false,&quot;code_lang&quot;:&quot;py&quot;,&quot;code&quot;:&quot;     events:\n       - http:\n           path: foo/hello\n           method: get&quot;,&quot;ctags&quot;:{}}"/>
  </we:properties>
  <we:bindings/>
  <we:snapshot xmlns:r="http://schemas.openxmlformats.org/officeDocument/2006/relationships" r:embed="rId1"/>
</we:webextension>
</file>

<file path=ppt/webextensions/webextension7.xml><?xml version="1.0" encoding="utf-8"?>
<we:webextension xmlns:we="http://schemas.microsoft.com/office/webextensions/webextension/2010/11" id="{B0511681-F3C9-C240-B29A-84377B9A3FA9}">
  <we:reference id="wa104379263" version="1.0.0.1" store="en-US" storeType="OMEX"/>
  <we:alternateReferences>
    <we:reference id="wa104379263" version="1.0.0.1" store="wa104379263" storeType="OMEX"/>
  </we:alternateReferences>
  <we:properties>
    <we:property name="config" value="{&quot;display_lang&quot;:&quot;en&quot;,&quot;display_font&quot;:&quot;Courier New&quot;,&quot;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old_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show_line_number&quot;:false,&quot;code_lang&quot;:&quot;py&quot;,&quot;code&quot;:&quot;     events:\n       - http:\n           path: foo/hello\n           method: get\n           cors: true&quot;,&quot;ctags&quot;:{}}"/>
  </we:properties>
  <we:bindings/>
  <we:snapshot xmlns:r="http://schemas.openxmlformats.org/officeDocument/2006/relationships" r:embed="rId1"/>
</we:webextension>
</file>

<file path=ppt/webextensions/webextension8.xml><?xml version="1.0" encoding="utf-8"?>
<we:webextension xmlns:we="http://schemas.microsoft.com/office/webextensions/webextension/2010/11" id="{4C804D67-ED73-BF4C-8FAE-61E15076D884}">
  <we:reference id="wa104379263" version="1.0.0.1" store="en-US" storeType="OMEX"/>
  <we:alternateReferences>
    <we:reference id="wa104379263" version="1.0.0.1" store="wa104379263" storeType="OMEX"/>
  </we:alternateReferences>
  <we:properties>
    <we:property name="config" value="{&quot;display_lang&quot;:&quot;en&quot;,&quot;display_font&quot;:&quot;Courier New&quot;,&quot;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old_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show_line_number&quot;:false,&quot;code_lang&quot;:&quot;js&quot;,&quot;code&quot;:&quot;    headers: {\n      \&quot;Access-Control-Allow-Origin\&quot; : \&quot;*\&quot;, // enable CORS\n      \&quot;Access-Control-Allow-Credentials\&quot; : true // cookies and https\n    },\n    body: JSON.stringify({&quot;,&quot;ctags&quot;:{}}"/>
  </we:properties>
  <we:bindings/>
  <we:snapshot xmlns:r="http://schemas.openxmlformats.org/officeDocument/2006/relationships" r:embed="rId1"/>
</we:webextension>
</file>

<file path=ppt/webextensions/webextension9.xml><?xml version="1.0" encoding="utf-8"?>
<we:webextension xmlns:we="http://schemas.microsoft.com/office/webextensions/webextension/2010/11" id="{A4D3909D-FE39-DF4A-8BC2-5A8641C70378}">
  <we:reference id="wa104379263" version="1.0.0.1" store="en-US" storeType="OMEX"/>
  <we:alternateReferences>
    <we:reference id="wa104379263" version="1.0.0.1" store="wa104379263" storeType="OMEX"/>
  </we:alternateReferences>
  <we:properties>
    <we:property name="config" value="{&quot;display_lang&quot;:&quot;en&quot;,&quot;display_font&quot;:&quot;Courier New&quot;,&quot;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old_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show_line_number&quot;:false,&quot;code_lang&quot;:&quot;py&quot;,&quot;code&quot;:&quot;     events:\n       - http:\n           path: foo/hello\n           method: get\n           cors: true&quot;,&quot;ctags&quot;:{}}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3305</TotalTime>
  <Words>1223</Words>
  <Application>Microsoft Macintosh PowerPoint</Application>
  <PresentationFormat>Widescreen</PresentationFormat>
  <Paragraphs>175</Paragraphs>
  <Slides>21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Calibri</vt:lpstr>
      <vt:lpstr>Calibri Light</vt:lpstr>
      <vt:lpstr>Courier</vt:lpstr>
      <vt:lpstr>Mangal</vt:lpstr>
      <vt:lpstr>Arial</vt:lpstr>
      <vt:lpstr>Office Theme</vt:lpstr>
      <vt:lpstr>Serverless Programming with ES6</vt:lpstr>
      <vt:lpstr>ES6 and node.js </vt:lpstr>
      <vt:lpstr>Node.js - A Brief Discussion</vt:lpstr>
      <vt:lpstr>Node.js Housekeeping</vt:lpstr>
      <vt:lpstr>Node.js Getting Started </vt:lpstr>
      <vt:lpstr>ES6 Basics - Functions</vt:lpstr>
      <vt:lpstr>ES6 Basics – Collections (Map)</vt:lpstr>
      <vt:lpstr>ES6 Async - Callback </vt:lpstr>
      <vt:lpstr>ES6 Async – Promise</vt:lpstr>
      <vt:lpstr>Serverless Architectures</vt:lpstr>
      <vt:lpstr>The Serverless Framework</vt:lpstr>
      <vt:lpstr>Serverless Housekeeping</vt:lpstr>
      <vt:lpstr>Serverless Hello World!</vt:lpstr>
      <vt:lpstr>Serverless AWS Events</vt:lpstr>
      <vt:lpstr>Lambda-proxy and CORS</vt:lpstr>
      <vt:lpstr>Lambda-proxy and CORS</vt:lpstr>
      <vt:lpstr>serverless.yml – AWS details</vt:lpstr>
      <vt:lpstr>serverless.yml – Resources</vt:lpstr>
      <vt:lpstr>CRUD Endpoints for DynamoDB</vt:lpstr>
      <vt:lpstr>IoT Event Triggers</vt:lpstr>
      <vt:lpstr>Open Session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Serverless Programming with ES6</dc:title>
  <dc:creator>Scott Nestor</dc:creator>
  <cp:lastModifiedBy>Scott Nestor</cp:lastModifiedBy>
  <cp:revision>59</cp:revision>
  <dcterms:created xsi:type="dcterms:W3CDTF">2017-09-09T20:29:02Z</dcterms:created>
  <dcterms:modified xsi:type="dcterms:W3CDTF">2017-09-13T05:37:02Z</dcterms:modified>
</cp:coreProperties>
</file>