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57" r:id="rId3"/>
    <p:sldId id="267" r:id="rId4"/>
    <p:sldId id="264" r:id="rId5"/>
    <p:sldId id="265" r:id="rId6"/>
    <p:sldId id="266" r:id="rId7"/>
    <p:sldId id="269" r:id="rId8"/>
    <p:sldId id="258" r:id="rId9"/>
    <p:sldId id="259"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autoAdjust="0"/>
    <p:restoredTop sz="94655" autoAdjust="0"/>
  </p:normalViewPr>
  <p:slideViewPr>
    <p:cSldViewPr>
      <p:cViewPr varScale="1">
        <p:scale>
          <a:sx n="76" d="100"/>
          <a:sy n="76" d="100"/>
        </p:scale>
        <p:origin x="-796"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2D85F9-CD77-40C5-85B9-32BA8123588E}" type="datetimeFigureOut">
              <a:rPr lang="en-CA" smtClean="0"/>
              <a:t>2022-08-24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88D9D-DC06-4AA0-8D72-4933A220C9C9}" type="slidenum">
              <a:rPr lang="en-CA" smtClean="0"/>
              <a:t>‹#›</a:t>
            </a:fld>
            <a:endParaRPr lang="en-CA"/>
          </a:p>
        </p:txBody>
      </p:sp>
    </p:spTree>
    <p:extLst>
      <p:ext uri="{BB962C8B-B14F-4D97-AF65-F5344CB8AC3E}">
        <p14:creationId xmlns:p14="http://schemas.microsoft.com/office/powerpoint/2010/main" val="897232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729F85-05B3-43A9-A47E-8504016BA06C}" type="datetimeFigureOut">
              <a:rPr lang="en-CA" smtClean="0"/>
              <a:t>2022-08-24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30BFD-0C39-4EFA-8107-BFB7FC6CE4FB}" type="slidenum">
              <a:rPr lang="en-CA" smtClean="0"/>
              <a:t>‹#›</a:t>
            </a:fld>
            <a:endParaRPr lang="en-CA"/>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729F85-05B3-43A9-A47E-8504016BA06C}" type="datetimeFigureOut">
              <a:rPr lang="en-CA" smtClean="0"/>
              <a:t>2022-08-24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30BFD-0C39-4EFA-8107-BFB7FC6CE4F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729F85-05B3-43A9-A47E-8504016BA06C}" type="datetimeFigureOut">
              <a:rPr lang="en-CA" smtClean="0"/>
              <a:t>2022-08-24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30BFD-0C39-4EFA-8107-BFB7FC6CE4F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729F85-05B3-43A9-A47E-8504016BA06C}" type="datetimeFigureOut">
              <a:rPr lang="en-CA" smtClean="0"/>
              <a:t>2022-08-24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30BFD-0C39-4EFA-8107-BFB7FC6CE4F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729F85-05B3-43A9-A47E-8504016BA06C}" type="datetimeFigureOut">
              <a:rPr lang="en-CA" smtClean="0"/>
              <a:t>2022-08-24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30BFD-0C39-4EFA-8107-BFB7FC6CE4FB}" type="slidenum">
              <a:rPr lang="en-CA" smtClean="0"/>
              <a:t>‹#›</a:t>
            </a:fld>
            <a:endParaRPr lang="en-CA"/>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729F85-05B3-43A9-A47E-8504016BA06C}" type="datetimeFigureOut">
              <a:rPr lang="en-CA" smtClean="0"/>
              <a:t>2022-08-24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B30BFD-0C39-4EFA-8107-BFB7FC6CE4FB}"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729F85-05B3-43A9-A47E-8504016BA06C}" type="datetimeFigureOut">
              <a:rPr lang="en-CA" smtClean="0"/>
              <a:t>2022-08-24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BB30BFD-0C39-4EFA-8107-BFB7FC6CE4FB}" type="slidenum">
              <a:rPr lang="en-CA" smtClean="0"/>
              <a:t>‹#›</a:t>
            </a:fld>
            <a:endParaRPr lang="en-CA"/>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729F85-05B3-43A9-A47E-8504016BA06C}" type="datetimeFigureOut">
              <a:rPr lang="en-CA" smtClean="0"/>
              <a:t>2022-08-24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BB30BFD-0C39-4EFA-8107-BFB7FC6CE4FB}"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29F85-05B3-43A9-A47E-8504016BA06C}" type="datetimeFigureOut">
              <a:rPr lang="en-CA" smtClean="0"/>
              <a:t>2022-08-24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BB30BFD-0C39-4EFA-8107-BFB7FC6CE4FB}"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729F85-05B3-43A9-A47E-8504016BA06C}" type="datetimeFigureOut">
              <a:rPr lang="en-CA" smtClean="0"/>
              <a:t>2022-08-24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B30BFD-0C39-4EFA-8107-BFB7FC6CE4FB}" type="slidenum">
              <a:rPr lang="en-CA" smtClean="0"/>
              <a:t>‹#›</a:t>
            </a:fld>
            <a:endParaRPr lang="en-CA"/>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729F85-05B3-43A9-A47E-8504016BA06C}" type="datetimeFigureOut">
              <a:rPr lang="en-CA" smtClean="0"/>
              <a:t>2022-08-24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B30BFD-0C39-4EFA-8107-BFB7FC6CE4F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F729F85-05B3-43A9-A47E-8504016BA06C}" type="datetimeFigureOut">
              <a:rPr lang="en-CA" smtClean="0"/>
              <a:t>2022-08-24</a:t>
            </a:fld>
            <a:endParaRPr lang="en-CA"/>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CA"/>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2BB30BFD-0C39-4EFA-8107-BFB7FC6CE4FB}" type="slidenum">
              <a:rPr lang="en-CA" smtClean="0"/>
              <a:t>‹#›</a:t>
            </a:fld>
            <a:endParaRPr lang="en-CA"/>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US/docs/Glossary/MVC" TargetMode="External"/><Relationship Id="rId2" Type="http://schemas.openxmlformats.org/officeDocument/2006/relationships/hyperlink" Target="https://www.theodinproject.com/lessons/nodejs-express-102-crud-and-mvc" TargetMode="External"/><Relationship Id="rId1" Type="http://schemas.openxmlformats.org/officeDocument/2006/relationships/slideLayout" Target="../slideLayouts/slideLayout2.xml"/><Relationship Id="rId4" Type="http://schemas.openxmlformats.org/officeDocument/2006/relationships/hyperlink" Target="https://www.codemag.com/Article/2205071/Building-MVC-Applications-in-PHP-Laravel-Part-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MVC	 </a:t>
            </a:r>
            <a:endParaRPr lang="en-CA" dirty="0"/>
          </a:p>
        </p:txBody>
      </p:sp>
      <p:sp>
        <p:nvSpPr>
          <p:cNvPr id="3" name="Subtitle 2"/>
          <p:cNvSpPr>
            <a:spLocks noGrp="1"/>
          </p:cNvSpPr>
          <p:nvPr>
            <p:ph type="subTitle" idx="1"/>
          </p:nvPr>
        </p:nvSpPr>
        <p:spPr/>
        <p:txBody>
          <a:bodyPr>
            <a:normAutofit fontScale="92500" lnSpcReduction="10000"/>
          </a:bodyPr>
          <a:lstStyle/>
          <a:p>
            <a:r>
              <a:rPr lang="en-CA" dirty="0" err="1" smtClean="0"/>
              <a:t>Rishad</a:t>
            </a:r>
            <a:r>
              <a:rPr lang="en-CA" dirty="0" smtClean="0"/>
              <a:t> Nero </a:t>
            </a:r>
            <a:r>
              <a:rPr lang="en-CA" dirty="0" smtClean="0">
                <a:sym typeface="Wingdings" pitchFamily="2" charset="2"/>
              </a:rPr>
              <a:t></a:t>
            </a:r>
            <a:endParaRPr lang="en-CA" dirty="0">
              <a:sym typeface="Wingdings" pitchFamily="2" charset="2"/>
            </a:endParaRPr>
          </a:p>
          <a:p>
            <a:r>
              <a:rPr lang="en-CA" sz="1600" b="1" i="1" dirty="0" smtClean="0">
                <a:sym typeface="Wingdings" pitchFamily="2" charset="2"/>
              </a:rPr>
              <a:t>TWITCH</a:t>
            </a:r>
            <a:r>
              <a:rPr lang="en-CA" sz="1600" dirty="0" smtClean="0">
                <a:sym typeface="Wingdings" pitchFamily="2" charset="2"/>
              </a:rPr>
              <a:t>: </a:t>
            </a:r>
            <a:r>
              <a:rPr lang="en-CA" sz="1600" dirty="0" err="1" smtClean="0">
                <a:sym typeface="Wingdings" pitchFamily="2" charset="2"/>
              </a:rPr>
              <a:t>rsnrcode</a:t>
            </a:r>
            <a:r>
              <a:rPr lang="en-CA" sz="1600" dirty="0" smtClean="0">
                <a:sym typeface="Wingdings" pitchFamily="2" charset="2"/>
              </a:rPr>
              <a:t> </a:t>
            </a:r>
          </a:p>
          <a:p>
            <a:r>
              <a:rPr lang="en-CA" sz="1600" b="1" i="1" dirty="0" smtClean="0">
                <a:sym typeface="Wingdings" pitchFamily="2" charset="2"/>
              </a:rPr>
              <a:t>DISCORD</a:t>
            </a:r>
            <a:r>
              <a:rPr lang="en-CA" sz="1600" dirty="0" smtClean="0">
                <a:sym typeface="Wingdings" pitchFamily="2" charset="2"/>
              </a:rPr>
              <a:t>: </a:t>
            </a:r>
            <a:r>
              <a:rPr lang="en-CA" sz="1600" dirty="0" err="1" smtClean="0">
                <a:sym typeface="Wingdings" pitchFamily="2" charset="2"/>
              </a:rPr>
              <a:t>nero</a:t>
            </a:r>
            <a:endParaRPr lang="en-CA" sz="1600" dirty="0" smtClean="0">
              <a:sym typeface="Wingdings" pitchFamily="2" charset="2"/>
            </a:endParaRPr>
          </a:p>
        </p:txBody>
      </p:sp>
    </p:spTree>
    <p:extLst>
      <p:ext uri="{BB962C8B-B14F-4D97-AF65-F5344CB8AC3E}">
        <p14:creationId xmlns:p14="http://schemas.microsoft.com/office/powerpoint/2010/main" val="1285698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6781800" cy="1600200"/>
          </a:xfrm>
        </p:spPr>
        <p:txBody>
          <a:bodyPr/>
          <a:lstStyle/>
          <a:p>
            <a:r>
              <a:rPr lang="en-CA" dirty="0" smtClean="0"/>
              <a:t>Resources</a:t>
            </a:r>
            <a:endParaRPr lang="en-CA" dirty="0"/>
          </a:p>
        </p:txBody>
      </p:sp>
      <p:sp>
        <p:nvSpPr>
          <p:cNvPr id="3" name="Content Placeholder 2"/>
          <p:cNvSpPr>
            <a:spLocks noGrp="1"/>
          </p:cNvSpPr>
          <p:nvPr>
            <p:ph idx="1"/>
          </p:nvPr>
        </p:nvSpPr>
        <p:spPr>
          <a:xfrm>
            <a:off x="755576" y="2060848"/>
            <a:ext cx="7543800" cy="3886200"/>
          </a:xfrm>
        </p:spPr>
        <p:txBody>
          <a:bodyPr/>
          <a:lstStyle/>
          <a:p>
            <a:r>
              <a:rPr lang="en-CA" dirty="0">
                <a:hlinkClick r:id="rId2"/>
              </a:rPr>
              <a:t>https://</a:t>
            </a:r>
            <a:r>
              <a:rPr lang="en-CA" dirty="0" smtClean="0">
                <a:hlinkClick r:id="rId2"/>
              </a:rPr>
              <a:t>www.theodinproject.com/lessons/nodejs-express-102-crud-and-mvc</a:t>
            </a:r>
            <a:endParaRPr lang="en-CA" dirty="0" smtClean="0"/>
          </a:p>
          <a:p>
            <a:r>
              <a:rPr lang="en-CA" dirty="0">
                <a:hlinkClick r:id="rId3"/>
              </a:rPr>
              <a:t>https://</a:t>
            </a:r>
            <a:r>
              <a:rPr lang="en-CA" dirty="0" smtClean="0">
                <a:hlinkClick r:id="rId3"/>
              </a:rPr>
              <a:t>developer.mozilla.org/en-US/docs/Glossary/MVC</a:t>
            </a:r>
            <a:endParaRPr lang="en-CA" dirty="0" smtClean="0"/>
          </a:p>
          <a:p>
            <a:r>
              <a:rPr lang="en-CA" dirty="0">
                <a:hlinkClick r:id="rId4"/>
              </a:rPr>
              <a:t>https://</a:t>
            </a:r>
            <a:r>
              <a:rPr lang="en-CA" dirty="0" smtClean="0">
                <a:hlinkClick r:id="rId4"/>
              </a:rPr>
              <a:t>www.codemag.com/Article/2205071/Building-MVC-Applications-in-PHP-Laravel-Part-1</a:t>
            </a:r>
            <a:endParaRPr lang="en-CA" dirty="0" smtClean="0"/>
          </a:p>
        </p:txBody>
      </p:sp>
    </p:spTree>
    <p:extLst>
      <p:ext uri="{BB962C8B-B14F-4D97-AF65-F5344CB8AC3E}">
        <p14:creationId xmlns:p14="http://schemas.microsoft.com/office/powerpoint/2010/main" val="957504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6781800" cy="1600200"/>
          </a:xfrm>
        </p:spPr>
        <p:txBody>
          <a:bodyPr/>
          <a:lstStyle/>
          <a:p>
            <a:r>
              <a:rPr lang="en-CA" dirty="0" smtClean="0"/>
              <a:t>What is MVC?</a:t>
            </a:r>
            <a:endParaRPr lang="en-CA" dirty="0"/>
          </a:p>
        </p:txBody>
      </p:sp>
      <p:sp>
        <p:nvSpPr>
          <p:cNvPr id="3" name="Content Placeholder 2"/>
          <p:cNvSpPr>
            <a:spLocks noGrp="1"/>
          </p:cNvSpPr>
          <p:nvPr>
            <p:ph idx="1"/>
          </p:nvPr>
        </p:nvSpPr>
        <p:spPr>
          <a:xfrm>
            <a:off x="755576" y="2060848"/>
            <a:ext cx="7543800" cy="3886200"/>
          </a:xfrm>
        </p:spPr>
        <p:txBody>
          <a:bodyPr/>
          <a:lstStyle/>
          <a:p>
            <a:r>
              <a:rPr lang="en-CA" dirty="0" smtClean="0"/>
              <a:t>MVC stands for Model, View, Controller.</a:t>
            </a:r>
          </a:p>
          <a:p>
            <a:r>
              <a:rPr lang="en-CA" dirty="0" smtClean="0"/>
              <a:t>It is a method of structuring our files by emphasizing a “separation of concerns”.</a:t>
            </a:r>
          </a:p>
          <a:p>
            <a:r>
              <a:rPr lang="en-CA" dirty="0" smtClean="0"/>
              <a:t>It is highly recommended, especially for large projects, because it provides a better division of labour and improved maintenance.</a:t>
            </a:r>
          </a:p>
        </p:txBody>
      </p:sp>
    </p:spTree>
    <p:extLst>
      <p:ext uri="{BB962C8B-B14F-4D97-AF65-F5344CB8AC3E}">
        <p14:creationId xmlns:p14="http://schemas.microsoft.com/office/powerpoint/2010/main" val="1928200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6781800" cy="1600200"/>
          </a:xfrm>
        </p:spPr>
        <p:txBody>
          <a:bodyPr/>
          <a:lstStyle/>
          <a:p>
            <a:r>
              <a:rPr lang="en-CA" dirty="0" smtClean="0"/>
              <a:t>Project Time!</a:t>
            </a:r>
            <a:endParaRPr lang="en-CA" dirty="0"/>
          </a:p>
        </p:txBody>
      </p:sp>
      <p:sp>
        <p:nvSpPr>
          <p:cNvPr id="3" name="Content Placeholder 2"/>
          <p:cNvSpPr>
            <a:spLocks noGrp="1"/>
          </p:cNvSpPr>
          <p:nvPr>
            <p:ph idx="1"/>
          </p:nvPr>
        </p:nvSpPr>
        <p:spPr>
          <a:xfrm>
            <a:off x="755576" y="2060848"/>
            <a:ext cx="7543800" cy="3886200"/>
          </a:xfrm>
        </p:spPr>
        <p:txBody>
          <a:bodyPr/>
          <a:lstStyle/>
          <a:p>
            <a:r>
              <a:rPr lang="en-CA" dirty="0" smtClean="0"/>
              <a:t>Before diving into the three components that make up MVC, let’s keep a simple blog app in the back of our minds to help visualize what we are learning.</a:t>
            </a:r>
          </a:p>
          <a:p>
            <a:r>
              <a:rPr lang="en-CA" dirty="0" smtClean="0"/>
              <a:t>This blog app will allow it’s users to submit text (blog title, blog body) into a form element. Once submitted, the text will then be displayed on the main page of the website, where it can also be deleted by the user.</a:t>
            </a:r>
          </a:p>
          <a:p>
            <a:r>
              <a:rPr lang="en-CA" dirty="0" smtClean="0"/>
              <a:t>Without further ado, let’s dive in!</a:t>
            </a:r>
            <a:endParaRPr lang="en-CA" dirty="0"/>
          </a:p>
        </p:txBody>
      </p:sp>
    </p:spTree>
    <p:extLst>
      <p:ext uri="{BB962C8B-B14F-4D97-AF65-F5344CB8AC3E}">
        <p14:creationId xmlns:p14="http://schemas.microsoft.com/office/powerpoint/2010/main" val="916120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6781800" cy="1600200"/>
          </a:xfrm>
        </p:spPr>
        <p:txBody>
          <a:bodyPr/>
          <a:lstStyle/>
          <a:p>
            <a:r>
              <a:rPr lang="en-CA" dirty="0" smtClean="0"/>
              <a:t>Model</a:t>
            </a:r>
            <a:r>
              <a:rPr lang="en-CA" dirty="0"/>
              <a:t>s</a:t>
            </a:r>
          </a:p>
        </p:txBody>
      </p:sp>
      <p:sp>
        <p:nvSpPr>
          <p:cNvPr id="3" name="Content Placeholder 2"/>
          <p:cNvSpPr>
            <a:spLocks noGrp="1"/>
          </p:cNvSpPr>
          <p:nvPr>
            <p:ph idx="1"/>
          </p:nvPr>
        </p:nvSpPr>
        <p:spPr>
          <a:xfrm>
            <a:off x="755576" y="2060848"/>
            <a:ext cx="7543800" cy="3886200"/>
          </a:xfrm>
        </p:spPr>
        <p:txBody>
          <a:bodyPr/>
          <a:lstStyle/>
          <a:p>
            <a:r>
              <a:rPr lang="en-CA" dirty="0" smtClean="0"/>
              <a:t>Models are the basic building blocks of your database.</a:t>
            </a:r>
          </a:p>
          <a:p>
            <a:r>
              <a:rPr lang="en-CA" dirty="0"/>
              <a:t>They define the types of information that get used by the Views and Controllers</a:t>
            </a:r>
            <a:r>
              <a:rPr lang="en-CA" dirty="0" smtClean="0"/>
              <a:t>.</a:t>
            </a:r>
          </a:p>
          <a:p>
            <a:r>
              <a:rPr lang="en-CA" dirty="0" smtClean="0"/>
              <a:t>Your application will contain a model that holds the details of each entry in your database.</a:t>
            </a:r>
          </a:p>
          <a:p>
            <a:r>
              <a:rPr lang="en-CA" dirty="0" smtClean="0"/>
              <a:t>For our blog app, the Model would specify what data the form submissions should contain – blog title, blog body, etc. – and what submissions are already present.  </a:t>
            </a:r>
            <a:endParaRPr lang="en-CA" dirty="0"/>
          </a:p>
        </p:txBody>
      </p:sp>
    </p:spTree>
    <p:extLst>
      <p:ext uri="{BB962C8B-B14F-4D97-AF65-F5344CB8AC3E}">
        <p14:creationId xmlns:p14="http://schemas.microsoft.com/office/powerpoint/2010/main" val="613324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6781800" cy="1600200"/>
          </a:xfrm>
        </p:spPr>
        <p:txBody>
          <a:bodyPr/>
          <a:lstStyle/>
          <a:p>
            <a:r>
              <a:rPr lang="en-CA" dirty="0" smtClean="0"/>
              <a:t>Views	</a:t>
            </a:r>
            <a:endParaRPr lang="en-CA" dirty="0"/>
          </a:p>
        </p:txBody>
      </p:sp>
      <p:sp>
        <p:nvSpPr>
          <p:cNvPr id="3" name="Content Placeholder 2"/>
          <p:cNvSpPr>
            <a:spLocks noGrp="1"/>
          </p:cNvSpPr>
          <p:nvPr>
            <p:ph idx="1"/>
          </p:nvPr>
        </p:nvSpPr>
        <p:spPr>
          <a:xfrm>
            <a:off x="755576" y="2060848"/>
            <a:ext cx="7543800" cy="3886200"/>
          </a:xfrm>
        </p:spPr>
        <p:txBody>
          <a:bodyPr/>
          <a:lstStyle/>
          <a:p>
            <a:r>
              <a:rPr lang="en-CA" dirty="0" smtClean="0"/>
              <a:t>Views are the component that generate the user interface for your application. It defines how the app’s data should be displayed.</a:t>
            </a:r>
          </a:p>
          <a:p>
            <a:r>
              <a:rPr lang="en-CA" dirty="0" smtClean="0"/>
              <a:t>After receiving data from the Controller (which has received data from the Model), Views merges the data with the HTML structure to generate the UI.</a:t>
            </a:r>
          </a:p>
          <a:p>
            <a:r>
              <a:rPr lang="en-CA" dirty="0" smtClean="0"/>
              <a:t>In our blog app, the Views component will consist of the HTML, CSS, and possibly JS files.</a:t>
            </a:r>
            <a:endParaRPr lang="en-CA" dirty="0"/>
          </a:p>
        </p:txBody>
      </p:sp>
    </p:spTree>
    <p:extLst>
      <p:ext uri="{BB962C8B-B14F-4D97-AF65-F5344CB8AC3E}">
        <p14:creationId xmlns:p14="http://schemas.microsoft.com/office/powerpoint/2010/main" val="613324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6781800" cy="1600200"/>
          </a:xfrm>
        </p:spPr>
        <p:txBody>
          <a:bodyPr/>
          <a:lstStyle/>
          <a:p>
            <a:r>
              <a:rPr lang="en-CA" dirty="0" smtClean="0"/>
              <a:t>Controllers	</a:t>
            </a:r>
            <a:endParaRPr lang="en-CA" dirty="0"/>
          </a:p>
        </p:txBody>
      </p:sp>
      <p:sp>
        <p:nvSpPr>
          <p:cNvPr id="3" name="Content Placeholder 2"/>
          <p:cNvSpPr>
            <a:spLocks noGrp="1"/>
          </p:cNvSpPr>
          <p:nvPr>
            <p:ph idx="1"/>
          </p:nvPr>
        </p:nvSpPr>
        <p:spPr>
          <a:xfrm>
            <a:off x="755576" y="2060848"/>
            <a:ext cx="7543800" cy="3886200"/>
          </a:xfrm>
        </p:spPr>
        <p:txBody>
          <a:bodyPr>
            <a:normAutofit lnSpcReduction="10000"/>
          </a:bodyPr>
          <a:lstStyle/>
          <a:p>
            <a:r>
              <a:rPr lang="en-CA" dirty="0" smtClean="0"/>
              <a:t>Controllers are the components that decide what view to display and what information is going to be put into it. </a:t>
            </a:r>
          </a:p>
          <a:p>
            <a:r>
              <a:rPr lang="en-CA" dirty="0" smtClean="0"/>
              <a:t>In other words, they contain logic that update the </a:t>
            </a:r>
            <a:r>
              <a:rPr lang="en-CA" dirty="0"/>
              <a:t>M</a:t>
            </a:r>
            <a:r>
              <a:rPr lang="en-CA" dirty="0" smtClean="0"/>
              <a:t>odel and/or View in response to input from the users of the app.</a:t>
            </a:r>
          </a:p>
          <a:p>
            <a:r>
              <a:rPr lang="en-CA" dirty="0" smtClean="0"/>
              <a:t>Our blog app will have input forms that allow us to add or delete blog posts. These actions require the model to be updated, so the input is sent to the Controller, which then manipulates the Model as appropriate, which then sends updated data to the View.</a:t>
            </a:r>
          </a:p>
        </p:txBody>
      </p:sp>
    </p:spTree>
    <p:extLst>
      <p:ext uri="{BB962C8B-B14F-4D97-AF65-F5344CB8AC3E}">
        <p14:creationId xmlns:p14="http://schemas.microsoft.com/office/powerpoint/2010/main" val="613324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6781800" cy="1600200"/>
          </a:xfrm>
        </p:spPr>
        <p:txBody>
          <a:bodyPr/>
          <a:lstStyle/>
          <a:p>
            <a:r>
              <a:rPr lang="en-CA" dirty="0" smtClean="0"/>
              <a:t>The Big Picture</a:t>
            </a:r>
            <a:endParaRPr lang="en-CA" dirty="0"/>
          </a:p>
        </p:txBody>
      </p:sp>
      <p:sp>
        <p:nvSpPr>
          <p:cNvPr id="3" name="Content Placeholder 2"/>
          <p:cNvSpPr>
            <a:spLocks noGrp="1"/>
          </p:cNvSpPr>
          <p:nvPr>
            <p:ph idx="1"/>
          </p:nvPr>
        </p:nvSpPr>
        <p:spPr>
          <a:xfrm>
            <a:off x="755576" y="2060848"/>
            <a:ext cx="7543800" cy="3886200"/>
          </a:xfrm>
        </p:spPr>
        <p:txBody>
          <a:bodyPr/>
          <a:lstStyle/>
          <a:p>
            <a:r>
              <a:rPr lang="en-CA" dirty="0" smtClean="0"/>
              <a:t>It is important to note that using MVC is not necessary. MVC is simply a design pattern you can use to organize your app by splitting your code into separate files. </a:t>
            </a:r>
          </a:p>
          <a:p>
            <a:r>
              <a:rPr lang="en-CA" dirty="0" smtClean="0"/>
              <a:t>In the next two slides, we will be looking at an image that will help us visualize exactly what is happening.</a:t>
            </a:r>
          </a:p>
          <a:p>
            <a:r>
              <a:rPr lang="en-CA" dirty="0" smtClean="0"/>
              <a:t>The following figure contains numbered steps that are explained in the slide that follows it.</a:t>
            </a:r>
          </a:p>
        </p:txBody>
      </p:sp>
    </p:spTree>
    <p:extLst>
      <p:ext uri="{BB962C8B-B14F-4D97-AF65-F5344CB8AC3E}">
        <p14:creationId xmlns:p14="http://schemas.microsoft.com/office/powerpoint/2010/main" val="3379211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124744"/>
            <a:ext cx="7834095" cy="4852764"/>
          </a:xfrm>
        </p:spPr>
      </p:pic>
      <p:sp>
        <p:nvSpPr>
          <p:cNvPr id="6" name="TextBox 5"/>
          <p:cNvSpPr txBox="1"/>
          <p:nvPr/>
        </p:nvSpPr>
        <p:spPr>
          <a:xfrm>
            <a:off x="899592" y="6233215"/>
            <a:ext cx="7417480" cy="369332"/>
          </a:xfrm>
          <a:prstGeom prst="rect">
            <a:avLst/>
          </a:prstGeom>
          <a:noFill/>
        </p:spPr>
        <p:txBody>
          <a:bodyPr wrap="none" rtlCol="0">
            <a:spAutoFit/>
          </a:bodyPr>
          <a:lstStyle/>
          <a:p>
            <a:r>
              <a:rPr lang="en-CA" dirty="0" smtClean="0"/>
              <a:t>Figure 1: MVC Architecture Diagram. (Photo by Bilal </a:t>
            </a:r>
            <a:r>
              <a:rPr lang="en-CA" dirty="0" err="1" smtClean="0"/>
              <a:t>Haidar</a:t>
            </a:r>
            <a:r>
              <a:rPr lang="en-CA" dirty="0" smtClean="0"/>
              <a:t> on </a:t>
            </a:r>
            <a:r>
              <a:rPr lang="en-CA" dirty="0" err="1" smtClean="0"/>
              <a:t>CODEMag</a:t>
            </a:r>
            <a:r>
              <a:rPr lang="en-CA" dirty="0" smtClean="0"/>
              <a:t>).</a:t>
            </a:r>
            <a:endParaRPr lang="en-CA" dirty="0"/>
          </a:p>
        </p:txBody>
      </p:sp>
      <p:sp>
        <p:nvSpPr>
          <p:cNvPr id="7" name="Oval 6"/>
          <p:cNvSpPr/>
          <p:nvPr/>
        </p:nvSpPr>
        <p:spPr>
          <a:xfrm>
            <a:off x="6588224" y="1283275"/>
            <a:ext cx="576064" cy="57606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en-CA"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3" name="Oval 12"/>
          <p:cNvSpPr/>
          <p:nvPr/>
        </p:nvSpPr>
        <p:spPr>
          <a:xfrm>
            <a:off x="8028384" y="3356992"/>
            <a:ext cx="576064" cy="57606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en-CA"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Oval 13"/>
          <p:cNvSpPr/>
          <p:nvPr/>
        </p:nvSpPr>
        <p:spPr>
          <a:xfrm>
            <a:off x="1835696" y="4005064"/>
            <a:ext cx="576064" cy="57606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en-CA"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 name="Oval 14"/>
          <p:cNvSpPr/>
          <p:nvPr/>
        </p:nvSpPr>
        <p:spPr>
          <a:xfrm>
            <a:off x="4355976" y="4941168"/>
            <a:ext cx="576064" cy="57606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en-CA"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Oval 15"/>
          <p:cNvSpPr/>
          <p:nvPr/>
        </p:nvSpPr>
        <p:spPr>
          <a:xfrm>
            <a:off x="3203848" y="2176680"/>
            <a:ext cx="576064" cy="57606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5</a:t>
            </a:r>
            <a:endParaRPr lang="en-CA"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955504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6984776" cy="1600200"/>
          </a:xfrm>
        </p:spPr>
        <p:txBody>
          <a:bodyPr>
            <a:normAutofit fontScale="90000"/>
          </a:bodyPr>
          <a:lstStyle/>
          <a:p>
            <a:r>
              <a:rPr lang="en-CA" dirty="0" smtClean="0"/>
              <a:t/>
            </a:r>
            <a:br>
              <a:rPr lang="en-CA" dirty="0" smtClean="0"/>
            </a:br>
            <a:r>
              <a:rPr lang="en-CA" dirty="0"/>
              <a:t/>
            </a:r>
            <a:br>
              <a:rPr lang="en-CA" dirty="0"/>
            </a:br>
            <a:r>
              <a:rPr lang="en-CA" dirty="0" smtClean="0"/>
              <a:t/>
            </a:r>
            <a:br>
              <a:rPr lang="en-CA" dirty="0" smtClean="0"/>
            </a:br>
            <a:r>
              <a:rPr lang="en-CA" dirty="0" smtClean="0"/>
              <a:t>MVC Architecture Diagram</a:t>
            </a:r>
            <a:endParaRPr lang="en-CA" dirty="0"/>
          </a:p>
        </p:txBody>
      </p:sp>
      <p:sp>
        <p:nvSpPr>
          <p:cNvPr id="3" name="Content Placeholder 2"/>
          <p:cNvSpPr>
            <a:spLocks noGrp="1"/>
          </p:cNvSpPr>
          <p:nvPr>
            <p:ph idx="1"/>
          </p:nvPr>
        </p:nvSpPr>
        <p:spPr>
          <a:xfrm>
            <a:off x="755576" y="1988840"/>
            <a:ext cx="7543800" cy="3886200"/>
          </a:xfrm>
        </p:spPr>
        <p:txBody>
          <a:bodyPr>
            <a:normAutofit lnSpcReduction="10000"/>
          </a:bodyPr>
          <a:lstStyle/>
          <a:p>
            <a:pPr marL="457200" indent="-457200">
              <a:buFont typeface="+mj-lt"/>
              <a:buAutoNum type="arabicPeriod"/>
            </a:pPr>
            <a:r>
              <a:rPr lang="en-CA" dirty="0" smtClean="0"/>
              <a:t>The router receives a request for a page (view) from the browser (client).</a:t>
            </a:r>
          </a:p>
          <a:p>
            <a:pPr marL="457200" indent="-457200">
              <a:buFont typeface="+mj-lt"/>
              <a:buAutoNum type="arabicPeriod"/>
            </a:pPr>
            <a:r>
              <a:rPr lang="en-CA" dirty="0" smtClean="0"/>
              <a:t>The router picks a single Controller to handle the request.</a:t>
            </a:r>
          </a:p>
          <a:p>
            <a:pPr marL="457200" indent="-457200">
              <a:buFont typeface="+mj-lt"/>
              <a:buAutoNum type="arabicPeriod"/>
            </a:pPr>
            <a:r>
              <a:rPr lang="en-CA" dirty="0" smtClean="0"/>
              <a:t>The Controller decides on the View to return. The View renders the page requested by the browser.</a:t>
            </a:r>
          </a:p>
          <a:p>
            <a:pPr marL="457200" indent="-457200">
              <a:buFont typeface="+mj-lt"/>
              <a:buAutoNum type="arabicPeriod"/>
            </a:pPr>
            <a:r>
              <a:rPr lang="en-CA" dirty="0" smtClean="0"/>
              <a:t>The Controller communicates with the Model to retrieve/store any data. The Model communicates with the database, as needed.</a:t>
            </a:r>
          </a:p>
          <a:p>
            <a:pPr marL="457200" indent="-457200">
              <a:buFont typeface="+mj-lt"/>
              <a:buAutoNum type="arabicPeriod"/>
            </a:pPr>
            <a:r>
              <a:rPr lang="en-CA" dirty="0" smtClean="0"/>
              <a:t>The Controller sends a response back to the browser.</a:t>
            </a:r>
          </a:p>
        </p:txBody>
      </p:sp>
    </p:spTree>
    <p:extLst>
      <p:ext uri="{BB962C8B-B14F-4D97-AF65-F5344CB8AC3E}">
        <p14:creationId xmlns:p14="http://schemas.microsoft.com/office/powerpoint/2010/main" val="9555047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168</TotalTime>
  <Words>582</Words>
  <Application>Microsoft Office PowerPoint</Application>
  <PresentationFormat>On-screen Show (4:3)</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NewsPrint</vt:lpstr>
      <vt:lpstr>MVC  </vt:lpstr>
      <vt:lpstr>What is MVC?</vt:lpstr>
      <vt:lpstr>Project Time!</vt:lpstr>
      <vt:lpstr>Models</vt:lpstr>
      <vt:lpstr>Views </vt:lpstr>
      <vt:lpstr>Controllers </vt:lpstr>
      <vt:lpstr>The Big Picture</vt:lpstr>
      <vt:lpstr>PowerPoint Presentation</vt:lpstr>
      <vt:lpstr>   MVC Architecture Diagram</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dc:title>
  <dc:creator>Rishad Nero</dc:creator>
  <cp:lastModifiedBy>Rishad Nero</cp:lastModifiedBy>
  <cp:revision>18</cp:revision>
  <dcterms:created xsi:type="dcterms:W3CDTF">2022-08-24T18:02:23Z</dcterms:created>
  <dcterms:modified xsi:type="dcterms:W3CDTF">2022-08-24T20:50:48Z</dcterms:modified>
</cp:coreProperties>
</file>