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10162800" y="0"/>
            <a:ext cx="2028600" cy="1866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DC4E9E7-6FD7-4FD5-BE44-A3C9BD8B4720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01/03/25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8BB4F79-C9F1-4409-993A-63FDA0825D3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 descr=""/>
          <p:cNvPicPr/>
          <p:nvPr/>
        </p:nvPicPr>
        <p:blipFill>
          <a:blip r:embed="rId2"/>
          <a:stretch/>
        </p:blipFill>
        <p:spPr>
          <a:xfrm>
            <a:off x="10162800" y="0"/>
            <a:ext cx="2028600" cy="186696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63611C4-D1D2-4C8B-95E6-0F7CA599F60B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01/03/25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453CCD-2258-4E0A-AFFA-7288579E1DD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3122640"/>
            <a:ext cx="12191760" cy="2805840"/>
          </a:xfrm>
          <a:prstGeom prst="rect">
            <a:avLst/>
          </a:prstGeom>
          <a:gradFill rotWithShape="0">
            <a:gsLst>
              <a:gs pos="0">
                <a:srgbClr val="f7bca4"/>
              </a:gs>
              <a:gs pos="100000">
                <a:srgbClr val="f4b196"/>
              </a:gs>
            </a:gsLst>
            <a:lin ang="5400000"/>
          </a:gradFill>
          <a:ln w="6480">
            <a:solidFill>
              <a:srgbClr val="ed7d31"/>
            </a:solidFill>
            <a:miter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One Day Workshop on 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MERN full Stack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Guru Nanak Institute of Mgt &amp; Tech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85" name="Picture 4" descr=""/>
          <p:cNvPicPr/>
          <p:nvPr/>
        </p:nvPicPr>
        <p:blipFill>
          <a:blip r:embed="rId1"/>
          <a:stretch/>
        </p:blipFill>
        <p:spPr>
          <a:xfrm>
            <a:off x="4861800" y="360000"/>
            <a:ext cx="4858200" cy="203184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  <p:pic>
        <p:nvPicPr>
          <p:cNvPr id="86" name="Picture 6" descr=""/>
          <p:cNvPicPr/>
          <p:nvPr/>
        </p:nvPicPr>
        <p:blipFill>
          <a:blip r:embed="rId2"/>
          <a:stretch/>
        </p:blipFill>
        <p:spPr>
          <a:xfrm>
            <a:off x="898560" y="411120"/>
            <a:ext cx="2989440" cy="2180880"/>
          </a:xfrm>
          <a:prstGeom prst="rect">
            <a:avLst/>
          </a:prstGeom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002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npm start and install 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872000"/>
            <a:ext cx="1123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npm install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This command is primarily used to install the dependencies listed in your project's `package.json`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These dependencies are the external libraries and tools your project relies 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It creates or updates the `node_modules` directory, where these dependencies are stored.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It can also update the package-lock.json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32000" y="60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npm start and install 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84560" y="1386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npm start: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This command is used to run the start script defined in your `package.json`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It's typically used to start your application's development server or run the main application.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Executes the command specified in the `scripts.start` field of your `package.json` file.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The specific action depends entirely on what's defined in that script.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Often, it initiates a development server (e.g., for React or Angular projects) or runs a Node.js server.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Differences Summarized: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35680" y="1656000"/>
            <a:ext cx="10480320" cy="339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`npm install` is about installing dependencies; `npm start` is about running the application.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`npm install` retrieves and places code into the node_modules folder. `npm start` executes a command line script.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1152000" y="5472000"/>
            <a:ext cx="1008000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JSON (JavaScript Object Notation) is a lightweight, text-based data interchange format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algn="ctr">
              <a:spcBef>
                <a:spcPts val="1417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Agenda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 to MERN Full Stack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Installation and Setup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NPM (Node Package Manager)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Creating Basic Node App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Hands on Practice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Hosting the App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 descr=""/>
          <p:cNvPicPr/>
          <p:nvPr/>
        </p:nvPicPr>
        <p:blipFill>
          <a:blip r:embed="rId1"/>
          <a:stretch/>
        </p:blipFill>
        <p:spPr>
          <a:xfrm>
            <a:off x="816480" y="1049400"/>
            <a:ext cx="10558800" cy="410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 rot="5400000">
            <a:off x="-300600" y="2647080"/>
            <a:ext cx="32389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Architecture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2428560" y="350280"/>
            <a:ext cx="8937720" cy="591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18320" y="397080"/>
            <a:ext cx="3118680" cy="1068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418320" y="1690560"/>
            <a:ext cx="11379600" cy="454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1026720"/>
            <a:ext cx="11674080" cy="6093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inter-bold"/>
              </a:rPr>
              <a:t>Mongo DB</a:t>
            </a:r>
            <a:r>
              <a:rPr b="1" lang="en-US" sz="2800" spc="-1" strike="noStrike">
                <a:solidFill>
                  <a:srgbClr val="000000"/>
                </a:solidFill>
                <a:latin typeface="inter-regular"/>
              </a:rPr>
              <a:t> </a:t>
            </a:r>
            <a:r>
              <a:rPr b="1" lang="en-US" sz="2000" spc="-1" strike="noStrike">
                <a:solidFill>
                  <a:srgbClr val="000000"/>
                </a:solidFill>
                <a:latin typeface="inter-regular"/>
              </a:rPr>
              <a:t>is the most popular NoSQL (NoSQL or Non Structured Query Language) database, an open-source document-oriented database.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nter-regular"/>
              </a:rPr>
              <a:t>The term 'NoSQL' typically means a non-relational database that does not require a fixed schema or proper relational tables to store the necessary data in it.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nter-regular"/>
              </a:rPr>
              <a:t>It implies that MongoDB is not based on the table-like relational database structure.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nter-regular"/>
              </a:rPr>
              <a:t>The storage format in which the data is stored is known as BSON, which stands for Binary JavaScript Object Notation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nter-regular"/>
              </a:rPr>
              <a:t>MongoDB uses BSON when storing documents in collections.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inter-regular"/>
              </a:rPr>
              <a:t>It allows a highly scalable and flexible document structure.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151560" y="0"/>
            <a:ext cx="4076640" cy="109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298440" y="1253160"/>
            <a:ext cx="11513160" cy="5604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Express is a JavaScript server-side framework that runs within </a:t>
            </a:r>
            <a:r>
              <a:rPr b="1" lang="en-US" sz="2800" spc="-1" strike="noStrike">
                <a:solidFill>
                  <a:srgbClr val="000000"/>
                </a:solidFill>
                <a:latin typeface="inter-bold"/>
              </a:rPr>
              <a:t>js</a:t>
            </a: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provides the developer with a platform to create and maintain robust servers.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Express is used for building and designing web and mobile applications easily and quickly.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Express organize the application's functionality with routing and middleware.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also adds helpful functionalities to Node.js HTTP (</a:t>
            </a:r>
            <a:r>
              <a:rPr b="1" lang="en-US" sz="2800" spc="-1" strike="noStrike">
                <a:solidFill>
                  <a:srgbClr val="000000"/>
                </a:solidFill>
                <a:latin typeface="inter-bold"/>
              </a:rPr>
              <a:t>HyperText Transfer Protocol</a:t>
            </a: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) objects.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4066920" cy="119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29760" y="1095480"/>
            <a:ext cx="11616840" cy="576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React is an open-source JavaScript library maintained by Facebook that can be used for creating views rendered in HTML.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Unlike AngularJS, React is not a framework. It is a library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is used to build user interfaces for single page web application.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React is also used for making a grip over the view layer for mobile and web applications.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allows us to create reusable UI ( User Interface ) components.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React was first deployed in the Facebook news feed.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allows developers to create large web applications that can easily change the data of the page even without reloading the page.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The main objective of reacting is that it only works on user interfaces in the application, whether mobile or web.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2838240" cy="10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550160" y="0"/>
            <a:ext cx="10641600" cy="6857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Ns is an open-source server environment, and it is a cross-platform runtime environment for executing JavaScript code outside a browser.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js is not a programming language, and even it is not a framework.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is often used for building and developing numerous backend services like net applications, mobile applications.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Massive corporations principally utilize it in production like </a:t>
            </a:r>
            <a:r>
              <a:rPr b="1" lang="en-US" sz="2800" spc="-1" strike="noStrike">
                <a:solidFill>
                  <a:srgbClr val="000000"/>
                </a:solidFill>
                <a:latin typeface="inter-bold"/>
              </a:rPr>
              <a:t>Uber, PayPal, Netflix,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may be a free ASCII text file platform and may be utilized by anybody.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will run on numerous operative systems like </a:t>
            </a:r>
            <a:r>
              <a:rPr b="1" lang="en-US" sz="2800" spc="-1" strike="noStrike">
                <a:solidFill>
                  <a:srgbClr val="000000"/>
                </a:solidFill>
                <a:latin typeface="inter-bold"/>
              </a:rPr>
              <a:t>Windows, Mac, Linux, Unix</a:t>
            </a: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, etc.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is incredibly simple to urge started with it and may even be used for agile development and prototyping.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provides extremely ascendable and really quick services to the users.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is incredibly consistent and may be used as an ASCII text file cleaner.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continuously uses JavaScript; thus, it's ultimately helpful for a computer user to quickly create any net service or any net or mobile application.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provides a massive system for any ASCII text file library.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inter-regular"/>
              </a:rPr>
              <a:t>It contains a Non-blocking or, can say, Asynchronous nature.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 rot="5400000">
            <a:off x="-299160" y="428400"/>
            <a:ext cx="2278080" cy="142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Application>LibreOffice/6.0.7.3$Linux_x86 LibreOffice_project/00m0$Build-3</Application>
  <Words>514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2024-05-17T04:45:35Z</dcterms:created>
  <dc:creator>gnimt gnimt</dc:creator>
  <dc:description/>
  <dc:language>en-IN</dc:language>
  <cp:lastModifiedBy/>
  <dcterms:modified xsi:type="dcterms:W3CDTF">2025-03-01T22:02:11Z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