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74" r:id="rId2"/>
    <p:sldId id="308" r:id="rId3"/>
    <p:sldId id="280" r:id="rId4"/>
    <p:sldId id="275" r:id="rId5"/>
    <p:sldId id="276" r:id="rId6"/>
    <p:sldId id="277" r:id="rId7"/>
    <p:sldId id="289" r:id="rId8"/>
    <p:sldId id="290" r:id="rId9"/>
    <p:sldId id="278" r:id="rId10"/>
    <p:sldId id="279" r:id="rId11"/>
    <p:sldId id="281" r:id="rId12"/>
    <p:sldId id="299" r:id="rId13"/>
    <p:sldId id="282" r:id="rId14"/>
    <p:sldId id="291" r:id="rId15"/>
    <p:sldId id="292" r:id="rId16"/>
    <p:sldId id="293" r:id="rId17"/>
    <p:sldId id="294" r:id="rId18"/>
    <p:sldId id="297" r:id="rId19"/>
    <p:sldId id="298" r:id="rId20"/>
    <p:sldId id="296" r:id="rId21"/>
    <p:sldId id="283" r:id="rId22"/>
    <p:sldId id="284" r:id="rId23"/>
    <p:sldId id="287" r:id="rId24"/>
    <p:sldId id="288" r:id="rId25"/>
    <p:sldId id="306" r:id="rId26"/>
    <p:sldId id="307" r:id="rId27"/>
    <p:sldId id="309" r:id="rId28"/>
    <p:sldId id="310" r:id="rId29"/>
    <p:sldId id="311" r:id="rId30"/>
    <p:sldId id="269" r:id="rId31"/>
    <p:sldId id="270" r:id="rId32"/>
    <p:sldId id="305" r:id="rId33"/>
    <p:sldId id="302" r:id="rId34"/>
    <p:sldId id="303" r:id="rId35"/>
    <p:sldId id="301" r:id="rId36"/>
    <p:sldId id="312" r:id="rId37"/>
    <p:sldId id="30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59" autoAdjust="0"/>
  </p:normalViewPr>
  <p:slideViewPr>
    <p:cSldViewPr>
      <p:cViewPr>
        <p:scale>
          <a:sx n="75" d="100"/>
          <a:sy n="75" d="100"/>
        </p:scale>
        <p:origin x="-92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02981-9FAF-41EA-92C0-5CF45CC33C2A}" type="datetimeFigureOut">
              <a:rPr lang="en-US" smtClean="0"/>
              <a:pPr/>
              <a:t>10/4/2023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828D1-58E6-4A8D-8789-2163F0DD0F0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25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27CC9-E9F5-453D-B27B-DDF4B29F3A4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67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828D1-58E6-4A8D-8789-2163F0DD0F05}" type="slidenum">
              <a:rPr lang="en-IN" smtClean="0"/>
              <a:pPr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507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478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472" y="274048"/>
            <a:ext cx="719328" cy="7193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90800" y="2590800"/>
            <a:ext cx="5715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cap="all" dirty="0" err="1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st="5000" dir="5400000" sy="-100000" rotWithShape="0"/>
                </a:effectLst>
                <a:latin typeface="+mj-lt"/>
                <a:ea typeface="+mj-ea"/>
                <a:cs typeface="+mj-cs"/>
              </a:rPr>
              <a:t>FunctionS</a:t>
            </a:r>
            <a:endParaRPr lang="en-US" sz="3200" b="1" cap="all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50000" endPos="50000" dist="5000" dir="5400000" sy="-100000" rotWithShape="0"/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5179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999" y="160401"/>
            <a:ext cx="867529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/>
              <a:t>EXAMPLES </a:t>
            </a:r>
            <a:r>
              <a:rPr sz="2800" b="1" spc="-10" dirty="0"/>
              <a:t>OF </a:t>
            </a:r>
            <a:r>
              <a:rPr sz="2800" b="1" spc="-40" dirty="0"/>
              <a:t>PASSING </a:t>
            </a:r>
            <a:r>
              <a:rPr sz="2800" b="1" spc="-35" dirty="0"/>
              <a:t>IMMUTABLE</a:t>
            </a:r>
            <a:r>
              <a:rPr sz="2800" b="1" spc="-114" dirty="0"/>
              <a:t> </a:t>
            </a:r>
            <a:r>
              <a:rPr sz="2800" b="1" dirty="0"/>
              <a:t>ARGUMENTS</a:t>
            </a:r>
            <a:endParaRPr sz="2800" b="1"/>
          </a:p>
        </p:txBody>
      </p:sp>
      <p:sp>
        <p:nvSpPr>
          <p:cNvPr id="3" name="object 3"/>
          <p:cNvSpPr/>
          <p:nvPr/>
        </p:nvSpPr>
        <p:spPr>
          <a:xfrm>
            <a:off x="264032" y="1031749"/>
            <a:ext cx="6289168" cy="3083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3400" y="4343400"/>
            <a:ext cx="4648200" cy="18336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0" y="4114800"/>
            <a:ext cx="139110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OUTPUT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24400" y="4773931"/>
            <a:ext cx="1148619" cy="483870"/>
          </a:xfrm>
          <a:custGeom>
            <a:avLst/>
            <a:gdLst/>
            <a:ahLst/>
            <a:cxnLst/>
            <a:rect l="l" t="t" r="r" b="b"/>
            <a:pathLst>
              <a:path w="1638300" h="772795">
                <a:moveTo>
                  <a:pt x="1566520" y="28779"/>
                </a:moveTo>
                <a:lnTo>
                  <a:pt x="0" y="760730"/>
                </a:lnTo>
                <a:lnTo>
                  <a:pt x="5334" y="772287"/>
                </a:lnTo>
                <a:lnTo>
                  <a:pt x="1571905" y="40312"/>
                </a:lnTo>
                <a:lnTo>
                  <a:pt x="1566520" y="28779"/>
                </a:lnTo>
                <a:close/>
              </a:path>
              <a:path w="1638300" h="772795">
                <a:moveTo>
                  <a:pt x="1621586" y="23368"/>
                </a:moveTo>
                <a:lnTo>
                  <a:pt x="1578102" y="23368"/>
                </a:lnTo>
                <a:lnTo>
                  <a:pt x="1583436" y="34925"/>
                </a:lnTo>
                <a:lnTo>
                  <a:pt x="1571905" y="40312"/>
                </a:lnTo>
                <a:lnTo>
                  <a:pt x="1585340" y="69088"/>
                </a:lnTo>
                <a:lnTo>
                  <a:pt x="1621586" y="23368"/>
                </a:lnTo>
                <a:close/>
              </a:path>
              <a:path w="1638300" h="772795">
                <a:moveTo>
                  <a:pt x="1578102" y="23368"/>
                </a:moveTo>
                <a:lnTo>
                  <a:pt x="1566520" y="28779"/>
                </a:lnTo>
                <a:lnTo>
                  <a:pt x="1571905" y="40312"/>
                </a:lnTo>
                <a:lnTo>
                  <a:pt x="1583436" y="34925"/>
                </a:lnTo>
                <a:lnTo>
                  <a:pt x="1578102" y="23368"/>
                </a:lnTo>
                <a:close/>
              </a:path>
              <a:path w="1638300" h="772795">
                <a:moveTo>
                  <a:pt x="1553083" y="0"/>
                </a:moveTo>
                <a:lnTo>
                  <a:pt x="1566520" y="28779"/>
                </a:lnTo>
                <a:lnTo>
                  <a:pt x="1578102" y="23368"/>
                </a:lnTo>
                <a:lnTo>
                  <a:pt x="1621586" y="23368"/>
                </a:lnTo>
                <a:lnTo>
                  <a:pt x="1638300" y="2286"/>
                </a:lnTo>
                <a:lnTo>
                  <a:pt x="1553083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67400" y="4038600"/>
            <a:ext cx="2667000" cy="1099019"/>
          </a:xfrm>
          <a:prstGeom prst="rect">
            <a:avLst/>
          </a:prstGeom>
          <a:ln w="12192">
            <a:solidFill>
              <a:srgbClr val="2C89E7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Times New Roman"/>
              <a:cs typeface="Times New Roman"/>
            </a:endParaRPr>
          </a:p>
          <a:p>
            <a:pPr marL="9525" algn="ctr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New </a:t>
            </a:r>
            <a:r>
              <a:rPr sz="1800" spc="-5" dirty="0">
                <a:latin typeface="Arial"/>
                <a:cs typeface="Arial"/>
              </a:rPr>
              <a:t>memory address of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‘a’</a:t>
            </a:r>
            <a:endParaRPr sz="18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inside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function.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81600" y="5791200"/>
            <a:ext cx="914400" cy="152400"/>
          </a:xfrm>
          <a:custGeom>
            <a:avLst/>
            <a:gdLst/>
            <a:ahLst/>
            <a:cxnLst/>
            <a:rect l="l" t="t" r="r" b="b"/>
            <a:pathLst>
              <a:path w="1752600" h="254000">
                <a:moveTo>
                  <a:pt x="1675871" y="31508"/>
                </a:moveTo>
                <a:lnTo>
                  <a:pt x="0" y="240995"/>
                </a:lnTo>
                <a:lnTo>
                  <a:pt x="1524" y="253606"/>
                </a:lnTo>
                <a:lnTo>
                  <a:pt x="1677438" y="44117"/>
                </a:lnTo>
                <a:lnTo>
                  <a:pt x="1675871" y="31508"/>
                </a:lnTo>
                <a:close/>
              </a:path>
              <a:path w="1752600" h="254000">
                <a:moveTo>
                  <a:pt x="1749980" y="29933"/>
                </a:moveTo>
                <a:lnTo>
                  <a:pt x="1688465" y="29933"/>
                </a:lnTo>
                <a:lnTo>
                  <a:pt x="1690116" y="42532"/>
                </a:lnTo>
                <a:lnTo>
                  <a:pt x="1677438" y="44117"/>
                </a:lnTo>
                <a:lnTo>
                  <a:pt x="1681352" y="75615"/>
                </a:lnTo>
                <a:lnTo>
                  <a:pt x="1749980" y="29933"/>
                </a:lnTo>
                <a:close/>
              </a:path>
              <a:path w="1752600" h="254000">
                <a:moveTo>
                  <a:pt x="1688465" y="29933"/>
                </a:moveTo>
                <a:lnTo>
                  <a:pt x="1675871" y="31508"/>
                </a:lnTo>
                <a:lnTo>
                  <a:pt x="1677438" y="44117"/>
                </a:lnTo>
                <a:lnTo>
                  <a:pt x="1690116" y="42532"/>
                </a:lnTo>
                <a:lnTo>
                  <a:pt x="1688465" y="29933"/>
                </a:lnTo>
                <a:close/>
              </a:path>
              <a:path w="1752600" h="254000">
                <a:moveTo>
                  <a:pt x="1671954" y="0"/>
                </a:moveTo>
                <a:lnTo>
                  <a:pt x="1675871" y="31508"/>
                </a:lnTo>
                <a:lnTo>
                  <a:pt x="1688465" y="29933"/>
                </a:lnTo>
                <a:lnTo>
                  <a:pt x="1749980" y="29933"/>
                </a:lnTo>
                <a:lnTo>
                  <a:pt x="1752346" y="28359"/>
                </a:lnTo>
                <a:lnTo>
                  <a:pt x="1671954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096000" y="5638800"/>
            <a:ext cx="226047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9140" marR="5080" indent="-72707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Actual variable ‘a’ is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not  changed.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71450"/>
            <a:ext cx="8817541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/>
              <a:t>EXAMPLES </a:t>
            </a:r>
            <a:r>
              <a:rPr sz="2600" b="1" spc="-10" dirty="0"/>
              <a:t>OF </a:t>
            </a:r>
            <a:r>
              <a:rPr sz="2600" b="1" spc="-40" dirty="0"/>
              <a:t>PASSING MUTABLE</a:t>
            </a:r>
            <a:r>
              <a:rPr sz="2600" b="1" spc="-135" dirty="0"/>
              <a:t> </a:t>
            </a:r>
            <a:r>
              <a:rPr sz="2600" b="1" dirty="0"/>
              <a:t>ARGUMENTS</a:t>
            </a:r>
            <a:endParaRPr sz="2600" b="1"/>
          </a:p>
        </p:txBody>
      </p:sp>
      <p:sp>
        <p:nvSpPr>
          <p:cNvPr id="3" name="object 3"/>
          <p:cNvSpPr/>
          <p:nvPr/>
        </p:nvSpPr>
        <p:spPr>
          <a:xfrm>
            <a:off x="228600" y="762000"/>
            <a:ext cx="8065008" cy="3541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800" y="4648200"/>
            <a:ext cx="6019800" cy="15878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46469" y="4837176"/>
            <a:ext cx="763905" cy="1667510"/>
          </a:xfrm>
          <a:custGeom>
            <a:avLst/>
            <a:gdLst/>
            <a:ahLst/>
            <a:cxnLst/>
            <a:rect l="l" t="t" r="r" b="b"/>
            <a:pathLst>
              <a:path w="1018540" h="1667509">
                <a:moveTo>
                  <a:pt x="0" y="0"/>
                </a:moveTo>
                <a:lnTo>
                  <a:pt x="75231" y="919"/>
                </a:lnTo>
                <a:lnTo>
                  <a:pt x="147031" y="3591"/>
                </a:lnTo>
                <a:lnTo>
                  <a:pt x="214612" y="7883"/>
                </a:lnTo>
                <a:lnTo>
                  <a:pt x="277189" y="13665"/>
                </a:lnTo>
                <a:lnTo>
                  <a:pt x="333974" y="20805"/>
                </a:lnTo>
                <a:lnTo>
                  <a:pt x="384181" y="29173"/>
                </a:lnTo>
                <a:lnTo>
                  <a:pt x="427024" y="38637"/>
                </a:lnTo>
                <a:lnTo>
                  <a:pt x="487469" y="60330"/>
                </a:lnTo>
                <a:lnTo>
                  <a:pt x="509016" y="84836"/>
                </a:lnTo>
                <a:lnTo>
                  <a:pt x="509016" y="748665"/>
                </a:lnTo>
                <a:lnTo>
                  <a:pt x="514533" y="761187"/>
                </a:lnTo>
                <a:lnTo>
                  <a:pt x="556316" y="784394"/>
                </a:lnTo>
                <a:lnTo>
                  <a:pt x="633850" y="804274"/>
                </a:lnTo>
                <a:lnTo>
                  <a:pt x="684057" y="812637"/>
                </a:lnTo>
                <a:lnTo>
                  <a:pt x="740842" y="819775"/>
                </a:lnTo>
                <a:lnTo>
                  <a:pt x="803419" y="825555"/>
                </a:lnTo>
                <a:lnTo>
                  <a:pt x="871000" y="829846"/>
                </a:lnTo>
                <a:lnTo>
                  <a:pt x="942800" y="832517"/>
                </a:lnTo>
                <a:lnTo>
                  <a:pt x="1018032" y="833437"/>
                </a:lnTo>
                <a:lnTo>
                  <a:pt x="942800" y="834357"/>
                </a:lnTo>
                <a:lnTo>
                  <a:pt x="871000" y="837029"/>
                </a:lnTo>
                <a:lnTo>
                  <a:pt x="803419" y="841322"/>
                </a:lnTo>
                <a:lnTo>
                  <a:pt x="740842" y="847105"/>
                </a:lnTo>
                <a:lnTo>
                  <a:pt x="684057" y="854247"/>
                </a:lnTo>
                <a:lnTo>
                  <a:pt x="633850" y="862616"/>
                </a:lnTo>
                <a:lnTo>
                  <a:pt x="591007" y="872080"/>
                </a:lnTo>
                <a:lnTo>
                  <a:pt x="530562" y="893772"/>
                </a:lnTo>
                <a:lnTo>
                  <a:pt x="509016" y="918273"/>
                </a:lnTo>
                <a:lnTo>
                  <a:pt x="509016" y="1582420"/>
                </a:lnTo>
                <a:lnTo>
                  <a:pt x="503498" y="1594955"/>
                </a:lnTo>
                <a:lnTo>
                  <a:pt x="461715" y="1618183"/>
                </a:lnTo>
                <a:lnTo>
                  <a:pt x="384181" y="1638077"/>
                </a:lnTo>
                <a:lnTo>
                  <a:pt x="333974" y="1646446"/>
                </a:lnTo>
                <a:lnTo>
                  <a:pt x="277189" y="1653587"/>
                </a:lnTo>
                <a:lnTo>
                  <a:pt x="214612" y="1659370"/>
                </a:lnTo>
                <a:lnTo>
                  <a:pt x="147031" y="1663663"/>
                </a:lnTo>
                <a:lnTo>
                  <a:pt x="75231" y="1666336"/>
                </a:lnTo>
                <a:lnTo>
                  <a:pt x="0" y="1667256"/>
                </a:lnTo>
              </a:path>
            </a:pathLst>
          </a:custGeom>
          <a:ln w="6096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6000" y="4724400"/>
            <a:ext cx="1143000" cy="681864"/>
          </a:xfrm>
          <a:custGeom>
            <a:avLst/>
            <a:gdLst/>
            <a:ahLst/>
            <a:cxnLst/>
            <a:rect l="l" t="t" r="r" b="b"/>
            <a:pathLst>
              <a:path w="5126990" h="1577339">
                <a:moveTo>
                  <a:pt x="5052244" y="30355"/>
                </a:moveTo>
                <a:lnTo>
                  <a:pt x="0" y="1564665"/>
                </a:lnTo>
                <a:lnTo>
                  <a:pt x="3810" y="1576806"/>
                </a:lnTo>
                <a:lnTo>
                  <a:pt x="5055939" y="42543"/>
                </a:lnTo>
                <a:lnTo>
                  <a:pt x="5052244" y="30355"/>
                </a:lnTo>
                <a:close/>
              </a:path>
              <a:path w="5126990" h="1577339">
                <a:moveTo>
                  <a:pt x="5113976" y="26669"/>
                </a:moveTo>
                <a:lnTo>
                  <a:pt x="5064379" y="26669"/>
                </a:lnTo>
                <a:lnTo>
                  <a:pt x="5068061" y="38862"/>
                </a:lnTo>
                <a:lnTo>
                  <a:pt x="5055939" y="42543"/>
                </a:lnTo>
                <a:lnTo>
                  <a:pt x="5065141" y="72898"/>
                </a:lnTo>
                <a:lnTo>
                  <a:pt x="5113976" y="26669"/>
                </a:lnTo>
                <a:close/>
              </a:path>
              <a:path w="5126990" h="1577339">
                <a:moveTo>
                  <a:pt x="5064379" y="26669"/>
                </a:moveTo>
                <a:lnTo>
                  <a:pt x="5052244" y="30355"/>
                </a:lnTo>
                <a:lnTo>
                  <a:pt x="5055939" y="42543"/>
                </a:lnTo>
                <a:lnTo>
                  <a:pt x="5068061" y="38862"/>
                </a:lnTo>
                <a:lnTo>
                  <a:pt x="5064379" y="26669"/>
                </a:lnTo>
                <a:close/>
              </a:path>
              <a:path w="5126990" h="1577339">
                <a:moveTo>
                  <a:pt x="5043043" y="0"/>
                </a:moveTo>
                <a:lnTo>
                  <a:pt x="5052244" y="30355"/>
                </a:lnTo>
                <a:lnTo>
                  <a:pt x="5064379" y="26669"/>
                </a:lnTo>
                <a:lnTo>
                  <a:pt x="5113976" y="26669"/>
                </a:lnTo>
                <a:lnTo>
                  <a:pt x="5126989" y="14350"/>
                </a:lnTo>
                <a:lnTo>
                  <a:pt x="5043043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162800" y="4038600"/>
            <a:ext cx="19812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latin typeface="Arial"/>
                <a:cs typeface="Arial"/>
              </a:rPr>
              <a:t>Value </a:t>
            </a:r>
            <a:r>
              <a:rPr sz="2000" b="1" dirty="0">
                <a:latin typeface="Arial"/>
                <a:cs typeface="Arial"/>
              </a:rPr>
              <a:t>of </a:t>
            </a:r>
            <a:r>
              <a:rPr sz="2000" b="1" spc="-10" dirty="0">
                <a:latin typeface="Arial"/>
                <a:cs typeface="Arial"/>
              </a:rPr>
              <a:t>my_list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is  changed after  function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-5">
                <a:latin typeface="Arial"/>
                <a:cs typeface="Arial"/>
              </a:rPr>
              <a:t>call</a:t>
            </a:r>
            <a:r>
              <a:rPr sz="2000" b="1" spc="-5" smtClean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71638" y="5486400"/>
            <a:ext cx="2072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2865">
              <a:lnSpc>
                <a:spcPct val="100000"/>
              </a:lnSpc>
            </a:pPr>
            <a:r>
              <a:rPr lang="en-IN" b="1" dirty="0" smtClean="0">
                <a:latin typeface="Arial"/>
                <a:cs typeface="Arial"/>
              </a:rPr>
              <a:t>Address is</a:t>
            </a:r>
            <a:r>
              <a:rPr lang="en-IN" b="1" spc="-75" dirty="0" smtClean="0">
                <a:latin typeface="Arial"/>
                <a:cs typeface="Arial"/>
              </a:rPr>
              <a:t> </a:t>
            </a:r>
            <a:r>
              <a:rPr lang="en-IN" b="1" dirty="0" smtClean="0">
                <a:latin typeface="Arial"/>
                <a:cs typeface="Arial"/>
              </a:rPr>
              <a:t>same</a:t>
            </a:r>
            <a:endParaRPr lang="en-IN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Passing List to a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Function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85800"/>
            <a:ext cx="8229600" cy="5334000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List is a mutable object. 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Contents of List can be changed easily therefore list is said to be mutable object. 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Thus Programmer can pass list to function and perform various operations on it. </a:t>
            </a:r>
          </a:p>
          <a:p>
            <a:pPr marL="0" indent="0" algn="just">
              <a:buNone/>
            </a:pPr>
            <a:r>
              <a:rPr lang="en-US" b="1" u="sng" dirty="0" smtClean="0">
                <a:latin typeface="Calibri" pitchFamily="34" charset="0"/>
                <a:cs typeface="Calibri" pitchFamily="34" charset="0"/>
              </a:rPr>
              <a:t>Example</a:t>
            </a:r>
            <a:r>
              <a:rPr lang="en-US" b="1" u="sng" dirty="0">
                <a:latin typeface="Calibri" pitchFamily="34" charset="0"/>
                <a:cs typeface="Calibri" pitchFamily="34" charset="0"/>
              </a:rPr>
              <a:t>:</a:t>
            </a:r>
          </a:p>
          <a:p>
            <a:pPr marL="0" indent="0" algn="just">
              <a:buNone/>
            </a:pPr>
            <a:r>
              <a:rPr lang="en-US" b="1" u="sng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0" indent="0" algn="just">
              <a:buNone/>
            </a:pPr>
            <a:endParaRPr lang="en-US" b="1" u="sng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021894"/>
              </p:ext>
            </p:extLst>
          </p:nvPr>
        </p:nvGraphicFramePr>
        <p:xfrm>
          <a:off x="1752600" y="3352800"/>
          <a:ext cx="67818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1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pPr algn="just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def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Print_Contents_List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(L):</a:t>
                      </a:r>
                    </a:p>
                    <a:p>
                      <a:pPr algn="just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for x in range(0,len(L)):</a:t>
                      </a:r>
                    </a:p>
                    <a:p>
                      <a:pPr algn="just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L[x]=L[x]+10</a:t>
                      </a:r>
                    </a:p>
                    <a:p>
                      <a:pPr algn="just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print(L[x], end=' ')</a:t>
                      </a:r>
                    </a:p>
                    <a:p>
                      <a:pPr algn="just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L1 = [10,20,30,40,50]</a:t>
                      </a:r>
                    </a:p>
                    <a:p>
                      <a:pPr algn="just"/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Print_Contents_List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(L1)  #Pass List L1</a:t>
                      </a:r>
                    </a:p>
                    <a:p>
                      <a:pPr algn="just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print(L1)</a:t>
                      </a:r>
                    </a:p>
                    <a:p>
                      <a:pPr algn="just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Output:  </a:t>
                      </a:r>
                    </a:p>
                    <a:p>
                      <a:pPr algn="just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30 40 50 60</a:t>
                      </a:r>
                    </a:p>
                    <a:p>
                      <a:pPr algn="just"/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[20, 30, 40, 50, 60]</a:t>
                      </a:r>
                      <a:endParaRPr lang="en-US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29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7725" y="2616530"/>
            <a:ext cx="6079807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dirty="0">
                <a:solidFill>
                  <a:srgbClr val="000000"/>
                </a:solidFill>
                <a:latin typeface="Arial"/>
                <a:cs typeface="Arial"/>
              </a:rPr>
              <a:t>FUNCTION</a:t>
            </a:r>
            <a:r>
              <a:rPr sz="5400" b="0" spc="-3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5400" b="0" dirty="0">
                <a:solidFill>
                  <a:srgbClr val="000000"/>
                </a:solidFill>
                <a:latin typeface="Arial"/>
                <a:cs typeface="Arial"/>
              </a:rPr>
              <a:t>ARGUMENTS</a:t>
            </a:r>
            <a:endParaRPr sz="5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Positional Arguments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419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Positional arguments must be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passed </a:t>
            </a:r>
            <a:r>
              <a:rPr lang="en-US" dirty="0">
                <a:latin typeface="Calibri" pitchFamily="34" charset="0"/>
                <a:cs typeface="Calibri" pitchFamily="34" charset="0"/>
              </a:rPr>
              <a:t>as in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exact order  </a:t>
            </a:r>
            <a:r>
              <a:rPr lang="en-US" dirty="0">
                <a:latin typeface="Calibri" pitchFamily="34" charset="0"/>
                <a:cs typeface="Calibri" pitchFamily="34" charset="0"/>
              </a:rPr>
              <a:t>i.e. the way they are defined. </a:t>
            </a:r>
          </a:p>
          <a:p>
            <a:pPr marL="0" indent="0" algn="just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1st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argument</a:t>
            </a:r>
            <a:r>
              <a:rPr lang="en-US" dirty="0">
                <a:latin typeface="Calibri" pitchFamily="34" charset="0"/>
                <a:cs typeface="Calibri" pitchFamily="34" charset="0"/>
              </a:rPr>
              <a:t> in the call statement is assigned to the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first parameter </a:t>
            </a:r>
            <a:r>
              <a:rPr lang="en-US" dirty="0">
                <a:latin typeface="Calibri" pitchFamily="34" charset="0"/>
                <a:cs typeface="Calibri" pitchFamily="34" charset="0"/>
              </a:rPr>
              <a:t>listed in the function definition.   </a:t>
            </a:r>
          </a:p>
          <a:p>
            <a:pPr marL="0" indent="0" algn="just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Similarly, the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second argument</a:t>
            </a:r>
            <a:r>
              <a:rPr lang="en-US" dirty="0">
                <a:latin typeface="Calibri" pitchFamily="34" charset="0"/>
                <a:cs typeface="Calibri" pitchFamily="34" charset="0"/>
              </a:rPr>
              <a:t> in the call statement is assigned to the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second parameter </a:t>
            </a:r>
            <a:r>
              <a:rPr lang="en-US" dirty="0">
                <a:latin typeface="Calibri" pitchFamily="34" charset="0"/>
                <a:cs typeface="Calibri" pitchFamily="34" charset="0"/>
              </a:rPr>
              <a:t>listed in the function definition and so on.</a:t>
            </a:r>
          </a:p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104083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sz="2400" b="1" dirty="0"/>
              <a:t>Program:</a:t>
            </a:r>
            <a:r>
              <a:rPr lang="en-US" sz="2400" dirty="0"/>
              <a:t> Demonstrate use of Positional Arguments.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200" b="1" dirty="0">
                <a:latin typeface="Calibri" pitchFamily="34" charset="0"/>
                <a:cs typeface="Calibri" pitchFamily="34" charset="0"/>
              </a:rPr>
              <a:t>Write a program to pass arguments  name and age to a function </a:t>
            </a:r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Display. </a:t>
            </a:r>
            <a:endParaRPr lang="en-US" sz="22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  </a:t>
            </a:r>
          </a:p>
          <a:p>
            <a:pPr marL="0" indent="0">
              <a:buNone/>
            </a:pPr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Thus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, the first argument binds to the first parameter and second argument binds to the second parameter. This style of matching up arguments and parameter is called “</a:t>
            </a:r>
            <a:r>
              <a:rPr lang="en-US" sz="2200" b="1" dirty="0">
                <a:latin typeface="Calibri" pitchFamily="34" charset="0"/>
                <a:cs typeface="Calibri" pitchFamily="34" charset="0"/>
              </a:rPr>
              <a:t>positional argument style”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or “</a:t>
            </a:r>
            <a:r>
              <a:rPr lang="en-US" sz="2200" b="1" dirty="0">
                <a:latin typeface="Calibri" pitchFamily="34" charset="0"/>
                <a:cs typeface="Calibri" pitchFamily="34" charset="0"/>
              </a:rPr>
              <a:t>positional parameter style”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838441"/>
              </p:ext>
            </p:extLst>
          </p:nvPr>
        </p:nvGraphicFramePr>
        <p:xfrm>
          <a:off x="1905000" y="20574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def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Display(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Name,age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):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print("Name = ",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Name,"age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=  ",age)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Display("John",25) 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Display(40,"Sachin") </a:t>
                      </a:r>
                    </a:p>
                    <a:p>
                      <a:endParaRPr lang="en-US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Output: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+mn-cs"/>
                      </a:endParaRP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Name =  John age =   25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Name =  40 age =  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Sachin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47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Keyword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Calibri" pitchFamily="34" charset="0"/>
                <a:cs typeface="Calibri" pitchFamily="34" charset="0"/>
              </a:rPr>
              <a:t>An alternative to positional argument is keyword argument.  </a:t>
            </a:r>
          </a:p>
          <a:p>
            <a:pPr algn="just"/>
            <a:r>
              <a:rPr lang="en-US" sz="2400" dirty="0" smtClean="0">
                <a:latin typeface="Calibri" pitchFamily="34" charset="0"/>
                <a:cs typeface="Calibri" pitchFamily="34" charset="0"/>
              </a:rPr>
              <a:t>Programmer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can pass a keyword argument to a function by using its corresponding parameter name rather than its position. </a:t>
            </a:r>
          </a:p>
          <a:p>
            <a:pPr algn="just"/>
            <a:r>
              <a:rPr lang="en-US" sz="2400" dirty="0" smtClean="0">
                <a:latin typeface="Calibri" pitchFamily="34" charset="0"/>
                <a:cs typeface="Calibri" pitchFamily="34" charset="0"/>
              </a:rPr>
              <a:t>Syntax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of keyword arguments is as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follows: 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 err="1">
                <a:latin typeface="Calibri" pitchFamily="34" charset="0"/>
                <a:cs typeface="Calibri" pitchFamily="34" charset="0"/>
              </a:rPr>
              <a:t>Name_of_Function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(pos_args,keyword1=value,keyword2=value2………)</a:t>
            </a:r>
          </a:p>
        </p:txBody>
      </p:sp>
    </p:spTree>
    <p:extLst>
      <p:ext uri="{BB962C8B-B14F-4D97-AF65-F5344CB8AC3E}">
        <p14:creationId xmlns:p14="http://schemas.microsoft.com/office/powerpoint/2010/main" val="104319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Program: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Demonstrate use of Keyword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Write a program to pass arguments  name and age to a function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Display.   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 algn="just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853073"/>
              </p:ext>
            </p:extLst>
          </p:nvPr>
        </p:nvGraphicFramePr>
        <p:xfrm>
          <a:off x="609600" y="2057400"/>
          <a:ext cx="79248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endParaRPr lang="en-US" sz="2000" b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def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Display(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Name,age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):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print("Name = ",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Name,"age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=  ",age)</a:t>
                      </a:r>
                    </a:p>
                    <a:p>
                      <a:pPr marL="0" indent="0"/>
                      <a:endParaRPr lang="en-US" sz="2000" b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indent="0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Display(25,Name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="John")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#Call function using keyword arguments   </a:t>
                      </a:r>
                      <a:endParaRPr lang="en-US" sz="2000" b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indent="0"/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indent="0"/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indent="0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Output:</a:t>
                      </a:r>
                    </a:p>
                    <a:p>
                      <a:pPr marL="0" indent="0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Name =  John age =   25  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               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57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1" y="70180"/>
            <a:ext cx="753018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/>
              <a:t>KEYWORD</a:t>
            </a:r>
            <a:r>
              <a:rPr b="1" spc="-245" dirty="0"/>
              <a:t> </a:t>
            </a:r>
            <a:r>
              <a:rPr b="1" dirty="0"/>
              <a:t>ARGUMENTS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1" y="762000"/>
            <a:ext cx="8686800" cy="2457083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Wingdings" pitchFamily="2" charset="2"/>
              <a:buChar char="§"/>
              <a:tabLst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Keyword arguments </a:t>
            </a:r>
            <a:r>
              <a:rPr sz="2400" dirty="0">
                <a:latin typeface="Arial"/>
                <a:cs typeface="Arial"/>
              </a:rPr>
              <a:t>are </a:t>
            </a:r>
            <a:r>
              <a:rPr sz="2400" spc="-5" dirty="0">
                <a:latin typeface="Arial"/>
                <a:cs typeface="Arial"/>
              </a:rPr>
              <a:t>related </a:t>
            </a:r>
            <a:r>
              <a:rPr sz="2400" dirty="0">
                <a:latin typeface="Arial"/>
                <a:cs typeface="Arial"/>
              </a:rPr>
              <a:t>to the </a:t>
            </a:r>
            <a:r>
              <a:rPr sz="2400" b="1" dirty="0">
                <a:latin typeface="Arial"/>
                <a:cs typeface="Arial"/>
              </a:rPr>
              <a:t>function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calls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4965" marR="5080" indent="-342900">
              <a:lnSpc>
                <a:spcPct val="100000"/>
              </a:lnSpc>
              <a:spcBef>
                <a:spcPts val="580"/>
              </a:spcBef>
              <a:buFont typeface="Wingdings" pitchFamily="2" charset="2"/>
              <a:buChar char="§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Using </a:t>
            </a:r>
            <a:r>
              <a:rPr sz="2400" b="1" spc="-5" dirty="0">
                <a:latin typeface="Arial"/>
                <a:cs typeface="Arial"/>
              </a:rPr>
              <a:t>keyword arguments </a:t>
            </a:r>
            <a:r>
              <a:rPr sz="2400" spc="-5" dirty="0">
                <a:latin typeface="Arial"/>
                <a:cs typeface="Arial"/>
              </a:rPr>
              <a:t>in a </a:t>
            </a:r>
            <a:r>
              <a:rPr sz="2400" b="1" dirty="0">
                <a:latin typeface="Arial"/>
                <a:cs typeface="Arial"/>
              </a:rPr>
              <a:t>function call</a:t>
            </a:r>
            <a:r>
              <a:rPr sz="2400" dirty="0">
                <a:latin typeface="Arial"/>
                <a:cs typeface="Arial"/>
              </a:rPr>
              <a:t>, the </a:t>
            </a:r>
            <a:r>
              <a:rPr sz="2400" b="1" spc="-5" dirty="0">
                <a:latin typeface="Arial"/>
                <a:cs typeface="Arial"/>
              </a:rPr>
              <a:t>caller </a:t>
            </a:r>
            <a:r>
              <a:rPr sz="2400" b="1" dirty="0">
                <a:latin typeface="Arial"/>
                <a:cs typeface="Arial"/>
              </a:rPr>
              <a:t>identifies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b="1" spc="-5" dirty="0">
                <a:latin typeface="Arial"/>
                <a:cs typeface="Arial"/>
              </a:rPr>
              <a:t>arguments  </a:t>
            </a:r>
            <a:r>
              <a:rPr sz="2400" b="1" dirty="0">
                <a:latin typeface="Arial"/>
                <a:cs typeface="Arial"/>
              </a:rPr>
              <a:t>by the </a:t>
            </a:r>
            <a:r>
              <a:rPr sz="2400" b="1" spc="-5" dirty="0">
                <a:latin typeface="Arial"/>
                <a:cs typeface="Arial"/>
              </a:rPr>
              <a:t>parameter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name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4965" marR="563245" indent="-342900">
              <a:lnSpc>
                <a:spcPct val="100000"/>
              </a:lnSpc>
              <a:spcBef>
                <a:spcPts val="575"/>
              </a:spcBef>
              <a:buFont typeface="Wingdings" pitchFamily="2" charset="2"/>
              <a:buChar char="§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Allows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b="1" dirty="0">
                <a:latin typeface="Arial"/>
                <a:cs typeface="Arial"/>
              </a:rPr>
              <a:t>skip </a:t>
            </a:r>
            <a:r>
              <a:rPr sz="2400" b="1" spc="-5" dirty="0">
                <a:latin typeface="Arial"/>
                <a:cs typeface="Arial"/>
              </a:rPr>
              <a:t>arguments </a:t>
            </a:r>
            <a:r>
              <a:rPr sz="2400" spc="-5" dirty="0">
                <a:latin typeface="Arial"/>
                <a:cs typeface="Arial"/>
              </a:rPr>
              <a:t>or </a:t>
            </a:r>
            <a:r>
              <a:rPr sz="2400" b="1" dirty="0">
                <a:latin typeface="Arial"/>
                <a:cs typeface="Arial"/>
              </a:rPr>
              <a:t>place them </a:t>
            </a:r>
            <a:r>
              <a:rPr sz="2400" b="1" spc="-5" dirty="0">
                <a:latin typeface="Arial"/>
                <a:cs typeface="Arial"/>
              </a:rPr>
              <a:t>out </a:t>
            </a:r>
            <a:r>
              <a:rPr sz="2400" b="1" dirty="0">
                <a:latin typeface="Arial"/>
                <a:cs typeface="Arial"/>
              </a:rPr>
              <a:t>of </a:t>
            </a:r>
            <a:r>
              <a:rPr sz="2400" b="1" spc="-25" dirty="0">
                <a:latin typeface="Arial"/>
                <a:cs typeface="Arial"/>
              </a:rPr>
              <a:t>order,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b="1" spc="-10" dirty="0">
                <a:latin typeface="Arial"/>
                <a:cs typeface="Arial"/>
              </a:rPr>
              <a:t>Python </a:t>
            </a:r>
            <a:r>
              <a:rPr sz="2400" b="1" spc="-5" dirty="0">
                <a:latin typeface="Arial"/>
                <a:cs typeface="Arial"/>
              </a:rPr>
              <a:t>interpreter  use </a:t>
            </a:r>
            <a:r>
              <a:rPr sz="2400" b="1" dirty="0">
                <a:latin typeface="Arial"/>
                <a:cs typeface="Arial"/>
              </a:rPr>
              <a:t>the </a:t>
            </a:r>
            <a:r>
              <a:rPr sz="2400" b="1" spc="-5" dirty="0">
                <a:latin typeface="Arial"/>
                <a:cs typeface="Arial"/>
              </a:rPr>
              <a:t>keywords </a:t>
            </a:r>
            <a:r>
              <a:rPr sz="2400" spc="-5" dirty="0">
                <a:latin typeface="Arial"/>
                <a:cs typeface="Arial"/>
              </a:rPr>
              <a:t>provided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b="1" dirty="0">
                <a:latin typeface="Arial"/>
                <a:cs typeface="Arial"/>
              </a:rPr>
              <a:t>match the </a:t>
            </a:r>
            <a:r>
              <a:rPr sz="2400" b="1" spc="-5" dirty="0">
                <a:latin typeface="Arial"/>
                <a:cs typeface="Arial"/>
              </a:rPr>
              <a:t>values </a:t>
            </a:r>
            <a:r>
              <a:rPr sz="2400" b="1" spc="5">
                <a:latin typeface="Arial"/>
                <a:cs typeface="Arial"/>
              </a:rPr>
              <a:t>with</a:t>
            </a:r>
            <a:r>
              <a:rPr sz="2400" b="1" spc="-25">
                <a:latin typeface="Arial"/>
                <a:cs typeface="Arial"/>
              </a:rPr>
              <a:t> </a:t>
            </a:r>
            <a:r>
              <a:rPr sz="2400" b="1" spc="-5" smtClean="0">
                <a:latin typeface="Arial"/>
                <a:cs typeface="Arial"/>
              </a:rPr>
              <a:t>parameters.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5486400"/>
            <a:ext cx="1848231" cy="955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3352800"/>
            <a:ext cx="4107180" cy="1533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4400" y="5029200"/>
            <a:ext cx="13127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tp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t: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 flipV="1">
            <a:off x="4419600" y="4572001"/>
            <a:ext cx="1066800" cy="106678"/>
          </a:xfrm>
          <a:custGeom>
            <a:avLst/>
            <a:gdLst/>
            <a:ahLst/>
            <a:cxnLst/>
            <a:rect l="l" t="t" r="r" b="b"/>
            <a:pathLst>
              <a:path w="2266950" h="132079">
                <a:moveTo>
                  <a:pt x="2190495" y="31747"/>
                </a:moveTo>
                <a:lnTo>
                  <a:pt x="0" y="118872"/>
                </a:lnTo>
                <a:lnTo>
                  <a:pt x="508" y="131572"/>
                </a:lnTo>
                <a:lnTo>
                  <a:pt x="2191003" y="44447"/>
                </a:lnTo>
                <a:lnTo>
                  <a:pt x="2190495" y="31747"/>
                </a:lnTo>
                <a:close/>
              </a:path>
              <a:path w="2266950" h="132079">
                <a:moveTo>
                  <a:pt x="2258501" y="31242"/>
                </a:moveTo>
                <a:lnTo>
                  <a:pt x="2203196" y="31242"/>
                </a:lnTo>
                <a:lnTo>
                  <a:pt x="2203704" y="43942"/>
                </a:lnTo>
                <a:lnTo>
                  <a:pt x="2191003" y="44447"/>
                </a:lnTo>
                <a:lnTo>
                  <a:pt x="2192274" y="76200"/>
                </a:lnTo>
                <a:lnTo>
                  <a:pt x="2266950" y="35052"/>
                </a:lnTo>
                <a:lnTo>
                  <a:pt x="2258501" y="31242"/>
                </a:lnTo>
                <a:close/>
              </a:path>
              <a:path w="2266950" h="132079">
                <a:moveTo>
                  <a:pt x="2203196" y="31242"/>
                </a:moveTo>
                <a:lnTo>
                  <a:pt x="2190495" y="31747"/>
                </a:lnTo>
                <a:lnTo>
                  <a:pt x="2191003" y="44447"/>
                </a:lnTo>
                <a:lnTo>
                  <a:pt x="2203704" y="43942"/>
                </a:lnTo>
                <a:lnTo>
                  <a:pt x="2203196" y="31242"/>
                </a:lnTo>
                <a:close/>
              </a:path>
              <a:path w="2266950" h="132079">
                <a:moveTo>
                  <a:pt x="2189226" y="0"/>
                </a:moveTo>
                <a:lnTo>
                  <a:pt x="2190495" y="31747"/>
                </a:lnTo>
                <a:lnTo>
                  <a:pt x="2203196" y="31242"/>
                </a:lnTo>
                <a:lnTo>
                  <a:pt x="2258501" y="31242"/>
                </a:lnTo>
                <a:lnTo>
                  <a:pt x="2189226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105401" y="3787140"/>
            <a:ext cx="3810000" cy="2000803"/>
          </a:xfrm>
          <a:prstGeom prst="rect">
            <a:avLst/>
          </a:prstGeom>
          <a:ln w="12192">
            <a:solidFill>
              <a:srgbClr val="2C89E7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378460" marR="375920" indent="-287020">
              <a:lnSpc>
                <a:spcPct val="140000"/>
              </a:lnSpc>
              <a:spcBef>
                <a:spcPts val="409"/>
              </a:spcBef>
              <a:buFont typeface="Wingdings"/>
              <a:buChar char=""/>
              <a:tabLst>
                <a:tab pos="378460" algn="l"/>
                <a:tab pos="379095" algn="l"/>
              </a:tabLst>
            </a:pPr>
            <a:r>
              <a:rPr sz="1800" spc="-5" dirty="0">
                <a:latin typeface="Arial"/>
                <a:cs typeface="Arial"/>
              </a:rPr>
              <a:t>Caller </a:t>
            </a:r>
            <a:r>
              <a:rPr sz="1800" b="1" dirty="0">
                <a:latin typeface="Arial"/>
                <a:cs typeface="Arial"/>
              </a:rPr>
              <a:t>identifies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b="1" dirty="0">
                <a:latin typeface="Arial"/>
                <a:cs typeface="Arial"/>
              </a:rPr>
              <a:t>keyword  </a:t>
            </a:r>
            <a:r>
              <a:rPr sz="1800" b="1" spc="-5" dirty="0">
                <a:latin typeface="Arial"/>
                <a:cs typeface="Arial"/>
              </a:rPr>
              <a:t>argument </a:t>
            </a:r>
            <a:r>
              <a:rPr sz="1800" spc="-5" dirty="0">
                <a:latin typeface="Arial"/>
                <a:cs typeface="Arial"/>
              </a:rPr>
              <a:t>by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b="1" spc="-5" dirty="0">
                <a:latin typeface="Arial"/>
                <a:cs typeface="Arial"/>
              </a:rPr>
              <a:t>parameter name.</a:t>
            </a:r>
            <a:endParaRPr sz="1800">
              <a:latin typeface="Arial"/>
              <a:cs typeface="Arial"/>
            </a:endParaRPr>
          </a:p>
          <a:p>
            <a:pPr marL="378460" indent="-287655">
              <a:lnSpc>
                <a:spcPct val="100000"/>
              </a:lnSpc>
              <a:spcBef>
                <a:spcPts val="865"/>
              </a:spcBef>
              <a:buFont typeface="Wingdings"/>
              <a:buChar char=""/>
              <a:tabLst>
                <a:tab pos="378460" algn="l"/>
                <a:tab pos="379095" algn="l"/>
              </a:tabLst>
            </a:pPr>
            <a:r>
              <a:rPr sz="1800" spc="-5" dirty="0">
                <a:latin typeface="Arial"/>
                <a:cs typeface="Arial"/>
              </a:rPr>
              <a:t>Calling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b="1" spc="-5" dirty="0">
                <a:latin typeface="Arial"/>
                <a:cs typeface="Arial"/>
              </a:rPr>
              <a:t>argument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Order</a:t>
            </a:r>
            <a:endParaRPr sz="1800">
              <a:latin typeface="Arial"/>
              <a:cs typeface="Arial"/>
            </a:endParaRPr>
          </a:p>
          <a:p>
            <a:pPr marL="378460">
              <a:lnSpc>
                <a:spcPct val="100000"/>
              </a:lnSpc>
              <a:spcBef>
                <a:spcPts val="865"/>
              </a:spcBef>
            </a:pPr>
            <a:r>
              <a:rPr sz="1800" spc="-10" dirty="0">
                <a:latin typeface="Arial"/>
                <a:cs typeface="Arial"/>
              </a:rPr>
              <a:t>doesn’t </a:t>
            </a:r>
            <a:r>
              <a:rPr sz="1800" dirty="0">
                <a:latin typeface="Arial"/>
                <a:cs typeface="Arial"/>
              </a:rPr>
              <a:t>matter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1169" y="110489"/>
            <a:ext cx="501205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KEYWORD</a:t>
            </a:r>
            <a:r>
              <a:rPr spc="-240" dirty="0"/>
              <a:t> </a:t>
            </a:r>
            <a:r>
              <a:rPr dirty="0"/>
              <a:t>ARGUMENTS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609600"/>
            <a:ext cx="247467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b="1" spc="-5" dirty="0">
                <a:latin typeface="Arial"/>
                <a:cs typeface="Arial"/>
              </a:rPr>
              <a:t>Example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1: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24600" y="1981200"/>
            <a:ext cx="2590800" cy="160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000" y="1219200"/>
            <a:ext cx="5759195" cy="2743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37044" y="1357629"/>
            <a:ext cx="162115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Output: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8601" y="4572000"/>
            <a:ext cx="5762918" cy="20632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0632" y="4063110"/>
            <a:ext cx="233636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r>
              <a:rPr sz="2400" b="1" spc="-5" dirty="0">
                <a:latin typeface="Arial"/>
                <a:cs typeface="Arial"/>
              </a:rPr>
              <a:t>Example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2: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62496" y="4669535"/>
            <a:ext cx="2767203" cy="18897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837044" y="4063110"/>
            <a:ext cx="146875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Output: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304800"/>
            <a:ext cx="6103333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b="1" dirty="0" smtClean="0"/>
              <a:t>NEED OF </a:t>
            </a:r>
            <a:r>
              <a:rPr b="1" dirty="0" smtClean="0"/>
              <a:t>FUNCT</a:t>
            </a:r>
            <a:r>
              <a:rPr b="1" spc="-15" dirty="0" smtClean="0"/>
              <a:t>I</a:t>
            </a:r>
            <a:r>
              <a:rPr b="1" dirty="0" smtClean="0"/>
              <a:t>ONS</a:t>
            </a:r>
            <a:endParaRPr b="1" dirty="0"/>
          </a:p>
        </p:txBody>
      </p:sp>
      <p:sp>
        <p:nvSpPr>
          <p:cNvPr id="3" name="object 3"/>
          <p:cNvSpPr txBox="1"/>
          <p:nvPr/>
        </p:nvSpPr>
        <p:spPr>
          <a:xfrm>
            <a:off x="296797" y="990600"/>
            <a:ext cx="8356283" cy="502124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spcBef>
                <a:spcPts val="95"/>
              </a:spcBef>
              <a:spcAft>
                <a:spcPts val="600"/>
              </a:spcAft>
              <a:buFont typeface="Wingdings"/>
              <a:buChar char=""/>
              <a:tabLst>
                <a:tab pos="577850" algn="l"/>
                <a:tab pos="578485" algn="l"/>
              </a:tabLst>
            </a:pPr>
            <a:r>
              <a:rPr lang="en-US" sz="2800" dirty="0" smtClean="0">
                <a:latin typeface="Arial"/>
                <a:cs typeface="Arial"/>
              </a:rPr>
              <a:t>In case of large scale programs , it is difficult to Identify the flow of data and subsequently hard to understand.</a:t>
            </a:r>
          </a:p>
          <a:p>
            <a:pPr marL="355600" marR="5080" indent="-342900" algn="just">
              <a:spcBef>
                <a:spcPts val="95"/>
              </a:spcBef>
              <a:spcAft>
                <a:spcPts val="600"/>
              </a:spcAft>
              <a:buFont typeface="Wingdings"/>
              <a:buChar char=""/>
              <a:tabLst>
                <a:tab pos="577850" algn="l"/>
                <a:tab pos="578485" algn="l"/>
              </a:tabLst>
            </a:pPr>
            <a:r>
              <a:rPr lang="en-US" sz="2800" dirty="0" smtClean="0">
                <a:latin typeface="Arial"/>
                <a:cs typeface="Arial"/>
              </a:rPr>
              <a:t>The solution is to divide big program into small modules and repeatedly call these modules.</a:t>
            </a:r>
          </a:p>
          <a:p>
            <a:pPr marL="355600" marR="5080" indent="-342900" algn="just">
              <a:spcBef>
                <a:spcPts val="95"/>
              </a:spcBef>
              <a:spcAft>
                <a:spcPts val="600"/>
              </a:spcAft>
              <a:buFont typeface="Wingdings"/>
              <a:buChar char=""/>
              <a:tabLst>
                <a:tab pos="577850" algn="l"/>
                <a:tab pos="578485" algn="l"/>
              </a:tabLst>
            </a:pPr>
            <a:r>
              <a:rPr lang="en-US" sz="2800" dirty="0" smtClean="0">
                <a:latin typeface="Arial"/>
                <a:cs typeface="Arial"/>
              </a:rPr>
              <a:t>With the help of functions, an entire program can be divided into small independent modules, each module is called a function.</a:t>
            </a:r>
          </a:p>
          <a:p>
            <a:pPr marL="355600" marR="5080" indent="-342900" algn="just">
              <a:spcBef>
                <a:spcPts val="95"/>
              </a:spcBef>
              <a:spcAft>
                <a:spcPts val="600"/>
              </a:spcAft>
              <a:buFont typeface="Wingdings"/>
              <a:buChar char=""/>
              <a:tabLst>
                <a:tab pos="577850" algn="l"/>
                <a:tab pos="578485" algn="l"/>
              </a:tabLst>
            </a:pPr>
            <a:r>
              <a:rPr lang="en-US" sz="2800" spc="-5" dirty="0" smtClean="0">
                <a:latin typeface="Arial"/>
                <a:cs typeface="Arial"/>
              </a:rPr>
              <a:t>This improves the code’s readability as well as flow of execution as small modules can be managed easily.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768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pPr algn="just"/>
            <a:r>
              <a:rPr lang="en-US" sz="2800" b="1" dirty="0"/>
              <a:t>Parameters with Default Values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4937760"/>
          </a:xfrm>
        </p:spPr>
        <p:txBody>
          <a:bodyPr>
            <a:noAutofit/>
          </a:bodyPr>
          <a:lstStyle/>
          <a:p>
            <a:pPr algn="just"/>
            <a:r>
              <a:rPr lang="en-US" sz="2200" dirty="0">
                <a:latin typeface="Calibri" pitchFamily="34" charset="0"/>
                <a:cs typeface="Calibri" pitchFamily="34" charset="0"/>
              </a:rPr>
              <a:t>Parameters within the function definition can have default values. </a:t>
            </a:r>
          </a:p>
          <a:p>
            <a:pPr algn="just"/>
            <a:r>
              <a:rPr lang="en-US" sz="2200" dirty="0">
                <a:latin typeface="Calibri" pitchFamily="34" charset="0"/>
                <a:cs typeface="Calibri" pitchFamily="34" charset="0"/>
              </a:rPr>
              <a:t>Default value to an parameter can be given  by  using </a:t>
            </a:r>
            <a:r>
              <a:rPr lang="en-US" sz="2200" b="1" dirty="0">
                <a:latin typeface="Calibri" pitchFamily="34" charset="0"/>
                <a:cs typeface="Calibri" pitchFamily="34" charset="0"/>
              </a:rPr>
              <a:t>assignment (=)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Operator.  </a:t>
            </a:r>
          </a:p>
          <a:p>
            <a:pPr marL="0" indent="0" algn="just">
              <a:buNone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Following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Program demonstrate the use of default values in function definition.  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b="1" dirty="0">
              <a:latin typeface="Calibri" pitchFamily="34" charset="0"/>
              <a:cs typeface="Calibri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200" b="1" dirty="0">
              <a:latin typeface="Calibri" pitchFamily="34" charset="0"/>
              <a:cs typeface="Calibri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200" b="1" dirty="0">
              <a:latin typeface="Calibri" pitchFamily="34" charset="0"/>
              <a:cs typeface="Calibri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200" b="1" dirty="0">
              <a:latin typeface="Calibri" pitchFamily="34" charset="0"/>
              <a:cs typeface="Calibri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200" b="1" dirty="0">
              <a:latin typeface="Calibri" pitchFamily="34" charset="0"/>
              <a:cs typeface="Calibri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200" b="1" dirty="0">
              <a:latin typeface="Calibri" pitchFamily="34" charset="0"/>
              <a:cs typeface="Calibri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Note</a:t>
            </a:r>
            <a:r>
              <a:rPr lang="en-US" sz="2200" b="1" dirty="0">
                <a:latin typeface="Calibri" pitchFamily="34" charset="0"/>
                <a:cs typeface="Calibri" pitchFamily="34" charset="0"/>
              </a:rPr>
              <a:t>: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 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Syntax Error:</a:t>
            </a:r>
            <a:r>
              <a:rPr lang="en-US" sz="2200" b="1" dirty="0">
                <a:latin typeface="Calibri" pitchFamily="34" charset="0"/>
                <a:cs typeface="Calibri" pitchFamily="34" charset="0"/>
              </a:rPr>
              <a:t>   Non default argument follows default argument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 </a:t>
            </a:r>
            <a:endParaRPr lang="en-US" sz="2200" dirty="0">
              <a:latin typeface="Calibri" pitchFamily="34" charset="0"/>
              <a:ea typeface="Times New Roman"/>
              <a:cs typeface="Calibri" pitchFamily="34" charset="0"/>
            </a:endParaRPr>
          </a:p>
          <a:p>
            <a:pPr marL="0" indent="0" algn="just">
              <a:buNone/>
            </a:pPr>
            <a:endParaRPr lang="en-US" sz="2200" b="1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endParaRPr lang="en-US" sz="22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521273"/>
              </p:ext>
            </p:extLst>
          </p:nvPr>
        </p:nvGraphicFramePr>
        <p:xfrm>
          <a:off x="1143000" y="2971800"/>
          <a:ext cx="66294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9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just"/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def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greet(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name,msg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=“! How are you?"):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just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print(" Hello ",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name,msg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  <a:p>
                      <a:pPr algn="just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greet(“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Jaswinder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“) </a:t>
                      </a:r>
                    </a:p>
                    <a:p>
                      <a:pPr algn="just"/>
                      <a:endParaRPr lang="en-US" dirty="0"/>
                    </a:p>
                    <a:p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Output: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Hello 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Jaswinder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! How are you?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30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141859"/>
            <a:ext cx="797852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b="1" spc="-80" dirty="0"/>
              <a:t>DEFAULT </a:t>
            </a:r>
            <a:r>
              <a:rPr b="1" dirty="0"/>
              <a:t>ARGUMENT</a:t>
            </a:r>
            <a:r>
              <a:rPr b="1" spc="-195" dirty="0"/>
              <a:t> </a:t>
            </a:r>
            <a:r>
              <a:rPr b="1" spc="-55" dirty="0"/>
              <a:t>VALUES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762000"/>
            <a:ext cx="8117681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Default Argument- </a:t>
            </a:r>
            <a:r>
              <a:rPr sz="2400" spc="-5" dirty="0">
                <a:latin typeface="Arial"/>
                <a:cs typeface="Arial"/>
              </a:rPr>
              <a:t>argument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b="1" spc="-5" dirty="0">
                <a:latin typeface="Arial"/>
                <a:cs typeface="Arial"/>
              </a:rPr>
              <a:t>assumes a </a:t>
            </a:r>
            <a:r>
              <a:rPr sz="2400" b="1" dirty="0">
                <a:latin typeface="Arial"/>
                <a:cs typeface="Arial"/>
              </a:rPr>
              <a:t>default </a:t>
            </a:r>
            <a:r>
              <a:rPr sz="2400" b="1" spc="-5" dirty="0">
                <a:latin typeface="Arial"/>
                <a:cs typeface="Arial"/>
              </a:rPr>
              <a:t>value </a:t>
            </a:r>
            <a:r>
              <a:rPr sz="2400" dirty="0">
                <a:latin typeface="Arial"/>
                <a:cs typeface="Arial"/>
              </a:rPr>
              <a:t>if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b="1" dirty="0">
                <a:latin typeface="Arial"/>
                <a:cs typeface="Arial"/>
              </a:rPr>
              <a:t>value is </a:t>
            </a:r>
            <a:r>
              <a:rPr sz="2400" b="1" spc="-5" dirty="0">
                <a:latin typeface="Arial"/>
                <a:cs typeface="Arial"/>
              </a:rPr>
              <a:t>not  </a:t>
            </a:r>
            <a:r>
              <a:rPr sz="2400" b="1" dirty="0">
                <a:latin typeface="Arial"/>
                <a:cs typeface="Arial"/>
              </a:rPr>
              <a:t>provided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b="1" dirty="0">
                <a:latin typeface="Arial"/>
                <a:cs typeface="Arial"/>
              </a:rPr>
              <a:t>function call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that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argument.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676" y="1905759"/>
            <a:ext cx="6400724" cy="901529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b="1" dirty="0">
                <a:latin typeface="Arial"/>
                <a:cs typeface="Arial"/>
              </a:rPr>
              <a:t>default value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b="1" spc="-5" dirty="0">
                <a:latin typeface="Arial"/>
                <a:cs typeface="Arial"/>
              </a:rPr>
              <a:t>evaluated </a:t>
            </a:r>
            <a:r>
              <a:rPr sz="2400" b="1" dirty="0">
                <a:latin typeface="Arial"/>
                <a:cs typeface="Arial"/>
              </a:rPr>
              <a:t>only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once.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tabLst>
                <a:tab pos="355600" algn="l"/>
              </a:tabLst>
            </a:pP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91855" y="5281004"/>
            <a:ext cx="2590366" cy="12561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3000" y="2520660"/>
            <a:ext cx="4968571" cy="2467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67200" y="5136261"/>
            <a:ext cx="112833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Outpu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51599" y="2443353"/>
            <a:ext cx="2512695" cy="253365"/>
          </a:xfrm>
          <a:custGeom>
            <a:avLst/>
            <a:gdLst/>
            <a:ahLst/>
            <a:cxnLst/>
            <a:rect l="l" t="t" r="r" b="b"/>
            <a:pathLst>
              <a:path w="3350259" h="253364">
                <a:moveTo>
                  <a:pt x="3273529" y="31671"/>
                </a:moveTo>
                <a:lnTo>
                  <a:pt x="0" y="240157"/>
                </a:lnTo>
                <a:lnTo>
                  <a:pt x="762" y="252857"/>
                </a:lnTo>
                <a:lnTo>
                  <a:pt x="3274334" y="44368"/>
                </a:lnTo>
                <a:lnTo>
                  <a:pt x="3273529" y="31671"/>
                </a:lnTo>
                <a:close/>
              </a:path>
              <a:path w="3350259" h="253364">
                <a:moveTo>
                  <a:pt x="3344593" y="30861"/>
                </a:moveTo>
                <a:lnTo>
                  <a:pt x="3286252" y="30861"/>
                </a:lnTo>
                <a:lnTo>
                  <a:pt x="3287014" y="43561"/>
                </a:lnTo>
                <a:lnTo>
                  <a:pt x="3274334" y="44368"/>
                </a:lnTo>
                <a:lnTo>
                  <a:pt x="3276346" y="76073"/>
                </a:lnTo>
                <a:lnTo>
                  <a:pt x="3350005" y="33147"/>
                </a:lnTo>
                <a:lnTo>
                  <a:pt x="3344593" y="30861"/>
                </a:lnTo>
                <a:close/>
              </a:path>
              <a:path w="3350259" h="253364">
                <a:moveTo>
                  <a:pt x="3286252" y="30861"/>
                </a:moveTo>
                <a:lnTo>
                  <a:pt x="3273529" y="31671"/>
                </a:lnTo>
                <a:lnTo>
                  <a:pt x="3274334" y="44368"/>
                </a:lnTo>
                <a:lnTo>
                  <a:pt x="3287014" y="43561"/>
                </a:lnTo>
                <a:lnTo>
                  <a:pt x="3286252" y="30861"/>
                </a:lnTo>
                <a:close/>
              </a:path>
              <a:path w="3350259" h="253364">
                <a:moveTo>
                  <a:pt x="3271520" y="0"/>
                </a:moveTo>
                <a:lnTo>
                  <a:pt x="3273529" y="31671"/>
                </a:lnTo>
                <a:lnTo>
                  <a:pt x="3286252" y="30861"/>
                </a:lnTo>
                <a:lnTo>
                  <a:pt x="3344593" y="30861"/>
                </a:lnTo>
                <a:lnTo>
                  <a:pt x="3271520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29350" y="2188464"/>
            <a:ext cx="2536508" cy="1399101"/>
          </a:xfrm>
          <a:prstGeom prst="rect">
            <a:avLst/>
          </a:prstGeom>
          <a:ln w="12192">
            <a:solidFill>
              <a:srgbClr val="2C89E7"/>
            </a:solidFill>
          </a:ln>
        </p:spPr>
        <p:txBody>
          <a:bodyPr vert="horz" wrap="square" lIns="0" tIns="166370" rIns="0" bIns="0" rtlCol="0">
            <a:spAutoFit/>
          </a:bodyPr>
          <a:lstStyle/>
          <a:p>
            <a:pPr marL="197485" marR="186690" indent="14604" algn="ctr">
              <a:lnSpc>
                <a:spcPct val="100000"/>
              </a:lnSpc>
              <a:spcBef>
                <a:spcPts val="1310"/>
              </a:spcBef>
            </a:pPr>
            <a:r>
              <a:rPr sz="2000" dirty="0">
                <a:latin typeface="Arial"/>
                <a:cs typeface="Arial"/>
              </a:rPr>
              <a:t>In this code, argument </a:t>
            </a:r>
            <a:r>
              <a:rPr sz="2000" b="1" dirty="0">
                <a:latin typeface="Arial"/>
                <a:cs typeface="Arial"/>
              </a:rPr>
              <a:t>‘b’  </a:t>
            </a:r>
            <a:r>
              <a:rPr sz="2000" dirty="0">
                <a:latin typeface="Arial"/>
                <a:cs typeface="Arial"/>
              </a:rPr>
              <a:t>has given a </a:t>
            </a:r>
            <a:r>
              <a:rPr sz="2000" b="1" dirty="0">
                <a:latin typeface="Arial"/>
                <a:cs typeface="Arial"/>
              </a:rPr>
              <a:t>default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value.  </a:t>
            </a:r>
            <a:r>
              <a:rPr sz="2000" b="1" dirty="0">
                <a:latin typeface="Arial"/>
                <a:cs typeface="Arial"/>
              </a:rPr>
              <a:t>ie(b=90)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10637" y="5029200"/>
            <a:ext cx="313563" cy="467994"/>
          </a:xfrm>
          <a:custGeom>
            <a:avLst/>
            <a:gdLst/>
            <a:ahLst/>
            <a:cxnLst/>
            <a:rect l="l" t="t" r="r" b="b"/>
            <a:pathLst>
              <a:path w="337185" h="530860">
                <a:moveTo>
                  <a:pt x="8255" y="445642"/>
                </a:moveTo>
                <a:lnTo>
                  <a:pt x="0" y="530478"/>
                </a:lnTo>
                <a:lnTo>
                  <a:pt x="72771" y="486282"/>
                </a:lnTo>
                <a:lnTo>
                  <a:pt x="62891" y="480059"/>
                </a:lnTo>
                <a:lnTo>
                  <a:pt x="39243" y="480059"/>
                </a:lnTo>
                <a:lnTo>
                  <a:pt x="28448" y="473328"/>
                </a:lnTo>
                <a:lnTo>
                  <a:pt x="35189" y="462609"/>
                </a:lnTo>
                <a:lnTo>
                  <a:pt x="8255" y="445642"/>
                </a:lnTo>
                <a:close/>
              </a:path>
              <a:path w="337185" h="530860">
                <a:moveTo>
                  <a:pt x="35189" y="462609"/>
                </a:moveTo>
                <a:lnTo>
                  <a:pt x="28448" y="473328"/>
                </a:lnTo>
                <a:lnTo>
                  <a:pt x="39243" y="480059"/>
                </a:lnTo>
                <a:lnTo>
                  <a:pt x="45952" y="469389"/>
                </a:lnTo>
                <a:lnTo>
                  <a:pt x="35189" y="462609"/>
                </a:lnTo>
                <a:close/>
              </a:path>
              <a:path w="337185" h="530860">
                <a:moveTo>
                  <a:pt x="45952" y="469389"/>
                </a:moveTo>
                <a:lnTo>
                  <a:pt x="39243" y="480059"/>
                </a:lnTo>
                <a:lnTo>
                  <a:pt x="62891" y="480059"/>
                </a:lnTo>
                <a:lnTo>
                  <a:pt x="45952" y="469389"/>
                </a:lnTo>
                <a:close/>
              </a:path>
              <a:path w="337185" h="530860">
                <a:moveTo>
                  <a:pt x="326136" y="0"/>
                </a:moveTo>
                <a:lnTo>
                  <a:pt x="35189" y="462609"/>
                </a:lnTo>
                <a:lnTo>
                  <a:pt x="45952" y="469389"/>
                </a:lnTo>
                <a:lnTo>
                  <a:pt x="336804" y="6857"/>
                </a:lnTo>
                <a:lnTo>
                  <a:pt x="326136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6908" y="5497067"/>
            <a:ext cx="3390424" cy="1334981"/>
          </a:xfrm>
          <a:prstGeom prst="rect">
            <a:avLst/>
          </a:prstGeom>
          <a:ln w="12192">
            <a:solidFill>
              <a:srgbClr val="2C89E7"/>
            </a:solidFill>
          </a:ln>
        </p:spPr>
        <p:txBody>
          <a:bodyPr vert="horz" wrap="square" lIns="0" tIns="102870" rIns="0" bIns="0" rtlCol="0">
            <a:spAutoFit/>
          </a:bodyPr>
          <a:lstStyle/>
          <a:p>
            <a:pPr marL="193675" marR="184785" algn="ctr">
              <a:lnSpc>
                <a:spcPct val="100000"/>
              </a:lnSpc>
              <a:spcBef>
                <a:spcPts val="810"/>
              </a:spcBef>
            </a:pPr>
            <a:r>
              <a:rPr sz="2000" dirty="0">
                <a:latin typeface="Arial"/>
                <a:cs typeface="Arial"/>
              </a:rPr>
              <a:t>When the </a:t>
            </a:r>
            <a:r>
              <a:rPr sz="2000" b="1" spc="-10" dirty="0">
                <a:latin typeface="Arial"/>
                <a:cs typeface="Arial"/>
              </a:rPr>
              <a:t>value </a:t>
            </a:r>
            <a:r>
              <a:rPr sz="2000" b="1" dirty="0">
                <a:latin typeface="Arial"/>
                <a:cs typeface="Arial"/>
              </a:rPr>
              <a:t>of ‘b’ </a:t>
            </a:r>
            <a:r>
              <a:rPr sz="2000" dirty="0">
                <a:latin typeface="Arial"/>
                <a:cs typeface="Arial"/>
              </a:rPr>
              <a:t>is </a:t>
            </a:r>
            <a:r>
              <a:rPr sz="2000" b="1" spc="-5" dirty="0">
                <a:latin typeface="Arial"/>
                <a:cs typeface="Arial"/>
              </a:rPr>
              <a:t>not</a:t>
            </a:r>
            <a:r>
              <a:rPr sz="2000" b="1" spc="-204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passed  in function </a:t>
            </a:r>
            <a:r>
              <a:rPr sz="2000" spc="-5" dirty="0">
                <a:latin typeface="Arial"/>
                <a:cs typeface="Arial"/>
              </a:rPr>
              <a:t>,then </a:t>
            </a:r>
            <a:r>
              <a:rPr sz="2000" dirty="0">
                <a:latin typeface="Arial"/>
                <a:cs typeface="Arial"/>
              </a:rPr>
              <a:t>it takes </a:t>
            </a:r>
            <a:r>
              <a:rPr sz="2000" b="1" dirty="0">
                <a:latin typeface="Arial"/>
                <a:cs typeface="Arial"/>
              </a:rPr>
              <a:t>default  argument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0"/>
            <a:ext cx="62484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b="1" spc="-80" dirty="0"/>
              <a:t>DEFAULT</a:t>
            </a:r>
            <a:r>
              <a:rPr b="1" spc="-240" dirty="0"/>
              <a:t> </a:t>
            </a:r>
            <a:r>
              <a:rPr b="1" dirty="0"/>
              <a:t>ARGUMENTS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685800"/>
            <a:ext cx="8142446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b="1" dirty="0">
                <a:latin typeface="Arial"/>
                <a:cs typeface="Arial"/>
              </a:rPr>
              <a:t>default value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b="1" spc="-5" dirty="0">
                <a:latin typeface="Arial"/>
                <a:cs typeface="Arial"/>
              </a:rPr>
              <a:t>evaluated </a:t>
            </a:r>
            <a:r>
              <a:rPr sz="2400" b="1" dirty="0">
                <a:latin typeface="Arial"/>
                <a:cs typeface="Arial"/>
              </a:rPr>
              <a:t>only </a:t>
            </a:r>
            <a:r>
              <a:rPr sz="2400" b="1" spc="-5" dirty="0">
                <a:latin typeface="Arial"/>
                <a:cs typeface="Arial"/>
              </a:rPr>
              <a:t>once</a:t>
            </a:r>
            <a:r>
              <a:rPr sz="2400" spc="-5" dirty="0">
                <a:latin typeface="Arial"/>
                <a:cs typeface="Arial"/>
              </a:rPr>
              <a:t>. This makes a </a:t>
            </a:r>
            <a:r>
              <a:rPr sz="2400" spc="-10" dirty="0">
                <a:latin typeface="Arial"/>
                <a:cs typeface="Arial"/>
              </a:rPr>
              <a:t>difference </a:t>
            </a:r>
            <a:r>
              <a:rPr sz="2400" spc="-5" dirty="0">
                <a:latin typeface="Arial"/>
                <a:cs typeface="Arial"/>
              </a:rPr>
              <a:t>when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b="1" spc="-5" dirty="0">
                <a:latin typeface="Arial"/>
                <a:cs typeface="Arial"/>
              </a:rPr>
              <a:t>default </a:t>
            </a:r>
            <a:r>
              <a:rPr sz="2400" b="1" dirty="0">
                <a:latin typeface="Arial"/>
                <a:cs typeface="Arial"/>
              </a:rPr>
              <a:t>is a mutable </a:t>
            </a:r>
            <a:r>
              <a:rPr sz="2400" b="1" spc="-5" dirty="0">
                <a:latin typeface="Arial"/>
                <a:cs typeface="Arial"/>
              </a:rPr>
              <a:t>object </a:t>
            </a:r>
            <a:r>
              <a:rPr sz="2400" dirty="0">
                <a:latin typeface="Arial"/>
                <a:cs typeface="Arial"/>
              </a:rPr>
              <a:t>such as </a:t>
            </a:r>
            <a:r>
              <a:rPr sz="2400" b="1" dirty="0">
                <a:latin typeface="Arial"/>
                <a:cs typeface="Arial"/>
              </a:rPr>
              <a:t>a list, </a:t>
            </a:r>
            <a:r>
              <a:rPr sz="2400" b="1" spc="-20" dirty="0">
                <a:latin typeface="Arial"/>
                <a:cs typeface="Arial"/>
              </a:rPr>
              <a:t>dictionary, </a:t>
            </a:r>
            <a:r>
              <a:rPr sz="2400" b="1" dirty="0">
                <a:latin typeface="Arial"/>
                <a:cs typeface="Arial"/>
              </a:rPr>
              <a:t>or instances of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most  classes.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600" y="4343400"/>
            <a:ext cx="86106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6235" algn="l"/>
                <a:tab pos="676275" algn="l"/>
                <a:tab pos="5328920" algn="l"/>
              </a:tabLst>
            </a:pPr>
            <a:r>
              <a:rPr sz="2400" dirty="0">
                <a:latin typeface="Arial"/>
                <a:cs typeface="Arial"/>
              </a:rPr>
              <a:t>if	</a:t>
            </a:r>
            <a:r>
              <a:rPr sz="2400" spc="-5" dirty="0">
                <a:latin typeface="Arial"/>
                <a:cs typeface="Arial"/>
              </a:rPr>
              <a:t>we </a:t>
            </a:r>
            <a:r>
              <a:rPr sz="2400" b="1" dirty="0">
                <a:latin typeface="Arial"/>
                <a:cs typeface="Arial"/>
              </a:rPr>
              <a:t>don’t </a:t>
            </a:r>
            <a:r>
              <a:rPr sz="2400" b="1" spc="5" dirty="0">
                <a:latin typeface="Arial"/>
                <a:cs typeface="Arial"/>
              </a:rPr>
              <a:t>want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default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value	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be </a:t>
            </a:r>
            <a:r>
              <a:rPr sz="2400" b="1" spc="-5" dirty="0">
                <a:latin typeface="Arial"/>
                <a:cs typeface="Arial"/>
              </a:rPr>
              <a:t>shared </a:t>
            </a:r>
            <a:r>
              <a:rPr sz="2400" spc="-5" dirty="0">
                <a:latin typeface="Arial"/>
                <a:cs typeface="Arial"/>
              </a:rPr>
              <a:t>between </a:t>
            </a:r>
            <a:r>
              <a:rPr sz="2400" b="1" spc="-5" dirty="0">
                <a:latin typeface="Arial"/>
                <a:cs typeface="Arial"/>
              </a:rPr>
              <a:t>subsequent</a:t>
            </a:r>
            <a:r>
              <a:rPr sz="2400" b="1" dirty="0">
                <a:latin typeface="Arial"/>
                <a:cs typeface="Arial"/>
              </a:rPr>
              <a:t> calls</a:t>
            </a:r>
            <a:r>
              <a:rPr sz="2400" dirty="0">
                <a:latin typeface="Arial"/>
                <a:cs typeface="Arial"/>
              </a:rPr>
              <a:t>,</a:t>
            </a:r>
          </a:p>
        </p:txBody>
      </p:sp>
      <p:sp>
        <p:nvSpPr>
          <p:cNvPr id="7" name="object 7"/>
          <p:cNvSpPr/>
          <p:nvPr/>
        </p:nvSpPr>
        <p:spPr>
          <a:xfrm>
            <a:off x="533400" y="2133600"/>
            <a:ext cx="3505200" cy="205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12360" y="2362200"/>
            <a:ext cx="5031640" cy="14004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343400" y="1981200"/>
            <a:ext cx="16002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tp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t: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5800" y="5181600"/>
            <a:ext cx="3736467" cy="15285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57801" y="5637546"/>
            <a:ext cx="1941822" cy="7906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49894" y="5251196"/>
            <a:ext cx="145570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tp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t: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78435"/>
            <a:ext cx="861164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spc="-20" dirty="0"/>
              <a:t>ARBITRARY </a:t>
            </a:r>
            <a:r>
              <a:rPr b="1" dirty="0"/>
              <a:t>ARGUMENT</a:t>
            </a:r>
            <a:r>
              <a:rPr b="1" spc="-305" dirty="0"/>
              <a:t> </a:t>
            </a:r>
            <a:r>
              <a:rPr b="1" dirty="0"/>
              <a:t>LISTS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685800"/>
            <a:ext cx="8628221" cy="31983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4765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  <a:tab pos="4594225" algn="l"/>
              </a:tabLst>
            </a:pPr>
            <a:r>
              <a:rPr sz="2400" b="1" spc="-10" dirty="0">
                <a:latin typeface="Arial"/>
                <a:cs typeface="Arial"/>
              </a:rPr>
              <a:t>Variable-Length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Arguments:	</a:t>
            </a:r>
            <a:r>
              <a:rPr sz="2400" b="1" dirty="0">
                <a:latin typeface="Arial"/>
                <a:cs typeface="Arial"/>
              </a:rPr>
              <a:t>more </a:t>
            </a:r>
            <a:r>
              <a:rPr sz="2400" b="1" spc="-5" dirty="0">
                <a:latin typeface="Arial"/>
                <a:cs typeface="Arial"/>
              </a:rPr>
              <a:t>arguments </a:t>
            </a:r>
            <a:r>
              <a:rPr sz="2400" spc="-5" dirty="0">
                <a:latin typeface="Arial"/>
                <a:cs typeface="Arial"/>
              </a:rPr>
              <a:t>than we </a:t>
            </a:r>
            <a:r>
              <a:rPr sz="2400" b="1" dirty="0">
                <a:latin typeface="Arial"/>
                <a:cs typeface="Arial"/>
              </a:rPr>
              <a:t>specified </a:t>
            </a:r>
            <a:r>
              <a:rPr sz="2400" spc="-5" dirty="0">
                <a:latin typeface="Arial"/>
                <a:cs typeface="Arial"/>
              </a:rPr>
              <a:t>while defining  the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function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These </a:t>
            </a:r>
            <a:r>
              <a:rPr sz="2400" b="1" spc="-5" dirty="0">
                <a:latin typeface="Arial"/>
                <a:cs typeface="Arial"/>
              </a:rPr>
              <a:t>arguments </a:t>
            </a:r>
            <a:r>
              <a:rPr sz="2400" dirty="0">
                <a:latin typeface="Arial"/>
                <a:cs typeface="Arial"/>
              </a:rPr>
              <a:t>are </a:t>
            </a:r>
            <a:r>
              <a:rPr sz="2400" spc="-5" dirty="0">
                <a:latin typeface="Arial"/>
                <a:cs typeface="Arial"/>
              </a:rPr>
              <a:t>also called </a:t>
            </a:r>
            <a:r>
              <a:rPr sz="2400" b="1" spc="-5" dirty="0">
                <a:latin typeface="Arial"/>
                <a:cs typeface="Arial"/>
              </a:rPr>
              <a:t>variable-length arguments</a:t>
            </a:r>
            <a:r>
              <a:rPr sz="2400" b="1" spc="7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An </a:t>
            </a:r>
            <a:r>
              <a:rPr sz="2400" b="1" spc="-5" dirty="0">
                <a:latin typeface="Arial"/>
                <a:cs typeface="Arial"/>
              </a:rPr>
              <a:t>asterisk (*) </a:t>
            </a:r>
            <a:r>
              <a:rPr sz="2400" spc="-5" dirty="0">
                <a:latin typeface="Arial"/>
                <a:cs typeface="Arial"/>
              </a:rPr>
              <a:t>is placed before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b="1" dirty="0">
                <a:latin typeface="Arial"/>
                <a:cs typeface="Arial"/>
              </a:rPr>
              <a:t>variable </a:t>
            </a:r>
            <a:r>
              <a:rPr sz="2400" b="1" spc="-5" dirty="0">
                <a:latin typeface="Arial"/>
                <a:cs typeface="Arial"/>
              </a:rPr>
              <a:t>name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holds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values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all </a:t>
            </a:r>
            <a:r>
              <a:rPr sz="2400" b="1" spc="-5" dirty="0">
                <a:latin typeface="Arial"/>
                <a:cs typeface="Arial"/>
              </a:rPr>
              <a:t>non  keyword </a:t>
            </a:r>
            <a:r>
              <a:rPr sz="2400" b="1" dirty="0">
                <a:latin typeface="Arial"/>
                <a:cs typeface="Arial"/>
              </a:rPr>
              <a:t>variable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arguments.</a:t>
            </a:r>
            <a:endParaRPr sz="2400">
              <a:latin typeface="Arial"/>
              <a:cs typeface="Arial"/>
            </a:endParaRPr>
          </a:p>
          <a:p>
            <a:pPr marL="355600" marR="469265" indent="-342900">
              <a:lnSpc>
                <a:spcPct val="100000"/>
              </a:lnSpc>
              <a:spcBef>
                <a:spcPts val="575"/>
              </a:spcBef>
              <a:buFont typeface="Wingdings"/>
              <a:buChar char=""/>
              <a:tabLst>
                <a:tab pos="438784" algn="l"/>
                <a:tab pos="439420" algn="l"/>
              </a:tabLst>
            </a:pPr>
            <a:r>
              <a:rPr dirty="0"/>
              <a:t>	</a:t>
            </a:r>
            <a:r>
              <a:rPr sz="2400" spc="-5" dirty="0">
                <a:latin typeface="Arial"/>
                <a:cs typeface="Arial"/>
              </a:rPr>
              <a:t>This tuple remains </a:t>
            </a:r>
            <a:r>
              <a:rPr sz="2400" b="1" spc="-5" dirty="0">
                <a:latin typeface="Arial"/>
                <a:cs typeface="Arial"/>
              </a:rPr>
              <a:t>empty </a:t>
            </a:r>
            <a:r>
              <a:rPr sz="2400" dirty="0">
                <a:latin typeface="Arial"/>
                <a:cs typeface="Arial"/>
              </a:rPr>
              <a:t>if </a:t>
            </a:r>
            <a:r>
              <a:rPr sz="2400" b="1" dirty="0">
                <a:latin typeface="Arial"/>
                <a:cs typeface="Arial"/>
              </a:rPr>
              <a:t>no </a:t>
            </a:r>
            <a:r>
              <a:rPr sz="2400" b="1" spc="-5" dirty="0">
                <a:latin typeface="Arial"/>
                <a:cs typeface="Arial"/>
              </a:rPr>
              <a:t>additional arguments </a:t>
            </a:r>
            <a:r>
              <a:rPr sz="2400" spc="-5" dirty="0">
                <a:latin typeface="Arial"/>
                <a:cs typeface="Arial"/>
              </a:rPr>
              <a:t>are specified during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function call.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1020" y="3937761"/>
            <a:ext cx="20449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b="1" spc="-10" dirty="0">
                <a:latin typeface="Arial"/>
                <a:cs typeface="Arial"/>
              </a:rPr>
              <a:t>Syntax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600" y="4419600"/>
            <a:ext cx="6934200" cy="2133600"/>
          </a:xfrm>
          <a:custGeom>
            <a:avLst/>
            <a:gdLst/>
            <a:ahLst/>
            <a:cxnLst/>
            <a:rect l="l" t="t" r="r" b="b"/>
            <a:pathLst>
              <a:path w="6929755" h="2575560">
                <a:moveTo>
                  <a:pt x="0" y="2575560"/>
                </a:moveTo>
                <a:lnTo>
                  <a:pt x="6929628" y="2575560"/>
                </a:lnTo>
                <a:lnTo>
                  <a:pt x="6929628" y="0"/>
                </a:lnTo>
                <a:lnTo>
                  <a:pt x="0" y="0"/>
                </a:lnTo>
                <a:lnTo>
                  <a:pt x="0" y="2575560"/>
                </a:lnTo>
                <a:close/>
              </a:path>
            </a:pathLst>
          </a:custGeom>
          <a:ln w="12192">
            <a:solidFill>
              <a:srgbClr val="2C89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81000" y="4724400"/>
            <a:ext cx="66294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IN" sz="2200" spc="-5" dirty="0" smtClean="0">
                <a:latin typeface="Arial"/>
                <a:cs typeface="Arial"/>
              </a:rPr>
              <a:t>d</a:t>
            </a:r>
            <a:r>
              <a:rPr sz="2200" spc="-5" smtClean="0">
                <a:latin typeface="Arial"/>
                <a:cs typeface="Arial"/>
              </a:rPr>
              <a:t>ef</a:t>
            </a:r>
            <a:r>
              <a:rPr lang="en-US" sz="2200" spc="-5" dirty="0" smtClean="0">
                <a:latin typeface="Arial"/>
                <a:cs typeface="Arial"/>
              </a:rPr>
              <a:t> </a:t>
            </a:r>
            <a:r>
              <a:rPr sz="2200" spc="-5" smtClean="0">
                <a:latin typeface="Arial"/>
                <a:cs typeface="Arial"/>
              </a:rPr>
              <a:t>function_name</a:t>
            </a:r>
            <a:r>
              <a:rPr sz="2200" spc="-5" dirty="0">
                <a:latin typeface="Arial"/>
                <a:cs typeface="Arial"/>
              </a:rPr>
              <a:t>([formal_args], *</a:t>
            </a:r>
            <a:r>
              <a:rPr sz="2200" spc="-5">
                <a:latin typeface="Arial"/>
                <a:cs typeface="Arial"/>
              </a:rPr>
              <a:t>var_args_tuple</a:t>
            </a:r>
            <a:r>
              <a:rPr sz="2200" spc="80">
                <a:latin typeface="Arial"/>
                <a:cs typeface="Arial"/>
              </a:rPr>
              <a:t> </a:t>
            </a:r>
            <a:r>
              <a:rPr sz="2200" smtClean="0">
                <a:latin typeface="Arial"/>
                <a:cs typeface="Arial"/>
              </a:rPr>
              <a:t>):</a:t>
            </a:r>
          </a:p>
          <a:p>
            <a:pPr marL="1774189" marR="1574165" indent="118745" algn="just">
              <a:lnSpc>
                <a:spcPct val="100000"/>
              </a:lnSpc>
            </a:pPr>
            <a:r>
              <a:rPr sz="2200" spc="-5" smtClean="0">
                <a:latin typeface="Arial"/>
                <a:cs typeface="Arial"/>
              </a:rPr>
              <a:t>statement1……  </a:t>
            </a:r>
            <a:r>
              <a:rPr lang="en-US" sz="2200" spc="-5" dirty="0" smtClean="0">
                <a:latin typeface="Arial"/>
                <a:cs typeface="Arial"/>
              </a:rPr>
              <a:t> </a:t>
            </a:r>
            <a:r>
              <a:rPr sz="2200" spc="-5" smtClean="0">
                <a:latin typeface="Arial"/>
                <a:cs typeface="Arial"/>
              </a:rPr>
              <a:t>statement 2……  </a:t>
            </a:r>
            <a:endParaRPr lang="en-US" sz="2200" spc="-5" dirty="0" smtClean="0">
              <a:latin typeface="Arial"/>
              <a:cs typeface="Arial"/>
            </a:endParaRPr>
          </a:p>
          <a:p>
            <a:pPr marL="1774189" marR="1574165" indent="118745" algn="just">
              <a:lnSpc>
                <a:spcPct val="100000"/>
              </a:lnSpc>
            </a:pPr>
            <a:r>
              <a:rPr sz="2200" spc="-5" smtClean="0">
                <a:latin typeface="Arial"/>
                <a:cs typeface="Arial"/>
              </a:rPr>
              <a:t>return</a:t>
            </a:r>
            <a:r>
              <a:rPr sz="2200" spc="-55" smtClean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[expression]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953001" y="4303520"/>
            <a:ext cx="2252568" cy="420879"/>
          </a:xfrm>
          <a:custGeom>
            <a:avLst/>
            <a:gdLst/>
            <a:ahLst/>
            <a:cxnLst/>
            <a:rect l="l" t="t" r="r" b="b"/>
            <a:pathLst>
              <a:path w="2070734" h="386079">
                <a:moveTo>
                  <a:pt x="1994285" y="31239"/>
                </a:moveTo>
                <a:lnTo>
                  <a:pt x="0" y="373379"/>
                </a:lnTo>
                <a:lnTo>
                  <a:pt x="2031" y="385825"/>
                </a:lnTo>
                <a:lnTo>
                  <a:pt x="1996434" y="43813"/>
                </a:lnTo>
                <a:lnTo>
                  <a:pt x="1994285" y="31239"/>
                </a:lnTo>
                <a:close/>
              </a:path>
              <a:path w="2070734" h="386079">
                <a:moveTo>
                  <a:pt x="2064423" y="29082"/>
                </a:moveTo>
                <a:lnTo>
                  <a:pt x="2006853" y="29082"/>
                </a:lnTo>
                <a:lnTo>
                  <a:pt x="2009012" y="41655"/>
                </a:lnTo>
                <a:lnTo>
                  <a:pt x="1996434" y="43813"/>
                </a:lnTo>
                <a:lnTo>
                  <a:pt x="2001773" y="75056"/>
                </a:lnTo>
                <a:lnTo>
                  <a:pt x="2064423" y="29082"/>
                </a:lnTo>
                <a:close/>
              </a:path>
              <a:path w="2070734" h="386079">
                <a:moveTo>
                  <a:pt x="2006853" y="29082"/>
                </a:moveTo>
                <a:lnTo>
                  <a:pt x="1994285" y="31239"/>
                </a:lnTo>
                <a:lnTo>
                  <a:pt x="1996434" y="43813"/>
                </a:lnTo>
                <a:lnTo>
                  <a:pt x="2009012" y="41655"/>
                </a:lnTo>
                <a:lnTo>
                  <a:pt x="2006853" y="29082"/>
                </a:lnTo>
                <a:close/>
              </a:path>
              <a:path w="2070734" h="386079">
                <a:moveTo>
                  <a:pt x="1988946" y="0"/>
                </a:moveTo>
                <a:lnTo>
                  <a:pt x="1994285" y="31239"/>
                </a:lnTo>
                <a:lnTo>
                  <a:pt x="2006853" y="29082"/>
                </a:lnTo>
                <a:lnTo>
                  <a:pt x="2064423" y="29082"/>
                </a:lnTo>
                <a:lnTo>
                  <a:pt x="2070480" y="24637"/>
                </a:lnTo>
                <a:lnTo>
                  <a:pt x="1988946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265669" y="4031437"/>
            <a:ext cx="1637348" cy="24756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This is called  arbitrary argument  and asterisk sign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 placed before the  variable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name.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868" y="104902"/>
            <a:ext cx="628983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ARBITRARY </a:t>
            </a:r>
            <a:r>
              <a:rPr dirty="0"/>
              <a:t>ARGUMENT</a:t>
            </a:r>
            <a:r>
              <a:rPr spc="-315" dirty="0"/>
              <a:t> </a:t>
            </a:r>
            <a:r>
              <a:rPr dirty="0"/>
              <a:t>LISTS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9994" y="1032128"/>
            <a:ext cx="255940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EXAMPLE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1: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5950" y="1716522"/>
            <a:ext cx="3466450" cy="23982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2404" y="4834245"/>
            <a:ext cx="2223196" cy="14507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7408" y="4021328"/>
            <a:ext cx="222199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Output: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83170" y="1716464"/>
            <a:ext cx="4403630" cy="19411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86200" y="4267200"/>
            <a:ext cx="1368552" cy="16517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Output</a:t>
            </a:r>
            <a:r>
              <a:rPr sz="2400" b="1" dirty="0" smtClean="0">
                <a:latin typeface="Arial"/>
                <a:cs typeface="Arial"/>
              </a:rPr>
              <a:t>:</a:t>
            </a:r>
            <a:r>
              <a:rPr lang="en-US" sz="2400" b="1" dirty="0" smtClean="0">
                <a:latin typeface="Arial"/>
                <a:cs typeface="Arial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Arial"/>
                <a:cs typeface="Arial"/>
              </a:rPr>
              <a:t>Monika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dirty="0" smtClean="0">
                <a:solidFill>
                  <a:srgbClr val="C00000"/>
                </a:solidFill>
                <a:latin typeface="Arial"/>
                <a:cs typeface="Arial"/>
              </a:rPr>
              <a:t>Monika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dirty="0" err="1" smtClean="0">
                <a:solidFill>
                  <a:srgbClr val="C00000"/>
                </a:solidFill>
                <a:latin typeface="Arial"/>
                <a:cs typeface="Arial"/>
              </a:rPr>
              <a:t>Purva</a:t>
            </a:r>
            <a:endParaRPr lang="en-US" sz="2000" dirty="0" smtClean="0">
              <a:solidFill>
                <a:srgbClr val="C0000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dirty="0" err="1" smtClean="0">
                <a:solidFill>
                  <a:srgbClr val="C00000"/>
                </a:solidFill>
                <a:latin typeface="Arial"/>
                <a:cs typeface="Arial"/>
              </a:rPr>
              <a:t>Lalit</a:t>
            </a:r>
            <a:endParaRPr sz="2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03673" y="1032128"/>
            <a:ext cx="269252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EXAMPLE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2: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49961" y="1974469"/>
            <a:ext cx="924401" cy="2421890"/>
          </a:xfrm>
          <a:custGeom>
            <a:avLst/>
            <a:gdLst/>
            <a:ahLst/>
            <a:cxnLst/>
            <a:rect l="l" t="t" r="r" b="b"/>
            <a:pathLst>
              <a:path w="1232534" h="2421890">
                <a:moveTo>
                  <a:pt x="381" y="2336672"/>
                </a:moveTo>
                <a:lnTo>
                  <a:pt x="0" y="2421889"/>
                </a:lnTo>
                <a:lnTo>
                  <a:pt x="68452" y="2371089"/>
                </a:lnTo>
                <a:lnTo>
                  <a:pt x="65689" y="2369692"/>
                </a:lnTo>
                <a:lnTo>
                  <a:pt x="37465" y="2369692"/>
                </a:lnTo>
                <a:lnTo>
                  <a:pt x="19812" y="2360803"/>
                </a:lnTo>
                <a:lnTo>
                  <a:pt x="25577" y="2349412"/>
                </a:lnTo>
                <a:lnTo>
                  <a:pt x="381" y="2336672"/>
                </a:lnTo>
                <a:close/>
              </a:path>
              <a:path w="1232534" h="2421890">
                <a:moveTo>
                  <a:pt x="25577" y="2349412"/>
                </a:moveTo>
                <a:lnTo>
                  <a:pt x="19812" y="2360803"/>
                </a:lnTo>
                <a:lnTo>
                  <a:pt x="37465" y="2369692"/>
                </a:lnTo>
                <a:lnTo>
                  <a:pt x="43216" y="2358330"/>
                </a:lnTo>
                <a:lnTo>
                  <a:pt x="25577" y="2349412"/>
                </a:lnTo>
                <a:close/>
              </a:path>
              <a:path w="1232534" h="2421890">
                <a:moveTo>
                  <a:pt x="43216" y="2358330"/>
                </a:moveTo>
                <a:lnTo>
                  <a:pt x="37465" y="2369692"/>
                </a:lnTo>
                <a:lnTo>
                  <a:pt x="65689" y="2369692"/>
                </a:lnTo>
                <a:lnTo>
                  <a:pt x="43216" y="2358330"/>
                </a:lnTo>
                <a:close/>
              </a:path>
              <a:path w="1232534" h="2421890">
                <a:moveTo>
                  <a:pt x="1214754" y="0"/>
                </a:moveTo>
                <a:lnTo>
                  <a:pt x="25577" y="2349412"/>
                </a:lnTo>
                <a:lnTo>
                  <a:pt x="43216" y="2358330"/>
                </a:lnTo>
                <a:lnTo>
                  <a:pt x="1232535" y="8889"/>
                </a:lnTo>
                <a:lnTo>
                  <a:pt x="1214754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638800" y="3733800"/>
            <a:ext cx="3124200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13664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Any </a:t>
            </a:r>
            <a:r>
              <a:rPr sz="2000" b="1" dirty="0">
                <a:latin typeface="Arial"/>
                <a:cs typeface="Arial"/>
              </a:rPr>
              <a:t>formal parameter </a:t>
            </a:r>
            <a:r>
              <a:rPr sz="2000" dirty="0">
                <a:latin typeface="Arial"/>
                <a:cs typeface="Arial"/>
              </a:rPr>
              <a:t>which  occur </a:t>
            </a:r>
            <a:r>
              <a:rPr sz="2000" spc="-5" dirty="0">
                <a:latin typeface="Arial"/>
                <a:cs typeface="Arial"/>
              </a:rPr>
              <a:t>after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b="1" dirty="0">
                <a:latin typeface="Arial"/>
                <a:cs typeface="Arial"/>
              </a:rPr>
              <a:t>*args  parameter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keyword-only  arguments.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If </a:t>
            </a:r>
            <a:r>
              <a:rPr sz="2000" b="1" dirty="0">
                <a:latin typeface="Arial"/>
                <a:cs typeface="Arial"/>
              </a:rPr>
              <a:t>formal parameter </a:t>
            </a:r>
            <a:r>
              <a:rPr sz="2000" dirty="0">
                <a:latin typeface="Arial"/>
                <a:cs typeface="Arial"/>
              </a:rPr>
              <a:t>are </a:t>
            </a:r>
            <a:r>
              <a:rPr sz="2000" b="1" dirty="0">
                <a:latin typeface="Arial"/>
                <a:cs typeface="Arial"/>
              </a:rPr>
              <a:t>not  keyword argument </a:t>
            </a:r>
            <a:r>
              <a:rPr sz="2000" dirty="0">
                <a:latin typeface="Arial"/>
                <a:cs typeface="Arial"/>
              </a:rPr>
              <a:t>then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error  </a:t>
            </a:r>
            <a:r>
              <a:rPr sz="2000" dirty="0">
                <a:latin typeface="Arial"/>
                <a:cs typeface="Arial"/>
              </a:rPr>
              <a:t>occurred.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78435"/>
            <a:ext cx="861164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spc="-20" dirty="0"/>
              <a:t>ARBITRARY </a:t>
            </a:r>
            <a:r>
              <a:rPr b="1" dirty="0"/>
              <a:t>ARGUMENT</a:t>
            </a:r>
            <a:r>
              <a:rPr b="1" spc="-305" dirty="0"/>
              <a:t> </a:t>
            </a:r>
            <a:r>
              <a:rPr b="1" dirty="0"/>
              <a:t>LISTS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685800"/>
            <a:ext cx="8628221" cy="4878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4765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  <a:tab pos="4594225" algn="l"/>
              </a:tabLst>
            </a:pPr>
            <a:r>
              <a:rPr lang="en-US" sz="2400" dirty="0"/>
              <a:t>The special syntax </a:t>
            </a:r>
            <a:r>
              <a:rPr lang="en-US" sz="2400" i="1" dirty="0"/>
              <a:t>**</a:t>
            </a:r>
            <a:r>
              <a:rPr lang="en-US" sz="2400" i="1" dirty="0" err="1"/>
              <a:t>kwargs</a:t>
            </a:r>
            <a:r>
              <a:rPr lang="en-US" sz="2400" dirty="0"/>
              <a:t> in function definitions in python is used to pass a </a:t>
            </a:r>
            <a:r>
              <a:rPr lang="en-US" sz="2400" dirty="0" err="1"/>
              <a:t>keyworded</a:t>
            </a:r>
            <a:r>
              <a:rPr lang="en-US" sz="2400" dirty="0"/>
              <a:t>, variable-length argument list. </a:t>
            </a:r>
            <a:endParaRPr lang="en-US" sz="2400" dirty="0" smtClean="0"/>
          </a:p>
          <a:p>
            <a:pPr marL="12700" marR="24765">
              <a:lnSpc>
                <a:spcPct val="100000"/>
              </a:lnSpc>
              <a:spcBef>
                <a:spcPts val="100"/>
              </a:spcBef>
              <a:tabLst>
                <a:tab pos="355600" algn="l"/>
                <a:tab pos="4594225" algn="l"/>
              </a:tabLst>
            </a:pPr>
            <a:endParaRPr lang="en-US" sz="2400" dirty="0" smtClean="0"/>
          </a:p>
          <a:p>
            <a:pPr marL="355600" marR="24765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  <a:tab pos="4594225" algn="l"/>
              </a:tabLst>
            </a:pPr>
            <a:r>
              <a:rPr lang="en-US" sz="2400" dirty="0" smtClean="0"/>
              <a:t>We </a:t>
            </a:r>
            <a:r>
              <a:rPr lang="en-US" sz="2400" dirty="0"/>
              <a:t>use the name </a:t>
            </a:r>
            <a:r>
              <a:rPr lang="en-US" sz="2400" i="1" dirty="0" err="1"/>
              <a:t>kwargs</a:t>
            </a:r>
            <a:r>
              <a:rPr lang="en-US" sz="2400" dirty="0"/>
              <a:t> with the double star. The reason is because the double star allows us to pass through keyword arguments (and any number of them</a:t>
            </a:r>
            <a:r>
              <a:rPr lang="en-US" sz="2400" dirty="0" smtClean="0"/>
              <a:t>).</a:t>
            </a:r>
          </a:p>
          <a:p>
            <a:pPr marL="355600" marR="24765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  <a:tab pos="4594225" algn="l"/>
              </a:tabLst>
            </a:pPr>
            <a:r>
              <a:rPr lang="en-US" sz="2400" dirty="0" smtClean="0"/>
              <a:t>A </a:t>
            </a:r>
            <a:r>
              <a:rPr lang="en-US" sz="2400" dirty="0"/>
              <a:t>keyword argument is where you provide a name to the variable as you pass it into the </a:t>
            </a:r>
            <a:r>
              <a:rPr lang="en-US" sz="2400" dirty="0" smtClean="0"/>
              <a:t>function.</a:t>
            </a:r>
          </a:p>
          <a:p>
            <a:pPr marL="355600" marR="24765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  <a:tab pos="4594225" algn="l"/>
              </a:tabLst>
            </a:pPr>
            <a:r>
              <a:rPr lang="en-US" sz="2400" dirty="0" smtClean="0"/>
              <a:t>One </a:t>
            </a:r>
            <a:r>
              <a:rPr lang="en-US" sz="2400" dirty="0"/>
              <a:t>can think of the </a:t>
            </a:r>
            <a:r>
              <a:rPr lang="en-US" sz="2400" i="1" dirty="0" err="1"/>
              <a:t>kwargs</a:t>
            </a:r>
            <a:r>
              <a:rPr lang="en-US" sz="2400" dirty="0"/>
              <a:t> as being a dictionary that maps each keyword to the value that we pass alongside it. That is why when we iterate over the </a:t>
            </a:r>
            <a:r>
              <a:rPr lang="en-US" sz="2400" i="1" dirty="0" err="1"/>
              <a:t>kwargs</a:t>
            </a:r>
            <a:r>
              <a:rPr lang="en-US" sz="2400" dirty="0"/>
              <a:t> there doesn’t seem to be any order </a:t>
            </a:r>
            <a:r>
              <a:rPr lang="en-US" sz="2400" dirty="0" smtClean="0"/>
              <a:t>in which </a:t>
            </a:r>
            <a:r>
              <a:rPr lang="en-US" sz="2400" dirty="0"/>
              <a:t>they were printed out.</a:t>
            </a:r>
          </a:p>
          <a:p>
            <a:pPr marL="355600" marR="24765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  <a:tab pos="4594225" algn="l"/>
              </a:tabLst>
            </a:pP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676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229600" cy="4937760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dirty="0"/>
              <a:t># Python program to illustrate   </a:t>
            </a:r>
          </a:p>
          <a:p>
            <a:pPr marL="0" indent="0" fontAlgn="base">
              <a:buNone/>
            </a:pPr>
            <a:r>
              <a:rPr lang="en-US" dirty="0"/>
              <a:t># </a:t>
            </a:r>
            <a:r>
              <a:rPr lang="en-US" dirty="0" smtClean="0"/>
              <a:t>**</a:t>
            </a:r>
            <a:r>
              <a:rPr lang="en-US" dirty="0" err="1" smtClean="0"/>
              <a:t>kwargs</a:t>
            </a:r>
            <a:r>
              <a:rPr lang="en-US" dirty="0" smtClean="0"/>
              <a:t> </a:t>
            </a:r>
            <a:r>
              <a:rPr lang="en-US" dirty="0"/>
              <a:t>for variable number of keyword arguments </a:t>
            </a:r>
          </a:p>
          <a:p>
            <a:pPr marL="0" indent="0" fontAlgn="base">
              <a:buNone/>
            </a:pPr>
            <a:r>
              <a:rPr lang="en-US" dirty="0"/>
              <a:t>  </a:t>
            </a:r>
          </a:p>
          <a:p>
            <a:pPr marL="0" indent="0" fontAlgn="base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myFun</a:t>
            </a:r>
            <a:r>
              <a:rPr lang="en-US" dirty="0"/>
              <a:t>(**</a:t>
            </a:r>
            <a:r>
              <a:rPr lang="en-US" dirty="0" err="1"/>
              <a:t>kwargs</a:t>
            </a:r>
            <a:r>
              <a:rPr lang="en-US" dirty="0"/>
              <a:t>):  </a:t>
            </a:r>
          </a:p>
          <a:p>
            <a:pPr marL="0" indent="0" fontAlgn="base">
              <a:buNone/>
            </a:pPr>
            <a:r>
              <a:rPr lang="en-US" dirty="0"/>
              <a:t>    for key, value in </a:t>
            </a:r>
            <a:r>
              <a:rPr lang="en-US" dirty="0" err="1"/>
              <a:t>kwargs.items</a:t>
            </a:r>
            <a:r>
              <a:rPr lang="en-US" dirty="0"/>
              <a:t>(): </a:t>
            </a:r>
          </a:p>
          <a:p>
            <a:pPr marL="0" indent="0" fontAlgn="base">
              <a:buNone/>
            </a:pPr>
            <a:r>
              <a:rPr lang="en-US" dirty="0"/>
              <a:t>        print ("%s </a:t>
            </a:r>
            <a:r>
              <a:rPr lang="en-US" dirty="0" smtClean="0"/>
              <a:t>= </a:t>
            </a:r>
            <a:r>
              <a:rPr lang="en-US" dirty="0"/>
              <a:t>%s" %(key, value)) </a:t>
            </a:r>
          </a:p>
          <a:p>
            <a:pPr marL="0" indent="0" fontAlgn="base">
              <a:buNone/>
            </a:pPr>
            <a:r>
              <a:rPr lang="en-US" dirty="0"/>
              <a:t> </a:t>
            </a:r>
          </a:p>
          <a:p>
            <a:pPr marL="0" indent="0" fontAlgn="base">
              <a:buNone/>
            </a:pPr>
            <a:r>
              <a:rPr lang="en-US" dirty="0" err="1"/>
              <a:t>myFun</a:t>
            </a:r>
            <a:r>
              <a:rPr lang="en-US" dirty="0"/>
              <a:t>(first </a:t>
            </a:r>
            <a:r>
              <a:rPr lang="en-US" dirty="0" smtClean="0"/>
              <a:t>=‘19', </a:t>
            </a:r>
            <a:r>
              <a:rPr lang="en-US" dirty="0"/>
              <a:t>mid </a:t>
            </a:r>
            <a:r>
              <a:rPr lang="en-US" dirty="0" smtClean="0"/>
              <a:t>=‘September ', </a:t>
            </a:r>
            <a:r>
              <a:rPr lang="en-US" dirty="0"/>
              <a:t>last=‘</a:t>
            </a:r>
            <a:r>
              <a:rPr lang="en-US" dirty="0" smtClean="0"/>
              <a:t>2023')</a:t>
            </a:r>
            <a:r>
              <a:rPr lang="en-US" dirty="0"/>
              <a:t>  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Output:</a:t>
            </a:r>
          </a:p>
          <a:p>
            <a:pPr marL="0" indent="0" fontAlgn="base">
              <a:buNone/>
            </a:pPr>
            <a:r>
              <a:rPr lang="en-US" b="1" dirty="0" smtClean="0"/>
              <a:t>Last=2023 mid= September  first=19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6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return </a:t>
            </a:r>
            <a:r>
              <a:rPr lang="en-US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229600" cy="493776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return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statement is used to 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return a value from the function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.   </a:t>
            </a:r>
          </a:p>
          <a:p>
            <a:pPr algn="just"/>
            <a:r>
              <a:rPr lang="en-US" sz="2400" dirty="0" smtClean="0">
                <a:latin typeface="Calibri" pitchFamily="34" charset="0"/>
                <a:cs typeface="Calibri" pitchFamily="34" charset="0"/>
              </a:rPr>
              <a:t>It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is also used to return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from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 function i.e. break out of the function.  </a:t>
            </a:r>
          </a:p>
          <a:p>
            <a:pPr marL="0" indent="0" algn="just">
              <a:buNone/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Example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:</a:t>
            </a:r>
          </a:p>
          <a:p>
            <a:pPr marL="0" indent="0" algn="just"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012183"/>
              </p:ext>
            </p:extLst>
          </p:nvPr>
        </p:nvGraphicFramePr>
        <p:xfrm>
          <a:off x="1828800" y="2514600"/>
          <a:ext cx="70104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73680">
                <a:tc>
                  <a:txBody>
                    <a:bodyPr/>
                    <a:lstStyle/>
                    <a:p>
                      <a:pPr algn="just"/>
                      <a:r>
                        <a:rPr kumimoji="0"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def</a:t>
                      </a:r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minimum(</a:t>
                      </a:r>
                      <a:r>
                        <a:rPr kumimoji="0"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a,b</a:t>
                      </a:r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):</a:t>
                      </a:r>
                    </a:p>
                    <a:p>
                      <a:pPr algn="just"/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if a&lt;b:</a:t>
                      </a:r>
                    </a:p>
                    <a:p>
                      <a:pPr algn="just"/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return a</a:t>
                      </a:r>
                    </a:p>
                    <a:p>
                      <a:pPr algn="just"/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kumimoji="0"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elif</a:t>
                      </a:r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b&lt;a:</a:t>
                      </a:r>
                    </a:p>
                    <a:p>
                      <a:pPr algn="just"/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return b</a:t>
                      </a:r>
                    </a:p>
                    <a:p>
                      <a:pPr algn="just"/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else:</a:t>
                      </a:r>
                    </a:p>
                    <a:p>
                      <a:pPr algn="just"/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return "Both the numbers are equal"</a:t>
                      </a:r>
                    </a:p>
                    <a:p>
                      <a:pPr algn="just"/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min=minimum(85,100)</a:t>
                      </a:r>
                    </a:p>
                    <a:p>
                      <a:pPr algn="just"/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print(‘Minimum</a:t>
                      </a:r>
                      <a:r>
                        <a:rPr kumimoji="0" lang="en-US" sz="2000" b="0" kern="12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value is: ’, min)</a:t>
                      </a:r>
                      <a:endParaRPr kumimoji="0" lang="en-US" sz="2000" b="0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algn="just"/>
                      <a:r>
                        <a:rPr kumimoji="0" lang="en-US" sz="20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kumimoji="0" lang="en-US" sz="2000" b="0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algn="just"/>
                      <a:r>
                        <a:rPr kumimoji="0" lang="en-US" sz="2000" b="0" u="sng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Output:</a:t>
                      </a:r>
                      <a:endParaRPr kumimoji="0" lang="en-US" sz="2000" b="0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algn="just"/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Minimum</a:t>
                      </a:r>
                      <a:r>
                        <a:rPr kumimoji="0" lang="en-US" sz="2000" b="0" kern="12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value is : 85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80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/>
          <a:lstStyle/>
          <a:p>
            <a:r>
              <a:rPr lang="en-US" sz="2400" b="1" dirty="0"/>
              <a:t>Returning Multiple Values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685800"/>
            <a:ext cx="8229600" cy="493776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In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python,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it is possible to return multiple values.  </a:t>
            </a: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Syntax to return multiple values is as follows </a:t>
            </a:r>
          </a:p>
          <a:p>
            <a:pPr marL="0" indent="0"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       return Value1,Value2,Value3 </a:t>
            </a:r>
          </a:p>
          <a:p>
            <a:pPr marL="0" indent="0"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884277"/>
              </p:ext>
            </p:extLst>
          </p:nvPr>
        </p:nvGraphicFramePr>
        <p:xfrm>
          <a:off x="381000" y="2133600"/>
          <a:ext cx="76962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6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021840">
                <a:tc>
                  <a:txBody>
                    <a:bodyPr/>
                    <a:lstStyle/>
                    <a:p>
                      <a:pPr algn="just"/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import math</a:t>
                      </a:r>
                    </a:p>
                    <a:p>
                      <a:pPr algn="just"/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def 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Sq_Cub_Srt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(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a,b,c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):</a:t>
                      </a:r>
                    </a:p>
                    <a:p>
                      <a:pPr algn="just"/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   return a**2, b**3,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math.sqrt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(c)</a:t>
                      </a:r>
                    </a:p>
                    <a:p>
                      <a:pPr algn="just"/>
                      <a:r>
                        <a:rPr lang="en-US" sz="2200" b="0" dirty="0" err="1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S,C,Sq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= 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Sq_Cub_Srt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(2,3,4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</a:p>
                    <a:p>
                      <a:pPr algn="just"/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print('Square = ',S)</a:t>
                      </a:r>
                    </a:p>
                    <a:p>
                      <a:pPr algn="just"/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print('Cube = ',C)</a:t>
                      </a:r>
                    </a:p>
                    <a:p>
                      <a:pPr algn="just"/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print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(‘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Sqrt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= ',Sq) </a:t>
                      </a:r>
                    </a:p>
                    <a:p>
                      <a:pPr algn="just"/>
                      <a:endParaRPr lang="en-US" sz="22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just"/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Output</a:t>
                      </a:r>
                    </a:p>
                    <a:p>
                      <a:pPr algn="just"/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Square =  4</a:t>
                      </a:r>
                    </a:p>
                    <a:p>
                      <a:pPr algn="just"/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Cube =  27</a:t>
                      </a:r>
                    </a:p>
                    <a:p>
                      <a:pPr algn="just"/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Sqrt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=  2.0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19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762000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Namespaces in Python</a:t>
            </a:r>
            <a:endParaRPr lang="en-US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143000"/>
            <a:ext cx="8229600" cy="493776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Calibri" pitchFamily="34" charset="0"/>
                <a:cs typeface="Calibri" pitchFamily="34" charset="0"/>
              </a:rPr>
              <a:t>Namespac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e is a container that holds a set of identifiers such as variable names, function names, class names etc. and their corresponding objects.</a:t>
            </a:r>
          </a:p>
          <a:p>
            <a:pPr algn="just"/>
            <a:r>
              <a:rPr lang="en-US" sz="2400" dirty="0" smtClean="0">
                <a:latin typeface="Calibri" pitchFamily="34" charset="0"/>
                <a:cs typeface="Calibri" pitchFamily="34" charset="0"/>
              </a:rPr>
              <a:t>Namespaces are used to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organise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and manage the names of variables and other entities in code to avoid naming conflicts and to provide a clear scope for each identifier.</a:t>
            </a:r>
          </a:p>
          <a:p>
            <a:pPr algn="just"/>
            <a:r>
              <a:rPr lang="en-US" sz="2400" dirty="0" smtClean="0">
                <a:latin typeface="Calibri" pitchFamily="34" charset="0"/>
                <a:cs typeface="Calibri" pitchFamily="34" charset="0"/>
              </a:rPr>
              <a:t>There are several types of namespaces :</a:t>
            </a:r>
          </a:p>
          <a:p>
            <a:pPr lvl="1" algn="just"/>
            <a:r>
              <a:rPr lang="en-US" sz="2100" b="1" i="1" dirty="0" smtClean="0">
                <a:latin typeface="Calibri" pitchFamily="34" charset="0"/>
                <a:cs typeface="Calibri" pitchFamily="34" charset="0"/>
              </a:rPr>
              <a:t>Built-in namespace ( e.g. print() , input() functions in python)</a:t>
            </a:r>
          </a:p>
          <a:p>
            <a:pPr lvl="1" algn="just"/>
            <a:r>
              <a:rPr lang="en-US" sz="2100" b="1" i="1" dirty="0" smtClean="0">
                <a:latin typeface="Calibri" pitchFamily="34" charset="0"/>
                <a:cs typeface="Calibri" pitchFamily="34" charset="0"/>
              </a:rPr>
              <a:t>Local namespace</a:t>
            </a:r>
          </a:p>
          <a:p>
            <a:pPr lvl="1" algn="just"/>
            <a:r>
              <a:rPr lang="en-US" sz="2100" b="1" i="1" dirty="0" smtClean="0">
                <a:latin typeface="Calibri" pitchFamily="34" charset="0"/>
                <a:cs typeface="Calibri" pitchFamily="34" charset="0"/>
              </a:rPr>
              <a:t>Global namespace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88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101041"/>
            <a:ext cx="6103333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/>
              <a:t>FUNCT</a:t>
            </a:r>
            <a:r>
              <a:rPr b="1" spc="-15" dirty="0"/>
              <a:t>I</a:t>
            </a:r>
            <a:r>
              <a:rPr b="1" dirty="0"/>
              <a:t>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6798" y="1081634"/>
            <a:ext cx="8356283" cy="21369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50100"/>
              </a:lnSpc>
              <a:spcBef>
                <a:spcPts val="95"/>
              </a:spcBef>
              <a:buFont typeface="Wingdings"/>
              <a:buChar char=""/>
              <a:tabLst>
                <a:tab pos="577850" algn="l"/>
                <a:tab pos="578485" algn="l"/>
              </a:tabLst>
            </a:pPr>
            <a:r>
              <a:rPr sz="3200" dirty="0">
                <a:latin typeface="Arial"/>
                <a:cs typeface="Arial"/>
              </a:rPr>
              <a:t>A </a:t>
            </a:r>
            <a:r>
              <a:rPr sz="3200" b="1" dirty="0">
                <a:latin typeface="Arial"/>
                <a:cs typeface="Arial"/>
              </a:rPr>
              <a:t>function </a:t>
            </a:r>
            <a:r>
              <a:rPr sz="3200" dirty="0">
                <a:latin typeface="Arial"/>
                <a:cs typeface="Arial"/>
              </a:rPr>
              <a:t>is a </a:t>
            </a:r>
            <a:r>
              <a:rPr sz="3200" b="1" spc="-5" dirty="0">
                <a:latin typeface="Arial"/>
                <a:cs typeface="Arial"/>
              </a:rPr>
              <a:t>block </a:t>
            </a:r>
            <a:r>
              <a:rPr sz="3200" b="1" dirty="0">
                <a:latin typeface="Arial"/>
                <a:cs typeface="Arial"/>
              </a:rPr>
              <a:t>of organized, </a:t>
            </a:r>
            <a:r>
              <a:rPr sz="3200" b="1" spc="-5" dirty="0">
                <a:latin typeface="Arial"/>
                <a:cs typeface="Arial"/>
              </a:rPr>
              <a:t>reusable </a:t>
            </a:r>
            <a:r>
              <a:rPr sz="3200" b="1" dirty="0">
                <a:latin typeface="Arial"/>
                <a:cs typeface="Arial"/>
              </a:rPr>
              <a:t>code </a:t>
            </a:r>
            <a:r>
              <a:rPr sz="3200" spc="-5" dirty="0">
                <a:latin typeface="Arial"/>
                <a:cs typeface="Arial"/>
              </a:rPr>
              <a:t>that</a:t>
            </a:r>
            <a:r>
              <a:rPr sz="3200" spc="-3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is  used to perform a </a:t>
            </a:r>
            <a:r>
              <a:rPr sz="3200" b="1" spc="-5" dirty="0">
                <a:latin typeface="Arial"/>
                <a:cs typeface="Arial"/>
              </a:rPr>
              <a:t>single, </a:t>
            </a:r>
            <a:r>
              <a:rPr sz="3200" spc="-5" dirty="0">
                <a:latin typeface="Arial"/>
                <a:cs typeface="Arial"/>
              </a:rPr>
              <a:t>related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action</a:t>
            </a:r>
            <a:r>
              <a:rPr sz="3200" spc="-5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400" y="3352800"/>
            <a:ext cx="820674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7680" indent="-475615" algn="just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488315" algn="l"/>
              </a:tabLst>
            </a:pPr>
            <a:r>
              <a:rPr sz="3200" b="1" dirty="0">
                <a:latin typeface="Arial"/>
                <a:cs typeface="Arial"/>
              </a:rPr>
              <a:t>Functions </a:t>
            </a:r>
            <a:r>
              <a:rPr sz="3200" dirty="0">
                <a:latin typeface="Arial"/>
                <a:cs typeface="Arial"/>
              </a:rPr>
              <a:t>provide </a:t>
            </a:r>
            <a:r>
              <a:rPr sz="3200" b="1" dirty="0">
                <a:latin typeface="Arial"/>
                <a:cs typeface="Arial"/>
              </a:rPr>
              <a:t>better modularity </a:t>
            </a:r>
            <a:r>
              <a:rPr sz="3200" dirty="0">
                <a:latin typeface="Arial"/>
                <a:cs typeface="Arial"/>
              </a:rPr>
              <a:t>for the</a:t>
            </a:r>
            <a:r>
              <a:rPr sz="3200" spc="-19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applications.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600" y="4495800"/>
            <a:ext cx="8390002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7680" indent="-475615" algn="just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488315" algn="l"/>
              </a:tabLst>
            </a:pPr>
            <a:r>
              <a:rPr sz="3200" b="1" dirty="0">
                <a:latin typeface="Arial"/>
                <a:cs typeface="Arial"/>
              </a:rPr>
              <a:t>Functions </a:t>
            </a:r>
            <a:r>
              <a:rPr sz="3200" dirty="0">
                <a:latin typeface="Arial"/>
                <a:cs typeface="Arial"/>
              </a:rPr>
              <a:t>provide a </a:t>
            </a:r>
            <a:r>
              <a:rPr sz="3200" b="1" dirty="0">
                <a:latin typeface="Arial"/>
                <a:cs typeface="Arial"/>
              </a:rPr>
              <a:t>high </a:t>
            </a:r>
            <a:r>
              <a:rPr sz="3200" b="1" spc="-5" dirty="0">
                <a:latin typeface="Arial"/>
                <a:cs typeface="Arial"/>
              </a:rPr>
              <a:t>degree </a:t>
            </a:r>
            <a:r>
              <a:rPr sz="3200" b="1" dirty="0">
                <a:latin typeface="Arial"/>
                <a:cs typeface="Arial"/>
              </a:rPr>
              <a:t>of code</a:t>
            </a:r>
            <a:r>
              <a:rPr sz="3200" b="1" spc="-2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reusing</a:t>
            </a:r>
            <a:r>
              <a:rPr sz="320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3000" b="1" dirty="0">
                <a:latin typeface="Calibri" pitchFamily="34" charset="0"/>
                <a:cs typeface="Calibri" pitchFamily="34" charset="0"/>
              </a:rPr>
              <a:t>The Local and global Scope of Variable</a:t>
            </a:r>
            <a:br>
              <a:rPr lang="en-US" sz="3000" b="1" dirty="0">
                <a:latin typeface="Calibri" pitchFamily="34" charset="0"/>
                <a:cs typeface="Calibri" pitchFamily="34" charset="0"/>
              </a:rPr>
            </a:br>
            <a:endParaRPr lang="en-US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14400"/>
            <a:ext cx="8229600" cy="493776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Calibri" pitchFamily="34" charset="0"/>
                <a:cs typeface="Calibri" pitchFamily="34" charset="0"/>
              </a:rPr>
              <a:t>The variables and parameters that are initialized within a function, including parameters are said to exist in that function’s local scope.  </a:t>
            </a:r>
          </a:p>
          <a:p>
            <a:pPr marL="0" indent="0" algn="just"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 variables that exist in local scope are called as “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local variables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”.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 </a:t>
            </a:r>
          </a:p>
          <a:p>
            <a:pPr algn="just">
              <a:spcBef>
                <a:spcPts val="0"/>
              </a:spcBef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Where as the variables that are assigned outside functions are said to exist in the global scope.   </a:t>
            </a:r>
          </a:p>
          <a:p>
            <a:pPr algn="just">
              <a:spcBef>
                <a:spcPts val="0"/>
              </a:spcBef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Therefore the variables that exist in global scope are called as 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“global variables”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. 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6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2800" b="1" dirty="0"/>
              <a:t>Example on Scope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953000"/>
            <a:ext cx="8229600" cy="227076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22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Note: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Local variables cannot be used in Global  Scope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230378"/>
              </p:ext>
            </p:extLst>
          </p:nvPr>
        </p:nvGraphicFramePr>
        <p:xfrm>
          <a:off x="228600" y="990600"/>
          <a:ext cx="81534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11480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kumimoji="0" lang="en-US" sz="2000" b="0" kern="12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 = 20          </a:t>
                      </a:r>
                      <a:r>
                        <a:rPr kumimoji="0" lang="en-US" sz="2000" b="1" kern="12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#global variable p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kumimoji="0" lang="en-US" sz="20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def</a:t>
                      </a:r>
                      <a:r>
                        <a:rPr kumimoji="0" lang="en-US" sz="2000" b="0" kern="12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Demo():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kumimoji="0" lang="en-US" sz="2000" b="0" kern="12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q = 10      </a:t>
                      </a:r>
                      <a:r>
                        <a:rPr kumimoji="0" lang="en-US" sz="2000" b="1" kern="12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#Local variable q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kumimoji="0" lang="en-US" sz="2000" b="0" kern="12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print('The value of Local variable q:',q)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kumimoji="0" lang="en-US" sz="2000" b="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#</a:t>
                      </a:r>
                      <a:r>
                        <a:rPr kumimoji="0" lang="en-US" sz="2000" b="0" kern="12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Access global variable p within this function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kumimoji="0" lang="en-US" sz="2000" b="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print</a:t>
                      </a:r>
                      <a:r>
                        <a:rPr kumimoji="0" lang="en-US" sz="2000" b="0" kern="12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('The value of Global Variable p:',p)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kumimoji="0" lang="en-US" sz="2000" b="0" kern="12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Demo</a:t>
                      </a:r>
                      <a:r>
                        <a:rPr kumimoji="0" lang="en-US" sz="2000" b="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kumimoji="0" lang="en-US" sz="2000" b="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# Access global variable p outside the function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kumimoji="0" lang="en-US" sz="2000" b="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Demo()</a:t>
                      </a:r>
                      <a:endParaRPr kumimoji="0" lang="en-US" sz="2000" b="1" kern="120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kumimoji="0" lang="en-US" sz="2000" b="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print('The value of global variable  p:',p)  </a:t>
                      </a:r>
                      <a:endParaRPr kumimoji="0" lang="en-US" sz="2000" b="0" kern="12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46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2800" b="1" dirty="0"/>
              <a:t>Example on Scope of Variables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002993"/>
              </p:ext>
            </p:extLst>
          </p:nvPr>
        </p:nvGraphicFramePr>
        <p:xfrm>
          <a:off x="609600" y="990600"/>
          <a:ext cx="8153400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1940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kumimoji="0" lang="en-US" sz="2000" b="0" kern="12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 = 20          </a:t>
                      </a:r>
                      <a:r>
                        <a:rPr kumimoji="0" lang="en-US" sz="2000" b="1" kern="12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#global variable p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kumimoji="0" lang="en-US" sz="20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def</a:t>
                      </a:r>
                      <a:r>
                        <a:rPr kumimoji="0" lang="en-US" sz="2000" b="0" kern="12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Demo():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kumimoji="0" lang="en-US" sz="2000" b="0" kern="12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kumimoji="0" lang="en-US" sz="2000" b="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global p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kumimoji="0" lang="en-US" sz="2000" b="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p </a:t>
                      </a:r>
                      <a:r>
                        <a:rPr kumimoji="0" lang="en-US" sz="2000" b="0" kern="12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 10 </a:t>
                      </a:r>
                      <a:endParaRPr kumimoji="0" lang="en-US" sz="2000" b="0" kern="120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kumimoji="0" lang="en-US" sz="2000" b="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print</a:t>
                      </a:r>
                      <a:r>
                        <a:rPr kumimoji="0" lang="en-US" sz="2000" b="0" kern="12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('The value of </a:t>
                      </a:r>
                      <a:r>
                        <a:rPr kumimoji="0" lang="en-US" sz="2000" b="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variable p:',</a:t>
                      </a:r>
                      <a:r>
                        <a:rPr kumimoji="0" lang="en-US" sz="2000" b="0" kern="12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</a:t>
                      </a:r>
                      <a:r>
                        <a:rPr kumimoji="0" lang="en-US" sz="2000" b="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endParaRPr kumimoji="0" lang="en-US" sz="2000" b="0" kern="12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kumimoji="0" lang="en-US" sz="2000" b="0" kern="12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#Access global variable p within this function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kumimoji="0" lang="en-US" sz="2000" b="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print</a:t>
                      </a:r>
                      <a:r>
                        <a:rPr kumimoji="0" lang="en-US" sz="2000" b="0" kern="12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('The value of Global Variable p:',p)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kumimoji="0" lang="en-US" sz="2000" b="0" kern="12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Demo()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kumimoji="0" lang="en-US" sz="2000" b="0" kern="12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#Access global variable p outside the function Demo()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kumimoji="0" lang="en-US" sz="2000" b="0" kern="12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print('The value of global variable  p:',p)  </a:t>
                      </a:r>
                    </a:p>
                    <a:p>
                      <a:pPr algn="just">
                        <a:spcBef>
                          <a:spcPts val="600"/>
                        </a:spcBef>
                      </a:pPr>
                      <a:endParaRPr 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46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1" y="96139"/>
            <a:ext cx="758561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/>
              <a:t>LAMBDA</a:t>
            </a:r>
            <a:r>
              <a:rPr b="1" spc="-245" dirty="0"/>
              <a:t> </a:t>
            </a:r>
            <a:r>
              <a:rPr b="1" dirty="0"/>
              <a:t>EXPRESSIONS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762000"/>
            <a:ext cx="8610600" cy="282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Small functions </a:t>
            </a:r>
            <a:r>
              <a:rPr sz="2400" dirty="0">
                <a:latin typeface="Arial"/>
                <a:cs typeface="Arial"/>
              </a:rPr>
              <a:t>can be </a:t>
            </a:r>
            <a:r>
              <a:rPr sz="2400" b="1" spc="-5" dirty="0">
                <a:latin typeface="Arial"/>
                <a:cs typeface="Arial"/>
              </a:rPr>
              <a:t>created </a:t>
            </a:r>
            <a:r>
              <a:rPr sz="2400" spc="-5" dirty="0">
                <a:latin typeface="Arial"/>
                <a:cs typeface="Arial"/>
              </a:rPr>
              <a:t>with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b="1" dirty="0">
                <a:latin typeface="Arial"/>
                <a:cs typeface="Arial"/>
              </a:rPr>
              <a:t>lambda </a:t>
            </a:r>
            <a:r>
              <a:rPr sz="2400" b="1" spc="-5" dirty="0">
                <a:latin typeface="Arial"/>
                <a:cs typeface="Arial"/>
              </a:rPr>
              <a:t>keyword </a:t>
            </a:r>
            <a:r>
              <a:rPr sz="2400" spc="-5" dirty="0">
                <a:latin typeface="Arial"/>
                <a:cs typeface="Arial"/>
              </a:rPr>
              <a:t>also </a:t>
            </a:r>
            <a:r>
              <a:rPr sz="2400" spc="-5">
                <a:latin typeface="Arial"/>
                <a:cs typeface="Arial"/>
              </a:rPr>
              <a:t>known</a:t>
            </a:r>
            <a:r>
              <a:rPr sz="2400" spc="55">
                <a:latin typeface="Arial"/>
                <a:cs typeface="Arial"/>
              </a:rPr>
              <a:t> </a:t>
            </a:r>
            <a:r>
              <a:rPr sz="2400" smtClean="0">
                <a:latin typeface="Arial"/>
                <a:cs typeface="Arial"/>
              </a:rPr>
              <a:t>as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sz="2400" b="1" spc="-5" smtClean="0">
                <a:latin typeface="Arial"/>
                <a:cs typeface="Arial"/>
              </a:rPr>
              <a:t>Anonymous</a:t>
            </a:r>
            <a:r>
              <a:rPr sz="2400" b="1" spc="15" smtClean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function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Used wherever </a:t>
            </a:r>
            <a:r>
              <a:rPr sz="2400" b="1" dirty="0">
                <a:latin typeface="Arial"/>
                <a:cs typeface="Arial"/>
              </a:rPr>
              <a:t>functions object </a:t>
            </a:r>
            <a:r>
              <a:rPr sz="2400" spc="-5" dirty="0">
                <a:latin typeface="Arial"/>
                <a:cs typeface="Arial"/>
              </a:rPr>
              <a:t>are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required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These </a:t>
            </a:r>
            <a:r>
              <a:rPr sz="2400" b="1" dirty="0">
                <a:latin typeface="Arial"/>
                <a:cs typeface="Arial"/>
              </a:rPr>
              <a:t>functions </a:t>
            </a:r>
            <a:r>
              <a:rPr sz="2400" spc="-5" dirty="0">
                <a:latin typeface="Arial"/>
                <a:cs typeface="Arial"/>
              </a:rPr>
              <a:t>are called </a:t>
            </a:r>
            <a:r>
              <a:rPr sz="2400" b="1" spc="-5" dirty="0">
                <a:latin typeface="Arial"/>
                <a:cs typeface="Arial"/>
              </a:rPr>
              <a:t>anonymous </a:t>
            </a:r>
            <a:r>
              <a:rPr sz="2400" spc="-5" dirty="0">
                <a:latin typeface="Arial"/>
                <a:cs typeface="Arial"/>
              </a:rPr>
              <a:t>because </a:t>
            </a:r>
            <a:r>
              <a:rPr sz="2400" dirty="0">
                <a:latin typeface="Arial"/>
                <a:cs typeface="Arial"/>
              </a:rPr>
              <a:t>they </a:t>
            </a:r>
            <a:r>
              <a:rPr sz="2400" spc="-5" dirty="0">
                <a:latin typeface="Arial"/>
                <a:cs typeface="Arial"/>
              </a:rPr>
              <a:t>are </a:t>
            </a:r>
            <a:r>
              <a:rPr sz="2400" b="1" dirty="0">
                <a:latin typeface="Arial"/>
                <a:cs typeface="Arial"/>
              </a:rPr>
              <a:t>not </a:t>
            </a:r>
            <a:r>
              <a:rPr sz="2400" b="1" spc="-5" dirty="0">
                <a:latin typeface="Arial"/>
                <a:cs typeface="Arial"/>
              </a:rPr>
              <a:t>declared </a:t>
            </a:r>
            <a:r>
              <a:rPr sz="2400" spc="-5">
                <a:latin typeface="Arial"/>
                <a:cs typeface="Arial"/>
              </a:rPr>
              <a:t>in</a:t>
            </a:r>
            <a:r>
              <a:rPr sz="2400" spc="105">
                <a:latin typeface="Arial"/>
                <a:cs typeface="Arial"/>
              </a:rPr>
              <a:t> </a:t>
            </a:r>
            <a:r>
              <a:rPr sz="2400" smtClean="0">
                <a:latin typeface="Arial"/>
                <a:cs typeface="Arial"/>
              </a:rPr>
              <a:t>the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sz="2400" b="1" spc="-5" smtClean="0">
                <a:latin typeface="Arial"/>
                <a:cs typeface="Arial"/>
              </a:rPr>
              <a:t>standard </a:t>
            </a:r>
            <a:r>
              <a:rPr sz="2400" b="1" spc="-5" dirty="0">
                <a:latin typeface="Arial"/>
                <a:cs typeface="Arial"/>
              </a:rPr>
              <a:t>manner </a:t>
            </a:r>
            <a:r>
              <a:rPr sz="2400" dirty="0">
                <a:latin typeface="Arial"/>
                <a:cs typeface="Arial"/>
              </a:rPr>
              <a:t>by </a:t>
            </a:r>
            <a:r>
              <a:rPr sz="2400" spc="-5" dirty="0">
                <a:latin typeface="Arial"/>
                <a:cs typeface="Arial"/>
              </a:rPr>
              <a:t>using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b="1" spc="-5" dirty="0">
                <a:latin typeface="Arial"/>
                <a:cs typeface="Arial"/>
              </a:rPr>
              <a:t>def keyword.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b="1" spc="-10" dirty="0">
                <a:latin typeface="Arial"/>
                <a:cs typeface="Arial"/>
              </a:rPr>
              <a:t>Syntax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2600" y="3886200"/>
            <a:ext cx="5562600" cy="619400"/>
          </a:xfrm>
          <a:prstGeom prst="rect">
            <a:avLst/>
          </a:prstGeom>
          <a:ln w="12192">
            <a:solidFill>
              <a:srgbClr val="2C89E7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Times New Roman"/>
              <a:cs typeface="Times New Roman"/>
            </a:endParaRPr>
          </a:p>
          <a:p>
            <a:pPr marL="36131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lambda [arg1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[,arg2,.....</a:t>
            </a:r>
            <a:r>
              <a:rPr sz="2000" spc="-5">
                <a:latin typeface="Arial"/>
                <a:cs typeface="Arial"/>
              </a:rPr>
              <a:t>argn</a:t>
            </a:r>
            <a:r>
              <a:rPr sz="2000" spc="-5" smtClean="0">
                <a:latin typeface="Arial"/>
                <a:cs typeface="Arial"/>
              </a:rPr>
              <a:t>]]</a:t>
            </a:r>
            <a:r>
              <a:rPr lang="en-US" sz="2000" spc="-5" dirty="0" smtClean="0">
                <a:latin typeface="Arial"/>
                <a:cs typeface="Arial"/>
              </a:rPr>
              <a:t> </a:t>
            </a:r>
            <a:r>
              <a:rPr sz="2000" spc="-5" smtClean="0">
                <a:latin typeface="Arial"/>
                <a:cs typeface="Arial"/>
              </a:rPr>
              <a:t>:</a:t>
            </a:r>
            <a:r>
              <a:rPr lang="en-US" sz="2000" spc="-5" dirty="0" smtClean="0">
                <a:latin typeface="Arial"/>
                <a:cs typeface="Arial"/>
              </a:rPr>
              <a:t> </a:t>
            </a:r>
            <a:r>
              <a:rPr sz="2000" spc="-5" smtClean="0">
                <a:latin typeface="Arial"/>
                <a:cs typeface="Arial"/>
              </a:rPr>
              <a:t>expression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ChangeArrowheads="1"/>
          </p:cNvSpPr>
          <p:nvPr/>
        </p:nvSpPr>
        <p:spPr bwMode="auto">
          <a:xfrm>
            <a:off x="228600" y="990600"/>
            <a:ext cx="8915400" cy="6096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7" name="Content Placeholder 4"/>
          <p:cNvSpPr>
            <a:spLocks noGrp="1"/>
          </p:cNvSpPr>
          <p:nvPr>
            <p:ph idx="1"/>
          </p:nvPr>
        </p:nvSpPr>
        <p:spPr>
          <a:xfrm>
            <a:off x="609600" y="381000"/>
            <a:ext cx="8153400" cy="6096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400" b="1" dirty="0" smtClean="0"/>
              <a:t>Example:</a:t>
            </a:r>
          </a:p>
          <a:p>
            <a:r>
              <a:rPr lang="en-US" sz="2400" dirty="0" smtClean="0"/>
              <a:t>Following is the example to calculate the cube of a number using simple concepts of a function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b="1" dirty="0" smtClean="0"/>
              <a:t>def </a:t>
            </a:r>
            <a:r>
              <a:rPr lang="en-US" sz="2400" b="1" dirty="0" err="1" smtClean="0"/>
              <a:t>func</a:t>
            </a:r>
            <a:r>
              <a:rPr lang="en-US" sz="2400" b="1" dirty="0" smtClean="0"/>
              <a:t>(a):</a:t>
            </a:r>
          </a:p>
          <a:p>
            <a:pPr>
              <a:buNone/>
            </a:pPr>
            <a:r>
              <a:rPr lang="en-US" sz="2400" b="1" dirty="0" smtClean="0"/>
              <a:t>	return a*a*a</a:t>
            </a:r>
          </a:p>
          <a:p>
            <a:pPr>
              <a:buNone/>
            </a:pPr>
            <a:r>
              <a:rPr lang="en-US" sz="2400" b="1" dirty="0" smtClean="0"/>
              <a:t>print(</a:t>
            </a:r>
            <a:r>
              <a:rPr lang="en-US" sz="2400" b="1" dirty="0" err="1" smtClean="0"/>
              <a:t>func</a:t>
            </a:r>
            <a:r>
              <a:rPr lang="en-US" sz="2400" b="1" dirty="0" smtClean="0"/>
              <a:t>(3))</a:t>
            </a:r>
          </a:p>
          <a:p>
            <a:pPr>
              <a:buNone/>
            </a:pPr>
            <a:r>
              <a:rPr lang="en-US" sz="2400" b="1" dirty="0" smtClean="0"/>
              <a:t>Output:   27</a:t>
            </a:r>
          </a:p>
          <a:p>
            <a:r>
              <a:rPr lang="en-US" sz="2400" dirty="0" smtClean="0"/>
              <a:t>Following is the example to calculate the cube of a number using lambda function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b="1" dirty="0" smtClean="0"/>
              <a:t>&gt;&gt;&gt; cube =  lambda a:    a*a*a</a:t>
            </a:r>
          </a:p>
          <a:p>
            <a:pPr>
              <a:buNone/>
            </a:pPr>
            <a:r>
              <a:rPr lang="en-US" sz="2400" b="1" dirty="0" smtClean="0"/>
              <a:t>&gt;&gt;&gt; print(cube(3))</a:t>
            </a:r>
          </a:p>
          <a:p>
            <a:pPr>
              <a:buNone/>
            </a:pPr>
            <a:r>
              <a:rPr lang="en-US" sz="2400" b="1" dirty="0" smtClean="0"/>
              <a:t>Output:   27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ChangeArrowheads="1"/>
          </p:cNvSpPr>
          <p:nvPr/>
        </p:nvSpPr>
        <p:spPr bwMode="auto">
          <a:xfrm>
            <a:off x="228600" y="990600"/>
            <a:ext cx="8915400" cy="6096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7" name="Content Placeholder 4"/>
          <p:cNvSpPr>
            <a:spLocks noGrp="1"/>
          </p:cNvSpPr>
          <p:nvPr>
            <p:ph idx="1"/>
          </p:nvPr>
        </p:nvSpPr>
        <p:spPr>
          <a:xfrm>
            <a:off x="228600" y="381000"/>
            <a:ext cx="8686800" cy="6096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b="1" dirty="0" smtClean="0"/>
              <a:t>Example:</a:t>
            </a:r>
          </a:p>
          <a:p>
            <a:r>
              <a:rPr lang="en-US" sz="2000" dirty="0" smtClean="0"/>
              <a:t>Following is the example to show how </a:t>
            </a:r>
            <a:r>
              <a:rPr lang="en-US" sz="2000" i="1" dirty="0" smtClean="0"/>
              <a:t>lambda</a:t>
            </a:r>
            <a:r>
              <a:rPr lang="en-US" sz="2000" dirty="0" smtClean="0"/>
              <a:t> form of function works: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sum = lambda arg1, arg2,arg3: arg1 + arg2+arg3;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print "Value of total : ", sum( 10, 20,30 ) 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print "Value of total : ", sum( 20, 20,34 )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This </a:t>
            </a:r>
            <a:r>
              <a:rPr lang="en-US" sz="2000" dirty="0" smtClean="0"/>
              <a:t>would produce following result: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Value of total : 30 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Value of total :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40</a:t>
            </a:r>
          </a:p>
          <a:p>
            <a:pPr lvl="1">
              <a:buFontTx/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292100" lvl="1" indent="-292100"/>
            <a:r>
              <a:rPr lang="en-US" sz="2000" dirty="0" smtClean="0"/>
              <a:t>Following </a:t>
            </a:r>
            <a:r>
              <a:rPr lang="en-US" sz="2000" dirty="0"/>
              <a:t>is the example to </a:t>
            </a:r>
            <a:r>
              <a:rPr lang="en-US" sz="2000" dirty="0" smtClean="0"/>
              <a:t>sum three numbers using </a:t>
            </a:r>
            <a:r>
              <a:rPr lang="en-US" sz="2000" dirty="0"/>
              <a:t>simple concepts of a function</a:t>
            </a:r>
          </a:p>
          <a:p>
            <a:pPr lvl="1">
              <a:buFontTx/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sum(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a,b,c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lvl="1"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a+b+c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rint(sum(10,20,23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lvl="1">
              <a:buFontTx/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Using lambda with map to square a list of </a:t>
            </a:r>
            <a:r>
              <a:rPr lang="en-US" dirty="0" smtClean="0"/>
              <a:t>numbers</a:t>
            </a:r>
          </a:p>
          <a:p>
            <a:pPr marL="0" indent="0">
              <a:buNone/>
            </a:pPr>
            <a:r>
              <a:rPr lang="en-US" dirty="0" smtClean="0"/>
              <a:t>numbers </a:t>
            </a:r>
            <a:r>
              <a:rPr lang="en-US" dirty="0"/>
              <a:t>= [1, 2, 3, 4, 5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smtClean="0"/>
              <a:t>squared </a:t>
            </a:r>
            <a:r>
              <a:rPr lang="en-US" dirty="0"/>
              <a:t>= list(map(lambda x: x**2, numbers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 smtClean="0"/>
              <a:t>print(squared</a:t>
            </a:r>
            <a:r>
              <a:rPr lang="en-US" dirty="0"/>
              <a:t>) 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Output: [1, 4, 9, 16, 25]</a:t>
            </a:r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381000" y="457200"/>
            <a:ext cx="81534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/>
              <a:t>LAMBDA</a:t>
            </a:r>
            <a:r>
              <a:rPr b="1" spc="-245" dirty="0"/>
              <a:t> </a:t>
            </a:r>
            <a:r>
              <a:rPr b="1" dirty="0"/>
              <a:t>EXPRESSIONS</a:t>
            </a:r>
          </a:p>
        </p:txBody>
      </p:sp>
    </p:spTree>
    <p:extLst>
      <p:ext uri="{BB962C8B-B14F-4D97-AF65-F5344CB8AC3E}">
        <p14:creationId xmlns:p14="http://schemas.microsoft.com/office/powerpoint/2010/main" val="8131203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1" y="96139"/>
            <a:ext cx="758561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/>
              <a:t>LAMBDA</a:t>
            </a:r>
            <a:r>
              <a:rPr b="1" spc="-245" dirty="0"/>
              <a:t> </a:t>
            </a:r>
            <a:r>
              <a:rPr b="1" dirty="0"/>
              <a:t>EXPRESSIONS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0" y="1295400"/>
            <a:ext cx="25908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-10" dirty="0">
                <a:latin typeface="Arial"/>
                <a:cs typeface="Arial"/>
              </a:rPr>
              <a:t>X</a:t>
            </a:r>
            <a:r>
              <a:rPr sz="2400" b="1" dirty="0">
                <a:latin typeface="Arial"/>
                <a:cs typeface="Arial"/>
              </a:rPr>
              <a:t>AMP</a:t>
            </a:r>
            <a:r>
              <a:rPr sz="2400" b="1" spc="-10" dirty="0">
                <a:latin typeface="Arial"/>
                <a:cs typeface="Arial"/>
              </a:rPr>
              <a:t>L</a:t>
            </a:r>
            <a:r>
              <a:rPr sz="2400" b="1" dirty="0">
                <a:latin typeface="Arial"/>
                <a:cs typeface="Arial"/>
              </a:rPr>
              <a:t>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800" y="1828800"/>
            <a:ext cx="4495800" cy="175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5800" y="4038600"/>
            <a:ext cx="1237113" cy="604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43200" y="4191000"/>
            <a:ext cx="11027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Outpu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52800" y="2514600"/>
            <a:ext cx="1826895" cy="605155"/>
          </a:xfrm>
          <a:custGeom>
            <a:avLst/>
            <a:gdLst/>
            <a:ahLst/>
            <a:cxnLst/>
            <a:rect l="l" t="t" r="r" b="b"/>
            <a:pathLst>
              <a:path w="2435860" h="605154">
                <a:moveTo>
                  <a:pt x="2360024" y="30877"/>
                </a:moveTo>
                <a:lnTo>
                  <a:pt x="0" y="592835"/>
                </a:lnTo>
                <a:lnTo>
                  <a:pt x="3048" y="605154"/>
                </a:lnTo>
                <a:lnTo>
                  <a:pt x="2362955" y="43193"/>
                </a:lnTo>
                <a:lnTo>
                  <a:pt x="2360024" y="30877"/>
                </a:lnTo>
                <a:close/>
              </a:path>
              <a:path w="2435860" h="605154">
                <a:moveTo>
                  <a:pt x="2425458" y="27939"/>
                </a:moveTo>
                <a:lnTo>
                  <a:pt x="2372360" y="27939"/>
                </a:lnTo>
                <a:lnTo>
                  <a:pt x="2375281" y="40258"/>
                </a:lnTo>
                <a:lnTo>
                  <a:pt x="2362955" y="43193"/>
                </a:lnTo>
                <a:lnTo>
                  <a:pt x="2370328" y="74167"/>
                </a:lnTo>
                <a:lnTo>
                  <a:pt x="2425458" y="27939"/>
                </a:lnTo>
                <a:close/>
              </a:path>
              <a:path w="2435860" h="605154">
                <a:moveTo>
                  <a:pt x="2372360" y="27939"/>
                </a:moveTo>
                <a:lnTo>
                  <a:pt x="2360024" y="30877"/>
                </a:lnTo>
                <a:lnTo>
                  <a:pt x="2362955" y="43193"/>
                </a:lnTo>
                <a:lnTo>
                  <a:pt x="2375281" y="40258"/>
                </a:lnTo>
                <a:lnTo>
                  <a:pt x="2372360" y="27939"/>
                </a:lnTo>
                <a:close/>
              </a:path>
              <a:path w="2435860" h="605154">
                <a:moveTo>
                  <a:pt x="2352675" y="0"/>
                </a:moveTo>
                <a:lnTo>
                  <a:pt x="2360024" y="30877"/>
                </a:lnTo>
                <a:lnTo>
                  <a:pt x="2372360" y="27939"/>
                </a:lnTo>
                <a:lnTo>
                  <a:pt x="2425458" y="27939"/>
                </a:lnTo>
                <a:lnTo>
                  <a:pt x="2435606" y="19430"/>
                </a:lnTo>
                <a:lnTo>
                  <a:pt x="2352675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05400" y="1676400"/>
            <a:ext cx="3810000" cy="1524000"/>
          </a:xfrm>
          <a:custGeom>
            <a:avLst/>
            <a:gdLst/>
            <a:ahLst/>
            <a:cxnLst/>
            <a:rect l="l" t="t" r="r" b="b"/>
            <a:pathLst>
              <a:path w="4692650" h="1304925">
                <a:moveTo>
                  <a:pt x="0" y="1304544"/>
                </a:moveTo>
                <a:lnTo>
                  <a:pt x="4692395" y="1304544"/>
                </a:lnTo>
                <a:lnTo>
                  <a:pt x="4692395" y="0"/>
                </a:lnTo>
                <a:lnTo>
                  <a:pt x="0" y="0"/>
                </a:lnTo>
                <a:lnTo>
                  <a:pt x="0" y="1304544"/>
                </a:lnTo>
                <a:close/>
              </a:path>
            </a:pathLst>
          </a:custGeom>
          <a:ln w="12192">
            <a:solidFill>
              <a:srgbClr val="2C89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181600" y="1828800"/>
            <a:ext cx="39624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The function returns </a:t>
            </a:r>
            <a:r>
              <a:rPr sz="2000">
                <a:latin typeface="Arial"/>
                <a:cs typeface="Arial"/>
              </a:rPr>
              <a:t>the </a:t>
            </a:r>
            <a:r>
              <a:rPr sz="2000" smtClean="0">
                <a:latin typeface="Arial"/>
                <a:cs typeface="Arial"/>
              </a:rPr>
              <a:t>multipl</a:t>
            </a:r>
            <a:r>
              <a:rPr lang="en-US" sz="2000" dirty="0" err="1" smtClean="0">
                <a:latin typeface="Arial"/>
                <a:cs typeface="Arial"/>
              </a:rPr>
              <a:t>ication</a:t>
            </a:r>
            <a:r>
              <a:rPr sz="2000" spc="-160" smtClean="0">
                <a:latin typeface="Arial"/>
                <a:cs typeface="Arial"/>
              </a:rPr>
              <a:t> </a:t>
            </a:r>
            <a:r>
              <a:rPr sz="2000" smtClean="0">
                <a:latin typeface="Arial"/>
                <a:cs typeface="Arial"/>
              </a:rPr>
              <a:t>of </a:t>
            </a:r>
            <a:r>
              <a:rPr sz="2000" dirty="0">
                <a:latin typeface="Arial"/>
                <a:cs typeface="Arial"/>
              </a:rPr>
              <a:t>two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arguments.</a:t>
            </a:r>
            <a:endParaRPr sz="2000">
              <a:latin typeface="Arial"/>
              <a:cs typeface="Arial"/>
            </a:endParaRPr>
          </a:p>
          <a:p>
            <a:pPr marL="299085" marR="162560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Lambda function is restricted to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 single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expressions.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22" y="178765"/>
            <a:ext cx="8999678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5" dirty="0"/>
              <a:t>RULES FOR DEFINING FUNCTION IN</a:t>
            </a:r>
            <a:r>
              <a:rPr sz="2500" b="1" spc="-15" dirty="0"/>
              <a:t> </a:t>
            </a:r>
            <a:r>
              <a:rPr sz="2500" b="1" spc="-5" dirty="0"/>
              <a:t>PYTHON</a:t>
            </a:r>
            <a:endParaRPr sz="2500" b="1"/>
          </a:p>
        </p:txBody>
      </p:sp>
      <p:sp>
        <p:nvSpPr>
          <p:cNvPr id="3" name="object 3"/>
          <p:cNvSpPr txBox="1"/>
          <p:nvPr/>
        </p:nvSpPr>
        <p:spPr>
          <a:xfrm>
            <a:off x="381476" y="762000"/>
            <a:ext cx="8762524" cy="5111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Function blocks begin with the </a:t>
            </a:r>
            <a:r>
              <a:rPr sz="2400" b="1" spc="-5" dirty="0">
                <a:latin typeface="Arial"/>
                <a:cs typeface="Arial"/>
              </a:rPr>
              <a:t>keyword </a:t>
            </a:r>
            <a:r>
              <a:rPr sz="2400" b="1" dirty="0">
                <a:latin typeface="Arial"/>
                <a:cs typeface="Arial"/>
              </a:rPr>
              <a:t>def </a:t>
            </a:r>
            <a:r>
              <a:rPr sz="2400" spc="-5" dirty="0">
                <a:latin typeface="Arial"/>
                <a:cs typeface="Arial"/>
              </a:rPr>
              <a:t>followed by the </a:t>
            </a:r>
            <a:r>
              <a:rPr sz="2400" b="1" dirty="0">
                <a:latin typeface="Arial"/>
                <a:cs typeface="Arial"/>
              </a:rPr>
              <a:t>function </a:t>
            </a:r>
            <a:r>
              <a:rPr sz="2400" b="1" spc="-5">
                <a:latin typeface="Arial"/>
                <a:cs typeface="Arial"/>
              </a:rPr>
              <a:t>name</a:t>
            </a:r>
            <a:r>
              <a:rPr sz="2400" b="1" spc="140">
                <a:latin typeface="Arial"/>
                <a:cs typeface="Arial"/>
              </a:rPr>
              <a:t> </a:t>
            </a:r>
            <a:r>
              <a:rPr sz="2400" b="1" smtClean="0">
                <a:latin typeface="Arial"/>
                <a:cs typeface="Arial"/>
              </a:rPr>
              <a:t>and</a:t>
            </a:r>
            <a:r>
              <a:rPr lang="en-US" sz="2400" b="1" dirty="0" smtClean="0">
                <a:latin typeface="Arial"/>
                <a:cs typeface="Arial"/>
              </a:rPr>
              <a:t> </a:t>
            </a:r>
            <a:r>
              <a:rPr sz="2400" b="1" spc="-5" smtClean="0">
                <a:latin typeface="Arial"/>
                <a:cs typeface="Arial"/>
              </a:rPr>
              <a:t>parentheses </a:t>
            </a:r>
            <a:r>
              <a:rPr sz="2400" b="1" smtClean="0">
                <a:latin typeface="Arial"/>
                <a:cs typeface="Arial"/>
              </a:rPr>
              <a:t> </a:t>
            </a:r>
            <a:r>
              <a:rPr sz="2400" b="1">
                <a:latin typeface="Arial"/>
                <a:cs typeface="Arial"/>
              </a:rPr>
              <a:t>( </a:t>
            </a:r>
            <a:r>
              <a:rPr sz="2400" b="1" smtClean="0">
                <a:latin typeface="Arial"/>
                <a:cs typeface="Arial"/>
              </a:rPr>
              <a:t>).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60000"/>
              </a:lnSpc>
              <a:spcBef>
                <a:spcPts val="575"/>
              </a:spcBef>
              <a:buFont typeface="Wingdings" pitchFamily="2" charset="2"/>
              <a:buChar char="§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Any </a:t>
            </a:r>
            <a:r>
              <a:rPr sz="2400" b="1" dirty="0">
                <a:latin typeface="Arial"/>
                <a:cs typeface="Arial"/>
              </a:rPr>
              <a:t>input </a:t>
            </a:r>
            <a:r>
              <a:rPr sz="2400" b="1" spc="-5" dirty="0">
                <a:latin typeface="Arial"/>
                <a:cs typeface="Arial"/>
              </a:rPr>
              <a:t>parameters </a:t>
            </a:r>
            <a:r>
              <a:rPr sz="2400" b="1" dirty="0">
                <a:latin typeface="Arial"/>
                <a:cs typeface="Arial"/>
              </a:rPr>
              <a:t>or </a:t>
            </a:r>
            <a:r>
              <a:rPr sz="2400" b="1" spc="-5" dirty="0">
                <a:latin typeface="Arial"/>
                <a:cs typeface="Arial"/>
              </a:rPr>
              <a:t>arguments </a:t>
            </a:r>
            <a:r>
              <a:rPr sz="2400" spc="-5" dirty="0">
                <a:latin typeface="Arial"/>
                <a:cs typeface="Arial"/>
              </a:rPr>
              <a:t>should be placed </a:t>
            </a:r>
            <a:r>
              <a:rPr sz="2400" b="1" dirty="0">
                <a:latin typeface="Arial"/>
                <a:cs typeface="Arial"/>
              </a:rPr>
              <a:t>within </a:t>
            </a:r>
            <a:r>
              <a:rPr sz="2400" b="1" spc="-5" dirty="0">
                <a:latin typeface="Arial"/>
                <a:cs typeface="Arial"/>
              </a:rPr>
              <a:t>these parentheses</a:t>
            </a:r>
            <a:r>
              <a:rPr sz="2400" spc="-5">
                <a:latin typeface="Arial"/>
                <a:cs typeface="Arial"/>
              </a:rPr>
              <a:t>.  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305"/>
              </a:spcBef>
              <a:buFont typeface="Wingdings" pitchFamily="2" charset="2"/>
              <a:buChar char="§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b="1" spc="-5" dirty="0">
                <a:latin typeface="Arial"/>
                <a:cs typeface="Arial"/>
              </a:rPr>
              <a:t>code </a:t>
            </a:r>
            <a:r>
              <a:rPr sz="2400" b="1" dirty="0">
                <a:latin typeface="Arial"/>
                <a:cs typeface="Arial"/>
              </a:rPr>
              <a:t>block </a:t>
            </a:r>
            <a:r>
              <a:rPr sz="2400" spc="-5" dirty="0">
                <a:latin typeface="Arial"/>
                <a:cs typeface="Arial"/>
              </a:rPr>
              <a:t>within every function </a:t>
            </a:r>
            <a:r>
              <a:rPr sz="2400" b="1" spc="-5" dirty="0">
                <a:latin typeface="Arial"/>
                <a:cs typeface="Arial"/>
              </a:rPr>
              <a:t>starts </a:t>
            </a:r>
            <a:r>
              <a:rPr sz="2400" spc="-5" dirty="0">
                <a:latin typeface="Arial"/>
                <a:cs typeface="Arial"/>
              </a:rPr>
              <a:t>with a </a:t>
            </a:r>
            <a:r>
              <a:rPr sz="2400" b="1" dirty="0">
                <a:latin typeface="Arial"/>
                <a:cs typeface="Arial"/>
              </a:rPr>
              <a:t>colon (:) </a:t>
            </a:r>
            <a:r>
              <a:rPr sz="2400" spc="-5" dirty="0">
                <a:latin typeface="Arial"/>
                <a:cs typeface="Arial"/>
              </a:rPr>
              <a:t>and is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indented.</a:t>
            </a:r>
            <a:endParaRPr sz="2400">
              <a:latin typeface="Arial"/>
              <a:cs typeface="Arial"/>
            </a:endParaRPr>
          </a:p>
          <a:p>
            <a:pPr marL="434340" indent="-422275">
              <a:lnSpc>
                <a:spcPct val="100000"/>
              </a:lnSpc>
              <a:spcBef>
                <a:spcPts val="2305"/>
              </a:spcBef>
              <a:buFont typeface="Wingdings" pitchFamily="2" charset="2"/>
              <a:buChar char="§"/>
              <a:tabLst>
                <a:tab pos="434340" algn="l"/>
                <a:tab pos="434975" algn="l"/>
              </a:tabLst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b="1" dirty="0">
                <a:latin typeface="Arial"/>
                <a:cs typeface="Arial"/>
              </a:rPr>
              <a:t>statement return </a:t>
            </a:r>
            <a:r>
              <a:rPr sz="2400" spc="-5" dirty="0">
                <a:latin typeface="Arial"/>
                <a:cs typeface="Arial"/>
              </a:rPr>
              <a:t>[expression] </a:t>
            </a:r>
            <a:r>
              <a:rPr sz="2400" b="1" spc="-5" dirty="0">
                <a:latin typeface="Arial"/>
                <a:cs typeface="Arial"/>
              </a:rPr>
              <a:t>exits </a:t>
            </a:r>
            <a:r>
              <a:rPr sz="2400" b="1" dirty="0">
                <a:latin typeface="Arial"/>
                <a:cs typeface="Arial"/>
              </a:rPr>
              <a:t>a function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spc="-5" dirty="0">
                <a:latin typeface="Arial"/>
                <a:cs typeface="Arial"/>
              </a:rPr>
              <a:t>optionally </a:t>
            </a:r>
            <a:r>
              <a:rPr sz="2400" b="1" spc="-5" dirty="0">
                <a:latin typeface="Arial"/>
                <a:cs typeface="Arial"/>
              </a:rPr>
              <a:t>passing </a:t>
            </a:r>
            <a:r>
              <a:rPr sz="2400" b="1" spc="-5">
                <a:latin typeface="Arial"/>
                <a:cs typeface="Arial"/>
              </a:rPr>
              <a:t>back</a:t>
            </a:r>
            <a:r>
              <a:rPr sz="2400" b="1" spc="60">
                <a:latin typeface="Arial"/>
                <a:cs typeface="Arial"/>
              </a:rPr>
              <a:t> </a:t>
            </a:r>
            <a:r>
              <a:rPr sz="2400" b="1" spc="-5" smtClean="0">
                <a:latin typeface="Arial"/>
                <a:cs typeface="Arial"/>
              </a:rPr>
              <a:t>an</a:t>
            </a:r>
            <a:r>
              <a:rPr lang="en-US" sz="2400" b="1" spc="-5" dirty="0" smtClean="0">
                <a:latin typeface="Arial"/>
                <a:cs typeface="Arial"/>
              </a:rPr>
              <a:t> </a:t>
            </a:r>
            <a:r>
              <a:rPr sz="2400" b="1" spc="-5" smtClean="0">
                <a:latin typeface="Arial"/>
                <a:cs typeface="Arial"/>
              </a:rPr>
              <a:t>expression </a:t>
            </a:r>
            <a:r>
              <a:rPr sz="2400" spc="-5" dirty="0">
                <a:latin typeface="Arial"/>
                <a:cs typeface="Arial"/>
              </a:rPr>
              <a:t>to the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caller.</a:t>
            </a:r>
            <a:endParaRPr sz="2400">
              <a:latin typeface="Arial"/>
              <a:cs typeface="Arial"/>
            </a:endParaRPr>
          </a:p>
          <a:p>
            <a:pPr marL="439420" indent="-426720">
              <a:lnSpc>
                <a:spcPct val="100000"/>
              </a:lnSpc>
              <a:spcBef>
                <a:spcPts val="2305"/>
              </a:spcBef>
              <a:buFont typeface="Wingdings" pitchFamily="2" charset="2"/>
              <a:buChar char="§"/>
              <a:tabLst>
                <a:tab pos="438784" algn="l"/>
                <a:tab pos="43942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b="1" dirty="0">
                <a:latin typeface="Arial"/>
                <a:cs typeface="Arial"/>
              </a:rPr>
              <a:t>return </a:t>
            </a:r>
            <a:r>
              <a:rPr sz="2400" b="1" spc="-5" dirty="0">
                <a:latin typeface="Arial"/>
                <a:cs typeface="Arial"/>
              </a:rPr>
              <a:t>statement </a:t>
            </a:r>
            <a:r>
              <a:rPr sz="2400" spc="-5" dirty="0">
                <a:latin typeface="Arial"/>
                <a:cs typeface="Arial"/>
              </a:rPr>
              <a:t>with </a:t>
            </a:r>
            <a:r>
              <a:rPr sz="2400" b="1" dirty="0">
                <a:latin typeface="Arial"/>
                <a:cs typeface="Arial"/>
              </a:rPr>
              <a:t>no </a:t>
            </a:r>
            <a:r>
              <a:rPr sz="2400" b="1" spc="-5" dirty="0">
                <a:latin typeface="Arial"/>
                <a:cs typeface="Arial"/>
              </a:rPr>
              <a:t>arguments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b="1" spc="-5" dirty="0">
                <a:latin typeface="Arial"/>
                <a:cs typeface="Arial"/>
              </a:rPr>
              <a:t>same </a:t>
            </a:r>
            <a:r>
              <a:rPr sz="2400" spc="-5" dirty="0">
                <a:latin typeface="Arial"/>
                <a:cs typeface="Arial"/>
              </a:rPr>
              <a:t>as </a:t>
            </a:r>
            <a:r>
              <a:rPr sz="2400" b="1" dirty="0">
                <a:latin typeface="Arial"/>
                <a:cs typeface="Arial"/>
              </a:rPr>
              <a:t>return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None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1" y="95251"/>
            <a:ext cx="717623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/>
              <a:t>Function</a:t>
            </a:r>
            <a:r>
              <a:rPr b="1" spc="-80" dirty="0"/>
              <a:t> </a:t>
            </a:r>
            <a:r>
              <a:rPr b="1" dirty="0"/>
              <a:t>Syntax</a:t>
            </a:r>
          </a:p>
        </p:txBody>
      </p:sp>
      <p:sp>
        <p:nvSpPr>
          <p:cNvPr id="3" name="object 3"/>
          <p:cNvSpPr/>
          <p:nvPr/>
        </p:nvSpPr>
        <p:spPr>
          <a:xfrm>
            <a:off x="1709928" y="2577083"/>
            <a:ext cx="4805172" cy="2298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81200" y="2743200"/>
            <a:ext cx="1140808" cy="405765"/>
          </a:xfrm>
          <a:custGeom>
            <a:avLst/>
            <a:gdLst/>
            <a:ahLst/>
            <a:cxnLst/>
            <a:rect l="l" t="t" r="r" b="b"/>
            <a:pathLst>
              <a:path w="2088514" h="559435">
                <a:moveTo>
                  <a:pt x="75416" y="30839"/>
                </a:moveTo>
                <a:lnTo>
                  <a:pt x="72261" y="43163"/>
                </a:lnTo>
                <a:lnTo>
                  <a:pt x="2084832" y="559181"/>
                </a:lnTo>
                <a:lnTo>
                  <a:pt x="2088007" y="546989"/>
                </a:lnTo>
                <a:lnTo>
                  <a:pt x="75416" y="30839"/>
                </a:lnTo>
                <a:close/>
              </a:path>
              <a:path w="2088514" h="559435">
                <a:moveTo>
                  <a:pt x="83312" y="0"/>
                </a:moveTo>
                <a:lnTo>
                  <a:pt x="0" y="18034"/>
                </a:lnTo>
                <a:lnTo>
                  <a:pt x="64388" y="73914"/>
                </a:lnTo>
                <a:lnTo>
                  <a:pt x="72261" y="43163"/>
                </a:lnTo>
                <a:lnTo>
                  <a:pt x="59943" y="40005"/>
                </a:lnTo>
                <a:lnTo>
                  <a:pt x="63118" y="27686"/>
                </a:lnTo>
                <a:lnTo>
                  <a:pt x="76224" y="27686"/>
                </a:lnTo>
                <a:lnTo>
                  <a:pt x="83312" y="0"/>
                </a:lnTo>
                <a:close/>
              </a:path>
              <a:path w="2088514" h="559435">
                <a:moveTo>
                  <a:pt x="63118" y="27686"/>
                </a:moveTo>
                <a:lnTo>
                  <a:pt x="59943" y="40005"/>
                </a:lnTo>
                <a:lnTo>
                  <a:pt x="72261" y="43163"/>
                </a:lnTo>
                <a:lnTo>
                  <a:pt x="75416" y="30839"/>
                </a:lnTo>
                <a:lnTo>
                  <a:pt x="63118" y="27686"/>
                </a:lnTo>
                <a:close/>
              </a:path>
              <a:path w="2088514" h="559435">
                <a:moveTo>
                  <a:pt x="76224" y="27686"/>
                </a:moveTo>
                <a:lnTo>
                  <a:pt x="63118" y="27686"/>
                </a:lnTo>
                <a:lnTo>
                  <a:pt x="75416" y="30839"/>
                </a:lnTo>
                <a:lnTo>
                  <a:pt x="76224" y="27686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7154" y="2202180"/>
            <a:ext cx="1884045" cy="2324995"/>
          </a:xfrm>
          <a:prstGeom prst="rect">
            <a:avLst/>
          </a:prstGeom>
          <a:ln w="12191">
            <a:solidFill>
              <a:srgbClr val="2C89E7"/>
            </a:solidFill>
          </a:ln>
        </p:spPr>
        <p:txBody>
          <a:bodyPr vert="horz" wrap="square" lIns="0" tIns="107950" rIns="0" bIns="0" rtlCol="0">
            <a:spAutoFit/>
          </a:bodyPr>
          <a:lstStyle/>
          <a:p>
            <a:pPr marL="99695" marR="92710" algn="ctr">
              <a:lnSpc>
                <a:spcPct val="100000"/>
              </a:lnSpc>
              <a:spcBef>
                <a:spcPts val="850"/>
              </a:spcBef>
            </a:pPr>
            <a:r>
              <a:rPr sz="2400" spc="-5" dirty="0">
                <a:latin typeface="Arial"/>
                <a:cs typeface="Arial"/>
              </a:rPr>
              <a:t>The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keyword  </a:t>
            </a:r>
            <a:r>
              <a:rPr sz="2400" b="1" spc="-10" dirty="0">
                <a:latin typeface="Arial"/>
                <a:cs typeface="Arial"/>
              </a:rPr>
              <a:t>def    </a:t>
            </a:r>
            <a:r>
              <a:rPr sz="2400" spc="-5" dirty="0">
                <a:latin typeface="Arial"/>
                <a:cs typeface="Arial"/>
              </a:rPr>
              <a:t>introduces a  </a:t>
            </a:r>
            <a:r>
              <a:rPr sz="2400" b="1" dirty="0">
                <a:latin typeface="Arial"/>
                <a:cs typeface="Arial"/>
              </a:rPr>
              <a:t>function  definition.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29200" y="2250949"/>
            <a:ext cx="823341" cy="873251"/>
          </a:xfrm>
          <a:custGeom>
            <a:avLst/>
            <a:gdLst/>
            <a:ahLst/>
            <a:cxnLst/>
            <a:rect l="l" t="t" r="r" b="b"/>
            <a:pathLst>
              <a:path w="673100" h="895985">
                <a:moveTo>
                  <a:pt x="622327" y="57131"/>
                </a:moveTo>
                <a:lnTo>
                  <a:pt x="0" y="888364"/>
                </a:lnTo>
                <a:lnTo>
                  <a:pt x="10159" y="895985"/>
                </a:lnTo>
                <a:lnTo>
                  <a:pt x="632495" y="64740"/>
                </a:lnTo>
                <a:lnTo>
                  <a:pt x="622327" y="57131"/>
                </a:lnTo>
                <a:close/>
              </a:path>
              <a:path w="673100" h="895985">
                <a:moveTo>
                  <a:pt x="664627" y="46989"/>
                </a:moveTo>
                <a:lnTo>
                  <a:pt x="629919" y="46989"/>
                </a:lnTo>
                <a:lnTo>
                  <a:pt x="640079" y="54610"/>
                </a:lnTo>
                <a:lnTo>
                  <a:pt x="632495" y="64740"/>
                </a:lnTo>
                <a:lnTo>
                  <a:pt x="657986" y="83819"/>
                </a:lnTo>
                <a:lnTo>
                  <a:pt x="664627" y="46989"/>
                </a:lnTo>
                <a:close/>
              </a:path>
              <a:path w="673100" h="895985">
                <a:moveTo>
                  <a:pt x="629919" y="46989"/>
                </a:moveTo>
                <a:lnTo>
                  <a:pt x="622327" y="57131"/>
                </a:lnTo>
                <a:lnTo>
                  <a:pt x="632495" y="64740"/>
                </a:lnTo>
                <a:lnTo>
                  <a:pt x="640079" y="54610"/>
                </a:lnTo>
                <a:lnTo>
                  <a:pt x="629919" y="46989"/>
                </a:lnTo>
                <a:close/>
              </a:path>
              <a:path w="673100" h="895985">
                <a:moveTo>
                  <a:pt x="673100" y="0"/>
                </a:moveTo>
                <a:lnTo>
                  <a:pt x="596900" y="38100"/>
                </a:lnTo>
                <a:lnTo>
                  <a:pt x="622327" y="57131"/>
                </a:lnTo>
                <a:lnTo>
                  <a:pt x="629919" y="46989"/>
                </a:lnTo>
                <a:lnTo>
                  <a:pt x="664627" y="46989"/>
                </a:lnTo>
                <a:lnTo>
                  <a:pt x="673100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18011" y="3277996"/>
            <a:ext cx="1363789" cy="684404"/>
          </a:xfrm>
          <a:custGeom>
            <a:avLst/>
            <a:gdLst/>
            <a:ahLst/>
            <a:cxnLst/>
            <a:rect l="l" t="t" r="r" b="b"/>
            <a:pathLst>
              <a:path w="2319654" h="485775">
                <a:moveTo>
                  <a:pt x="2243493" y="454374"/>
                </a:moveTo>
                <a:lnTo>
                  <a:pt x="2237358" y="485520"/>
                </a:lnTo>
                <a:lnTo>
                  <a:pt x="2319528" y="462788"/>
                </a:lnTo>
                <a:lnTo>
                  <a:pt x="2311797" y="456819"/>
                </a:lnTo>
                <a:lnTo>
                  <a:pt x="2255901" y="456819"/>
                </a:lnTo>
                <a:lnTo>
                  <a:pt x="2243493" y="454374"/>
                </a:lnTo>
                <a:close/>
              </a:path>
              <a:path w="2319654" h="485775">
                <a:moveTo>
                  <a:pt x="2245947" y="441912"/>
                </a:moveTo>
                <a:lnTo>
                  <a:pt x="2243493" y="454374"/>
                </a:lnTo>
                <a:lnTo>
                  <a:pt x="2255901" y="456819"/>
                </a:lnTo>
                <a:lnTo>
                  <a:pt x="2258440" y="444372"/>
                </a:lnTo>
                <a:lnTo>
                  <a:pt x="2245947" y="441912"/>
                </a:lnTo>
                <a:close/>
              </a:path>
              <a:path w="2319654" h="485775">
                <a:moveTo>
                  <a:pt x="2252090" y="410717"/>
                </a:moveTo>
                <a:lnTo>
                  <a:pt x="2245947" y="441912"/>
                </a:lnTo>
                <a:lnTo>
                  <a:pt x="2258440" y="444372"/>
                </a:lnTo>
                <a:lnTo>
                  <a:pt x="2255901" y="456819"/>
                </a:lnTo>
                <a:lnTo>
                  <a:pt x="2311797" y="456819"/>
                </a:lnTo>
                <a:lnTo>
                  <a:pt x="2252090" y="410717"/>
                </a:lnTo>
                <a:close/>
              </a:path>
              <a:path w="2319654" h="485775">
                <a:moveTo>
                  <a:pt x="2539" y="0"/>
                </a:moveTo>
                <a:lnTo>
                  <a:pt x="0" y="12445"/>
                </a:lnTo>
                <a:lnTo>
                  <a:pt x="2243493" y="454374"/>
                </a:lnTo>
                <a:lnTo>
                  <a:pt x="2245947" y="441912"/>
                </a:lnTo>
                <a:lnTo>
                  <a:pt x="2539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24400" y="685800"/>
            <a:ext cx="3381375" cy="1755608"/>
          </a:xfrm>
          <a:prstGeom prst="rect">
            <a:avLst/>
          </a:prstGeom>
          <a:ln w="12192">
            <a:solidFill>
              <a:srgbClr val="2C89E7"/>
            </a:solidFill>
          </a:ln>
        </p:spPr>
        <p:txBody>
          <a:bodyPr vert="horz" wrap="square" lIns="0" tIns="214629" rIns="0" bIns="0" rtlCol="0">
            <a:spAutoFit/>
          </a:bodyPr>
          <a:lstStyle/>
          <a:p>
            <a:pPr marL="179070" marR="170180" algn="ctr">
              <a:lnSpc>
                <a:spcPct val="100000"/>
              </a:lnSpc>
              <a:spcBef>
                <a:spcPts val="1689"/>
              </a:spcBef>
            </a:pPr>
            <a:r>
              <a:rPr sz="2000" b="1" dirty="0">
                <a:latin typeface="Arial"/>
                <a:cs typeface="Arial"/>
              </a:rPr>
              <a:t>Input Parameter </a:t>
            </a:r>
            <a:r>
              <a:rPr sz="2000" dirty="0">
                <a:latin typeface="Arial"/>
                <a:cs typeface="Arial"/>
              </a:rPr>
              <a:t>is placed within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 </a:t>
            </a:r>
            <a:r>
              <a:rPr sz="2000" b="1" dirty="0">
                <a:latin typeface="Arial"/>
                <a:cs typeface="Arial"/>
              </a:rPr>
              <a:t>parenthesis() </a:t>
            </a:r>
            <a:r>
              <a:rPr sz="2000" dirty="0">
                <a:latin typeface="Arial"/>
                <a:cs typeface="Arial"/>
              </a:rPr>
              <a:t>and also </a:t>
            </a:r>
            <a:r>
              <a:rPr sz="2000" b="1" dirty="0">
                <a:latin typeface="Arial"/>
                <a:cs typeface="Arial"/>
              </a:rPr>
              <a:t>define  parameter inside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parenthesis.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67201" y="4267201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2063750" h="1036320">
                <a:moveTo>
                  <a:pt x="1992456" y="1007658"/>
                </a:moveTo>
                <a:lnTo>
                  <a:pt x="1978279" y="1036066"/>
                </a:lnTo>
                <a:lnTo>
                  <a:pt x="2063369" y="1036066"/>
                </a:lnTo>
                <a:lnTo>
                  <a:pt x="2046351" y="1013333"/>
                </a:lnTo>
                <a:lnTo>
                  <a:pt x="2003806" y="1013333"/>
                </a:lnTo>
                <a:lnTo>
                  <a:pt x="1992456" y="1007658"/>
                </a:lnTo>
                <a:close/>
              </a:path>
              <a:path w="2063750" h="1036320">
                <a:moveTo>
                  <a:pt x="1998137" y="996274"/>
                </a:moveTo>
                <a:lnTo>
                  <a:pt x="1992456" y="1007658"/>
                </a:lnTo>
                <a:lnTo>
                  <a:pt x="2003806" y="1013333"/>
                </a:lnTo>
                <a:lnTo>
                  <a:pt x="2009394" y="1001903"/>
                </a:lnTo>
                <a:lnTo>
                  <a:pt x="1998137" y="996274"/>
                </a:lnTo>
                <a:close/>
              </a:path>
              <a:path w="2063750" h="1036320">
                <a:moveTo>
                  <a:pt x="2012315" y="967867"/>
                </a:moveTo>
                <a:lnTo>
                  <a:pt x="1998137" y="996274"/>
                </a:lnTo>
                <a:lnTo>
                  <a:pt x="2009394" y="1001903"/>
                </a:lnTo>
                <a:lnTo>
                  <a:pt x="2003806" y="1013333"/>
                </a:lnTo>
                <a:lnTo>
                  <a:pt x="2046351" y="1013333"/>
                </a:lnTo>
                <a:lnTo>
                  <a:pt x="2012315" y="967867"/>
                </a:lnTo>
                <a:close/>
              </a:path>
              <a:path w="2063750" h="1036320">
                <a:moveTo>
                  <a:pt x="5588" y="0"/>
                </a:moveTo>
                <a:lnTo>
                  <a:pt x="0" y="11430"/>
                </a:lnTo>
                <a:lnTo>
                  <a:pt x="1992456" y="1007658"/>
                </a:lnTo>
                <a:lnTo>
                  <a:pt x="1998137" y="996274"/>
                </a:lnTo>
                <a:lnTo>
                  <a:pt x="5588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09800" y="4902336"/>
            <a:ext cx="4267200" cy="1586332"/>
          </a:xfrm>
          <a:prstGeom prst="rect">
            <a:avLst/>
          </a:prstGeom>
          <a:ln w="12192">
            <a:solidFill>
              <a:srgbClr val="2C89E7"/>
            </a:solidFill>
          </a:ln>
        </p:spPr>
        <p:txBody>
          <a:bodyPr vert="horz" wrap="square" lIns="0" tIns="107950" rIns="0" bIns="0" rtlCol="0">
            <a:spAutoFit/>
          </a:bodyPr>
          <a:lstStyle/>
          <a:p>
            <a:pPr marL="250825" marR="243840" indent="1905" algn="ctr">
              <a:lnSpc>
                <a:spcPct val="100000"/>
              </a:lnSpc>
              <a:spcBef>
                <a:spcPts val="850"/>
              </a:spcBef>
            </a:pPr>
            <a:r>
              <a:rPr sz="2400" b="1" spc="-5" dirty="0">
                <a:latin typeface="Arial"/>
                <a:cs typeface="Arial"/>
              </a:rPr>
              <a:t>Return </a:t>
            </a:r>
            <a:r>
              <a:rPr sz="2400" b="1" dirty="0">
                <a:latin typeface="Arial"/>
                <a:cs typeface="Arial"/>
              </a:rPr>
              <a:t>statement </a:t>
            </a:r>
            <a:r>
              <a:rPr sz="2400" b="1" spc="-5" dirty="0">
                <a:latin typeface="Arial"/>
                <a:cs typeface="Arial"/>
              </a:rPr>
              <a:t>exits </a:t>
            </a:r>
            <a:r>
              <a:rPr sz="2400" dirty="0">
                <a:latin typeface="Arial"/>
                <a:cs typeface="Arial"/>
              </a:rPr>
              <a:t>a  </a:t>
            </a:r>
            <a:r>
              <a:rPr sz="2400" b="1" dirty="0">
                <a:latin typeface="Arial"/>
                <a:cs typeface="Arial"/>
              </a:rPr>
              <a:t>function </a:t>
            </a:r>
            <a:r>
              <a:rPr sz="2400" spc="-5" dirty="0">
                <a:latin typeface="Arial"/>
                <a:cs typeface="Arial"/>
              </a:rPr>
              <a:t>block. And we can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also  </a:t>
            </a:r>
            <a:r>
              <a:rPr sz="2400" b="1" spc="-5" dirty="0">
                <a:latin typeface="Arial"/>
                <a:cs typeface="Arial"/>
              </a:rPr>
              <a:t>use </a:t>
            </a:r>
            <a:r>
              <a:rPr sz="2400" b="1" dirty="0">
                <a:latin typeface="Arial"/>
                <a:cs typeface="Arial"/>
              </a:rPr>
              <a:t>return </a:t>
            </a:r>
            <a:r>
              <a:rPr sz="2400" spc="-5" dirty="0">
                <a:latin typeface="Arial"/>
                <a:cs typeface="Arial"/>
              </a:rPr>
              <a:t>with </a:t>
            </a:r>
            <a:r>
              <a:rPr sz="2400" b="1" dirty="0">
                <a:latin typeface="Arial"/>
                <a:cs typeface="Arial"/>
              </a:rPr>
              <a:t>no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argument.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58000" y="3142489"/>
            <a:ext cx="2203990" cy="2442976"/>
          </a:xfrm>
          <a:prstGeom prst="rect">
            <a:avLst/>
          </a:prstGeom>
          <a:ln w="12192">
            <a:solidFill>
              <a:srgbClr val="2C89E7"/>
            </a:solidFill>
          </a:ln>
        </p:spPr>
        <p:txBody>
          <a:bodyPr vert="horz" wrap="square" lIns="0" tIns="224790" rIns="0" bIns="0" rtlCol="0">
            <a:spAutoFit/>
          </a:bodyPr>
          <a:lstStyle/>
          <a:p>
            <a:pPr marL="168910" marR="158750" algn="ctr">
              <a:lnSpc>
                <a:spcPct val="100000"/>
              </a:lnSpc>
              <a:spcBef>
                <a:spcPts val="1770"/>
              </a:spcBef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b="1" spc="-5" dirty="0">
                <a:latin typeface="Arial"/>
                <a:cs typeface="Arial"/>
              </a:rPr>
              <a:t>code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block  </a:t>
            </a:r>
            <a:r>
              <a:rPr sz="2400" spc="-5" dirty="0">
                <a:latin typeface="Arial"/>
                <a:cs typeface="Arial"/>
              </a:rPr>
              <a:t>within every  </a:t>
            </a:r>
            <a:r>
              <a:rPr sz="2400" b="1" dirty="0">
                <a:latin typeface="Arial"/>
                <a:cs typeface="Arial"/>
              </a:rPr>
              <a:t>function </a:t>
            </a:r>
            <a:r>
              <a:rPr sz="2400" b="1" spc="-5" dirty="0">
                <a:latin typeface="Arial"/>
                <a:cs typeface="Arial"/>
              </a:rPr>
              <a:t>starts  </a:t>
            </a:r>
            <a:r>
              <a:rPr sz="2400" spc="-5" dirty="0">
                <a:latin typeface="Arial"/>
                <a:cs typeface="Arial"/>
              </a:rPr>
              <a:t>with a </a:t>
            </a:r>
            <a:r>
              <a:rPr sz="2400" b="1" dirty="0">
                <a:latin typeface="Arial"/>
                <a:cs typeface="Arial"/>
              </a:rPr>
              <a:t>colon(:)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6329" y="457200"/>
            <a:ext cx="8797671" cy="58978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Simple Program on Functions 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30905"/>
              </p:ext>
            </p:extLst>
          </p:nvPr>
        </p:nvGraphicFramePr>
        <p:xfrm>
          <a:off x="914400" y="1447800"/>
          <a:ext cx="7086600" cy="288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6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algn="just"/>
                      <a:r>
                        <a:rPr lang="en-US" b="0" dirty="0" err="1">
                          <a:solidFill>
                            <a:sysClr val="windowText" lastClr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def</a:t>
                      </a:r>
                      <a:r>
                        <a:rPr lang="en-US" b="0" dirty="0">
                          <a:solidFill>
                            <a:sysClr val="windowText" lastClr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Demo():</a:t>
                      </a:r>
                    </a:p>
                    <a:p>
                      <a:pPr algn="just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print</a:t>
                      </a:r>
                      <a:r>
                        <a:rPr lang="en-US" b="0" dirty="0">
                          <a:solidFill>
                            <a:sysClr val="windowText" lastClr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('Welcome to the Concepts of Functions')</a:t>
                      </a:r>
                    </a:p>
                    <a:p>
                      <a:pPr algn="just"/>
                      <a:r>
                        <a:rPr lang="en-US" b="0" dirty="0">
                          <a:solidFill>
                            <a:sysClr val="windowText" lastClr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Demo()  </a:t>
                      </a:r>
                      <a:r>
                        <a:rPr lang="en-US" b="1" dirty="0">
                          <a:solidFill>
                            <a:sysClr val="windowText" lastClr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#Call to</a:t>
                      </a:r>
                      <a:r>
                        <a:rPr lang="en-US" b="1" baseline="0" dirty="0">
                          <a:solidFill>
                            <a:sysClr val="windowText" lastClr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Function Demo. 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Output:</a:t>
                      </a:r>
                    </a:p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Welcome to the Concepts of Functions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480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96200" cy="990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Program on Arguments and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Q. Write a program to calculate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maximum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of two numbers by making use of arguments and parameters. </a:t>
            </a: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587495"/>
              </p:ext>
            </p:extLst>
          </p:nvPr>
        </p:nvGraphicFramePr>
        <p:xfrm>
          <a:off x="914400" y="1981200"/>
          <a:ext cx="7391400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1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230880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def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FindMax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(num1,num2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):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if num1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num2: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print(num1, 'is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greater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than ',num2)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elif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num2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num1: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print(num2,' is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greater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than ', num1)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else: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print(' Both are equal')</a:t>
                      </a:r>
                    </a:p>
                    <a:p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FindMin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(20,40)</a:t>
                      </a:r>
                    </a:p>
                    <a:p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Output:</a:t>
                      </a:r>
                    </a:p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40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is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greater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than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35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118059"/>
            <a:ext cx="8717661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0" b="1" spc="-50" dirty="0"/>
              <a:t>PASSING </a:t>
            </a:r>
            <a:r>
              <a:rPr sz="3000" b="1" spc="-10" dirty="0"/>
              <a:t>ARGUMENTS </a:t>
            </a:r>
            <a:r>
              <a:rPr sz="3000" b="1" spc="-45" dirty="0"/>
              <a:t>TO</a:t>
            </a:r>
            <a:r>
              <a:rPr sz="3000" b="1" spc="-50" dirty="0"/>
              <a:t> </a:t>
            </a:r>
            <a:r>
              <a:rPr sz="3000" b="1" spc="-10" dirty="0"/>
              <a:t>FUNCTIONS</a:t>
            </a:r>
            <a:endParaRPr sz="3000" b="1"/>
          </a:p>
        </p:txBody>
      </p:sp>
      <p:sp>
        <p:nvSpPr>
          <p:cNvPr id="3" name="object 3"/>
          <p:cNvSpPr txBox="1"/>
          <p:nvPr/>
        </p:nvSpPr>
        <p:spPr>
          <a:xfrm>
            <a:off x="228600" y="685800"/>
            <a:ext cx="8686800" cy="5174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Wingdings" pitchFamily="2" charset="2"/>
              <a:buChar char="§"/>
              <a:tabLst>
                <a:tab pos="356235" algn="l"/>
              </a:tabLst>
            </a:pPr>
            <a:r>
              <a:rPr dirty="0">
                <a:latin typeface="Arial"/>
                <a:cs typeface="Arial"/>
              </a:rPr>
              <a:t>In programming, there are two ways in which arguments can be passed to functions</a:t>
            </a:r>
            <a:r>
              <a:rPr spc="-27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:-</a:t>
            </a:r>
            <a:endParaRPr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Font typeface="Wingdings" pitchFamily="2" charset="2"/>
              <a:buChar char="§"/>
              <a:tabLst>
                <a:tab pos="756920" algn="l"/>
              </a:tabLst>
            </a:pPr>
            <a:r>
              <a:rPr b="1" smtClean="0">
                <a:latin typeface="Arial"/>
                <a:cs typeface="Arial"/>
              </a:rPr>
              <a:t>Pass </a:t>
            </a:r>
            <a:r>
              <a:rPr b="1" dirty="0">
                <a:latin typeface="Arial"/>
                <a:cs typeface="Arial"/>
              </a:rPr>
              <a:t>by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spc="-20" dirty="0">
                <a:latin typeface="Arial"/>
                <a:cs typeface="Arial"/>
              </a:rPr>
              <a:t>Value</a:t>
            </a:r>
            <a:r>
              <a:rPr spc="-20" dirty="0">
                <a:latin typeface="Arial"/>
                <a:cs typeface="Arial"/>
              </a:rPr>
              <a:t>:</a:t>
            </a:r>
            <a:endParaRPr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5"/>
              </a:spcBef>
              <a:buFont typeface="Wingdings" pitchFamily="2" charset="2"/>
              <a:buChar char="§"/>
              <a:tabLst>
                <a:tab pos="1156335" algn="l"/>
              </a:tabLst>
            </a:pPr>
            <a:r>
              <a:rPr smtClean="0">
                <a:latin typeface="Arial"/>
                <a:cs typeface="Arial"/>
              </a:rPr>
              <a:t>Function </a:t>
            </a:r>
            <a:r>
              <a:rPr dirty="0">
                <a:latin typeface="Arial"/>
                <a:cs typeface="Arial"/>
              </a:rPr>
              <a:t>creates a copy of the variable(Object in </a:t>
            </a:r>
            <a:r>
              <a:rPr spc="-5" dirty="0">
                <a:latin typeface="Arial"/>
                <a:cs typeface="Arial"/>
              </a:rPr>
              <a:t>Python) </a:t>
            </a:r>
            <a:r>
              <a:rPr dirty="0">
                <a:latin typeface="Arial"/>
                <a:cs typeface="Arial"/>
              </a:rPr>
              <a:t>passed to it as an</a:t>
            </a:r>
            <a:r>
              <a:rPr spc="-20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argument.</a:t>
            </a:r>
            <a:endParaRPr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5"/>
              </a:spcBef>
              <a:buFont typeface="Wingdings" pitchFamily="2" charset="2"/>
              <a:buChar char="§"/>
              <a:tabLst>
                <a:tab pos="1156335" algn="l"/>
              </a:tabLst>
            </a:pPr>
            <a:r>
              <a:rPr smtClean="0">
                <a:latin typeface="Arial"/>
                <a:cs typeface="Arial"/>
              </a:rPr>
              <a:t>The </a:t>
            </a:r>
            <a:r>
              <a:rPr dirty="0">
                <a:latin typeface="Arial"/>
                <a:cs typeface="Arial"/>
              </a:rPr>
              <a:t>actual object is not</a:t>
            </a:r>
            <a:r>
              <a:rPr spc="-9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affected.</a:t>
            </a:r>
            <a:endParaRPr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Font typeface="Wingdings" pitchFamily="2" charset="2"/>
              <a:buChar char="§"/>
            </a:pPr>
            <a:endParaRPr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buFont typeface="Wingdings" pitchFamily="2" charset="2"/>
              <a:buChar char="§"/>
              <a:tabLst>
                <a:tab pos="1156335" algn="l"/>
              </a:tabLst>
            </a:pPr>
            <a:r>
              <a:rPr dirty="0">
                <a:latin typeface="Arial"/>
                <a:cs typeface="Arial"/>
              </a:rPr>
              <a:t>Object is of </a:t>
            </a:r>
            <a:r>
              <a:rPr b="1" dirty="0">
                <a:latin typeface="Arial"/>
                <a:cs typeface="Arial"/>
              </a:rPr>
              <a:t>immutable </a:t>
            </a:r>
            <a:r>
              <a:rPr b="1" spc="-5" dirty="0">
                <a:latin typeface="Arial"/>
                <a:cs typeface="Arial"/>
              </a:rPr>
              <a:t>type,</a:t>
            </a:r>
            <a:r>
              <a:rPr spc="-5" dirty="0">
                <a:latin typeface="Arial"/>
                <a:cs typeface="Arial"/>
              </a:rPr>
              <a:t>because immutable objects </a:t>
            </a:r>
            <a:r>
              <a:rPr dirty="0">
                <a:latin typeface="Arial"/>
                <a:cs typeface="Arial"/>
              </a:rPr>
              <a:t>cannot </a:t>
            </a:r>
            <a:r>
              <a:rPr spc="-5" dirty="0">
                <a:latin typeface="Arial"/>
                <a:cs typeface="Arial"/>
              </a:rPr>
              <a:t>be</a:t>
            </a:r>
            <a:r>
              <a:rPr spc="-17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modiﬁed.</a:t>
            </a:r>
            <a:endParaRPr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Font typeface="Wingdings" pitchFamily="2" charset="2"/>
              <a:buChar char="§"/>
            </a:pPr>
            <a:endParaRPr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Wingdings" pitchFamily="2" charset="2"/>
              <a:buChar char="§"/>
              <a:tabLst>
                <a:tab pos="756920" algn="l"/>
              </a:tabLst>
            </a:pPr>
            <a:r>
              <a:rPr b="1" dirty="0">
                <a:latin typeface="Arial"/>
                <a:cs typeface="Arial"/>
              </a:rPr>
              <a:t>Pass by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Reference</a:t>
            </a:r>
            <a:r>
              <a:rPr dirty="0">
                <a:latin typeface="Arial"/>
                <a:cs typeface="Arial"/>
              </a:rPr>
              <a:t>:</a:t>
            </a:r>
            <a:endParaRPr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5"/>
              </a:spcBef>
              <a:buFont typeface="Wingdings" pitchFamily="2" charset="2"/>
              <a:buChar char="§"/>
              <a:tabLst>
                <a:tab pos="1156335" algn="l"/>
              </a:tabLst>
            </a:pPr>
            <a:r>
              <a:rPr smtClean="0">
                <a:latin typeface="Arial"/>
                <a:cs typeface="Arial"/>
              </a:rPr>
              <a:t>The </a:t>
            </a:r>
            <a:r>
              <a:rPr dirty="0">
                <a:latin typeface="Arial"/>
                <a:cs typeface="Arial"/>
              </a:rPr>
              <a:t>actual object is passed to the called</a:t>
            </a:r>
            <a:r>
              <a:rPr spc="-16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function.</a:t>
            </a:r>
            <a:endParaRPr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</a:pPr>
            <a:endParaRPr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buFont typeface="Wingdings" pitchFamily="2" charset="2"/>
              <a:buChar char="§"/>
              <a:tabLst>
                <a:tab pos="1156335" algn="l"/>
              </a:tabLst>
            </a:pPr>
            <a:r>
              <a:rPr spc="-5" dirty="0">
                <a:latin typeface="Arial"/>
                <a:cs typeface="Arial"/>
              </a:rPr>
              <a:t>All </a:t>
            </a:r>
            <a:r>
              <a:rPr dirty="0">
                <a:latin typeface="Arial"/>
                <a:cs typeface="Arial"/>
              </a:rPr>
              <a:t>the changes made to the object inside the function </a:t>
            </a:r>
            <a:r>
              <a:rPr spc="-10" dirty="0">
                <a:latin typeface="Arial"/>
                <a:cs typeface="Arial"/>
              </a:rPr>
              <a:t>affect </a:t>
            </a:r>
            <a:r>
              <a:rPr dirty="0">
                <a:latin typeface="Arial"/>
                <a:cs typeface="Arial"/>
              </a:rPr>
              <a:t>its original</a:t>
            </a:r>
            <a:r>
              <a:rPr spc="-19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value.</a:t>
            </a:r>
            <a:endParaRPr>
              <a:latin typeface="Arial"/>
              <a:cs typeface="Arial"/>
            </a:endParaRPr>
          </a:p>
          <a:p>
            <a:pPr marL="1155700" marR="220345" lvl="2" indent="-229235">
              <a:lnSpc>
                <a:spcPct val="170000"/>
              </a:lnSpc>
              <a:spcBef>
                <a:spcPts val="484"/>
              </a:spcBef>
              <a:buFont typeface="Wingdings" pitchFamily="2" charset="2"/>
              <a:buChar char="§"/>
              <a:tabLst>
                <a:tab pos="1156335" algn="l"/>
              </a:tabLst>
            </a:pPr>
            <a:r>
              <a:rPr dirty="0">
                <a:latin typeface="Arial"/>
                <a:cs typeface="Arial"/>
              </a:rPr>
              <a:t>Object is </a:t>
            </a:r>
            <a:r>
              <a:rPr b="1" dirty="0">
                <a:latin typeface="Arial"/>
                <a:cs typeface="Arial"/>
              </a:rPr>
              <a:t>mutable </a:t>
            </a:r>
            <a:r>
              <a:rPr b="1" spc="-10" dirty="0">
                <a:latin typeface="Arial"/>
                <a:cs typeface="Arial"/>
              </a:rPr>
              <a:t>type</a:t>
            </a:r>
            <a:r>
              <a:rPr spc="-10" dirty="0">
                <a:latin typeface="Arial"/>
                <a:cs typeface="Arial"/>
              </a:rPr>
              <a:t>, </a:t>
            </a:r>
            <a:r>
              <a:rPr dirty="0">
                <a:latin typeface="Arial"/>
                <a:cs typeface="Arial"/>
              </a:rPr>
              <a:t>as mutable objects can be changed, the passed objects</a:t>
            </a:r>
            <a:r>
              <a:rPr spc="-2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are  updated.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24876</TotalTime>
  <Words>1972</Words>
  <Application>Microsoft Office PowerPoint</Application>
  <PresentationFormat>On-screen Show (4:3)</PresentationFormat>
  <Paragraphs>331</Paragraphs>
  <Slides>37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Origin</vt:lpstr>
      <vt:lpstr>PowerPoint Presentation</vt:lpstr>
      <vt:lpstr>NEED OF FUNCTIONS</vt:lpstr>
      <vt:lpstr>FUNCTIONS</vt:lpstr>
      <vt:lpstr>RULES FOR DEFINING FUNCTION IN PYTHON</vt:lpstr>
      <vt:lpstr>Function Syntax</vt:lpstr>
      <vt:lpstr>PowerPoint Presentation</vt:lpstr>
      <vt:lpstr>Simple Program on Functions  </vt:lpstr>
      <vt:lpstr>Program on Arguments and Parameters</vt:lpstr>
      <vt:lpstr>PASSING ARGUMENTS TO FUNCTIONS</vt:lpstr>
      <vt:lpstr>EXAMPLES OF PASSING IMMUTABLE ARGUMENTS</vt:lpstr>
      <vt:lpstr>EXAMPLES OF PASSING MUTABLE ARGUMENTS</vt:lpstr>
      <vt:lpstr>Passing List to a Function</vt:lpstr>
      <vt:lpstr>FUNCTION ARGUMENTS</vt:lpstr>
      <vt:lpstr>Positional Arguments </vt:lpstr>
      <vt:lpstr>Program: Demonstrate use of Positional Arguments. </vt:lpstr>
      <vt:lpstr>Keyword Arguments</vt:lpstr>
      <vt:lpstr>Program: Demonstrate use of Keyword Arguments</vt:lpstr>
      <vt:lpstr>KEYWORD ARGUMENTS</vt:lpstr>
      <vt:lpstr>KEYWORD ARGUMENTS</vt:lpstr>
      <vt:lpstr>Parameters with Default Values </vt:lpstr>
      <vt:lpstr>DEFAULT ARGUMENT VALUES</vt:lpstr>
      <vt:lpstr>DEFAULT ARGUMENTS</vt:lpstr>
      <vt:lpstr>ARBITRARY ARGUMENT LISTS</vt:lpstr>
      <vt:lpstr>ARBITRARY ARGUMENT LISTS</vt:lpstr>
      <vt:lpstr>ARBITRARY ARGUMENT LISTS</vt:lpstr>
      <vt:lpstr>PowerPoint Presentation</vt:lpstr>
      <vt:lpstr>The return statement</vt:lpstr>
      <vt:lpstr>Returning Multiple Values</vt:lpstr>
      <vt:lpstr>Namespaces in Python</vt:lpstr>
      <vt:lpstr>The Local and global Scope of Variable </vt:lpstr>
      <vt:lpstr>Example on Scope of Variables</vt:lpstr>
      <vt:lpstr>Example on Scope of Variables</vt:lpstr>
      <vt:lpstr>LAMBDA EXPRESSIONS</vt:lpstr>
      <vt:lpstr>PowerPoint Presentation</vt:lpstr>
      <vt:lpstr>PowerPoint Presentation</vt:lpstr>
      <vt:lpstr>LAMBDA EXPRESSIONS</vt:lpstr>
      <vt:lpstr>LAMBDA EXPRESSIONS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</dc:creator>
  <cp:lastModifiedBy>home</cp:lastModifiedBy>
  <cp:revision>79</cp:revision>
  <dcterms:created xsi:type="dcterms:W3CDTF">2006-08-16T00:00:00Z</dcterms:created>
  <dcterms:modified xsi:type="dcterms:W3CDTF">2023-10-04T10:20:26Z</dcterms:modified>
</cp:coreProperties>
</file>