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4" r:id="rId2"/>
    <p:sldId id="308" r:id="rId3"/>
    <p:sldId id="280" r:id="rId4"/>
    <p:sldId id="275" r:id="rId5"/>
    <p:sldId id="276" r:id="rId6"/>
    <p:sldId id="277" r:id="rId7"/>
    <p:sldId id="289" r:id="rId8"/>
    <p:sldId id="290" r:id="rId9"/>
    <p:sldId id="278" r:id="rId10"/>
    <p:sldId id="279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9" autoAdjust="0"/>
  </p:normalViewPr>
  <p:slideViewPr>
    <p:cSldViewPr>
      <p:cViewPr>
        <p:scale>
          <a:sx n="75" d="100"/>
          <a:sy n="75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2981-9FAF-41EA-92C0-5CF45CC33C2A}" type="datetimeFigureOut">
              <a:rPr lang="en-US" smtClean="0"/>
              <a:pPr/>
              <a:t>10/4/2023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28D1-58E6-4A8D-8789-2163F0DD0F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4048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90800" y="25908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FunctionS</a:t>
            </a:r>
            <a:endParaRPr lang="en-US" sz="3200" b="1" cap="all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1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160401"/>
            <a:ext cx="86752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EXAMPLES </a:t>
            </a:r>
            <a:r>
              <a:rPr sz="2800" b="1" spc="-10" dirty="0"/>
              <a:t>OF </a:t>
            </a:r>
            <a:r>
              <a:rPr sz="2800" b="1" spc="-40" dirty="0"/>
              <a:t>PASSING </a:t>
            </a:r>
            <a:r>
              <a:rPr sz="2800" b="1" spc="-35" dirty="0"/>
              <a:t>IMMUTABLE</a:t>
            </a:r>
            <a:r>
              <a:rPr sz="2800" b="1" spc="-114" dirty="0"/>
              <a:t> </a:t>
            </a:r>
            <a:r>
              <a:rPr sz="2800" b="1" dirty="0"/>
              <a:t>ARGUMENTS</a:t>
            </a:r>
            <a:endParaRPr sz="2800" b="1"/>
          </a:p>
        </p:txBody>
      </p:sp>
      <p:sp>
        <p:nvSpPr>
          <p:cNvPr id="3" name="object 3"/>
          <p:cNvSpPr/>
          <p:nvPr/>
        </p:nvSpPr>
        <p:spPr>
          <a:xfrm>
            <a:off x="264032" y="1031749"/>
            <a:ext cx="6289168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4343400"/>
            <a:ext cx="4648200" cy="1833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4114800"/>
            <a:ext cx="13911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773931"/>
            <a:ext cx="1148619" cy="483870"/>
          </a:xfrm>
          <a:custGeom>
            <a:avLst/>
            <a:gdLst/>
            <a:ahLst/>
            <a:cxnLst/>
            <a:rect l="l" t="t" r="r" b="b"/>
            <a:pathLst>
              <a:path w="1638300" h="772795">
                <a:moveTo>
                  <a:pt x="1566520" y="28779"/>
                </a:moveTo>
                <a:lnTo>
                  <a:pt x="0" y="760730"/>
                </a:lnTo>
                <a:lnTo>
                  <a:pt x="5334" y="772287"/>
                </a:lnTo>
                <a:lnTo>
                  <a:pt x="1571905" y="40312"/>
                </a:lnTo>
                <a:lnTo>
                  <a:pt x="1566520" y="28779"/>
                </a:lnTo>
                <a:close/>
              </a:path>
              <a:path w="1638300" h="772795">
                <a:moveTo>
                  <a:pt x="1621586" y="23368"/>
                </a:moveTo>
                <a:lnTo>
                  <a:pt x="1578102" y="23368"/>
                </a:lnTo>
                <a:lnTo>
                  <a:pt x="1583436" y="34925"/>
                </a:lnTo>
                <a:lnTo>
                  <a:pt x="1571905" y="40312"/>
                </a:lnTo>
                <a:lnTo>
                  <a:pt x="1585340" y="69088"/>
                </a:lnTo>
                <a:lnTo>
                  <a:pt x="1621586" y="23368"/>
                </a:lnTo>
                <a:close/>
              </a:path>
              <a:path w="1638300" h="772795">
                <a:moveTo>
                  <a:pt x="1578102" y="23368"/>
                </a:moveTo>
                <a:lnTo>
                  <a:pt x="1566520" y="28779"/>
                </a:lnTo>
                <a:lnTo>
                  <a:pt x="1571905" y="40312"/>
                </a:lnTo>
                <a:lnTo>
                  <a:pt x="1583436" y="34925"/>
                </a:lnTo>
                <a:lnTo>
                  <a:pt x="1578102" y="23368"/>
                </a:lnTo>
                <a:close/>
              </a:path>
              <a:path w="1638300" h="772795">
                <a:moveTo>
                  <a:pt x="1553083" y="0"/>
                </a:moveTo>
                <a:lnTo>
                  <a:pt x="1566520" y="28779"/>
                </a:lnTo>
                <a:lnTo>
                  <a:pt x="1578102" y="23368"/>
                </a:lnTo>
                <a:lnTo>
                  <a:pt x="1621586" y="23368"/>
                </a:lnTo>
                <a:lnTo>
                  <a:pt x="1638300" y="2286"/>
                </a:lnTo>
                <a:lnTo>
                  <a:pt x="155308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4038600"/>
            <a:ext cx="2667000" cy="1099019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memory address 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‘a’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inside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1600" y="5791200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1752600" h="254000">
                <a:moveTo>
                  <a:pt x="1675871" y="31508"/>
                </a:moveTo>
                <a:lnTo>
                  <a:pt x="0" y="240995"/>
                </a:lnTo>
                <a:lnTo>
                  <a:pt x="1524" y="253606"/>
                </a:lnTo>
                <a:lnTo>
                  <a:pt x="1677438" y="44117"/>
                </a:lnTo>
                <a:lnTo>
                  <a:pt x="1675871" y="31508"/>
                </a:lnTo>
                <a:close/>
              </a:path>
              <a:path w="1752600" h="254000">
                <a:moveTo>
                  <a:pt x="1749980" y="29933"/>
                </a:moveTo>
                <a:lnTo>
                  <a:pt x="1688465" y="29933"/>
                </a:lnTo>
                <a:lnTo>
                  <a:pt x="1690116" y="42532"/>
                </a:lnTo>
                <a:lnTo>
                  <a:pt x="1677438" y="44117"/>
                </a:lnTo>
                <a:lnTo>
                  <a:pt x="1681352" y="75615"/>
                </a:lnTo>
                <a:lnTo>
                  <a:pt x="1749980" y="29933"/>
                </a:lnTo>
                <a:close/>
              </a:path>
              <a:path w="1752600" h="254000">
                <a:moveTo>
                  <a:pt x="1688465" y="29933"/>
                </a:moveTo>
                <a:lnTo>
                  <a:pt x="1675871" y="31508"/>
                </a:lnTo>
                <a:lnTo>
                  <a:pt x="1677438" y="44117"/>
                </a:lnTo>
                <a:lnTo>
                  <a:pt x="1690116" y="42532"/>
                </a:lnTo>
                <a:lnTo>
                  <a:pt x="1688465" y="29933"/>
                </a:lnTo>
                <a:close/>
              </a:path>
              <a:path w="1752600" h="254000">
                <a:moveTo>
                  <a:pt x="1671954" y="0"/>
                </a:moveTo>
                <a:lnTo>
                  <a:pt x="1675871" y="31508"/>
                </a:lnTo>
                <a:lnTo>
                  <a:pt x="1688465" y="29933"/>
                </a:lnTo>
                <a:lnTo>
                  <a:pt x="1749980" y="29933"/>
                </a:lnTo>
                <a:lnTo>
                  <a:pt x="1752346" y="28359"/>
                </a:lnTo>
                <a:lnTo>
                  <a:pt x="167195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0" y="5638800"/>
            <a:ext cx="22604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Actual variable ‘a’ 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 changed.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1450"/>
            <a:ext cx="881754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/>
              <a:t>EXAMPLES </a:t>
            </a:r>
            <a:r>
              <a:rPr sz="2600" b="1" spc="-10" dirty="0"/>
              <a:t>OF </a:t>
            </a:r>
            <a:r>
              <a:rPr sz="2600" b="1" spc="-40" dirty="0"/>
              <a:t>PASSING MUTABLE</a:t>
            </a:r>
            <a:r>
              <a:rPr sz="2600" b="1" spc="-135" dirty="0"/>
              <a:t> </a:t>
            </a:r>
            <a:r>
              <a:rPr sz="2600" b="1" dirty="0"/>
              <a:t>ARGUMENTS</a:t>
            </a:r>
            <a:endParaRPr sz="2600" b="1"/>
          </a:p>
        </p:txBody>
      </p:sp>
      <p:sp>
        <p:nvSpPr>
          <p:cNvPr id="3" name="object 3"/>
          <p:cNvSpPr/>
          <p:nvPr/>
        </p:nvSpPr>
        <p:spPr>
          <a:xfrm>
            <a:off x="228600" y="762000"/>
            <a:ext cx="8065008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4648200"/>
            <a:ext cx="6019800" cy="1587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6469" y="4837176"/>
            <a:ext cx="763905" cy="1667510"/>
          </a:xfrm>
          <a:custGeom>
            <a:avLst/>
            <a:gdLst/>
            <a:ahLst/>
            <a:cxnLst/>
            <a:rect l="l" t="t" r="r" b="b"/>
            <a:pathLst>
              <a:path w="1018540" h="1667509">
                <a:moveTo>
                  <a:pt x="0" y="0"/>
                </a:moveTo>
                <a:lnTo>
                  <a:pt x="75231" y="919"/>
                </a:lnTo>
                <a:lnTo>
                  <a:pt x="147031" y="3591"/>
                </a:lnTo>
                <a:lnTo>
                  <a:pt x="214612" y="7883"/>
                </a:lnTo>
                <a:lnTo>
                  <a:pt x="277189" y="13665"/>
                </a:lnTo>
                <a:lnTo>
                  <a:pt x="333974" y="20805"/>
                </a:lnTo>
                <a:lnTo>
                  <a:pt x="384181" y="29173"/>
                </a:lnTo>
                <a:lnTo>
                  <a:pt x="427024" y="38637"/>
                </a:lnTo>
                <a:lnTo>
                  <a:pt x="487469" y="60330"/>
                </a:lnTo>
                <a:lnTo>
                  <a:pt x="509016" y="84836"/>
                </a:lnTo>
                <a:lnTo>
                  <a:pt x="509016" y="748665"/>
                </a:lnTo>
                <a:lnTo>
                  <a:pt x="514533" y="761187"/>
                </a:lnTo>
                <a:lnTo>
                  <a:pt x="556316" y="784394"/>
                </a:lnTo>
                <a:lnTo>
                  <a:pt x="633850" y="804274"/>
                </a:lnTo>
                <a:lnTo>
                  <a:pt x="684057" y="812637"/>
                </a:lnTo>
                <a:lnTo>
                  <a:pt x="740842" y="819775"/>
                </a:lnTo>
                <a:lnTo>
                  <a:pt x="803419" y="825555"/>
                </a:lnTo>
                <a:lnTo>
                  <a:pt x="871000" y="829846"/>
                </a:lnTo>
                <a:lnTo>
                  <a:pt x="942800" y="832517"/>
                </a:lnTo>
                <a:lnTo>
                  <a:pt x="1018032" y="833437"/>
                </a:lnTo>
                <a:lnTo>
                  <a:pt x="942800" y="834357"/>
                </a:lnTo>
                <a:lnTo>
                  <a:pt x="871000" y="837029"/>
                </a:lnTo>
                <a:lnTo>
                  <a:pt x="803419" y="841322"/>
                </a:lnTo>
                <a:lnTo>
                  <a:pt x="740842" y="847105"/>
                </a:lnTo>
                <a:lnTo>
                  <a:pt x="684057" y="854247"/>
                </a:lnTo>
                <a:lnTo>
                  <a:pt x="633850" y="862616"/>
                </a:lnTo>
                <a:lnTo>
                  <a:pt x="591007" y="872080"/>
                </a:lnTo>
                <a:lnTo>
                  <a:pt x="530562" y="893772"/>
                </a:lnTo>
                <a:lnTo>
                  <a:pt x="509016" y="918273"/>
                </a:lnTo>
                <a:lnTo>
                  <a:pt x="509016" y="1582420"/>
                </a:lnTo>
                <a:lnTo>
                  <a:pt x="503498" y="1594955"/>
                </a:lnTo>
                <a:lnTo>
                  <a:pt x="461715" y="1618183"/>
                </a:lnTo>
                <a:lnTo>
                  <a:pt x="384181" y="1638077"/>
                </a:lnTo>
                <a:lnTo>
                  <a:pt x="333974" y="1646446"/>
                </a:lnTo>
                <a:lnTo>
                  <a:pt x="277189" y="1653587"/>
                </a:lnTo>
                <a:lnTo>
                  <a:pt x="214612" y="1659370"/>
                </a:lnTo>
                <a:lnTo>
                  <a:pt x="147031" y="1663663"/>
                </a:lnTo>
                <a:lnTo>
                  <a:pt x="75231" y="1666336"/>
                </a:lnTo>
                <a:lnTo>
                  <a:pt x="0" y="1667256"/>
                </a:lnTo>
              </a:path>
            </a:pathLst>
          </a:custGeom>
          <a:ln w="6096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4724400"/>
            <a:ext cx="1143000" cy="681864"/>
          </a:xfrm>
          <a:custGeom>
            <a:avLst/>
            <a:gdLst/>
            <a:ahLst/>
            <a:cxnLst/>
            <a:rect l="l" t="t" r="r" b="b"/>
            <a:pathLst>
              <a:path w="5126990" h="1577339">
                <a:moveTo>
                  <a:pt x="5052244" y="30355"/>
                </a:moveTo>
                <a:lnTo>
                  <a:pt x="0" y="1564665"/>
                </a:lnTo>
                <a:lnTo>
                  <a:pt x="3810" y="1576806"/>
                </a:lnTo>
                <a:lnTo>
                  <a:pt x="5055939" y="42543"/>
                </a:lnTo>
                <a:lnTo>
                  <a:pt x="5052244" y="30355"/>
                </a:lnTo>
                <a:close/>
              </a:path>
              <a:path w="5126990" h="1577339">
                <a:moveTo>
                  <a:pt x="5113976" y="26669"/>
                </a:moveTo>
                <a:lnTo>
                  <a:pt x="5064379" y="26669"/>
                </a:lnTo>
                <a:lnTo>
                  <a:pt x="5068061" y="38862"/>
                </a:lnTo>
                <a:lnTo>
                  <a:pt x="5055939" y="42543"/>
                </a:lnTo>
                <a:lnTo>
                  <a:pt x="5065141" y="72898"/>
                </a:lnTo>
                <a:lnTo>
                  <a:pt x="5113976" y="26669"/>
                </a:lnTo>
                <a:close/>
              </a:path>
              <a:path w="5126990" h="1577339">
                <a:moveTo>
                  <a:pt x="5064379" y="26669"/>
                </a:moveTo>
                <a:lnTo>
                  <a:pt x="5052244" y="30355"/>
                </a:lnTo>
                <a:lnTo>
                  <a:pt x="5055939" y="42543"/>
                </a:lnTo>
                <a:lnTo>
                  <a:pt x="5068061" y="38862"/>
                </a:lnTo>
                <a:lnTo>
                  <a:pt x="5064379" y="26669"/>
                </a:lnTo>
                <a:close/>
              </a:path>
              <a:path w="5126990" h="1577339">
                <a:moveTo>
                  <a:pt x="5043043" y="0"/>
                </a:moveTo>
                <a:lnTo>
                  <a:pt x="5052244" y="30355"/>
                </a:lnTo>
                <a:lnTo>
                  <a:pt x="5064379" y="26669"/>
                </a:lnTo>
                <a:lnTo>
                  <a:pt x="5113976" y="26669"/>
                </a:lnTo>
                <a:lnTo>
                  <a:pt x="5126989" y="14350"/>
                </a:lnTo>
                <a:lnTo>
                  <a:pt x="504304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62800" y="4038600"/>
            <a:ext cx="1981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10" dirty="0">
                <a:latin typeface="Arial"/>
                <a:cs typeface="Arial"/>
              </a:rPr>
              <a:t>my_list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  changed after  function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call</a:t>
            </a:r>
            <a:r>
              <a:rPr sz="2000" b="1" spc="-5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1638" y="5486400"/>
            <a:ext cx="207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">
              <a:lnSpc>
                <a:spcPct val="100000"/>
              </a:lnSpc>
            </a:pPr>
            <a:r>
              <a:rPr lang="en-IN" b="1" dirty="0" smtClean="0">
                <a:latin typeface="Arial"/>
                <a:cs typeface="Arial"/>
              </a:rPr>
              <a:t>Address is</a:t>
            </a:r>
            <a:r>
              <a:rPr lang="en-IN" b="1" spc="-75" dirty="0" smtClean="0">
                <a:latin typeface="Arial"/>
                <a:cs typeface="Arial"/>
              </a:rPr>
              <a:t> </a:t>
            </a:r>
            <a:r>
              <a:rPr lang="en-IN" b="1" dirty="0" smtClean="0">
                <a:latin typeface="Arial"/>
                <a:cs typeface="Arial"/>
              </a:rPr>
              <a:t>same</a:t>
            </a:r>
            <a:endParaRPr lang="en-IN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6103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 smtClean="0"/>
              <a:t>NEED OF </a:t>
            </a:r>
            <a:r>
              <a:rPr b="1" dirty="0" smtClean="0"/>
              <a:t>FUNCT</a:t>
            </a:r>
            <a:r>
              <a:rPr b="1" spc="-15" dirty="0" smtClean="0"/>
              <a:t>I</a:t>
            </a:r>
            <a:r>
              <a:rPr b="1" dirty="0" smtClean="0"/>
              <a:t>ONS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296797" y="990600"/>
            <a:ext cx="8356283" cy="5021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In case of large scale programs , it is difficult to Identify the flow of data and subsequently hard to understand.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The solution is to divide big program into small modules and repeatedly call these modules.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dirty="0" smtClean="0">
                <a:latin typeface="Arial"/>
                <a:cs typeface="Arial"/>
              </a:rPr>
              <a:t>With the help of functions, an entire program can be divided into small independent modules, each module is called a function.</a:t>
            </a:r>
          </a:p>
          <a:p>
            <a:pPr marL="355600" marR="5080" indent="-342900" algn="just">
              <a:spcBef>
                <a:spcPts val="95"/>
              </a:spcBef>
              <a:spcAft>
                <a:spcPts val="600"/>
              </a:spcAft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This improves the code’s readability as well as flow of execution as small modules can be managed easily.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6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1041"/>
            <a:ext cx="6103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FUNCT</a:t>
            </a:r>
            <a:r>
              <a:rPr b="1" spc="-15" dirty="0"/>
              <a:t>I</a:t>
            </a:r>
            <a:r>
              <a:rPr b="1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98" y="1081634"/>
            <a:ext cx="8356283" cy="2136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b="1" spc="-5" dirty="0">
                <a:latin typeface="Arial"/>
                <a:cs typeface="Arial"/>
              </a:rPr>
              <a:t>block </a:t>
            </a:r>
            <a:r>
              <a:rPr sz="3200" b="1" dirty="0">
                <a:latin typeface="Arial"/>
                <a:cs typeface="Arial"/>
              </a:rPr>
              <a:t>of organized, </a:t>
            </a:r>
            <a:r>
              <a:rPr sz="3200" b="1" spc="-5" dirty="0">
                <a:latin typeface="Arial"/>
                <a:cs typeface="Arial"/>
              </a:rPr>
              <a:t>reusable </a:t>
            </a:r>
            <a:r>
              <a:rPr sz="3200" b="1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used to perform a </a:t>
            </a:r>
            <a:r>
              <a:rPr sz="3200" b="1" spc="-5" dirty="0">
                <a:latin typeface="Arial"/>
                <a:cs typeface="Arial"/>
              </a:rPr>
              <a:t>single, </a:t>
            </a:r>
            <a:r>
              <a:rPr sz="3200" spc="-5" dirty="0">
                <a:latin typeface="Arial"/>
                <a:cs typeface="Arial"/>
              </a:rPr>
              <a:t>related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action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352800"/>
            <a:ext cx="82067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</a:t>
            </a:r>
            <a:r>
              <a:rPr sz="3200" b="1" dirty="0">
                <a:latin typeface="Arial"/>
                <a:cs typeface="Arial"/>
              </a:rPr>
              <a:t>better modularity </a:t>
            </a:r>
            <a:r>
              <a:rPr sz="3200" dirty="0">
                <a:latin typeface="Arial"/>
                <a:cs typeface="Arial"/>
              </a:rPr>
              <a:t>for the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495800"/>
            <a:ext cx="83900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a </a:t>
            </a:r>
            <a:r>
              <a:rPr sz="3200" b="1" dirty="0">
                <a:latin typeface="Arial"/>
                <a:cs typeface="Arial"/>
              </a:rPr>
              <a:t>high </a:t>
            </a:r>
            <a:r>
              <a:rPr sz="3200" b="1" spc="-5" dirty="0">
                <a:latin typeface="Arial"/>
                <a:cs typeface="Arial"/>
              </a:rPr>
              <a:t>degree </a:t>
            </a:r>
            <a:r>
              <a:rPr sz="3200" b="1" dirty="0">
                <a:latin typeface="Arial"/>
                <a:cs typeface="Arial"/>
              </a:rPr>
              <a:t>of code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reusing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22" y="178765"/>
            <a:ext cx="8999678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RULES FOR DEFINING FUNCTION IN</a:t>
            </a:r>
            <a:r>
              <a:rPr sz="2500" b="1" spc="-15" dirty="0"/>
              <a:t> </a:t>
            </a:r>
            <a:r>
              <a:rPr sz="2500" b="1" spc="-5" dirty="0"/>
              <a:t>PYTHON</a:t>
            </a:r>
            <a:endParaRPr sz="2500" b="1"/>
          </a:p>
        </p:txBody>
      </p:sp>
      <p:sp>
        <p:nvSpPr>
          <p:cNvPr id="3" name="object 3"/>
          <p:cNvSpPr txBox="1"/>
          <p:nvPr/>
        </p:nvSpPr>
        <p:spPr>
          <a:xfrm>
            <a:off x="381476" y="762000"/>
            <a:ext cx="8762524" cy="5111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 blocks begin with the </a:t>
            </a:r>
            <a:r>
              <a:rPr sz="2400" b="1" spc="-5" dirty="0">
                <a:latin typeface="Arial"/>
                <a:cs typeface="Arial"/>
              </a:rPr>
              <a:t>keyword </a:t>
            </a:r>
            <a:r>
              <a:rPr sz="2400" b="1" dirty="0">
                <a:latin typeface="Arial"/>
                <a:cs typeface="Arial"/>
              </a:rPr>
              <a:t>def </a:t>
            </a:r>
            <a:r>
              <a:rPr sz="2400" spc="-5" dirty="0">
                <a:latin typeface="Arial"/>
                <a:cs typeface="Arial"/>
              </a:rPr>
              <a:t>followed by the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>
                <a:latin typeface="Arial"/>
                <a:cs typeface="Arial"/>
              </a:rPr>
              <a:t>name</a:t>
            </a:r>
            <a:r>
              <a:rPr sz="2400" b="1" spc="140">
                <a:latin typeface="Arial"/>
                <a:cs typeface="Arial"/>
              </a:rPr>
              <a:t> </a:t>
            </a:r>
            <a:r>
              <a:rPr sz="2400" b="1" smtClean="0">
                <a:latin typeface="Arial"/>
                <a:cs typeface="Arial"/>
              </a:rPr>
              <a:t>and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parentheses </a:t>
            </a:r>
            <a:r>
              <a:rPr sz="2400" b="1" smtClean="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( </a:t>
            </a:r>
            <a:r>
              <a:rPr sz="2400" b="1" smtClean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60000"/>
              </a:lnSpc>
              <a:spcBef>
                <a:spcPts val="57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Any </a:t>
            </a:r>
            <a:r>
              <a:rPr sz="2400" b="1" dirty="0">
                <a:latin typeface="Arial"/>
                <a:cs typeface="Arial"/>
              </a:rPr>
              <a:t>input </a:t>
            </a:r>
            <a:r>
              <a:rPr sz="2400" b="1" spc="-5" dirty="0">
                <a:latin typeface="Arial"/>
                <a:cs typeface="Arial"/>
              </a:rPr>
              <a:t>parameters </a:t>
            </a:r>
            <a:r>
              <a:rPr sz="2400" b="1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should be placed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these parentheses</a:t>
            </a:r>
            <a:r>
              <a:rPr sz="2400" spc="-5">
                <a:latin typeface="Arial"/>
                <a:cs typeface="Arial"/>
              </a:rPr>
              <a:t>.  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 </a:t>
            </a:r>
            <a:r>
              <a:rPr sz="2400" b="1" dirty="0">
                <a:latin typeface="Arial"/>
                <a:cs typeface="Arial"/>
              </a:rPr>
              <a:t>block </a:t>
            </a:r>
            <a:r>
              <a:rPr sz="2400" spc="-5" dirty="0">
                <a:latin typeface="Arial"/>
                <a:cs typeface="Arial"/>
              </a:rPr>
              <a:t>within every function </a:t>
            </a:r>
            <a:r>
              <a:rPr sz="2400" b="1" spc="-5" dirty="0">
                <a:latin typeface="Arial"/>
                <a:cs typeface="Arial"/>
              </a:rPr>
              <a:t>starts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 (:) </a:t>
            </a:r>
            <a:r>
              <a:rPr sz="2400" spc="-5" dirty="0">
                <a:latin typeface="Arial"/>
                <a:cs typeface="Arial"/>
              </a:rPr>
              <a:t>and 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indented.</a:t>
            </a:r>
            <a:endParaRPr sz="24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4340" algn="l"/>
                <a:tab pos="43497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statement return </a:t>
            </a:r>
            <a:r>
              <a:rPr sz="2400" spc="-5" dirty="0">
                <a:latin typeface="Arial"/>
                <a:cs typeface="Arial"/>
              </a:rPr>
              <a:t>[expression]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b="1" dirty="0">
                <a:latin typeface="Arial"/>
                <a:cs typeface="Arial"/>
              </a:rPr>
              <a:t>a function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optionally </a:t>
            </a:r>
            <a:r>
              <a:rPr sz="2400" b="1" spc="-5" dirty="0">
                <a:latin typeface="Arial"/>
                <a:cs typeface="Arial"/>
              </a:rPr>
              <a:t>passing </a:t>
            </a:r>
            <a:r>
              <a:rPr sz="2400" b="1" spc="-5">
                <a:latin typeface="Arial"/>
                <a:cs typeface="Arial"/>
              </a:rPr>
              <a:t>back</a:t>
            </a:r>
            <a:r>
              <a:rPr sz="2400" b="1" spc="6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an</a:t>
            </a:r>
            <a:r>
              <a:rPr lang="en-US" sz="2400" b="1" spc="-5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expression </a:t>
            </a:r>
            <a:r>
              <a:rPr sz="2400" spc="-5" dirty="0">
                <a:latin typeface="Arial"/>
                <a:cs typeface="Arial"/>
              </a:rPr>
              <a:t>to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8784" algn="l"/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b="1" spc="-5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return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95251"/>
            <a:ext cx="7176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Function</a:t>
            </a:r>
            <a:r>
              <a:rPr b="1" spc="-80" dirty="0"/>
              <a:t> </a:t>
            </a:r>
            <a:r>
              <a:rPr b="1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709928" y="2577083"/>
            <a:ext cx="480517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2743200"/>
            <a:ext cx="1140808" cy="405765"/>
          </a:xfrm>
          <a:custGeom>
            <a:avLst/>
            <a:gdLst/>
            <a:ahLst/>
            <a:cxnLst/>
            <a:rect l="l" t="t" r="r" b="b"/>
            <a:pathLst>
              <a:path w="2088514" h="559435">
                <a:moveTo>
                  <a:pt x="75416" y="30839"/>
                </a:moveTo>
                <a:lnTo>
                  <a:pt x="72261" y="43163"/>
                </a:lnTo>
                <a:lnTo>
                  <a:pt x="2084832" y="559181"/>
                </a:lnTo>
                <a:lnTo>
                  <a:pt x="2088007" y="546989"/>
                </a:lnTo>
                <a:lnTo>
                  <a:pt x="75416" y="30839"/>
                </a:lnTo>
                <a:close/>
              </a:path>
              <a:path w="2088514" h="559435">
                <a:moveTo>
                  <a:pt x="83312" y="0"/>
                </a:moveTo>
                <a:lnTo>
                  <a:pt x="0" y="18034"/>
                </a:lnTo>
                <a:lnTo>
                  <a:pt x="64388" y="73914"/>
                </a:lnTo>
                <a:lnTo>
                  <a:pt x="72261" y="43163"/>
                </a:lnTo>
                <a:lnTo>
                  <a:pt x="59943" y="40005"/>
                </a:lnTo>
                <a:lnTo>
                  <a:pt x="63118" y="27686"/>
                </a:lnTo>
                <a:lnTo>
                  <a:pt x="76224" y="27686"/>
                </a:lnTo>
                <a:lnTo>
                  <a:pt x="83312" y="0"/>
                </a:lnTo>
                <a:close/>
              </a:path>
              <a:path w="2088514" h="559435">
                <a:moveTo>
                  <a:pt x="63118" y="27686"/>
                </a:moveTo>
                <a:lnTo>
                  <a:pt x="59943" y="40005"/>
                </a:lnTo>
                <a:lnTo>
                  <a:pt x="72261" y="43163"/>
                </a:lnTo>
                <a:lnTo>
                  <a:pt x="75416" y="30839"/>
                </a:lnTo>
                <a:lnTo>
                  <a:pt x="63118" y="27686"/>
                </a:lnTo>
                <a:close/>
              </a:path>
              <a:path w="2088514" h="559435">
                <a:moveTo>
                  <a:pt x="76224" y="27686"/>
                </a:moveTo>
                <a:lnTo>
                  <a:pt x="63118" y="27686"/>
                </a:lnTo>
                <a:lnTo>
                  <a:pt x="75416" y="30839"/>
                </a:lnTo>
                <a:lnTo>
                  <a:pt x="76224" y="2768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54" y="2202180"/>
            <a:ext cx="1884045" cy="2324995"/>
          </a:xfrm>
          <a:prstGeom prst="rect">
            <a:avLst/>
          </a:prstGeom>
          <a:ln w="12191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99695" marR="92710" algn="ctr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  </a:t>
            </a:r>
            <a:r>
              <a:rPr sz="2400" b="1" spc="-10" dirty="0">
                <a:latin typeface="Arial"/>
                <a:cs typeface="Arial"/>
              </a:rPr>
              <a:t>def    </a:t>
            </a:r>
            <a:r>
              <a:rPr sz="2400" spc="-5" dirty="0">
                <a:latin typeface="Arial"/>
                <a:cs typeface="Arial"/>
              </a:rPr>
              <a:t>introduces a  </a:t>
            </a:r>
            <a:r>
              <a:rPr sz="2400" b="1" dirty="0">
                <a:latin typeface="Arial"/>
                <a:cs typeface="Arial"/>
              </a:rPr>
              <a:t>function  definition.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2250949"/>
            <a:ext cx="823341" cy="873251"/>
          </a:xfrm>
          <a:custGeom>
            <a:avLst/>
            <a:gdLst/>
            <a:ahLst/>
            <a:cxnLst/>
            <a:rect l="l" t="t" r="r" b="b"/>
            <a:pathLst>
              <a:path w="673100" h="895985">
                <a:moveTo>
                  <a:pt x="622327" y="57131"/>
                </a:moveTo>
                <a:lnTo>
                  <a:pt x="0" y="888364"/>
                </a:lnTo>
                <a:lnTo>
                  <a:pt x="10159" y="895985"/>
                </a:lnTo>
                <a:lnTo>
                  <a:pt x="632495" y="64740"/>
                </a:lnTo>
                <a:lnTo>
                  <a:pt x="622327" y="57131"/>
                </a:lnTo>
                <a:close/>
              </a:path>
              <a:path w="673100" h="895985">
                <a:moveTo>
                  <a:pt x="664627" y="46989"/>
                </a:moveTo>
                <a:lnTo>
                  <a:pt x="629919" y="46989"/>
                </a:lnTo>
                <a:lnTo>
                  <a:pt x="640079" y="54610"/>
                </a:lnTo>
                <a:lnTo>
                  <a:pt x="632495" y="64740"/>
                </a:lnTo>
                <a:lnTo>
                  <a:pt x="657986" y="83819"/>
                </a:lnTo>
                <a:lnTo>
                  <a:pt x="664627" y="46989"/>
                </a:lnTo>
                <a:close/>
              </a:path>
              <a:path w="673100" h="895985">
                <a:moveTo>
                  <a:pt x="629919" y="46989"/>
                </a:moveTo>
                <a:lnTo>
                  <a:pt x="622327" y="57131"/>
                </a:lnTo>
                <a:lnTo>
                  <a:pt x="632495" y="64740"/>
                </a:lnTo>
                <a:lnTo>
                  <a:pt x="640079" y="54610"/>
                </a:lnTo>
                <a:lnTo>
                  <a:pt x="629919" y="46989"/>
                </a:lnTo>
                <a:close/>
              </a:path>
              <a:path w="673100" h="895985">
                <a:moveTo>
                  <a:pt x="673100" y="0"/>
                </a:moveTo>
                <a:lnTo>
                  <a:pt x="596900" y="38100"/>
                </a:lnTo>
                <a:lnTo>
                  <a:pt x="622327" y="57131"/>
                </a:lnTo>
                <a:lnTo>
                  <a:pt x="629919" y="46989"/>
                </a:lnTo>
                <a:lnTo>
                  <a:pt x="664627" y="46989"/>
                </a:lnTo>
                <a:lnTo>
                  <a:pt x="6731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8011" y="3277996"/>
            <a:ext cx="1363789" cy="684404"/>
          </a:xfrm>
          <a:custGeom>
            <a:avLst/>
            <a:gdLst/>
            <a:ahLst/>
            <a:cxnLst/>
            <a:rect l="l" t="t" r="r" b="b"/>
            <a:pathLst>
              <a:path w="2319654" h="485775">
                <a:moveTo>
                  <a:pt x="2243493" y="454374"/>
                </a:moveTo>
                <a:lnTo>
                  <a:pt x="2237358" y="485520"/>
                </a:lnTo>
                <a:lnTo>
                  <a:pt x="2319528" y="462788"/>
                </a:lnTo>
                <a:lnTo>
                  <a:pt x="2311797" y="456819"/>
                </a:lnTo>
                <a:lnTo>
                  <a:pt x="2255901" y="456819"/>
                </a:lnTo>
                <a:lnTo>
                  <a:pt x="2243493" y="454374"/>
                </a:lnTo>
                <a:close/>
              </a:path>
              <a:path w="2319654" h="485775">
                <a:moveTo>
                  <a:pt x="2245947" y="441912"/>
                </a:moveTo>
                <a:lnTo>
                  <a:pt x="2243493" y="454374"/>
                </a:lnTo>
                <a:lnTo>
                  <a:pt x="2255901" y="456819"/>
                </a:lnTo>
                <a:lnTo>
                  <a:pt x="2258440" y="444372"/>
                </a:lnTo>
                <a:lnTo>
                  <a:pt x="2245947" y="441912"/>
                </a:lnTo>
                <a:close/>
              </a:path>
              <a:path w="2319654" h="485775">
                <a:moveTo>
                  <a:pt x="2252090" y="410717"/>
                </a:moveTo>
                <a:lnTo>
                  <a:pt x="2245947" y="441912"/>
                </a:lnTo>
                <a:lnTo>
                  <a:pt x="2258440" y="444372"/>
                </a:lnTo>
                <a:lnTo>
                  <a:pt x="2255901" y="456819"/>
                </a:lnTo>
                <a:lnTo>
                  <a:pt x="2311797" y="456819"/>
                </a:lnTo>
                <a:lnTo>
                  <a:pt x="2252090" y="410717"/>
                </a:lnTo>
                <a:close/>
              </a:path>
              <a:path w="2319654" h="485775">
                <a:moveTo>
                  <a:pt x="2539" y="0"/>
                </a:moveTo>
                <a:lnTo>
                  <a:pt x="0" y="12445"/>
                </a:lnTo>
                <a:lnTo>
                  <a:pt x="2243493" y="454374"/>
                </a:lnTo>
                <a:lnTo>
                  <a:pt x="2245947" y="441912"/>
                </a:lnTo>
                <a:lnTo>
                  <a:pt x="2539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685800"/>
            <a:ext cx="3381375" cy="1755608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179070" marR="170180" algn="ctr">
              <a:lnSpc>
                <a:spcPct val="100000"/>
              </a:lnSpc>
              <a:spcBef>
                <a:spcPts val="1689"/>
              </a:spcBef>
            </a:pPr>
            <a:r>
              <a:rPr sz="2000" b="1" dirty="0">
                <a:latin typeface="Arial"/>
                <a:cs typeface="Arial"/>
              </a:rPr>
              <a:t>Input Parameter </a:t>
            </a:r>
            <a:r>
              <a:rPr sz="2000" dirty="0">
                <a:latin typeface="Arial"/>
                <a:cs typeface="Arial"/>
              </a:rPr>
              <a:t>is placed within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b="1" dirty="0">
                <a:latin typeface="Arial"/>
                <a:cs typeface="Arial"/>
              </a:rPr>
              <a:t>parenthesis() </a:t>
            </a:r>
            <a:r>
              <a:rPr sz="2000" dirty="0">
                <a:latin typeface="Arial"/>
                <a:cs typeface="Arial"/>
              </a:rPr>
              <a:t>and also </a:t>
            </a:r>
            <a:r>
              <a:rPr sz="2000" b="1" dirty="0">
                <a:latin typeface="Arial"/>
                <a:cs typeface="Arial"/>
              </a:rPr>
              <a:t>define  parameter inside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parenthesis.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1" y="426720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2063750" h="1036320">
                <a:moveTo>
                  <a:pt x="1992456" y="1007658"/>
                </a:moveTo>
                <a:lnTo>
                  <a:pt x="1978279" y="1036066"/>
                </a:lnTo>
                <a:lnTo>
                  <a:pt x="2063369" y="1036066"/>
                </a:lnTo>
                <a:lnTo>
                  <a:pt x="2046351" y="1013333"/>
                </a:lnTo>
                <a:lnTo>
                  <a:pt x="2003806" y="1013333"/>
                </a:lnTo>
                <a:lnTo>
                  <a:pt x="1992456" y="1007658"/>
                </a:lnTo>
                <a:close/>
              </a:path>
              <a:path w="2063750" h="1036320">
                <a:moveTo>
                  <a:pt x="1998137" y="996274"/>
                </a:moveTo>
                <a:lnTo>
                  <a:pt x="1992456" y="1007658"/>
                </a:lnTo>
                <a:lnTo>
                  <a:pt x="2003806" y="1013333"/>
                </a:lnTo>
                <a:lnTo>
                  <a:pt x="2009394" y="1001903"/>
                </a:lnTo>
                <a:lnTo>
                  <a:pt x="1998137" y="996274"/>
                </a:lnTo>
                <a:close/>
              </a:path>
              <a:path w="2063750" h="1036320">
                <a:moveTo>
                  <a:pt x="2012315" y="967867"/>
                </a:moveTo>
                <a:lnTo>
                  <a:pt x="1998137" y="996274"/>
                </a:lnTo>
                <a:lnTo>
                  <a:pt x="2009394" y="1001903"/>
                </a:lnTo>
                <a:lnTo>
                  <a:pt x="2003806" y="1013333"/>
                </a:lnTo>
                <a:lnTo>
                  <a:pt x="2046351" y="1013333"/>
                </a:lnTo>
                <a:lnTo>
                  <a:pt x="2012315" y="967867"/>
                </a:lnTo>
                <a:close/>
              </a:path>
              <a:path w="2063750" h="1036320">
                <a:moveTo>
                  <a:pt x="5588" y="0"/>
                </a:moveTo>
                <a:lnTo>
                  <a:pt x="0" y="11430"/>
                </a:lnTo>
                <a:lnTo>
                  <a:pt x="1992456" y="1007658"/>
                </a:lnTo>
                <a:lnTo>
                  <a:pt x="1998137" y="996274"/>
                </a:lnTo>
                <a:lnTo>
                  <a:pt x="558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9800" y="4902336"/>
            <a:ext cx="4267200" cy="1586332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50825" marR="243840" indent="1905" algn="ctr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latin typeface="Arial"/>
                <a:cs typeface="Arial"/>
              </a:rPr>
              <a:t>Return </a:t>
            </a:r>
            <a:r>
              <a:rPr sz="2400" b="1" dirty="0">
                <a:latin typeface="Arial"/>
                <a:cs typeface="Arial"/>
              </a:rPr>
              <a:t>statement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block. And we can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 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0" y="3142489"/>
            <a:ext cx="2203990" cy="2442976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168910" marR="158750" algn="ctr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block  </a:t>
            </a:r>
            <a:r>
              <a:rPr sz="2400" spc="-5" dirty="0">
                <a:latin typeface="Arial"/>
                <a:cs typeface="Arial"/>
              </a:rPr>
              <a:t>within every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 dirty="0">
                <a:latin typeface="Arial"/>
                <a:cs typeface="Arial"/>
              </a:rPr>
              <a:t>starts 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colon(:)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329" y="457200"/>
            <a:ext cx="8797671" cy="5897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 Program on Functions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905"/>
              </p:ext>
            </p:extLst>
          </p:nvPr>
        </p:nvGraphicFramePr>
        <p:xfrm>
          <a:off x="914400" y="1447800"/>
          <a:ext cx="70866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Demo():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('Welcome to the Concepts of Functions')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Demo()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#Call to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Function Demo. 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the Concepts of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on 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Q. Write a program to calculate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maximum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of two numbers by making use of arguments and parameters.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87495"/>
              </p:ext>
            </p:extLst>
          </p:nvPr>
        </p:nvGraphicFramePr>
        <p:xfrm>
          <a:off x="914400" y="1981200"/>
          <a:ext cx="739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3088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FindMax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(num1,num2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 num1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num2: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print(num1, 'is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',num2)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num2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num1: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print(num2,' 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', num1)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else: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 Both are equal')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(20,40)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40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greater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than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8059"/>
            <a:ext cx="871766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50" dirty="0"/>
              <a:t>PASSING </a:t>
            </a:r>
            <a:r>
              <a:rPr sz="3000" b="1" spc="-10" dirty="0"/>
              <a:t>ARGUMENTS </a:t>
            </a:r>
            <a:r>
              <a:rPr sz="3000" b="1" spc="-45" dirty="0"/>
              <a:t>TO</a:t>
            </a:r>
            <a:r>
              <a:rPr sz="3000" b="1" spc="-50" dirty="0"/>
              <a:t> </a:t>
            </a:r>
            <a:r>
              <a:rPr sz="3000" b="1" spc="-10" dirty="0"/>
              <a:t>FUNCTIONS</a:t>
            </a:r>
            <a:endParaRPr sz="3000" b="1"/>
          </a:p>
        </p:txBody>
      </p:sp>
      <p:sp>
        <p:nvSpPr>
          <p:cNvPr id="3" name="object 3"/>
          <p:cNvSpPr txBox="1"/>
          <p:nvPr/>
        </p:nvSpPr>
        <p:spPr>
          <a:xfrm>
            <a:off x="228600" y="685800"/>
            <a:ext cx="8686800" cy="517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6235" algn="l"/>
              </a:tabLst>
            </a:pPr>
            <a:r>
              <a:rPr dirty="0">
                <a:latin typeface="Arial"/>
                <a:cs typeface="Arial"/>
              </a:rPr>
              <a:t>In programming, there are two ways in which arguments can be passed to functions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:-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 pitchFamily="2" charset="2"/>
              <a:buChar char="§"/>
              <a:tabLst>
                <a:tab pos="756920" algn="l"/>
              </a:tabLst>
            </a:pPr>
            <a:r>
              <a:rPr b="1" smtClean="0">
                <a:latin typeface="Arial"/>
                <a:cs typeface="Arial"/>
              </a:rPr>
              <a:t>Pass </a:t>
            </a:r>
            <a:r>
              <a:rPr b="1" dirty="0">
                <a:latin typeface="Arial"/>
                <a:cs typeface="Arial"/>
              </a:rPr>
              <a:t>by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Value</a:t>
            </a:r>
            <a:r>
              <a:rPr spc="-20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Function </a:t>
            </a:r>
            <a:r>
              <a:rPr dirty="0">
                <a:latin typeface="Arial"/>
                <a:cs typeface="Arial"/>
              </a:rPr>
              <a:t>creates a copy of the variable(Object in </a:t>
            </a:r>
            <a:r>
              <a:rPr spc="-5" dirty="0">
                <a:latin typeface="Arial"/>
                <a:cs typeface="Arial"/>
              </a:rPr>
              <a:t>Python) </a:t>
            </a:r>
            <a:r>
              <a:rPr dirty="0">
                <a:latin typeface="Arial"/>
                <a:cs typeface="Arial"/>
              </a:rPr>
              <a:t>passed to it as an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argument.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not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affected.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of </a:t>
            </a:r>
            <a:r>
              <a:rPr b="1" dirty="0">
                <a:latin typeface="Arial"/>
                <a:cs typeface="Arial"/>
              </a:rPr>
              <a:t>immutable </a:t>
            </a:r>
            <a:r>
              <a:rPr b="1" spc="-5" dirty="0">
                <a:latin typeface="Arial"/>
                <a:cs typeface="Arial"/>
              </a:rPr>
              <a:t>type,</a:t>
            </a:r>
            <a:r>
              <a:rPr spc="-5" dirty="0">
                <a:latin typeface="Arial"/>
                <a:cs typeface="Arial"/>
              </a:rPr>
              <a:t>because immutable objects </a:t>
            </a:r>
            <a:r>
              <a:rPr dirty="0">
                <a:latin typeface="Arial"/>
                <a:cs typeface="Arial"/>
              </a:rPr>
              <a:t>cannot </a:t>
            </a:r>
            <a:r>
              <a:rPr spc="-5" dirty="0">
                <a:latin typeface="Arial"/>
                <a:cs typeface="Arial"/>
              </a:rPr>
              <a:t>be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modiﬁed.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756920" algn="l"/>
              </a:tabLst>
            </a:pPr>
            <a:r>
              <a:rPr b="1" dirty="0">
                <a:latin typeface="Arial"/>
                <a:cs typeface="Arial"/>
              </a:rPr>
              <a:t>Pass by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Reference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passed to the called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spc="-5" dirty="0">
                <a:latin typeface="Arial"/>
                <a:cs typeface="Arial"/>
              </a:rPr>
              <a:t>All </a:t>
            </a:r>
            <a:r>
              <a:rPr dirty="0">
                <a:latin typeface="Arial"/>
                <a:cs typeface="Arial"/>
              </a:rPr>
              <a:t>the changes made to the object inside the function </a:t>
            </a:r>
            <a:r>
              <a:rPr spc="-10" dirty="0">
                <a:latin typeface="Arial"/>
                <a:cs typeface="Arial"/>
              </a:rPr>
              <a:t>affect </a:t>
            </a:r>
            <a:r>
              <a:rPr dirty="0">
                <a:latin typeface="Arial"/>
                <a:cs typeface="Arial"/>
              </a:rPr>
              <a:t>its original</a:t>
            </a:r>
            <a:r>
              <a:rPr spc="-1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value.</a:t>
            </a:r>
            <a:endParaRPr>
              <a:latin typeface="Arial"/>
              <a:cs typeface="Arial"/>
            </a:endParaRPr>
          </a:p>
          <a:p>
            <a:pPr marL="1155700" marR="220345" lvl="2" indent="-229235">
              <a:lnSpc>
                <a:spcPct val="170000"/>
              </a:lnSpc>
              <a:spcBef>
                <a:spcPts val="484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</a:t>
            </a:r>
            <a:r>
              <a:rPr b="1" dirty="0">
                <a:latin typeface="Arial"/>
                <a:cs typeface="Arial"/>
              </a:rPr>
              <a:t>mutable </a:t>
            </a:r>
            <a:r>
              <a:rPr b="1" spc="-10" dirty="0">
                <a:latin typeface="Arial"/>
                <a:cs typeface="Arial"/>
              </a:rPr>
              <a:t>type</a:t>
            </a:r>
            <a:r>
              <a:rPr spc="-10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as mutable objects can be changed, the passed objects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  updated.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24876</TotalTime>
  <Words>520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PowerPoint Presentation</vt:lpstr>
      <vt:lpstr>NEED OF FUNCTIONS</vt:lpstr>
      <vt:lpstr>FUNCTIONS</vt:lpstr>
      <vt:lpstr>RULES FOR DEFINING FUNCTION IN PYTHON</vt:lpstr>
      <vt:lpstr>Function Syntax</vt:lpstr>
      <vt:lpstr>PowerPoint Presentation</vt:lpstr>
      <vt:lpstr>Simple Program on Functions  </vt:lpstr>
      <vt:lpstr>Program on Arguments and Parameters</vt:lpstr>
      <vt:lpstr>PASSING ARGUMENTS TO FUNCTIONS</vt:lpstr>
      <vt:lpstr>EXAMPLES OF PASSING IMMUTABLE ARGUMENTS</vt:lpstr>
      <vt:lpstr>EXAMPLES OF PASSING MUTABLE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80</cp:revision>
  <dcterms:created xsi:type="dcterms:W3CDTF">2006-08-16T00:00:00Z</dcterms:created>
  <dcterms:modified xsi:type="dcterms:W3CDTF">2023-10-04T10:20:55Z</dcterms:modified>
</cp:coreProperties>
</file>