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3C22B-E13C-4144-BAFA-755BE268013D}" type="datetimeFigureOut">
              <a:rPr lang="en-US" smtClean="0"/>
              <a:pPr/>
              <a:t>10/8/2023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3FA6A-5096-420D-9831-8298041DADE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404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 txBox="1">
            <a:spLocks noGrp="1"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eaLnBrk="1" hangingPunct="1"/>
            <a:r>
              <a:rPr lang="en-US" altLang="en-US" sz="1200">
                <a:latin typeface="Times New Roman" pitchFamily="18" charset="0"/>
              </a:rPr>
              <a:t>Recursion in Pascal</a:t>
            </a:r>
          </a:p>
        </p:txBody>
      </p:sp>
      <p:sp>
        <p:nvSpPr>
          <p:cNvPr id="6758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 eaLnBrk="1" hangingPunct="1"/>
            <a:fld id="{1273D76A-1AB6-4089-9454-988D24AF6CB5}" type="slidenum">
              <a:rPr lang="en-US" altLang="en-US" sz="1200">
                <a:latin typeface="Times New Roman" pitchFamily="18" charset="0"/>
              </a:rPr>
              <a:pPr algn="r" eaLnBrk="1" hangingPunct="1"/>
              <a:t>9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67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defTabSz="896938" eaLnBrk="1" hangingPunct="1">
              <a:buFontTx/>
              <a:buChar char="•"/>
            </a:pPr>
            <a:r>
              <a:rPr lang="en-US" altLang="en-US" smtClean="0"/>
              <a:t>Draw a memory map for each call to sum.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800475" y="1789113"/>
            <a:ext cx="5340350" cy="5056187"/>
            <a:chOff x="2394" y="1127"/>
            <a:chExt cx="3364" cy="3185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ltGray">
            <a:xfrm>
              <a:off x="4230" y="1365"/>
              <a:ext cx="197" cy="10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24" name="Oval 4"/>
            <p:cNvSpPr>
              <a:spLocks noChangeArrowheads="1"/>
            </p:cNvSpPr>
            <p:nvPr/>
          </p:nvSpPr>
          <p:spPr bwMode="ltGray">
            <a:xfrm>
              <a:off x="4299" y="1185"/>
              <a:ext cx="47" cy="47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25" name="Rectangle 5"/>
            <p:cNvSpPr>
              <a:spLocks noChangeArrowheads="1"/>
            </p:cNvSpPr>
            <p:nvPr/>
          </p:nvSpPr>
          <p:spPr bwMode="ltGray">
            <a:xfrm rot="995337">
              <a:off x="5205" y="1495"/>
              <a:ext cx="6" cy="20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26" name="Freeform 6"/>
            <p:cNvSpPr>
              <a:spLocks noEditPoints="1"/>
            </p:cNvSpPr>
            <p:nvPr/>
          </p:nvSpPr>
          <p:spPr bwMode="ltGray">
            <a:xfrm>
              <a:off x="4871" y="3508"/>
              <a:ext cx="66" cy="96"/>
            </a:xfrm>
            <a:custGeom>
              <a:avLst/>
              <a:gdLst/>
              <a:ahLst/>
              <a:cxnLst>
                <a:cxn ang="0">
                  <a:pos x="18" y="96"/>
                </a:cxn>
                <a:cxn ang="0">
                  <a:pos x="42" y="78"/>
                </a:cxn>
                <a:cxn ang="0">
                  <a:pos x="60" y="60"/>
                </a:cxn>
                <a:cxn ang="0">
                  <a:pos x="66" y="36"/>
                </a:cxn>
                <a:cxn ang="0">
                  <a:pos x="60" y="12"/>
                </a:cxn>
                <a:cxn ang="0">
                  <a:pos x="36" y="0"/>
                </a:cxn>
                <a:cxn ang="0">
                  <a:pos x="24" y="6"/>
                </a:cxn>
                <a:cxn ang="0">
                  <a:pos x="12" y="12"/>
                </a:cxn>
                <a:cxn ang="0">
                  <a:pos x="0" y="36"/>
                </a:cxn>
                <a:cxn ang="0">
                  <a:pos x="0" y="60"/>
                </a:cxn>
                <a:cxn ang="0">
                  <a:pos x="12" y="84"/>
                </a:cxn>
                <a:cxn ang="0">
                  <a:pos x="18" y="96"/>
                </a:cxn>
                <a:cxn ang="0">
                  <a:pos x="18" y="96"/>
                </a:cxn>
                <a:cxn ang="0">
                  <a:pos x="42" y="18"/>
                </a:cxn>
                <a:cxn ang="0">
                  <a:pos x="54" y="24"/>
                </a:cxn>
                <a:cxn ang="0">
                  <a:pos x="60" y="36"/>
                </a:cxn>
                <a:cxn ang="0">
                  <a:pos x="60" y="48"/>
                </a:cxn>
                <a:cxn ang="0">
                  <a:pos x="54" y="54"/>
                </a:cxn>
                <a:cxn ang="0">
                  <a:pos x="36" y="72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12" y="48"/>
                </a:cxn>
                <a:cxn ang="0">
                  <a:pos x="18" y="24"/>
                </a:cxn>
                <a:cxn ang="0">
                  <a:pos x="30" y="18"/>
                </a:cxn>
                <a:cxn ang="0">
                  <a:pos x="42" y="18"/>
                </a:cxn>
                <a:cxn ang="0">
                  <a:pos x="42" y="18"/>
                </a:cxn>
              </a:cxnLst>
              <a:rect l="0" t="0" r="r" b="b"/>
              <a:pathLst>
                <a:path w="66" h="96">
                  <a:moveTo>
                    <a:pt x="18" y="96"/>
                  </a:moveTo>
                  <a:lnTo>
                    <a:pt x="42" y="78"/>
                  </a:lnTo>
                  <a:lnTo>
                    <a:pt x="60" y="60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6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12" y="84"/>
                  </a:lnTo>
                  <a:lnTo>
                    <a:pt x="18" y="96"/>
                  </a:lnTo>
                  <a:lnTo>
                    <a:pt x="18" y="96"/>
                  </a:lnTo>
                  <a:close/>
                  <a:moveTo>
                    <a:pt x="42" y="18"/>
                  </a:moveTo>
                  <a:lnTo>
                    <a:pt x="54" y="24"/>
                  </a:lnTo>
                  <a:lnTo>
                    <a:pt x="60" y="36"/>
                  </a:lnTo>
                  <a:lnTo>
                    <a:pt x="60" y="48"/>
                  </a:lnTo>
                  <a:lnTo>
                    <a:pt x="54" y="54"/>
                  </a:lnTo>
                  <a:lnTo>
                    <a:pt x="36" y="72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12" y="48"/>
                  </a:lnTo>
                  <a:lnTo>
                    <a:pt x="18" y="24"/>
                  </a:lnTo>
                  <a:lnTo>
                    <a:pt x="30" y="18"/>
                  </a:lnTo>
                  <a:lnTo>
                    <a:pt x="42" y="18"/>
                  </a:lnTo>
                  <a:lnTo>
                    <a:pt x="42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ltGray">
            <a:xfrm rot="91736">
              <a:off x="5487" y="1535"/>
              <a:ext cx="6" cy="1998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ltGray">
            <a:xfrm rot="-926223">
              <a:off x="5640" y="1521"/>
              <a:ext cx="6" cy="881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ltGray">
            <a:xfrm rot="-1140313">
              <a:off x="3444" y="1816"/>
              <a:ext cx="6" cy="203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ltGray">
            <a:xfrm rot="1114412">
              <a:off x="2757" y="1821"/>
              <a:ext cx="6" cy="2119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ltGray">
            <a:xfrm rot="254676">
              <a:off x="3035" y="1870"/>
              <a:ext cx="6" cy="190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32" name="Freeform 12"/>
            <p:cNvSpPr>
              <a:spLocks/>
            </p:cNvSpPr>
            <p:nvPr/>
          </p:nvSpPr>
          <p:spPr bwMode="ltGray">
            <a:xfrm>
              <a:off x="4007" y="3021"/>
              <a:ext cx="623" cy="156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162" y="36"/>
                </a:cxn>
                <a:cxn ang="0">
                  <a:pos x="251" y="36"/>
                </a:cxn>
                <a:cxn ang="0">
                  <a:pos x="354" y="30"/>
                </a:cxn>
                <a:cxn ang="0">
                  <a:pos x="473" y="18"/>
                </a:cxn>
                <a:cxn ang="0">
                  <a:pos x="611" y="0"/>
                </a:cxn>
                <a:cxn ang="0">
                  <a:pos x="623" y="114"/>
                </a:cxn>
                <a:cxn ang="0">
                  <a:pos x="497" y="138"/>
                </a:cxn>
                <a:cxn ang="0">
                  <a:pos x="414" y="150"/>
                </a:cxn>
                <a:cxn ang="0">
                  <a:pos x="318" y="156"/>
                </a:cxn>
                <a:cxn ang="0">
                  <a:pos x="215" y="156"/>
                </a:cxn>
                <a:cxn ang="0">
                  <a:pos x="108" y="150"/>
                </a:cxn>
                <a:cxn ang="0">
                  <a:pos x="0" y="132"/>
                </a:cxn>
                <a:cxn ang="0">
                  <a:pos x="6" y="18"/>
                </a:cxn>
                <a:cxn ang="0">
                  <a:pos x="6" y="18"/>
                </a:cxn>
              </a:cxnLst>
              <a:rect l="0" t="0" r="r" b="b"/>
              <a:pathLst>
                <a:path w="623" h="156">
                  <a:moveTo>
                    <a:pt x="6" y="18"/>
                  </a:moveTo>
                  <a:lnTo>
                    <a:pt x="162" y="36"/>
                  </a:lnTo>
                  <a:lnTo>
                    <a:pt x="251" y="36"/>
                  </a:lnTo>
                  <a:lnTo>
                    <a:pt x="354" y="30"/>
                  </a:lnTo>
                  <a:lnTo>
                    <a:pt x="473" y="18"/>
                  </a:lnTo>
                  <a:lnTo>
                    <a:pt x="611" y="0"/>
                  </a:lnTo>
                  <a:lnTo>
                    <a:pt x="623" y="114"/>
                  </a:lnTo>
                  <a:lnTo>
                    <a:pt x="497" y="138"/>
                  </a:lnTo>
                  <a:lnTo>
                    <a:pt x="414" y="150"/>
                  </a:lnTo>
                  <a:lnTo>
                    <a:pt x="318" y="156"/>
                  </a:lnTo>
                  <a:lnTo>
                    <a:pt x="215" y="156"/>
                  </a:lnTo>
                  <a:lnTo>
                    <a:pt x="108" y="150"/>
                  </a:lnTo>
                  <a:lnTo>
                    <a:pt x="0" y="132"/>
                  </a:lnTo>
                  <a:lnTo>
                    <a:pt x="6" y="18"/>
                  </a:lnTo>
                  <a:lnTo>
                    <a:pt x="6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33" name="Freeform 13"/>
            <p:cNvSpPr>
              <a:spLocks/>
            </p:cNvSpPr>
            <p:nvPr/>
          </p:nvSpPr>
          <p:spPr bwMode="ltGray">
            <a:xfrm>
              <a:off x="4762" y="3591"/>
              <a:ext cx="996" cy="126"/>
            </a:xfrm>
            <a:custGeom>
              <a:avLst/>
              <a:gdLst/>
              <a:ahLst/>
              <a:cxnLst>
                <a:cxn ang="0">
                  <a:pos x="754" y="6"/>
                </a:cxn>
                <a:cxn ang="0">
                  <a:pos x="652" y="6"/>
                </a:cxn>
                <a:cxn ang="0">
                  <a:pos x="563" y="6"/>
                </a:cxn>
                <a:cxn ang="0">
                  <a:pos x="479" y="6"/>
                </a:cxn>
                <a:cxn ang="0">
                  <a:pos x="401" y="6"/>
                </a:cxn>
                <a:cxn ang="0">
                  <a:pos x="335" y="0"/>
                </a:cxn>
                <a:cxn ang="0">
                  <a:pos x="276" y="0"/>
                </a:cxn>
                <a:cxn ang="0">
                  <a:pos x="222" y="0"/>
                </a:cxn>
                <a:cxn ang="0">
                  <a:pos x="180" y="6"/>
                </a:cxn>
                <a:cxn ang="0">
                  <a:pos x="138" y="6"/>
                </a:cxn>
                <a:cxn ang="0">
                  <a:pos x="108" y="6"/>
                </a:cxn>
                <a:cxn ang="0">
                  <a:pos x="54" y="6"/>
                </a:cxn>
                <a:cxn ang="0">
                  <a:pos x="24" y="12"/>
                </a:cxn>
                <a:cxn ang="0">
                  <a:pos x="6" y="18"/>
                </a:cxn>
                <a:cxn ang="0">
                  <a:pos x="0" y="24"/>
                </a:cxn>
                <a:cxn ang="0">
                  <a:pos x="12" y="42"/>
                </a:cxn>
                <a:cxn ang="0">
                  <a:pos x="18" y="48"/>
                </a:cxn>
                <a:cxn ang="0">
                  <a:pos x="30" y="54"/>
                </a:cxn>
                <a:cxn ang="0">
                  <a:pos x="60" y="60"/>
                </a:cxn>
                <a:cxn ang="0">
                  <a:pos x="90" y="72"/>
                </a:cxn>
                <a:cxn ang="0">
                  <a:pos x="144" y="84"/>
                </a:cxn>
                <a:cxn ang="0">
                  <a:pos x="210" y="90"/>
                </a:cxn>
                <a:cxn ang="0">
                  <a:pos x="293" y="102"/>
                </a:cxn>
                <a:cxn ang="0">
                  <a:pos x="389" y="108"/>
                </a:cxn>
                <a:cxn ang="0">
                  <a:pos x="503" y="120"/>
                </a:cxn>
                <a:cxn ang="0">
                  <a:pos x="622" y="120"/>
                </a:cxn>
                <a:cxn ang="0">
                  <a:pos x="754" y="126"/>
                </a:cxn>
                <a:cxn ang="0">
                  <a:pos x="873" y="126"/>
                </a:cxn>
                <a:cxn ang="0">
                  <a:pos x="993" y="126"/>
                </a:cxn>
                <a:cxn ang="0">
                  <a:pos x="993" y="12"/>
                </a:cxn>
                <a:cxn ang="0">
                  <a:pos x="879" y="12"/>
                </a:cxn>
                <a:cxn ang="0">
                  <a:pos x="754" y="6"/>
                </a:cxn>
                <a:cxn ang="0">
                  <a:pos x="754" y="6"/>
                </a:cxn>
              </a:cxnLst>
              <a:rect l="0" t="0" r="r" b="b"/>
              <a:pathLst>
                <a:path w="993" h="126">
                  <a:moveTo>
                    <a:pt x="754" y="6"/>
                  </a:moveTo>
                  <a:lnTo>
                    <a:pt x="652" y="6"/>
                  </a:lnTo>
                  <a:lnTo>
                    <a:pt x="563" y="6"/>
                  </a:lnTo>
                  <a:lnTo>
                    <a:pt x="479" y="6"/>
                  </a:lnTo>
                  <a:lnTo>
                    <a:pt x="401" y="6"/>
                  </a:lnTo>
                  <a:lnTo>
                    <a:pt x="335" y="0"/>
                  </a:lnTo>
                  <a:lnTo>
                    <a:pt x="276" y="0"/>
                  </a:lnTo>
                  <a:lnTo>
                    <a:pt x="222" y="0"/>
                  </a:lnTo>
                  <a:lnTo>
                    <a:pt x="180" y="6"/>
                  </a:lnTo>
                  <a:lnTo>
                    <a:pt x="138" y="6"/>
                  </a:lnTo>
                  <a:lnTo>
                    <a:pt x="108" y="6"/>
                  </a:lnTo>
                  <a:lnTo>
                    <a:pt x="54" y="6"/>
                  </a:lnTo>
                  <a:lnTo>
                    <a:pt x="24" y="12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18" y="48"/>
                  </a:lnTo>
                  <a:lnTo>
                    <a:pt x="30" y="54"/>
                  </a:lnTo>
                  <a:lnTo>
                    <a:pt x="60" y="60"/>
                  </a:lnTo>
                  <a:lnTo>
                    <a:pt x="90" y="72"/>
                  </a:lnTo>
                  <a:lnTo>
                    <a:pt x="144" y="84"/>
                  </a:lnTo>
                  <a:lnTo>
                    <a:pt x="210" y="90"/>
                  </a:lnTo>
                  <a:lnTo>
                    <a:pt x="293" y="102"/>
                  </a:lnTo>
                  <a:lnTo>
                    <a:pt x="389" y="108"/>
                  </a:lnTo>
                  <a:lnTo>
                    <a:pt x="503" y="120"/>
                  </a:lnTo>
                  <a:lnTo>
                    <a:pt x="622" y="120"/>
                  </a:lnTo>
                  <a:lnTo>
                    <a:pt x="754" y="126"/>
                  </a:lnTo>
                  <a:lnTo>
                    <a:pt x="873" y="126"/>
                  </a:lnTo>
                  <a:lnTo>
                    <a:pt x="993" y="126"/>
                  </a:lnTo>
                  <a:lnTo>
                    <a:pt x="993" y="12"/>
                  </a:lnTo>
                  <a:lnTo>
                    <a:pt x="879" y="12"/>
                  </a:lnTo>
                  <a:lnTo>
                    <a:pt x="754" y="6"/>
                  </a:lnTo>
                  <a:lnTo>
                    <a:pt x="754" y="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34" name="Freeform 14"/>
            <p:cNvSpPr>
              <a:spLocks/>
            </p:cNvSpPr>
            <p:nvPr/>
          </p:nvSpPr>
          <p:spPr bwMode="ltGray">
            <a:xfrm>
              <a:off x="4786" y="3645"/>
              <a:ext cx="972" cy="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54"/>
                </a:cxn>
                <a:cxn ang="0">
                  <a:pos x="66" y="96"/>
                </a:cxn>
                <a:cxn ang="0">
                  <a:pos x="120" y="137"/>
                </a:cxn>
                <a:cxn ang="0">
                  <a:pos x="198" y="173"/>
                </a:cxn>
                <a:cxn ang="0">
                  <a:pos x="293" y="203"/>
                </a:cxn>
                <a:cxn ang="0">
                  <a:pos x="353" y="215"/>
                </a:cxn>
                <a:cxn ang="0">
                  <a:pos x="413" y="227"/>
                </a:cxn>
                <a:cxn ang="0">
                  <a:pos x="479" y="233"/>
                </a:cxn>
                <a:cxn ang="0">
                  <a:pos x="556" y="239"/>
                </a:cxn>
                <a:cxn ang="0">
                  <a:pos x="634" y="245"/>
                </a:cxn>
                <a:cxn ang="0">
                  <a:pos x="724" y="245"/>
                </a:cxn>
                <a:cxn ang="0">
                  <a:pos x="855" y="245"/>
                </a:cxn>
                <a:cxn ang="0">
                  <a:pos x="969" y="239"/>
                </a:cxn>
                <a:cxn ang="0">
                  <a:pos x="969" y="60"/>
                </a:cxn>
                <a:cxn ang="0">
                  <a:pos x="700" y="60"/>
                </a:cxn>
                <a:cxn ang="0">
                  <a:pos x="503" y="54"/>
                </a:cxn>
                <a:cxn ang="0">
                  <a:pos x="317" y="42"/>
                </a:cxn>
                <a:cxn ang="0">
                  <a:pos x="150" y="24"/>
                </a:cxn>
                <a:cxn ang="0">
                  <a:pos x="72" y="1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69" h="245">
                  <a:moveTo>
                    <a:pt x="0" y="0"/>
                  </a:moveTo>
                  <a:lnTo>
                    <a:pt x="24" y="54"/>
                  </a:lnTo>
                  <a:lnTo>
                    <a:pt x="66" y="96"/>
                  </a:lnTo>
                  <a:lnTo>
                    <a:pt x="120" y="137"/>
                  </a:lnTo>
                  <a:lnTo>
                    <a:pt x="198" y="173"/>
                  </a:lnTo>
                  <a:lnTo>
                    <a:pt x="293" y="203"/>
                  </a:lnTo>
                  <a:lnTo>
                    <a:pt x="353" y="215"/>
                  </a:lnTo>
                  <a:lnTo>
                    <a:pt x="413" y="227"/>
                  </a:lnTo>
                  <a:lnTo>
                    <a:pt x="479" y="233"/>
                  </a:lnTo>
                  <a:lnTo>
                    <a:pt x="556" y="239"/>
                  </a:lnTo>
                  <a:lnTo>
                    <a:pt x="634" y="245"/>
                  </a:lnTo>
                  <a:lnTo>
                    <a:pt x="724" y="245"/>
                  </a:lnTo>
                  <a:lnTo>
                    <a:pt x="855" y="245"/>
                  </a:lnTo>
                  <a:lnTo>
                    <a:pt x="969" y="239"/>
                  </a:lnTo>
                  <a:lnTo>
                    <a:pt x="969" y="60"/>
                  </a:lnTo>
                  <a:lnTo>
                    <a:pt x="700" y="60"/>
                  </a:lnTo>
                  <a:lnTo>
                    <a:pt x="503" y="54"/>
                  </a:lnTo>
                  <a:lnTo>
                    <a:pt x="317" y="42"/>
                  </a:lnTo>
                  <a:lnTo>
                    <a:pt x="150" y="24"/>
                  </a:lnTo>
                  <a:lnTo>
                    <a:pt x="7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35" name="Freeform 15"/>
            <p:cNvSpPr>
              <a:spLocks/>
            </p:cNvSpPr>
            <p:nvPr/>
          </p:nvSpPr>
          <p:spPr bwMode="ltGray">
            <a:xfrm>
              <a:off x="4804" y="3591"/>
              <a:ext cx="954" cy="90"/>
            </a:xfrm>
            <a:custGeom>
              <a:avLst/>
              <a:gdLst/>
              <a:ahLst/>
              <a:cxnLst>
                <a:cxn ang="0">
                  <a:pos x="700" y="0"/>
                </a:cxn>
                <a:cxn ang="0">
                  <a:pos x="598" y="0"/>
                </a:cxn>
                <a:cxn ang="0">
                  <a:pos x="515" y="0"/>
                </a:cxn>
                <a:cxn ang="0">
                  <a:pos x="431" y="0"/>
                </a:cxn>
                <a:cxn ang="0">
                  <a:pos x="365" y="0"/>
                </a:cxn>
                <a:cxn ang="0">
                  <a:pos x="299" y="0"/>
                </a:cxn>
                <a:cxn ang="0">
                  <a:pos x="245" y="0"/>
                </a:cxn>
                <a:cxn ang="0">
                  <a:pos x="198" y="0"/>
                </a:cxn>
                <a:cxn ang="0">
                  <a:pos x="162" y="0"/>
                </a:cxn>
                <a:cxn ang="0">
                  <a:pos x="126" y="6"/>
                </a:cxn>
                <a:cxn ang="0">
                  <a:pos x="96" y="6"/>
                </a:cxn>
                <a:cxn ang="0">
                  <a:pos x="54" y="12"/>
                </a:cxn>
                <a:cxn ang="0">
                  <a:pos x="30" y="12"/>
                </a:cxn>
                <a:cxn ang="0">
                  <a:pos x="12" y="18"/>
                </a:cxn>
                <a:cxn ang="0">
                  <a:pos x="6" y="18"/>
                </a:cxn>
                <a:cxn ang="0">
                  <a:pos x="0" y="24"/>
                </a:cxn>
                <a:cxn ang="0">
                  <a:pos x="6" y="30"/>
                </a:cxn>
                <a:cxn ang="0">
                  <a:pos x="24" y="36"/>
                </a:cxn>
                <a:cxn ang="0">
                  <a:pos x="54" y="42"/>
                </a:cxn>
                <a:cxn ang="0">
                  <a:pos x="102" y="54"/>
                </a:cxn>
                <a:cxn ang="0">
                  <a:pos x="168" y="60"/>
                </a:cxn>
                <a:cxn ang="0">
                  <a:pos x="251" y="66"/>
                </a:cxn>
                <a:cxn ang="0">
                  <a:pos x="341" y="78"/>
                </a:cxn>
                <a:cxn ang="0">
                  <a:pos x="449" y="84"/>
                </a:cxn>
                <a:cxn ang="0">
                  <a:pos x="568" y="84"/>
                </a:cxn>
                <a:cxn ang="0">
                  <a:pos x="694" y="90"/>
                </a:cxn>
                <a:cxn ang="0">
                  <a:pos x="825" y="90"/>
                </a:cxn>
                <a:cxn ang="0">
                  <a:pos x="951" y="90"/>
                </a:cxn>
                <a:cxn ang="0">
                  <a:pos x="951" y="6"/>
                </a:cxn>
                <a:cxn ang="0">
                  <a:pos x="831" y="6"/>
                </a:cxn>
                <a:cxn ang="0">
                  <a:pos x="772" y="6"/>
                </a:cxn>
                <a:cxn ang="0">
                  <a:pos x="700" y="0"/>
                </a:cxn>
                <a:cxn ang="0">
                  <a:pos x="700" y="0"/>
                </a:cxn>
              </a:cxnLst>
              <a:rect l="0" t="0" r="r" b="b"/>
              <a:pathLst>
                <a:path w="951" h="90">
                  <a:moveTo>
                    <a:pt x="700" y="0"/>
                  </a:moveTo>
                  <a:lnTo>
                    <a:pt x="598" y="0"/>
                  </a:lnTo>
                  <a:lnTo>
                    <a:pt x="515" y="0"/>
                  </a:lnTo>
                  <a:lnTo>
                    <a:pt x="431" y="0"/>
                  </a:lnTo>
                  <a:lnTo>
                    <a:pt x="365" y="0"/>
                  </a:lnTo>
                  <a:lnTo>
                    <a:pt x="299" y="0"/>
                  </a:lnTo>
                  <a:lnTo>
                    <a:pt x="245" y="0"/>
                  </a:lnTo>
                  <a:lnTo>
                    <a:pt x="198" y="0"/>
                  </a:lnTo>
                  <a:lnTo>
                    <a:pt x="162" y="0"/>
                  </a:lnTo>
                  <a:lnTo>
                    <a:pt x="126" y="6"/>
                  </a:lnTo>
                  <a:lnTo>
                    <a:pt x="96" y="6"/>
                  </a:lnTo>
                  <a:lnTo>
                    <a:pt x="54" y="12"/>
                  </a:lnTo>
                  <a:lnTo>
                    <a:pt x="30" y="12"/>
                  </a:lnTo>
                  <a:lnTo>
                    <a:pt x="12" y="18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6" y="30"/>
                  </a:lnTo>
                  <a:lnTo>
                    <a:pt x="24" y="36"/>
                  </a:lnTo>
                  <a:lnTo>
                    <a:pt x="54" y="42"/>
                  </a:lnTo>
                  <a:lnTo>
                    <a:pt x="102" y="54"/>
                  </a:lnTo>
                  <a:lnTo>
                    <a:pt x="168" y="60"/>
                  </a:lnTo>
                  <a:lnTo>
                    <a:pt x="251" y="66"/>
                  </a:lnTo>
                  <a:lnTo>
                    <a:pt x="341" y="78"/>
                  </a:lnTo>
                  <a:lnTo>
                    <a:pt x="449" y="84"/>
                  </a:lnTo>
                  <a:lnTo>
                    <a:pt x="568" y="84"/>
                  </a:lnTo>
                  <a:lnTo>
                    <a:pt x="694" y="90"/>
                  </a:lnTo>
                  <a:lnTo>
                    <a:pt x="825" y="90"/>
                  </a:lnTo>
                  <a:lnTo>
                    <a:pt x="951" y="90"/>
                  </a:lnTo>
                  <a:lnTo>
                    <a:pt x="951" y="6"/>
                  </a:lnTo>
                  <a:lnTo>
                    <a:pt x="831" y="6"/>
                  </a:lnTo>
                  <a:lnTo>
                    <a:pt x="772" y="6"/>
                  </a:lnTo>
                  <a:lnTo>
                    <a:pt x="700" y="0"/>
                  </a:lnTo>
                  <a:lnTo>
                    <a:pt x="7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36" name="Freeform 16"/>
            <p:cNvSpPr>
              <a:spLocks/>
            </p:cNvSpPr>
            <p:nvPr/>
          </p:nvSpPr>
          <p:spPr bwMode="ltGray">
            <a:xfrm>
              <a:off x="3059" y="1541"/>
              <a:ext cx="102" cy="15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0" y="12"/>
                </a:cxn>
                <a:cxn ang="0">
                  <a:pos x="30" y="72"/>
                </a:cxn>
                <a:cxn ang="0">
                  <a:pos x="30" y="155"/>
                </a:cxn>
                <a:cxn ang="0">
                  <a:pos x="72" y="155"/>
                </a:cxn>
                <a:cxn ang="0">
                  <a:pos x="72" y="66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02" h="155">
                  <a:moveTo>
                    <a:pt x="102" y="0"/>
                  </a:moveTo>
                  <a:lnTo>
                    <a:pt x="0" y="12"/>
                  </a:lnTo>
                  <a:lnTo>
                    <a:pt x="30" y="72"/>
                  </a:lnTo>
                  <a:lnTo>
                    <a:pt x="30" y="155"/>
                  </a:lnTo>
                  <a:lnTo>
                    <a:pt x="72" y="155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37" name="Freeform 17"/>
            <p:cNvSpPr>
              <a:spLocks noEditPoints="1"/>
            </p:cNvSpPr>
            <p:nvPr/>
          </p:nvSpPr>
          <p:spPr bwMode="ltGray">
            <a:xfrm>
              <a:off x="3059" y="1690"/>
              <a:ext cx="90" cy="96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72" y="72"/>
                </a:cxn>
                <a:cxn ang="0">
                  <a:pos x="84" y="48"/>
                </a:cxn>
                <a:cxn ang="0">
                  <a:pos x="90" y="36"/>
                </a:cxn>
                <a:cxn ang="0">
                  <a:pos x="84" y="24"/>
                </a:cxn>
                <a:cxn ang="0">
                  <a:pos x="66" y="6"/>
                </a:cxn>
                <a:cxn ang="0">
                  <a:pos x="42" y="0"/>
                </a:cxn>
                <a:cxn ang="0">
                  <a:pos x="24" y="0"/>
                </a:cxn>
                <a:cxn ang="0">
                  <a:pos x="12" y="12"/>
                </a:cxn>
                <a:cxn ang="0">
                  <a:pos x="6" y="24"/>
                </a:cxn>
                <a:cxn ang="0">
                  <a:pos x="0" y="36"/>
                </a:cxn>
                <a:cxn ang="0">
                  <a:pos x="12" y="66"/>
                </a:cxn>
                <a:cxn ang="0">
                  <a:pos x="30" y="84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24"/>
                </a:cxn>
                <a:cxn ang="0">
                  <a:pos x="72" y="36"/>
                </a:cxn>
                <a:cxn ang="0">
                  <a:pos x="72" y="48"/>
                </a:cxn>
                <a:cxn ang="0">
                  <a:pos x="54" y="66"/>
                </a:cxn>
                <a:cxn ang="0">
                  <a:pos x="48" y="78"/>
                </a:cxn>
                <a:cxn ang="0">
                  <a:pos x="30" y="66"/>
                </a:cxn>
                <a:cxn ang="0">
                  <a:pos x="24" y="48"/>
                </a:cxn>
                <a:cxn ang="0">
                  <a:pos x="18" y="30"/>
                </a:cxn>
                <a:cxn ang="0">
                  <a:pos x="30" y="12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90" h="96">
                  <a:moveTo>
                    <a:pt x="48" y="96"/>
                  </a:moveTo>
                  <a:lnTo>
                    <a:pt x="72" y="72"/>
                  </a:lnTo>
                  <a:lnTo>
                    <a:pt x="84" y="48"/>
                  </a:lnTo>
                  <a:lnTo>
                    <a:pt x="90" y="36"/>
                  </a:lnTo>
                  <a:lnTo>
                    <a:pt x="84" y="24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0"/>
                  </a:lnTo>
                  <a:lnTo>
                    <a:pt x="12" y="12"/>
                  </a:lnTo>
                  <a:lnTo>
                    <a:pt x="6" y="24"/>
                  </a:lnTo>
                  <a:lnTo>
                    <a:pt x="0" y="36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54" y="66"/>
                  </a:lnTo>
                  <a:lnTo>
                    <a:pt x="48" y="78"/>
                  </a:lnTo>
                  <a:lnTo>
                    <a:pt x="30" y="66"/>
                  </a:lnTo>
                  <a:lnTo>
                    <a:pt x="24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38" name="Freeform 18"/>
            <p:cNvSpPr>
              <a:spLocks noEditPoints="1"/>
            </p:cNvSpPr>
            <p:nvPr/>
          </p:nvSpPr>
          <p:spPr bwMode="ltGray">
            <a:xfrm>
              <a:off x="3059" y="1768"/>
              <a:ext cx="90" cy="108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12" y="102"/>
                </a:cxn>
                <a:cxn ang="0">
                  <a:pos x="24" y="108"/>
                </a:cxn>
                <a:cxn ang="0">
                  <a:pos x="54" y="108"/>
                </a:cxn>
                <a:cxn ang="0">
                  <a:pos x="78" y="96"/>
                </a:cxn>
                <a:cxn ang="0">
                  <a:pos x="90" y="72"/>
                </a:cxn>
                <a:cxn ang="0">
                  <a:pos x="84" y="42"/>
                </a:cxn>
                <a:cxn ang="0">
                  <a:pos x="66" y="24"/>
                </a:cxn>
                <a:cxn ang="0">
                  <a:pos x="54" y="12"/>
                </a:cxn>
                <a:cxn ang="0">
                  <a:pos x="48" y="6"/>
                </a:cxn>
                <a:cxn ang="0">
                  <a:pos x="48" y="6"/>
                </a:cxn>
                <a:cxn ang="0">
                  <a:pos x="48" y="0"/>
                </a:cxn>
                <a:cxn ang="0">
                  <a:pos x="24" y="24"/>
                </a:cxn>
                <a:cxn ang="0">
                  <a:pos x="6" y="48"/>
                </a:cxn>
                <a:cxn ang="0">
                  <a:pos x="0" y="66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12" y="66"/>
                </a:cxn>
                <a:cxn ang="0">
                  <a:pos x="18" y="48"/>
                </a:cxn>
                <a:cxn ang="0">
                  <a:pos x="30" y="36"/>
                </a:cxn>
                <a:cxn ang="0">
                  <a:pos x="42" y="24"/>
                </a:cxn>
                <a:cxn ang="0">
                  <a:pos x="48" y="18"/>
                </a:cxn>
                <a:cxn ang="0">
                  <a:pos x="66" y="30"/>
                </a:cxn>
                <a:cxn ang="0">
                  <a:pos x="72" y="48"/>
                </a:cxn>
                <a:cxn ang="0">
                  <a:pos x="78" y="72"/>
                </a:cxn>
                <a:cxn ang="0">
                  <a:pos x="78" y="84"/>
                </a:cxn>
                <a:cxn ang="0">
                  <a:pos x="66" y="96"/>
                </a:cxn>
                <a:cxn ang="0">
                  <a:pos x="42" y="102"/>
                </a:cxn>
                <a:cxn ang="0">
                  <a:pos x="30" y="96"/>
                </a:cxn>
                <a:cxn ang="0">
                  <a:pos x="18" y="90"/>
                </a:cxn>
                <a:cxn ang="0">
                  <a:pos x="12" y="78"/>
                </a:cxn>
                <a:cxn ang="0">
                  <a:pos x="12" y="66"/>
                </a:cxn>
                <a:cxn ang="0">
                  <a:pos x="12" y="66"/>
                </a:cxn>
              </a:cxnLst>
              <a:rect l="0" t="0" r="r" b="b"/>
              <a:pathLst>
                <a:path w="90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54" y="108"/>
                  </a:lnTo>
                  <a:lnTo>
                    <a:pt x="78" y="96"/>
                  </a:lnTo>
                  <a:lnTo>
                    <a:pt x="90" y="72"/>
                  </a:lnTo>
                  <a:lnTo>
                    <a:pt x="84" y="42"/>
                  </a:lnTo>
                  <a:lnTo>
                    <a:pt x="66" y="24"/>
                  </a:lnTo>
                  <a:lnTo>
                    <a:pt x="54" y="12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30" y="36"/>
                  </a:lnTo>
                  <a:lnTo>
                    <a:pt x="42" y="24"/>
                  </a:lnTo>
                  <a:lnTo>
                    <a:pt x="48" y="18"/>
                  </a:lnTo>
                  <a:lnTo>
                    <a:pt x="66" y="30"/>
                  </a:lnTo>
                  <a:lnTo>
                    <a:pt x="72" y="48"/>
                  </a:lnTo>
                  <a:lnTo>
                    <a:pt x="78" y="72"/>
                  </a:lnTo>
                  <a:lnTo>
                    <a:pt x="78" y="84"/>
                  </a:lnTo>
                  <a:lnTo>
                    <a:pt x="66" y="96"/>
                  </a:lnTo>
                  <a:lnTo>
                    <a:pt x="42" y="102"/>
                  </a:lnTo>
                  <a:lnTo>
                    <a:pt x="30" y="96"/>
                  </a:lnTo>
                  <a:lnTo>
                    <a:pt x="18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39" name="Freeform 19"/>
            <p:cNvSpPr>
              <a:spLocks/>
            </p:cNvSpPr>
            <p:nvPr/>
          </p:nvSpPr>
          <p:spPr bwMode="ltGray">
            <a:xfrm>
              <a:off x="5470" y="1205"/>
              <a:ext cx="102" cy="156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0" y="6"/>
                </a:cxn>
                <a:cxn ang="0">
                  <a:pos x="30" y="72"/>
                </a:cxn>
                <a:cxn ang="0">
                  <a:pos x="30" y="156"/>
                </a:cxn>
                <a:cxn ang="0">
                  <a:pos x="72" y="156"/>
                </a:cxn>
                <a:cxn ang="0">
                  <a:pos x="72" y="66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02" h="156">
                  <a:moveTo>
                    <a:pt x="102" y="0"/>
                  </a:moveTo>
                  <a:lnTo>
                    <a:pt x="0" y="6"/>
                  </a:lnTo>
                  <a:lnTo>
                    <a:pt x="30" y="72"/>
                  </a:lnTo>
                  <a:lnTo>
                    <a:pt x="30" y="156"/>
                  </a:lnTo>
                  <a:lnTo>
                    <a:pt x="72" y="156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40" name="Freeform 20"/>
            <p:cNvSpPr>
              <a:spLocks noEditPoints="1"/>
            </p:cNvSpPr>
            <p:nvPr/>
          </p:nvSpPr>
          <p:spPr bwMode="ltGray">
            <a:xfrm>
              <a:off x="5476" y="1349"/>
              <a:ext cx="84" cy="96"/>
            </a:xfrm>
            <a:custGeom>
              <a:avLst/>
              <a:gdLst/>
              <a:ahLst/>
              <a:cxnLst>
                <a:cxn ang="0">
                  <a:pos x="42" y="96"/>
                </a:cxn>
                <a:cxn ang="0">
                  <a:pos x="66" y="78"/>
                </a:cxn>
                <a:cxn ang="0">
                  <a:pos x="84" y="54"/>
                </a:cxn>
                <a:cxn ang="0">
                  <a:pos x="84" y="30"/>
                </a:cxn>
                <a:cxn ang="0">
                  <a:pos x="66" y="6"/>
                </a:cxn>
                <a:cxn ang="0">
                  <a:pos x="42" y="0"/>
                </a:cxn>
                <a:cxn ang="0">
                  <a:pos x="24" y="6"/>
                </a:cxn>
                <a:cxn ang="0">
                  <a:pos x="12" y="18"/>
                </a:cxn>
                <a:cxn ang="0">
                  <a:pos x="6" y="30"/>
                </a:cxn>
                <a:cxn ang="0">
                  <a:pos x="0" y="42"/>
                </a:cxn>
                <a:cxn ang="0">
                  <a:pos x="12" y="66"/>
                </a:cxn>
                <a:cxn ang="0">
                  <a:pos x="30" y="84"/>
                </a:cxn>
                <a:cxn ang="0">
                  <a:pos x="42" y="96"/>
                </a:cxn>
                <a:cxn ang="0">
                  <a:pos x="42" y="96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30"/>
                </a:cxn>
                <a:cxn ang="0">
                  <a:pos x="72" y="42"/>
                </a:cxn>
                <a:cxn ang="0">
                  <a:pos x="66" y="54"/>
                </a:cxn>
                <a:cxn ang="0">
                  <a:pos x="54" y="72"/>
                </a:cxn>
                <a:cxn ang="0">
                  <a:pos x="42" y="84"/>
                </a:cxn>
                <a:cxn ang="0">
                  <a:pos x="42" y="84"/>
                </a:cxn>
                <a:cxn ang="0">
                  <a:pos x="30" y="72"/>
                </a:cxn>
                <a:cxn ang="0">
                  <a:pos x="18" y="54"/>
                </a:cxn>
                <a:cxn ang="0">
                  <a:pos x="18" y="30"/>
                </a:cxn>
                <a:cxn ang="0">
                  <a:pos x="30" y="18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84" h="96">
                  <a:moveTo>
                    <a:pt x="42" y="96"/>
                  </a:moveTo>
                  <a:lnTo>
                    <a:pt x="66" y="78"/>
                  </a:lnTo>
                  <a:lnTo>
                    <a:pt x="84" y="54"/>
                  </a:lnTo>
                  <a:lnTo>
                    <a:pt x="84" y="30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6"/>
                  </a:lnTo>
                  <a:lnTo>
                    <a:pt x="12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2" y="96"/>
                  </a:lnTo>
                  <a:lnTo>
                    <a:pt x="42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4"/>
                  </a:lnTo>
                  <a:lnTo>
                    <a:pt x="54" y="72"/>
                  </a:lnTo>
                  <a:lnTo>
                    <a:pt x="42" y="84"/>
                  </a:lnTo>
                  <a:lnTo>
                    <a:pt x="42" y="84"/>
                  </a:lnTo>
                  <a:lnTo>
                    <a:pt x="30" y="72"/>
                  </a:lnTo>
                  <a:lnTo>
                    <a:pt x="18" y="54"/>
                  </a:lnTo>
                  <a:lnTo>
                    <a:pt x="18" y="30"/>
                  </a:lnTo>
                  <a:lnTo>
                    <a:pt x="30" y="18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41" name="Freeform 21"/>
            <p:cNvSpPr>
              <a:spLocks noEditPoints="1"/>
            </p:cNvSpPr>
            <p:nvPr/>
          </p:nvSpPr>
          <p:spPr bwMode="ltGray">
            <a:xfrm>
              <a:off x="5470" y="1433"/>
              <a:ext cx="90" cy="108"/>
            </a:xfrm>
            <a:custGeom>
              <a:avLst/>
              <a:gdLst/>
              <a:ahLst/>
              <a:cxnLst>
                <a:cxn ang="0">
                  <a:pos x="6" y="90"/>
                </a:cxn>
                <a:cxn ang="0">
                  <a:pos x="18" y="102"/>
                </a:cxn>
                <a:cxn ang="0">
                  <a:pos x="30" y="108"/>
                </a:cxn>
                <a:cxn ang="0">
                  <a:pos x="60" y="108"/>
                </a:cxn>
                <a:cxn ang="0">
                  <a:pos x="84" y="96"/>
                </a:cxn>
                <a:cxn ang="0">
                  <a:pos x="90" y="84"/>
                </a:cxn>
                <a:cxn ang="0">
                  <a:pos x="90" y="66"/>
                </a:cxn>
                <a:cxn ang="0">
                  <a:pos x="84" y="36"/>
                </a:cxn>
                <a:cxn ang="0">
                  <a:pos x="72" y="18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48" y="0"/>
                </a:cxn>
                <a:cxn ang="0">
                  <a:pos x="24" y="24"/>
                </a:cxn>
                <a:cxn ang="0">
                  <a:pos x="12" y="48"/>
                </a:cxn>
                <a:cxn ang="0">
                  <a:pos x="0" y="66"/>
                </a:cxn>
                <a:cxn ang="0">
                  <a:pos x="6" y="90"/>
                </a:cxn>
                <a:cxn ang="0">
                  <a:pos x="6" y="90"/>
                </a:cxn>
                <a:cxn ang="0">
                  <a:pos x="18" y="66"/>
                </a:cxn>
                <a:cxn ang="0">
                  <a:pos x="24" y="48"/>
                </a:cxn>
                <a:cxn ang="0">
                  <a:pos x="36" y="30"/>
                </a:cxn>
                <a:cxn ang="0">
                  <a:pos x="42" y="18"/>
                </a:cxn>
                <a:cxn ang="0">
                  <a:pos x="48" y="12"/>
                </a:cxn>
                <a:cxn ang="0">
                  <a:pos x="78" y="42"/>
                </a:cxn>
                <a:cxn ang="0">
                  <a:pos x="84" y="66"/>
                </a:cxn>
                <a:cxn ang="0">
                  <a:pos x="66" y="90"/>
                </a:cxn>
                <a:cxn ang="0">
                  <a:pos x="54" y="96"/>
                </a:cxn>
                <a:cxn ang="0">
                  <a:pos x="42" y="96"/>
                </a:cxn>
                <a:cxn ang="0">
                  <a:pos x="30" y="96"/>
                </a:cxn>
                <a:cxn ang="0">
                  <a:pos x="24" y="84"/>
                </a:cxn>
                <a:cxn ang="0">
                  <a:pos x="18" y="78"/>
                </a:cxn>
                <a:cxn ang="0">
                  <a:pos x="18" y="66"/>
                </a:cxn>
                <a:cxn ang="0">
                  <a:pos x="18" y="66"/>
                </a:cxn>
              </a:cxnLst>
              <a:rect l="0" t="0" r="r" b="b"/>
              <a:pathLst>
                <a:path w="90" h="108">
                  <a:moveTo>
                    <a:pt x="6" y="90"/>
                  </a:moveTo>
                  <a:lnTo>
                    <a:pt x="18" y="102"/>
                  </a:lnTo>
                  <a:lnTo>
                    <a:pt x="30" y="108"/>
                  </a:lnTo>
                  <a:lnTo>
                    <a:pt x="60" y="108"/>
                  </a:lnTo>
                  <a:lnTo>
                    <a:pt x="84" y="96"/>
                  </a:lnTo>
                  <a:lnTo>
                    <a:pt x="90" y="84"/>
                  </a:lnTo>
                  <a:lnTo>
                    <a:pt x="90" y="66"/>
                  </a:lnTo>
                  <a:lnTo>
                    <a:pt x="84" y="36"/>
                  </a:lnTo>
                  <a:lnTo>
                    <a:pt x="72" y="18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12" y="48"/>
                  </a:lnTo>
                  <a:lnTo>
                    <a:pt x="0" y="66"/>
                  </a:lnTo>
                  <a:lnTo>
                    <a:pt x="6" y="90"/>
                  </a:lnTo>
                  <a:lnTo>
                    <a:pt x="6" y="90"/>
                  </a:lnTo>
                  <a:close/>
                  <a:moveTo>
                    <a:pt x="18" y="66"/>
                  </a:moveTo>
                  <a:lnTo>
                    <a:pt x="24" y="48"/>
                  </a:lnTo>
                  <a:lnTo>
                    <a:pt x="36" y="30"/>
                  </a:lnTo>
                  <a:lnTo>
                    <a:pt x="42" y="18"/>
                  </a:lnTo>
                  <a:lnTo>
                    <a:pt x="48" y="12"/>
                  </a:lnTo>
                  <a:lnTo>
                    <a:pt x="78" y="42"/>
                  </a:lnTo>
                  <a:lnTo>
                    <a:pt x="84" y="66"/>
                  </a:lnTo>
                  <a:lnTo>
                    <a:pt x="66" y="90"/>
                  </a:lnTo>
                  <a:lnTo>
                    <a:pt x="54" y="96"/>
                  </a:lnTo>
                  <a:lnTo>
                    <a:pt x="42" y="96"/>
                  </a:lnTo>
                  <a:lnTo>
                    <a:pt x="30" y="96"/>
                  </a:lnTo>
                  <a:lnTo>
                    <a:pt x="24" y="84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18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42" name="Freeform 22"/>
            <p:cNvSpPr>
              <a:spLocks noEditPoints="1"/>
            </p:cNvSpPr>
            <p:nvPr/>
          </p:nvSpPr>
          <p:spPr bwMode="ltGray">
            <a:xfrm>
              <a:off x="5428" y="3525"/>
              <a:ext cx="66" cy="96"/>
            </a:xfrm>
            <a:custGeom>
              <a:avLst/>
              <a:gdLst/>
              <a:ahLst/>
              <a:cxnLst>
                <a:cxn ang="0">
                  <a:pos x="30" y="96"/>
                </a:cxn>
                <a:cxn ang="0">
                  <a:pos x="54" y="72"/>
                </a:cxn>
                <a:cxn ang="0">
                  <a:pos x="66" y="48"/>
                </a:cxn>
                <a:cxn ang="0">
                  <a:pos x="66" y="24"/>
                </a:cxn>
                <a:cxn ang="0">
                  <a:pos x="54" y="6"/>
                </a:cxn>
                <a:cxn ang="0">
                  <a:pos x="30" y="0"/>
                </a:cxn>
                <a:cxn ang="0">
                  <a:pos x="18" y="0"/>
                </a:cxn>
                <a:cxn ang="0">
                  <a:pos x="6" y="12"/>
                </a:cxn>
                <a:cxn ang="0">
                  <a:pos x="0" y="36"/>
                </a:cxn>
                <a:cxn ang="0">
                  <a:pos x="6" y="60"/>
                </a:cxn>
                <a:cxn ang="0">
                  <a:pos x="18" y="84"/>
                </a:cxn>
                <a:cxn ang="0">
                  <a:pos x="30" y="96"/>
                </a:cxn>
                <a:cxn ang="0">
                  <a:pos x="30" y="96"/>
                </a:cxn>
                <a:cxn ang="0">
                  <a:pos x="30" y="12"/>
                </a:cxn>
                <a:cxn ang="0">
                  <a:pos x="48" y="18"/>
                </a:cxn>
                <a:cxn ang="0">
                  <a:pos x="54" y="24"/>
                </a:cxn>
                <a:cxn ang="0">
                  <a:pos x="54" y="36"/>
                </a:cxn>
                <a:cxn ang="0">
                  <a:pos x="48" y="48"/>
                </a:cxn>
                <a:cxn ang="0">
                  <a:pos x="36" y="66"/>
                </a:cxn>
                <a:cxn ang="0">
                  <a:pos x="30" y="78"/>
                </a:cxn>
                <a:cxn ang="0">
                  <a:pos x="18" y="66"/>
                </a:cxn>
                <a:cxn ang="0">
                  <a:pos x="12" y="48"/>
                </a:cxn>
                <a:cxn ang="0">
                  <a:pos x="6" y="30"/>
                </a:cxn>
                <a:cxn ang="0">
                  <a:pos x="18" y="12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66" h="96">
                  <a:moveTo>
                    <a:pt x="30" y="96"/>
                  </a:moveTo>
                  <a:lnTo>
                    <a:pt x="54" y="72"/>
                  </a:lnTo>
                  <a:lnTo>
                    <a:pt x="66" y="48"/>
                  </a:lnTo>
                  <a:lnTo>
                    <a:pt x="66" y="24"/>
                  </a:lnTo>
                  <a:lnTo>
                    <a:pt x="54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18" y="84"/>
                  </a:lnTo>
                  <a:lnTo>
                    <a:pt x="30" y="96"/>
                  </a:lnTo>
                  <a:lnTo>
                    <a:pt x="30" y="96"/>
                  </a:lnTo>
                  <a:close/>
                  <a:moveTo>
                    <a:pt x="30" y="12"/>
                  </a:moveTo>
                  <a:lnTo>
                    <a:pt x="48" y="18"/>
                  </a:lnTo>
                  <a:lnTo>
                    <a:pt x="54" y="24"/>
                  </a:lnTo>
                  <a:lnTo>
                    <a:pt x="54" y="36"/>
                  </a:lnTo>
                  <a:lnTo>
                    <a:pt x="48" y="48"/>
                  </a:lnTo>
                  <a:lnTo>
                    <a:pt x="36" y="66"/>
                  </a:lnTo>
                  <a:lnTo>
                    <a:pt x="30" y="78"/>
                  </a:lnTo>
                  <a:lnTo>
                    <a:pt x="18" y="66"/>
                  </a:lnTo>
                  <a:lnTo>
                    <a:pt x="12" y="48"/>
                  </a:lnTo>
                  <a:lnTo>
                    <a:pt x="6" y="30"/>
                  </a:lnTo>
                  <a:lnTo>
                    <a:pt x="18" y="12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43" name="Freeform 23"/>
            <p:cNvSpPr>
              <a:spLocks/>
            </p:cNvSpPr>
            <p:nvPr/>
          </p:nvSpPr>
          <p:spPr bwMode="ltGray">
            <a:xfrm>
              <a:off x="3017" y="1127"/>
              <a:ext cx="2603" cy="444"/>
            </a:xfrm>
            <a:custGeom>
              <a:avLst/>
              <a:gdLst/>
              <a:ahLst/>
              <a:cxnLst>
                <a:cxn ang="0">
                  <a:pos x="2577" y="0"/>
                </a:cxn>
                <a:cxn ang="0">
                  <a:pos x="2594" y="72"/>
                </a:cxn>
                <a:cxn ang="0">
                  <a:pos x="6" y="444"/>
                </a:cxn>
                <a:cxn ang="0">
                  <a:pos x="0" y="396"/>
                </a:cxn>
                <a:cxn ang="0">
                  <a:pos x="1225" y="96"/>
                </a:cxn>
                <a:cxn ang="0">
                  <a:pos x="1351" y="78"/>
                </a:cxn>
                <a:cxn ang="0">
                  <a:pos x="2577" y="0"/>
                </a:cxn>
                <a:cxn ang="0">
                  <a:pos x="2577" y="0"/>
                </a:cxn>
              </a:cxnLst>
              <a:rect l="0" t="0" r="r" b="b"/>
              <a:pathLst>
                <a:path w="2594" h="444">
                  <a:moveTo>
                    <a:pt x="2577" y="0"/>
                  </a:moveTo>
                  <a:lnTo>
                    <a:pt x="2594" y="72"/>
                  </a:lnTo>
                  <a:lnTo>
                    <a:pt x="6" y="444"/>
                  </a:lnTo>
                  <a:lnTo>
                    <a:pt x="0" y="396"/>
                  </a:lnTo>
                  <a:lnTo>
                    <a:pt x="1225" y="96"/>
                  </a:lnTo>
                  <a:lnTo>
                    <a:pt x="1351" y="78"/>
                  </a:lnTo>
                  <a:lnTo>
                    <a:pt x="2577" y="0"/>
                  </a:lnTo>
                  <a:lnTo>
                    <a:pt x="25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44" name="Freeform 24"/>
            <p:cNvSpPr>
              <a:spLocks noEditPoints="1"/>
            </p:cNvSpPr>
            <p:nvPr/>
          </p:nvSpPr>
          <p:spPr bwMode="ltGray">
            <a:xfrm>
              <a:off x="2934" y="3773"/>
              <a:ext cx="84" cy="95"/>
            </a:xfrm>
            <a:custGeom>
              <a:avLst/>
              <a:gdLst/>
              <a:ahLst/>
              <a:cxnLst>
                <a:cxn ang="0">
                  <a:pos x="36" y="95"/>
                </a:cxn>
                <a:cxn ang="0">
                  <a:pos x="60" y="77"/>
                </a:cxn>
                <a:cxn ang="0">
                  <a:pos x="78" y="53"/>
                </a:cxn>
                <a:cxn ang="0">
                  <a:pos x="84" y="42"/>
                </a:cxn>
                <a:cxn ang="0">
                  <a:pos x="84" y="30"/>
                </a:cxn>
                <a:cxn ang="0">
                  <a:pos x="72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12" y="12"/>
                </a:cxn>
                <a:cxn ang="0">
                  <a:pos x="0" y="24"/>
                </a:cxn>
                <a:cxn ang="0">
                  <a:pos x="0" y="36"/>
                </a:cxn>
                <a:cxn ang="0">
                  <a:pos x="6" y="59"/>
                </a:cxn>
                <a:cxn ang="0">
                  <a:pos x="24" y="83"/>
                </a:cxn>
                <a:cxn ang="0">
                  <a:pos x="36" y="95"/>
                </a:cxn>
                <a:cxn ang="0">
                  <a:pos x="36" y="95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30"/>
                </a:cxn>
                <a:cxn ang="0">
                  <a:pos x="72" y="42"/>
                </a:cxn>
                <a:cxn ang="0">
                  <a:pos x="66" y="53"/>
                </a:cxn>
                <a:cxn ang="0">
                  <a:pos x="48" y="71"/>
                </a:cxn>
                <a:cxn ang="0">
                  <a:pos x="42" y="77"/>
                </a:cxn>
                <a:cxn ang="0">
                  <a:pos x="36" y="77"/>
                </a:cxn>
                <a:cxn ang="0">
                  <a:pos x="24" y="65"/>
                </a:cxn>
                <a:cxn ang="0">
                  <a:pos x="18" y="48"/>
                </a:cxn>
                <a:cxn ang="0">
                  <a:pos x="18" y="30"/>
                </a:cxn>
                <a:cxn ang="0">
                  <a:pos x="30" y="12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84" h="95">
                  <a:moveTo>
                    <a:pt x="36" y="95"/>
                  </a:moveTo>
                  <a:lnTo>
                    <a:pt x="60" y="77"/>
                  </a:lnTo>
                  <a:lnTo>
                    <a:pt x="78" y="53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72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12" y="12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6" y="59"/>
                  </a:lnTo>
                  <a:lnTo>
                    <a:pt x="24" y="83"/>
                  </a:lnTo>
                  <a:lnTo>
                    <a:pt x="36" y="95"/>
                  </a:lnTo>
                  <a:lnTo>
                    <a:pt x="36" y="95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3"/>
                  </a:lnTo>
                  <a:lnTo>
                    <a:pt x="48" y="71"/>
                  </a:lnTo>
                  <a:lnTo>
                    <a:pt x="42" y="77"/>
                  </a:lnTo>
                  <a:lnTo>
                    <a:pt x="36" y="77"/>
                  </a:lnTo>
                  <a:lnTo>
                    <a:pt x="24" y="65"/>
                  </a:lnTo>
                  <a:lnTo>
                    <a:pt x="18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45" name="Freeform 25"/>
            <p:cNvSpPr>
              <a:spLocks noEditPoints="1"/>
            </p:cNvSpPr>
            <p:nvPr/>
          </p:nvSpPr>
          <p:spPr bwMode="ltGray">
            <a:xfrm>
              <a:off x="3779" y="3872"/>
              <a:ext cx="90" cy="108"/>
            </a:xfrm>
            <a:custGeom>
              <a:avLst/>
              <a:gdLst/>
              <a:ahLst/>
              <a:cxnLst>
                <a:cxn ang="0">
                  <a:pos x="12" y="96"/>
                </a:cxn>
                <a:cxn ang="0">
                  <a:pos x="24" y="108"/>
                </a:cxn>
                <a:cxn ang="0">
                  <a:pos x="42" y="108"/>
                </a:cxn>
                <a:cxn ang="0">
                  <a:pos x="66" y="102"/>
                </a:cxn>
                <a:cxn ang="0">
                  <a:pos x="84" y="78"/>
                </a:cxn>
                <a:cxn ang="0">
                  <a:pos x="90" y="66"/>
                </a:cxn>
                <a:cxn ang="0">
                  <a:pos x="84" y="48"/>
                </a:cxn>
                <a:cxn ang="0">
                  <a:pos x="66" y="24"/>
                </a:cxn>
                <a:cxn ang="0">
                  <a:pos x="48" y="12"/>
                </a:cxn>
                <a:cxn ang="0">
                  <a:pos x="36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12" y="30"/>
                </a:cxn>
                <a:cxn ang="0">
                  <a:pos x="0" y="54"/>
                </a:cxn>
                <a:cxn ang="0">
                  <a:pos x="0" y="78"/>
                </a:cxn>
                <a:cxn ang="0">
                  <a:pos x="12" y="96"/>
                </a:cxn>
                <a:cxn ang="0">
                  <a:pos x="12" y="96"/>
                </a:cxn>
                <a:cxn ang="0">
                  <a:pos x="12" y="72"/>
                </a:cxn>
                <a:cxn ang="0">
                  <a:pos x="18" y="54"/>
                </a:cxn>
                <a:cxn ang="0">
                  <a:pos x="24" y="36"/>
                </a:cxn>
                <a:cxn ang="0">
                  <a:pos x="30" y="18"/>
                </a:cxn>
                <a:cxn ang="0">
                  <a:pos x="30" y="12"/>
                </a:cxn>
                <a:cxn ang="0">
                  <a:pos x="48" y="24"/>
                </a:cxn>
                <a:cxn ang="0">
                  <a:pos x="66" y="36"/>
                </a:cxn>
                <a:cxn ang="0">
                  <a:pos x="78" y="54"/>
                </a:cxn>
                <a:cxn ang="0">
                  <a:pos x="78" y="72"/>
                </a:cxn>
                <a:cxn ang="0">
                  <a:pos x="72" y="84"/>
                </a:cxn>
                <a:cxn ang="0">
                  <a:pos x="48" y="96"/>
                </a:cxn>
                <a:cxn ang="0">
                  <a:pos x="36" y="96"/>
                </a:cxn>
                <a:cxn ang="0">
                  <a:pos x="24" y="90"/>
                </a:cxn>
                <a:cxn ang="0">
                  <a:pos x="18" y="84"/>
                </a:cxn>
                <a:cxn ang="0">
                  <a:pos x="12" y="72"/>
                </a:cxn>
                <a:cxn ang="0">
                  <a:pos x="12" y="72"/>
                </a:cxn>
              </a:cxnLst>
              <a:rect l="0" t="0" r="r" b="b"/>
              <a:pathLst>
                <a:path w="90" h="108">
                  <a:moveTo>
                    <a:pt x="12" y="96"/>
                  </a:moveTo>
                  <a:lnTo>
                    <a:pt x="24" y="108"/>
                  </a:lnTo>
                  <a:lnTo>
                    <a:pt x="42" y="108"/>
                  </a:lnTo>
                  <a:lnTo>
                    <a:pt x="66" y="102"/>
                  </a:lnTo>
                  <a:lnTo>
                    <a:pt x="84" y="78"/>
                  </a:lnTo>
                  <a:lnTo>
                    <a:pt x="90" y="66"/>
                  </a:lnTo>
                  <a:lnTo>
                    <a:pt x="84" y="48"/>
                  </a:lnTo>
                  <a:lnTo>
                    <a:pt x="66" y="24"/>
                  </a:lnTo>
                  <a:lnTo>
                    <a:pt x="48" y="12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2" y="30"/>
                  </a:lnTo>
                  <a:lnTo>
                    <a:pt x="0" y="54"/>
                  </a:lnTo>
                  <a:lnTo>
                    <a:pt x="0" y="78"/>
                  </a:lnTo>
                  <a:lnTo>
                    <a:pt x="12" y="96"/>
                  </a:lnTo>
                  <a:lnTo>
                    <a:pt x="12" y="96"/>
                  </a:lnTo>
                  <a:close/>
                  <a:moveTo>
                    <a:pt x="12" y="72"/>
                  </a:moveTo>
                  <a:lnTo>
                    <a:pt x="18" y="54"/>
                  </a:lnTo>
                  <a:lnTo>
                    <a:pt x="24" y="36"/>
                  </a:lnTo>
                  <a:lnTo>
                    <a:pt x="30" y="18"/>
                  </a:lnTo>
                  <a:lnTo>
                    <a:pt x="30" y="12"/>
                  </a:lnTo>
                  <a:lnTo>
                    <a:pt x="48" y="24"/>
                  </a:lnTo>
                  <a:lnTo>
                    <a:pt x="66" y="36"/>
                  </a:lnTo>
                  <a:lnTo>
                    <a:pt x="78" y="54"/>
                  </a:lnTo>
                  <a:lnTo>
                    <a:pt x="78" y="72"/>
                  </a:lnTo>
                  <a:lnTo>
                    <a:pt x="72" y="84"/>
                  </a:lnTo>
                  <a:lnTo>
                    <a:pt x="48" y="96"/>
                  </a:lnTo>
                  <a:lnTo>
                    <a:pt x="36" y="96"/>
                  </a:lnTo>
                  <a:lnTo>
                    <a:pt x="24" y="90"/>
                  </a:lnTo>
                  <a:lnTo>
                    <a:pt x="18" y="84"/>
                  </a:lnTo>
                  <a:lnTo>
                    <a:pt x="12" y="72"/>
                  </a:lnTo>
                  <a:lnTo>
                    <a:pt x="12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46" name="Freeform 26"/>
            <p:cNvSpPr>
              <a:spLocks noEditPoints="1"/>
            </p:cNvSpPr>
            <p:nvPr/>
          </p:nvSpPr>
          <p:spPr bwMode="ltGray">
            <a:xfrm>
              <a:off x="2400" y="3872"/>
              <a:ext cx="72" cy="90"/>
            </a:xfrm>
            <a:custGeom>
              <a:avLst/>
              <a:gdLst/>
              <a:ahLst/>
              <a:cxnLst>
                <a:cxn ang="0">
                  <a:pos x="71" y="90"/>
                </a:cxn>
                <a:cxn ang="0">
                  <a:pos x="71" y="60"/>
                </a:cxn>
                <a:cxn ang="0">
                  <a:pos x="71" y="36"/>
                </a:cxn>
                <a:cxn ang="0">
                  <a:pos x="60" y="12"/>
                </a:cxn>
                <a:cxn ang="0">
                  <a:pos x="36" y="0"/>
                </a:cxn>
                <a:cxn ang="0">
                  <a:pos x="12" y="12"/>
                </a:cxn>
                <a:cxn ang="0">
                  <a:pos x="0" y="36"/>
                </a:cxn>
                <a:cxn ang="0">
                  <a:pos x="6" y="60"/>
                </a:cxn>
                <a:cxn ang="0">
                  <a:pos x="30" y="78"/>
                </a:cxn>
                <a:cxn ang="0">
                  <a:pos x="54" y="90"/>
                </a:cxn>
                <a:cxn ang="0">
                  <a:pos x="71" y="90"/>
                </a:cxn>
                <a:cxn ang="0">
                  <a:pos x="71" y="90"/>
                </a:cxn>
                <a:cxn ang="0">
                  <a:pos x="24" y="18"/>
                </a:cxn>
                <a:cxn ang="0">
                  <a:pos x="42" y="18"/>
                </a:cxn>
                <a:cxn ang="0">
                  <a:pos x="54" y="18"/>
                </a:cxn>
                <a:cxn ang="0">
                  <a:pos x="60" y="42"/>
                </a:cxn>
                <a:cxn ang="0">
                  <a:pos x="60" y="66"/>
                </a:cxn>
                <a:cxn ang="0">
                  <a:pos x="60" y="72"/>
                </a:cxn>
                <a:cxn ang="0">
                  <a:pos x="60" y="78"/>
                </a:cxn>
                <a:cxn ang="0">
                  <a:pos x="42" y="72"/>
                </a:cxn>
                <a:cxn ang="0">
                  <a:pos x="24" y="66"/>
                </a:cxn>
                <a:cxn ang="0">
                  <a:pos x="12" y="48"/>
                </a:cxn>
                <a:cxn ang="0">
                  <a:pos x="12" y="30"/>
                </a:cxn>
                <a:cxn ang="0">
                  <a:pos x="24" y="18"/>
                </a:cxn>
                <a:cxn ang="0">
                  <a:pos x="24" y="18"/>
                </a:cxn>
              </a:cxnLst>
              <a:rect l="0" t="0" r="r" b="b"/>
              <a:pathLst>
                <a:path w="71" h="90">
                  <a:moveTo>
                    <a:pt x="71" y="90"/>
                  </a:moveTo>
                  <a:lnTo>
                    <a:pt x="71" y="60"/>
                  </a:lnTo>
                  <a:lnTo>
                    <a:pt x="71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30" y="78"/>
                  </a:lnTo>
                  <a:lnTo>
                    <a:pt x="54" y="90"/>
                  </a:lnTo>
                  <a:lnTo>
                    <a:pt x="71" y="90"/>
                  </a:lnTo>
                  <a:lnTo>
                    <a:pt x="71" y="90"/>
                  </a:lnTo>
                  <a:close/>
                  <a:moveTo>
                    <a:pt x="24" y="18"/>
                  </a:moveTo>
                  <a:lnTo>
                    <a:pt x="42" y="18"/>
                  </a:lnTo>
                  <a:lnTo>
                    <a:pt x="54" y="18"/>
                  </a:lnTo>
                  <a:lnTo>
                    <a:pt x="60" y="42"/>
                  </a:lnTo>
                  <a:lnTo>
                    <a:pt x="60" y="66"/>
                  </a:lnTo>
                  <a:lnTo>
                    <a:pt x="60" y="72"/>
                  </a:lnTo>
                  <a:lnTo>
                    <a:pt x="60" y="78"/>
                  </a:lnTo>
                  <a:lnTo>
                    <a:pt x="42" y="72"/>
                  </a:lnTo>
                  <a:lnTo>
                    <a:pt x="24" y="66"/>
                  </a:lnTo>
                  <a:lnTo>
                    <a:pt x="12" y="48"/>
                  </a:lnTo>
                  <a:lnTo>
                    <a:pt x="12" y="30"/>
                  </a:lnTo>
                  <a:lnTo>
                    <a:pt x="24" y="18"/>
                  </a:lnTo>
                  <a:lnTo>
                    <a:pt x="24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ltGray">
            <a:xfrm>
              <a:off x="2444" y="3838"/>
              <a:ext cx="1380" cy="389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ltGray">
            <a:xfrm>
              <a:off x="2394" y="3834"/>
              <a:ext cx="1502" cy="288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ltGray">
            <a:xfrm>
              <a:off x="2441" y="3860"/>
              <a:ext cx="1425" cy="22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50" name="Freeform 30"/>
            <p:cNvSpPr>
              <a:spLocks noEditPoints="1"/>
            </p:cNvSpPr>
            <p:nvPr/>
          </p:nvSpPr>
          <p:spPr bwMode="ltGray">
            <a:xfrm>
              <a:off x="3743" y="3788"/>
              <a:ext cx="90" cy="96"/>
            </a:xfrm>
            <a:custGeom>
              <a:avLst/>
              <a:gdLst/>
              <a:ahLst/>
              <a:cxnLst>
                <a:cxn ang="0">
                  <a:pos x="66" y="96"/>
                </a:cxn>
                <a:cxn ang="0">
                  <a:pos x="78" y="66"/>
                </a:cxn>
                <a:cxn ang="0">
                  <a:pos x="90" y="42"/>
                </a:cxn>
                <a:cxn ang="0">
                  <a:pos x="78" y="18"/>
                </a:cxn>
                <a:cxn ang="0">
                  <a:pos x="60" y="0"/>
                </a:cxn>
                <a:cxn ang="0">
                  <a:pos x="30" y="6"/>
                </a:cxn>
                <a:cxn ang="0">
                  <a:pos x="18" y="18"/>
                </a:cxn>
                <a:cxn ang="0">
                  <a:pos x="6" y="30"/>
                </a:cxn>
                <a:cxn ang="0">
                  <a:pos x="0" y="42"/>
                </a:cxn>
                <a:cxn ang="0">
                  <a:pos x="6" y="60"/>
                </a:cxn>
                <a:cxn ang="0">
                  <a:pos x="24" y="78"/>
                </a:cxn>
                <a:cxn ang="0">
                  <a:pos x="48" y="90"/>
                </a:cxn>
                <a:cxn ang="0">
                  <a:pos x="66" y="96"/>
                </a:cxn>
                <a:cxn ang="0">
                  <a:pos x="66" y="96"/>
                </a:cxn>
                <a:cxn ang="0">
                  <a:pos x="42" y="18"/>
                </a:cxn>
                <a:cxn ang="0">
                  <a:pos x="60" y="18"/>
                </a:cxn>
                <a:cxn ang="0">
                  <a:pos x="72" y="24"/>
                </a:cxn>
                <a:cxn ang="0">
                  <a:pos x="72" y="36"/>
                </a:cxn>
                <a:cxn ang="0">
                  <a:pos x="72" y="48"/>
                </a:cxn>
                <a:cxn ang="0">
                  <a:pos x="66" y="72"/>
                </a:cxn>
                <a:cxn ang="0">
                  <a:pos x="60" y="78"/>
                </a:cxn>
                <a:cxn ang="0">
                  <a:pos x="60" y="84"/>
                </a:cxn>
                <a:cxn ang="0">
                  <a:pos x="42" y="72"/>
                </a:cxn>
                <a:cxn ang="0">
                  <a:pos x="30" y="66"/>
                </a:cxn>
                <a:cxn ang="0">
                  <a:pos x="18" y="42"/>
                </a:cxn>
                <a:cxn ang="0">
                  <a:pos x="24" y="30"/>
                </a:cxn>
                <a:cxn ang="0">
                  <a:pos x="42" y="18"/>
                </a:cxn>
                <a:cxn ang="0">
                  <a:pos x="42" y="18"/>
                </a:cxn>
              </a:cxnLst>
              <a:rect l="0" t="0" r="r" b="b"/>
              <a:pathLst>
                <a:path w="90" h="96">
                  <a:moveTo>
                    <a:pt x="66" y="96"/>
                  </a:moveTo>
                  <a:lnTo>
                    <a:pt x="78" y="66"/>
                  </a:lnTo>
                  <a:lnTo>
                    <a:pt x="90" y="42"/>
                  </a:lnTo>
                  <a:lnTo>
                    <a:pt x="78" y="18"/>
                  </a:lnTo>
                  <a:lnTo>
                    <a:pt x="60" y="0"/>
                  </a:lnTo>
                  <a:lnTo>
                    <a:pt x="30" y="6"/>
                  </a:lnTo>
                  <a:lnTo>
                    <a:pt x="18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24" y="78"/>
                  </a:lnTo>
                  <a:lnTo>
                    <a:pt x="48" y="90"/>
                  </a:lnTo>
                  <a:lnTo>
                    <a:pt x="66" y="96"/>
                  </a:lnTo>
                  <a:lnTo>
                    <a:pt x="66" y="96"/>
                  </a:lnTo>
                  <a:close/>
                  <a:moveTo>
                    <a:pt x="42" y="18"/>
                  </a:moveTo>
                  <a:lnTo>
                    <a:pt x="60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66" y="72"/>
                  </a:lnTo>
                  <a:lnTo>
                    <a:pt x="60" y="78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30" y="66"/>
                  </a:lnTo>
                  <a:lnTo>
                    <a:pt x="18" y="42"/>
                  </a:lnTo>
                  <a:lnTo>
                    <a:pt x="24" y="30"/>
                  </a:lnTo>
                  <a:lnTo>
                    <a:pt x="42" y="18"/>
                  </a:lnTo>
                  <a:lnTo>
                    <a:pt x="42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51" name="Freeform 31"/>
            <p:cNvSpPr>
              <a:spLocks noEditPoints="1"/>
            </p:cNvSpPr>
            <p:nvPr/>
          </p:nvSpPr>
          <p:spPr bwMode="ltGray">
            <a:xfrm>
              <a:off x="5422" y="3603"/>
              <a:ext cx="72" cy="108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12" y="102"/>
                </a:cxn>
                <a:cxn ang="0">
                  <a:pos x="24" y="108"/>
                </a:cxn>
                <a:cxn ang="0">
                  <a:pos x="48" y="108"/>
                </a:cxn>
                <a:cxn ang="0">
                  <a:pos x="66" y="96"/>
                </a:cxn>
                <a:cxn ang="0">
                  <a:pos x="72" y="66"/>
                </a:cxn>
                <a:cxn ang="0">
                  <a:pos x="66" y="42"/>
                </a:cxn>
                <a:cxn ang="0">
                  <a:pos x="60" y="18"/>
                </a:cxn>
                <a:cxn ang="0">
                  <a:pos x="48" y="6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6" y="0"/>
                </a:cxn>
                <a:cxn ang="0">
                  <a:pos x="18" y="24"/>
                </a:cxn>
                <a:cxn ang="0">
                  <a:pos x="6" y="48"/>
                </a:cxn>
                <a:cxn ang="0">
                  <a:pos x="0" y="66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12" y="66"/>
                </a:cxn>
                <a:cxn ang="0">
                  <a:pos x="18" y="48"/>
                </a:cxn>
                <a:cxn ang="0">
                  <a:pos x="24" y="36"/>
                </a:cxn>
                <a:cxn ang="0">
                  <a:pos x="30" y="24"/>
                </a:cxn>
                <a:cxn ang="0">
                  <a:pos x="36" y="18"/>
                </a:cxn>
                <a:cxn ang="0">
                  <a:pos x="54" y="30"/>
                </a:cxn>
                <a:cxn ang="0">
                  <a:pos x="60" y="48"/>
                </a:cxn>
                <a:cxn ang="0">
                  <a:pos x="66" y="72"/>
                </a:cxn>
                <a:cxn ang="0">
                  <a:pos x="66" y="84"/>
                </a:cxn>
                <a:cxn ang="0">
                  <a:pos x="54" y="96"/>
                </a:cxn>
                <a:cxn ang="0">
                  <a:pos x="30" y="102"/>
                </a:cxn>
                <a:cxn ang="0">
                  <a:pos x="24" y="96"/>
                </a:cxn>
                <a:cxn ang="0">
                  <a:pos x="12" y="90"/>
                </a:cxn>
                <a:cxn ang="0">
                  <a:pos x="12" y="78"/>
                </a:cxn>
                <a:cxn ang="0">
                  <a:pos x="12" y="66"/>
                </a:cxn>
                <a:cxn ang="0">
                  <a:pos x="12" y="66"/>
                </a:cxn>
              </a:cxnLst>
              <a:rect l="0" t="0" r="r" b="b"/>
              <a:pathLst>
                <a:path w="72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48" y="108"/>
                  </a:lnTo>
                  <a:lnTo>
                    <a:pt x="66" y="96"/>
                  </a:lnTo>
                  <a:lnTo>
                    <a:pt x="72" y="66"/>
                  </a:lnTo>
                  <a:lnTo>
                    <a:pt x="66" y="42"/>
                  </a:lnTo>
                  <a:lnTo>
                    <a:pt x="60" y="18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18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24" y="36"/>
                  </a:lnTo>
                  <a:lnTo>
                    <a:pt x="30" y="24"/>
                  </a:lnTo>
                  <a:lnTo>
                    <a:pt x="36" y="18"/>
                  </a:lnTo>
                  <a:lnTo>
                    <a:pt x="54" y="30"/>
                  </a:lnTo>
                  <a:lnTo>
                    <a:pt x="60" y="48"/>
                  </a:lnTo>
                  <a:lnTo>
                    <a:pt x="66" y="72"/>
                  </a:lnTo>
                  <a:lnTo>
                    <a:pt x="66" y="84"/>
                  </a:lnTo>
                  <a:lnTo>
                    <a:pt x="54" y="96"/>
                  </a:lnTo>
                  <a:lnTo>
                    <a:pt x="30" y="102"/>
                  </a:lnTo>
                  <a:lnTo>
                    <a:pt x="24" y="96"/>
                  </a:lnTo>
                  <a:lnTo>
                    <a:pt x="12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52" name="Rectangle 32"/>
            <p:cNvSpPr>
              <a:spLocks noChangeArrowheads="1"/>
            </p:cNvSpPr>
            <p:nvPr/>
          </p:nvSpPr>
          <p:spPr bwMode="ltGray">
            <a:xfrm>
              <a:off x="4238" y="1773"/>
              <a:ext cx="173" cy="2539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53" name="Rectangle 33"/>
            <p:cNvSpPr>
              <a:spLocks noChangeArrowheads="1"/>
            </p:cNvSpPr>
            <p:nvPr/>
          </p:nvSpPr>
          <p:spPr bwMode="ltGray">
            <a:xfrm>
              <a:off x="4288" y="1545"/>
              <a:ext cx="76" cy="24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54" name="AutoShape 34"/>
            <p:cNvSpPr>
              <a:spLocks noChangeArrowheads="1"/>
            </p:cNvSpPr>
            <p:nvPr/>
          </p:nvSpPr>
          <p:spPr bwMode="ltGray">
            <a:xfrm>
              <a:off x="4220" y="1743"/>
              <a:ext cx="205" cy="5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55" name="Freeform 35"/>
            <p:cNvSpPr>
              <a:spLocks/>
            </p:cNvSpPr>
            <p:nvPr/>
          </p:nvSpPr>
          <p:spPr bwMode="ltGray">
            <a:xfrm>
              <a:off x="4306" y="1529"/>
              <a:ext cx="252" cy="1576"/>
            </a:xfrm>
            <a:custGeom>
              <a:avLst/>
              <a:gdLst/>
              <a:ahLst/>
              <a:cxnLst>
                <a:cxn ang="0">
                  <a:pos x="252" y="1576"/>
                </a:cxn>
                <a:cxn ang="0">
                  <a:pos x="12" y="84"/>
                </a:cxn>
                <a:cxn ang="0">
                  <a:pos x="12" y="60"/>
                </a:cxn>
                <a:cxn ang="0">
                  <a:pos x="0" y="12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78" y="48"/>
                </a:cxn>
                <a:cxn ang="0">
                  <a:pos x="88" y="66"/>
                </a:cxn>
              </a:cxnLst>
              <a:rect l="0" t="0" r="r" b="b"/>
              <a:pathLst>
                <a:path w="252" h="1576">
                  <a:moveTo>
                    <a:pt x="252" y="1576"/>
                  </a:moveTo>
                  <a:lnTo>
                    <a:pt x="12" y="84"/>
                  </a:lnTo>
                  <a:lnTo>
                    <a:pt x="12" y="60"/>
                  </a:lnTo>
                  <a:lnTo>
                    <a:pt x="0" y="1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8" y="48"/>
                  </a:lnTo>
                  <a:lnTo>
                    <a:pt x="88" y="6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56" name="Freeform 36"/>
            <p:cNvSpPr>
              <a:spLocks/>
            </p:cNvSpPr>
            <p:nvPr/>
          </p:nvSpPr>
          <p:spPr bwMode="ltGray">
            <a:xfrm>
              <a:off x="4169" y="1421"/>
              <a:ext cx="317" cy="138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227" y="6"/>
                </a:cxn>
                <a:cxn ang="0">
                  <a:pos x="275" y="36"/>
                </a:cxn>
                <a:cxn ang="0">
                  <a:pos x="304" y="78"/>
                </a:cxn>
                <a:cxn ang="0">
                  <a:pos x="316" y="138"/>
                </a:cxn>
                <a:cxn ang="0">
                  <a:pos x="0" y="138"/>
                </a:cxn>
                <a:cxn ang="0">
                  <a:pos x="11" y="78"/>
                </a:cxn>
                <a:cxn ang="0">
                  <a:pos x="47" y="36"/>
                </a:cxn>
                <a:cxn ang="0">
                  <a:pos x="95" y="6"/>
                </a:cxn>
                <a:cxn ang="0">
                  <a:pos x="161" y="0"/>
                </a:cxn>
                <a:cxn ang="0">
                  <a:pos x="161" y="0"/>
                </a:cxn>
              </a:cxnLst>
              <a:rect l="0" t="0" r="r" b="b"/>
              <a:pathLst>
                <a:path w="316" h="138">
                  <a:moveTo>
                    <a:pt x="161" y="0"/>
                  </a:moveTo>
                  <a:lnTo>
                    <a:pt x="227" y="6"/>
                  </a:lnTo>
                  <a:lnTo>
                    <a:pt x="275" y="36"/>
                  </a:lnTo>
                  <a:lnTo>
                    <a:pt x="304" y="78"/>
                  </a:lnTo>
                  <a:lnTo>
                    <a:pt x="316" y="138"/>
                  </a:lnTo>
                  <a:lnTo>
                    <a:pt x="0" y="138"/>
                  </a:lnTo>
                  <a:lnTo>
                    <a:pt x="11" y="78"/>
                  </a:lnTo>
                  <a:lnTo>
                    <a:pt x="47" y="36"/>
                  </a:lnTo>
                  <a:lnTo>
                    <a:pt x="95" y="6"/>
                  </a:lnTo>
                  <a:lnTo>
                    <a:pt x="161" y="0"/>
                  </a:lnTo>
                  <a:lnTo>
                    <a:pt x="16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157" name="Rectangle 3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58" name="Rectangle 3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59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60" name="Rectangle 40"/>
          <p:cNvSpPr>
            <a:spLocks noGrp="1" noChangeArrowheads="1"/>
          </p:cNvSpPr>
          <p:nvPr>
            <p:ph type="ctrTitle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61" name="Rectangle 4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D8EA4B0-081A-403A-8558-FB23BD1CF7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F0CDB3-E060-4EDE-890E-55B6CF5757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2CFD42-117A-4015-A1A9-68E1A4D665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B55331-0ADE-4D4E-B665-7520069384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516710-DE2B-4C99-B957-D5E7673B70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17D05D-2806-42E8-A4FB-D3957A58AA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4EBC7A-748A-42EF-9692-041CE80225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550F3E-B9EE-4384-B62E-B8552670A8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0BA500-B35B-4EB8-AF0A-7340752197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764CAD-450F-4EAC-B2C8-758335D70F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B3D4BA-73EB-49B3-9370-7A827AC5EC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3800475" y="1789113"/>
            <a:ext cx="5340350" cy="5056187"/>
            <a:chOff x="2394" y="1127"/>
            <a:chExt cx="3364" cy="3185"/>
          </a:xfrm>
        </p:grpSpPr>
        <p:sp>
          <p:nvSpPr>
            <p:cNvPr id="4099" name="Rectangle 3"/>
            <p:cNvSpPr>
              <a:spLocks noChangeArrowheads="1"/>
            </p:cNvSpPr>
            <p:nvPr userDrawn="1"/>
          </p:nvSpPr>
          <p:spPr bwMode="ltGray">
            <a:xfrm>
              <a:off x="4230" y="1365"/>
              <a:ext cx="197" cy="10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00" name="Oval 4"/>
            <p:cNvSpPr>
              <a:spLocks noChangeArrowheads="1"/>
            </p:cNvSpPr>
            <p:nvPr userDrawn="1"/>
          </p:nvSpPr>
          <p:spPr bwMode="ltGray">
            <a:xfrm>
              <a:off x="4299" y="1185"/>
              <a:ext cx="47" cy="47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01" name="Rectangle 5"/>
            <p:cNvSpPr>
              <a:spLocks noChangeArrowheads="1"/>
            </p:cNvSpPr>
            <p:nvPr userDrawn="1"/>
          </p:nvSpPr>
          <p:spPr bwMode="ltGray">
            <a:xfrm rot="995337">
              <a:off x="5205" y="1495"/>
              <a:ext cx="6" cy="20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02" name="Freeform 6"/>
            <p:cNvSpPr>
              <a:spLocks noEditPoints="1"/>
            </p:cNvSpPr>
            <p:nvPr userDrawn="1"/>
          </p:nvSpPr>
          <p:spPr bwMode="ltGray">
            <a:xfrm>
              <a:off x="4871" y="3508"/>
              <a:ext cx="66" cy="96"/>
            </a:xfrm>
            <a:custGeom>
              <a:avLst/>
              <a:gdLst/>
              <a:ahLst/>
              <a:cxnLst>
                <a:cxn ang="0">
                  <a:pos x="18" y="96"/>
                </a:cxn>
                <a:cxn ang="0">
                  <a:pos x="42" y="78"/>
                </a:cxn>
                <a:cxn ang="0">
                  <a:pos x="60" y="60"/>
                </a:cxn>
                <a:cxn ang="0">
                  <a:pos x="66" y="36"/>
                </a:cxn>
                <a:cxn ang="0">
                  <a:pos x="60" y="12"/>
                </a:cxn>
                <a:cxn ang="0">
                  <a:pos x="36" y="0"/>
                </a:cxn>
                <a:cxn ang="0">
                  <a:pos x="24" y="6"/>
                </a:cxn>
                <a:cxn ang="0">
                  <a:pos x="12" y="12"/>
                </a:cxn>
                <a:cxn ang="0">
                  <a:pos x="0" y="36"/>
                </a:cxn>
                <a:cxn ang="0">
                  <a:pos x="0" y="60"/>
                </a:cxn>
                <a:cxn ang="0">
                  <a:pos x="12" y="84"/>
                </a:cxn>
                <a:cxn ang="0">
                  <a:pos x="18" y="96"/>
                </a:cxn>
                <a:cxn ang="0">
                  <a:pos x="18" y="96"/>
                </a:cxn>
                <a:cxn ang="0">
                  <a:pos x="42" y="18"/>
                </a:cxn>
                <a:cxn ang="0">
                  <a:pos x="54" y="24"/>
                </a:cxn>
                <a:cxn ang="0">
                  <a:pos x="60" y="36"/>
                </a:cxn>
                <a:cxn ang="0">
                  <a:pos x="60" y="48"/>
                </a:cxn>
                <a:cxn ang="0">
                  <a:pos x="54" y="54"/>
                </a:cxn>
                <a:cxn ang="0">
                  <a:pos x="36" y="72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12" y="48"/>
                </a:cxn>
                <a:cxn ang="0">
                  <a:pos x="18" y="24"/>
                </a:cxn>
                <a:cxn ang="0">
                  <a:pos x="30" y="18"/>
                </a:cxn>
                <a:cxn ang="0">
                  <a:pos x="42" y="18"/>
                </a:cxn>
                <a:cxn ang="0">
                  <a:pos x="42" y="18"/>
                </a:cxn>
              </a:cxnLst>
              <a:rect l="0" t="0" r="r" b="b"/>
              <a:pathLst>
                <a:path w="66" h="96">
                  <a:moveTo>
                    <a:pt x="18" y="96"/>
                  </a:moveTo>
                  <a:lnTo>
                    <a:pt x="42" y="78"/>
                  </a:lnTo>
                  <a:lnTo>
                    <a:pt x="60" y="60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6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12" y="84"/>
                  </a:lnTo>
                  <a:lnTo>
                    <a:pt x="18" y="96"/>
                  </a:lnTo>
                  <a:lnTo>
                    <a:pt x="18" y="96"/>
                  </a:lnTo>
                  <a:close/>
                  <a:moveTo>
                    <a:pt x="42" y="18"/>
                  </a:moveTo>
                  <a:lnTo>
                    <a:pt x="54" y="24"/>
                  </a:lnTo>
                  <a:lnTo>
                    <a:pt x="60" y="36"/>
                  </a:lnTo>
                  <a:lnTo>
                    <a:pt x="60" y="48"/>
                  </a:lnTo>
                  <a:lnTo>
                    <a:pt x="54" y="54"/>
                  </a:lnTo>
                  <a:lnTo>
                    <a:pt x="36" y="72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12" y="48"/>
                  </a:lnTo>
                  <a:lnTo>
                    <a:pt x="18" y="24"/>
                  </a:lnTo>
                  <a:lnTo>
                    <a:pt x="30" y="18"/>
                  </a:lnTo>
                  <a:lnTo>
                    <a:pt x="42" y="18"/>
                  </a:lnTo>
                  <a:lnTo>
                    <a:pt x="42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3" name="Rectangle 7"/>
            <p:cNvSpPr>
              <a:spLocks noChangeArrowheads="1"/>
            </p:cNvSpPr>
            <p:nvPr userDrawn="1"/>
          </p:nvSpPr>
          <p:spPr bwMode="ltGray">
            <a:xfrm rot="91736">
              <a:off x="5487" y="1535"/>
              <a:ext cx="6" cy="1998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04" name="Rectangle 8"/>
            <p:cNvSpPr>
              <a:spLocks noChangeArrowheads="1"/>
            </p:cNvSpPr>
            <p:nvPr userDrawn="1"/>
          </p:nvSpPr>
          <p:spPr bwMode="ltGray">
            <a:xfrm rot="-926223">
              <a:off x="5640" y="1521"/>
              <a:ext cx="6" cy="881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05" name="Rectangle 9"/>
            <p:cNvSpPr>
              <a:spLocks noChangeArrowheads="1"/>
            </p:cNvSpPr>
            <p:nvPr userDrawn="1"/>
          </p:nvSpPr>
          <p:spPr bwMode="ltGray">
            <a:xfrm rot="-1140313">
              <a:off x="3444" y="1816"/>
              <a:ext cx="6" cy="203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06" name="Rectangle 10"/>
            <p:cNvSpPr>
              <a:spLocks noChangeArrowheads="1"/>
            </p:cNvSpPr>
            <p:nvPr userDrawn="1"/>
          </p:nvSpPr>
          <p:spPr bwMode="ltGray">
            <a:xfrm rot="1114412">
              <a:off x="2757" y="1821"/>
              <a:ext cx="6" cy="2119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07" name="Rectangle 11"/>
            <p:cNvSpPr>
              <a:spLocks noChangeArrowheads="1"/>
            </p:cNvSpPr>
            <p:nvPr userDrawn="1"/>
          </p:nvSpPr>
          <p:spPr bwMode="ltGray">
            <a:xfrm rot="254676">
              <a:off x="3035" y="1870"/>
              <a:ext cx="6" cy="190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08" name="Freeform 12"/>
            <p:cNvSpPr>
              <a:spLocks/>
            </p:cNvSpPr>
            <p:nvPr userDrawn="1"/>
          </p:nvSpPr>
          <p:spPr bwMode="ltGray">
            <a:xfrm>
              <a:off x="4007" y="3021"/>
              <a:ext cx="623" cy="156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162" y="36"/>
                </a:cxn>
                <a:cxn ang="0">
                  <a:pos x="251" y="36"/>
                </a:cxn>
                <a:cxn ang="0">
                  <a:pos x="354" y="30"/>
                </a:cxn>
                <a:cxn ang="0">
                  <a:pos x="473" y="18"/>
                </a:cxn>
                <a:cxn ang="0">
                  <a:pos x="611" y="0"/>
                </a:cxn>
                <a:cxn ang="0">
                  <a:pos x="623" y="114"/>
                </a:cxn>
                <a:cxn ang="0">
                  <a:pos x="497" y="138"/>
                </a:cxn>
                <a:cxn ang="0">
                  <a:pos x="414" y="150"/>
                </a:cxn>
                <a:cxn ang="0">
                  <a:pos x="318" y="156"/>
                </a:cxn>
                <a:cxn ang="0">
                  <a:pos x="215" y="156"/>
                </a:cxn>
                <a:cxn ang="0">
                  <a:pos x="108" y="150"/>
                </a:cxn>
                <a:cxn ang="0">
                  <a:pos x="0" y="132"/>
                </a:cxn>
                <a:cxn ang="0">
                  <a:pos x="6" y="18"/>
                </a:cxn>
                <a:cxn ang="0">
                  <a:pos x="6" y="18"/>
                </a:cxn>
              </a:cxnLst>
              <a:rect l="0" t="0" r="r" b="b"/>
              <a:pathLst>
                <a:path w="623" h="156">
                  <a:moveTo>
                    <a:pt x="6" y="18"/>
                  </a:moveTo>
                  <a:lnTo>
                    <a:pt x="162" y="36"/>
                  </a:lnTo>
                  <a:lnTo>
                    <a:pt x="251" y="36"/>
                  </a:lnTo>
                  <a:lnTo>
                    <a:pt x="354" y="30"/>
                  </a:lnTo>
                  <a:lnTo>
                    <a:pt x="473" y="18"/>
                  </a:lnTo>
                  <a:lnTo>
                    <a:pt x="611" y="0"/>
                  </a:lnTo>
                  <a:lnTo>
                    <a:pt x="623" y="114"/>
                  </a:lnTo>
                  <a:lnTo>
                    <a:pt x="497" y="138"/>
                  </a:lnTo>
                  <a:lnTo>
                    <a:pt x="414" y="150"/>
                  </a:lnTo>
                  <a:lnTo>
                    <a:pt x="318" y="156"/>
                  </a:lnTo>
                  <a:lnTo>
                    <a:pt x="215" y="156"/>
                  </a:lnTo>
                  <a:lnTo>
                    <a:pt x="108" y="150"/>
                  </a:lnTo>
                  <a:lnTo>
                    <a:pt x="0" y="132"/>
                  </a:lnTo>
                  <a:lnTo>
                    <a:pt x="6" y="18"/>
                  </a:lnTo>
                  <a:lnTo>
                    <a:pt x="6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9" name="Freeform 13"/>
            <p:cNvSpPr>
              <a:spLocks/>
            </p:cNvSpPr>
            <p:nvPr userDrawn="1"/>
          </p:nvSpPr>
          <p:spPr bwMode="ltGray">
            <a:xfrm>
              <a:off x="4762" y="3591"/>
              <a:ext cx="996" cy="126"/>
            </a:xfrm>
            <a:custGeom>
              <a:avLst/>
              <a:gdLst/>
              <a:ahLst/>
              <a:cxnLst>
                <a:cxn ang="0">
                  <a:pos x="754" y="6"/>
                </a:cxn>
                <a:cxn ang="0">
                  <a:pos x="652" y="6"/>
                </a:cxn>
                <a:cxn ang="0">
                  <a:pos x="563" y="6"/>
                </a:cxn>
                <a:cxn ang="0">
                  <a:pos x="479" y="6"/>
                </a:cxn>
                <a:cxn ang="0">
                  <a:pos x="401" y="6"/>
                </a:cxn>
                <a:cxn ang="0">
                  <a:pos x="335" y="0"/>
                </a:cxn>
                <a:cxn ang="0">
                  <a:pos x="276" y="0"/>
                </a:cxn>
                <a:cxn ang="0">
                  <a:pos x="222" y="0"/>
                </a:cxn>
                <a:cxn ang="0">
                  <a:pos x="180" y="6"/>
                </a:cxn>
                <a:cxn ang="0">
                  <a:pos x="138" y="6"/>
                </a:cxn>
                <a:cxn ang="0">
                  <a:pos x="108" y="6"/>
                </a:cxn>
                <a:cxn ang="0">
                  <a:pos x="54" y="6"/>
                </a:cxn>
                <a:cxn ang="0">
                  <a:pos x="24" y="12"/>
                </a:cxn>
                <a:cxn ang="0">
                  <a:pos x="6" y="18"/>
                </a:cxn>
                <a:cxn ang="0">
                  <a:pos x="0" y="24"/>
                </a:cxn>
                <a:cxn ang="0">
                  <a:pos x="12" y="42"/>
                </a:cxn>
                <a:cxn ang="0">
                  <a:pos x="18" y="48"/>
                </a:cxn>
                <a:cxn ang="0">
                  <a:pos x="30" y="54"/>
                </a:cxn>
                <a:cxn ang="0">
                  <a:pos x="60" y="60"/>
                </a:cxn>
                <a:cxn ang="0">
                  <a:pos x="90" y="72"/>
                </a:cxn>
                <a:cxn ang="0">
                  <a:pos x="144" y="84"/>
                </a:cxn>
                <a:cxn ang="0">
                  <a:pos x="210" y="90"/>
                </a:cxn>
                <a:cxn ang="0">
                  <a:pos x="293" y="102"/>
                </a:cxn>
                <a:cxn ang="0">
                  <a:pos x="389" y="108"/>
                </a:cxn>
                <a:cxn ang="0">
                  <a:pos x="503" y="120"/>
                </a:cxn>
                <a:cxn ang="0">
                  <a:pos x="622" y="120"/>
                </a:cxn>
                <a:cxn ang="0">
                  <a:pos x="754" y="126"/>
                </a:cxn>
                <a:cxn ang="0">
                  <a:pos x="873" y="126"/>
                </a:cxn>
                <a:cxn ang="0">
                  <a:pos x="993" y="126"/>
                </a:cxn>
                <a:cxn ang="0">
                  <a:pos x="993" y="12"/>
                </a:cxn>
                <a:cxn ang="0">
                  <a:pos x="879" y="12"/>
                </a:cxn>
                <a:cxn ang="0">
                  <a:pos x="754" y="6"/>
                </a:cxn>
                <a:cxn ang="0">
                  <a:pos x="754" y="6"/>
                </a:cxn>
              </a:cxnLst>
              <a:rect l="0" t="0" r="r" b="b"/>
              <a:pathLst>
                <a:path w="993" h="126">
                  <a:moveTo>
                    <a:pt x="754" y="6"/>
                  </a:moveTo>
                  <a:lnTo>
                    <a:pt x="652" y="6"/>
                  </a:lnTo>
                  <a:lnTo>
                    <a:pt x="563" y="6"/>
                  </a:lnTo>
                  <a:lnTo>
                    <a:pt x="479" y="6"/>
                  </a:lnTo>
                  <a:lnTo>
                    <a:pt x="401" y="6"/>
                  </a:lnTo>
                  <a:lnTo>
                    <a:pt x="335" y="0"/>
                  </a:lnTo>
                  <a:lnTo>
                    <a:pt x="276" y="0"/>
                  </a:lnTo>
                  <a:lnTo>
                    <a:pt x="222" y="0"/>
                  </a:lnTo>
                  <a:lnTo>
                    <a:pt x="180" y="6"/>
                  </a:lnTo>
                  <a:lnTo>
                    <a:pt x="138" y="6"/>
                  </a:lnTo>
                  <a:lnTo>
                    <a:pt x="108" y="6"/>
                  </a:lnTo>
                  <a:lnTo>
                    <a:pt x="54" y="6"/>
                  </a:lnTo>
                  <a:lnTo>
                    <a:pt x="24" y="12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18" y="48"/>
                  </a:lnTo>
                  <a:lnTo>
                    <a:pt x="30" y="54"/>
                  </a:lnTo>
                  <a:lnTo>
                    <a:pt x="60" y="60"/>
                  </a:lnTo>
                  <a:lnTo>
                    <a:pt x="90" y="72"/>
                  </a:lnTo>
                  <a:lnTo>
                    <a:pt x="144" y="84"/>
                  </a:lnTo>
                  <a:lnTo>
                    <a:pt x="210" y="90"/>
                  </a:lnTo>
                  <a:lnTo>
                    <a:pt x="293" y="102"/>
                  </a:lnTo>
                  <a:lnTo>
                    <a:pt x="389" y="108"/>
                  </a:lnTo>
                  <a:lnTo>
                    <a:pt x="503" y="120"/>
                  </a:lnTo>
                  <a:lnTo>
                    <a:pt x="622" y="120"/>
                  </a:lnTo>
                  <a:lnTo>
                    <a:pt x="754" y="126"/>
                  </a:lnTo>
                  <a:lnTo>
                    <a:pt x="873" y="126"/>
                  </a:lnTo>
                  <a:lnTo>
                    <a:pt x="993" y="126"/>
                  </a:lnTo>
                  <a:lnTo>
                    <a:pt x="993" y="12"/>
                  </a:lnTo>
                  <a:lnTo>
                    <a:pt x="879" y="12"/>
                  </a:lnTo>
                  <a:lnTo>
                    <a:pt x="754" y="6"/>
                  </a:lnTo>
                  <a:lnTo>
                    <a:pt x="754" y="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ltGray">
            <a:xfrm>
              <a:off x="4786" y="3645"/>
              <a:ext cx="972" cy="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54"/>
                </a:cxn>
                <a:cxn ang="0">
                  <a:pos x="66" y="96"/>
                </a:cxn>
                <a:cxn ang="0">
                  <a:pos x="120" y="137"/>
                </a:cxn>
                <a:cxn ang="0">
                  <a:pos x="198" y="173"/>
                </a:cxn>
                <a:cxn ang="0">
                  <a:pos x="293" y="203"/>
                </a:cxn>
                <a:cxn ang="0">
                  <a:pos x="353" y="215"/>
                </a:cxn>
                <a:cxn ang="0">
                  <a:pos x="413" y="227"/>
                </a:cxn>
                <a:cxn ang="0">
                  <a:pos x="479" y="233"/>
                </a:cxn>
                <a:cxn ang="0">
                  <a:pos x="556" y="239"/>
                </a:cxn>
                <a:cxn ang="0">
                  <a:pos x="634" y="245"/>
                </a:cxn>
                <a:cxn ang="0">
                  <a:pos x="724" y="245"/>
                </a:cxn>
                <a:cxn ang="0">
                  <a:pos x="855" y="245"/>
                </a:cxn>
                <a:cxn ang="0">
                  <a:pos x="969" y="239"/>
                </a:cxn>
                <a:cxn ang="0">
                  <a:pos x="969" y="60"/>
                </a:cxn>
                <a:cxn ang="0">
                  <a:pos x="700" y="60"/>
                </a:cxn>
                <a:cxn ang="0">
                  <a:pos x="503" y="54"/>
                </a:cxn>
                <a:cxn ang="0">
                  <a:pos x="317" y="42"/>
                </a:cxn>
                <a:cxn ang="0">
                  <a:pos x="150" y="24"/>
                </a:cxn>
                <a:cxn ang="0">
                  <a:pos x="72" y="1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69" h="245">
                  <a:moveTo>
                    <a:pt x="0" y="0"/>
                  </a:moveTo>
                  <a:lnTo>
                    <a:pt x="24" y="54"/>
                  </a:lnTo>
                  <a:lnTo>
                    <a:pt x="66" y="96"/>
                  </a:lnTo>
                  <a:lnTo>
                    <a:pt x="120" y="137"/>
                  </a:lnTo>
                  <a:lnTo>
                    <a:pt x="198" y="173"/>
                  </a:lnTo>
                  <a:lnTo>
                    <a:pt x="293" y="203"/>
                  </a:lnTo>
                  <a:lnTo>
                    <a:pt x="353" y="215"/>
                  </a:lnTo>
                  <a:lnTo>
                    <a:pt x="413" y="227"/>
                  </a:lnTo>
                  <a:lnTo>
                    <a:pt x="479" y="233"/>
                  </a:lnTo>
                  <a:lnTo>
                    <a:pt x="556" y="239"/>
                  </a:lnTo>
                  <a:lnTo>
                    <a:pt x="634" y="245"/>
                  </a:lnTo>
                  <a:lnTo>
                    <a:pt x="724" y="245"/>
                  </a:lnTo>
                  <a:lnTo>
                    <a:pt x="855" y="245"/>
                  </a:lnTo>
                  <a:lnTo>
                    <a:pt x="969" y="239"/>
                  </a:lnTo>
                  <a:lnTo>
                    <a:pt x="969" y="60"/>
                  </a:lnTo>
                  <a:lnTo>
                    <a:pt x="700" y="60"/>
                  </a:lnTo>
                  <a:lnTo>
                    <a:pt x="503" y="54"/>
                  </a:lnTo>
                  <a:lnTo>
                    <a:pt x="317" y="42"/>
                  </a:lnTo>
                  <a:lnTo>
                    <a:pt x="150" y="24"/>
                  </a:lnTo>
                  <a:lnTo>
                    <a:pt x="7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11" name="Freeform 15"/>
            <p:cNvSpPr>
              <a:spLocks/>
            </p:cNvSpPr>
            <p:nvPr userDrawn="1"/>
          </p:nvSpPr>
          <p:spPr bwMode="ltGray">
            <a:xfrm>
              <a:off x="4804" y="3591"/>
              <a:ext cx="954" cy="90"/>
            </a:xfrm>
            <a:custGeom>
              <a:avLst/>
              <a:gdLst/>
              <a:ahLst/>
              <a:cxnLst>
                <a:cxn ang="0">
                  <a:pos x="700" y="0"/>
                </a:cxn>
                <a:cxn ang="0">
                  <a:pos x="598" y="0"/>
                </a:cxn>
                <a:cxn ang="0">
                  <a:pos x="515" y="0"/>
                </a:cxn>
                <a:cxn ang="0">
                  <a:pos x="431" y="0"/>
                </a:cxn>
                <a:cxn ang="0">
                  <a:pos x="365" y="0"/>
                </a:cxn>
                <a:cxn ang="0">
                  <a:pos x="299" y="0"/>
                </a:cxn>
                <a:cxn ang="0">
                  <a:pos x="245" y="0"/>
                </a:cxn>
                <a:cxn ang="0">
                  <a:pos x="198" y="0"/>
                </a:cxn>
                <a:cxn ang="0">
                  <a:pos x="162" y="0"/>
                </a:cxn>
                <a:cxn ang="0">
                  <a:pos x="126" y="6"/>
                </a:cxn>
                <a:cxn ang="0">
                  <a:pos x="96" y="6"/>
                </a:cxn>
                <a:cxn ang="0">
                  <a:pos x="54" y="12"/>
                </a:cxn>
                <a:cxn ang="0">
                  <a:pos x="30" y="12"/>
                </a:cxn>
                <a:cxn ang="0">
                  <a:pos x="12" y="18"/>
                </a:cxn>
                <a:cxn ang="0">
                  <a:pos x="6" y="18"/>
                </a:cxn>
                <a:cxn ang="0">
                  <a:pos x="0" y="24"/>
                </a:cxn>
                <a:cxn ang="0">
                  <a:pos x="6" y="30"/>
                </a:cxn>
                <a:cxn ang="0">
                  <a:pos x="24" y="36"/>
                </a:cxn>
                <a:cxn ang="0">
                  <a:pos x="54" y="42"/>
                </a:cxn>
                <a:cxn ang="0">
                  <a:pos x="102" y="54"/>
                </a:cxn>
                <a:cxn ang="0">
                  <a:pos x="168" y="60"/>
                </a:cxn>
                <a:cxn ang="0">
                  <a:pos x="251" y="66"/>
                </a:cxn>
                <a:cxn ang="0">
                  <a:pos x="341" y="78"/>
                </a:cxn>
                <a:cxn ang="0">
                  <a:pos x="449" y="84"/>
                </a:cxn>
                <a:cxn ang="0">
                  <a:pos x="568" y="84"/>
                </a:cxn>
                <a:cxn ang="0">
                  <a:pos x="694" y="90"/>
                </a:cxn>
                <a:cxn ang="0">
                  <a:pos x="825" y="90"/>
                </a:cxn>
                <a:cxn ang="0">
                  <a:pos x="951" y="90"/>
                </a:cxn>
                <a:cxn ang="0">
                  <a:pos x="951" y="6"/>
                </a:cxn>
                <a:cxn ang="0">
                  <a:pos x="831" y="6"/>
                </a:cxn>
                <a:cxn ang="0">
                  <a:pos x="772" y="6"/>
                </a:cxn>
                <a:cxn ang="0">
                  <a:pos x="700" y="0"/>
                </a:cxn>
                <a:cxn ang="0">
                  <a:pos x="700" y="0"/>
                </a:cxn>
              </a:cxnLst>
              <a:rect l="0" t="0" r="r" b="b"/>
              <a:pathLst>
                <a:path w="951" h="90">
                  <a:moveTo>
                    <a:pt x="700" y="0"/>
                  </a:moveTo>
                  <a:lnTo>
                    <a:pt x="598" y="0"/>
                  </a:lnTo>
                  <a:lnTo>
                    <a:pt x="515" y="0"/>
                  </a:lnTo>
                  <a:lnTo>
                    <a:pt x="431" y="0"/>
                  </a:lnTo>
                  <a:lnTo>
                    <a:pt x="365" y="0"/>
                  </a:lnTo>
                  <a:lnTo>
                    <a:pt x="299" y="0"/>
                  </a:lnTo>
                  <a:lnTo>
                    <a:pt x="245" y="0"/>
                  </a:lnTo>
                  <a:lnTo>
                    <a:pt x="198" y="0"/>
                  </a:lnTo>
                  <a:lnTo>
                    <a:pt x="162" y="0"/>
                  </a:lnTo>
                  <a:lnTo>
                    <a:pt x="126" y="6"/>
                  </a:lnTo>
                  <a:lnTo>
                    <a:pt x="96" y="6"/>
                  </a:lnTo>
                  <a:lnTo>
                    <a:pt x="54" y="12"/>
                  </a:lnTo>
                  <a:lnTo>
                    <a:pt x="30" y="12"/>
                  </a:lnTo>
                  <a:lnTo>
                    <a:pt x="12" y="18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6" y="30"/>
                  </a:lnTo>
                  <a:lnTo>
                    <a:pt x="24" y="36"/>
                  </a:lnTo>
                  <a:lnTo>
                    <a:pt x="54" y="42"/>
                  </a:lnTo>
                  <a:lnTo>
                    <a:pt x="102" y="54"/>
                  </a:lnTo>
                  <a:lnTo>
                    <a:pt x="168" y="60"/>
                  </a:lnTo>
                  <a:lnTo>
                    <a:pt x="251" y="66"/>
                  </a:lnTo>
                  <a:lnTo>
                    <a:pt x="341" y="78"/>
                  </a:lnTo>
                  <a:lnTo>
                    <a:pt x="449" y="84"/>
                  </a:lnTo>
                  <a:lnTo>
                    <a:pt x="568" y="84"/>
                  </a:lnTo>
                  <a:lnTo>
                    <a:pt x="694" y="90"/>
                  </a:lnTo>
                  <a:lnTo>
                    <a:pt x="825" y="90"/>
                  </a:lnTo>
                  <a:lnTo>
                    <a:pt x="951" y="90"/>
                  </a:lnTo>
                  <a:lnTo>
                    <a:pt x="951" y="6"/>
                  </a:lnTo>
                  <a:lnTo>
                    <a:pt x="831" y="6"/>
                  </a:lnTo>
                  <a:lnTo>
                    <a:pt x="772" y="6"/>
                  </a:lnTo>
                  <a:lnTo>
                    <a:pt x="700" y="0"/>
                  </a:lnTo>
                  <a:lnTo>
                    <a:pt x="7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12" name="Freeform 16"/>
            <p:cNvSpPr>
              <a:spLocks/>
            </p:cNvSpPr>
            <p:nvPr userDrawn="1"/>
          </p:nvSpPr>
          <p:spPr bwMode="ltGray">
            <a:xfrm>
              <a:off x="3059" y="1541"/>
              <a:ext cx="102" cy="15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0" y="12"/>
                </a:cxn>
                <a:cxn ang="0">
                  <a:pos x="30" y="72"/>
                </a:cxn>
                <a:cxn ang="0">
                  <a:pos x="30" y="155"/>
                </a:cxn>
                <a:cxn ang="0">
                  <a:pos x="72" y="155"/>
                </a:cxn>
                <a:cxn ang="0">
                  <a:pos x="72" y="66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02" h="155">
                  <a:moveTo>
                    <a:pt x="102" y="0"/>
                  </a:moveTo>
                  <a:lnTo>
                    <a:pt x="0" y="12"/>
                  </a:lnTo>
                  <a:lnTo>
                    <a:pt x="30" y="72"/>
                  </a:lnTo>
                  <a:lnTo>
                    <a:pt x="30" y="155"/>
                  </a:lnTo>
                  <a:lnTo>
                    <a:pt x="72" y="155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13" name="Freeform 17"/>
            <p:cNvSpPr>
              <a:spLocks noEditPoints="1"/>
            </p:cNvSpPr>
            <p:nvPr userDrawn="1"/>
          </p:nvSpPr>
          <p:spPr bwMode="ltGray">
            <a:xfrm>
              <a:off x="3059" y="1690"/>
              <a:ext cx="90" cy="96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72" y="72"/>
                </a:cxn>
                <a:cxn ang="0">
                  <a:pos x="84" y="48"/>
                </a:cxn>
                <a:cxn ang="0">
                  <a:pos x="90" y="36"/>
                </a:cxn>
                <a:cxn ang="0">
                  <a:pos x="84" y="24"/>
                </a:cxn>
                <a:cxn ang="0">
                  <a:pos x="66" y="6"/>
                </a:cxn>
                <a:cxn ang="0">
                  <a:pos x="42" y="0"/>
                </a:cxn>
                <a:cxn ang="0">
                  <a:pos x="24" y="0"/>
                </a:cxn>
                <a:cxn ang="0">
                  <a:pos x="12" y="12"/>
                </a:cxn>
                <a:cxn ang="0">
                  <a:pos x="6" y="24"/>
                </a:cxn>
                <a:cxn ang="0">
                  <a:pos x="0" y="36"/>
                </a:cxn>
                <a:cxn ang="0">
                  <a:pos x="12" y="66"/>
                </a:cxn>
                <a:cxn ang="0">
                  <a:pos x="30" y="84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24"/>
                </a:cxn>
                <a:cxn ang="0">
                  <a:pos x="72" y="36"/>
                </a:cxn>
                <a:cxn ang="0">
                  <a:pos x="72" y="48"/>
                </a:cxn>
                <a:cxn ang="0">
                  <a:pos x="54" y="66"/>
                </a:cxn>
                <a:cxn ang="0">
                  <a:pos x="48" y="78"/>
                </a:cxn>
                <a:cxn ang="0">
                  <a:pos x="30" y="66"/>
                </a:cxn>
                <a:cxn ang="0">
                  <a:pos x="24" y="48"/>
                </a:cxn>
                <a:cxn ang="0">
                  <a:pos x="18" y="30"/>
                </a:cxn>
                <a:cxn ang="0">
                  <a:pos x="30" y="12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90" h="96">
                  <a:moveTo>
                    <a:pt x="48" y="96"/>
                  </a:moveTo>
                  <a:lnTo>
                    <a:pt x="72" y="72"/>
                  </a:lnTo>
                  <a:lnTo>
                    <a:pt x="84" y="48"/>
                  </a:lnTo>
                  <a:lnTo>
                    <a:pt x="90" y="36"/>
                  </a:lnTo>
                  <a:lnTo>
                    <a:pt x="84" y="24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0"/>
                  </a:lnTo>
                  <a:lnTo>
                    <a:pt x="12" y="12"/>
                  </a:lnTo>
                  <a:lnTo>
                    <a:pt x="6" y="24"/>
                  </a:lnTo>
                  <a:lnTo>
                    <a:pt x="0" y="36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54" y="66"/>
                  </a:lnTo>
                  <a:lnTo>
                    <a:pt x="48" y="78"/>
                  </a:lnTo>
                  <a:lnTo>
                    <a:pt x="30" y="66"/>
                  </a:lnTo>
                  <a:lnTo>
                    <a:pt x="24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14" name="Freeform 18"/>
            <p:cNvSpPr>
              <a:spLocks noEditPoints="1"/>
            </p:cNvSpPr>
            <p:nvPr userDrawn="1"/>
          </p:nvSpPr>
          <p:spPr bwMode="ltGray">
            <a:xfrm>
              <a:off x="3059" y="1768"/>
              <a:ext cx="90" cy="108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12" y="102"/>
                </a:cxn>
                <a:cxn ang="0">
                  <a:pos x="24" y="108"/>
                </a:cxn>
                <a:cxn ang="0">
                  <a:pos x="54" y="108"/>
                </a:cxn>
                <a:cxn ang="0">
                  <a:pos x="78" y="96"/>
                </a:cxn>
                <a:cxn ang="0">
                  <a:pos x="90" y="72"/>
                </a:cxn>
                <a:cxn ang="0">
                  <a:pos x="84" y="42"/>
                </a:cxn>
                <a:cxn ang="0">
                  <a:pos x="66" y="24"/>
                </a:cxn>
                <a:cxn ang="0">
                  <a:pos x="54" y="12"/>
                </a:cxn>
                <a:cxn ang="0">
                  <a:pos x="48" y="6"/>
                </a:cxn>
                <a:cxn ang="0">
                  <a:pos x="48" y="6"/>
                </a:cxn>
                <a:cxn ang="0">
                  <a:pos x="48" y="0"/>
                </a:cxn>
                <a:cxn ang="0">
                  <a:pos x="24" y="24"/>
                </a:cxn>
                <a:cxn ang="0">
                  <a:pos x="6" y="48"/>
                </a:cxn>
                <a:cxn ang="0">
                  <a:pos x="0" y="66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12" y="66"/>
                </a:cxn>
                <a:cxn ang="0">
                  <a:pos x="18" y="48"/>
                </a:cxn>
                <a:cxn ang="0">
                  <a:pos x="30" y="36"/>
                </a:cxn>
                <a:cxn ang="0">
                  <a:pos x="42" y="24"/>
                </a:cxn>
                <a:cxn ang="0">
                  <a:pos x="48" y="18"/>
                </a:cxn>
                <a:cxn ang="0">
                  <a:pos x="66" y="30"/>
                </a:cxn>
                <a:cxn ang="0">
                  <a:pos x="72" y="48"/>
                </a:cxn>
                <a:cxn ang="0">
                  <a:pos x="78" y="72"/>
                </a:cxn>
                <a:cxn ang="0">
                  <a:pos x="78" y="84"/>
                </a:cxn>
                <a:cxn ang="0">
                  <a:pos x="66" y="96"/>
                </a:cxn>
                <a:cxn ang="0">
                  <a:pos x="42" y="102"/>
                </a:cxn>
                <a:cxn ang="0">
                  <a:pos x="30" y="96"/>
                </a:cxn>
                <a:cxn ang="0">
                  <a:pos x="18" y="90"/>
                </a:cxn>
                <a:cxn ang="0">
                  <a:pos x="12" y="78"/>
                </a:cxn>
                <a:cxn ang="0">
                  <a:pos x="12" y="66"/>
                </a:cxn>
                <a:cxn ang="0">
                  <a:pos x="12" y="66"/>
                </a:cxn>
              </a:cxnLst>
              <a:rect l="0" t="0" r="r" b="b"/>
              <a:pathLst>
                <a:path w="90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54" y="108"/>
                  </a:lnTo>
                  <a:lnTo>
                    <a:pt x="78" y="96"/>
                  </a:lnTo>
                  <a:lnTo>
                    <a:pt x="90" y="72"/>
                  </a:lnTo>
                  <a:lnTo>
                    <a:pt x="84" y="42"/>
                  </a:lnTo>
                  <a:lnTo>
                    <a:pt x="66" y="24"/>
                  </a:lnTo>
                  <a:lnTo>
                    <a:pt x="54" y="12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30" y="36"/>
                  </a:lnTo>
                  <a:lnTo>
                    <a:pt x="42" y="24"/>
                  </a:lnTo>
                  <a:lnTo>
                    <a:pt x="48" y="18"/>
                  </a:lnTo>
                  <a:lnTo>
                    <a:pt x="66" y="30"/>
                  </a:lnTo>
                  <a:lnTo>
                    <a:pt x="72" y="48"/>
                  </a:lnTo>
                  <a:lnTo>
                    <a:pt x="78" y="72"/>
                  </a:lnTo>
                  <a:lnTo>
                    <a:pt x="78" y="84"/>
                  </a:lnTo>
                  <a:lnTo>
                    <a:pt x="66" y="96"/>
                  </a:lnTo>
                  <a:lnTo>
                    <a:pt x="42" y="102"/>
                  </a:lnTo>
                  <a:lnTo>
                    <a:pt x="30" y="96"/>
                  </a:lnTo>
                  <a:lnTo>
                    <a:pt x="18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15" name="Freeform 19"/>
            <p:cNvSpPr>
              <a:spLocks/>
            </p:cNvSpPr>
            <p:nvPr userDrawn="1"/>
          </p:nvSpPr>
          <p:spPr bwMode="ltGray">
            <a:xfrm>
              <a:off x="5470" y="1205"/>
              <a:ext cx="102" cy="156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0" y="6"/>
                </a:cxn>
                <a:cxn ang="0">
                  <a:pos x="30" y="72"/>
                </a:cxn>
                <a:cxn ang="0">
                  <a:pos x="30" y="156"/>
                </a:cxn>
                <a:cxn ang="0">
                  <a:pos x="72" y="156"/>
                </a:cxn>
                <a:cxn ang="0">
                  <a:pos x="72" y="66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02" h="156">
                  <a:moveTo>
                    <a:pt x="102" y="0"/>
                  </a:moveTo>
                  <a:lnTo>
                    <a:pt x="0" y="6"/>
                  </a:lnTo>
                  <a:lnTo>
                    <a:pt x="30" y="72"/>
                  </a:lnTo>
                  <a:lnTo>
                    <a:pt x="30" y="156"/>
                  </a:lnTo>
                  <a:lnTo>
                    <a:pt x="72" y="156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16" name="Freeform 20"/>
            <p:cNvSpPr>
              <a:spLocks noEditPoints="1"/>
            </p:cNvSpPr>
            <p:nvPr userDrawn="1"/>
          </p:nvSpPr>
          <p:spPr bwMode="ltGray">
            <a:xfrm>
              <a:off x="5476" y="1349"/>
              <a:ext cx="84" cy="96"/>
            </a:xfrm>
            <a:custGeom>
              <a:avLst/>
              <a:gdLst/>
              <a:ahLst/>
              <a:cxnLst>
                <a:cxn ang="0">
                  <a:pos x="42" y="96"/>
                </a:cxn>
                <a:cxn ang="0">
                  <a:pos x="66" y="78"/>
                </a:cxn>
                <a:cxn ang="0">
                  <a:pos x="84" y="54"/>
                </a:cxn>
                <a:cxn ang="0">
                  <a:pos x="84" y="30"/>
                </a:cxn>
                <a:cxn ang="0">
                  <a:pos x="66" y="6"/>
                </a:cxn>
                <a:cxn ang="0">
                  <a:pos x="42" y="0"/>
                </a:cxn>
                <a:cxn ang="0">
                  <a:pos x="24" y="6"/>
                </a:cxn>
                <a:cxn ang="0">
                  <a:pos x="12" y="18"/>
                </a:cxn>
                <a:cxn ang="0">
                  <a:pos x="6" y="30"/>
                </a:cxn>
                <a:cxn ang="0">
                  <a:pos x="0" y="42"/>
                </a:cxn>
                <a:cxn ang="0">
                  <a:pos x="12" y="66"/>
                </a:cxn>
                <a:cxn ang="0">
                  <a:pos x="30" y="84"/>
                </a:cxn>
                <a:cxn ang="0">
                  <a:pos x="42" y="96"/>
                </a:cxn>
                <a:cxn ang="0">
                  <a:pos x="42" y="96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30"/>
                </a:cxn>
                <a:cxn ang="0">
                  <a:pos x="72" y="42"/>
                </a:cxn>
                <a:cxn ang="0">
                  <a:pos x="66" y="54"/>
                </a:cxn>
                <a:cxn ang="0">
                  <a:pos x="54" y="72"/>
                </a:cxn>
                <a:cxn ang="0">
                  <a:pos x="42" y="84"/>
                </a:cxn>
                <a:cxn ang="0">
                  <a:pos x="42" y="84"/>
                </a:cxn>
                <a:cxn ang="0">
                  <a:pos x="30" y="72"/>
                </a:cxn>
                <a:cxn ang="0">
                  <a:pos x="18" y="54"/>
                </a:cxn>
                <a:cxn ang="0">
                  <a:pos x="18" y="30"/>
                </a:cxn>
                <a:cxn ang="0">
                  <a:pos x="30" y="18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84" h="96">
                  <a:moveTo>
                    <a:pt x="42" y="96"/>
                  </a:moveTo>
                  <a:lnTo>
                    <a:pt x="66" y="78"/>
                  </a:lnTo>
                  <a:lnTo>
                    <a:pt x="84" y="54"/>
                  </a:lnTo>
                  <a:lnTo>
                    <a:pt x="84" y="30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6"/>
                  </a:lnTo>
                  <a:lnTo>
                    <a:pt x="12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2" y="96"/>
                  </a:lnTo>
                  <a:lnTo>
                    <a:pt x="42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4"/>
                  </a:lnTo>
                  <a:lnTo>
                    <a:pt x="54" y="72"/>
                  </a:lnTo>
                  <a:lnTo>
                    <a:pt x="42" y="84"/>
                  </a:lnTo>
                  <a:lnTo>
                    <a:pt x="42" y="84"/>
                  </a:lnTo>
                  <a:lnTo>
                    <a:pt x="30" y="72"/>
                  </a:lnTo>
                  <a:lnTo>
                    <a:pt x="18" y="54"/>
                  </a:lnTo>
                  <a:lnTo>
                    <a:pt x="18" y="30"/>
                  </a:lnTo>
                  <a:lnTo>
                    <a:pt x="30" y="18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17" name="Freeform 21"/>
            <p:cNvSpPr>
              <a:spLocks noEditPoints="1"/>
            </p:cNvSpPr>
            <p:nvPr userDrawn="1"/>
          </p:nvSpPr>
          <p:spPr bwMode="ltGray">
            <a:xfrm>
              <a:off x="5470" y="1433"/>
              <a:ext cx="90" cy="108"/>
            </a:xfrm>
            <a:custGeom>
              <a:avLst/>
              <a:gdLst/>
              <a:ahLst/>
              <a:cxnLst>
                <a:cxn ang="0">
                  <a:pos x="6" y="90"/>
                </a:cxn>
                <a:cxn ang="0">
                  <a:pos x="18" y="102"/>
                </a:cxn>
                <a:cxn ang="0">
                  <a:pos x="30" y="108"/>
                </a:cxn>
                <a:cxn ang="0">
                  <a:pos x="60" y="108"/>
                </a:cxn>
                <a:cxn ang="0">
                  <a:pos x="84" y="96"/>
                </a:cxn>
                <a:cxn ang="0">
                  <a:pos x="90" y="84"/>
                </a:cxn>
                <a:cxn ang="0">
                  <a:pos x="90" y="66"/>
                </a:cxn>
                <a:cxn ang="0">
                  <a:pos x="84" y="36"/>
                </a:cxn>
                <a:cxn ang="0">
                  <a:pos x="72" y="18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48" y="0"/>
                </a:cxn>
                <a:cxn ang="0">
                  <a:pos x="24" y="24"/>
                </a:cxn>
                <a:cxn ang="0">
                  <a:pos x="12" y="48"/>
                </a:cxn>
                <a:cxn ang="0">
                  <a:pos x="0" y="66"/>
                </a:cxn>
                <a:cxn ang="0">
                  <a:pos x="6" y="90"/>
                </a:cxn>
                <a:cxn ang="0">
                  <a:pos x="6" y="90"/>
                </a:cxn>
                <a:cxn ang="0">
                  <a:pos x="18" y="66"/>
                </a:cxn>
                <a:cxn ang="0">
                  <a:pos x="24" y="48"/>
                </a:cxn>
                <a:cxn ang="0">
                  <a:pos x="36" y="30"/>
                </a:cxn>
                <a:cxn ang="0">
                  <a:pos x="42" y="18"/>
                </a:cxn>
                <a:cxn ang="0">
                  <a:pos x="48" y="12"/>
                </a:cxn>
                <a:cxn ang="0">
                  <a:pos x="78" y="42"/>
                </a:cxn>
                <a:cxn ang="0">
                  <a:pos x="84" y="66"/>
                </a:cxn>
                <a:cxn ang="0">
                  <a:pos x="66" y="90"/>
                </a:cxn>
                <a:cxn ang="0">
                  <a:pos x="54" y="96"/>
                </a:cxn>
                <a:cxn ang="0">
                  <a:pos x="42" y="96"/>
                </a:cxn>
                <a:cxn ang="0">
                  <a:pos x="30" y="96"/>
                </a:cxn>
                <a:cxn ang="0">
                  <a:pos x="24" y="84"/>
                </a:cxn>
                <a:cxn ang="0">
                  <a:pos x="18" y="78"/>
                </a:cxn>
                <a:cxn ang="0">
                  <a:pos x="18" y="66"/>
                </a:cxn>
                <a:cxn ang="0">
                  <a:pos x="18" y="66"/>
                </a:cxn>
              </a:cxnLst>
              <a:rect l="0" t="0" r="r" b="b"/>
              <a:pathLst>
                <a:path w="90" h="108">
                  <a:moveTo>
                    <a:pt x="6" y="90"/>
                  </a:moveTo>
                  <a:lnTo>
                    <a:pt x="18" y="102"/>
                  </a:lnTo>
                  <a:lnTo>
                    <a:pt x="30" y="108"/>
                  </a:lnTo>
                  <a:lnTo>
                    <a:pt x="60" y="108"/>
                  </a:lnTo>
                  <a:lnTo>
                    <a:pt x="84" y="96"/>
                  </a:lnTo>
                  <a:lnTo>
                    <a:pt x="90" y="84"/>
                  </a:lnTo>
                  <a:lnTo>
                    <a:pt x="90" y="66"/>
                  </a:lnTo>
                  <a:lnTo>
                    <a:pt x="84" y="36"/>
                  </a:lnTo>
                  <a:lnTo>
                    <a:pt x="72" y="18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12" y="48"/>
                  </a:lnTo>
                  <a:lnTo>
                    <a:pt x="0" y="66"/>
                  </a:lnTo>
                  <a:lnTo>
                    <a:pt x="6" y="90"/>
                  </a:lnTo>
                  <a:lnTo>
                    <a:pt x="6" y="90"/>
                  </a:lnTo>
                  <a:close/>
                  <a:moveTo>
                    <a:pt x="18" y="66"/>
                  </a:moveTo>
                  <a:lnTo>
                    <a:pt x="24" y="48"/>
                  </a:lnTo>
                  <a:lnTo>
                    <a:pt x="36" y="30"/>
                  </a:lnTo>
                  <a:lnTo>
                    <a:pt x="42" y="18"/>
                  </a:lnTo>
                  <a:lnTo>
                    <a:pt x="48" y="12"/>
                  </a:lnTo>
                  <a:lnTo>
                    <a:pt x="78" y="42"/>
                  </a:lnTo>
                  <a:lnTo>
                    <a:pt x="84" y="66"/>
                  </a:lnTo>
                  <a:lnTo>
                    <a:pt x="66" y="90"/>
                  </a:lnTo>
                  <a:lnTo>
                    <a:pt x="54" y="96"/>
                  </a:lnTo>
                  <a:lnTo>
                    <a:pt x="42" y="96"/>
                  </a:lnTo>
                  <a:lnTo>
                    <a:pt x="30" y="96"/>
                  </a:lnTo>
                  <a:lnTo>
                    <a:pt x="24" y="84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18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18" name="Freeform 22"/>
            <p:cNvSpPr>
              <a:spLocks noEditPoints="1"/>
            </p:cNvSpPr>
            <p:nvPr userDrawn="1"/>
          </p:nvSpPr>
          <p:spPr bwMode="ltGray">
            <a:xfrm>
              <a:off x="5428" y="3525"/>
              <a:ext cx="66" cy="96"/>
            </a:xfrm>
            <a:custGeom>
              <a:avLst/>
              <a:gdLst/>
              <a:ahLst/>
              <a:cxnLst>
                <a:cxn ang="0">
                  <a:pos x="30" y="96"/>
                </a:cxn>
                <a:cxn ang="0">
                  <a:pos x="54" y="72"/>
                </a:cxn>
                <a:cxn ang="0">
                  <a:pos x="66" y="48"/>
                </a:cxn>
                <a:cxn ang="0">
                  <a:pos x="66" y="24"/>
                </a:cxn>
                <a:cxn ang="0">
                  <a:pos x="54" y="6"/>
                </a:cxn>
                <a:cxn ang="0">
                  <a:pos x="30" y="0"/>
                </a:cxn>
                <a:cxn ang="0">
                  <a:pos x="18" y="0"/>
                </a:cxn>
                <a:cxn ang="0">
                  <a:pos x="6" y="12"/>
                </a:cxn>
                <a:cxn ang="0">
                  <a:pos x="0" y="36"/>
                </a:cxn>
                <a:cxn ang="0">
                  <a:pos x="6" y="60"/>
                </a:cxn>
                <a:cxn ang="0">
                  <a:pos x="18" y="84"/>
                </a:cxn>
                <a:cxn ang="0">
                  <a:pos x="30" y="96"/>
                </a:cxn>
                <a:cxn ang="0">
                  <a:pos x="30" y="96"/>
                </a:cxn>
                <a:cxn ang="0">
                  <a:pos x="30" y="12"/>
                </a:cxn>
                <a:cxn ang="0">
                  <a:pos x="48" y="18"/>
                </a:cxn>
                <a:cxn ang="0">
                  <a:pos x="54" y="24"/>
                </a:cxn>
                <a:cxn ang="0">
                  <a:pos x="54" y="36"/>
                </a:cxn>
                <a:cxn ang="0">
                  <a:pos x="48" y="48"/>
                </a:cxn>
                <a:cxn ang="0">
                  <a:pos x="36" y="66"/>
                </a:cxn>
                <a:cxn ang="0">
                  <a:pos x="30" y="78"/>
                </a:cxn>
                <a:cxn ang="0">
                  <a:pos x="18" y="66"/>
                </a:cxn>
                <a:cxn ang="0">
                  <a:pos x="12" y="48"/>
                </a:cxn>
                <a:cxn ang="0">
                  <a:pos x="6" y="30"/>
                </a:cxn>
                <a:cxn ang="0">
                  <a:pos x="18" y="12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66" h="96">
                  <a:moveTo>
                    <a:pt x="30" y="96"/>
                  </a:moveTo>
                  <a:lnTo>
                    <a:pt x="54" y="72"/>
                  </a:lnTo>
                  <a:lnTo>
                    <a:pt x="66" y="48"/>
                  </a:lnTo>
                  <a:lnTo>
                    <a:pt x="66" y="24"/>
                  </a:lnTo>
                  <a:lnTo>
                    <a:pt x="54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18" y="84"/>
                  </a:lnTo>
                  <a:lnTo>
                    <a:pt x="30" y="96"/>
                  </a:lnTo>
                  <a:lnTo>
                    <a:pt x="30" y="96"/>
                  </a:lnTo>
                  <a:close/>
                  <a:moveTo>
                    <a:pt x="30" y="12"/>
                  </a:moveTo>
                  <a:lnTo>
                    <a:pt x="48" y="18"/>
                  </a:lnTo>
                  <a:lnTo>
                    <a:pt x="54" y="24"/>
                  </a:lnTo>
                  <a:lnTo>
                    <a:pt x="54" y="36"/>
                  </a:lnTo>
                  <a:lnTo>
                    <a:pt x="48" y="48"/>
                  </a:lnTo>
                  <a:lnTo>
                    <a:pt x="36" y="66"/>
                  </a:lnTo>
                  <a:lnTo>
                    <a:pt x="30" y="78"/>
                  </a:lnTo>
                  <a:lnTo>
                    <a:pt x="18" y="66"/>
                  </a:lnTo>
                  <a:lnTo>
                    <a:pt x="12" y="48"/>
                  </a:lnTo>
                  <a:lnTo>
                    <a:pt x="6" y="30"/>
                  </a:lnTo>
                  <a:lnTo>
                    <a:pt x="18" y="12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19" name="Freeform 23"/>
            <p:cNvSpPr>
              <a:spLocks/>
            </p:cNvSpPr>
            <p:nvPr userDrawn="1"/>
          </p:nvSpPr>
          <p:spPr bwMode="ltGray">
            <a:xfrm>
              <a:off x="3017" y="1127"/>
              <a:ext cx="2603" cy="444"/>
            </a:xfrm>
            <a:custGeom>
              <a:avLst/>
              <a:gdLst/>
              <a:ahLst/>
              <a:cxnLst>
                <a:cxn ang="0">
                  <a:pos x="2577" y="0"/>
                </a:cxn>
                <a:cxn ang="0">
                  <a:pos x="2594" y="72"/>
                </a:cxn>
                <a:cxn ang="0">
                  <a:pos x="6" y="444"/>
                </a:cxn>
                <a:cxn ang="0">
                  <a:pos x="0" y="396"/>
                </a:cxn>
                <a:cxn ang="0">
                  <a:pos x="1225" y="96"/>
                </a:cxn>
                <a:cxn ang="0">
                  <a:pos x="1351" y="78"/>
                </a:cxn>
                <a:cxn ang="0">
                  <a:pos x="2577" y="0"/>
                </a:cxn>
                <a:cxn ang="0">
                  <a:pos x="2577" y="0"/>
                </a:cxn>
              </a:cxnLst>
              <a:rect l="0" t="0" r="r" b="b"/>
              <a:pathLst>
                <a:path w="2594" h="444">
                  <a:moveTo>
                    <a:pt x="2577" y="0"/>
                  </a:moveTo>
                  <a:lnTo>
                    <a:pt x="2594" y="72"/>
                  </a:lnTo>
                  <a:lnTo>
                    <a:pt x="6" y="444"/>
                  </a:lnTo>
                  <a:lnTo>
                    <a:pt x="0" y="396"/>
                  </a:lnTo>
                  <a:lnTo>
                    <a:pt x="1225" y="96"/>
                  </a:lnTo>
                  <a:lnTo>
                    <a:pt x="1351" y="78"/>
                  </a:lnTo>
                  <a:lnTo>
                    <a:pt x="2577" y="0"/>
                  </a:lnTo>
                  <a:lnTo>
                    <a:pt x="25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20" name="Freeform 24"/>
            <p:cNvSpPr>
              <a:spLocks noEditPoints="1"/>
            </p:cNvSpPr>
            <p:nvPr userDrawn="1"/>
          </p:nvSpPr>
          <p:spPr bwMode="ltGray">
            <a:xfrm>
              <a:off x="2934" y="3773"/>
              <a:ext cx="84" cy="95"/>
            </a:xfrm>
            <a:custGeom>
              <a:avLst/>
              <a:gdLst/>
              <a:ahLst/>
              <a:cxnLst>
                <a:cxn ang="0">
                  <a:pos x="36" y="95"/>
                </a:cxn>
                <a:cxn ang="0">
                  <a:pos x="60" y="77"/>
                </a:cxn>
                <a:cxn ang="0">
                  <a:pos x="78" y="53"/>
                </a:cxn>
                <a:cxn ang="0">
                  <a:pos x="84" y="42"/>
                </a:cxn>
                <a:cxn ang="0">
                  <a:pos x="84" y="30"/>
                </a:cxn>
                <a:cxn ang="0">
                  <a:pos x="72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12" y="12"/>
                </a:cxn>
                <a:cxn ang="0">
                  <a:pos x="0" y="24"/>
                </a:cxn>
                <a:cxn ang="0">
                  <a:pos x="0" y="36"/>
                </a:cxn>
                <a:cxn ang="0">
                  <a:pos x="6" y="59"/>
                </a:cxn>
                <a:cxn ang="0">
                  <a:pos x="24" y="83"/>
                </a:cxn>
                <a:cxn ang="0">
                  <a:pos x="36" y="95"/>
                </a:cxn>
                <a:cxn ang="0">
                  <a:pos x="36" y="95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30"/>
                </a:cxn>
                <a:cxn ang="0">
                  <a:pos x="72" y="42"/>
                </a:cxn>
                <a:cxn ang="0">
                  <a:pos x="66" y="53"/>
                </a:cxn>
                <a:cxn ang="0">
                  <a:pos x="48" y="71"/>
                </a:cxn>
                <a:cxn ang="0">
                  <a:pos x="42" y="77"/>
                </a:cxn>
                <a:cxn ang="0">
                  <a:pos x="36" y="77"/>
                </a:cxn>
                <a:cxn ang="0">
                  <a:pos x="24" y="65"/>
                </a:cxn>
                <a:cxn ang="0">
                  <a:pos x="18" y="48"/>
                </a:cxn>
                <a:cxn ang="0">
                  <a:pos x="18" y="30"/>
                </a:cxn>
                <a:cxn ang="0">
                  <a:pos x="30" y="12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84" h="95">
                  <a:moveTo>
                    <a:pt x="36" y="95"/>
                  </a:moveTo>
                  <a:lnTo>
                    <a:pt x="60" y="77"/>
                  </a:lnTo>
                  <a:lnTo>
                    <a:pt x="78" y="53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72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12" y="12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6" y="59"/>
                  </a:lnTo>
                  <a:lnTo>
                    <a:pt x="24" y="83"/>
                  </a:lnTo>
                  <a:lnTo>
                    <a:pt x="36" y="95"/>
                  </a:lnTo>
                  <a:lnTo>
                    <a:pt x="36" y="95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3"/>
                  </a:lnTo>
                  <a:lnTo>
                    <a:pt x="48" y="71"/>
                  </a:lnTo>
                  <a:lnTo>
                    <a:pt x="42" y="77"/>
                  </a:lnTo>
                  <a:lnTo>
                    <a:pt x="36" y="77"/>
                  </a:lnTo>
                  <a:lnTo>
                    <a:pt x="24" y="65"/>
                  </a:lnTo>
                  <a:lnTo>
                    <a:pt x="18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21" name="Freeform 25"/>
            <p:cNvSpPr>
              <a:spLocks noEditPoints="1"/>
            </p:cNvSpPr>
            <p:nvPr userDrawn="1"/>
          </p:nvSpPr>
          <p:spPr bwMode="ltGray">
            <a:xfrm>
              <a:off x="3779" y="3872"/>
              <a:ext cx="90" cy="108"/>
            </a:xfrm>
            <a:custGeom>
              <a:avLst/>
              <a:gdLst/>
              <a:ahLst/>
              <a:cxnLst>
                <a:cxn ang="0">
                  <a:pos x="12" y="96"/>
                </a:cxn>
                <a:cxn ang="0">
                  <a:pos x="24" y="108"/>
                </a:cxn>
                <a:cxn ang="0">
                  <a:pos x="42" y="108"/>
                </a:cxn>
                <a:cxn ang="0">
                  <a:pos x="66" y="102"/>
                </a:cxn>
                <a:cxn ang="0">
                  <a:pos x="84" y="78"/>
                </a:cxn>
                <a:cxn ang="0">
                  <a:pos x="90" y="66"/>
                </a:cxn>
                <a:cxn ang="0">
                  <a:pos x="84" y="48"/>
                </a:cxn>
                <a:cxn ang="0">
                  <a:pos x="66" y="24"/>
                </a:cxn>
                <a:cxn ang="0">
                  <a:pos x="48" y="12"/>
                </a:cxn>
                <a:cxn ang="0">
                  <a:pos x="36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12" y="30"/>
                </a:cxn>
                <a:cxn ang="0">
                  <a:pos x="0" y="54"/>
                </a:cxn>
                <a:cxn ang="0">
                  <a:pos x="0" y="78"/>
                </a:cxn>
                <a:cxn ang="0">
                  <a:pos x="12" y="96"/>
                </a:cxn>
                <a:cxn ang="0">
                  <a:pos x="12" y="96"/>
                </a:cxn>
                <a:cxn ang="0">
                  <a:pos x="12" y="72"/>
                </a:cxn>
                <a:cxn ang="0">
                  <a:pos x="18" y="54"/>
                </a:cxn>
                <a:cxn ang="0">
                  <a:pos x="24" y="36"/>
                </a:cxn>
                <a:cxn ang="0">
                  <a:pos x="30" y="18"/>
                </a:cxn>
                <a:cxn ang="0">
                  <a:pos x="30" y="12"/>
                </a:cxn>
                <a:cxn ang="0">
                  <a:pos x="48" y="24"/>
                </a:cxn>
                <a:cxn ang="0">
                  <a:pos x="66" y="36"/>
                </a:cxn>
                <a:cxn ang="0">
                  <a:pos x="78" y="54"/>
                </a:cxn>
                <a:cxn ang="0">
                  <a:pos x="78" y="72"/>
                </a:cxn>
                <a:cxn ang="0">
                  <a:pos x="72" y="84"/>
                </a:cxn>
                <a:cxn ang="0">
                  <a:pos x="48" y="96"/>
                </a:cxn>
                <a:cxn ang="0">
                  <a:pos x="36" y="96"/>
                </a:cxn>
                <a:cxn ang="0">
                  <a:pos x="24" y="90"/>
                </a:cxn>
                <a:cxn ang="0">
                  <a:pos x="18" y="84"/>
                </a:cxn>
                <a:cxn ang="0">
                  <a:pos x="12" y="72"/>
                </a:cxn>
                <a:cxn ang="0">
                  <a:pos x="12" y="72"/>
                </a:cxn>
              </a:cxnLst>
              <a:rect l="0" t="0" r="r" b="b"/>
              <a:pathLst>
                <a:path w="90" h="108">
                  <a:moveTo>
                    <a:pt x="12" y="96"/>
                  </a:moveTo>
                  <a:lnTo>
                    <a:pt x="24" y="108"/>
                  </a:lnTo>
                  <a:lnTo>
                    <a:pt x="42" y="108"/>
                  </a:lnTo>
                  <a:lnTo>
                    <a:pt x="66" y="102"/>
                  </a:lnTo>
                  <a:lnTo>
                    <a:pt x="84" y="78"/>
                  </a:lnTo>
                  <a:lnTo>
                    <a:pt x="90" y="66"/>
                  </a:lnTo>
                  <a:lnTo>
                    <a:pt x="84" y="48"/>
                  </a:lnTo>
                  <a:lnTo>
                    <a:pt x="66" y="24"/>
                  </a:lnTo>
                  <a:lnTo>
                    <a:pt x="48" y="12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2" y="30"/>
                  </a:lnTo>
                  <a:lnTo>
                    <a:pt x="0" y="54"/>
                  </a:lnTo>
                  <a:lnTo>
                    <a:pt x="0" y="78"/>
                  </a:lnTo>
                  <a:lnTo>
                    <a:pt x="12" y="96"/>
                  </a:lnTo>
                  <a:lnTo>
                    <a:pt x="12" y="96"/>
                  </a:lnTo>
                  <a:close/>
                  <a:moveTo>
                    <a:pt x="12" y="72"/>
                  </a:moveTo>
                  <a:lnTo>
                    <a:pt x="18" y="54"/>
                  </a:lnTo>
                  <a:lnTo>
                    <a:pt x="24" y="36"/>
                  </a:lnTo>
                  <a:lnTo>
                    <a:pt x="30" y="18"/>
                  </a:lnTo>
                  <a:lnTo>
                    <a:pt x="30" y="12"/>
                  </a:lnTo>
                  <a:lnTo>
                    <a:pt x="48" y="24"/>
                  </a:lnTo>
                  <a:lnTo>
                    <a:pt x="66" y="36"/>
                  </a:lnTo>
                  <a:lnTo>
                    <a:pt x="78" y="54"/>
                  </a:lnTo>
                  <a:lnTo>
                    <a:pt x="78" y="72"/>
                  </a:lnTo>
                  <a:lnTo>
                    <a:pt x="72" y="84"/>
                  </a:lnTo>
                  <a:lnTo>
                    <a:pt x="48" y="96"/>
                  </a:lnTo>
                  <a:lnTo>
                    <a:pt x="36" y="96"/>
                  </a:lnTo>
                  <a:lnTo>
                    <a:pt x="24" y="90"/>
                  </a:lnTo>
                  <a:lnTo>
                    <a:pt x="18" y="84"/>
                  </a:lnTo>
                  <a:lnTo>
                    <a:pt x="12" y="72"/>
                  </a:lnTo>
                  <a:lnTo>
                    <a:pt x="12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22" name="Freeform 26"/>
            <p:cNvSpPr>
              <a:spLocks noEditPoints="1"/>
            </p:cNvSpPr>
            <p:nvPr userDrawn="1"/>
          </p:nvSpPr>
          <p:spPr bwMode="ltGray">
            <a:xfrm>
              <a:off x="2400" y="3872"/>
              <a:ext cx="72" cy="90"/>
            </a:xfrm>
            <a:custGeom>
              <a:avLst/>
              <a:gdLst/>
              <a:ahLst/>
              <a:cxnLst>
                <a:cxn ang="0">
                  <a:pos x="71" y="90"/>
                </a:cxn>
                <a:cxn ang="0">
                  <a:pos x="71" y="60"/>
                </a:cxn>
                <a:cxn ang="0">
                  <a:pos x="71" y="36"/>
                </a:cxn>
                <a:cxn ang="0">
                  <a:pos x="60" y="12"/>
                </a:cxn>
                <a:cxn ang="0">
                  <a:pos x="36" y="0"/>
                </a:cxn>
                <a:cxn ang="0">
                  <a:pos x="12" y="12"/>
                </a:cxn>
                <a:cxn ang="0">
                  <a:pos x="0" y="36"/>
                </a:cxn>
                <a:cxn ang="0">
                  <a:pos x="6" y="60"/>
                </a:cxn>
                <a:cxn ang="0">
                  <a:pos x="30" y="78"/>
                </a:cxn>
                <a:cxn ang="0">
                  <a:pos x="54" y="90"/>
                </a:cxn>
                <a:cxn ang="0">
                  <a:pos x="71" y="90"/>
                </a:cxn>
                <a:cxn ang="0">
                  <a:pos x="71" y="90"/>
                </a:cxn>
                <a:cxn ang="0">
                  <a:pos x="24" y="18"/>
                </a:cxn>
                <a:cxn ang="0">
                  <a:pos x="42" y="18"/>
                </a:cxn>
                <a:cxn ang="0">
                  <a:pos x="54" y="18"/>
                </a:cxn>
                <a:cxn ang="0">
                  <a:pos x="60" y="42"/>
                </a:cxn>
                <a:cxn ang="0">
                  <a:pos x="60" y="66"/>
                </a:cxn>
                <a:cxn ang="0">
                  <a:pos x="60" y="72"/>
                </a:cxn>
                <a:cxn ang="0">
                  <a:pos x="60" y="78"/>
                </a:cxn>
                <a:cxn ang="0">
                  <a:pos x="42" y="72"/>
                </a:cxn>
                <a:cxn ang="0">
                  <a:pos x="24" y="66"/>
                </a:cxn>
                <a:cxn ang="0">
                  <a:pos x="12" y="48"/>
                </a:cxn>
                <a:cxn ang="0">
                  <a:pos x="12" y="30"/>
                </a:cxn>
                <a:cxn ang="0">
                  <a:pos x="24" y="18"/>
                </a:cxn>
                <a:cxn ang="0">
                  <a:pos x="24" y="18"/>
                </a:cxn>
              </a:cxnLst>
              <a:rect l="0" t="0" r="r" b="b"/>
              <a:pathLst>
                <a:path w="71" h="90">
                  <a:moveTo>
                    <a:pt x="71" y="90"/>
                  </a:moveTo>
                  <a:lnTo>
                    <a:pt x="71" y="60"/>
                  </a:lnTo>
                  <a:lnTo>
                    <a:pt x="71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30" y="78"/>
                  </a:lnTo>
                  <a:lnTo>
                    <a:pt x="54" y="90"/>
                  </a:lnTo>
                  <a:lnTo>
                    <a:pt x="71" y="90"/>
                  </a:lnTo>
                  <a:lnTo>
                    <a:pt x="71" y="90"/>
                  </a:lnTo>
                  <a:close/>
                  <a:moveTo>
                    <a:pt x="24" y="18"/>
                  </a:moveTo>
                  <a:lnTo>
                    <a:pt x="42" y="18"/>
                  </a:lnTo>
                  <a:lnTo>
                    <a:pt x="54" y="18"/>
                  </a:lnTo>
                  <a:lnTo>
                    <a:pt x="60" y="42"/>
                  </a:lnTo>
                  <a:lnTo>
                    <a:pt x="60" y="66"/>
                  </a:lnTo>
                  <a:lnTo>
                    <a:pt x="60" y="72"/>
                  </a:lnTo>
                  <a:lnTo>
                    <a:pt x="60" y="78"/>
                  </a:lnTo>
                  <a:lnTo>
                    <a:pt x="42" y="72"/>
                  </a:lnTo>
                  <a:lnTo>
                    <a:pt x="24" y="66"/>
                  </a:lnTo>
                  <a:lnTo>
                    <a:pt x="12" y="48"/>
                  </a:lnTo>
                  <a:lnTo>
                    <a:pt x="12" y="30"/>
                  </a:lnTo>
                  <a:lnTo>
                    <a:pt x="24" y="18"/>
                  </a:lnTo>
                  <a:lnTo>
                    <a:pt x="24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23" name="Oval 27"/>
            <p:cNvSpPr>
              <a:spLocks noChangeArrowheads="1"/>
            </p:cNvSpPr>
            <p:nvPr userDrawn="1"/>
          </p:nvSpPr>
          <p:spPr bwMode="ltGray">
            <a:xfrm>
              <a:off x="2444" y="3838"/>
              <a:ext cx="1380" cy="389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24" name="Oval 28"/>
            <p:cNvSpPr>
              <a:spLocks noChangeArrowheads="1"/>
            </p:cNvSpPr>
            <p:nvPr userDrawn="1"/>
          </p:nvSpPr>
          <p:spPr bwMode="ltGray">
            <a:xfrm>
              <a:off x="2394" y="3834"/>
              <a:ext cx="1502" cy="288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25" name="Oval 29"/>
            <p:cNvSpPr>
              <a:spLocks noChangeArrowheads="1"/>
            </p:cNvSpPr>
            <p:nvPr userDrawn="1"/>
          </p:nvSpPr>
          <p:spPr bwMode="ltGray">
            <a:xfrm>
              <a:off x="2441" y="3860"/>
              <a:ext cx="1425" cy="22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26" name="Freeform 30"/>
            <p:cNvSpPr>
              <a:spLocks noEditPoints="1"/>
            </p:cNvSpPr>
            <p:nvPr userDrawn="1"/>
          </p:nvSpPr>
          <p:spPr bwMode="ltGray">
            <a:xfrm>
              <a:off x="3743" y="3788"/>
              <a:ext cx="90" cy="96"/>
            </a:xfrm>
            <a:custGeom>
              <a:avLst/>
              <a:gdLst/>
              <a:ahLst/>
              <a:cxnLst>
                <a:cxn ang="0">
                  <a:pos x="66" y="96"/>
                </a:cxn>
                <a:cxn ang="0">
                  <a:pos x="78" y="66"/>
                </a:cxn>
                <a:cxn ang="0">
                  <a:pos x="90" y="42"/>
                </a:cxn>
                <a:cxn ang="0">
                  <a:pos x="78" y="18"/>
                </a:cxn>
                <a:cxn ang="0">
                  <a:pos x="60" y="0"/>
                </a:cxn>
                <a:cxn ang="0">
                  <a:pos x="30" y="6"/>
                </a:cxn>
                <a:cxn ang="0">
                  <a:pos x="18" y="18"/>
                </a:cxn>
                <a:cxn ang="0">
                  <a:pos x="6" y="30"/>
                </a:cxn>
                <a:cxn ang="0">
                  <a:pos x="0" y="42"/>
                </a:cxn>
                <a:cxn ang="0">
                  <a:pos x="6" y="60"/>
                </a:cxn>
                <a:cxn ang="0">
                  <a:pos x="24" y="78"/>
                </a:cxn>
                <a:cxn ang="0">
                  <a:pos x="48" y="90"/>
                </a:cxn>
                <a:cxn ang="0">
                  <a:pos x="66" y="96"/>
                </a:cxn>
                <a:cxn ang="0">
                  <a:pos x="66" y="96"/>
                </a:cxn>
                <a:cxn ang="0">
                  <a:pos x="42" y="18"/>
                </a:cxn>
                <a:cxn ang="0">
                  <a:pos x="60" y="18"/>
                </a:cxn>
                <a:cxn ang="0">
                  <a:pos x="72" y="24"/>
                </a:cxn>
                <a:cxn ang="0">
                  <a:pos x="72" y="36"/>
                </a:cxn>
                <a:cxn ang="0">
                  <a:pos x="72" y="48"/>
                </a:cxn>
                <a:cxn ang="0">
                  <a:pos x="66" y="72"/>
                </a:cxn>
                <a:cxn ang="0">
                  <a:pos x="60" y="78"/>
                </a:cxn>
                <a:cxn ang="0">
                  <a:pos x="60" y="84"/>
                </a:cxn>
                <a:cxn ang="0">
                  <a:pos x="42" y="72"/>
                </a:cxn>
                <a:cxn ang="0">
                  <a:pos x="30" y="66"/>
                </a:cxn>
                <a:cxn ang="0">
                  <a:pos x="18" y="42"/>
                </a:cxn>
                <a:cxn ang="0">
                  <a:pos x="24" y="30"/>
                </a:cxn>
                <a:cxn ang="0">
                  <a:pos x="42" y="18"/>
                </a:cxn>
                <a:cxn ang="0">
                  <a:pos x="42" y="18"/>
                </a:cxn>
              </a:cxnLst>
              <a:rect l="0" t="0" r="r" b="b"/>
              <a:pathLst>
                <a:path w="90" h="96">
                  <a:moveTo>
                    <a:pt x="66" y="96"/>
                  </a:moveTo>
                  <a:lnTo>
                    <a:pt x="78" y="66"/>
                  </a:lnTo>
                  <a:lnTo>
                    <a:pt x="90" y="42"/>
                  </a:lnTo>
                  <a:lnTo>
                    <a:pt x="78" y="18"/>
                  </a:lnTo>
                  <a:lnTo>
                    <a:pt x="60" y="0"/>
                  </a:lnTo>
                  <a:lnTo>
                    <a:pt x="30" y="6"/>
                  </a:lnTo>
                  <a:lnTo>
                    <a:pt x="18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24" y="78"/>
                  </a:lnTo>
                  <a:lnTo>
                    <a:pt x="48" y="90"/>
                  </a:lnTo>
                  <a:lnTo>
                    <a:pt x="66" y="96"/>
                  </a:lnTo>
                  <a:lnTo>
                    <a:pt x="66" y="96"/>
                  </a:lnTo>
                  <a:close/>
                  <a:moveTo>
                    <a:pt x="42" y="18"/>
                  </a:moveTo>
                  <a:lnTo>
                    <a:pt x="60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66" y="72"/>
                  </a:lnTo>
                  <a:lnTo>
                    <a:pt x="60" y="78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30" y="66"/>
                  </a:lnTo>
                  <a:lnTo>
                    <a:pt x="18" y="42"/>
                  </a:lnTo>
                  <a:lnTo>
                    <a:pt x="24" y="30"/>
                  </a:lnTo>
                  <a:lnTo>
                    <a:pt x="42" y="18"/>
                  </a:lnTo>
                  <a:lnTo>
                    <a:pt x="42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27" name="Freeform 31"/>
            <p:cNvSpPr>
              <a:spLocks noEditPoints="1"/>
            </p:cNvSpPr>
            <p:nvPr userDrawn="1"/>
          </p:nvSpPr>
          <p:spPr bwMode="ltGray">
            <a:xfrm>
              <a:off x="5422" y="3603"/>
              <a:ext cx="72" cy="108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12" y="102"/>
                </a:cxn>
                <a:cxn ang="0">
                  <a:pos x="24" y="108"/>
                </a:cxn>
                <a:cxn ang="0">
                  <a:pos x="48" y="108"/>
                </a:cxn>
                <a:cxn ang="0">
                  <a:pos x="66" y="96"/>
                </a:cxn>
                <a:cxn ang="0">
                  <a:pos x="72" y="66"/>
                </a:cxn>
                <a:cxn ang="0">
                  <a:pos x="66" y="42"/>
                </a:cxn>
                <a:cxn ang="0">
                  <a:pos x="60" y="18"/>
                </a:cxn>
                <a:cxn ang="0">
                  <a:pos x="48" y="6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6" y="0"/>
                </a:cxn>
                <a:cxn ang="0">
                  <a:pos x="18" y="24"/>
                </a:cxn>
                <a:cxn ang="0">
                  <a:pos x="6" y="48"/>
                </a:cxn>
                <a:cxn ang="0">
                  <a:pos x="0" y="66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12" y="66"/>
                </a:cxn>
                <a:cxn ang="0">
                  <a:pos x="18" y="48"/>
                </a:cxn>
                <a:cxn ang="0">
                  <a:pos x="24" y="36"/>
                </a:cxn>
                <a:cxn ang="0">
                  <a:pos x="30" y="24"/>
                </a:cxn>
                <a:cxn ang="0">
                  <a:pos x="36" y="18"/>
                </a:cxn>
                <a:cxn ang="0">
                  <a:pos x="54" y="30"/>
                </a:cxn>
                <a:cxn ang="0">
                  <a:pos x="60" y="48"/>
                </a:cxn>
                <a:cxn ang="0">
                  <a:pos x="66" y="72"/>
                </a:cxn>
                <a:cxn ang="0">
                  <a:pos x="66" y="84"/>
                </a:cxn>
                <a:cxn ang="0">
                  <a:pos x="54" y="96"/>
                </a:cxn>
                <a:cxn ang="0">
                  <a:pos x="30" y="102"/>
                </a:cxn>
                <a:cxn ang="0">
                  <a:pos x="24" y="96"/>
                </a:cxn>
                <a:cxn ang="0">
                  <a:pos x="12" y="90"/>
                </a:cxn>
                <a:cxn ang="0">
                  <a:pos x="12" y="78"/>
                </a:cxn>
                <a:cxn ang="0">
                  <a:pos x="12" y="66"/>
                </a:cxn>
                <a:cxn ang="0">
                  <a:pos x="12" y="66"/>
                </a:cxn>
              </a:cxnLst>
              <a:rect l="0" t="0" r="r" b="b"/>
              <a:pathLst>
                <a:path w="72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48" y="108"/>
                  </a:lnTo>
                  <a:lnTo>
                    <a:pt x="66" y="96"/>
                  </a:lnTo>
                  <a:lnTo>
                    <a:pt x="72" y="66"/>
                  </a:lnTo>
                  <a:lnTo>
                    <a:pt x="66" y="42"/>
                  </a:lnTo>
                  <a:lnTo>
                    <a:pt x="60" y="18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18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24" y="36"/>
                  </a:lnTo>
                  <a:lnTo>
                    <a:pt x="30" y="24"/>
                  </a:lnTo>
                  <a:lnTo>
                    <a:pt x="36" y="18"/>
                  </a:lnTo>
                  <a:lnTo>
                    <a:pt x="54" y="30"/>
                  </a:lnTo>
                  <a:lnTo>
                    <a:pt x="60" y="48"/>
                  </a:lnTo>
                  <a:lnTo>
                    <a:pt x="66" y="72"/>
                  </a:lnTo>
                  <a:lnTo>
                    <a:pt x="66" y="84"/>
                  </a:lnTo>
                  <a:lnTo>
                    <a:pt x="54" y="96"/>
                  </a:lnTo>
                  <a:lnTo>
                    <a:pt x="30" y="102"/>
                  </a:lnTo>
                  <a:lnTo>
                    <a:pt x="24" y="96"/>
                  </a:lnTo>
                  <a:lnTo>
                    <a:pt x="12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28" name="Rectangle 32"/>
            <p:cNvSpPr>
              <a:spLocks noChangeArrowheads="1"/>
            </p:cNvSpPr>
            <p:nvPr userDrawn="1"/>
          </p:nvSpPr>
          <p:spPr bwMode="ltGray">
            <a:xfrm>
              <a:off x="4238" y="1773"/>
              <a:ext cx="173" cy="2539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29" name="Rectangle 33"/>
            <p:cNvSpPr>
              <a:spLocks noChangeArrowheads="1"/>
            </p:cNvSpPr>
            <p:nvPr userDrawn="1"/>
          </p:nvSpPr>
          <p:spPr bwMode="ltGray">
            <a:xfrm>
              <a:off x="4288" y="1545"/>
              <a:ext cx="76" cy="24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30" name="AutoShape 34"/>
            <p:cNvSpPr>
              <a:spLocks noChangeArrowheads="1"/>
            </p:cNvSpPr>
            <p:nvPr userDrawn="1"/>
          </p:nvSpPr>
          <p:spPr bwMode="ltGray">
            <a:xfrm>
              <a:off x="4220" y="1743"/>
              <a:ext cx="205" cy="5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131" name="Freeform 35"/>
            <p:cNvSpPr>
              <a:spLocks/>
            </p:cNvSpPr>
            <p:nvPr userDrawn="1"/>
          </p:nvSpPr>
          <p:spPr bwMode="ltGray">
            <a:xfrm>
              <a:off x="4306" y="1529"/>
              <a:ext cx="252" cy="1576"/>
            </a:xfrm>
            <a:custGeom>
              <a:avLst/>
              <a:gdLst/>
              <a:ahLst/>
              <a:cxnLst>
                <a:cxn ang="0">
                  <a:pos x="252" y="1576"/>
                </a:cxn>
                <a:cxn ang="0">
                  <a:pos x="12" y="84"/>
                </a:cxn>
                <a:cxn ang="0">
                  <a:pos x="12" y="60"/>
                </a:cxn>
                <a:cxn ang="0">
                  <a:pos x="0" y="12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78" y="48"/>
                </a:cxn>
                <a:cxn ang="0">
                  <a:pos x="88" y="66"/>
                </a:cxn>
              </a:cxnLst>
              <a:rect l="0" t="0" r="r" b="b"/>
              <a:pathLst>
                <a:path w="252" h="1576">
                  <a:moveTo>
                    <a:pt x="252" y="1576"/>
                  </a:moveTo>
                  <a:lnTo>
                    <a:pt x="12" y="84"/>
                  </a:lnTo>
                  <a:lnTo>
                    <a:pt x="12" y="60"/>
                  </a:lnTo>
                  <a:lnTo>
                    <a:pt x="0" y="1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8" y="48"/>
                  </a:lnTo>
                  <a:lnTo>
                    <a:pt x="88" y="6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32" name="Freeform 36"/>
            <p:cNvSpPr>
              <a:spLocks/>
            </p:cNvSpPr>
            <p:nvPr userDrawn="1"/>
          </p:nvSpPr>
          <p:spPr bwMode="ltGray">
            <a:xfrm>
              <a:off x="4169" y="1421"/>
              <a:ext cx="317" cy="138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227" y="6"/>
                </a:cxn>
                <a:cxn ang="0">
                  <a:pos x="275" y="36"/>
                </a:cxn>
                <a:cxn ang="0">
                  <a:pos x="304" y="78"/>
                </a:cxn>
                <a:cxn ang="0">
                  <a:pos x="316" y="138"/>
                </a:cxn>
                <a:cxn ang="0">
                  <a:pos x="0" y="138"/>
                </a:cxn>
                <a:cxn ang="0">
                  <a:pos x="11" y="78"/>
                </a:cxn>
                <a:cxn ang="0">
                  <a:pos x="47" y="36"/>
                </a:cxn>
                <a:cxn ang="0">
                  <a:pos x="95" y="6"/>
                </a:cxn>
                <a:cxn ang="0">
                  <a:pos x="161" y="0"/>
                </a:cxn>
                <a:cxn ang="0">
                  <a:pos x="161" y="0"/>
                </a:cxn>
              </a:cxnLst>
              <a:rect l="0" t="0" r="r" b="b"/>
              <a:pathLst>
                <a:path w="316" h="138">
                  <a:moveTo>
                    <a:pt x="161" y="0"/>
                  </a:moveTo>
                  <a:lnTo>
                    <a:pt x="227" y="6"/>
                  </a:lnTo>
                  <a:lnTo>
                    <a:pt x="275" y="36"/>
                  </a:lnTo>
                  <a:lnTo>
                    <a:pt x="304" y="78"/>
                  </a:lnTo>
                  <a:lnTo>
                    <a:pt x="316" y="138"/>
                  </a:lnTo>
                  <a:lnTo>
                    <a:pt x="0" y="138"/>
                  </a:lnTo>
                  <a:lnTo>
                    <a:pt x="11" y="78"/>
                  </a:lnTo>
                  <a:lnTo>
                    <a:pt x="47" y="36"/>
                  </a:lnTo>
                  <a:lnTo>
                    <a:pt x="95" y="6"/>
                  </a:lnTo>
                  <a:lnTo>
                    <a:pt x="161" y="0"/>
                  </a:lnTo>
                  <a:lnTo>
                    <a:pt x="16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33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34" name="Rectangle 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35" name="Rectangle 3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785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36" name="Rectangle 4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785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37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785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BD3FD77-71D8-44A1-9D53-C5CE468A825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Remember that the factorial function, x!, is defined as x * (x-1) * (x-2)…*2*1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Here’s a solution to this using a for loop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def factorial(x):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    </a:t>
            </a:r>
            <a:r>
              <a:rPr lang="en-US" dirty="0" smtClean="0"/>
              <a:t>fact </a:t>
            </a:r>
            <a:r>
              <a:rPr lang="en-US" dirty="0"/>
              <a:t>= 1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range(x):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        </a:t>
            </a:r>
            <a:r>
              <a:rPr lang="en-US" dirty="0" smtClean="0"/>
              <a:t>fact </a:t>
            </a:r>
            <a:r>
              <a:rPr lang="en-US" dirty="0"/>
              <a:t>= </a:t>
            </a:r>
            <a:r>
              <a:rPr lang="en-US" dirty="0" smtClean="0"/>
              <a:t>fact </a:t>
            </a:r>
            <a:r>
              <a:rPr lang="en-US" dirty="0"/>
              <a:t>* (i+1)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    return </a:t>
            </a:r>
            <a:r>
              <a:rPr lang="en-US" dirty="0" smtClean="0"/>
              <a:t>fact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There’s another way you can define the factorial function</a:t>
            </a:r>
          </a:p>
          <a:p>
            <a:r>
              <a:rPr lang="en-US" sz="2800"/>
              <a:t>x! = x * (x-1)!</a:t>
            </a:r>
          </a:p>
          <a:p>
            <a:r>
              <a:rPr lang="en-US" sz="2800"/>
              <a:t>    = x * (x-1) * (x-2)!</a:t>
            </a:r>
          </a:p>
          <a:p>
            <a:r>
              <a:rPr lang="en-US" sz="2800"/>
              <a:t>    = x * (x-1) * (x-2) *… * 1 * 0!</a:t>
            </a:r>
          </a:p>
          <a:p>
            <a:r>
              <a:rPr lang="en-US" sz="2800"/>
              <a:t>0! = 1 by definition</a:t>
            </a:r>
          </a:p>
          <a:p>
            <a:r>
              <a:rPr lang="en-US" sz="2800"/>
              <a:t>In this way the function can be defined in terms of itself.  In code you can call a function from within itself, this is recursion.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Recursion takes place when a function calls itself.  The basic goal is to find a simpler version of the same function.</a:t>
            </a:r>
          </a:p>
          <a:p>
            <a:r>
              <a:rPr lang="en-US" sz="2800" dirty="0"/>
              <a:t>Another factorial function definition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    def factorial(x):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        </a:t>
            </a:r>
            <a:r>
              <a:rPr lang="en-US" sz="2800" dirty="0" smtClean="0"/>
              <a:t>if </a:t>
            </a:r>
            <a:r>
              <a:rPr lang="en-US" sz="2800" dirty="0"/>
              <a:t>(x==0):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          </a:t>
            </a:r>
            <a:r>
              <a:rPr lang="en-US" sz="2800" dirty="0" smtClean="0"/>
              <a:t>  </a:t>
            </a:r>
            <a:r>
              <a:rPr lang="en-US" sz="2800" dirty="0"/>
              <a:t>return 1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        </a:t>
            </a:r>
            <a:r>
              <a:rPr lang="en-US" sz="2800" dirty="0" smtClean="0"/>
              <a:t>else</a:t>
            </a:r>
            <a:r>
              <a:rPr lang="en-US" sz="2800" dirty="0"/>
              <a:t>: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            return x * factorial(x-1)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381000"/>
            <a:ext cx="8229600" cy="1143000"/>
          </a:xfrm>
        </p:spPr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229600" cy="4530725"/>
          </a:xfrm>
        </p:spPr>
        <p:txBody>
          <a:bodyPr/>
          <a:lstStyle/>
          <a:p>
            <a:r>
              <a:rPr lang="en-US" dirty="0"/>
              <a:t>What happens when we call factorial(3)</a:t>
            </a:r>
          </a:p>
          <a:p>
            <a:pPr lvl="1"/>
            <a:r>
              <a:rPr lang="en-US" sz="2400" dirty="0" smtClean="0"/>
              <a:t>factorial(3</a:t>
            </a:r>
            <a:r>
              <a:rPr lang="en-US" sz="2400" dirty="0"/>
              <a:t>) makes a call to factorial(2)</a:t>
            </a:r>
          </a:p>
          <a:p>
            <a:pPr lvl="2"/>
            <a:r>
              <a:rPr lang="en-US" dirty="0"/>
              <a:t>factorial(2) makes a call to factorial(1)</a:t>
            </a:r>
          </a:p>
          <a:p>
            <a:pPr lvl="3"/>
            <a:r>
              <a:rPr lang="en-US" sz="2400" dirty="0"/>
              <a:t>factorial(1) calls factorial(0)</a:t>
            </a:r>
          </a:p>
          <a:p>
            <a:pPr lvl="4"/>
            <a:r>
              <a:rPr lang="en-US" sz="2400" dirty="0"/>
              <a:t>factorial(0) returns 1</a:t>
            </a:r>
          </a:p>
          <a:p>
            <a:pPr lvl="3"/>
            <a:r>
              <a:rPr lang="en-US" sz="2400" dirty="0"/>
              <a:t>factorial(1) completes and returns 1</a:t>
            </a:r>
          </a:p>
          <a:p>
            <a:pPr lvl="2"/>
            <a:r>
              <a:rPr lang="en-US" dirty="0"/>
              <a:t>Now factorial(2) can complete and returns 2</a:t>
            </a:r>
          </a:p>
          <a:p>
            <a:pPr lvl="1"/>
            <a:r>
              <a:rPr lang="en-US" sz="2400" dirty="0"/>
              <a:t>And factorial(3) can complete and returns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The factorial function illustrates the two parts the every recursive function needs to have.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1. The recursion</a:t>
            </a:r>
          </a:p>
          <a:p>
            <a:pPr lvl="2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000" dirty="0" smtClean="0"/>
              <a:t> </a:t>
            </a:r>
            <a:r>
              <a:rPr lang="en-US" sz="2000" dirty="0"/>
              <a:t>def factorial(x):</a:t>
            </a:r>
          </a:p>
          <a:p>
            <a:pPr lvl="2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000" dirty="0"/>
              <a:t>        if (x==0):</a:t>
            </a:r>
          </a:p>
          <a:p>
            <a:pPr lvl="2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000" dirty="0"/>
              <a:t>            return 1</a:t>
            </a:r>
          </a:p>
          <a:p>
            <a:pPr lvl="2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000" dirty="0"/>
              <a:t>        </a:t>
            </a:r>
            <a:r>
              <a:rPr lang="en-US" sz="2000" b="1" dirty="0"/>
              <a:t>else:</a:t>
            </a:r>
          </a:p>
          <a:p>
            <a:pPr lvl="2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000" b="1" dirty="0"/>
              <a:t>            return x * factorial(x-1)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The recursion is where the function calls itself where it needs the answer to a simpler (smaller) version of the problem.  factorial(x) needs the answer to factorial(x-1) to complete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Sum=  1+3+5+7+9+11</a:t>
            </a:r>
          </a:p>
          <a:p>
            <a:pPr lvl="2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smtClean="0"/>
              <a:t> def sum(x):</a:t>
            </a:r>
          </a:p>
          <a:p>
            <a:pPr lvl="2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smtClean="0"/>
              <a:t>        if (x==1):</a:t>
            </a:r>
          </a:p>
          <a:p>
            <a:pPr lvl="2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smtClean="0"/>
              <a:t>            return 1</a:t>
            </a:r>
          </a:p>
          <a:p>
            <a:pPr lvl="2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smtClean="0"/>
              <a:t>        </a:t>
            </a:r>
            <a:r>
              <a:rPr lang="en-US" sz="2000" b="1" dirty="0" smtClean="0"/>
              <a:t>else:</a:t>
            </a:r>
          </a:p>
          <a:p>
            <a:pPr lvl="2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 smtClean="0"/>
              <a:t>            return x + sum(x-2)</a:t>
            </a:r>
          </a:p>
          <a:p>
            <a:pPr lvl="2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 smtClean="0"/>
              <a:t>print(sum(11))</a:t>
            </a:r>
            <a:endParaRPr lang="en-US" sz="2000" b="1" dirty="0" smtClean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2. </a:t>
            </a:r>
            <a:r>
              <a:rPr lang="en-US" sz="2800" dirty="0"/>
              <a:t>The base case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 def factorial(x):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        </a:t>
            </a:r>
            <a:r>
              <a:rPr lang="en-US" sz="2000" b="1" dirty="0"/>
              <a:t>if (x==0):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/>
              <a:t>            return 1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        else: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            return x * factorial(x-1)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base case gives a point where the problem doesn’t need to be broken down into a smaller version.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What would happen without a base case?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 def factorial(x):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     return x * factorial(x-1)</a:t>
            </a:r>
          </a:p>
          <a:p>
            <a:pPr>
              <a:lnSpc>
                <a:spcPct val="90000"/>
              </a:lnSpc>
            </a:pPr>
            <a:endParaRPr lang="en-US" sz="2800" b="1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4114800" y="3429000"/>
            <a:ext cx="3733800" cy="1828800"/>
            <a:chOff x="2592" y="2160"/>
            <a:chExt cx="2352" cy="1152"/>
          </a:xfrm>
        </p:grpSpPr>
        <p:sp>
          <p:nvSpPr>
            <p:cNvPr id="31785" name="Text Box 53"/>
            <p:cNvSpPr txBox="1">
              <a:spLocks noChangeArrowheads="1"/>
            </p:cNvSpPr>
            <p:nvPr/>
          </p:nvSpPr>
          <p:spPr bwMode="auto">
            <a:xfrm>
              <a:off x="2592" y="2352"/>
              <a:ext cx="2352" cy="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600">
                  <a:latin typeface="Tahoma" pitchFamily="34" charset="0"/>
                </a:rPr>
                <a:t>sum (2)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600">
                  <a:latin typeface="Tahoma" pitchFamily="34" charset="0"/>
                </a:rPr>
                <a:t>if (2 == 1)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600">
                  <a:latin typeface="Tahoma" pitchFamily="34" charset="0"/>
                </a:rPr>
                <a:t>   return 1 </a:t>
              </a:r>
            </a:p>
          </p:txBody>
        </p:sp>
        <p:sp>
          <p:nvSpPr>
            <p:cNvPr id="31786" name="Rectangle 55"/>
            <p:cNvSpPr>
              <a:spLocks noChangeArrowheads="1"/>
            </p:cNvSpPr>
            <p:nvPr/>
          </p:nvSpPr>
          <p:spPr bwMode="auto">
            <a:xfrm>
              <a:off x="2592" y="2352"/>
              <a:ext cx="225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31787" name="Line 54"/>
            <p:cNvSpPr>
              <a:spLocks noChangeShapeType="1"/>
            </p:cNvSpPr>
            <p:nvPr/>
          </p:nvSpPr>
          <p:spPr bwMode="auto">
            <a:xfrm flipH="1">
              <a:off x="3120" y="2160"/>
              <a:ext cx="115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en-IN"/>
            </a:p>
          </p:txBody>
        </p:sp>
      </p:grpSp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4572000" y="1752600"/>
            <a:ext cx="3733800" cy="1676400"/>
            <a:chOff x="2688" y="1152"/>
            <a:chExt cx="2352" cy="1056"/>
          </a:xfrm>
        </p:grpSpPr>
        <p:sp>
          <p:nvSpPr>
            <p:cNvPr id="31782" name="Text Box 45"/>
            <p:cNvSpPr txBox="1">
              <a:spLocks noChangeArrowheads="1"/>
            </p:cNvSpPr>
            <p:nvPr/>
          </p:nvSpPr>
          <p:spPr bwMode="auto">
            <a:xfrm>
              <a:off x="2688" y="1296"/>
              <a:ext cx="2352" cy="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600">
                  <a:latin typeface="Tahoma" pitchFamily="34" charset="0"/>
                </a:rPr>
                <a:t>sum (3)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600">
                  <a:latin typeface="Tahoma" pitchFamily="34" charset="0"/>
                </a:rPr>
                <a:t>if (3 == 1)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600">
                  <a:latin typeface="Tahoma" pitchFamily="34" charset="0"/>
                </a:rPr>
                <a:t>   return 1 </a:t>
              </a:r>
            </a:p>
          </p:txBody>
        </p:sp>
        <p:sp>
          <p:nvSpPr>
            <p:cNvPr id="31783" name="Line 46"/>
            <p:cNvSpPr>
              <a:spLocks noChangeShapeType="1"/>
            </p:cNvSpPr>
            <p:nvPr/>
          </p:nvSpPr>
          <p:spPr bwMode="auto">
            <a:xfrm flipH="1">
              <a:off x="3216" y="1152"/>
              <a:ext cx="12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en-IN"/>
            </a:p>
          </p:txBody>
        </p:sp>
        <p:sp>
          <p:nvSpPr>
            <p:cNvPr id="31784" name="Rectangle 50"/>
            <p:cNvSpPr>
              <a:spLocks noChangeArrowheads="1"/>
            </p:cNvSpPr>
            <p:nvPr/>
          </p:nvSpPr>
          <p:spPr bwMode="auto">
            <a:xfrm>
              <a:off x="2688" y="1296"/>
              <a:ext cx="2256" cy="9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lang="en-US" altLang="en-US" sz="2000">
                <a:latin typeface="Arial" charset="0"/>
              </a:endParaRPr>
            </a:p>
          </p:txBody>
        </p:sp>
      </p:grpSp>
      <p:sp>
        <p:nvSpPr>
          <p:cNvPr id="31748" name="Text Box 2"/>
          <p:cNvSpPr txBox="1">
            <a:spLocks noChangeArrowheads="1"/>
          </p:cNvSpPr>
          <p:nvPr/>
        </p:nvSpPr>
        <p:spPr bwMode="auto">
          <a:xfrm>
            <a:off x="5334000" y="46482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CA" altLang="en-US" sz="2400">
              <a:latin typeface="Tahoma" pitchFamily="34" charset="0"/>
            </a:endParaRPr>
          </a:p>
        </p:txBody>
      </p:sp>
      <p:sp>
        <p:nvSpPr>
          <p:cNvPr id="31749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915400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Example Program: </a:t>
            </a:r>
            <a:r>
              <a:rPr lang="en-US" altLang="en-US" dirty="0" smtClean="0">
                <a:latin typeface="Consolas" pitchFamily="49" charset="0"/>
                <a:cs typeface="Consolas" pitchFamily="49" charset="0"/>
              </a:rPr>
              <a:t>sumSeries.py</a:t>
            </a:r>
          </a:p>
        </p:txBody>
      </p:sp>
      <p:sp>
        <p:nvSpPr>
          <p:cNvPr id="31750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4191000" cy="48768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def sum(n):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   if (n == 1):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      return 1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   else: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      return (n + sum(n-1) )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endParaRPr lang="en-US" alt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def start():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   last = input ("Enter the last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                  number: ")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   last = (</a:t>
            </a:r>
            <a:r>
              <a:rPr lang="en-US" alt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)last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   total = sum(last)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   print ("The sum of the series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           from 1 to", last, "is",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           total)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start()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096000" y="1066800"/>
            <a:ext cx="2514600" cy="703263"/>
            <a:chOff x="2160" y="1152"/>
            <a:chExt cx="1152" cy="461"/>
          </a:xfrm>
        </p:grpSpPr>
        <p:sp>
          <p:nvSpPr>
            <p:cNvPr id="31780" name="Rectangle 11"/>
            <p:cNvSpPr>
              <a:spLocks noChangeArrowheads="1"/>
            </p:cNvSpPr>
            <p:nvPr/>
          </p:nvSpPr>
          <p:spPr bwMode="auto">
            <a:xfrm>
              <a:off x="2160" y="1152"/>
              <a:ext cx="1152" cy="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31781" name="Text Box 12"/>
            <p:cNvSpPr txBox="1">
              <a:spLocks noChangeArrowheads="1"/>
            </p:cNvSpPr>
            <p:nvPr/>
          </p:nvSpPr>
          <p:spPr bwMode="auto">
            <a:xfrm>
              <a:off x="2208" y="1152"/>
              <a:ext cx="1104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600">
                  <a:latin typeface="Tahoma" pitchFamily="34" charset="0"/>
                </a:rPr>
                <a:t>sumSeries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600">
                  <a:latin typeface="Tahoma" pitchFamily="34" charset="0"/>
                </a:rPr>
                <a:t>   total = sum(3)</a:t>
              </a:r>
            </a:p>
          </p:txBody>
        </p:sp>
      </p:grpSp>
      <p:sp>
        <p:nvSpPr>
          <p:cNvPr id="94256" name="Text Box 48"/>
          <p:cNvSpPr txBox="1">
            <a:spLocks noChangeArrowheads="1"/>
          </p:cNvSpPr>
          <p:nvPr/>
        </p:nvSpPr>
        <p:spPr bwMode="auto">
          <a:xfrm>
            <a:off x="5689600" y="2260600"/>
            <a:ext cx="152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600" b="1">
                <a:solidFill>
                  <a:srgbClr val="996600"/>
                </a:solidFill>
                <a:latin typeface="Tahoma" pitchFamily="34" charset="0"/>
              </a:rPr>
              <a:t>F</a:t>
            </a:r>
          </a:p>
        </p:txBody>
      </p:sp>
      <p:sp>
        <p:nvSpPr>
          <p:cNvPr id="94257" name="Text Box 49"/>
          <p:cNvSpPr txBox="1">
            <a:spLocks noChangeArrowheads="1"/>
          </p:cNvSpPr>
          <p:nvPr/>
        </p:nvSpPr>
        <p:spPr bwMode="auto">
          <a:xfrm>
            <a:off x="4648200" y="2895600"/>
            <a:ext cx="36576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600">
                <a:latin typeface="Tahoma" pitchFamily="34" charset="0"/>
              </a:rPr>
              <a:t>else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600">
                <a:latin typeface="Tahoma" pitchFamily="34" charset="0"/>
              </a:rPr>
              <a:t>   return (3 + sum (3 – 1))</a:t>
            </a:r>
          </a:p>
        </p:txBody>
      </p:sp>
      <p:sp>
        <p:nvSpPr>
          <p:cNvPr id="94265" name="Text Box 57"/>
          <p:cNvSpPr txBox="1">
            <a:spLocks noChangeArrowheads="1"/>
          </p:cNvSpPr>
          <p:nvPr/>
        </p:nvSpPr>
        <p:spPr bwMode="auto">
          <a:xfrm>
            <a:off x="5283200" y="3987800"/>
            <a:ext cx="152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600" b="1">
                <a:solidFill>
                  <a:srgbClr val="996600"/>
                </a:solidFill>
                <a:latin typeface="Tahoma" pitchFamily="34" charset="0"/>
              </a:rPr>
              <a:t>F</a:t>
            </a:r>
          </a:p>
        </p:txBody>
      </p:sp>
      <p:sp>
        <p:nvSpPr>
          <p:cNvPr id="94266" name="Text Box 58"/>
          <p:cNvSpPr txBox="1">
            <a:spLocks noChangeArrowheads="1"/>
          </p:cNvSpPr>
          <p:nvPr/>
        </p:nvSpPr>
        <p:spPr bwMode="auto">
          <a:xfrm>
            <a:off x="4191000" y="4724400"/>
            <a:ext cx="36576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600">
                <a:latin typeface="Tahoma" pitchFamily="34" charset="0"/>
              </a:rPr>
              <a:t>else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600">
                <a:latin typeface="Tahoma" pitchFamily="34" charset="0"/>
              </a:rPr>
              <a:t>   return (2 +sum (2 – 1));</a:t>
            </a:r>
          </a:p>
        </p:txBody>
      </p:sp>
      <p:grpSp>
        <p:nvGrpSpPr>
          <p:cNvPr id="5" name="Group 99"/>
          <p:cNvGrpSpPr>
            <a:grpSpLocks/>
          </p:cNvGrpSpPr>
          <p:nvPr/>
        </p:nvGrpSpPr>
        <p:grpSpPr bwMode="auto">
          <a:xfrm>
            <a:off x="3733800" y="5257800"/>
            <a:ext cx="3886200" cy="1227138"/>
            <a:chOff x="2352" y="3312"/>
            <a:chExt cx="2448" cy="773"/>
          </a:xfrm>
        </p:grpSpPr>
        <p:sp>
          <p:nvSpPr>
            <p:cNvPr id="31776" name="Rectangle 61"/>
            <p:cNvSpPr>
              <a:spLocks noChangeArrowheads="1"/>
            </p:cNvSpPr>
            <p:nvPr/>
          </p:nvSpPr>
          <p:spPr bwMode="auto">
            <a:xfrm>
              <a:off x="2352" y="3504"/>
              <a:ext cx="230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lang="en-US" altLang="en-US" sz="2000">
                <a:latin typeface="Arial" charset="0"/>
              </a:endParaRPr>
            </a:p>
          </p:txBody>
        </p:sp>
        <p:grpSp>
          <p:nvGrpSpPr>
            <p:cNvPr id="6" name="Group 98"/>
            <p:cNvGrpSpPr>
              <a:grpSpLocks/>
            </p:cNvGrpSpPr>
            <p:nvPr/>
          </p:nvGrpSpPr>
          <p:grpSpPr bwMode="auto">
            <a:xfrm>
              <a:off x="2448" y="3312"/>
              <a:ext cx="2352" cy="773"/>
              <a:chOff x="2448" y="3312"/>
              <a:chExt cx="2352" cy="773"/>
            </a:xfrm>
          </p:grpSpPr>
          <p:sp>
            <p:nvSpPr>
              <p:cNvPr id="31778" name="Line 62"/>
              <p:cNvSpPr>
                <a:spLocks noChangeShapeType="1"/>
              </p:cNvSpPr>
              <p:nvPr/>
            </p:nvSpPr>
            <p:spPr bwMode="auto">
              <a:xfrm flipH="1">
                <a:off x="2976" y="3312"/>
                <a:ext cx="120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31779" name="Text Box 63"/>
              <p:cNvSpPr txBox="1">
                <a:spLocks noChangeArrowheads="1"/>
              </p:cNvSpPr>
              <p:nvPr/>
            </p:nvSpPr>
            <p:spPr bwMode="auto">
              <a:xfrm>
                <a:off x="2448" y="3504"/>
                <a:ext cx="2352" cy="5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en-US" sz="1600">
                    <a:latin typeface="Tahoma" pitchFamily="34" charset="0"/>
                  </a:rPr>
                  <a:t>sum (1)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en-US" sz="1600">
                    <a:latin typeface="Tahoma" pitchFamily="34" charset="0"/>
                  </a:rPr>
                  <a:t>if (1 == 1)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en-US" sz="1600">
                    <a:latin typeface="Tahoma" pitchFamily="34" charset="0"/>
                  </a:rPr>
                  <a:t>   return 1 </a:t>
                </a:r>
              </a:p>
            </p:txBody>
          </p:sp>
        </p:grpSp>
      </p:grpSp>
      <p:sp>
        <p:nvSpPr>
          <p:cNvPr id="94272" name="Text Box 64"/>
          <p:cNvSpPr txBox="1">
            <a:spLocks noChangeArrowheads="1"/>
          </p:cNvSpPr>
          <p:nvPr/>
        </p:nvSpPr>
        <p:spPr bwMode="auto">
          <a:xfrm>
            <a:off x="4991100" y="5791200"/>
            <a:ext cx="152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600" b="1">
                <a:solidFill>
                  <a:srgbClr val="CC6600"/>
                </a:solidFill>
                <a:latin typeface="Tahoma" pitchFamily="34" charset="0"/>
              </a:rPr>
              <a:t>T</a:t>
            </a:r>
          </a:p>
        </p:txBody>
      </p:sp>
      <p:grpSp>
        <p:nvGrpSpPr>
          <p:cNvPr id="7" name="Group 78"/>
          <p:cNvGrpSpPr>
            <a:grpSpLocks/>
          </p:cNvGrpSpPr>
          <p:nvPr/>
        </p:nvGrpSpPr>
        <p:grpSpPr bwMode="auto">
          <a:xfrm>
            <a:off x="4724400" y="4724400"/>
            <a:ext cx="1905000" cy="1600200"/>
            <a:chOff x="3888" y="2928"/>
            <a:chExt cx="1200" cy="1056"/>
          </a:xfrm>
        </p:grpSpPr>
        <p:cxnSp>
          <p:nvCxnSpPr>
            <p:cNvPr id="31771" name="AutoShape 65"/>
            <p:cNvCxnSpPr>
              <a:cxnSpLocks noChangeShapeType="1"/>
            </p:cNvCxnSpPr>
            <p:nvPr/>
          </p:nvCxnSpPr>
          <p:spPr bwMode="auto">
            <a:xfrm flipV="1">
              <a:off x="3888" y="3312"/>
              <a:ext cx="960" cy="672"/>
            </a:xfrm>
            <a:prstGeom prst="curvedConnector3">
              <a:avLst>
                <a:gd name="adj1" fmla="val 1089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1772" name="Text Box 67"/>
            <p:cNvSpPr txBox="1">
              <a:spLocks noChangeArrowheads="1"/>
            </p:cNvSpPr>
            <p:nvPr/>
          </p:nvSpPr>
          <p:spPr bwMode="auto">
            <a:xfrm>
              <a:off x="4752" y="2928"/>
              <a:ext cx="198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sz="1600" b="1">
                  <a:solidFill>
                    <a:schemeClr val="accent2"/>
                  </a:solidFill>
                  <a:latin typeface="Tahoma" pitchFamily="34" charset="0"/>
                </a:rPr>
                <a:t>1</a:t>
              </a:r>
            </a:p>
          </p:txBody>
        </p:sp>
        <p:grpSp>
          <p:nvGrpSpPr>
            <p:cNvPr id="8" name="Group 68"/>
            <p:cNvGrpSpPr>
              <a:grpSpLocks/>
            </p:cNvGrpSpPr>
            <p:nvPr/>
          </p:nvGrpSpPr>
          <p:grpSpPr bwMode="auto">
            <a:xfrm>
              <a:off x="4608" y="3120"/>
              <a:ext cx="480" cy="144"/>
              <a:chOff x="1488" y="3024"/>
              <a:chExt cx="480" cy="144"/>
            </a:xfrm>
          </p:grpSpPr>
          <p:sp>
            <p:nvSpPr>
              <p:cNvPr id="31774" name="Line 69"/>
              <p:cNvSpPr>
                <a:spLocks noChangeShapeType="1"/>
              </p:cNvSpPr>
              <p:nvPr/>
            </p:nvSpPr>
            <p:spPr bwMode="auto">
              <a:xfrm flipV="1">
                <a:off x="1488" y="3024"/>
                <a:ext cx="480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1775" name="Line 70"/>
              <p:cNvSpPr>
                <a:spLocks noChangeShapeType="1"/>
              </p:cNvSpPr>
              <p:nvPr/>
            </p:nvSpPr>
            <p:spPr bwMode="auto">
              <a:xfrm>
                <a:off x="1488" y="3024"/>
                <a:ext cx="432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grpSp>
        <p:nvGrpSpPr>
          <p:cNvPr id="9" name="Group 87"/>
          <p:cNvGrpSpPr>
            <a:grpSpLocks/>
          </p:cNvGrpSpPr>
          <p:nvPr/>
        </p:nvGrpSpPr>
        <p:grpSpPr bwMode="auto">
          <a:xfrm>
            <a:off x="6324600" y="2895600"/>
            <a:ext cx="762000" cy="2057400"/>
            <a:chOff x="4464" y="1872"/>
            <a:chExt cx="480" cy="1296"/>
          </a:xfrm>
        </p:grpSpPr>
        <p:sp>
          <p:nvSpPr>
            <p:cNvPr id="31766" name="Text Box 81"/>
            <p:cNvSpPr txBox="1">
              <a:spLocks noChangeArrowheads="1"/>
            </p:cNvSpPr>
            <p:nvPr/>
          </p:nvSpPr>
          <p:spPr bwMode="auto">
            <a:xfrm>
              <a:off x="4608" y="1872"/>
              <a:ext cx="19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sz="1600" b="1">
                  <a:solidFill>
                    <a:schemeClr val="accent2"/>
                  </a:solidFill>
                  <a:latin typeface="Tahoma" pitchFamily="34" charset="0"/>
                </a:rPr>
                <a:t>3</a:t>
              </a:r>
            </a:p>
          </p:txBody>
        </p:sp>
        <p:grpSp>
          <p:nvGrpSpPr>
            <p:cNvPr id="10" name="Group 82"/>
            <p:cNvGrpSpPr>
              <a:grpSpLocks/>
            </p:cNvGrpSpPr>
            <p:nvPr/>
          </p:nvGrpSpPr>
          <p:grpSpPr bwMode="auto">
            <a:xfrm>
              <a:off x="4464" y="2064"/>
              <a:ext cx="480" cy="144"/>
              <a:chOff x="1488" y="3024"/>
              <a:chExt cx="480" cy="144"/>
            </a:xfrm>
          </p:grpSpPr>
          <p:sp>
            <p:nvSpPr>
              <p:cNvPr id="31769" name="Line 83"/>
              <p:cNvSpPr>
                <a:spLocks noChangeShapeType="1"/>
              </p:cNvSpPr>
              <p:nvPr/>
            </p:nvSpPr>
            <p:spPr bwMode="auto">
              <a:xfrm flipV="1">
                <a:off x="1488" y="3024"/>
                <a:ext cx="480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1770" name="Line 84"/>
              <p:cNvSpPr>
                <a:spLocks noChangeShapeType="1"/>
              </p:cNvSpPr>
              <p:nvPr/>
            </p:nvSpPr>
            <p:spPr bwMode="auto">
              <a:xfrm>
                <a:off x="1488" y="3024"/>
                <a:ext cx="432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IN"/>
              </a:p>
            </p:txBody>
          </p:sp>
        </p:grpSp>
        <p:cxnSp>
          <p:nvCxnSpPr>
            <p:cNvPr id="31768" name="AutoShape 85"/>
            <p:cNvCxnSpPr>
              <a:cxnSpLocks noChangeShapeType="1"/>
            </p:cNvCxnSpPr>
            <p:nvPr/>
          </p:nvCxnSpPr>
          <p:spPr bwMode="auto">
            <a:xfrm rot="-5400000">
              <a:off x="4153" y="2615"/>
              <a:ext cx="960" cy="145"/>
            </a:xfrm>
            <a:prstGeom prst="curvedConnector3">
              <a:avLst>
                <a:gd name="adj1" fmla="val 4822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1" name="Group 94"/>
          <p:cNvGrpSpPr>
            <a:grpSpLocks/>
          </p:cNvGrpSpPr>
          <p:nvPr/>
        </p:nvGrpSpPr>
        <p:grpSpPr bwMode="auto">
          <a:xfrm>
            <a:off x="7086600" y="1219200"/>
            <a:ext cx="838200" cy="2133600"/>
            <a:chOff x="4320" y="816"/>
            <a:chExt cx="480" cy="1227"/>
          </a:xfrm>
        </p:grpSpPr>
        <p:cxnSp>
          <p:nvCxnSpPr>
            <p:cNvPr id="31761" name="AutoShape 71"/>
            <p:cNvCxnSpPr>
              <a:cxnSpLocks noChangeShapeType="1"/>
            </p:cNvCxnSpPr>
            <p:nvPr/>
          </p:nvCxnSpPr>
          <p:spPr bwMode="auto">
            <a:xfrm flipV="1">
              <a:off x="4368" y="1152"/>
              <a:ext cx="130" cy="89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1762" name="Text Box 89"/>
            <p:cNvSpPr txBox="1">
              <a:spLocks noChangeArrowheads="1"/>
            </p:cNvSpPr>
            <p:nvPr/>
          </p:nvSpPr>
          <p:spPr bwMode="auto">
            <a:xfrm>
              <a:off x="4512" y="816"/>
              <a:ext cx="74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en-US" sz="1600" b="1">
                  <a:solidFill>
                    <a:schemeClr val="accent2"/>
                  </a:solidFill>
                  <a:latin typeface="Tahoma" pitchFamily="34" charset="0"/>
                </a:rPr>
                <a:t>6</a:t>
              </a:r>
            </a:p>
          </p:txBody>
        </p:sp>
        <p:grpSp>
          <p:nvGrpSpPr>
            <p:cNvPr id="12" name="Group 90"/>
            <p:cNvGrpSpPr>
              <a:grpSpLocks/>
            </p:cNvGrpSpPr>
            <p:nvPr/>
          </p:nvGrpSpPr>
          <p:grpSpPr bwMode="auto">
            <a:xfrm>
              <a:off x="4320" y="960"/>
              <a:ext cx="480" cy="144"/>
              <a:chOff x="1488" y="3024"/>
              <a:chExt cx="480" cy="144"/>
            </a:xfrm>
          </p:grpSpPr>
          <p:sp>
            <p:nvSpPr>
              <p:cNvPr id="31764" name="Line 91"/>
              <p:cNvSpPr>
                <a:spLocks noChangeShapeType="1"/>
              </p:cNvSpPr>
              <p:nvPr/>
            </p:nvSpPr>
            <p:spPr bwMode="auto">
              <a:xfrm flipV="1">
                <a:off x="1488" y="3024"/>
                <a:ext cx="480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1765" name="Line 92"/>
              <p:cNvSpPr>
                <a:spLocks noChangeShapeType="1"/>
              </p:cNvSpPr>
              <p:nvPr/>
            </p:nvSpPr>
            <p:spPr bwMode="auto">
              <a:xfrm>
                <a:off x="1488" y="3024"/>
                <a:ext cx="432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56" grpId="0" autoUpdateAnimBg="0"/>
      <p:bldP spid="94257" grpId="0" autoUpdateAnimBg="0"/>
      <p:bldP spid="94265" grpId="0" autoUpdateAnimBg="0"/>
      <p:bldP spid="94266" grpId="0" autoUpdateAnimBg="0"/>
      <p:bldP spid="94272" grpId="0" autoUpdateAnimBg="0"/>
    </p:bldLst>
  </p:timing>
</p:sld>
</file>

<file path=ppt/theme/theme1.xml><?xml version="1.0" encoding="utf-8"?>
<a:theme xmlns:a="http://schemas.openxmlformats.org/drawingml/2006/main" name="Balance">
  <a:themeElements>
    <a:clrScheme name="Balance 9">
      <a:dk1>
        <a:srgbClr val="000000"/>
      </a:dk1>
      <a:lt1>
        <a:srgbClr val="FFFFFF"/>
      </a:lt1>
      <a:dk2>
        <a:srgbClr val="00A29E"/>
      </a:dk2>
      <a:lt2>
        <a:srgbClr val="CBCBCB"/>
      </a:lt2>
      <a:accent1>
        <a:srgbClr val="E5E5FF"/>
      </a:accent1>
      <a:accent2>
        <a:srgbClr val="79CD6B"/>
      </a:accent2>
      <a:accent3>
        <a:srgbClr val="FFFFFF"/>
      </a:accent3>
      <a:accent4>
        <a:srgbClr val="000000"/>
      </a:accent4>
      <a:accent5>
        <a:srgbClr val="F0F0FF"/>
      </a:accent5>
      <a:accent6>
        <a:srgbClr val="6DBA60"/>
      </a:accent6>
      <a:hlink>
        <a:srgbClr val="4477DE"/>
      </a:hlink>
      <a:folHlink>
        <a:srgbClr val="65498F"/>
      </a:folHlink>
    </a:clrScheme>
    <a:fontScheme name="Balance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alance 1">
        <a:dk1>
          <a:srgbClr val="663300"/>
        </a:dk1>
        <a:lt1>
          <a:srgbClr val="FFFFFF"/>
        </a:lt1>
        <a:dk2>
          <a:srgbClr val="996600"/>
        </a:dk2>
        <a:lt2>
          <a:srgbClr val="DBBD71"/>
        </a:lt2>
        <a:accent1>
          <a:srgbClr val="F8A500"/>
        </a:accent1>
        <a:accent2>
          <a:srgbClr val="808000"/>
        </a:accent2>
        <a:accent3>
          <a:srgbClr val="CAB8AA"/>
        </a:accent3>
        <a:accent4>
          <a:srgbClr val="DADADA"/>
        </a:accent4>
        <a:accent5>
          <a:srgbClr val="FBCFAA"/>
        </a:accent5>
        <a:accent6>
          <a:srgbClr val="737300"/>
        </a:accent6>
        <a:hlink>
          <a:srgbClr val="FFCC66"/>
        </a:hlink>
        <a:folHlink>
          <a:srgbClr val="CCA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2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CC66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B8AA"/>
        </a:accent5>
        <a:accent6>
          <a:srgbClr val="AC6D56"/>
        </a:accent6>
        <a:hlink>
          <a:srgbClr val="FFFF99"/>
        </a:hlink>
        <a:folHlink>
          <a:srgbClr val="E5B32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3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2EB62E"/>
        </a:accent1>
        <a:accent2>
          <a:srgbClr val="527C3A"/>
        </a:accent2>
        <a:accent3>
          <a:srgbClr val="B2B9AC"/>
        </a:accent3>
        <a:accent4>
          <a:srgbClr val="DADADA"/>
        </a:accent4>
        <a:accent5>
          <a:srgbClr val="ADD7AD"/>
        </a:accent5>
        <a:accent6>
          <a:srgbClr val="497034"/>
        </a:accent6>
        <a:hlink>
          <a:srgbClr val="DDD8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4">
        <a:dk1>
          <a:srgbClr val="005A58"/>
        </a:dk1>
        <a:lt1>
          <a:srgbClr val="FFFFFF"/>
        </a:lt1>
        <a:dk2>
          <a:srgbClr val="00716E"/>
        </a:dk2>
        <a:lt2>
          <a:srgbClr val="FFFF99"/>
        </a:lt2>
        <a:accent1>
          <a:srgbClr val="2DB3B0"/>
        </a:accent1>
        <a:accent2>
          <a:srgbClr val="6D6FC7"/>
        </a:accent2>
        <a:accent3>
          <a:srgbClr val="AABBBA"/>
        </a:accent3>
        <a:accent4>
          <a:srgbClr val="DADADA"/>
        </a:accent4>
        <a:accent5>
          <a:srgbClr val="ADD6D4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336699"/>
        </a:accent1>
        <a:accent2>
          <a:srgbClr val="00B000"/>
        </a:accent2>
        <a:accent3>
          <a:srgbClr val="ACB3C1"/>
        </a:accent3>
        <a:accent4>
          <a:srgbClr val="DADADA"/>
        </a:accent4>
        <a:accent5>
          <a:srgbClr val="ADB8CA"/>
        </a:accent5>
        <a:accent6>
          <a:srgbClr val="009F00"/>
        </a:accent6>
        <a:hlink>
          <a:srgbClr val="00CCFF"/>
        </a:hlink>
        <a:folHlink>
          <a:srgbClr val="B5FFF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6">
        <a:dk1>
          <a:srgbClr val="2F2D25"/>
        </a:dk1>
        <a:lt1>
          <a:srgbClr val="FFFFFF"/>
        </a:lt1>
        <a:dk2>
          <a:srgbClr val="656151"/>
        </a:dk2>
        <a:lt2>
          <a:srgbClr val="FFFFCC"/>
        </a:lt2>
        <a:accent1>
          <a:srgbClr val="818173"/>
        </a:accent1>
        <a:accent2>
          <a:srgbClr val="809EA8"/>
        </a:accent2>
        <a:accent3>
          <a:srgbClr val="B8B7B3"/>
        </a:accent3>
        <a:accent4>
          <a:srgbClr val="DADADA"/>
        </a:accent4>
        <a:accent5>
          <a:srgbClr val="C1C1BC"/>
        </a:accent5>
        <a:accent6>
          <a:srgbClr val="738F98"/>
        </a:accent6>
        <a:hlink>
          <a:srgbClr val="E2C86A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7">
        <a:dk1>
          <a:srgbClr val="B4AF80"/>
        </a:dk1>
        <a:lt1>
          <a:srgbClr val="FFFFFF"/>
        </a:lt1>
        <a:dk2>
          <a:srgbClr val="C8C6A2"/>
        </a:dk2>
        <a:lt2>
          <a:srgbClr val="827F4C"/>
        </a:lt2>
        <a:accent1>
          <a:srgbClr val="7C784E"/>
        </a:accent1>
        <a:accent2>
          <a:srgbClr val="A2A4AC"/>
        </a:accent2>
        <a:accent3>
          <a:srgbClr val="E0DFCE"/>
        </a:accent3>
        <a:accent4>
          <a:srgbClr val="DADADA"/>
        </a:accent4>
        <a:accent5>
          <a:srgbClr val="BFBEB2"/>
        </a:accent5>
        <a:accent6>
          <a:srgbClr val="92949B"/>
        </a:accent6>
        <a:hlink>
          <a:srgbClr val="33CC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8">
        <a:dk1>
          <a:srgbClr val="000000"/>
        </a:dk1>
        <a:lt1>
          <a:srgbClr val="DDDDDD"/>
        </a:lt1>
        <a:dk2>
          <a:srgbClr val="000000"/>
        </a:dk2>
        <a:lt2>
          <a:srgbClr val="B8B7D1"/>
        </a:lt2>
        <a:accent1>
          <a:srgbClr val="F1F0F4"/>
        </a:accent1>
        <a:accent2>
          <a:srgbClr val="C1BCFC"/>
        </a:accent2>
        <a:accent3>
          <a:srgbClr val="EBEBEB"/>
        </a:accent3>
        <a:accent4>
          <a:srgbClr val="000000"/>
        </a:accent4>
        <a:accent5>
          <a:srgbClr val="F7F6F8"/>
        </a:accent5>
        <a:accent6>
          <a:srgbClr val="AFAAE4"/>
        </a:accent6>
        <a:hlink>
          <a:srgbClr val="5454C6"/>
        </a:hlink>
        <a:folHlink>
          <a:srgbClr val="6A6F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ance 9">
        <a:dk1>
          <a:srgbClr val="000000"/>
        </a:dk1>
        <a:lt1>
          <a:srgbClr val="FFFFFF"/>
        </a:lt1>
        <a:dk2>
          <a:srgbClr val="00A29E"/>
        </a:dk2>
        <a:lt2>
          <a:srgbClr val="CBCBCB"/>
        </a:lt2>
        <a:accent1>
          <a:srgbClr val="E5E5FF"/>
        </a:accent1>
        <a:accent2>
          <a:srgbClr val="79CD6B"/>
        </a:accent2>
        <a:accent3>
          <a:srgbClr val="FFFFFF"/>
        </a:accent3>
        <a:accent4>
          <a:srgbClr val="000000"/>
        </a:accent4>
        <a:accent5>
          <a:srgbClr val="F0F0FF"/>
        </a:accent5>
        <a:accent6>
          <a:srgbClr val="6DBA60"/>
        </a:accent6>
        <a:hlink>
          <a:srgbClr val="4477DE"/>
        </a:hlink>
        <a:folHlink>
          <a:srgbClr val="65498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Balance</Template>
  <TotalTime>5541</TotalTime>
  <Words>579</Words>
  <Application>Microsoft Office PowerPoint</Application>
  <PresentationFormat>On-screen Show (4:3)</PresentationFormat>
  <Paragraphs>103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Balance</vt:lpstr>
      <vt:lpstr>Recursion</vt:lpstr>
      <vt:lpstr>Recursion</vt:lpstr>
      <vt:lpstr>Recursion</vt:lpstr>
      <vt:lpstr>Recursion</vt:lpstr>
      <vt:lpstr>Recursion</vt:lpstr>
      <vt:lpstr>Recursion</vt:lpstr>
      <vt:lpstr>PowerPoint Presentation</vt:lpstr>
      <vt:lpstr>Recursion</vt:lpstr>
      <vt:lpstr>Example Program: sumSeries.py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Chris</dc:creator>
  <cp:lastModifiedBy>home</cp:lastModifiedBy>
  <cp:revision>90</cp:revision>
  <dcterms:created xsi:type="dcterms:W3CDTF">2007-05-14T13:45:29Z</dcterms:created>
  <dcterms:modified xsi:type="dcterms:W3CDTF">2023-10-09T10:23:55Z</dcterms:modified>
</cp:coreProperties>
</file>