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5" r:id="rId10"/>
    <p:sldId id="276" r:id="rId11"/>
    <p:sldId id="278" r:id="rId12"/>
    <p:sldId id="279" r:id="rId13"/>
    <p:sldId id="280" r:id="rId14"/>
    <p:sldId id="264" r:id="rId15"/>
    <p:sldId id="281" r:id="rId16"/>
    <p:sldId id="297" r:id="rId17"/>
    <p:sldId id="282" r:id="rId18"/>
    <p:sldId id="266" r:id="rId19"/>
    <p:sldId id="283" r:id="rId20"/>
    <p:sldId id="284" r:id="rId21"/>
    <p:sldId id="267" r:id="rId22"/>
    <p:sldId id="268" r:id="rId23"/>
    <p:sldId id="269" r:id="rId24"/>
    <p:sldId id="271" r:id="rId25"/>
    <p:sldId id="270" r:id="rId26"/>
    <p:sldId id="272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8" r:id="rId36"/>
    <p:sldId id="294" r:id="rId37"/>
    <p:sldId id="296" r:id="rId38"/>
    <p:sldId id="299" r:id="rId39"/>
    <p:sldId id="27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0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279327"/>
            <a:ext cx="719328" cy="719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1828800"/>
            <a:ext cx="876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Object </a:t>
            </a:r>
            <a:r>
              <a:rPr lang="en-US" sz="3200" b="1" cap="all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Oriented Programming : Class, Objects and Inheritance </a:t>
            </a:r>
          </a:p>
        </p:txBody>
      </p:sp>
    </p:spTree>
    <p:extLst>
      <p:ext uri="{BB962C8B-B14F-4D97-AF65-F5344CB8AC3E}">
        <p14:creationId xmlns:p14="http://schemas.microsoft.com/office/powerpoint/2010/main" val="19665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Write a program to calculate area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rectangle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21202"/>
              </p:ext>
            </p:extLst>
          </p:nvPr>
        </p:nvGraphicFramePr>
        <p:xfrm>
          <a:off x="381000" y="2133600"/>
          <a:ext cx="84582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import math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rectangle: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calc_area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self,length,breadth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print(‘length=</a:t>
                      </a:r>
                      <a:r>
                        <a:rPr kumimoji="0"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‘, length)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print(‘breadth=</a:t>
                      </a:r>
                      <a:r>
                        <a:rPr kumimoji="0"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‘, breadth)</a:t>
                      </a:r>
                      <a:endParaRPr kumimoji="0" lang="en-US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length*breadth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C1=rectangle()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The area of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rectangle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',C1.calc_area(4,5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))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1" u="sng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area of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rectangle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20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Self parameter with instance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937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self is used to differentiate between instance and local variable.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 displays the value of local variable and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displays the value of instance variable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87299"/>
              </p:ext>
            </p:extLst>
          </p:nvPr>
        </p:nvGraphicFramePr>
        <p:xfrm>
          <a:off x="533400" y="2438400"/>
          <a:ext cx="8382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240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prac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x=5     # instance variable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display(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self,x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x=30      # local variable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print('value of local variable x is = ', x)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print('value of instance variable x is = ',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self.x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prac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ob.display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(50)</a:t>
                      </a:r>
                    </a:p>
                    <a:p>
                      <a:endParaRPr kumimoji="0" lang="en-US" sz="18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value of local variable x is =  30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value of instance variable x is =  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Self parameter with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937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self is used within methods to call another method from the same class.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457200" y="1905000"/>
          <a:ext cx="8382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self_demo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(self):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print('In method A')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print('We got a call from A')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method_B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(self):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 In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method_B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calling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self.method_A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ob=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self_demo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ob.method_B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method_B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calling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method_A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 method A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We got a call from 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Display class attribute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382000" cy="4937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By using dir(), attributes of class can be displayed 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533400" y="1554480"/>
          <a:ext cx="8382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Displaydemo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Name=' ';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Age= ' ';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read(self):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Name=input('enter Name: ')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print('Name= ', Name)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Age=input('enter Age: ')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print('Age= ', Age)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Displaydemo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C1.read() 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 dir(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Displaydemo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'Age', 'Name'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'__class__',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delattr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dict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'__dir__', '__doc__',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eq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'__format__',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getattribute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'__hash__', '__init__',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init_subclass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'__le__',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'__module__', '__ne__', '__new__', '__reduce__',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reduce_ex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repr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setattr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sizeof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subclasshook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weakref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'read‘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__</a:t>
            </a:r>
            <a:r>
              <a:rPr lang="en-US" b="1" dirty="0" err="1"/>
              <a:t>init</a:t>
            </a:r>
            <a:r>
              <a:rPr lang="en-US" b="1" dirty="0"/>
              <a:t>__ method (Constructor)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method is known as an initializer. </a:t>
            </a:r>
          </a:p>
          <a:p>
            <a:pPr algn="just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is a special method that is used to initialize instance variable of an object. </a:t>
            </a:r>
          </a:p>
          <a:p>
            <a:pPr algn="just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This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method run as soon as an object of a class is instantiated.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Times New Roman"/>
              </a:rPr>
              <a:t>The syntax of adding </a:t>
            </a:r>
            <a:r>
              <a:rPr lang="en-US" sz="1800" b="1" dirty="0">
                <a:latin typeface="Courier New"/>
                <a:ea typeface="Times New Roman"/>
              </a:rPr>
              <a:t>__</a:t>
            </a:r>
            <a:r>
              <a:rPr lang="en-US" sz="1800" b="1" dirty="0" err="1">
                <a:latin typeface="Courier New"/>
                <a:ea typeface="Times New Roman"/>
              </a:rPr>
              <a:t>init</a:t>
            </a:r>
            <a:r>
              <a:rPr lang="en-US" sz="1800" b="1" dirty="0">
                <a:latin typeface="Courier New"/>
                <a:ea typeface="Times New Roman"/>
              </a:rPr>
              <a:t>__ </a:t>
            </a:r>
            <a:r>
              <a:rPr lang="en-US" sz="1800" dirty="0">
                <a:latin typeface="Courier New"/>
                <a:ea typeface="Times New Roman"/>
              </a:rPr>
              <a:t>method to class is follows </a:t>
            </a:r>
          </a:p>
          <a:p>
            <a:pPr marL="0" indent="0">
              <a:buNone/>
            </a:pPr>
            <a:endParaRPr lang="en-US" sz="1800" dirty="0">
              <a:latin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Courier New" pitchFamily="49" charset="0"/>
                <a:cs typeface="Courier New" pitchFamily="49" charset="0"/>
              </a:rPr>
              <a:t>Note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marL="342900" indent="-34290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a) __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init__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method must have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first argument.</a:t>
            </a:r>
          </a:p>
          <a:p>
            <a:pPr marL="342900" indent="-34290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self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refers to the object itself. Therefore   it refers to the object that invokes the method.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>
              <a:latin typeface="Courier New"/>
              <a:ea typeface="Times New Roma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64898"/>
              </p:ext>
            </p:extLst>
          </p:nvPr>
        </p:nvGraphicFramePr>
        <p:xfrm>
          <a:off x="1219200" y="3124200"/>
          <a:ext cx="608076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Class_Name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_(self):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#__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init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__ method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	…………………………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…………………………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2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Write a program to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the value of attributes  to calculate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area of circle by making use of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__init__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method.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99670"/>
              </p:ext>
            </p:extLst>
          </p:nvPr>
        </p:nvGraphicFramePr>
        <p:xfrm>
          <a:off x="838200" y="1752600"/>
          <a:ext cx="7086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Circle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pi=0;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radius=0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__init__(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 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self.pi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3.14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self.radius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=s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calc_area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(self):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self.pi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self.radius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**2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C1=Circle(4)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The area of Circle is ',C1.calc_area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1800" b="1" u="sng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  <a:endParaRPr kumimoji="0" lang="en-US" sz="1800" b="1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area of Circle is 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50.24 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Write a program to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the value of attributes  to calculate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area of circle by making use of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__init__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method.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35615"/>
              </p:ext>
            </p:extLst>
          </p:nvPr>
        </p:nvGraphicFramePr>
        <p:xfrm>
          <a:off x="914400" y="1295400"/>
          <a:ext cx="7086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Circle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pi=0;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__radius=0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__init__(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 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self.pi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3.14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self.__radius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=s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calc_area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(self):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self.pi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self.__radius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**2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C1=Circle(4)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The area of Circle is ',C1.calc_area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print(C1.__radius) </a:t>
                      </a: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1800" b="1" u="sng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  <a:endParaRPr kumimoji="0" lang="en-US" sz="1800" b="1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area of Circle is  50.24</a:t>
                      </a:r>
                    </a:p>
                    <a:p>
                      <a:r>
                        <a:rPr kumimoji="0"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Traceback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(most recent call last):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File "&lt;string&gt;", line 11, in &lt;module&gt;</a:t>
                      </a:r>
                    </a:p>
                    <a:p>
                      <a:r>
                        <a:rPr kumimoji="0"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AttributeError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 'Circle' object has no attribute '__radius'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Write a program to calculate the addition of two complex numbers by passing objects as a parameter.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620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0" y="990600"/>
          <a:ext cx="89154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complex1: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real=0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imag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=0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__init__(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self,r,i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self.real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=r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self.imag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en-US" sz="16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calculate(self,obj1,obj2):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 complex number1 is ', obj1.real , '+', obj1.imag,'i')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 complex number2  is ', obj2.real , '+', obj2.imag,'i')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self.real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=obj1.real+obj2.real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self.imag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=obj1.imag+obj2.imag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obj1=complex1(10,20)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obj2=complex1(20,30)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obj3=complex1(0,0)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obj3.calculate(obj1,obj2)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complex number (addition of two complex numbers is ', obj3.real , '+', obj3.imag,'i‘)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complex number1 is  10 + 20 </a:t>
                      </a:r>
                      <a:r>
                        <a:rPr kumimoji="0"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en-US" sz="16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complex number2  is  20 + 30 </a:t>
                      </a:r>
                      <a:r>
                        <a:rPr kumimoji="0"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en-US" sz="16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addition of two complex numbers is=  30 + 50 </a:t>
                      </a:r>
                      <a:r>
                        <a:rPr kumimoji="0"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en-US" sz="16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__del__() (Destructor Method)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The method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__del__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denotes the destructor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Following is the syntax to define destructor. </a:t>
            </a:r>
          </a:p>
          <a:p>
            <a:pPr marL="0" indent="0" algn="just">
              <a:buNone/>
            </a:pPr>
            <a:r>
              <a:rPr lang="en-US" sz="2000" b="1" u="sng" dirty="0">
                <a:latin typeface="Courier New" pitchFamily="49" charset="0"/>
                <a:cs typeface="Courier New" pitchFamily="49" charset="0"/>
              </a:rPr>
              <a:t>Syntax: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__del__(self):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statement block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Python invokes destructor method when instance is about to be destroyed.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refers to the instance on which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__del__()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method invoked.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13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Write a program to demonstrate the working of Destructor.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620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609600" y="990600"/>
          <a:ext cx="80010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DestructorDemo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__init__(self):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print('Welcome to Python')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__del__(self):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print('Destructor executed...')</a:t>
                      </a:r>
                    </a:p>
                    <a:p>
                      <a:endParaRPr kumimoji="0" lang="en-US" sz="16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ob1=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DestructorDemo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ob2=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DestructorDemo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ob3=ob2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Id of ob1 = ', id(ob1))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Id of ob2 = ', id(ob2))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Id of ob3 = ', id(ob3))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 ob1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 ob2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 ob3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              </a:t>
                      </a:r>
                      <a:r>
                        <a:rPr kumimoji="0" lang="en-US" sz="1600" b="1" kern="1200" dirty="0" smtClean="0"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(Why destructor</a:t>
                      </a:r>
                      <a:r>
                        <a:rPr kumimoji="0" lang="en-US" sz="16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is called twice????)</a:t>
                      </a:r>
                      <a:endParaRPr kumimoji="0" lang="en-US" sz="1600" b="1" kern="1200" dirty="0" smtClean="0"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Welcome to Python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Welcome to Python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Id of ob1 =  37883888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Id of ob2 =  38582736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Id of ob3 =  38582736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Destructor executed...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Destructor executed...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Python is an object oriented language. </a:t>
            </a:r>
          </a:p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Object oriented languages helps programmer to reduce complexity of programs </a:t>
            </a:r>
          </a:p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The general concept of object oriented programming language is about 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class. </a:t>
            </a:r>
          </a:p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is just another name for a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type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in python. 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>
                <a:latin typeface="Courier New" pitchFamily="49" charset="0"/>
                <a:cs typeface="Courier New" pitchFamily="49" charset="0"/>
              </a:rPr>
              <a:t>Where as Objects are instances of a class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 object is a container of data: attributes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 object has associated functions: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207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Write a program to demonstrate the working of method overloading ( using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620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609600" y="990600"/>
          <a:ext cx="800100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DemoOverload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result=0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add(self,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instanceOf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=None, *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if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instanceOf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=='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self.result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=0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if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instanceOf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=='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self.result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=' '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for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self.result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self.result+i</a:t>
                      </a:r>
                      <a:endParaRPr kumimoji="0" lang="en-US" sz="18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self.result</a:t>
                      </a:r>
                      <a:endParaRPr kumimoji="0" lang="en-US" sz="18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D1=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DemoOverload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print(D1.add('int',10,20,30))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print(D1.add('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', 'India ','is ','Great'))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              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60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India is Great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Inheritance is one of the most useful and essential characteristics of object-oriented programming.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existing classes are main components of inheritance. The new classes are created from existing one. 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properties of existing classes are simply extended to the new classes.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new classes created using such method are known as </a:t>
            </a:r>
            <a:r>
              <a:rPr lang="en-US" sz="2200" b="1" i="1" dirty="0">
                <a:latin typeface="Courier New" pitchFamily="49" charset="0"/>
                <a:cs typeface="Courier New" pitchFamily="49" charset="0"/>
              </a:rPr>
              <a:t>derived classes or sub class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and the existing classes are known as </a:t>
            </a:r>
            <a:r>
              <a:rPr lang="en-US" sz="2200" b="1" i="1" dirty="0">
                <a:latin typeface="Courier New" pitchFamily="49" charset="0"/>
                <a:cs typeface="Courier New" pitchFamily="49" charset="0"/>
              </a:rPr>
              <a:t>base class or super class.</a:t>
            </a:r>
          </a:p>
          <a:p>
            <a:pPr algn="just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Inheritance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6115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3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Type of Inheritance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Single Inheritance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ea typeface="Times New Roman"/>
              </a:rPr>
              <a:t>Only one base class is used for derivation of a new class. Further, the derived class is not used as base class.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Syntax to inherit single Base class: 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3304"/>
            <a:ext cx="71056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05871"/>
              </p:ext>
            </p:extLst>
          </p:nvPr>
        </p:nvGraphicFramePr>
        <p:xfrm>
          <a:off x="762000" y="4648200"/>
          <a:ext cx="7010400" cy="630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Derived_Class_Name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Single_Base_Class_Name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Body_of_Derived_Class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	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5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Inheritance continued…..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Multiple Inheritance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When two or more base classes are used for derivation of a new class is called multiple Inheritance.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716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22450"/>
              </p:ext>
            </p:extLst>
          </p:nvPr>
        </p:nvGraphicFramePr>
        <p:xfrm>
          <a:off x="609600" y="5181600"/>
          <a:ext cx="8229600" cy="1007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</a:t>
                      </a:r>
                      <a:r>
                        <a:rPr lang="en-US" sz="1600" dirty="0" err="1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Derived_Class_Name</a:t>
                      </a:r>
                      <a:r>
                        <a:rPr lang="en-US" sz="16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Comma_Seperated_Base_Class_Names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   </a:t>
                      </a: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Body_of_Derived_Class</a:t>
                      </a:r>
                      <a:endParaRPr lang="en-US" sz="1600" dirty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7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Inheritance continued…..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Multilevel Inheritance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When a class is derived from another derived class i.e. derived acts as base class. Such type of inheritance is known as Multilevel Inheritance.</a:t>
            </a: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658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05871"/>
              </p:ext>
            </p:extLst>
          </p:nvPr>
        </p:nvGraphicFramePr>
        <p:xfrm>
          <a:off x="914400" y="5029200"/>
          <a:ext cx="7620000" cy="157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 Derived_Class1_Name(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Base_Class_Name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Body_of_Derived_Class1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 Derived_Class2_Name(Derived_Class1_Name):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Body_of_Derived_Class2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…………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	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Program: </a:t>
            </a:r>
            <a:r>
              <a:rPr lang="en-US" dirty="0" smtClean="0"/>
              <a:t>Single Inheritance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685800" y="1295400"/>
          <a:ext cx="8229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214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Message1(self):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B(A):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Message2(self):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B')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 B()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D1.Message2()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D1.Message1()</a:t>
                      </a: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9200" y="39624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dirty="0" smtClean="0"/>
              <a:t> Multilevel Inheritance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685800" y="762000"/>
          <a:ext cx="82296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Message1(self):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B(A):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Message2(self):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B')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C(B):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Message3(self):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C')   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C()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D1.Message3()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D1.Message2()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D1.Message1()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9200" y="3962400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C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dirty="0" smtClean="0"/>
              <a:t>Hierarchical </a:t>
            </a:r>
            <a:r>
              <a:rPr lang="en-US" dirty="0"/>
              <a:t>Inheritance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609600" y="6858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436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Message1(self):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B(A):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Message2(self):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B')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C(A):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Message3(self):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C')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B()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D1.Message2()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D1.Message1()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D2 = C()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D2.Message3()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D2.Message1()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3962400"/>
            <a:ext cx="32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C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dirty="0" smtClean="0"/>
              <a:t>Multiple </a:t>
            </a:r>
            <a:r>
              <a:rPr lang="en-US" dirty="0"/>
              <a:t>Inheritance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609600" y="6858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436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Message1(self):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Message2(self):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B')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C(A,B):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Message3(self):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C')   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C()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D1.Message3()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D1.Message2()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D1.Message1()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3962400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C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Defining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class is just another name for type in python.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class may contain data in the form 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fields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Fields are also called as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attributes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and code in the form of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known as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methods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. 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The Syntax for defining Class is as follows </a:t>
            </a:r>
          </a:p>
          <a:p>
            <a:pPr marL="0" indent="0" algn="just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72555"/>
              </p:ext>
            </p:extLst>
          </p:nvPr>
        </p:nvGraphicFramePr>
        <p:xfrm>
          <a:off x="1219200" y="4419600"/>
          <a:ext cx="6096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Class_Name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Initializer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attributes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methods()</a:t>
                      </a:r>
                    </a:p>
                    <a:p>
                      <a:r>
                        <a:rPr kumimoji="0"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statements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7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2362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Overriding</a:t>
            </a:r>
            <a:r>
              <a:rPr lang="en-US" dirty="0" smtClean="0"/>
              <a:t> : When a method in sub class has same name and header as that of super class, then method in sub class is said to override the method in the super class.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304800" y="2514600"/>
          <a:ext cx="82296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862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B(A):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B')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B()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D1.Message()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39624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dirty="0" smtClean="0"/>
              <a:t>Method overriding using super()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56242095"/>
              </p:ext>
            </p:extLst>
          </p:nvPr>
        </p:nvGraphicFramePr>
        <p:xfrm>
          <a:off x="609600" y="6858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436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Super class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B(A):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super().Message()#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call to base class method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Sub class B')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B()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D1.Message()  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2400" y="3962400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Super class A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Sub class B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b="1" dirty="0" smtClean="0"/>
              <a:t>Method overriding in Multiple </a:t>
            </a:r>
            <a:r>
              <a:rPr lang="en-US" b="1" dirty="0"/>
              <a:t>Inheritance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533400" y="9144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436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print('I am in B')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C(A,B):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A.Message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(self)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B.Message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(self)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C')   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C()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D1.Message()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3962400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C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3048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Program: </a:t>
            </a:r>
            <a:r>
              <a:rPr lang="en-US" sz="2400" b="1" dirty="0" smtClean="0"/>
              <a:t>Super to call super class constructor</a:t>
            </a:r>
            <a:endParaRPr lang="en-US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533400" y="457200"/>
          <a:ext cx="8229600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BaseDemo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a=0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b=0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c=0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__init__(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self,A,B,C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self.a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=A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self.b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=B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=C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display(self):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self.a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self.b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algn="just"/>
                      <a:endParaRPr lang="en-US" sz="16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DerivedDemo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BaseDemo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d=0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__init__(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self,A,B,C,D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=D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super().__init__(A,B,C)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display(self):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self.a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self.b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algn="just"/>
                      <a:endParaRPr lang="en-US" sz="16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#B=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BaseDemo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(10,20,30)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#print('content of Base class: ')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B.display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P=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DerivedDemo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(10,20,30,40)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print('content of derived class: ')</a:t>
                      </a:r>
                    </a:p>
                    <a:p>
                      <a:pPr algn="just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P.display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9600" y="13716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content of derived class: </a:t>
            </a:r>
          </a:p>
          <a:p>
            <a:pPr algn="just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10 20 30 40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It means to assign a special meaning to the existing operator to perform some intended task.</a:t>
            </a:r>
          </a:p>
          <a:p>
            <a:pPr algn="just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E.g. ‘+’ operator is used to add two numbers, same can be used to concatenate two strings</a:t>
            </a:r>
          </a:p>
          <a:p>
            <a:pPr algn="just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Similarly two class objects can be added by using the concept of operator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26347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782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b="1" dirty="0" smtClean="0"/>
              <a:t>Overloading arithmetic  operator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0891" y="609600"/>
            <a:ext cx="48768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class </a:t>
            </a:r>
            <a:r>
              <a:rPr lang="en-US" sz="2200" dirty="0" err="1"/>
              <a:t>num</a:t>
            </a:r>
            <a:r>
              <a:rPr lang="en-US" sz="2200" dirty="0"/>
              <a:t>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</a:t>
            </a:r>
            <a:r>
              <a:rPr lang="en-US" sz="2200" dirty="0" err="1"/>
              <a:t>self,n</a:t>
            </a:r>
            <a:r>
              <a:rPr lang="en-US" sz="2200" dirty="0"/>
              <a:t>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self.number</a:t>
            </a:r>
            <a:r>
              <a:rPr lang="en-US" sz="2200" dirty="0"/>
              <a:t>=n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__add__(</a:t>
            </a:r>
            <a:r>
              <a:rPr lang="en-US" sz="2200" dirty="0" err="1"/>
              <a:t>self,obj</a:t>
            </a:r>
            <a:r>
              <a:rPr lang="en-US" sz="2200" dirty="0"/>
              <a:t>):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return (</a:t>
            </a:r>
            <a:r>
              <a:rPr lang="en-US" sz="2200" dirty="0" err="1"/>
              <a:t>self.number+obj.number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__sub__(</a:t>
            </a:r>
            <a:r>
              <a:rPr lang="en-US" sz="2200" dirty="0" err="1"/>
              <a:t>self,obj</a:t>
            </a:r>
            <a:r>
              <a:rPr lang="en-US" sz="2200" dirty="0"/>
              <a:t>):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return (</a:t>
            </a:r>
            <a:r>
              <a:rPr lang="en-US" sz="2200" dirty="0" err="1"/>
              <a:t>self.number-obj.number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mul</a:t>
            </a:r>
            <a:r>
              <a:rPr lang="en-US" sz="2200" dirty="0"/>
              <a:t>__(</a:t>
            </a:r>
            <a:r>
              <a:rPr lang="en-US" sz="2200" dirty="0" err="1"/>
              <a:t>self,obj</a:t>
            </a:r>
            <a:r>
              <a:rPr lang="en-US" sz="2200" dirty="0"/>
              <a:t>):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return (</a:t>
            </a:r>
            <a:r>
              <a:rPr lang="en-US" sz="2200" dirty="0" err="1"/>
              <a:t>self.number</a:t>
            </a:r>
            <a:r>
              <a:rPr lang="en-US" sz="2200" dirty="0"/>
              <a:t>*</a:t>
            </a:r>
            <a:r>
              <a:rPr lang="en-US" sz="2200" dirty="0" err="1"/>
              <a:t>obj.number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truediv</a:t>
            </a:r>
            <a:r>
              <a:rPr lang="en-US" sz="2200" dirty="0"/>
              <a:t>__(</a:t>
            </a:r>
            <a:r>
              <a:rPr lang="en-US" sz="2200" dirty="0" err="1"/>
              <a:t>self,obj</a:t>
            </a:r>
            <a:r>
              <a:rPr lang="en-US" sz="2200" dirty="0"/>
              <a:t>):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return (</a:t>
            </a:r>
            <a:r>
              <a:rPr lang="en-US" sz="2200" dirty="0" err="1"/>
              <a:t>self.number</a:t>
            </a:r>
            <a:r>
              <a:rPr lang="en-US" sz="2200" dirty="0"/>
              <a:t>/</a:t>
            </a:r>
            <a:r>
              <a:rPr lang="en-US" sz="2200" dirty="0" err="1"/>
              <a:t>obj.number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__mod__(</a:t>
            </a:r>
            <a:r>
              <a:rPr lang="en-US" sz="2200" dirty="0" err="1"/>
              <a:t>self,obj</a:t>
            </a:r>
            <a:r>
              <a:rPr lang="en-US" sz="2200" dirty="0"/>
              <a:t>):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return (</a:t>
            </a:r>
            <a:r>
              <a:rPr lang="en-US" sz="2200" dirty="0" err="1"/>
              <a:t>self.number%obj.number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floordiv</a:t>
            </a:r>
            <a:r>
              <a:rPr lang="en-US" sz="2200" dirty="0"/>
              <a:t>__(</a:t>
            </a:r>
            <a:r>
              <a:rPr lang="en-US" sz="2200" dirty="0" err="1"/>
              <a:t>self,obj</a:t>
            </a:r>
            <a:r>
              <a:rPr lang="en-US" sz="2200" dirty="0"/>
              <a:t>):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return (</a:t>
            </a:r>
            <a:r>
              <a:rPr lang="en-US" sz="2200" dirty="0" err="1"/>
              <a:t>self.number</a:t>
            </a:r>
            <a:r>
              <a:rPr lang="en-US" sz="2200" dirty="0"/>
              <a:t>//</a:t>
            </a:r>
            <a:r>
              <a:rPr lang="en-US" sz="2200" dirty="0" err="1"/>
              <a:t>obj.number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display(self):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       print</a:t>
            </a:r>
            <a:r>
              <a:rPr lang="en-US" sz="2200" dirty="0"/>
              <a:t>('number is : '</a:t>
            </a:r>
            <a:r>
              <a:rPr lang="en-US" sz="2200" dirty="0" smtClean="0"/>
              <a:t>,</a:t>
            </a:r>
            <a:r>
              <a:rPr lang="en-US" sz="2200" dirty="0" err="1"/>
              <a:t>self.number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12192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n1= </a:t>
            </a:r>
            <a:r>
              <a:rPr lang="en-US" dirty="0" err="1"/>
              <a:t>num</a:t>
            </a:r>
            <a:r>
              <a:rPr lang="en-US" dirty="0"/>
              <a:t>(30)</a:t>
            </a:r>
          </a:p>
          <a:p>
            <a:r>
              <a:rPr lang="en-US" dirty="0"/>
              <a:t>n2= </a:t>
            </a:r>
            <a:r>
              <a:rPr lang="en-US" dirty="0" err="1"/>
              <a:t>num</a:t>
            </a:r>
            <a:r>
              <a:rPr lang="en-US" dirty="0"/>
              <a:t>(12)</a:t>
            </a:r>
          </a:p>
          <a:p>
            <a:r>
              <a:rPr lang="en-US" dirty="0"/>
              <a:t>print('addition of n1 and n2 </a:t>
            </a:r>
            <a:r>
              <a:rPr lang="en-US" dirty="0" smtClean="0"/>
              <a:t>is‘, n1+n2)</a:t>
            </a:r>
            <a:endParaRPr lang="en-US" dirty="0"/>
          </a:p>
          <a:p>
            <a:r>
              <a:rPr lang="en-US" dirty="0"/>
              <a:t>print('subtraction of n2 from n1 is', n1-n2)</a:t>
            </a:r>
          </a:p>
          <a:p>
            <a:r>
              <a:rPr lang="en-US" dirty="0"/>
              <a:t>print('multiplication n1 with n2 is', n1*n2)</a:t>
            </a:r>
          </a:p>
          <a:p>
            <a:r>
              <a:rPr lang="en-US" dirty="0"/>
              <a:t>print('result of n1/n2 is', n1/n2)</a:t>
            </a:r>
          </a:p>
          <a:p>
            <a:r>
              <a:rPr lang="en-US" dirty="0"/>
              <a:t>print('result of n1//n2 is', n1//n2)</a:t>
            </a:r>
          </a:p>
          <a:p>
            <a:r>
              <a:rPr lang="en-US" dirty="0"/>
              <a:t>print('result of n1%n2 is', n1%n2)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3962400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r>
              <a:rPr lang="en-US" b="1" dirty="0" smtClean="0"/>
              <a:t>addition </a:t>
            </a:r>
            <a:r>
              <a:rPr lang="en-US" b="1" dirty="0"/>
              <a:t>of n1 and n2 is 42</a:t>
            </a:r>
          </a:p>
          <a:p>
            <a:r>
              <a:rPr lang="en-US" b="1" dirty="0"/>
              <a:t>subtraction of n2 from n1 is 18</a:t>
            </a:r>
          </a:p>
          <a:p>
            <a:r>
              <a:rPr lang="en-US" b="1" dirty="0"/>
              <a:t>multiplication n1 with n2 is 360</a:t>
            </a:r>
          </a:p>
          <a:p>
            <a:r>
              <a:rPr lang="en-US" b="1" dirty="0"/>
              <a:t>result of n1/n2 is 2.5</a:t>
            </a:r>
          </a:p>
          <a:p>
            <a:r>
              <a:rPr lang="en-US" b="1" dirty="0"/>
              <a:t>result of n1//n2 is 2</a:t>
            </a:r>
          </a:p>
          <a:p>
            <a:r>
              <a:rPr lang="en-US" b="1" dirty="0"/>
              <a:t>result of n1%n2 is 6</a:t>
            </a:r>
          </a:p>
        </p:txBody>
      </p:sp>
    </p:spTree>
    <p:extLst>
      <p:ext uri="{BB962C8B-B14F-4D97-AF65-F5344CB8AC3E}">
        <p14:creationId xmlns:p14="http://schemas.microsoft.com/office/powerpoint/2010/main" val="12087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782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/>
              <a:t>Program: </a:t>
            </a:r>
            <a:r>
              <a:rPr lang="en-US" b="1" dirty="0" smtClean="0"/>
              <a:t>Overloading ‘+’ operator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complex:  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real,imag</a:t>
            </a:r>
            <a:r>
              <a:rPr lang="en-US" dirty="0"/>
              <a:t>):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       </a:t>
            </a:r>
            <a:r>
              <a:rPr lang="en-US" dirty="0" err="1"/>
              <a:t>self.real</a:t>
            </a:r>
            <a:r>
              <a:rPr lang="en-US" dirty="0"/>
              <a:t>=real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   </a:t>
            </a:r>
            <a:r>
              <a:rPr lang="en-US" dirty="0" err="1"/>
              <a:t>self.imag</a:t>
            </a:r>
            <a:r>
              <a:rPr lang="en-US" dirty="0"/>
              <a:t>=</a:t>
            </a:r>
            <a:r>
              <a:rPr lang="en-US" dirty="0" err="1"/>
              <a:t>imag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  </a:t>
            </a:r>
            <a:r>
              <a:rPr lang="en-US" dirty="0" err="1"/>
              <a:t>def</a:t>
            </a:r>
            <a:r>
              <a:rPr lang="en-US" dirty="0"/>
              <a:t> __add__(</a:t>
            </a:r>
            <a:r>
              <a:rPr lang="en-US" dirty="0" err="1"/>
              <a:t>self,obj</a:t>
            </a:r>
            <a:r>
              <a:rPr lang="en-US" dirty="0"/>
              <a:t>):  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real=</a:t>
            </a:r>
            <a:r>
              <a:rPr lang="en-US" dirty="0" err="1" smtClean="0"/>
              <a:t>self.real+obj.real</a:t>
            </a:r>
            <a:r>
              <a:rPr lang="en-US" dirty="0" smtClean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/>
              <a:t>imag</a:t>
            </a:r>
            <a:r>
              <a:rPr lang="en-US" dirty="0"/>
              <a:t>=</a:t>
            </a:r>
            <a:r>
              <a:rPr lang="en-US" dirty="0" err="1"/>
              <a:t>self.imag+obj.imag</a:t>
            </a:r>
            <a:r>
              <a:rPr lang="en-US" dirty="0"/>
              <a:t>        </a:t>
            </a:r>
            <a:r>
              <a:rPr lang="en-US" dirty="0" smtClean="0"/>
              <a:t>	    	       	     	      return (complex(</a:t>
            </a:r>
            <a:r>
              <a:rPr lang="en-US" dirty="0" err="1" smtClean="0"/>
              <a:t>real,imag</a:t>
            </a:r>
            <a:r>
              <a:rPr lang="en-US" dirty="0"/>
              <a:t>))       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display(self):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   </a:t>
            </a:r>
            <a:r>
              <a:rPr lang="en-US" dirty="0"/>
              <a:t>print(</a:t>
            </a:r>
            <a:r>
              <a:rPr lang="en-US" dirty="0" err="1"/>
              <a:t>self.real</a:t>
            </a:r>
            <a:r>
              <a:rPr lang="en-US" dirty="0"/>
              <a:t>,' +', </a:t>
            </a:r>
            <a:r>
              <a:rPr lang="en-US" dirty="0" smtClean="0"/>
              <a:t>self.</a:t>
            </a:r>
            <a:r>
              <a:rPr lang="en-US" dirty="0" err="1" smtClean="0"/>
              <a:t>imag</a:t>
            </a:r>
            <a:r>
              <a:rPr lang="en-US" dirty="0"/>
              <a:t>,"i</a:t>
            </a:r>
            <a:r>
              <a:rPr lang="en-US" dirty="0" smtClean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c1=complex(10,20)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c2=complex(23,12)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c1.display()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c2.display()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c3=c1+c2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c3.display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34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782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b="1" dirty="0" smtClean="0"/>
              <a:t>Overloading relational operator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229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class </a:t>
            </a:r>
            <a:r>
              <a:rPr lang="en-US" sz="2200" dirty="0" err="1" smtClean="0"/>
              <a:t>num</a:t>
            </a:r>
            <a:r>
              <a:rPr lang="en-US" sz="2200" dirty="0" smtClean="0"/>
              <a:t>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	</a:t>
            </a:r>
            <a:r>
              <a:rPr lang="en-US" sz="2200" dirty="0" err="1" smtClean="0"/>
              <a:t>def</a:t>
            </a:r>
            <a:r>
              <a:rPr lang="en-US" sz="2200" dirty="0" smtClean="0"/>
              <a:t> </a:t>
            </a:r>
            <a:r>
              <a:rPr lang="en-US" sz="2200" dirty="0"/>
              <a:t>__</a:t>
            </a:r>
            <a:r>
              <a:rPr lang="en-US" sz="2200" dirty="0" err="1"/>
              <a:t>init</a:t>
            </a:r>
            <a:r>
              <a:rPr lang="en-US" sz="2200" dirty="0"/>
              <a:t>__(</a:t>
            </a:r>
            <a:r>
              <a:rPr lang="en-US" sz="2200" dirty="0" err="1" smtClean="0"/>
              <a:t>self,n</a:t>
            </a:r>
            <a:r>
              <a:rPr lang="en-US" sz="2200" dirty="0" smtClean="0"/>
              <a:t>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	       </a:t>
            </a:r>
            <a:r>
              <a:rPr lang="en-US" sz="2200" dirty="0" err="1" smtClean="0"/>
              <a:t>self.number</a:t>
            </a:r>
            <a:r>
              <a:rPr lang="en-US" sz="2200" dirty="0" smtClean="0"/>
              <a:t>=n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     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smtClean="0"/>
              <a:t>__</a:t>
            </a:r>
            <a:r>
              <a:rPr lang="en-US" sz="2200" dirty="0" err="1" smtClean="0"/>
              <a:t>gt</a:t>
            </a:r>
            <a:r>
              <a:rPr lang="en-US" sz="2200" dirty="0" smtClean="0"/>
              <a:t>__(</a:t>
            </a:r>
            <a:r>
              <a:rPr lang="en-US" sz="2200" dirty="0" err="1"/>
              <a:t>self,obj</a:t>
            </a:r>
            <a:r>
              <a:rPr lang="en-US" sz="2200" dirty="0"/>
              <a:t>):  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return (</a:t>
            </a:r>
            <a:r>
              <a:rPr lang="en-US" sz="2200" dirty="0" err="1" smtClean="0"/>
              <a:t>self.number</a:t>
            </a:r>
            <a:r>
              <a:rPr lang="en-US" sz="2200" dirty="0" smtClean="0"/>
              <a:t>&gt;</a:t>
            </a:r>
            <a:r>
              <a:rPr lang="en-US" sz="2200" dirty="0" err="1" smtClean="0"/>
              <a:t>obj.number</a:t>
            </a:r>
            <a:r>
              <a:rPr lang="en-US" sz="22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def</a:t>
            </a:r>
            <a:r>
              <a:rPr lang="en-US" sz="2200" dirty="0" smtClean="0"/>
              <a:t> </a:t>
            </a:r>
            <a:r>
              <a:rPr lang="en-US" sz="2200" dirty="0"/>
              <a:t>display(self):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  print(‘number is : ‘,</a:t>
            </a:r>
            <a:r>
              <a:rPr lang="en-US" sz="2200" dirty="0" err="1" smtClean="0"/>
              <a:t>self.number</a:t>
            </a:r>
            <a:r>
              <a:rPr lang="en-US" sz="22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n1= </a:t>
            </a:r>
            <a:r>
              <a:rPr lang="en-US" sz="2200" dirty="0" err="1" smtClean="0"/>
              <a:t>num</a:t>
            </a:r>
            <a:r>
              <a:rPr lang="en-US" sz="2200" dirty="0" smtClean="0"/>
              <a:t>(20)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n2= </a:t>
            </a:r>
            <a:r>
              <a:rPr lang="en-US" sz="2200" dirty="0" err="1" smtClean="0"/>
              <a:t>num</a:t>
            </a:r>
            <a:r>
              <a:rPr lang="en-US" sz="2200" dirty="0" smtClean="0"/>
              <a:t>(12)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print(n1&gt;n2)</a:t>
            </a:r>
          </a:p>
        </p:txBody>
      </p:sp>
    </p:spTree>
    <p:extLst>
      <p:ext uri="{BB962C8B-B14F-4D97-AF65-F5344CB8AC3E}">
        <p14:creationId xmlns:p14="http://schemas.microsoft.com/office/powerpoint/2010/main" val="15417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"/>
          <a:stretch/>
        </p:blipFill>
        <p:spPr>
          <a:xfrm>
            <a:off x="533400" y="762000"/>
            <a:ext cx="7936248" cy="5241925"/>
          </a:xfrm>
        </p:spPr>
      </p:pic>
    </p:spTree>
    <p:extLst>
      <p:ext uri="{BB962C8B-B14F-4D97-AF65-F5344CB8AC3E}">
        <p14:creationId xmlns:p14="http://schemas.microsoft.com/office/powerpoint/2010/main" val="2490698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that reduces the complexity of programs. </a:t>
            </a:r>
          </a:p>
          <a:p>
            <a:pPr algn="just"/>
            <a:r>
              <a:rPr lang="en-US" sz="2400" dirty="0">
                <a:latin typeface="Courier New" pitchFamily="49" charset="0"/>
                <a:cs typeface="Courier New" pitchFamily="49" charset="0"/>
              </a:rPr>
              <a:t>Attributes and member function  belongs to the class. </a:t>
            </a:r>
          </a:p>
          <a:p>
            <a:pPr algn="just"/>
            <a:r>
              <a:rPr lang="en-US" sz="24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self parameter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used to reference object itself </a:t>
            </a:r>
          </a:p>
          <a:p>
            <a:pPr algn="just"/>
            <a:r>
              <a:rPr lang="en-US" sz="2400" dirty="0">
                <a:latin typeface="Courier New" pitchFamily="49" charset="0"/>
                <a:cs typeface="Courier New" pitchFamily="49" charset="0"/>
              </a:rPr>
              <a:t>A programmer can initialize the value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member variable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attribute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by making use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method. </a:t>
            </a:r>
          </a:p>
          <a:p>
            <a:pPr algn="just"/>
            <a:r>
              <a:rPr lang="en-US" sz="2400" dirty="0">
                <a:latin typeface="Courier New" pitchFamily="49" charset="0"/>
                <a:cs typeface="Courier New" pitchFamily="49" charset="0"/>
              </a:rPr>
              <a:t>Python also supports various types of inheritance such as single inheritance, multiple and multi level inheritance.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8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class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Write a simple class program and print the message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“Welcome to Classes”.</a:t>
            </a: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41732"/>
              </p:ext>
            </p:extLst>
          </p:nvPr>
        </p:nvGraphicFramePr>
        <p:xfrm>
          <a:off x="457200" y="2133600"/>
          <a:ext cx="83058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MyFirstClassProgram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print(' Welcome to Classes')</a:t>
                      </a:r>
                    </a:p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C=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MyFirstClassProgram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   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Instance of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print(C)</a:t>
                      </a:r>
                    </a:p>
                    <a:p>
                      <a:endParaRPr lang="en-US" sz="2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200" b="1" u="sng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endParaRPr lang="en-US" sz="2200" b="1" u="sng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Welcome to Classes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&lt;__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main__.MyFirstClassProgram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object at 0x023F5030&gt;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>
            <a:normAutofit/>
          </a:bodyPr>
          <a:lstStyle/>
          <a:p>
            <a:r>
              <a:rPr lang="en-US" sz="2400" b="1" dirty="0"/>
              <a:t>Adding, Assigning </a:t>
            </a:r>
            <a:r>
              <a:rPr lang="en-US" sz="2400" b="1" dirty="0" smtClean="0"/>
              <a:t>&amp; Accessing </a:t>
            </a:r>
            <a:r>
              <a:rPr lang="en-US" sz="2400" b="1" dirty="0"/>
              <a:t>values to </a:t>
            </a:r>
            <a:r>
              <a:rPr lang="en-US" sz="2400" b="1" dirty="0" smtClean="0"/>
              <a:t>an Attribute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9377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Adding attribute to the class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The syntax to add attribute to the class is as follows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attribute_name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value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…………………………………………………………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Accessing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attributes of a class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following syntax is used to access attributes of  a class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>
                <a:latin typeface="Courier New"/>
                <a:ea typeface="Times New Roman"/>
              </a:rPr>
              <a:t>&lt;object&gt;.&lt;attribute&gt;</a:t>
            </a:r>
          </a:p>
          <a:p>
            <a:pPr marL="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Assigning values to an  attributes outside the class </a:t>
            </a:r>
          </a:p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&lt;object&gt;.attribute = Value    </a:t>
            </a:r>
          </a:p>
          <a:p>
            <a:pPr marL="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8320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60321"/>
              </p:ext>
            </p:extLst>
          </p:nvPr>
        </p:nvGraphicFramePr>
        <p:xfrm>
          <a:off x="457200" y="457200"/>
          <a:ext cx="7924800" cy="58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369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Rectangle: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length=0; 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#Attribute  length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breadth=0;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#Attribute  breadth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R1 = Rectangle ()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#Instance of a class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print('Initial values of Attribute')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print('Length   = ',R1.length)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#Access attribute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length   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print('Breadth  = ',R1.breadth)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#Access attribute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breadth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print('Area of Rectangle = ',R1.length * R1.breadth 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R1.length   =  20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#Assign value to attribute length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R1.breadth  =  30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#Assign  value to attribute breadth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print('After reassigning the value of attributes')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print('Length = ',R1.length 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print('Breadth = ',R1.breadth )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print('Area of Rectangle is ',R1.length * R1.breadth) 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 </a:t>
                      </a: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Initial values of Attribute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Length   =  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Breadth  =  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Area of Rectangle =  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After reassigning the value of attributes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Length =  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Breadth =  30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</a:rPr>
                        <a:t>Area of Rectangle is  600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Methods to The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consist of two things i.e. instance variable and instance methods.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The syntax  to  add methods to the class is  follows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Courier New" pitchFamily="49" charset="0"/>
                <a:cs typeface="Courier New" pitchFamily="49" charset="0"/>
              </a:rPr>
              <a:t>Note: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algn="just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first parameter for each method should be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 if method exist within the class.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parameter references the object itself.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98169"/>
              </p:ext>
            </p:extLst>
          </p:nvPr>
        </p:nvGraphicFramePr>
        <p:xfrm>
          <a:off x="0" y="2362200"/>
          <a:ext cx="914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class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Class_Name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 variable; 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#instance variable with initialization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mthod_name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self,param_list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Parameter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List is Optional</a:t>
                      </a: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block_of_statements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/>
              <a:t>Program: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Program to  create method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Display_Message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display message  “Hello,  Learn  Adding Methods” within the methods.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 algn="just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80553"/>
              </p:ext>
            </p:extLst>
          </p:nvPr>
        </p:nvGraphicFramePr>
        <p:xfrm>
          <a:off x="762000" y="2743200"/>
          <a:ext cx="79248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62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Demo: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Display_Message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(self):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print('Hello,  Learn  Adding Methods')</a:t>
                      </a: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Demo()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D1.Display_Message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'Hello,  Learn  Adding Methods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3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Write a program to calculate area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circle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304800" y="2133600"/>
          <a:ext cx="79248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import math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Circle: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 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calc_area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self,radius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print(‘radius=</a:t>
                      </a:r>
                      <a:r>
                        <a:rPr kumimoji="0"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‘, radius)</a:t>
                      </a:r>
                      <a:endParaRPr kumimoji="0" lang="en-US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math.pi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*radius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**2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C1=Circle()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The area of Circle is ',C1.calc_area(5))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1" u="sng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area of Circle is  78.5 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8002</TotalTime>
  <Words>2726</Words>
  <Application>Microsoft Office PowerPoint</Application>
  <PresentationFormat>On-screen Show (4:3)</PresentationFormat>
  <Paragraphs>582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Origin</vt:lpstr>
      <vt:lpstr>PowerPoint Presentation</vt:lpstr>
      <vt:lpstr>Introduction</vt:lpstr>
      <vt:lpstr>  Defining Classes</vt:lpstr>
      <vt:lpstr>A simple class program </vt:lpstr>
      <vt:lpstr>Adding, Assigning &amp; Accessing values to an Attribute</vt:lpstr>
      <vt:lpstr>PowerPoint Presentation</vt:lpstr>
      <vt:lpstr>Adding Methods to The Class </vt:lpstr>
      <vt:lpstr>Program:</vt:lpstr>
      <vt:lpstr>Program</vt:lpstr>
      <vt:lpstr>Program</vt:lpstr>
      <vt:lpstr>Self parameter with instance variable</vt:lpstr>
      <vt:lpstr>Self parameter with method</vt:lpstr>
      <vt:lpstr>Display class attribute and methods</vt:lpstr>
      <vt:lpstr>The __init__ method (Constructor) </vt:lpstr>
      <vt:lpstr>Program</vt:lpstr>
      <vt:lpstr>PowerPoint Presentation</vt:lpstr>
      <vt:lpstr>Write a program to calculate the addition of two complex numbers by passing objects as a parameter. </vt:lpstr>
      <vt:lpstr>  The __del__() (Destructor Method) </vt:lpstr>
      <vt:lpstr>Write a program to demonstrate the working of Destructor. </vt:lpstr>
      <vt:lpstr>Write a program to demonstrate the working of method overloading ( using *args) </vt:lpstr>
      <vt:lpstr>Inheritance  </vt:lpstr>
      <vt:lpstr>Example of Inheritance</vt:lpstr>
      <vt:lpstr>Type of Inheritance</vt:lpstr>
      <vt:lpstr>Inheritance continued…..</vt:lpstr>
      <vt:lpstr>Inheritance continued…..</vt:lpstr>
      <vt:lpstr>Program: Single Inheritance</vt:lpstr>
      <vt:lpstr>Program:  Multilevel Inheritance</vt:lpstr>
      <vt:lpstr>Program: Hierarchical Inheritance</vt:lpstr>
      <vt:lpstr>Program: Multiple Inheritance</vt:lpstr>
      <vt:lpstr>Method Overriding : When a method in sub class has same name and header as that of super class, then method in sub class is said to override the method in the super class.</vt:lpstr>
      <vt:lpstr>Program: Method overriding using super()</vt:lpstr>
      <vt:lpstr>Program: Method overriding in Multiple Inheritance</vt:lpstr>
      <vt:lpstr>Program: Super to call super class constructor</vt:lpstr>
      <vt:lpstr>Operator Overloading </vt:lpstr>
      <vt:lpstr>Program: Overloading arithmetic  operator </vt:lpstr>
      <vt:lpstr>Program: Overloading ‘+’ operator </vt:lpstr>
      <vt:lpstr>Program: Overloading relational operator </vt:lpstr>
      <vt:lpstr>PowerPoint Presentation</vt:lpstr>
      <vt:lpstr>Conclusion……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home</cp:lastModifiedBy>
  <cp:revision>76</cp:revision>
  <dcterms:created xsi:type="dcterms:W3CDTF">2006-08-16T00:00:00Z</dcterms:created>
  <dcterms:modified xsi:type="dcterms:W3CDTF">2022-11-10T09:52:05Z</dcterms:modified>
</cp:coreProperties>
</file>