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256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76" r:id="rId10"/>
    <p:sldId id="377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8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35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7D3C1-7A16-4B85-9B5D-EDE78BFC39E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1A5DA-2B0B-4813-AFF2-84FEF65EC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846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1A5DA-2B0B-4813-AFF2-84FEF65EC7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2071801"/>
            <a:ext cx="7473950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683385" marR="5080" indent="-1670685">
              <a:lnSpc>
                <a:spcPts val="6480"/>
              </a:lnSpc>
              <a:spcBef>
                <a:spcPts val="915"/>
              </a:spcBef>
            </a:pPr>
            <a:r>
              <a:rPr lang="en-US" sz="6000" spc="-10" dirty="0" smtClean="0">
                <a:solidFill>
                  <a:srgbClr val="000000"/>
                </a:solidFill>
              </a:rPr>
              <a:t>  </a:t>
            </a:r>
            <a:r>
              <a:rPr sz="6000" spc="-10" dirty="0" smtClean="0">
                <a:solidFill>
                  <a:srgbClr val="000000"/>
                </a:solidFill>
              </a:rPr>
              <a:t>Python  </a:t>
            </a:r>
            <a:r>
              <a:rPr lang="en-US" sz="6000" spc="-10" dirty="0" smtClean="0">
                <a:solidFill>
                  <a:srgbClr val="000000"/>
                </a:solidFill>
              </a:rPr>
              <a:t>Operators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62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n-lt"/>
              </a:rPr>
              <a:t>Associativity Continued….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0627"/>
            <a:ext cx="10287000" cy="478536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7200" b="1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7200" dirty="0">
                <a:latin typeface="Arial" pitchFamily="34" charset="0"/>
                <a:cs typeface="Arial" pitchFamily="34" charset="0"/>
              </a:rPr>
              <a:t>Z = 4 * 6 + 8 // 2 </a:t>
            </a:r>
          </a:p>
          <a:p>
            <a:pPr marL="0" indent="0" algn="just">
              <a:buNone/>
            </a:pPr>
            <a:r>
              <a:rPr lang="en-US" sz="7200" dirty="0">
                <a:latin typeface="Arial" pitchFamily="34" charset="0"/>
                <a:cs typeface="Arial" pitchFamily="34" charset="0"/>
              </a:rPr>
              <a:t> = 28 </a:t>
            </a:r>
          </a:p>
          <a:p>
            <a:pPr marL="0" indent="0" algn="just">
              <a:buNone/>
            </a:pPr>
            <a:r>
              <a:rPr lang="en-US" sz="7200" dirty="0">
                <a:latin typeface="Arial" pitchFamily="34" charset="0"/>
                <a:cs typeface="Arial" pitchFamily="34" charset="0"/>
              </a:rPr>
              <a:t>In the above expression * is evaluated first, even though * and // have the same priorities. The operator * occurs before // and hence the evaluation starts from left to right. </a:t>
            </a: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72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4800" b="1" dirty="0" err="1">
                <a:latin typeface="Arial" pitchFamily="34" charset="0"/>
                <a:cs typeface="Arial" pitchFamily="34" charset="0"/>
              </a:rPr>
              <a:t>Asociativity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table for Arithmetic Operators </a:t>
            </a: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9579446"/>
              </p:ext>
            </p:extLst>
          </p:nvPr>
        </p:nvGraphicFramePr>
        <p:xfrm>
          <a:off x="1219200" y="2819400"/>
          <a:ext cx="8991601" cy="213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91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0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9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Precedence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Operators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Associativity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178">
                <a:tc rowSpan="4"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4540" algn="ctr"/>
                        </a:tabLs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Highest	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785" algn="l"/>
                        </a:tabLs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</a:p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785" algn="l"/>
                        </a:tabLst>
                      </a:pPr>
                      <a:endParaRPr lang="en-US" sz="1500" dirty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785" algn="l"/>
                        </a:tabLs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Lowest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Innermost to Outermost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264">
                <a:tc vMerge="1"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**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Highest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*,/,//,%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Left to Right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958">
                <a:tc vMerge="1"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785" algn="l"/>
                        </a:tabLs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Left to Right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8" name="AutoShape 41"/>
          <p:cNvCxnSpPr>
            <a:cxnSpLocks noChangeShapeType="1"/>
          </p:cNvCxnSpPr>
          <p:nvPr/>
        </p:nvCxnSpPr>
        <p:spPr bwMode="auto">
          <a:xfrm>
            <a:off x="3149600" y="4191000"/>
            <a:ext cx="0" cy="10668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17189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593" y="0"/>
            <a:ext cx="7084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Bitwise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operators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09601" y="638432"/>
            <a:ext cx="11201400" cy="134395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6733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500" spc="-5" dirty="0">
                <a:latin typeface="Calibri"/>
                <a:cs typeface="Calibri"/>
              </a:rPr>
              <a:t>Bitwise </a:t>
            </a:r>
            <a:r>
              <a:rPr sz="2500" spc="-25" dirty="0">
                <a:latin typeface="Calibri"/>
                <a:cs typeface="Calibri"/>
              </a:rPr>
              <a:t>operators </a:t>
            </a:r>
            <a:r>
              <a:rPr sz="2500" dirty="0">
                <a:latin typeface="Calibri"/>
                <a:cs typeface="Calibri"/>
              </a:rPr>
              <a:t>act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spc="-15" dirty="0">
                <a:latin typeface="Calibri"/>
                <a:cs typeface="Calibri"/>
              </a:rPr>
              <a:t>operands </a:t>
            </a:r>
            <a:r>
              <a:rPr sz="2500" spc="-5" dirty="0">
                <a:latin typeface="Calibri"/>
                <a:cs typeface="Calibri"/>
              </a:rPr>
              <a:t>as if </a:t>
            </a:r>
            <a:r>
              <a:rPr sz="2500" spc="-10" dirty="0">
                <a:latin typeface="Calibri"/>
                <a:cs typeface="Calibri"/>
              </a:rPr>
              <a:t>they </a:t>
            </a:r>
            <a:r>
              <a:rPr sz="2500" spc="-20" dirty="0">
                <a:latin typeface="Calibri"/>
                <a:cs typeface="Calibri"/>
              </a:rPr>
              <a:t>were </a:t>
            </a:r>
            <a:r>
              <a:rPr sz="2500" spc="-15" dirty="0">
                <a:latin typeface="Calibri"/>
                <a:cs typeface="Calibri"/>
              </a:rPr>
              <a:t>string </a:t>
            </a:r>
            <a:r>
              <a:rPr sz="2500" spc="-5" dirty="0">
                <a:latin typeface="Calibri"/>
                <a:cs typeface="Calibri"/>
              </a:rPr>
              <a:t>of binary  digits. It </a:t>
            </a:r>
            <a:r>
              <a:rPr sz="2500" spc="-20" dirty="0">
                <a:latin typeface="Calibri"/>
                <a:cs typeface="Calibri"/>
              </a:rPr>
              <a:t>operates </a:t>
            </a:r>
            <a:r>
              <a:rPr sz="2500" spc="-10" dirty="0">
                <a:latin typeface="Calibri"/>
                <a:cs typeface="Calibri"/>
              </a:rPr>
              <a:t>bit </a:t>
            </a:r>
            <a:r>
              <a:rPr sz="2500" spc="-15" dirty="0">
                <a:latin typeface="Calibri"/>
                <a:cs typeface="Calibri"/>
              </a:rPr>
              <a:t>by </a:t>
            </a:r>
            <a:r>
              <a:rPr sz="2500" spc="-10" dirty="0">
                <a:latin typeface="Calibri"/>
                <a:cs typeface="Calibri"/>
              </a:rPr>
              <a:t>bit, hence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140" dirty="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name</a:t>
            </a:r>
            <a:r>
              <a:rPr sz="2500" spc="-10" smtClean="0">
                <a:latin typeface="Calibri"/>
                <a:cs typeface="Calibri"/>
              </a:rPr>
              <a:t>.</a:t>
            </a:r>
            <a:r>
              <a:rPr lang="en-US" sz="2500" spc="-10" dirty="0" smtClean="0">
                <a:latin typeface="Calibri"/>
                <a:cs typeface="Calibri"/>
              </a:rPr>
              <a:t>    </a:t>
            </a:r>
            <a:endParaRPr sz="25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500" spc="-5" dirty="0" smtClean="0">
                <a:latin typeface="Calibri"/>
                <a:cs typeface="Calibri"/>
              </a:rPr>
              <a:t>In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table below: Let </a:t>
            </a:r>
            <a:r>
              <a:rPr sz="2500" spc="-5" dirty="0">
                <a:latin typeface="Calibri"/>
                <a:cs typeface="Calibri"/>
              </a:rPr>
              <a:t>x = 10 </a:t>
            </a:r>
            <a:r>
              <a:rPr sz="2500" spc="-10" dirty="0">
                <a:latin typeface="Calibri"/>
                <a:cs typeface="Calibri"/>
              </a:rPr>
              <a:t>(0000 </a:t>
            </a:r>
            <a:r>
              <a:rPr sz="2500" spc="-5" dirty="0">
                <a:latin typeface="Calibri"/>
                <a:cs typeface="Calibri"/>
              </a:rPr>
              <a:t>1010 in </a:t>
            </a:r>
            <a:r>
              <a:rPr sz="2500" spc="-10" dirty="0">
                <a:latin typeface="Calibri"/>
                <a:cs typeface="Calibri"/>
              </a:rPr>
              <a:t>binary</a:t>
            </a:r>
            <a:r>
              <a:rPr sz="2500" spc="-10">
                <a:latin typeface="Calibri"/>
                <a:cs typeface="Calibri"/>
              </a:rPr>
              <a:t>) </a:t>
            </a:r>
            <a:r>
              <a:rPr sz="2500" spc="-5" smtClean="0">
                <a:latin typeface="Calibri"/>
                <a:cs typeface="Calibri"/>
              </a:rPr>
              <a:t>and </a:t>
            </a:r>
            <a:r>
              <a:rPr sz="2500" spc="-5" dirty="0">
                <a:latin typeface="Calibri"/>
                <a:cs typeface="Calibri"/>
              </a:rPr>
              <a:t>y = 4 </a:t>
            </a:r>
            <a:r>
              <a:rPr sz="2500" spc="-10" dirty="0">
                <a:latin typeface="Calibri"/>
                <a:cs typeface="Calibri"/>
              </a:rPr>
              <a:t>(0000  0100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binary)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951950" y="2367110"/>
            <a:ext cx="10216104" cy="412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923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Assignment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85730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37795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Assignment </a:t>
            </a:r>
            <a:r>
              <a:rPr sz="2800" spc="-25" dirty="0">
                <a:latin typeface="Calibri"/>
                <a:cs typeface="Calibri"/>
              </a:rPr>
              <a:t>operators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in Python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assign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variables.</a:t>
            </a:r>
            <a:endParaRPr sz="2800">
              <a:latin typeface="Calibri"/>
              <a:cs typeface="Calibri"/>
            </a:endParaRPr>
          </a:p>
          <a:p>
            <a:pPr marL="241300" marR="222885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= 5 is a </a:t>
            </a:r>
            <a:r>
              <a:rPr sz="2800" spc="-10" dirty="0">
                <a:latin typeface="Calibri"/>
                <a:cs typeface="Calibri"/>
              </a:rPr>
              <a:t>simple assignment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assigns the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5 on the  </a:t>
            </a:r>
            <a:r>
              <a:rPr sz="2800" spc="-10" dirty="0">
                <a:latin typeface="Calibri"/>
                <a:cs typeface="Calibri"/>
              </a:rPr>
              <a:t>right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a on the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left.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There are </a:t>
            </a:r>
            <a:r>
              <a:rPr sz="2800" spc="-10" dirty="0">
                <a:latin typeface="Calibri"/>
                <a:cs typeface="Calibri"/>
              </a:rPr>
              <a:t>various compound </a:t>
            </a:r>
            <a:r>
              <a:rPr sz="2800" spc="-25" dirty="0">
                <a:latin typeface="Calibri"/>
                <a:cs typeface="Calibri"/>
              </a:rPr>
              <a:t>operators </a:t>
            </a:r>
            <a:r>
              <a:rPr sz="2800" spc="-5" dirty="0">
                <a:latin typeface="Calibri"/>
                <a:cs typeface="Calibri"/>
              </a:rPr>
              <a:t>in Python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5" dirty="0">
                <a:latin typeface="Calibri"/>
                <a:cs typeface="Calibri"/>
              </a:rPr>
              <a:t>a += 5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adds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later </a:t>
            </a:r>
            <a:r>
              <a:rPr sz="2800" spc="-5" dirty="0">
                <a:latin typeface="Calibri"/>
                <a:cs typeface="Calibri"/>
              </a:rPr>
              <a:t>assigns the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5" dirty="0">
                <a:latin typeface="Calibri"/>
                <a:cs typeface="Calibri"/>
              </a:rPr>
              <a:t>equivalent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= a +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332" y="376386"/>
            <a:ext cx="10832661" cy="612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889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Special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41566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identity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membership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922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Identity</a:t>
            </a:r>
            <a:r>
              <a:rPr sz="4400" spc="-35" dirty="0">
                <a:solidFill>
                  <a:srgbClr val="000000"/>
                </a:solidFill>
              </a:rPr>
              <a:t> 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4400" y="1371600"/>
            <a:ext cx="10137140" cy="1944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and is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identity </a:t>
            </a:r>
            <a:r>
              <a:rPr sz="2800" spc="-25" dirty="0">
                <a:latin typeface="Calibri"/>
                <a:cs typeface="Calibri"/>
              </a:rPr>
              <a:t>operators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check if </a:t>
            </a:r>
            <a:r>
              <a:rPr sz="2800" spc="-10" dirty="0">
                <a:latin typeface="Calibri"/>
                <a:cs typeface="Calibri"/>
              </a:rPr>
              <a:t>two values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10" dirty="0">
                <a:latin typeface="Calibri"/>
                <a:cs typeface="Calibri"/>
              </a:rPr>
              <a:t>variables) </a:t>
            </a:r>
            <a:r>
              <a:rPr sz="2800" spc="-15" dirty="0">
                <a:latin typeface="Calibri"/>
                <a:cs typeface="Calibri"/>
              </a:rPr>
              <a:t>are located </a:t>
            </a:r>
            <a:r>
              <a:rPr sz="2800" spc="-5" dirty="0">
                <a:latin typeface="Calibri"/>
                <a:cs typeface="Calibri"/>
              </a:rPr>
              <a:t>on the  </a:t>
            </a:r>
            <a:r>
              <a:rPr sz="2800" spc="-10" dirty="0">
                <a:latin typeface="Calibri"/>
                <a:cs typeface="Calibri"/>
              </a:rPr>
              <a:t>same part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0" dirty="0">
                <a:latin typeface="Calibri"/>
                <a:cs typeface="Calibri"/>
              </a:rPr>
              <a:t>Two </a:t>
            </a:r>
            <a:r>
              <a:rPr sz="2800" spc="-10" dirty="0">
                <a:latin typeface="Calibri"/>
                <a:cs typeface="Calibri"/>
              </a:rPr>
              <a:t>variables that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equal </a:t>
            </a:r>
            <a:r>
              <a:rPr sz="2800" spc="-10" dirty="0">
                <a:latin typeface="Calibri"/>
                <a:cs typeface="Calibri"/>
              </a:rPr>
              <a:t>does not imply that they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identical.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3429000"/>
            <a:ext cx="10896599" cy="2573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0"/>
            <a:ext cx="9144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77400" y="2743200"/>
            <a:ext cx="1222495" cy="160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0078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Membership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4400" y="1371600"/>
            <a:ext cx="9608820" cy="1944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membership </a:t>
            </a:r>
            <a:r>
              <a:rPr sz="2800" spc="-25" dirty="0">
                <a:latin typeface="Calibri"/>
                <a:cs typeface="Calibri"/>
              </a:rPr>
              <a:t>operators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241300" marR="483234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test </a:t>
            </a:r>
            <a:r>
              <a:rPr sz="2800" spc="-5" dirty="0">
                <a:latin typeface="Calibri"/>
                <a:cs typeface="Calibri"/>
              </a:rPr>
              <a:t>whether a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found </a:t>
            </a:r>
            <a:r>
              <a:rPr sz="2800" spc="-5" dirty="0">
                <a:latin typeface="Calibri"/>
                <a:cs typeface="Calibri"/>
              </a:rPr>
              <a:t>in a  </a:t>
            </a:r>
            <a:r>
              <a:rPr sz="2800" spc="-10" dirty="0">
                <a:latin typeface="Calibri"/>
                <a:cs typeface="Calibri"/>
              </a:rPr>
              <a:t>sequence (string, </a:t>
            </a:r>
            <a:r>
              <a:rPr sz="2800" spc="-15" dirty="0">
                <a:latin typeface="Calibri"/>
                <a:cs typeface="Calibri"/>
              </a:rPr>
              <a:t>list, </a:t>
            </a:r>
            <a:r>
              <a:rPr sz="2800" spc="-5" dirty="0">
                <a:latin typeface="Calibri"/>
                <a:cs typeface="Calibri"/>
              </a:rPr>
              <a:t>tuple,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dictionary).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a dictionary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only </a:t>
            </a:r>
            <a:r>
              <a:rPr sz="2800" spc="-20" dirty="0">
                <a:latin typeface="Calibri"/>
                <a:cs typeface="Calibri"/>
              </a:rPr>
              <a:t>test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presence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80" dirty="0">
                <a:latin typeface="Calibri"/>
                <a:cs typeface="Calibri"/>
              </a:rPr>
              <a:t>key,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276600"/>
            <a:ext cx="10439400" cy="2744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762000"/>
            <a:ext cx="6530340" cy="469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2057400"/>
            <a:ext cx="1698772" cy="173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0-08-18 at 7.42.23 PM.jpeg"/>
          <p:cNvPicPr>
            <a:picLocks noChangeAspect="1"/>
          </p:cNvPicPr>
          <p:nvPr/>
        </p:nvPicPr>
        <p:blipFill>
          <a:blip r:embed="rId2">
            <a:lum contrast="30000"/>
          </a:blip>
          <a:stretch>
            <a:fillRect/>
          </a:stretch>
        </p:blipFill>
        <p:spPr>
          <a:xfrm>
            <a:off x="2057400" y="0"/>
            <a:ext cx="7622574" cy="634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950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35540" cy="3942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Arial Narrow" pitchFamily="34" charset="0"/>
                <a:cs typeface="Calibri"/>
              </a:rPr>
              <a:t>Operators </a:t>
            </a:r>
            <a:r>
              <a:rPr sz="2800" spc="-20" dirty="0">
                <a:latin typeface="Arial Narrow" pitchFamily="34" charset="0"/>
                <a:cs typeface="Calibri"/>
              </a:rPr>
              <a:t>are </a:t>
            </a:r>
            <a:r>
              <a:rPr sz="2800" spc="-10" dirty="0">
                <a:latin typeface="Arial Narrow" pitchFamily="34" charset="0"/>
                <a:cs typeface="Calibri"/>
              </a:rPr>
              <a:t>special </a:t>
            </a:r>
            <a:r>
              <a:rPr sz="2800" spc="-15" dirty="0">
                <a:latin typeface="Arial Narrow" pitchFamily="34" charset="0"/>
                <a:cs typeface="Calibri"/>
              </a:rPr>
              <a:t>symbols </a:t>
            </a:r>
            <a:r>
              <a:rPr sz="2800" spc="-5" dirty="0">
                <a:latin typeface="Arial Narrow" pitchFamily="34" charset="0"/>
                <a:cs typeface="Calibri"/>
              </a:rPr>
              <a:t>in Python </a:t>
            </a:r>
            <a:r>
              <a:rPr sz="2800" spc="-10" dirty="0">
                <a:latin typeface="Arial Narrow" pitchFamily="34" charset="0"/>
                <a:cs typeface="Calibri"/>
              </a:rPr>
              <a:t>that </a:t>
            </a:r>
            <a:r>
              <a:rPr sz="2800" spc="-5" dirty="0">
                <a:latin typeface="Arial Narrow" pitchFamily="34" charset="0"/>
                <a:cs typeface="Calibri"/>
              </a:rPr>
              <a:t>carry </a:t>
            </a:r>
            <a:r>
              <a:rPr sz="2800" spc="-10" dirty="0">
                <a:latin typeface="Arial Narrow" pitchFamily="34" charset="0"/>
                <a:cs typeface="Calibri"/>
              </a:rPr>
              <a:t>out </a:t>
            </a:r>
            <a:r>
              <a:rPr sz="2800" spc="-5" dirty="0">
                <a:latin typeface="Arial Narrow" pitchFamily="34" charset="0"/>
                <a:cs typeface="Calibri"/>
              </a:rPr>
              <a:t>arithmetic </a:t>
            </a:r>
            <a:r>
              <a:rPr sz="2800" spc="-10" dirty="0">
                <a:latin typeface="Arial Narrow" pitchFamily="34" charset="0"/>
                <a:cs typeface="Calibri"/>
              </a:rPr>
              <a:t>or  logical</a:t>
            </a:r>
            <a:r>
              <a:rPr sz="2800" spc="-20" dirty="0">
                <a:latin typeface="Arial Narrow" pitchFamily="34" charset="0"/>
                <a:cs typeface="Calibri"/>
              </a:rPr>
              <a:t> </a:t>
            </a:r>
            <a:r>
              <a:rPr sz="2800" spc="-15" dirty="0">
                <a:latin typeface="Arial Narrow" pitchFamily="34" charset="0"/>
                <a:cs typeface="Calibri"/>
              </a:rPr>
              <a:t>computation.</a:t>
            </a:r>
            <a:endParaRPr sz="2800" dirty="0">
              <a:latin typeface="Arial Narrow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Arial Narrow" pitchFamily="34" charset="0"/>
                <a:cs typeface="Calibri"/>
              </a:rPr>
              <a:t>The value that </a:t>
            </a:r>
            <a:r>
              <a:rPr sz="2800" spc="-5" dirty="0">
                <a:latin typeface="Arial Narrow" pitchFamily="34" charset="0"/>
                <a:cs typeface="Calibri"/>
              </a:rPr>
              <a:t>the </a:t>
            </a:r>
            <a:r>
              <a:rPr sz="2800" spc="-20" dirty="0">
                <a:latin typeface="Arial Narrow" pitchFamily="34" charset="0"/>
                <a:cs typeface="Calibri"/>
              </a:rPr>
              <a:t>operator operates </a:t>
            </a:r>
            <a:r>
              <a:rPr sz="2800" spc="-5" dirty="0">
                <a:latin typeface="Arial Narrow" pitchFamily="34" charset="0"/>
                <a:cs typeface="Calibri"/>
              </a:rPr>
              <a:t>on is </a:t>
            </a:r>
            <a:r>
              <a:rPr sz="2800" spc="-10" dirty="0">
                <a:latin typeface="Arial Narrow" pitchFamily="34" charset="0"/>
                <a:cs typeface="Calibri"/>
              </a:rPr>
              <a:t>called </a:t>
            </a:r>
            <a:r>
              <a:rPr sz="2800" spc="-5" dirty="0">
                <a:latin typeface="Arial Narrow" pitchFamily="34" charset="0"/>
                <a:cs typeface="Calibri"/>
              </a:rPr>
              <a:t>the</a:t>
            </a:r>
            <a:r>
              <a:rPr sz="2800" spc="110" dirty="0">
                <a:latin typeface="Arial Narrow" pitchFamily="34" charset="0"/>
                <a:cs typeface="Calibri"/>
              </a:rPr>
              <a:t> </a:t>
            </a:r>
            <a:r>
              <a:rPr sz="2800" spc="-15" dirty="0">
                <a:latin typeface="Arial Narrow" pitchFamily="34" charset="0"/>
                <a:cs typeface="Calibri"/>
              </a:rPr>
              <a:t>operand.</a:t>
            </a:r>
            <a:endParaRPr sz="2800" dirty="0">
              <a:latin typeface="Arial Narrow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Arial Narrow" pitchFamily="34" charset="0"/>
                <a:cs typeface="Calibri"/>
              </a:rPr>
              <a:t>For</a:t>
            </a:r>
            <a:r>
              <a:rPr sz="2800" spc="-10" dirty="0">
                <a:latin typeface="Arial Narrow" pitchFamily="34" charset="0"/>
                <a:cs typeface="Calibri"/>
              </a:rPr>
              <a:t> </a:t>
            </a:r>
            <a:r>
              <a:rPr sz="2800" spc="-15" dirty="0">
                <a:latin typeface="Arial Narrow" pitchFamily="34" charset="0"/>
                <a:cs typeface="Calibri"/>
              </a:rPr>
              <a:t>example:</a:t>
            </a:r>
            <a:endParaRPr sz="2800" dirty="0">
              <a:latin typeface="Arial Narrow" pitchFamily="34" charset="0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Arial Narrow" pitchFamily="34" charset="0"/>
                <a:cs typeface="Calibri"/>
              </a:rPr>
              <a:t>&gt;&gt;&gt;</a:t>
            </a:r>
            <a:r>
              <a:rPr sz="2800" spc="15" dirty="0">
                <a:latin typeface="Arial Narrow" pitchFamily="34" charset="0"/>
                <a:cs typeface="Calibri"/>
              </a:rPr>
              <a:t> </a:t>
            </a:r>
            <a:r>
              <a:rPr sz="2800" spc="-5" dirty="0">
                <a:latin typeface="Arial Narrow" pitchFamily="34" charset="0"/>
                <a:cs typeface="Calibri"/>
              </a:rPr>
              <a:t>2+3</a:t>
            </a:r>
            <a:endParaRPr sz="2800" dirty="0">
              <a:latin typeface="Arial Narrow" pitchFamily="34" charset="0"/>
              <a:cs typeface="Calibri"/>
            </a:endParaRPr>
          </a:p>
          <a:p>
            <a:pPr marL="1007744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Narrow" pitchFamily="34" charset="0"/>
                <a:cs typeface="Calibri"/>
              </a:rPr>
              <a:t>5</a:t>
            </a:r>
            <a:endParaRPr sz="2800" dirty="0">
              <a:latin typeface="Arial Narrow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Arial Narrow" pitchFamily="34" charset="0"/>
                <a:cs typeface="Calibri"/>
              </a:rPr>
              <a:t>Here, </a:t>
            </a:r>
            <a:r>
              <a:rPr sz="2800" spc="-5" dirty="0">
                <a:latin typeface="Arial Narrow" pitchFamily="34" charset="0"/>
                <a:cs typeface="Calibri"/>
              </a:rPr>
              <a:t>+ is the </a:t>
            </a:r>
            <a:r>
              <a:rPr sz="2800" spc="-20" dirty="0">
                <a:latin typeface="Arial Narrow" pitchFamily="34" charset="0"/>
                <a:cs typeface="Calibri"/>
              </a:rPr>
              <a:t>operator </a:t>
            </a:r>
            <a:r>
              <a:rPr sz="2800" spc="-10" dirty="0">
                <a:latin typeface="Arial Narrow" pitchFamily="34" charset="0"/>
                <a:cs typeface="Calibri"/>
              </a:rPr>
              <a:t>that </a:t>
            </a:r>
            <a:r>
              <a:rPr sz="2800" spc="-15" dirty="0">
                <a:latin typeface="Arial Narrow" pitchFamily="34" charset="0"/>
                <a:cs typeface="Calibri"/>
              </a:rPr>
              <a:t>performs</a:t>
            </a:r>
            <a:r>
              <a:rPr sz="2800" spc="90" dirty="0">
                <a:latin typeface="Arial Narrow" pitchFamily="34" charset="0"/>
                <a:cs typeface="Calibri"/>
              </a:rPr>
              <a:t> </a:t>
            </a:r>
            <a:r>
              <a:rPr sz="2800" spc="-5" dirty="0">
                <a:latin typeface="Arial Narrow" pitchFamily="34" charset="0"/>
                <a:cs typeface="Calibri"/>
              </a:rPr>
              <a:t>addition.</a:t>
            </a:r>
            <a:endParaRPr sz="2800" dirty="0">
              <a:latin typeface="Arial Narrow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Arial Narrow" pitchFamily="34" charset="0"/>
                <a:cs typeface="Calibri"/>
              </a:rPr>
              <a:t>2 and 3 </a:t>
            </a:r>
            <a:r>
              <a:rPr sz="2800" spc="-20" dirty="0">
                <a:latin typeface="Arial Narrow" pitchFamily="34" charset="0"/>
                <a:cs typeface="Calibri"/>
              </a:rPr>
              <a:t>are </a:t>
            </a:r>
            <a:r>
              <a:rPr sz="2800" spc="-5" dirty="0">
                <a:latin typeface="Arial Narrow" pitchFamily="34" charset="0"/>
                <a:cs typeface="Calibri"/>
              </a:rPr>
              <a:t>the </a:t>
            </a:r>
            <a:r>
              <a:rPr sz="2800" spc="-15" dirty="0">
                <a:latin typeface="Arial Narrow" pitchFamily="34" charset="0"/>
                <a:cs typeface="Calibri"/>
              </a:rPr>
              <a:t>operands </a:t>
            </a:r>
            <a:r>
              <a:rPr sz="2800" spc="-5" dirty="0">
                <a:latin typeface="Arial Narrow" pitchFamily="34" charset="0"/>
                <a:cs typeface="Calibri"/>
              </a:rPr>
              <a:t>and 5 is the </a:t>
            </a:r>
            <a:r>
              <a:rPr sz="2800" spc="-10" dirty="0">
                <a:latin typeface="Arial Narrow" pitchFamily="34" charset="0"/>
                <a:cs typeface="Calibri"/>
              </a:rPr>
              <a:t>output </a:t>
            </a:r>
            <a:r>
              <a:rPr sz="2800" spc="-5" dirty="0">
                <a:latin typeface="Arial Narrow" pitchFamily="34" charset="0"/>
                <a:cs typeface="Calibri"/>
              </a:rPr>
              <a:t>of the</a:t>
            </a:r>
            <a:r>
              <a:rPr sz="2800" spc="260" dirty="0">
                <a:latin typeface="Arial Narrow" pitchFamily="34" charset="0"/>
                <a:cs typeface="Calibri"/>
              </a:rPr>
              <a:t> </a:t>
            </a:r>
            <a:r>
              <a:rPr sz="2800" spc="-15" dirty="0">
                <a:latin typeface="Arial Narrow" pitchFamily="34" charset="0"/>
                <a:cs typeface="Calibri"/>
              </a:rPr>
              <a:t>operation.</a:t>
            </a:r>
            <a:endParaRPr sz="2800" dirty="0">
              <a:latin typeface="Arial Narrow" pitchFamily="34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6703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Arithmetic</a:t>
            </a:r>
            <a:r>
              <a:rPr sz="4400" spc="-35" dirty="0">
                <a:solidFill>
                  <a:srgbClr val="000000"/>
                </a:solidFill>
              </a:rPr>
              <a:t> operators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4800" y="1371600"/>
            <a:ext cx="11430000" cy="4343036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contrast="4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493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</a:rPr>
              <a:t>Example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533400" y="1295400"/>
            <a:ext cx="8049768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2133600"/>
            <a:ext cx="2229203" cy="2473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6093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Comparison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10474145" cy="439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6800"/>
            <a:ext cx="8333232" cy="471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1600" y="1905000"/>
            <a:ext cx="2261769" cy="2656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6474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+mn-lt"/>
              </a:rPr>
              <a:t>Logical</a:t>
            </a:r>
            <a:r>
              <a:rPr sz="4400" spc="-60" dirty="0">
                <a:solidFill>
                  <a:srgbClr val="000000"/>
                </a:solidFill>
                <a:latin typeface="+mn-lt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+mn-lt"/>
              </a:rPr>
              <a:t>operators</a:t>
            </a:r>
            <a:endParaRPr sz="440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0" y="1066800"/>
            <a:ext cx="8368576" cy="4378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09600"/>
            <a:ext cx="7682483" cy="451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1676400"/>
            <a:ext cx="2698792" cy="1924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9067800" cy="6858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>
                <a:latin typeface="+mn-lt"/>
              </a:rPr>
              <a:t>Operator Precedence and Associativity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9829800" cy="5394960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operator precedence determines the order in which the python interpreter evaluates the operators in an expression.  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US" dirty="0">
                <a:latin typeface="Arial" pitchFamily="34" charset="0"/>
                <a:cs typeface="Arial" pitchFamily="34" charset="0"/>
              </a:rPr>
              <a:t>as associativity property decides which operation to be performed first.  </a:t>
            </a:r>
          </a:p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Associativity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is of two types.</a:t>
            </a:r>
          </a:p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Left to Right  </a:t>
            </a:r>
          </a:p>
          <a:p>
            <a:pPr marL="0" indent="0" algn="just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Example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		4 + 6 – 3 + 2   =  9</a:t>
            </a:r>
          </a:p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Right to Left  </a:t>
            </a:r>
          </a:p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	       X = Y = Z = Value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 </a:t>
            </a:r>
          </a:p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When the operators of same priority are found in the expression, precedence is given to the left most operator.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7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417</Words>
  <Application>Microsoft Office PowerPoint</Application>
  <PresentationFormat>Custom</PresentationFormat>
  <Paragraphs>91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  Python  Operators</vt:lpstr>
      <vt:lpstr>Python Operators</vt:lpstr>
      <vt:lpstr>Arithmetic operators</vt:lpstr>
      <vt:lpstr>Example</vt:lpstr>
      <vt:lpstr>Comparison operators</vt:lpstr>
      <vt:lpstr>Slide 6</vt:lpstr>
      <vt:lpstr>Logical operators</vt:lpstr>
      <vt:lpstr>Slide 8</vt:lpstr>
      <vt:lpstr>Operator Precedence and Associativity </vt:lpstr>
      <vt:lpstr>Associativity Continued….  </vt:lpstr>
      <vt:lpstr>Bitwise operators</vt:lpstr>
      <vt:lpstr>Assignment operators</vt:lpstr>
      <vt:lpstr>Slide 13</vt:lpstr>
      <vt:lpstr>Special operators</vt:lpstr>
      <vt:lpstr>Identity operators</vt:lpstr>
      <vt:lpstr>Slide 16</vt:lpstr>
      <vt:lpstr>Membership operators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  Programming</dc:title>
  <dc:creator>home</dc:creator>
  <cp:lastModifiedBy>acer</cp:lastModifiedBy>
  <cp:revision>68</cp:revision>
  <dcterms:created xsi:type="dcterms:W3CDTF">2020-07-21T17:14:15Z</dcterms:created>
  <dcterms:modified xsi:type="dcterms:W3CDTF">2020-08-21T06:11:46Z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2020-07-21T00:00:00Z</vt:filetime>
  </property>
</Properties>
</file>