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90" r:id="rId9"/>
    <p:sldId id="291" r:id="rId10"/>
    <p:sldId id="268" r:id="rId11"/>
    <p:sldId id="269" r:id="rId12"/>
    <p:sldId id="271" r:id="rId13"/>
    <p:sldId id="272" r:id="rId14"/>
    <p:sldId id="273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E68EB-445D-4F2C-A610-E2423CC99D10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260B-6A1A-4730-8528-0D616853087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99C4-500A-48A1-9528-D6B703B75005}" type="datetimeFigureOut">
              <a:rPr lang="en-US" smtClean="0"/>
              <a:t>8/28/2020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Python Data Types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43414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List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999096" cy="41742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20" dirty="0">
                <a:latin typeface="Calibri"/>
                <a:cs typeface="Calibri"/>
              </a:rPr>
              <a:t>Ordered </a:t>
            </a:r>
            <a:r>
              <a:rPr sz="3000" spc="-10" dirty="0">
                <a:latin typeface="Calibri"/>
                <a:cs typeface="Calibri"/>
              </a:rPr>
              <a:t>sequence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items</a:t>
            </a:r>
            <a:endParaRPr sz="3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5" dirty="0">
                <a:latin typeface="Calibri"/>
                <a:cs typeface="Calibri"/>
              </a:rPr>
              <a:t>Can </a:t>
            </a:r>
            <a:r>
              <a:rPr sz="3000" spc="-15" dirty="0">
                <a:latin typeface="Calibri"/>
                <a:cs typeface="Calibri"/>
              </a:rPr>
              <a:t>contain </a:t>
            </a:r>
            <a:r>
              <a:rPr sz="3000" spc="-15">
                <a:latin typeface="Calibri"/>
                <a:cs typeface="Calibri"/>
              </a:rPr>
              <a:t>heterogeneous</a:t>
            </a:r>
            <a:r>
              <a:rPr sz="3000" spc="35">
                <a:latin typeface="Calibri"/>
                <a:cs typeface="Calibri"/>
              </a:rPr>
              <a:t> </a:t>
            </a:r>
            <a:r>
              <a:rPr sz="3000" spc="-20" smtClean="0">
                <a:latin typeface="Calibri"/>
                <a:cs typeface="Calibri"/>
              </a:rPr>
              <a:t>data</a:t>
            </a:r>
            <a:endParaRPr lang="en-US" sz="3000" spc="-20" dirty="0" smtClean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200" spc="-15" dirty="0">
                <a:cs typeface="Calibri"/>
              </a:rPr>
              <a:t>Lists </a:t>
            </a:r>
            <a:r>
              <a:rPr lang="en-US" sz="3200" spc="-20" dirty="0">
                <a:cs typeface="Calibri"/>
              </a:rPr>
              <a:t>are </a:t>
            </a:r>
            <a:r>
              <a:rPr lang="en-US" sz="3200" spc="-10" dirty="0">
                <a:cs typeface="Calibri"/>
              </a:rPr>
              <a:t>mutable, </a:t>
            </a:r>
            <a:r>
              <a:rPr lang="en-US" sz="3200" dirty="0">
                <a:cs typeface="Calibri"/>
              </a:rPr>
              <a:t>meaning, </a:t>
            </a:r>
            <a:r>
              <a:rPr lang="en-US" sz="3200" spc="-10" dirty="0">
                <a:cs typeface="Calibri"/>
              </a:rPr>
              <a:t>value </a:t>
            </a:r>
            <a:r>
              <a:rPr lang="en-US" sz="3200" spc="-5" dirty="0">
                <a:cs typeface="Calibri"/>
              </a:rPr>
              <a:t>of </a:t>
            </a:r>
            <a:r>
              <a:rPr lang="en-US" sz="3200" spc="-10" dirty="0">
                <a:cs typeface="Calibri"/>
              </a:rPr>
              <a:t>elements </a:t>
            </a:r>
            <a:r>
              <a:rPr lang="en-US" sz="3200" spc="-5" dirty="0">
                <a:cs typeface="Calibri"/>
              </a:rPr>
              <a:t>of a </a:t>
            </a:r>
            <a:r>
              <a:rPr lang="en-US" sz="3200" spc="-15" dirty="0">
                <a:cs typeface="Calibri"/>
              </a:rPr>
              <a:t>list </a:t>
            </a:r>
            <a:r>
              <a:rPr lang="en-US" sz="3200" spc="-10" dirty="0">
                <a:cs typeface="Calibri"/>
              </a:rPr>
              <a:t>can be  </a:t>
            </a:r>
            <a:r>
              <a:rPr lang="en-US" sz="3200" spc="-15" dirty="0">
                <a:cs typeface="Calibri"/>
              </a:rPr>
              <a:t>altered.</a:t>
            </a:r>
            <a:endParaRPr sz="3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3000" b="1" spc="-25" dirty="0">
                <a:solidFill>
                  <a:srgbClr val="C00000"/>
                </a:solidFill>
                <a:latin typeface="Calibri"/>
                <a:cs typeface="Calibri"/>
              </a:rPr>
              <a:t>Syntax:</a:t>
            </a:r>
            <a:endParaRPr sz="3000" b="1">
              <a:solidFill>
                <a:srgbClr val="C00000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sz="3000" b="1" spc="-10" dirty="0">
                <a:solidFill>
                  <a:srgbClr val="C00000"/>
                </a:solidFill>
                <a:latin typeface="Calibri"/>
                <a:cs typeface="Calibri"/>
              </a:rPr>
              <a:t>Items </a:t>
            </a:r>
            <a:r>
              <a:rPr sz="3000" b="1" spc="-15" dirty="0">
                <a:solidFill>
                  <a:srgbClr val="C00000"/>
                </a:solidFill>
                <a:latin typeface="Calibri"/>
                <a:cs typeface="Calibri"/>
              </a:rPr>
              <a:t>separated </a:t>
            </a:r>
            <a:r>
              <a:rPr sz="3000" b="1" spc="-10" dirty="0">
                <a:solidFill>
                  <a:srgbClr val="C00000"/>
                </a:solidFill>
                <a:latin typeface="Calibri"/>
                <a:cs typeface="Calibri"/>
              </a:rPr>
              <a:t>by commas </a:t>
            </a:r>
            <a:r>
              <a:rPr sz="3000" b="1" spc="-15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enclosed </a:t>
            </a: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within </a:t>
            </a:r>
            <a:r>
              <a:rPr sz="3000" b="1" spc="-15" dirty="0">
                <a:solidFill>
                  <a:srgbClr val="C00000"/>
                </a:solidFill>
                <a:latin typeface="Calibri"/>
                <a:cs typeface="Calibri"/>
              </a:rPr>
              <a:t>brackets </a:t>
            </a: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30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3000" b="1">
              <a:solidFill>
                <a:srgbClr val="C00000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Example: </a:t>
            </a: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a=</a:t>
            </a:r>
            <a:r>
              <a:rPr sz="3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[1,2.2,'python']</a:t>
            </a:r>
            <a:endParaRPr sz="3000" b="1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75418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Extracting </a:t>
            </a:r>
            <a:r>
              <a:rPr sz="4400" spc="-10" dirty="0">
                <a:solidFill>
                  <a:srgbClr val="000000"/>
                </a:solidFill>
              </a:rPr>
              <a:t>elements </a:t>
            </a:r>
            <a:r>
              <a:rPr sz="4400" spc="-20" dirty="0">
                <a:solidFill>
                  <a:srgbClr val="000000"/>
                </a:solidFill>
              </a:rPr>
              <a:t>from </a:t>
            </a:r>
            <a:r>
              <a:rPr sz="4400" dirty="0">
                <a:solidFill>
                  <a:srgbClr val="000000"/>
                </a:solidFill>
              </a:rPr>
              <a:t>the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8650" y="1825752"/>
            <a:ext cx="7886700" cy="3487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5105400" y="2819400"/>
            <a:ext cx="7239000" cy="320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685800"/>
            <a:ext cx="81514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Note: </a:t>
            </a:r>
            <a:r>
              <a:rPr sz="2800" spc="-15" dirty="0">
                <a:latin typeface="Calibri"/>
                <a:cs typeface="Calibri"/>
              </a:rPr>
              <a:t>Lists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mutable, </a:t>
            </a:r>
            <a:r>
              <a:rPr sz="2800" dirty="0">
                <a:latin typeface="Calibri"/>
                <a:cs typeface="Calibri"/>
              </a:rPr>
              <a:t>meaning,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elements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10" dirty="0">
                <a:latin typeface="Calibri"/>
                <a:cs typeface="Calibri"/>
              </a:rPr>
              <a:t>can be  </a:t>
            </a:r>
            <a:r>
              <a:rPr sz="2800" spc="-15" dirty="0">
                <a:latin typeface="Calibri"/>
                <a:cs typeface="Calibri"/>
              </a:rPr>
              <a:t>altered.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828800"/>
            <a:ext cx="8229600" cy="376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45700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60" dirty="0">
                <a:solidFill>
                  <a:srgbClr val="000000"/>
                </a:solidFill>
              </a:rPr>
              <a:t>Tuple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7704" y="1707918"/>
            <a:ext cx="7922895" cy="34227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Same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write-protect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Items </a:t>
            </a:r>
            <a:r>
              <a:rPr sz="2800" spc="-15" dirty="0">
                <a:latin typeface="Calibri"/>
                <a:cs typeface="Calibri"/>
              </a:rPr>
              <a:t>separated </a:t>
            </a:r>
            <a:r>
              <a:rPr sz="2800" spc="-10" dirty="0">
                <a:latin typeface="Calibri"/>
                <a:cs typeface="Calibri"/>
              </a:rPr>
              <a:t>by commas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enclosed </a:t>
            </a:r>
            <a:r>
              <a:rPr sz="2800" dirty="0">
                <a:latin typeface="Calibri"/>
                <a:cs typeface="Calibri"/>
              </a:rPr>
              <a:t>within </a:t>
            </a:r>
            <a:r>
              <a:rPr sz="2800" spc="-15" dirty="0">
                <a:latin typeface="Calibri"/>
                <a:cs typeface="Calibri"/>
              </a:rPr>
              <a:t>brackets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800" dirty="0">
                <a:latin typeface="Calibri"/>
                <a:cs typeface="Calibri"/>
              </a:rPr>
              <a:t>t = </a:t>
            </a:r>
            <a:r>
              <a:rPr sz="2800" spc="-10" dirty="0">
                <a:latin typeface="Calibri"/>
                <a:cs typeface="Calibri"/>
              </a:rPr>
              <a:t>(5,'program',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1+3j)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905000"/>
            <a:ext cx="7886700" cy="390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/>
          <p:nvPr/>
        </p:nvSpPr>
        <p:spPr>
          <a:xfrm>
            <a:off x="5257800" y="228600"/>
            <a:ext cx="5695950" cy="4419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47224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Strings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7704" y="1707919"/>
            <a:ext cx="8227696" cy="400750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use single </a:t>
            </a:r>
            <a:r>
              <a:rPr sz="2800" spc="-15" dirty="0">
                <a:latin typeface="Calibri"/>
                <a:cs typeface="Calibri"/>
              </a:rPr>
              <a:t>quotes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double </a:t>
            </a:r>
            <a:r>
              <a:rPr sz="2800" spc="-15" dirty="0">
                <a:latin typeface="Calibri"/>
                <a:cs typeface="Calibri"/>
              </a:rPr>
              <a:t>quotes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represent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strings.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Multi-line strings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denoted using triple quotes, '''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""".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smtClean="0">
                <a:latin typeface="Calibri"/>
                <a:cs typeface="Calibri"/>
              </a:rPr>
              <a:t>Example: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tabLst>
                <a:tab pos="241935" algn="l"/>
              </a:tabLst>
            </a:pPr>
            <a:r>
              <a:rPr sz="2800" smtClean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"This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is a</a:t>
            </a:r>
            <a:r>
              <a:rPr sz="2800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r>
              <a:rPr sz="2800" spc="-5">
                <a:solidFill>
                  <a:srgbClr val="C00000"/>
                </a:solidFill>
                <a:latin typeface="Calibri"/>
                <a:cs typeface="Calibri"/>
              </a:rPr>
              <a:t>" </a:t>
            </a:r>
            <a:endParaRPr lang="en-US" sz="2800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tabLst>
                <a:tab pos="241935" algn="l"/>
              </a:tabLst>
            </a:pPr>
            <a:r>
              <a:rPr sz="2800" spc="-5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80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'''a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multiline</a:t>
            </a:r>
            <a:endParaRPr sz="2800">
              <a:solidFill>
                <a:srgbClr val="C00000"/>
              </a:solidFill>
              <a:latin typeface="Calibri"/>
              <a:cs typeface="Calibri"/>
            </a:endParaRPr>
          </a:p>
          <a:p>
            <a:pPr marL="1152525">
              <a:lnSpc>
                <a:spcPct val="100000"/>
              </a:lnSpc>
              <a:spcBef>
                <a:spcPts val="215"/>
              </a:spcBef>
            </a:pP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string’’’</a:t>
            </a:r>
            <a:endParaRPr sz="280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Strings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also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905000"/>
            <a:ext cx="7886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/>
          <p:nvPr/>
        </p:nvSpPr>
        <p:spPr>
          <a:xfrm>
            <a:off x="4267200" y="228600"/>
            <a:ext cx="6553200" cy="397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47986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Set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7704" y="1707919"/>
            <a:ext cx="7770496" cy="14811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Unordered </a:t>
            </a:r>
            <a:r>
              <a:rPr sz="2800" spc="-10" dirty="0">
                <a:latin typeface="Calibri"/>
                <a:cs typeface="Calibri"/>
              </a:rPr>
              <a:t>collection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unique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20" dirty="0">
                <a:latin typeface="Calibri"/>
                <a:cs typeface="Calibri"/>
              </a:rPr>
              <a:t>separated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comma inside </a:t>
            </a:r>
            <a:r>
              <a:rPr sz="2800" spc="-15" dirty="0">
                <a:latin typeface="Calibri"/>
                <a:cs typeface="Calibri"/>
              </a:rPr>
              <a:t>braces </a:t>
            </a:r>
            <a:r>
              <a:rPr sz="2800" spc="-5" dirty="0">
                <a:latin typeface="Calibri"/>
                <a:cs typeface="Calibri"/>
              </a:rPr>
              <a:t>{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487" y="365759"/>
            <a:ext cx="8047863" cy="631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57200"/>
            <a:ext cx="7543800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unique values. They </a:t>
            </a:r>
            <a:r>
              <a:rPr sz="2800" spc="-15" dirty="0">
                <a:latin typeface="Calibri"/>
                <a:cs typeface="Calibri"/>
              </a:rPr>
              <a:t>eliminate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duplicates.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2600"/>
            <a:ext cx="7543800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0061" y="1371600"/>
            <a:ext cx="7986739" cy="4991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All features in Pythons are associated with an object.</a:t>
            </a:r>
          </a:p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 smtClean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classes and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20" dirty="0">
                <a:latin typeface="Calibri"/>
                <a:cs typeface="Calibri"/>
              </a:rPr>
              <a:t>are instance </a:t>
            </a:r>
            <a:r>
              <a:rPr sz="2800" spc="-5" dirty="0">
                <a:latin typeface="Calibri"/>
                <a:cs typeface="Calibri"/>
              </a:rPr>
              <a:t>(object) </a:t>
            </a:r>
            <a:r>
              <a:rPr sz="280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5" dirty="0" smtClean="0">
                <a:latin typeface="Calibri"/>
                <a:cs typeface="Calibri"/>
              </a:rPr>
              <a:t>classes</a:t>
            </a:r>
            <a:r>
              <a:rPr lang="en-US" sz="2800" spc="-5" dirty="0" smtClean="0">
                <a:latin typeface="Calibri"/>
                <a:cs typeface="Calibri"/>
              </a:rPr>
              <a:t>.</a:t>
            </a:r>
          </a:p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The native data types supported by Python are string, integer, float and complex numbers.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types of </a:t>
            </a:r>
            <a:r>
              <a:rPr sz="2800" spc="-25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types in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tuples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dictionary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457201" y="381000"/>
            <a:ext cx="2881631" cy="72498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933">
              <a:spcBef>
                <a:spcPts val="133"/>
              </a:spcBef>
            </a:pPr>
            <a:r>
              <a:rPr lang="en-US" b="1" spc="220" smtClean="0">
                <a:latin typeface="+mn-lt"/>
                <a:cs typeface="Tahoma"/>
              </a:rPr>
              <a:t>D</a:t>
            </a:r>
            <a:r>
              <a:rPr lang="en-US" spc="200" smtClean="0">
                <a:latin typeface="+mn-lt"/>
              </a:rPr>
              <a:t>a</a:t>
            </a:r>
            <a:r>
              <a:rPr lang="en-US" spc="-147" smtClean="0">
                <a:latin typeface="+mn-lt"/>
              </a:rPr>
              <a:t>ta</a:t>
            </a:r>
            <a:r>
              <a:rPr lang="en-US" spc="-173" smtClean="0">
                <a:latin typeface="+mn-lt"/>
              </a:rPr>
              <a:t>-</a:t>
            </a:r>
            <a:r>
              <a:rPr lang="en-US" b="1" spc="207" smtClean="0">
                <a:latin typeface="+mn-lt"/>
                <a:cs typeface="Tahoma"/>
              </a:rPr>
              <a:t>T</a:t>
            </a:r>
            <a:r>
              <a:rPr lang="en-US" spc="107" smtClean="0">
                <a:latin typeface="+mn-lt"/>
              </a:rPr>
              <a:t>yp</a:t>
            </a:r>
            <a:r>
              <a:rPr lang="en-US" spc="167" smtClean="0">
                <a:latin typeface="+mn-lt"/>
              </a:rPr>
              <a:t>e</a:t>
            </a:r>
            <a:r>
              <a:rPr lang="en-US" spc="33" smtClean="0">
                <a:latin typeface="+mn-lt"/>
              </a:rPr>
              <a:t>s</a:t>
            </a:r>
            <a:endParaRPr lang="en-US" spc="33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81000"/>
            <a:ext cx="8305800" cy="2001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Since, set </a:t>
            </a:r>
            <a:r>
              <a:rPr sz="2800" spc="-20" dirty="0">
                <a:latin typeface="Calibri"/>
                <a:cs typeface="Calibri"/>
              </a:rPr>
              <a:t>are unordered </a:t>
            </a:r>
            <a:r>
              <a:rPr sz="2800" spc="-10" dirty="0">
                <a:latin typeface="Calibri"/>
                <a:cs typeface="Calibri"/>
              </a:rPr>
              <a:t>collection, </a:t>
            </a:r>
            <a:r>
              <a:rPr sz="2800" spc="-15" dirty="0">
                <a:latin typeface="Calibri"/>
                <a:cs typeface="Calibri"/>
              </a:rPr>
              <a:t>indexing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Hence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slicing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5" dirty="0">
                <a:latin typeface="Calibri"/>
                <a:cs typeface="Calibri"/>
              </a:rPr>
              <a:t>[] does not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2362200"/>
            <a:ext cx="7378065" cy="3393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52558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5" dirty="0">
                <a:solidFill>
                  <a:srgbClr val="000000"/>
                </a:solidFill>
              </a:rPr>
              <a:t>Dictionary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5800" y="1143000"/>
            <a:ext cx="7848600" cy="2454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unordered </a:t>
            </a:r>
            <a:r>
              <a:rPr sz="2800" spc="-10" dirty="0">
                <a:latin typeface="Calibri"/>
                <a:cs typeface="Calibri"/>
              </a:rPr>
              <a:t>collection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key-value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pairs.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10" dirty="0">
                <a:latin typeface="Calibri"/>
                <a:cs typeface="Calibri"/>
              </a:rPr>
              <a:t>know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retrieve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within </a:t>
            </a:r>
            <a:r>
              <a:rPr sz="2800" spc="-15" dirty="0">
                <a:latin typeface="Calibri"/>
                <a:cs typeface="Calibri"/>
              </a:rPr>
              <a:t>braces </a:t>
            </a:r>
            <a:r>
              <a:rPr sz="2800" spc="-5" dirty="0">
                <a:latin typeface="Calibri"/>
                <a:cs typeface="Calibri"/>
              </a:rPr>
              <a:t>{} with each </a:t>
            </a:r>
            <a:r>
              <a:rPr sz="2800" spc="-10" dirty="0">
                <a:latin typeface="Calibri"/>
                <a:cs typeface="Calibri"/>
              </a:rPr>
              <a:t>item being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pair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5" dirty="0">
                <a:latin typeface="Calibri"/>
                <a:cs typeface="Calibri"/>
              </a:rPr>
              <a:t>form  </a:t>
            </a:r>
            <a:r>
              <a:rPr sz="2800" spc="-30" dirty="0">
                <a:latin typeface="Calibri"/>
                <a:cs typeface="Calibri"/>
              </a:rPr>
              <a:t>key: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25" dirty="0">
                <a:latin typeface="Calibri"/>
                <a:cs typeface="Calibri"/>
              </a:rPr>
              <a:t>Key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of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81000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&gt;&gt;&gt;p={'</a:t>
            </a:r>
            <a:r>
              <a:rPr lang="en-IN" sz="2800" b="1" dirty="0" err="1" smtClean="0">
                <a:solidFill>
                  <a:srgbClr val="C00000"/>
                </a:solidFill>
              </a:rPr>
              <a:t>name':'Sonam</a:t>
            </a:r>
            <a:r>
              <a:rPr lang="en-IN" sz="2800" b="1" dirty="0" smtClean="0">
                <a:solidFill>
                  <a:srgbClr val="C00000"/>
                </a:solidFill>
              </a:rPr>
              <a:t>', 'age':18}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&gt;&gt;&gt; p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{'name': '</a:t>
            </a:r>
            <a:r>
              <a:rPr lang="en-IN" sz="2800" b="1" dirty="0" err="1" smtClean="0">
                <a:solidFill>
                  <a:srgbClr val="C00000"/>
                </a:solidFill>
              </a:rPr>
              <a:t>Sonam</a:t>
            </a:r>
            <a:r>
              <a:rPr lang="en-IN" sz="2800" b="1" dirty="0" smtClean="0">
                <a:solidFill>
                  <a:srgbClr val="C00000"/>
                </a:solidFill>
              </a:rPr>
              <a:t>', 'age': 18}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&gt;&gt;&gt; type(p)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&lt;class '</a:t>
            </a:r>
            <a:r>
              <a:rPr lang="en-IN" sz="2800" b="1" dirty="0" err="1" smtClean="0">
                <a:solidFill>
                  <a:srgbClr val="C00000"/>
                </a:solidFill>
              </a:rPr>
              <a:t>dict</a:t>
            </a:r>
            <a:r>
              <a:rPr lang="en-IN" sz="2800" b="1" dirty="0" smtClean="0">
                <a:solidFill>
                  <a:srgbClr val="C00000"/>
                </a:solidFill>
              </a:rPr>
              <a:t>'&gt;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7620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&gt;&gt;&gt; p['name']</a:t>
            </a:r>
          </a:p>
          <a:p>
            <a:r>
              <a:rPr lang="en-IN" sz="2800" b="1" dirty="0" smtClean="0"/>
              <a:t>'</a:t>
            </a:r>
            <a:r>
              <a:rPr lang="en-IN" sz="2800" b="1" dirty="0" err="1" smtClean="0"/>
              <a:t>Sonam</a:t>
            </a:r>
            <a:r>
              <a:rPr lang="en-IN" sz="2800" b="1" dirty="0" smtClean="0"/>
              <a:t>'</a:t>
            </a:r>
          </a:p>
          <a:p>
            <a:r>
              <a:rPr lang="en-IN" sz="2800" b="1" dirty="0" smtClean="0"/>
              <a:t>&gt;&gt;&gt; p['age']</a:t>
            </a:r>
          </a:p>
          <a:p>
            <a:r>
              <a:rPr lang="en-IN" sz="2800" b="1" dirty="0" smtClean="0"/>
              <a:t>18</a:t>
            </a:r>
          </a:p>
          <a:p>
            <a:r>
              <a:rPr lang="en-IN" sz="2800" b="1" dirty="0" smtClean="0"/>
              <a:t>&gt;&gt;</a:t>
            </a:r>
            <a:r>
              <a:rPr lang="en-IN" sz="2800" b="1" dirty="0" err="1" smtClean="0"/>
              <a:t>countrycode</a:t>
            </a:r>
            <a:r>
              <a:rPr lang="en-IN" sz="2800" b="1" dirty="0" smtClean="0"/>
              <a:t>={"India":"+91", "USA":"+1", "</a:t>
            </a:r>
            <a:r>
              <a:rPr lang="en-IN" sz="2800" b="1" dirty="0" err="1" smtClean="0"/>
              <a:t>singapore</a:t>
            </a:r>
            <a:r>
              <a:rPr lang="en-IN" sz="2800" b="1" dirty="0" smtClean="0"/>
              <a:t>":"+65"}    </a:t>
            </a:r>
            <a:r>
              <a:rPr lang="en-IN" sz="2800" b="1" dirty="0" smtClean="0">
                <a:solidFill>
                  <a:srgbClr val="C00000"/>
                </a:solidFill>
              </a:rPr>
              <a:t># “India” is key and Value is +91</a:t>
            </a:r>
          </a:p>
          <a:p>
            <a:endParaRPr lang="en-IN" sz="2800" b="1" dirty="0" smtClean="0"/>
          </a:p>
          <a:p>
            <a:r>
              <a:rPr lang="en-US" sz="2800" b="1" dirty="0" smtClean="0"/>
              <a:t>&gt;&gt;&gt; </a:t>
            </a:r>
            <a:r>
              <a:rPr lang="en-US" sz="2800" b="1" dirty="0" err="1" smtClean="0"/>
              <a:t>countrycode</a:t>
            </a:r>
            <a:r>
              <a:rPr lang="en-US" sz="2800" b="1" dirty="0" smtClean="0"/>
              <a:t>["USA"]</a:t>
            </a:r>
          </a:p>
          <a:p>
            <a:r>
              <a:rPr lang="en-US" sz="2800" b="1" dirty="0" smtClean="0"/>
              <a:t>'+1‘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&gt;&gt;&gt; </a:t>
            </a:r>
            <a:r>
              <a:rPr lang="en-US" sz="2800" b="1" dirty="0" err="1" smtClean="0"/>
              <a:t>countrycode</a:t>
            </a:r>
            <a:r>
              <a:rPr lang="en-US" sz="2800" b="1" dirty="0" smtClean="0"/>
              <a:t>["India"]</a:t>
            </a:r>
          </a:p>
          <a:p>
            <a:r>
              <a:rPr lang="en-US" sz="2800" b="1" dirty="0" smtClean="0"/>
              <a:t>'+91'</a:t>
            </a:r>
            <a:endParaRPr lang="en-IN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381000"/>
            <a:ext cx="28816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10" y="1219201"/>
            <a:ext cx="1298575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80" dirty="0">
                <a:solidFill>
                  <a:srgbClr val="4D2F8F"/>
                </a:solidFill>
                <a:cs typeface="Tahoma"/>
              </a:rPr>
              <a:t>N</a:t>
            </a:r>
            <a:r>
              <a:rPr sz="2400" spc="80" dirty="0">
                <a:solidFill>
                  <a:srgbClr val="4D2F8F"/>
                </a:solidFill>
                <a:cs typeface="Lucida Sans Unicode"/>
              </a:rPr>
              <a:t>one</a:t>
            </a:r>
            <a:r>
              <a:rPr sz="2400" spc="-33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400" dirty="0"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610" y="2135833"/>
            <a:ext cx="6697740" cy="4188323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Font typeface="Lucida Sans Unicode"/>
              <a:buChar char="●"/>
              <a:tabLst>
                <a:tab pos="422476" algn="l"/>
                <a:tab pos="423323" algn="l"/>
              </a:tabLst>
            </a:pPr>
            <a:r>
              <a:rPr sz="2800" b="1" spc="113" dirty="0">
                <a:cs typeface="Tahoma"/>
              </a:rPr>
              <a:t>None </a:t>
            </a:r>
            <a:r>
              <a:rPr sz="2800" dirty="0">
                <a:cs typeface="Lucida Sans Unicode"/>
              </a:rPr>
              <a:t>data-type </a:t>
            </a:r>
            <a:r>
              <a:rPr sz="2800" spc="27" dirty="0">
                <a:cs typeface="Lucida Sans Unicode"/>
              </a:rPr>
              <a:t>represents </a:t>
            </a:r>
            <a:r>
              <a:rPr sz="2800" spc="47" dirty="0">
                <a:cs typeface="Lucida Sans Unicode"/>
              </a:rPr>
              <a:t>an </a:t>
            </a:r>
            <a:r>
              <a:rPr sz="2800" spc="20" dirty="0">
                <a:cs typeface="Lucida Sans Unicode"/>
              </a:rPr>
              <a:t>object </a:t>
            </a:r>
            <a:r>
              <a:rPr sz="2800" spc="33" dirty="0">
                <a:cs typeface="Lucida Sans Unicode"/>
              </a:rPr>
              <a:t>that </a:t>
            </a:r>
            <a:r>
              <a:rPr sz="2800" spc="20" dirty="0">
                <a:cs typeface="Lucida Sans Unicode"/>
              </a:rPr>
              <a:t>does </a:t>
            </a:r>
            <a:r>
              <a:rPr sz="2800" spc="7" dirty="0">
                <a:cs typeface="Lucida Sans Unicode"/>
              </a:rPr>
              <a:t>not </a:t>
            </a:r>
            <a:r>
              <a:rPr sz="2800" spc="20" dirty="0">
                <a:cs typeface="Lucida Sans Unicode"/>
              </a:rPr>
              <a:t>contain </a:t>
            </a:r>
            <a:r>
              <a:rPr sz="2800" spc="60" dirty="0">
                <a:cs typeface="Lucida Sans Unicode"/>
              </a:rPr>
              <a:t>any</a:t>
            </a:r>
            <a:r>
              <a:rPr sz="2800" spc="-113" dirty="0">
                <a:cs typeface="Lucida Sans Unicode"/>
              </a:rPr>
              <a:t> </a:t>
            </a:r>
            <a:r>
              <a:rPr sz="2800" spc="53" dirty="0">
                <a:cs typeface="Lucida Sans Unicode"/>
              </a:rPr>
              <a:t>value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47" dirty="0">
                <a:cs typeface="Lucida Sans Unicode"/>
              </a:rPr>
              <a:t>Java, </a:t>
            </a:r>
            <a:r>
              <a:rPr sz="2800" spc="7" dirty="0">
                <a:cs typeface="Lucida Sans Unicode"/>
              </a:rPr>
              <a:t>it </a:t>
            </a:r>
            <a:r>
              <a:rPr sz="2800" dirty="0">
                <a:cs typeface="Lucida Sans Unicode"/>
              </a:rPr>
              <a:t>is </a:t>
            </a:r>
            <a:r>
              <a:rPr sz="2800" spc="33" dirty="0">
                <a:cs typeface="Lucida Sans Unicode"/>
              </a:rPr>
              <a:t>called </a:t>
            </a:r>
            <a:r>
              <a:rPr sz="2800" spc="53" dirty="0">
                <a:cs typeface="Lucida Sans Unicode"/>
              </a:rPr>
              <a:t>as </a:t>
            </a:r>
            <a:r>
              <a:rPr sz="2800" b="1" spc="100" dirty="0">
                <a:cs typeface="Tahoma"/>
              </a:rPr>
              <a:t>NULL</a:t>
            </a:r>
            <a:r>
              <a:rPr sz="2800" b="1" spc="-120" dirty="0">
                <a:cs typeface="Tahoma"/>
              </a:rPr>
              <a:t> </a:t>
            </a:r>
            <a:r>
              <a:rPr sz="2800" spc="20" dirty="0">
                <a:cs typeface="Lucida Sans Unicode"/>
              </a:rPr>
              <a:t>Object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27" dirty="0">
                <a:cs typeface="Lucida Sans Unicode"/>
              </a:rPr>
              <a:t>Python, </a:t>
            </a:r>
            <a:r>
              <a:rPr sz="2800" spc="7" dirty="0">
                <a:cs typeface="Lucida Sans Unicode"/>
              </a:rPr>
              <a:t>it </a:t>
            </a:r>
            <a:r>
              <a:rPr sz="2800" dirty="0">
                <a:cs typeface="Lucida Sans Unicode"/>
              </a:rPr>
              <a:t>is </a:t>
            </a:r>
            <a:r>
              <a:rPr sz="2800" spc="33" dirty="0">
                <a:cs typeface="Lucida Sans Unicode"/>
              </a:rPr>
              <a:t>called </a:t>
            </a:r>
            <a:r>
              <a:rPr sz="2800" spc="53" dirty="0">
                <a:cs typeface="Lucida Sans Unicode"/>
              </a:rPr>
              <a:t>as </a:t>
            </a:r>
            <a:r>
              <a:rPr sz="2800" b="1" spc="107" dirty="0">
                <a:cs typeface="Tahoma"/>
              </a:rPr>
              <a:t>NONE</a:t>
            </a:r>
            <a:r>
              <a:rPr sz="2800" b="1" spc="-107" dirty="0">
                <a:cs typeface="Tahoma"/>
              </a:rPr>
              <a:t> </a:t>
            </a:r>
            <a:r>
              <a:rPr sz="2800" spc="20" dirty="0">
                <a:cs typeface="Lucida Sans Unicode"/>
              </a:rPr>
              <a:t>Object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60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20" dirty="0">
                <a:cs typeface="Lucida Sans Unicode"/>
              </a:rPr>
              <a:t>boolean </a:t>
            </a:r>
            <a:r>
              <a:rPr sz="2800" spc="7" dirty="0">
                <a:cs typeface="Lucida Sans Unicode"/>
              </a:rPr>
              <a:t>expression, </a:t>
            </a:r>
            <a:r>
              <a:rPr sz="2800" b="1" spc="107" dirty="0">
                <a:cs typeface="Tahoma"/>
              </a:rPr>
              <a:t>NONE </a:t>
            </a:r>
            <a:r>
              <a:rPr sz="2800" dirty="0">
                <a:cs typeface="Lucida Sans Unicode"/>
              </a:rPr>
              <a:t>data-type </a:t>
            </a:r>
            <a:r>
              <a:rPr sz="2800" spc="27" dirty="0">
                <a:cs typeface="Lucida Sans Unicode"/>
              </a:rPr>
              <a:t>represents</a:t>
            </a:r>
            <a:r>
              <a:rPr sz="2800" spc="-67" dirty="0">
                <a:cs typeface="Lucida Sans Unicode"/>
              </a:rPr>
              <a:t> </a:t>
            </a:r>
            <a:r>
              <a:rPr sz="2800" spc="67" dirty="0">
                <a:cs typeface="Lucida Sans Unicode"/>
              </a:rPr>
              <a:t>‘</a:t>
            </a:r>
            <a:r>
              <a:rPr sz="2800" b="1" spc="67" dirty="0">
                <a:cs typeface="Tahoma"/>
              </a:rPr>
              <a:t>False</a:t>
            </a:r>
            <a:r>
              <a:rPr sz="2800" spc="67" dirty="0">
                <a:cs typeface="Lucida Sans Unicode"/>
              </a:rPr>
              <a:t>’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  <a:p>
            <a:pPr marL="1032908" lvl="1" indent="-406390">
              <a:spcBef>
                <a:spcPts val="96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93" dirty="0">
                <a:cs typeface="Lucida Sans Unicode"/>
              </a:rPr>
              <a:t>a </a:t>
            </a:r>
            <a:r>
              <a:rPr sz="2800" spc="67" dirty="0">
                <a:cs typeface="Lucida Sans Unicode"/>
              </a:rPr>
              <a:t>=</a:t>
            </a:r>
            <a:r>
              <a:rPr sz="2800" spc="-93" dirty="0">
                <a:cs typeface="Lucida Sans Unicode"/>
              </a:rPr>
              <a:t> </a:t>
            </a:r>
            <a:r>
              <a:rPr sz="2800" spc="227" dirty="0">
                <a:cs typeface="Lucida Sans Unicode"/>
              </a:rPr>
              <a:t>“”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7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31102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1295401"/>
            <a:ext cx="1664335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67" dirty="0">
                <a:solidFill>
                  <a:srgbClr val="4D2F8F"/>
                </a:solidFill>
                <a:cs typeface="Tahoma"/>
              </a:rPr>
              <a:t>N</a:t>
            </a:r>
            <a:r>
              <a:rPr sz="2400" spc="67" dirty="0">
                <a:solidFill>
                  <a:srgbClr val="4D2F8F"/>
                </a:solidFill>
                <a:cs typeface="Lucida Sans Unicode"/>
              </a:rPr>
              <a:t>umeric</a:t>
            </a:r>
            <a:r>
              <a:rPr sz="2400" spc="-27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400" dirty="0"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540" y="1981201"/>
            <a:ext cx="6506210" cy="4593562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Clr>
                <a:srgbClr val="000000"/>
              </a:buClr>
              <a:buChar char="●"/>
              <a:tabLst>
                <a:tab pos="422476" algn="l"/>
                <a:tab pos="423323" algn="l"/>
              </a:tabLst>
            </a:pPr>
            <a:r>
              <a:rPr sz="2800" dirty="0">
                <a:solidFill>
                  <a:srgbClr val="9F3869"/>
                </a:solidFill>
                <a:cs typeface="Lucida Sans Unicode"/>
              </a:rPr>
              <a:t>int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7" dirty="0">
                <a:cs typeface="Lucida Sans Unicode"/>
              </a:rPr>
              <a:t>No limit </a:t>
            </a:r>
            <a:r>
              <a:rPr sz="2800" spc="-13" dirty="0">
                <a:cs typeface="Lucida Sans Unicode"/>
              </a:rPr>
              <a:t>for </a:t>
            </a:r>
            <a:r>
              <a:rPr sz="2800" spc="40" dirty="0">
                <a:cs typeface="Lucida Sans Unicode"/>
              </a:rPr>
              <a:t>the </a:t>
            </a:r>
            <a:r>
              <a:rPr sz="2800" dirty="0">
                <a:cs typeface="Lucida Sans Unicode"/>
              </a:rPr>
              <a:t>size </a:t>
            </a:r>
            <a:r>
              <a:rPr sz="2800" spc="-20" dirty="0">
                <a:cs typeface="Lucida Sans Unicode"/>
              </a:rPr>
              <a:t>of </a:t>
            </a:r>
            <a:r>
              <a:rPr sz="2800" spc="47" dirty="0">
                <a:cs typeface="Lucida Sans Unicode"/>
              </a:rPr>
              <a:t>an </a:t>
            </a:r>
            <a:r>
              <a:rPr sz="2800" dirty="0">
                <a:cs typeface="Lucida Sans Unicode"/>
              </a:rPr>
              <a:t>int</a:t>
            </a:r>
            <a:r>
              <a:rPr sz="2800" spc="-127" dirty="0">
                <a:cs typeface="Lucida Sans Unicode"/>
              </a:rPr>
              <a:t> </a:t>
            </a:r>
            <a:r>
              <a:rPr sz="2800" spc="47" dirty="0">
                <a:cs typeface="Lucida Sans Unicode"/>
              </a:rPr>
              <a:t>datatype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8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33" dirty="0">
                <a:cs typeface="Lucida Sans Unicode"/>
              </a:rPr>
              <a:t>Can </a:t>
            </a:r>
            <a:r>
              <a:rPr sz="2800" spc="13" dirty="0">
                <a:cs typeface="Lucida Sans Unicode"/>
              </a:rPr>
              <a:t>store </a:t>
            </a:r>
            <a:r>
              <a:rPr sz="2800" spc="73" dirty="0">
                <a:cs typeface="Lucida Sans Unicode"/>
              </a:rPr>
              <a:t>very </a:t>
            </a:r>
            <a:r>
              <a:rPr sz="2800" spc="27" dirty="0">
                <a:cs typeface="Lucida Sans Unicode"/>
              </a:rPr>
              <a:t>large numbers</a:t>
            </a:r>
            <a:r>
              <a:rPr sz="2800" spc="-167" dirty="0">
                <a:cs typeface="Lucida Sans Unicode"/>
              </a:rPr>
              <a:t> </a:t>
            </a:r>
            <a:r>
              <a:rPr sz="2800" spc="33" dirty="0">
                <a:cs typeface="Lucida Sans Unicode"/>
              </a:rPr>
              <a:t>conveniently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20" dirty="0">
                <a:cs typeface="Lucida Sans Unicode"/>
              </a:rPr>
              <a:t>Only limited </a:t>
            </a:r>
            <a:r>
              <a:rPr sz="2800" spc="53" dirty="0">
                <a:cs typeface="Lucida Sans Unicode"/>
              </a:rPr>
              <a:t>by </a:t>
            </a:r>
            <a:r>
              <a:rPr sz="2800" spc="40" dirty="0">
                <a:cs typeface="Lucida Sans Unicode"/>
              </a:rPr>
              <a:t>the </a:t>
            </a:r>
            <a:r>
              <a:rPr sz="2800" spc="53" dirty="0">
                <a:cs typeface="Lucida Sans Unicode"/>
              </a:rPr>
              <a:t>memory </a:t>
            </a:r>
            <a:r>
              <a:rPr sz="2800" spc="-20" dirty="0">
                <a:cs typeface="Lucida Sans Unicode"/>
              </a:rPr>
              <a:t>of </a:t>
            </a:r>
            <a:r>
              <a:rPr sz="2800" spc="33" dirty="0">
                <a:cs typeface="Lucida Sans Unicode"/>
              </a:rPr>
              <a:t>the</a:t>
            </a:r>
            <a:r>
              <a:rPr sz="2800" spc="-253" dirty="0">
                <a:cs typeface="Lucida Sans Unicode"/>
              </a:rPr>
              <a:t> </a:t>
            </a:r>
            <a:r>
              <a:rPr sz="2800" spc="47" dirty="0">
                <a:cs typeface="Lucida Sans Unicode"/>
              </a:rPr>
              <a:t>system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8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  <a:p>
            <a:pPr marL="1642492" lvl="2" indent="-397923">
              <a:spcBef>
                <a:spcPts val="867"/>
              </a:spcBef>
              <a:buChar char="■"/>
              <a:tabLst>
                <a:tab pos="1641646" algn="l"/>
                <a:tab pos="1642492" algn="l"/>
              </a:tabLst>
            </a:pPr>
            <a:r>
              <a:rPr sz="2800" spc="87" dirty="0">
                <a:cs typeface="Lucida Sans Unicode"/>
              </a:rPr>
              <a:t>a </a:t>
            </a:r>
            <a:r>
              <a:rPr sz="2800" spc="60" dirty="0">
                <a:cs typeface="Lucida Sans Unicode"/>
              </a:rPr>
              <a:t>=</a:t>
            </a:r>
            <a:r>
              <a:rPr sz="2800" spc="-107" dirty="0">
                <a:cs typeface="Lucida Sans Unicode"/>
              </a:rPr>
              <a:t> </a:t>
            </a:r>
            <a:r>
              <a:rPr sz="2800" spc="7" dirty="0">
                <a:cs typeface="Lucida Sans Unicode"/>
              </a:rPr>
              <a:t>20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4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45361"/>
            <a:ext cx="45961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69" y="634760"/>
            <a:ext cx="5891531" cy="21253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b="1" spc="67" dirty="0">
                <a:solidFill>
                  <a:srgbClr val="4D2F8F"/>
                </a:solidFill>
                <a:cs typeface="Tahoma"/>
              </a:rPr>
              <a:t>N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umeric</a:t>
            </a:r>
            <a:r>
              <a:rPr sz="2800" spc="40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8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8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800" dirty="0">
              <a:cs typeface="Lucida Sans Unicode"/>
            </a:endParaRPr>
          </a:p>
          <a:p>
            <a:pPr marL="695943" indent="-406390">
              <a:spcBef>
                <a:spcPts val="1227"/>
              </a:spcBef>
              <a:buChar char="●"/>
              <a:tabLst>
                <a:tab pos="695095" algn="l"/>
                <a:tab pos="695943" algn="l"/>
              </a:tabLst>
            </a:pPr>
            <a:r>
              <a:rPr sz="2800" spc="7" dirty="0">
                <a:solidFill>
                  <a:srgbClr val="9F3869"/>
                </a:solidFill>
                <a:cs typeface="Lucida Sans Unicode"/>
              </a:rPr>
              <a:t>float</a:t>
            </a:r>
            <a:endParaRPr sz="2800" dirty="0">
              <a:cs typeface="Lucida Sans Unicode"/>
            </a:endParaRPr>
          </a:p>
          <a:p>
            <a:pPr marL="907603" lvl="1">
              <a:spcBef>
                <a:spcPts val="867"/>
              </a:spcBef>
              <a:tabLst>
                <a:tab pos="1304681" algn="l"/>
                <a:tab pos="1305526" algn="l"/>
              </a:tabLst>
            </a:pPr>
            <a:r>
              <a:rPr sz="2800" dirty="0">
                <a:cs typeface="Lucida Sans Unicode"/>
              </a:rPr>
              <a:t>Example-1:</a:t>
            </a:r>
          </a:p>
          <a:p>
            <a:pPr marL="1915112" lvl="2" indent="-397923">
              <a:spcBef>
                <a:spcPts val="880"/>
              </a:spcBef>
              <a:buChar char="■"/>
              <a:tabLst>
                <a:tab pos="1914265" algn="l"/>
                <a:tab pos="1915112" algn="l"/>
              </a:tabLst>
            </a:pPr>
            <a:r>
              <a:rPr sz="2800" spc="-13" dirty="0">
                <a:cs typeface="Lucida Sans Unicode"/>
              </a:rPr>
              <a:t>A </a:t>
            </a:r>
            <a:r>
              <a:rPr sz="2800" spc="60" dirty="0">
                <a:cs typeface="Lucida Sans Unicode"/>
              </a:rPr>
              <a:t>=</a:t>
            </a:r>
            <a:r>
              <a:rPr sz="2800" spc="-93" dirty="0">
                <a:cs typeface="Lucida Sans Unicode"/>
              </a:rPr>
              <a:t> </a:t>
            </a:r>
            <a:r>
              <a:rPr sz="2800" dirty="0">
                <a:cs typeface="Lucida Sans Unicode"/>
              </a:rPr>
              <a:t>56.78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4749" y="2771010"/>
            <a:ext cx="4197351" cy="1538025"/>
          </a:xfrm>
          <a:prstGeom prst="rect">
            <a:avLst/>
          </a:prstGeom>
        </p:spPr>
        <p:txBody>
          <a:bodyPr vert="horz" wrap="square" lIns="0" tIns="128690" rIns="0" bIns="0" rtlCol="0">
            <a:spAutoFit/>
          </a:bodyPr>
          <a:lstStyle/>
          <a:p>
            <a:pPr marL="16933">
              <a:spcBef>
                <a:spcPts val="1013"/>
              </a:spcBef>
            </a:pPr>
            <a:r>
              <a:rPr sz="2800" dirty="0">
                <a:cs typeface="Lucida Sans Unicode"/>
              </a:rPr>
              <a:t>Example-2:</a:t>
            </a:r>
          </a:p>
          <a:p>
            <a:pPr marL="626518" indent="-397923">
              <a:spcBef>
                <a:spcPts val="880"/>
              </a:spcBef>
              <a:buChar char="■"/>
              <a:tabLst>
                <a:tab pos="625671" algn="l"/>
                <a:tab pos="626518" algn="l"/>
              </a:tabLst>
            </a:pPr>
            <a:r>
              <a:rPr sz="2800" spc="160" dirty="0">
                <a:cs typeface="Lucida Sans Unicode"/>
              </a:rPr>
              <a:t>B </a:t>
            </a:r>
            <a:r>
              <a:rPr sz="2800" spc="60" dirty="0">
                <a:cs typeface="Lucida Sans Unicode"/>
              </a:rPr>
              <a:t>= </a:t>
            </a:r>
            <a:r>
              <a:rPr sz="2800" spc="13" dirty="0">
                <a:cs typeface="Lucida Sans Unicode"/>
              </a:rPr>
              <a:t>22.55e3 </a:t>
            </a:r>
            <a:r>
              <a:rPr sz="2800" spc="-540" dirty="0">
                <a:cs typeface="Lucida Sans Unicode"/>
              </a:rPr>
              <a:t>⇔</a:t>
            </a:r>
            <a:r>
              <a:rPr sz="2800" dirty="0">
                <a:cs typeface="Lucida Sans Unicode"/>
              </a:rPr>
              <a:t> </a:t>
            </a:r>
            <a:r>
              <a:rPr sz="2800" spc="160" dirty="0">
                <a:cs typeface="Lucida Sans Unicode"/>
              </a:rPr>
              <a:t>B</a:t>
            </a:r>
            <a:r>
              <a:rPr sz="2800" spc="-313" dirty="0">
                <a:cs typeface="Lucida Sans Unicode"/>
              </a:rPr>
              <a:t> </a:t>
            </a:r>
            <a:r>
              <a:rPr sz="2800" spc="60" dirty="0">
                <a:cs typeface="Lucida Sans Unicode"/>
              </a:rPr>
              <a:t>= </a:t>
            </a:r>
            <a:r>
              <a:rPr sz="2800" dirty="0">
                <a:cs typeface="Lucida Sans Unicode"/>
              </a:rPr>
              <a:t>22.55 </a:t>
            </a:r>
            <a:r>
              <a:rPr sz="2800" spc="-33" dirty="0">
                <a:cs typeface="Lucida Sans Unicode"/>
              </a:rPr>
              <a:t>x </a:t>
            </a:r>
            <a:r>
              <a:rPr sz="2800" spc="73" dirty="0">
                <a:cs typeface="Lucida Sans Unicode"/>
              </a:rPr>
              <a:t>10^3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1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45361"/>
            <a:ext cx="33388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122" y="657740"/>
            <a:ext cx="2550478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67" dirty="0">
                <a:solidFill>
                  <a:srgbClr val="4D2F8F"/>
                </a:solidFill>
                <a:latin typeface="Tahoma"/>
                <a:cs typeface="Tahoma"/>
              </a:rPr>
              <a:t>N</a:t>
            </a:r>
            <a:r>
              <a:rPr sz="2400" spc="67" dirty="0">
                <a:solidFill>
                  <a:srgbClr val="4D2F8F"/>
                </a:solidFill>
                <a:latin typeface="Lucida Sans Unicode"/>
                <a:cs typeface="Lucida Sans Unicode"/>
              </a:rPr>
              <a:t>umeric</a:t>
            </a:r>
            <a:r>
              <a:rPr sz="2400" spc="-27" dirty="0">
                <a:solidFill>
                  <a:srgbClr val="4D2F8F"/>
                </a:solidFill>
                <a:latin typeface="Lucida Sans Unicode"/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latin typeface="Tahoma"/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latin typeface="Lucida Sans Unicode"/>
                <a:cs typeface="Lucida Sans Unicode"/>
              </a:rPr>
              <a:t>ype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540" y="1036233"/>
            <a:ext cx="5020310" cy="3070068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solidFill>
                  <a:srgbClr val="9F3869"/>
                </a:solidFill>
                <a:cs typeface="Lucida Sans Unicode"/>
              </a:rPr>
              <a:t>Complex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33" dirty="0">
                <a:cs typeface="Lucida Sans Unicode"/>
              </a:rPr>
              <a:t>Written </a:t>
            </a:r>
            <a:r>
              <a:rPr sz="2800" dirty="0">
                <a:cs typeface="Lucida Sans Unicode"/>
              </a:rPr>
              <a:t>in </a:t>
            </a:r>
            <a:r>
              <a:rPr sz="2800" spc="40" dirty="0">
                <a:cs typeface="Lucida Sans Unicode"/>
              </a:rPr>
              <a:t>the </a:t>
            </a:r>
            <a:r>
              <a:rPr sz="2800" spc="-7" dirty="0">
                <a:cs typeface="Lucida Sans Unicode"/>
              </a:rPr>
              <a:t>form </a:t>
            </a:r>
            <a:r>
              <a:rPr sz="2800" b="1" spc="107" dirty="0">
                <a:cs typeface="Tahoma"/>
              </a:rPr>
              <a:t>a </a:t>
            </a:r>
            <a:r>
              <a:rPr sz="2800" b="1" spc="27" dirty="0">
                <a:cs typeface="Tahoma"/>
              </a:rPr>
              <a:t>+ </a:t>
            </a:r>
            <a:r>
              <a:rPr sz="2800" b="1" spc="47" dirty="0">
                <a:cs typeface="Tahoma"/>
              </a:rPr>
              <a:t>bj </a:t>
            </a:r>
            <a:r>
              <a:rPr sz="2800" spc="53" dirty="0">
                <a:cs typeface="Lucida Sans Unicode"/>
              </a:rPr>
              <a:t>OR </a:t>
            </a:r>
            <a:r>
              <a:rPr sz="2800" b="1" spc="107" dirty="0">
                <a:cs typeface="Tahoma"/>
              </a:rPr>
              <a:t>a </a:t>
            </a:r>
            <a:r>
              <a:rPr sz="2800" b="1" spc="27" dirty="0">
                <a:cs typeface="Tahoma"/>
              </a:rPr>
              <a:t>+</a:t>
            </a:r>
            <a:r>
              <a:rPr sz="2800" b="1" spc="-87" dirty="0">
                <a:cs typeface="Tahoma"/>
              </a:rPr>
              <a:t> </a:t>
            </a:r>
            <a:r>
              <a:rPr sz="2800" b="1" spc="-33" dirty="0">
                <a:cs typeface="Tahoma"/>
              </a:rPr>
              <a:t>bJ</a:t>
            </a:r>
            <a:endParaRPr sz="2800" dirty="0">
              <a:cs typeface="Tahoma"/>
            </a:endParaRPr>
          </a:p>
          <a:p>
            <a:pPr marL="1032908" lvl="1" indent="-397923">
              <a:spcBef>
                <a:spcPts val="88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87" dirty="0">
                <a:cs typeface="Lucida Sans Unicode"/>
              </a:rPr>
              <a:t>a </a:t>
            </a:r>
            <a:r>
              <a:rPr sz="2800" spc="27" dirty="0">
                <a:cs typeface="Lucida Sans Unicode"/>
              </a:rPr>
              <a:t>and </a:t>
            </a:r>
            <a:r>
              <a:rPr sz="2800" spc="7" dirty="0">
                <a:cs typeface="Lucida Sans Unicode"/>
              </a:rPr>
              <a:t>b </a:t>
            </a:r>
            <a:r>
              <a:rPr sz="2800" spc="80" dirty="0">
                <a:cs typeface="Lucida Sans Unicode"/>
              </a:rPr>
              <a:t>may </a:t>
            </a:r>
            <a:r>
              <a:rPr sz="2800" spc="40" dirty="0">
                <a:cs typeface="Lucida Sans Unicode"/>
              </a:rPr>
              <a:t>be </a:t>
            </a:r>
            <a:r>
              <a:rPr sz="2800" spc="7" dirty="0">
                <a:cs typeface="Lucida Sans Unicode"/>
              </a:rPr>
              <a:t>ints </a:t>
            </a:r>
            <a:r>
              <a:rPr sz="2800" dirty="0">
                <a:cs typeface="Lucida Sans Unicode"/>
              </a:rPr>
              <a:t>or</a:t>
            </a:r>
            <a:r>
              <a:rPr sz="2800" spc="-313" dirty="0">
                <a:cs typeface="Lucida Sans Unicode"/>
              </a:rPr>
              <a:t> </a:t>
            </a:r>
            <a:r>
              <a:rPr sz="2800" spc="7" dirty="0">
                <a:cs typeface="Lucida Sans Unicode"/>
              </a:rPr>
              <a:t>floats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4191000"/>
            <a:ext cx="3141981" cy="6591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9200"/>
              </a:lnSpc>
              <a:spcBef>
                <a:spcPts val="133"/>
              </a:spcBef>
            </a:pPr>
            <a:r>
              <a:rPr sz="2800" spc="53" dirty="0">
                <a:cs typeface="Lucida Sans Unicode"/>
              </a:rPr>
              <a:t>c </a:t>
            </a:r>
            <a:r>
              <a:rPr sz="2800" spc="60" dirty="0">
                <a:cs typeface="Lucida Sans Unicode"/>
              </a:rPr>
              <a:t>= </a:t>
            </a:r>
            <a:r>
              <a:rPr sz="2800" dirty="0">
                <a:cs typeface="Lucida Sans Unicode"/>
              </a:rPr>
              <a:t>1 </a:t>
            </a:r>
            <a:r>
              <a:rPr sz="2800" spc="60" dirty="0">
                <a:cs typeface="Lucida Sans Unicode"/>
              </a:rPr>
              <a:t>+ </a:t>
            </a:r>
            <a:r>
              <a:rPr sz="2800" spc="-27" dirty="0">
                <a:cs typeface="Lucida Sans Unicode"/>
              </a:rPr>
              <a:t>5j  </a:t>
            </a:r>
            <a:r>
              <a:rPr lang="en-US" sz="2800" spc="-27" dirty="0" smtClean="0">
                <a:cs typeface="Lucida Sans Unicode"/>
              </a:rPr>
              <a:t>  </a:t>
            </a:r>
            <a:r>
              <a:rPr sz="2800" spc="53" dirty="0" smtClean="0">
                <a:cs typeface="Lucida Sans Unicode"/>
              </a:rPr>
              <a:t>c </a:t>
            </a:r>
            <a:r>
              <a:rPr sz="2800" spc="60" dirty="0">
                <a:cs typeface="Lucida Sans Unicode"/>
              </a:rPr>
              <a:t>= </a:t>
            </a:r>
            <a:r>
              <a:rPr sz="2800" spc="-160" dirty="0">
                <a:cs typeface="Lucida Sans Unicode"/>
              </a:rPr>
              <a:t>-1 </a:t>
            </a:r>
            <a:r>
              <a:rPr sz="2800" spc="-320" dirty="0">
                <a:cs typeface="Lucida Sans Unicode"/>
              </a:rPr>
              <a:t>-</a:t>
            </a:r>
            <a:r>
              <a:rPr sz="2800" spc="-200" dirty="0">
                <a:cs typeface="Lucida Sans Unicode"/>
              </a:rPr>
              <a:t> </a:t>
            </a:r>
            <a:r>
              <a:rPr sz="2800" spc="-13" dirty="0">
                <a:cs typeface="Lucida Sans Unicode"/>
              </a:rPr>
              <a:t>4.4j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97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45361"/>
            <a:ext cx="47485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67" dirty="0">
                <a:latin typeface="+mn-lt"/>
                <a:cs typeface="Tahoma"/>
              </a:rPr>
              <a:t>R</a:t>
            </a:r>
            <a:r>
              <a:rPr spc="67" dirty="0">
                <a:latin typeface="+mn-lt"/>
              </a:rPr>
              <a:t>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217" y="838201"/>
            <a:ext cx="5320983" cy="11353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b="1" spc="67" dirty="0">
                <a:solidFill>
                  <a:srgbClr val="4D2F8F"/>
                </a:solidFill>
                <a:cs typeface="Tahoma"/>
              </a:rPr>
              <a:t>B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inary, </a:t>
            </a:r>
            <a:r>
              <a:rPr sz="2800" b="1" spc="67" dirty="0">
                <a:solidFill>
                  <a:srgbClr val="4D2F8F"/>
                </a:solidFill>
                <a:cs typeface="Tahoma"/>
              </a:rPr>
              <a:t>O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ctal,</a:t>
            </a:r>
            <a:r>
              <a:rPr sz="2800" spc="-87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800" b="1" spc="67" dirty="0">
                <a:solidFill>
                  <a:srgbClr val="4D2F8F"/>
                </a:solidFill>
                <a:cs typeface="Tahoma"/>
              </a:rPr>
              <a:t>H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exadecimal</a:t>
            </a:r>
            <a:endParaRPr sz="2800" dirty="0">
              <a:cs typeface="Lucida Sans Unicode"/>
            </a:endParaRPr>
          </a:p>
          <a:p>
            <a:pPr marL="289553">
              <a:spcBef>
                <a:spcPts val="2040"/>
              </a:spcBef>
              <a:tabLst>
                <a:tab pos="695095" algn="l"/>
                <a:tab pos="695943" algn="l"/>
              </a:tabLst>
            </a:pPr>
            <a:r>
              <a:rPr sz="2800" spc="60" dirty="0" smtClean="0">
                <a:solidFill>
                  <a:srgbClr val="9F3869"/>
                </a:solidFill>
                <a:cs typeface="Lucida Sans Unicode"/>
              </a:rPr>
              <a:t>Binary</a:t>
            </a:r>
            <a:r>
              <a:rPr lang="en-US" sz="2800" spc="60" dirty="0" smtClean="0">
                <a:solidFill>
                  <a:srgbClr val="9F3869"/>
                </a:solidFill>
                <a:cs typeface="Lucida Sans Unicode"/>
              </a:rPr>
              <a:t>  (</a:t>
            </a:r>
            <a:r>
              <a:rPr lang="en-US" sz="2800" spc="7" dirty="0">
                <a:cs typeface="Lucida Sans Unicode"/>
              </a:rPr>
              <a:t>Prefixed </a:t>
            </a:r>
            <a:r>
              <a:rPr lang="en-US" sz="2800" spc="20" dirty="0">
                <a:cs typeface="Lucida Sans Unicode"/>
              </a:rPr>
              <a:t>with </a:t>
            </a:r>
            <a:r>
              <a:rPr lang="en-US" sz="2800" b="1" spc="100" dirty="0">
                <a:cs typeface="Tahoma"/>
              </a:rPr>
              <a:t>0b </a:t>
            </a:r>
            <a:r>
              <a:rPr lang="en-US" sz="2800" spc="47" dirty="0">
                <a:cs typeface="Lucida Sans Unicode"/>
              </a:rPr>
              <a:t>OR</a:t>
            </a:r>
            <a:r>
              <a:rPr lang="en-US" sz="2800" spc="-147" dirty="0">
                <a:cs typeface="Lucida Sans Unicode"/>
              </a:rPr>
              <a:t> </a:t>
            </a:r>
            <a:r>
              <a:rPr lang="en-US" sz="2800" b="1" spc="93" dirty="0" smtClean="0">
                <a:cs typeface="Tahoma"/>
              </a:rPr>
              <a:t>0B)</a:t>
            </a:r>
            <a:endParaRPr lang="en-US" sz="2800" dirty="0"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209800"/>
            <a:ext cx="3623310" cy="1105428"/>
          </a:xfrm>
          <a:prstGeom prst="rect">
            <a:avLst/>
          </a:prstGeom>
        </p:spPr>
        <p:txBody>
          <a:bodyPr vert="horz" wrap="square" lIns="0" tIns="126997" rIns="0" bIns="0" rtlCol="0">
            <a:spAutoFit/>
          </a:bodyPr>
          <a:lstStyle/>
          <a:p>
            <a:pPr marL="1024441" lvl="1" indent="-397923">
              <a:spcBef>
                <a:spcPts val="867"/>
              </a:spcBef>
              <a:buChar char="■"/>
              <a:tabLst>
                <a:tab pos="1023594" algn="l"/>
                <a:tab pos="1024441" algn="l"/>
              </a:tabLst>
            </a:pPr>
            <a:r>
              <a:rPr sz="2800" spc="7" dirty="0" smtClean="0">
                <a:cs typeface="Lucida Sans Unicode"/>
              </a:rPr>
              <a:t>0b11001100</a:t>
            </a:r>
            <a:endParaRPr sz="2800" dirty="0">
              <a:cs typeface="Lucida Sans Unicode"/>
            </a:endParaRPr>
          </a:p>
          <a:p>
            <a:pPr marL="1024441" lvl="1" indent="-397923">
              <a:spcBef>
                <a:spcPts val="880"/>
              </a:spcBef>
              <a:buChar char="■"/>
              <a:tabLst>
                <a:tab pos="1023594" algn="l"/>
                <a:tab pos="1024441" algn="l"/>
              </a:tabLst>
            </a:pPr>
            <a:r>
              <a:rPr sz="2800" spc="20" dirty="0" smtClean="0">
                <a:cs typeface="Lucida Sans Unicode"/>
              </a:rPr>
              <a:t>0B10101100</a:t>
            </a:r>
            <a:endParaRPr sz="2800" dirty="0"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3478000"/>
            <a:ext cx="2213611" cy="1651731"/>
          </a:xfrm>
          <a:prstGeom prst="rect">
            <a:avLst/>
          </a:prstGeom>
        </p:spPr>
        <p:txBody>
          <a:bodyPr vert="horz" wrap="square" lIns="0" tIns="126997" rIns="0" bIns="0" rtlCol="0">
            <a:spAutoFit/>
          </a:bodyPr>
          <a:lstStyle/>
          <a:p>
            <a:pPr marL="414856" indent="-397923">
              <a:spcBef>
                <a:spcPts val="1000"/>
              </a:spcBef>
              <a:buChar char="■"/>
              <a:tabLst>
                <a:tab pos="414010" algn="l"/>
                <a:tab pos="414856" algn="l"/>
              </a:tabLst>
            </a:pPr>
            <a:r>
              <a:rPr sz="2800" dirty="0">
                <a:cs typeface="Lucida Sans Unicode"/>
              </a:rPr>
              <a:t>0o134</a:t>
            </a:r>
          </a:p>
          <a:p>
            <a:pPr marL="414856" indent="-397923">
              <a:spcBef>
                <a:spcPts val="867"/>
              </a:spcBef>
              <a:buChar char="■"/>
              <a:tabLst>
                <a:tab pos="414010" algn="l"/>
                <a:tab pos="414856" algn="l"/>
              </a:tabLst>
            </a:pPr>
            <a:r>
              <a:rPr sz="2800" spc="7" dirty="0" smtClean="0">
                <a:cs typeface="Lucida Sans Unicode"/>
              </a:rPr>
              <a:t>0</a:t>
            </a:r>
            <a:r>
              <a:rPr sz="2800" dirty="0" smtClean="0">
                <a:cs typeface="Lucida Sans Unicode"/>
              </a:rPr>
              <a:t>O</a:t>
            </a:r>
            <a:r>
              <a:rPr sz="2800" spc="7" dirty="0" smtClean="0">
                <a:cs typeface="Lucida Sans Unicode"/>
              </a:rPr>
              <a:t>34</a:t>
            </a:r>
            <a:r>
              <a:rPr sz="2800" dirty="0" smtClean="0">
                <a:cs typeface="Lucida Sans Unicode"/>
              </a:rPr>
              <a:t>5</a:t>
            </a:r>
            <a:endParaRPr lang="en-US" sz="2800" dirty="0" smtClean="0">
              <a:cs typeface="Lucida Sans Unicode"/>
            </a:endParaRPr>
          </a:p>
          <a:p>
            <a:pPr marL="414856" indent="-397923">
              <a:spcBef>
                <a:spcPts val="867"/>
              </a:spcBef>
              <a:buChar char="■"/>
              <a:tabLst>
                <a:tab pos="414010" algn="l"/>
                <a:tab pos="414856" algn="l"/>
              </a:tabLst>
            </a:pPr>
            <a:endParaRPr sz="2800" dirty="0"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339" y="3997722"/>
            <a:ext cx="5915661" cy="8916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lang="en-US" sz="2800" spc="20" dirty="0" smtClean="0">
              <a:solidFill>
                <a:srgbClr val="9F3869"/>
              </a:solidFill>
              <a:cs typeface="Lucida Sans Unicode"/>
            </a:endParaRPr>
          </a:p>
          <a:p>
            <a:pPr marL="16933">
              <a:spcBef>
                <a:spcPts val="133"/>
              </a:spcBef>
            </a:pPr>
            <a:r>
              <a:rPr sz="2800" spc="20" dirty="0" smtClean="0">
                <a:solidFill>
                  <a:srgbClr val="9F3869"/>
                </a:solidFill>
                <a:cs typeface="Lucida Sans Unicode"/>
              </a:rPr>
              <a:t>H</a:t>
            </a:r>
            <a:r>
              <a:rPr sz="2800" spc="60" dirty="0" smtClean="0">
                <a:solidFill>
                  <a:srgbClr val="9F3869"/>
                </a:solidFill>
                <a:cs typeface="Lucida Sans Unicode"/>
              </a:rPr>
              <a:t>e</a:t>
            </a:r>
            <a:r>
              <a:rPr sz="2800" spc="-60" dirty="0" smtClean="0">
                <a:solidFill>
                  <a:srgbClr val="9F3869"/>
                </a:solidFill>
                <a:cs typeface="Lucida Sans Unicode"/>
              </a:rPr>
              <a:t>x</a:t>
            </a:r>
            <a:r>
              <a:rPr sz="2800" spc="93" dirty="0" smtClean="0">
                <a:solidFill>
                  <a:srgbClr val="9F3869"/>
                </a:solidFill>
                <a:cs typeface="Lucida Sans Unicode"/>
              </a:rPr>
              <a:t>a</a:t>
            </a:r>
            <a:r>
              <a:rPr sz="2800" spc="-13" dirty="0" smtClean="0">
                <a:solidFill>
                  <a:srgbClr val="9F3869"/>
                </a:solidFill>
                <a:cs typeface="Lucida Sans Unicode"/>
              </a:rPr>
              <a:t>d</a:t>
            </a:r>
            <a:r>
              <a:rPr sz="2800" spc="100" dirty="0" smtClean="0">
                <a:solidFill>
                  <a:srgbClr val="9F3869"/>
                </a:solidFill>
                <a:cs typeface="Lucida Sans Unicode"/>
              </a:rPr>
              <a:t>e</a:t>
            </a:r>
            <a:r>
              <a:rPr sz="2800" spc="13" dirty="0" smtClean="0">
                <a:solidFill>
                  <a:srgbClr val="9F3869"/>
                </a:solidFill>
                <a:cs typeface="Lucida Sans Unicode"/>
              </a:rPr>
              <a:t>ci</a:t>
            </a:r>
            <a:r>
              <a:rPr sz="2800" spc="73" dirty="0" smtClean="0">
                <a:solidFill>
                  <a:srgbClr val="9F3869"/>
                </a:solidFill>
                <a:cs typeface="Lucida Sans Unicode"/>
              </a:rPr>
              <a:t>ma</a:t>
            </a:r>
            <a:r>
              <a:rPr sz="2800" spc="-20" dirty="0" smtClean="0">
                <a:solidFill>
                  <a:srgbClr val="9F3869"/>
                </a:solidFill>
                <a:cs typeface="Lucida Sans Unicode"/>
              </a:rPr>
              <a:t>l</a:t>
            </a:r>
            <a:r>
              <a:rPr lang="en-US" sz="2800" spc="-20" dirty="0" smtClean="0">
                <a:solidFill>
                  <a:srgbClr val="9F3869"/>
                </a:solidFill>
                <a:cs typeface="Lucida Sans Unicode"/>
              </a:rPr>
              <a:t>  (</a:t>
            </a:r>
            <a:r>
              <a:rPr lang="en-US" sz="2800" spc="7" dirty="0">
                <a:cs typeface="Lucida Sans Unicode"/>
              </a:rPr>
              <a:t>Prefixed </a:t>
            </a:r>
            <a:r>
              <a:rPr lang="en-US" sz="2800" spc="20" dirty="0">
                <a:cs typeface="Lucida Sans Unicode"/>
              </a:rPr>
              <a:t>with </a:t>
            </a:r>
            <a:r>
              <a:rPr lang="en-US" sz="2800" spc="-13" dirty="0">
                <a:cs typeface="Lucida Sans Unicode"/>
              </a:rPr>
              <a:t>0x </a:t>
            </a:r>
            <a:r>
              <a:rPr lang="en-US" sz="2800" spc="53" dirty="0">
                <a:cs typeface="Lucida Sans Unicode"/>
              </a:rPr>
              <a:t>OR</a:t>
            </a:r>
            <a:r>
              <a:rPr lang="en-US" sz="2800" spc="-113" dirty="0">
                <a:cs typeface="Lucida Sans Unicode"/>
              </a:rPr>
              <a:t> </a:t>
            </a:r>
            <a:r>
              <a:rPr lang="en-US" sz="2800" spc="47" dirty="0" smtClean="0">
                <a:cs typeface="Lucida Sans Unicode"/>
              </a:rPr>
              <a:t>0X)</a:t>
            </a:r>
            <a:endParaRPr sz="2800" dirty="0"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440" y="4728520"/>
            <a:ext cx="2842261" cy="1107137"/>
          </a:xfrm>
          <a:prstGeom prst="rect">
            <a:avLst/>
          </a:prstGeom>
        </p:spPr>
        <p:txBody>
          <a:bodyPr vert="horz" wrap="square" lIns="0" tIns="128690" rIns="0" bIns="0" rtlCol="0">
            <a:spAutoFit/>
          </a:bodyPr>
          <a:lstStyle/>
          <a:p>
            <a:pPr marL="1024441" lvl="1" indent="-397923">
              <a:spcBef>
                <a:spcPts val="880"/>
              </a:spcBef>
              <a:buFont typeface="Lucida Sans Unicode"/>
              <a:buChar char="■"/>
              <a:tabLst>
                <a:tab pos="1023594" algn="l"/>
                <a:tab pos="1024441" algn="l"/>
              </a:tabLst>
            </a:pPr>
            <a:r>
              <a:rPr sz="2800" b="1" spc="73" dirty="0" smtClean="0">
                <a:cs typeface="Tahoma"/>
              </a:rPr>
              <a:t>0x</a:t>
            </a:r>
            <a:r>
              <a:rPr sz="2800" spc="73" dirty="0" smtClean="0">
                <a:cs typeface="Lucida Sans Unicode"/>
              </a:rPr>
              <a:t>AB</a:t>
            </a:r>
            <a:endParaRPr sz="2800" dirty="0">
              <a:cs typeface="Lucida Sans Unicode"/>
            </a:endParaRPr>
          </a:p>
          <a:p>
            <a:pPr marL="1024441" lvl="1" indent="-397923">
              <a:spcBef>
                <a:spcPts val="867"/>
              </a:spcBef>
              <a:buFont typeface="Lucida Sans Unicode"/>
              <a:buChar char="■"/>
              <a:tabLst>
                <a:tab pos="1023594" algn="l"/>
                <a:tab pos="1024441" algn="l"/>
              </a:tabLst>
            </a:pPr>
            <a:r>
              <a:rPr sz="2800" b="1" spc="73" dirty="0">
                <a:cs typeface="Tahoma"/>
              </a:rPr>
              <a:t>0X</a:t>
            </a:r>
            <a:r>
              <a:rPr sz="2800" spc="73" dirty="0">
                <a:cs typeface="Lucida Sans Unicode"/>
              </a:rPr>
              <a:t>ab</a:t>
            </a:r>
            <a:endParaRPr sz="2800" dirty="0">
              <a:cs typeface="Lucida Sans Unicod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914" y="3169789"/>
            <a:ext cx="568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60" dirty="0" smtClean="0">
                <a:solidFill>
                  <a:srgbClr val="9F3869"/>
                </a:solidFill>
                <a:cs typeface="Lucida Sans Unicode"/>
              </a:rPr>
              <a:t>Octal  (</a:t>
            </a:r>
            <a:r>
              <a:rPr lang="en-US" sz="2800" spc="7" dirty="0">
                <a:cs typeface="Lucida Sans Unicode"/>
              </a:rPr>
              <a:t>Prefixed </a:t>
            </a:r>
            <a:r>
              <a:rPr lang="en-US" sz="2800" spc="20" dirty="0">
                <a:cs typeface="Lucida Sans Unicode"/>
              </a:rPr>
              <a:t>with </a:t>
            </a:r>
            <a:r>
              <a:rPr lang="en-US" sz="2800" dirty="0">
                <a:cs typeface="Lucida Sans Unicode"/>
              </a:rPr>
              <a:t>0o </a:t>
            </a:r>
            <a:r>
              <a:rPr lang="en-US" sz="2800" spc="53" dirty="0">
                <a:cs typeface="Lucida Sans Unicode"/>
              </a:rPr>
              <a:t>OR</a:t>
            </a:r>
            <a:r>
              <a:rPr lang="en-US" sz="2800" spc="-113" dirty="0">
                <a:cs typeface="Lucida Sans Unicode"/>
              </a:rPr>
              <a:t> </a:t>
            </a:r>
            <a:r>
              <a:rPr lang="en-US" sz="2800" dirty="0" smtClean="0">
                <a:cs typeface="Lucida Sans Unicode"/>
              </a:rPr>
              <a:t>0O</a:t>
            </a:r>
            <a:r>
              <a:rPr lang="en-US" sz="2800" b="1" spc="93" dirty="0" smtClean="0">
                <a:cs typeface="Tahoma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40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51796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Numbers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628650" y="1565147"/>
            <a:ext cx="7886700" cy="433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650" y="2188464"/>
            <a:ext cx="7756398" cy="400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576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Python Data Types</vt:lpstr>
      <vt:lpstr>Slide 2</vt:lpstr>
      <vt:lpstr>Data-Types</vt:lpstr>
      <vt:lpstr>Data-Types</vt:lpstr>
      <vt:lpstr>Data-Types</vt:lpstr>
      <vt:lpstr>Data-Types</vt:lpstr>
      <vt:lpstr>Representation</vt:lpstr>
      <vt:lpstr>Python Numbers</vt:lpstr>
      <vt:lpstr>Slide 9</vt:lpstr>
      <vt:lpstr>Python List</vt:lpstr>
      <vt:lpstr>Extracting elements from the list</vt:lpstr>
      <vt:lpstr>Slide 12</vt:lpstr>
      <vt:lpstr>Python Tuple</vt:lpstr>
      <vt:lpstr>Slide 14</vt:lpstr>
      <vt:lpstr>Python Strings</vt:lpstr>
      <vt:lpstr>Slide 16</vt:lpstr>
      <vt:lpstr>Python Set</vt:lpstr>
      <vt:lpstr>Slide 18</vt:lpstr>
      <vt:lpstr>Slide 19</vt:lpstr>
      <vt:lpstr>Slide 20</vt:lpstr>
      <vt:lpstr>Python Dictionary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14</cp:revision>
  <dcterms:created xsi:type="dcterms:W3CDTF">2020-08-28T05:23:32Z</dcterms:created>
  <dcterms:modified xsi:type="dcterms:W3CDTF">2020-08-28T06:33:29Z</dcterms:modified>
</cp:coreProperties>
</file>