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1"/>
  </p:notesMasterIdLst>
  <p:sldIdLst>
    <p:sldId id="341" r:id="rId2"/>
    <p:sldId id="342" r:id="rId3"/>
    <p:sldId id="343" r:id="rId4"/>
    <p:sldId id="316" r:id="rId5"/>
    <p:sldId id="317" r:id="rId6"/>
    <p:sldId id="340" r:id="rId7"/>
    <p:sldId id="336" r:id="rId8"/>
    <p:sldId id="318" r:id="rId9"/>
    <p:sldId id="320" r:id="rId10"/>
    <p:sldId id="322" r:id="rId11"/>
    <p:sldId id="324" r:id="rId12"/>
    <p:sldId id="325" r:id="rId13"/>
    <p:sldId id="326" r:id="rId14"/>
    <p:sldId id="327" r:id="rId15"/>
    <p:sldId id="330" r:id="rId16"/>
    <p:sldId id="331" r:id="rId17"/>
    <p:sldId id="332" r:id="rId18"/>
    <p:sldId id="334" r:id="rId19"/>
    <p:sldId id="335" r:id="rId20"/>
    <p:sldId id="338" r:id="rId21"/>
    <p:sldId id="337" r:id="rId22"/>
    <p:sldId id="339" r:id="rId23"/>
    <p:sldId id="323" r:id="rId24"/>
    <p:sldId id="344" r:id="rId25"/>
    <p:sldId id="345" r:id="rId26"/>
    <p:sldId id="346" r:id="rId27"/>
    <p:sldId id="347" r:id="rId28"/>
    <p:sldId id="357" r:id="rId29"/>
    <p:sldId id="358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9" r:id="rId4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1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30C9-7E42-4739-AA90-BB5E720C2F4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D7F8-01CB-4059-9777-DA411BC2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D7F8-01CB-4059-9777-DA411BC2DF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3529" y="714873"/>
            <a:ext cx="3303041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20" dirty="0"/>
              <a:t>5:</a:t>
            </a:r>
            <a:r>
              <a:rPr spc="65" dirty="0"/>
              <a:t> </a:t>
            </a:r>
            <a:r>
              <a:rPr spc="-10" dirty="0"/>
              <a:t>Numpy,</a:t>
            </a:r>
            <a:r>
              <a:rPr spc="15" dirty="0"/>
              <a:t> </a:t>
            </a:r>
            <a:r>
              <a:rPr spc="-10" dirty="0"/>
              <a:t>Scipy,</a:t>
            </a:r>
            <a:r>
              <a:rPr spc="15" dirty="0"/>
              <a:t> </a:t>
            </a:r>
            <a:r>
              <a:rPr spc="10" dirty="0"/>
              <a:t>Matplotlib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" dirty="0"/>
              <a:t>5-</a:t>
            </a: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20" dirty="0"/>
              <a:t>5:</a:t>
            </a:r>
            <a:r>
              <a:rPr spc="65" dirty="0"/>
              <a:t> </a:t>
            </a:r>
            <a:r>
              <a:rPr spc="-10" dirty="0"/>
              <a:t>Numpy,</a:t>
            </a:r>
            <a:r>
              <a:rPr spc="15" dirty="0"/>
              <a:t> </a:t>
            </a:r>
            <a:r>
              <a:rPr spc="-10" dirty="0"/>
              <a:t>Scipy,</a:t>
            </a:r>
            <a:r>
              <a:rPr spc="15" dirty="0"/>
              <a:t> </a:t>
            </a:r>
            <a:r>
              <a:rPr spc="10" dirty="0"/>
              <a:t>Matplotlib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" dirty="0"/>
              <a:t>5-</a:t>
            </a: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20" dirty="0"/>
              <a:t>5:</a:t>
            </a:r>
            <a:r>
              <a:rPr spc="65" dirty="0"/>
              <a:t> </a:t>
            </a:r>
            <a:r>
              <a:rPr spc="-10" dirty="0"/>
              <a:t>Numpy,</a:t>
            </a:r>
            <a:r>
              <a:rPr spc="15" dirty="0"/>
              <a:t> </a:t>
            </a:r>
            <a:r>
              <a:rPr spc="-10" dirty="0"/>
              <a:t>Scipy,</a:t>
            </a:r>
            <a:r>
              <a:rPr spc="15" dirty="0"/>
              <a:t> </a:t>
            </a:r>
            <a:r>
              <a:rPr spc="10" dirty="0"/>
              <a:t>Matplotlib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" dirty="0"/>
              <a:t>5-</a:t>
            </a: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20" dirty="0"/>
              <a:t>5:</a:t>
            </a:r>
            <a:r>
              <a:rPr spc="65" dirty="0"/>
              <a:t> </a:t>
            </a:r>
            <a:r>
              <a:rPr spc="-10" dirty="0"/>
              <a:t>Numpy,</a:t>
            </a:r>
            <a:r>
              <a:rPr spc="15" dirty="0"/>
              <a:t> </a:t>
            </a:r>
            <a:r>
              <a:rPr spc="-10" dirty="0"/>
              <a:t>Scipy,</a:t>
            </a:r>
            <a:r>
              <a:rPr spc="15" dirty="0"/>
              <a:t> </a:t>
            </a:r>
            <a:r>
              <a:rPr spc="10" dirty="0"/>
              <a:t>Matplotlib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" dirty="0"/>
              <a:t>5-</a:t>
            </a: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20" dirty="0"/>
              <a:t>5:</a:t>
            </a:r>
            <a:r>
              <a:rPr spc="65" dirty="0"/>
              <a:t> </a:t>
            </a:r>
            <a:r>
              <a:rPr spc="-10" dirty="0"/>
              <a:t>Numpy,</a:t>
            </a:r>
            <a:r>
              <a:rPr spc="15" dirty="0"/>
              <a:t> </a:t>
            </a:r>
            <a:r>
              <a:rPr spc="-10" dirty="0"/>
              <a:t>Scipy,</a:t>
            </a:r>
            <a:r>
              <a:rPr spc="15" dirty="0"/>
              <a:t> </a:t>
            </a:r>
            <a:r>
              <a:rPr spc="10" dirty="0"/>
              <a:t>Matplotlib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" dirty="0"/>
              <a:t>5-</a:t>
            </a: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8075" y="101165"/>
            <a:ext cx="65394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6795" y="1046309"/>
            <a:ext cx="3456508" cy="120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8424" y="3278918"/>
            <a:ext cx="815975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20" dirty="0"/>
              <a:t>5:</a:t>
            </a:r>
            <a:r>
              <a:rPr spc="65" dirty="0"/>
              <a:t> </a:t>
            </a:r>
            <a:r>
              <a:rPr spc="-10" dirty="0"/>
              <a:t>Numpy,</a:t>
            </a:r>
            <a:r>
              <a:rPr spc="15" dirty="0"/>
              <a:t> </a:t>
            </a:r>
            <a:r>
              <a:rPr spc="-10" dirty="0"/>
              <a:t>Scipy,</a:t>
            </a:r>
            <a:r>
              <a:rPr spc="15" dirty="0"/>
              <a:t> </a:t>
            </a:r>
            <a:r>
              <a:rPr spc="10" dirty="0"/>
              <a:t>Matplotlib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4901" y="3278918"/>
            <a:ext cx="174625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" dirty="0"/>
              <a:t>5-</a:t>
            </a: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programming.in/numpy-tutorial-with-examples-and-solutions/numpy-convert-1-d-array-with-8-elements-into-a-2-d-array-in-python.html" TargetMode="External"/><Relationship Id="rId2" Type="http://schemas.openxmlformats.org/officeDocument/2006/relationships/hyperlink" Target="https://stackabuse.com/numpy-tutorial-a-simple-example-based-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programming.in/numpy-tutorial-with-examples-and-solution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306" y="101165"/>
            <a:ext cx="5194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spc="-6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spc="-70" dirty="0">
                <a:solidFill>
                  <a:schemeClr val="accent2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358775"/>
            <a:ext cx="4267200" cy="300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200" dirty="0" err="1"/>
              <a:t>NumPy</a:t>
            </a:r>
            <a:r>
              <a:rPr lang="en-US" sz="1200" dirty="0"/>
              <a:t> is a Python package that stands for ‘Numerical Python’. It is the core library for scientific computing, which contains a powerful n-dimensional array object</a:t>
            </a:r>
            <a:r>
              <a:rPr lang="en-US" sz="1200" dirty="0" smtClean="0"/>
              <a:t>.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200" dirty="0"/>
              <a:t>Python </a:t>
            </a:r>
            <a:r>
              <a:rPr lang="en-US" sz="1200" dirty="0" err="1"/>
              <a:t>NumPy</a:t>
            </a:r>
            <a:r>
              <a:rPr lang="en-US" sz="1200" dirty="0"/>
              <a:t> arrays provide tools for integrating C, C++, etc. It is also useful in linear algebra, random number capability etc. </a:t>
            </a:r>
            <a:r>
              <a:rPr lang="en-US" sz="1200" dirty="0" err="1"/>
              <a:t>NumPy</a:t>
            </a:r>
            <a:r>
              <a:rPr lang="en-US" sz="1200" dirty="0"/>
              <a:t> array can also be used as an efficient multi-dimensional container for generic data. </a:t>
            </a:r>
            <a:endParaRPr lang="en-US" sz="1200" dirty="0" smtClean="0"/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200" dirty="0" err="1"/>
              <a:t>Numpy</a:t>
            </a:r>
            <a:r>
              <a:rPr lang="en-US" sz="1200" dirty="0"/>
              <a:t> array is a powerful N-dimensional array object which is in the form of rows and columns. </a:t>
            </a:r>
            <a:endParaRPr lang="en-US" sz="1200" dirty="0" smtClean="0"/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200" dirty="0" smtClean="0"/>
              <a:t>Single Dimensional </a:t>
            </a:r>
            <a:r>
              <a:rPr lang="en-US" sz="1200" dirty="0" err="1" smtClean="0"/>
              <a:t>NumPy</a:t>
            </a:r>
            <a:r>
              <a:rPr lang="en-US" sz="1200" dirty="0" smtClean="0"/>
              <a:t> Array</a:t>
            </a:r>
          </a:p>
          <a:p>
            <a:pPr fontAlgn="base"/>
            <a:r>
              <a:rPr lang="en-US" sz="1200" dirty="0" smtClean="0"/>
              <a:t>      </a:t>
            </a:r>
            <a:r>
              <a:rPr lang="en-US" sz="1200" b="1" dirty="0" smtClean="0"/>
              <a:t>import </a:t>
            </a:r>
            <a:r>
              <a:rPr lang="en-US" sz="1200" b="1" dirty="0" err="1"/>
              <a:t>numpy</a:t>
            </a:r>
            <a:r>
              <a:rPr lang="en-US" sz="1200" b="1" dirty="0"/>
              <a:t> as </a:t>
            </a:r>
            <a:r>
              <a:rPr lang="en-US" sz="1200" b="1" dirty="0" err="1"/>
              <a:t>np</a:t>
            </a:r>
            <a:endParaRPr lang="en-US" sz="1200" b="1" dirty="0"/>
          </a:p>
          <a:p>
            <a:pPr fontAlgn="base"/>
            <a:r>
              <a:rPr lang="en-US" sz="1200" b="1" dirty="0" smtClean="0"/>
              <a:t>      a=</a:t>
            </a:r>
            <a:r>
              <a:rPr lang="en-US" sz="1200" b="1" dirty="0" err="1" smtClean="0"/>
              <a:t>np.array</a:t>
            </a:r>
            <a:r>
              <a:rPr lang="en-US" sz="1200" b="1" dirty="0"/>
              <a:t>([1,2,3])</a:t>
            </a:r>
          </a:p>
          <a:p>
            <a:pPr fontAlgn="base"/>
            <a:r>
              <a:rPr lang="en-US" sz="1200" b="1" dirty="0" smtClean="0"/>
              <a:t>      print(a</a:t>
            </a:r>
            <a:r>
              <a:rPr lang="en-US" sz="1200" dirty="0" smtClean="0"/>
              <a:t>)</a:t>
            </a:r>
          </a:p>
          <a:p>
            <a:pPr marL="171450" indent="-171450" fontAlgn="base">
              <a:buFont typeface="Arial" pitchFamily="34" charset="0"/>
              <a:buChar char="•"/>
            </a:pPr>
            <a:r>
              <a:rPr lang="en-US" sz="1200" dirty="0" err="1" smtClean="0"/>
              <a:t>Muti</a:t>
            </a:r>
            <a:r>
              <a:rPr lang="en-US" sz="1200" dirty="0" smtClean="0"/>
              <a:t>-Dimensional </a:t>
            </a:r>
            <a:r>
              <a:rPr lang="en-US" sz="1200" dirty="0" err="1" smtClean="0"/>
              <a:t>NumPy</a:t>
            </a:r>
            <a:r>
              <a:rPr lang="en-US" sz="1200" dirty="0" smtClean="0"/>
              <a:t> Array </a:t>
            </a:r>
          </a:p>
          <a:p>
            <a:pPr fontAlgn="base"/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b="1" dirty="0" smtClean="0"/>
              <a:t>a=</a:t>
            </a:r>
            <a:r>
              <a:rPr lang="en-US" sz="1200" b="1" dirty="0" err="1" smtClean="0"/>
              <a:t>np.array</a:t>
            </a:r>
            <a:r>
              <a:rPr lang="en-US" sz="1200" b="1" dirty="0" smtClean="0"/>
              <a:t>([[1,2,3],[4,5,6</a:t>
            </a:r>
            <a:r>
              <a:rPr lang="en-US" sz="1200" b="1" dirty="0"/>
              <a:t>]</a:t>
            </a:r>
            <a:r>
              <a:rPr lang="en-US" sz="1200" b="1" dirty="0" smtClean="0"/>
              <a:t>])</a:t>
            </a:r>
          </a:p>
          <a:p>
            <a:pPr fontAlgn="base"/>
            <a:r>
              <a:rPr lang="en-US" sz="1200" b="1" dirty="0" smtClean="0"/>
              <a:t>      print(a)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95" y="1680006"/>
            <a:ext cx="59613" cy="596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495" y="2211413"/>
            <a:ext cx="59613" cy="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468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610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The </a:t>
            </a:r>
            <a:r>
              <a:rPr lang="en-US" sz="1400" dirty="0" err="1">
                <a:solidFill>
                  <a:srgbClr val="C00000"/>
                </a:solidFill>
              </a:rPr>
              <a:t>linspace</a:t>
            </a:r>
            <a:r>
              <a:rPr lang="en-US" sz="1400" dirty="0">
                <a:solidFill>
                  <a:srgbClr val="C00000"/>
                </a:solidFill>
              </a:rPr>
              <a:t>() function generates an array with evenly spaced values between specified start and end values, using a specified number of elements.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General form</a:t>
            </a:r>
            <a:r>
              <a:rPr lang="en-US" sz="1400" dirty="0">
                <a:solidFill>
                  <a:srgbClr val="C00000"/>
                </a:solidFill>
              </a:rPr>
              <a:t>: </a:t>
            </a:r>
            <a:r>
              <a:rPr lang="en-US" sz="1400" b="1" dirty="0" err="1">
                <a:solidFill>
                  <a:srgbClr val="C00000"/>
                </a:solidFill>
              </a:rPr>
              <a:t>np.linspace</a:t>
            </a:r>
            <a:r>
              <a:rPr lang="en-US" sz="1400" b="1" dirty="0">
                <a:solidFill>
                  <a:srgbClr val="C00000"/>
                </a:solidFill>
              </a:rPr>
              <a:t>(Start, End, Number of elements)</a:t>
            </a:r>
          </a:p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dirty="0" err="1"/>
              <a:t>np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array1d </a:t>
            </a:r>
            <a:r>
              <a:rPr lang="en-US" sz="1400" dirty="0"/>
              <a:t>= </a:t>
            </a:r>
            <a:r>
              <a:rPr lang="en-US" sz="1400" dirty="0" err="1"/>
              <a:t>np.linspace</a:t>
            </a:r>
            <a:r>
              <a:rPr lang="en-US" sz="1400" dirty="0"/>
              <a:t>(1, 12, 2)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(array1d</a:t>
            </a:r>
            <a:r>
              <a:rPr lang="en-US" sz="1400" dirty="0"/>
              <a:t>)   </a:t>
            </a:r>
            <a:endParaRPr lang="en-US" sz="1400" dirty="0" smtClean="0"/>
          </a:p>
          <a:p>
            <a:r>
              <a:rPr lang="en-US" sz="1400" dirty="0" smtClean="0"/>
              <a:t>array2d </a:t>
            </a:r>
            <a:r>
              <a:rPr lang="en-US" sz="1400" dirty="0"/>
              <a:t>= </a:t>
            </a:r>
            <a:r>
              <a:rPr lang="en-US" sz="1400" dirty="0" err="1"/>
              <a:t>np.linspace</a:t>
            </a:r>
            <a:r>
              <a:rPr lang="en-US" sz="1400" dirty="0"/>
              <a:t>(1, 12, 12).reshape(4, 3)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(array2d)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[ 1. 12.]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[[ 1. 2. 3.]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[ 4. 5. 6.]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[ 7. 8. 9.]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[10. 11. 12.]]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The ones() function, generates an array with the specified dimensions and data type that is filled with </a:t>
            </a:r>
            <a:r>
              <a:rPr lang="en-US" sz="1400" b="1" dirty="0">
                <a:solidFill>
                  <a:srgbClr val="C00000"/>
                </a:solidFill>
              </a:rPr>
              <a:t>ones</a:t>
            </a:r>
            <a:r>
              <a:rPr lang="en-US" sz="1400" dirty="0" smtClean="0">
                <a:solidFill>
                  <a:srgbClr val="C00000"/>
                </a:solidFill>
              </a:rPr>
              <a:t>.</a:t>
            </a:r>
          </a:p>
          <a:p>
            <a:endParaRPr lang="en-US" sz="1400" dirty="0"/>
          </a:p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dirty="0" err="1"/>
              <a:t>np</a:t>
            </a:r>
            <a:r>
              <a:rPr lang="en-US" sz="1400" dirty="0"/>
              <a:t>   </a:t>
            </a:r>
            <a:endParaRPr lang="en-US" sz="1400" dirty="0" smtClean="0"/>
          </a:p>
          <a:p>
            <a:r>
              <a:rPr lang="en-US" sz="1400" dirty="0" smtClean="0"/>
              <a:t>array1d </a:t>
            </a:r>
            <a:r>
              <a:rPr lang="en-US" sz="1400" dirty="0"/>
              <a:t>= </a:t>
            </a:r>
            <a:r>
              <a:rPr lang="en-US" sz="1400" dirty="0" err="1"/>
              <a:t>np.ones</a:t>
            </a:r>
            <a:r>
              <a:rPr lang="en-US" sz="1400" dirty="0"/>
              <a:t>(3)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(array1d</a:t>
            </a:r>
            <a:r>
              <a:rPr lang="en-US" sz="1400" dirty="0"/>
              <a:t>)   </a:t>
            </a:r>
            <a:endParaRPr lang="en-US" sz="1400" dirty="0" smtClean="0"/>
          </a:p>
          <a:p>
            <a:r>
              <a:rPr lang="en-US" sz="1400" dirty="0" smtClean="0"/>
              <a:t>array2d </a:t>
            </a:r>
            <a:r>
              <a:rPr lang="en-US" sz="1400" dirty="0"/>
              <a:t>= </a:t>
            </a:r>
            <a:r>
              <a:rPr lang="en-US" sz="1400" dirty="0" err="1"/>
              <a:t>np.ones</a:t>
            </a:r>
            <a:r>
              <a:rPr lang="en-US" sz="1400" dirty="0"/>
              <a:t>((2, 4))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(array2d</a:t>
            </a:r>
            <a:r>
              <a:rPr lang="en-US" sz="1400" dirty="0"/>
              <a:t>)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Sample </a:t>
            </a:r>
            <a:r>
              <a:rPr lang="en-US" sz="1400" b="1" dirty="0"/>
              <a:t>output of above program.</a:t>
            </a:r>
          </a:p>
          <a:p>
            <a:r>
              <a:rPr lang="en-US" sz="1400" dirty="0"/>
              <a:t>[1. 1. 1.]</a:t>
            </a:r>
            <a:br>
              <a:rPr lang="en-US" sz="1400" dirty="0"/>
            </a:br>
            <a:r>
              <a:rPr lang="en-US" sz="1400" dirty="0"/>
              <a:t>[[1. 1. 1. 1.]</a:t>
            </a:r>
            <a:br>
              <a:rPr lang="en-US" sz="1400" dirty="0"/>
            </a:br>
            <a:r>
              <a:rPr lang="en-US" sz="1400" dirty="0"/>
              <a:t>[1. 1. 1. 1.]]</a:t>
            </a:r>
          </a:p>
        </p:txBody>
      </p:sp>
    </p:spTree>
    <p:extLst>
      <p:ext uri="{BB962C8B-B14F-4D97-AF65-F5344CB8AC3E}">
        <p14:creationId xmlns:p14="http://schemas.microsoft.com/office/powerpoint/2010/main" val="29109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The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b="1" dirty="0" err="1">
                <a:solidFill>
                  <a:srgbClr val="C00000"/>
                </a:solidFill>
              </a:rPr>
              <a:t>np.random.rand</a:t>
            </a:r>
            <a:r>
              <a:rPr lang="en-US" sz="1200" dirty="0">
                <a:solidFill>
                  <a:srgbClr val="C00000"/>
                </a:solidFill>
              </a:rPr>
              <a:t> method, generates an array with random numbers that are uniformly distributed between 0 and 1.</a:t>
            </a:r>
          </a:p>
          <a:p>
            <a:r>
              <a:rPr lang="en-US" sz="1200" dirty="0">
                <a:solidFill>
                  <a:srgbClr val="C00000"/>
                </a:solidFill>
              </a:rPr>
              <a:t>The </a:t>
            </a:r>
            <a:r>
              <a:rPr lang="en-US" sz="1200" b="1" dirty="0" err="1">
                <a:solidFill>
                  <a:srgbClr val="C00000"/>
                </a:solidFill>
              </a:rPr>
              <a:t>np.random.randn</a:t>
            </a:r>
            <a:r>
              <a:rPr lang="en-US" sz="1200" dirty="0">
                <a:solidFill>
                  <a:srgbClr val="C00000"/>
                </a:solidFill>
              </a:rPr>
              <a:t> method, generates an array with random numbers that are normally distributed between 0 and 1.</a:t>
            </a:r>
          </a:p>
          <a:p>
            <a:r>
              <a:rPr lang="en-US" sz="1200" dirty="0">
                <a:solidFill>
                  <a:srgbClr val="C00000"/>
                </a:solidFill>
              </a:rPr>
              <a:t>The 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np.random.randint</a:t>
            </a:r>
            <a:r>
              <a:rPr lang="en-US" sz="1200" dirty="0">
                <a:solidFill>
                  <a:srgbClr val="C00000"/>
                </a:solidFill>
              </a:rPr>
              <a:t> method, generates an array with random numbers that are uniformly distributed between 0 and given integer.</a:t>
            </a:r>
          </a:p>
          <a:p>
            <a:r>
              <a:rPr lang="en-US" sz="1200" b="1" dirty="0"/>
              <a:t>import</a:t>
            </a:r>
            <a:r>
              <a:rPr lang="en-US" sz="1200" dirty="0"/>
              <a:t> </a:t>
            </a:r>
            <a:r>
              <a:rPr lang="en-US" sz="1200" dirty="0" err="1"/>
              <a:t>numpy</a:t>
            </a:r>
            <a:r>
              <a:rPr lang="en-US" sz="1200" dirty="0"/>
              <a:t> </a:t>
            </a:r>
            <a:r>
              <a:rPr lang="en-US" sz="1200" b="1" dirty="0"/>
              <a:t>as</a:t>
            </a:r>
            <a:r>
              <a:rPr lang="en-US" sz="1200" dirty="0"/>
              <a:t> </a:t>
            </a:r>
            <a:r>
              <a:rPr lang="en-US" sz="1200" dirty="0" err="1" smtClean="0"/>
              <a:t>np</a:t>
            </a:r>
            <a:endParaRPr lang="en-US" sz="1200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</a:t>
            </a:r>
            <a:r>
              <a:rPr lang="en-US" sz="1200" dirty="0" err="1" smtClean="0"/>
              <a:t>np.random.rand</a:t>
            </a:r>
            <a:r>
              <a:rPr lang="en-US" sz="1200" dirty="0" smtClean="0"/>
              <a:t>(3</a:t>
            </a:r>
            <a:r>
              <a:rPr lang="en-US" sz="1200" dirty="0"/>
              <a:t>, 2)) </a:t>
            </a:r>
            <a:r>
              <a:rPr lang="en-US" sz="1200" i="1" dirty="0"/>
              <a:t># Uniformly distributed values.</a:t>
            </a:r>
            <a:r>
              <a:rPr lang="en-US" sz="1200" dirty="0"/>
              <a:t> </a:t>
            </a:r>
            <a:r>
              <a:rPr lang="en-US" sz="1200" b="1" dirty="0"/>
              <a:t>print</a:t>
            </a:r>
            <a:r>
              <a:rPr lang="en-US" sz="1200" dirty="0"/>
              <a:t>(</a:t>
            </a:r>
            <a:r>
              <a:rPr lang="en-US" sz="1200" dirty="0" err="1"/>
              <a:t>np.random.randn</a:t>
            </a:r>
            <a:r>
              <a:rPr lang="en-US" sz="1200" dirty="0"/>
              <a:t>(3, 2)) </a:t>
            </a:r>
            <a:r>
              <a:rPr lang="en-US" sz="1200" i="1" dirty="0"/>
              <a:t># Normally distributed values.</a:t>
            </a:r>
            <a:r>
              <a:rPr lang="en-US" sz="1200" dirty="0"/>
              <a:t>   </a:t>
            </a:r>
            <a:endParaRPr lang="en-US" sz="1200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</a:t>
            </a:r>
            <a:r>
              <a:rPr lang="en-US" sz="1200" dirty="0" err="1" smtClean="0"/>
              <a:t>np.random.randint</a:t>
            </a:r>
            <a:r>
              <a:rPr lang="en-US" sz="1200" dirty="0" smtClean="0"/>
              <a:t>(2</a:t>
            </a:r>
            <a:r>
              <a:rPr lang="en-US" sz="1200" dirty="0"/>
              <a:t>, size=10)) </a:t>
            </a:r>
            <a:r>
              <a:rPr lang="en-US" sz="1200" i="1" dirty="0" smtClean="0"/>
              <a:t># Uniformly distributed integers in a given range</a:t>
            </a:r>
            <a:r>
              <a:rPr lang="en-US" sz="1400" i="1" dirty="0" smtClean="0"/>
              <a:t>.</a:t>
            </a:r>
            <a:r>
              <a:rPr lang="en-US" sz="1400" dirty="0" smtClean="0"/>
              <a:t> </a:t>
            </a:r>
          </a:p>
          <a:p>
            <a:r>
              <a:rPr lang="en-US" sz="1400" b="1" dirty="0" smtClean="0"/>
              <a:t>Sample </a:t>
            </a:r>
            <a:r>
              <a:rPr lang="en-US" sz="1400" b="1" dirty="0"/>
              <a:t>output of above program.</a:t>
            </a:r>
          </a:p>
          <a:p>
            <a:r>
              <a:rPr lang="en-US" sz="1000" dirty="0"/>
              <a:t>[[0.68428242 0.62467648]</a:t>
            </a:r>
            <a:br>
              <a:rPr lang="en-US" sz="1000" dirty="0"/>
            </a:br>
            <a:r>
              <a:rPr lang="en-US" sz="1000" dirty="0"/>
              <a:t>[0.28595395 0.96066372]</a:t>
            </a:r>
            <a:br>
              <a:rPr lang="en-US" sz="1000" dirty="0"/>
            </a:br>
            <a:r>
              <a:rPr lang="en-US" sz="1000" dirty="0"/>
              <a:t>[0.63394485 0.94036659]]</a:t>
            </a:r>
            <a:br>
              <a:rPr lang="en-US" sz="1000" dirty="0"/>
            </a:br>
            <a:r>
              <a:rPr lang="en-US" sz="1000" dirty="0"/>
              <a:t>[[0.29458704 0.84015551]</a:t>
            </a:r>
            <a:br>
              <a:rPr lang="en-US" sz="1000" dirty="0"/>
            </a:br>
            <a:r>
              <a:rPr lang="en-US" sz="1000" dirty="0"/>
              <a:t>[0.42001253 0.89660667]</a:t>
            </a:r>
            <a:br>
              <a:rPr lang="en-US" sz="1000" dirty="0"/>
            </a:br>
            <a:r>
              <a:rPr lang="en-US" sz="1000" dirty="0"/>
              <a:t>[0.50442113 0.46681958]]</a:t>
            </a:r>
            <a:br>
              <a:rPr lang="en-US" sz="1000" dirty="0"/>
            </a:br>
            <a:r>
              <a:rPr lang="en-US" sz="1000" dirty="0"/>
              <a:t>[0 1 1 0 0 0 0 1 0 0</a:t>
            </a:r>
            <a:r>
              <a:rPr lang="en-US" sz="1000" dirty="0" smtClean="0"/>
              <a:t>]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35"/>
            <a:ext cx="4610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>
                    <a:lumMod val="75000"/>
                  </a:schemeClr>
                </a:solidFill>
              </a:rPr>
              <a:t>Slicing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allows to extract portions of an array or select a subset of an existing array to generate new arrays. </a:t>
            </a:r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b="1" dirty="0" smtClean="0"/>
              <a:t>import</a:t>
            </a:r>
            <a:r>
              <a:rPr lang="en-US" sz="1200" dirty="0" smtClean="0"/>
              <a:t> </a:t>
            </a:r>
            <a:r>
              <a:rPr lang="en-US" sz="1200" dirty="0" err="1"/>
              <a:t>numpy</a:t>
            </a:r>
            <a:r>
              <a:rPr lang="en-US" sz="1200" dirty="0"/>
              <a:t> </a:t>
            </a:r>
            <a:r>
              <a:rPr lang="en-US" sz="1200" b="1" dirty="0"/>
              <a:t>as</a:t>
            </a:r>
            <a:r>
              <a:rPr lang="en-US" sz="1200" dirty="0"/>
              <a:t> </a:t>
            </a:r>
            <a:r>
              <a:rPr lang="en-US" sz="1200" dirty="0" err="1"/>
              <a:t>np</a:t>
            </a:r>
            <a:r>
              <a:rPr lang="en-US" sz="1200" dirty="0"/>
              <a:t>  </a:t>
            </a:r>
            <a:endParaRPr lang="en-US" sz="1200" dirty="0" smtClean="0"/>
          </a:p>
          <a:p>
            <a:r>
              <a:rPr lang="en-US" sz="1200" dirty="0" smtClean="0"/>
              <a:t>array1d </a:t>
            </a:r>
            <a:r>
              <a:rPr lang="en-US" sz="1200" dirty="0"/>
              <a:t>= </a:t>
            </a:r>
            <a:r>
              <a:rPr lang="en-US" sz="1200" dirty="0" err="1"/>
              <a:t>np.array</a:t>
            </a:r>
            <a:r>
              <a:rPr lang="en-US" sz="1200" dirty="0"/>
              <a:t>([0, 1, 2, 3, 4, 5, 6, 7, 8, </a:t>
            </a:r>
            <a:r>
              <a:rPr lang="en-US" sz="1200" dirty="0" smtClean="0"/>
              <a:t>9]) </a:t>
            </a:r>
            <a:r>
              <a:rPr lang="en-US" sz="1200" dirty="0"/>
              <a:t>  </a:t>
            </a:r>
            <a:endParaRPr lang="en-US" sz="1200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(array1d[4</a:t>
            </a:r>
            <a:r>
              <a:rPr lang="en-US" sz="1200" dirty="0"/>
              <a:t>:]) </a:t>
            </a:r>
            <a:r>
              <a:rPr lang="en-US" sz="1200" i="1" dirty="0"/>
              <a:t># From index 4 to last index</a:t>
            </a:r>
            <a:r>
              <a:rPr lang="en-US" sz="1200" dirty="0"/>
              <a:t>   </a:t>
            </a:r>
            <a:r>
              <a:rPr lang="en-US" sz="1200" dirty="0"/>
              <a:t> </a:t>
            </a:r>
            <a:r>
              <a:rPr lang="en-US" sz="1200" b="1" dirty="0"/>
              <a:t>#[4 5 6 7 8 9</a:t>
            </a:r>
            <a:r>
              <a:rPr lang="en-US" sz="1200" b="1" dirty="0" smtClean="0"/>
              <a:t>]</a:t>
            </a:r>
            <a:endParaRPr lang="en-US" sz="1200" b="1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[:4]) </a:t>
            </a:r>
            <a:r>
              <a:rPr lang="en-US" sz="1200" i="1" dirty="0"/>
              <a:t># From index 0 to 4 index</a:t>
            </a:r>
            <a:r>
              <a:rPr lang="en-US" sz="1200" dirty="0"/>
              <a:t> </a:t>
            </a:r>
            <a:r>
              <a:rPr lang="en-US" sz="1200" dirty="0" smtClean="0"/>
              <a:t>( Excluded)</a:t>
            </a:r>
            <a:r>
              <a:rPr lang="en-US" sz="1200" dirty="0"/>
              <a:t> </a:t>
            </a:r>
            <a:r>
              <a:rPr lang="en-US" sz="1200" dirty="0"/>
              <a:t>  </a:t>
            </a:r>
            <a:r>
              <a:rPr lang="en-US" sz="1200" b="1" dirty="0"/>
              <a:t> #[0 1 2 3</a:t>
            </a:r>
            <a:r>
              <a:rPr lang="en-US" sz="1200" b="1" dirty="0" smtClean="0"/>
              <a:t>]</a:t>
            </a:r>
            <a:endParaRPr lang="en-US" sz="1200" b="1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(array1d[4:7</a:t>
            </a:r>
            <a:r>
              <a:rPr lang="en-US" sz="1200" dirty="0"/>
              <a:t>]) </a:t>
            </a:r>
            <a:r>
              <a:rPr lang="en-US" sz="1200" i="1" dirty="0"/>
              <a:t># From index 4(included) up to index 7(excluded)</a:t>
            </a:r>
            <a:r>
              <a:rPr lang="en-US" sz="1200" dirty="0"/>
              <a:t>  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b="1" dirty="0" smtClean="0"/>
              <a:t>#</a:t>
            </a:r>
            <a:r>
              <a:rPr lang="en-US" sz="1200" b="1" dirty="0" smtClean="0"/>
              <a:t>[</a:t>
            </a:r>
            <a:r>
              <a:rPr lang="en-US" sz="1200" b="1" dirty="0"/>
              <a:t>4 5 6</a:t>
            </a:r>
            <a:r>
              <a:rPr lang="en-US" sz="1200" b="1" dirty="0" smtClean="0"/>
              <a:t>]</a:t>
            </a:r>
            <a:endParaRPr lang="en-US" sz="1200" b="1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[:-1]) </a:t>
            </a:r>
            <a:r>
              <a:rPr lang="en-US" sz="1200" i="1" dirty="0"/>
              <a:t># Excluded last element</a:t>
            </a:r>
            <a:r>
              <a:rPr lang="en-US" sz="1200" dirty="0"/>
              <a:t>  </a:t>
            </a:r>
            <a:r>
              <a:rPr lang="en-US" sz="1200" dirty="0"/>
              <a:t>  </a:t>
            </a:r>
            <a:r>
              <a:rPr lang="en-US" sz="1200" b="1" dirty="0"/>
              <a:t> # [0 1 2 3 4 5 6 7 8]</a:t>
            </a:r>
            <a:endParaRPr lang="en-US" sz="1200" b="1" dirty="0" smtClean="0"/>
          </a:p>
          <a:p>
            <a:r>
              <a:rPr lang="en-US" sz="1200" dirty="0" smtClean="0"/>
              <a:t> </a:t>
            </a:r>
            <a:r>
              <a:rPr lang="en-US" sz="1200" b="1" dirty="0"/>
              <a:t>print</a:t>
            </a:r>
            <a:r>
              <a:rPr lang="en-US" sz="1200" dirty="0"/>
              <a:t>(array1d[:-2]) </a:t>
            </a:r>
            <a:r>
              <a:rPr lang="en-US" sz="1200" i="1" dirty="0"/>
              <a:t># Up to second last index(negative index)</a:t>
            </a:r>
            <a:r>
              <a:rPr lang="en-US" sz="1200" dirty="0"/>
              <a:t>  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b="1" dirty="0"/>
              <a:t>#[0 1 2 3 4 5 6 7</a:t>
            </a:r>
            <a:r>
              <a:rPr lang="en-US" sz="1200" b="1" dirty="0" smtClean="0"/>
              <a:t>]</a:t>
            </a:r>
            <a:endParaRPr lang="en-US" sz="1200" b="1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[::-1]) </a:t>
            </a:r>
            <a:r>
              <a:rPr lang="en-US" sz="1200" i="1" dirty="0"/>
              <a:t># From last to first in reverse order(negative step)</a:t>
            </a:r>
            <a:r>
              <a:rPr lang="en-US" sz="1200" dirty="0"/>
              <a:t> </a:t>
            </a:r>
            <a:endParaRPr lang="en-US" sz="1200" dirty="0" smtClean="0"/>
          </a:p>
          <a:p>
            <a:pPr lvl="3"/>
            <a:r>
              <a:rPr lang="en-US" sz="1200" b="1" dirty="0"/>
              <a:t> </a:t>
            </a:r>
            <a:r>
              <a:rPr lang="en-US" sz="1200" b="1" dirty="0"/>
              <a:t># [9 8 7 6 5 4 3 2 1 0]</a:t>
            </a:r>
            <a:endParaRPr lang="en-US" sz="1200" b="1" dirty="0" smtClean="0"/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[::-2]) </a:t>
            </a:r>
            <a:r>
              <a:rPr lang="en-US" sz="1200" i="1" dirty="0"/>
              <a:t># All odd numbers in reversed order</a:t>
            </a:r>
            <a:r>
              <a:rPr lang="en-US" sz="1200" dirty="0"/>
              <a:t>  </a:t>
            </a:r>
            <a:r>
              <a:rPr lang="en-US" sz="1200" dirty="0"/>
              <a:t> </a:t>
            </a:r>
            <a:r>
              <a:rPr lang="en-US" sz="1200" b="1" dirty="0"/>
              <a:t> #[9 7 5 3 1]</a:t>
            </a:r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[-2::-2]) </a:t>
            </a:r>
            <a:r>
              <a:rPr lang="en-US" sz="1200" i="1" dirty="0"/>
              <a:t># All even numbers in reversed order</a:t>
            </a:r>
            <a:r>
              <a:rPr lang="en-US" sz="1200" dirty="0"/>
              <a:t>   </a:t>
            </a:r>
            <a:r>
              <a:rPr lang="en-US" sz="1200" b="1" dirty="0"/>
              <a:t>#[8 6 4 2 0]</a:t>
            </a:r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[::]) </a:t>
            </a:r>
            <a:r>
              <a:rPr lang="en-US" sz="1200" i="1" dirty="0"/>
              <a:t># All </a:t>
            </a:r>
            <a:r>
              <a:rPr lang="en-US" sz="1200" i="1" dirty="0" smtClean="0"/>
              <a:t>elements   </a:t>
            </a:r>
            <a:r>
              <a:rPr lang="en-US" sz="1200" b="1" i="1" dirty="0" smtClean="0"/>
              <a:t> #</a:t>
            </a:r>
            <a:r>
              <a:rPr lang="en-US" sz="1200" b="1" dirty="0"/>
              <a:t>[0 1 2 3 4 5 6 7 8 9]</a:t>
            </a:r>
          </a:p>
          <a:p>
            <a:endParaRPr lang="en-US" sz="1200" i="1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68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Arithmetic Operations with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</a:t>
            </a:r>
          </a:p>
          <a:p>
            <a:r>
              <a:rPr lang="en-US" sz="1400" dirty="0"/>
              <a:t>The arithmetic operations with </a:t>
            </a:r>
            <a:r>
              <a:rPr lang="en-US" sz="1400" dirty="0" err="1"/>
              <a:t>NumPy</a:t>
            </a:r>
            <a:r>
              <a:rPr lang="en-US" sz="1400" dirty="0"/>
              <a:t> arrays perform element-wise operations, this means the operators are applied only between corresponding elements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dirty="0" err="1"/>
              <a:t>np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array1 </a:t>
            </a:r>
            <a:r>
              <a:rPr lang="en-US" sz="1400" dirty="0"/>
              <a:t>= </a:t>
            </a:r>
            <a:r>
              <a:rPr lang="en-US" sz="1400" dirty="0" err="1"/>
              <a:t>np.array</a:t>
            </a:r>
            <a:r>
              <a:rPr lang="en-US" sz="1400" dirty="0"/>
              <a:t>([[1, 2, 3], [4, 5, 6]]) </a:t>
            </a:r>
            <a:endParaRPr lang="en-US" sz="1400" dirty="0" smtClean="0"/>
          </a:p>
          <a:p>
            <a:r>
              <a:rPr lang="en-US" sz="1400" dirty="0" smtClean="0"/>
              <a:t>array2 </a:t>
            </a:r>
            <a:r>
              <a:rPr lang="en-US" sz="1400" dirty="0"/>
              <a:t>= </a:t>
            </a:r>
            <a:r>
              <a:rPr lang="en-US" sz="1400" dirty="0" err="1"/>
              <a:t>np.array</a:t>
            </a:r>
            <a:r>
              <a:rPr lang="en-US" sz="1400" dirty="0"/>
              <a:t>([[7, 8, 9], [10, 11, 12]])  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(array1 </a:t>
            </a:r>
            <a:r>
              <a:rPr lang="en-US" sz="1400" dirty="0"/>
              <a:t>+ array2)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(array1 </a:t>
            </a:r>
            <a:r>
              <a:rPr lang="en-US" sz="1400" dirty="0"/>
              <a:t>- array2)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(array1 </a:t>
            </a:r>
            <a:r>
              <a:rPr lang="en-US" sz="1400" dirty="0"/>
              <a:t>* array2</a:t>
            </a:r>
            <a:r>
              <a:rPr lang="en-US" sz="1400" dirty="0" smtClean="0"/>
              <a:t>)</a:t>
            </a:r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(array2 </a:t>
            </a:r>
            <a:r>
              <a:rPr lang="en-US" sz="1400" dirty="0"/>
              <a:t>/ array1)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(array1 </a:t>
            </a:r>
            <a:r>
              <a:rPr lang="en-US" sz="1400" dirty="0"/>
              <a:t>** array2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28009" y="18951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output of array1+array2</a:t>
            </a:r>
          </a:p>
          <a:p>
            <a:r>
              <a:rPr lang="en-US" sz="1200" b="1" dirty="0" smtClean="0"/>
              <a:t>[[ </a:t>
            </a:r>
            <a:r>
              <a:rPr lang="en-US" sz="1200" b="1" dirty="0"/>
              <a:t>8 10 12]</a:t>
            </a:r>
          </a:p>
          <a:p>
            <a:r>
              <a:rPr lang="en-US" sz="1200" b="1" dirty="0"/>
              <a:t> [14 16 18]]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9573" y="254151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output of array1-array2</a:t>
            </a:r>
          </a:p>
          <a:p>
            <a:r>
              <a:rPr lang="en-US" sz="1200" b="1" dirty="0"/>
              <a:t>[[-6 -6 -6]</a:t>
            </a:r>
          </a:p>
          <a:p>
            <a:r>
              <a:rPr lang="en-US" sz="1200" b="1" dirty="0"/>
              <a:t> [-6 -6 -6]]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68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Logical operations for selectively picking values from an array depending on a given condition</a:t>
            </a:r>
          </a:p>
          <a:p>
            <a:r>
              <a:rPr lang="en-US" sz="1300" b="1" dirty="0" err="1"/>
              <a:t>logical_or</a:t>
            </a:r>
            <a:r>
              <a:rPr lang="en-US" sz="1300" b="1" dirty="0"/>
              <a:t> </a:t>
            </a:r>
            <a:r>
              <a:rPr lang="en-US" sz="1300" dirty="0"/>
              <a:t>computes the truth value of x1 OR x2 element-wise. </a:t>
            </a:r>
            <a:endParaRPr lang="en-US" sz="1300" dirty="0" smtClean="0"/>
          </a:p>
          <a:p>
            <a:r>
              <a:rPr lang="en-US" sz="1300" b="1" dirty="0" err="1" smtClean="0"/>
              <a:t>logical_and</a:t>
            </a:r>
            <a:r>
              <a:rPr lang="en-US" sz="1300" b="1" dirty="0"/>
              <a:t> </a:t>
            </a:r>
            <a:r>
              <a:rPr lang="en-US" sz="1300" dirty="0"/>
              <a:t>computes </a:t>
            </a:r>
            <a:r>
              <a:rPr lang="en-US" sz="1300" dirty="0" smtClean="0"/>
              <a:t>truth </a:t>
            </a:r>
            <a:r>
              <a:rPr lang="en-US" sz="1300" dirty="0"/>
              <a:t>value of x1 AND x2 element-wise. </a:t>
            </a:r>
            <a:endParaRPr lang="en-US" sz="1300" dirty="0" smtClean="0"/>
          </a:p>
          <a:p>
            <a:r>
              <a:rPr lang="en-US" sz="1300" b="1" dirty="0" err="1" smtClean="0"/>
              <a:t>logical_not</a:t>
            </a:r>
            <a:r>
              <a:rPr lang="en-US" sz="1300" dirty="0" smtClean="0"/>
              <a:t> computes </a:t>
            </a:r>
            <a:r>
              <a:rPr lang="en-US" sz="1300" dirty="0"/>
              <a:t>the truth value of NOT x element-wise</a:t>
            </a:r>
            <a:r>
              <a:rPr lang="en-US" sz="1300" dirty="0" smtClean="0"/>
              <a:t>.</a:t>
            </a:r>
          </a:p>
          <a:p>
            <a:endParaRPr lang="en-US" sz="1300" dirty="0"/>
          </a:p>
          <a:p>
            <a:r>
              <a:rPr lang="en-US" sz="1400" b="1" dirty="0" smtClean="0"/>
              <a:t>import</a:t>
            </a:r>
            <a:r>
              <a:rPr lang="en-US" sz="1400" dirty="0" smtClean="0"/>
              <a:t> </a:t>
            </a: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dirty="0" err="1"/>
              <a:t>np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err="1" smtClean="0"/>
              <a:t>thearray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np.array</a:t>
            </a:r>
            <a:r>
              <a:rPr lang="en-US" sz="1400" dirty="0"/>
              <a:t>([[10, 20, 30], [14, 24, 36]])  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np.logical_or</a:t>
            </a:r>
            <a:r>
              <a:rPr lang="en-US" sz="1400" dirty="0" smtClean="0"/>
              <a:t>(</a:t>
            </a:r>
            <a:r>
              <a:rPr lang="en-US" sz="1400" dirty="0" err="1" smtClean="0"/>
              <a:t>thearray</a:t>
            </a:r>
            <a:r>
              <a:rPr lang="en-US" sz="1400" dirty="0" smtClean="0"/>
              <a:t> </a:t>
            </a:r>
            <a:r>
              <a:rPr lang="en-US" sz="1400" dirty="0"/>
              <a:t>&lt; 10, </a:t>
            </a:r>
            <a:r>
              <a:rPr lang="en-US" sz="1400" dirty="0" err="1"/>
              <a:t>thearray</a:t>
            </a:r>
            <a:r>
              <a:rPr lang="en-US" sz="1400" dirty="0"/>
              <a:t> &gt; 15))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np.logical_and</a:t>
            </a:r>
            <a:r>
              <a:rPr lang="en-US" sz="1400" dirty="0" smtClean="0"/>
              <a:t>(</a:t>
            </a:r>
            <a:r>
              <a:rPr lang="en-US" sz="1400" dirty="0" err="1" smtClean="0"/>
              <a:t>thearray</a:t>
            </a:r>
            <a:r>
              <a:rPr lang="en-US" sz="1400" dirty="0" smtClean="0"/>
              <a:t> </a:t>
            </a:r>
            <a:r>
              <a:rPr lang="en-US" sz="1400" dirty="0"/>
              <a:t>&lt; 10, </a:t>
            </a:r>
            <a:r>
              <a:rPr lang="en-US" sz="1400" dirty="0" err="1"/>
              <a:t>thearray</a:t>
            </a:r>
            <a:r>
              <a:rPr lang="en-US" sz="1400" dirty="0"/>
              <a:t> &gt; 15)) </a:t>
            </a:r>
            <a:endParaRPr lang="en-US" sz="1400" dirty="0" smtClean="0"/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np.logical_not</a:t>
            </a:r>
            <a:r>
              <a:rPr lang="en-US" sz="1400" dirty="0" smtClean="0"/>
              <a:t>(</a:t>
            </a:r>
            <a:r>
              <a:rPr lang="en-US" sz="1400" dirty="0" err="1" smtClean="0"/>
              <a:t>thearray</a:t>
            </a:r>
            <a:r>
              <a:rPr lang="en-US" sz="1400" dirty="0" smtClean="0"/>
              <a:t> </a:t>
            </a:r>
            <a:r>
              <a:rPr lang="en-US" sz="1400" dirty="0"/>
              <a:t>&lt; 20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67891" y="2260421"/>
            <a:ext cx="164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[[False  True  True]</a:t>
            </a:r>
          </a:p>
          <a:p>
            <a:r>
              <a:rPr lang="da-DK" sz="1200" b="1" dirty="0"/>
              <a:t> [False  True  True]]</a:t>
            </a:r>
          </a:p>
          <a:p>
            <a:r>
              <a:rPr lang="da-DK" sz="1200" b="1" dirty="0"/>
              <a:t>[[False False False]</a:t>
            </a:r>
          </a:p>
          <a:p>
            <a:r>
              <a:rPr lang="da-DK" sz="1200" b="1" dirty="0"/>
              <a:t> [False False False]]</a:t>
            </a:r>
          </a:p>
          <a:p>
            <a:r>
              <a:rPr lang="da-DK" sz="1200" b="1" dirty="0"/>
              <a:t>[[False  True  True]</a:t>
            </a:r>
          </a:p>
          <a:p>
            <a:r>
              <a:rPr lang="da-DK" sz="1200" b="1" dirty="0"/>
              <a:t> [False  True  True</a:t>
            </a:r>
            <a:r>
              <a:rPr lang="da-DK" sz="1200" b="1" dirty="0" smtClean="0"/>
              <a:t>]]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29861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How to check if a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 is empty in Python?</a:t>
            </a:r>
          </a:p>
          <a:p>
            <a:r>
              <a:rPr lang="en-US" sz="1400" dirty="0"/>
              <a:t>Use </a:t>
            </a:r>
            <a:r>
              <a:rPr lang="en-US" sz="1400" dirty="0" err="1" smtClean="0"/>
              <a:t>numpy.array.size</a:t>
            </a:r>
            <a:r>
              <a:rPr lang="en-US" sz="1400" dirty="0" smtClean="0"/>
              <a:t> </a:t>
            </a:r>
            <a:r>
              <a:rPr lang="en-US" sz="1400" dirty="0"/>
              <a:t>to check if array is empty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dirty="0" smtClean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</a:t>
            </a:r>
            <a:r>
              <a:rPr lang="en-US" sz="1400" dirty="0" err="1"/>
              <a:t>np</a:t>
            </a:r>
            <a:endParaRPr lang="en-US" sz="1400" dirty="0"/>
          </a:p>
          <a:p>
            <a:pPr fontAlgn="base"/>
            <a:r>
              <a:rPr lang="en-US" sz="1400" dirty="0"/>
              <a:t> </a:t>
            </a:r>
            <a:r>
              <a:rPr lang="en-US" sz="1400" dirty="0" err="1" smtClean="0"/>
              <a:t>the_array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np.array</a:t>
            </a:r>
            <a:r>
              <a:rPr lang="en-US" sz="1400" dirty="0"/>
              <a:t>([])</a:t>
            </a:r>
          </a:p>
          <a:p>
            <a:pPr fontAlgn="base"/>
            <a:r>
              <a:rPr lang="en-US" sz="1400" dirty="0" err="1"/>
              <a:t>is_empty</a:t>
            </a:r>
            <a:r>
              <a:rPr lang="en-US" sz="1400" dirty="0"/>
              <a:t> = </a:t>
            </a:r>
            <a:r>
              <a:rPr lang="en-US" sz="1400" dirty="0" err="1"/>
              <a:t>the_array.size</a:t>
            </a:r>
            <a:r>
              <a:rPr lang="en-US" sz="1400" dirty="0"/>
              <a:t> == 0</a:t>
            </a:r>
          </a:p>
          <a:p>
            <a:pPr fontAlgn="base"/>
            <a:r>
              <a:rPr lang="en-US" sz="1400" dirty="0"/>
              <a:t>print(</a:t>
            </a:r>
            <a:r>
              <a:rPr lang="en-US" sz="1400" dirty="0" err="1"/>
              <a:t>is_empty</a:t>
            </a:r>
            <a:r>
              <a:rPr lang="en-US" sz="1400" dirty="0" smtClean="0"/>
              <a:t>)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dirty="0" err="1" smtClean="0"/>
              <a:t>the_array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np.array</a:t>
            </a:r>
            <a:r>
              <a:rPr lang="en-US" sz="1400" dirty="0"/>
              <a:t>([1, 2, 3])</a:t>
            </a:r>
          </a:p>
          <a:p>
            <a:pPr fontAlgn="base"/>
            <a:r>
              <a:rPr lang="en-US" sz="1400" dirty="0" err="1"/>
              <a:t>is_empty</a:t>
            </a:r>
            <a:r>
              <a:rPr lang="en-US" sz="1400" dirty="0"/>
              <a:t> = </a:t>
            </a:r>
            <a:r>
              <a:rPr lang="en-US" sz="1400" dirty="0" err="1"/>
              <a:t>the_array.size</a:t>
            </a:r>
            <a:r>
              <a:rPr lang="en-US" sz="1400" dirty="0"/>
              <a:t> == 0</a:t>
            </a:r>
          </a:p>
          <a:p>
            <a:pPr fontAlgn="base"/>
            <a:r>
              <a:rPr lang="en-US" sz="1400" dirty="0"/>
              <a:t>print(</a:t>
            </a:r>
            <a:r>
              <a:rPr lang="en-US" sz="1400" dirty="0" err="1"/>
              <a:t>is_empty</a:t>
            </a:r>
            <a:r>
              <a:rPr lang="en-US" sz="1400" dirty="0" smtClean="0"/>
              <a:t>)</a:t>
            </a:r>
          </a:p>
          <a:p>
            <a:pPr fontAlgn="base"/>
            <a:r>
              <a:rPr lang="en-US" sz="1400" b="1" dirty="0" smtClean="0"/>
              <a:t>Output:</a:t>
            </a:r>
          </a:p>
          <a:p>
            <a:pPr fontAlgn="base"/>
            <a:r>
              <a:rPr lang="en-US" sz="1400" b="1" dirty="0" smtClean="0"/>
              <a:t>True </a:t>
            </a:r>
          </a:p>
          <a:p>
            <a:pPr fontAlgn="base"/>
            <a:r>
              <a:rPr lang="en-US" sz="1400" b="1" dirty="0" smtClean="0"/>
              <a:t>False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04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examples to filter a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 based on two conditions in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</a:p>
          <a:p>
            <a:pPr fontAlgn="base"/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n-US" sz="1200" dirty="0" smtClean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</a:t>
            </a:r>
            <a:r>
              <a:rPr lang="en-US" sz="1200" dirty="0" err="1"/>
              <a:t>np</a:t>
            </a:r>
            <a:endParaRPr lang="en-US" sz="1200" dirty="0"/>
          </a:p>
          <a:p>
            <a:pPr fontAlgn="base"/>
            <a:r>
              <a:rPr lang="en-US" sz="1200" dirty="0" err="1" smtClean="0"/>
              <a:t>the_array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np.array</a:t>
            </a:r>
            <a:r>
              <a:rPr lang="en-US" sz="1200" dirty="0"/>
              <a:t>([1, 2, 3, 4, 5, 6, 7, 8, 9])</a:t>
            </a:r>
          </a:p>
          <a:p>
            <a:pPr fontAlgn="base"/>
            <a:r>
              <a:rPr lang="en-US" sz="1200" dirty="0" err="1" smtClean="0"/>
              <a:t>filter_arr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np.logical_or</a:t>
            </a:r>
            <a:r>
              <a:rPr lang="en-US" sz="1200" dirty="0"/>
              <a:t>(</a:t>
            </a:r>
            <a:r>
              <a:rPr lang="en-US" sz="1200" dirty="0" err="1"/>
              <a:t>the_array</a:t>
            </a:r>
            <a:r>
              <a:rPr lang="en-US" sz="1200" dirty="0"/>
              <a:t> &lt; 3, </a:t>
            </a:r>
            <a:r>
              <a:rPr lang="en-US" sz="1200" dirty="0" err="1"/>
              <a:t>the_array</a:t>
            </a:r>
            <a:r>
              <a:rPr lang="en-US" sz="1200" dirty="0"/>
              <a:t> == 4)</a:t>
            </a:r>
          </a:p>
          <a:p>
            <a:pPr fontAlgn="base"/>
            <a:r>
              <a:rPr lang="en-US" sz="1200" dirty="0"/>
              <a:t>print(</a:t>
            </a:r>
            <a:r>
              <a:rPr lang="en-US" sz="1200" dirty="0" err="1"/>
              <a:t>the_array</a:t>
            </a:r>
            <a:r>
              <a:rPr lang="en-US" sz="1200" dirty="0"/>
              <a:t>[</a:t>
            </a:r>
            <a:r>
              <a:rPr lang="en-US" sz="1200" dirty="0" err="1"/>
              <a:t>filter_arr</a:t>
            </a:r>
            <a:r>
              <a:rPr lang="en-US" sz="1200" dirty="0" smtClean="0"/>
              <a:t>])</a:t>
            </a:r>
          </a:p>
          <a:p>
            <a:pPr fontAlgn="base"/>
            <a:r>
              <a:rPr lang="en-US" sz="1200" b="1" i="0" dirty="0" smtClean="0">
                <a:effectLst/>
                <a:latin typeface="consolas"/>
              </a:rPr>
              <a:t>Output: [1,2,4]</a:t>
            </a:r>
            <a:endParaRPr lang="en-US" sz="1200" dirty="0"/>
          </a:p>
          <a:p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93440"/>
              </p:ext>
            </p:extLst>
          </p:nvPr>
        </p:nvGraphicFramePr>
        <p:xfrm>
          <a:off x="95250" y="1730375"/>
          <a:ext cx="3810000" cy="1295400"/>
        </p:xfrm>
        <a:graphic>
          <a:graphicData uri="http://schemas.openxmlformats.org/drawingml/2006/table">
            <a:tbl>
              <a:tblPr/>
              <a:tblGrid>
                <a:gridCol w="3810000"/>
              </a:tblGrid>
              <a:tr h="12954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/>
                        </a:rPr>
                        <a:t>import 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numpy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 as 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np</a:t>
                      </a:r>
                      <a:endParaRPr lang="en-US" sz="1000" b="0" i="0" dirty="0"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effectLst/>
                          <a:latin typeface="consolas"/>
                        </a:rPr>
                        <a:t>the_array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 = 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np.array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([1, 2, 3, 4, 5, 6, 7, 8, 9])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effectLst/>
                          <a:latin typeface="consolas"/>
                        </a:rPr>
                        <a:t>filter_arr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 = 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np.logical_and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np.greater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the_array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, 3), 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np.less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the_array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, 8))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consolas"/>
                        </a:rPr>
                        <a:t>print(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the_array</a:t>
                      </a:r>
                      <a:r>
                        <a:rPr lang="en-US" sz="1000" b="0" i="0" dirty="0">
                          <a:effectLst/>
                          <a:latin typeface="consolas"/>
                        </a:rPr>
                        <a:t>[</a:t>
                      </a:r>
                      <a:r>
                        <a:rPr lang="en-US" sz="1000" b="0" i="0" dirty="0" err="1">
                          <a:effectLst/>
                          <a:latin typeface="consolas"/>
                        </a:rPr>
                        <a:t>filter_arr</a:t>
                      </a:r>
                      <a:r>
                        <a:rPr lang="en-US" sz="1000" b="0" i="0" dirty="0" smtClean="0">
                          <a:effectLst/>
                          <a:latin typeface="consolas"/>
                        </a:rPr>
                        <a:t>])</a:t>
                      </a:r>
                    </a:p>
                    <a:p>
                      <a:pPr algn="l" fontAlgn="base"/>
                      <a:r>
                        <a:rPr lang="en-US" sz="1000" b="1" i="0" dirty="0" smtClean="0">
                          <a:effectLst/>
                          <a:latin typeface="consolas"/>
                        </a:rPr>
                        <a:t>Output: [4,5,6,7]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How to remove nan values if any?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dirty="0" smtClean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</a:t>
            </a:r>
            <a:r>
              <a:rPr lang="en-US" sz="1400" dirty="0" err="1"/>
              <a:t>np</a:t>
            </a:r>
            <a:endParaRPr lang="en-US" sz="1400" dirty="0"/>
          </a:p>
          <a:p>
            <a:pPr fontAlgn="base"/>
            <a:r>
              <a:rPr lang="en-US" sz="1400" dirty="0"/>
              <a:t> </a:t>
            </a:r>
          </a:p>
          <a:p>
            <a:pPr fontAlgn="base"/>
            <a:r>
              <a:rPr lang="en-US" sz="1400" dirty="0"/>
              <a:t>x = </a:t>
            </a:r>
            <a:r>
              <a:rPr lang="en-US" sz="1400" dirty="0" err="1"/>
              <a:t>np.array</a:t>
            </a:r>
            <a:r>
              <a:rPr lang="en-US" sz="1400" dirty="0"/>
              <a:t>([</a:t>
            </a:r>
            <a:r>
              <a:rPr lang="en-US" sz="1400" dirty="0" err="1"/>
              <a:t>np.nan</a:t>
            </a:r>
            <a:r>
              <a:rPr lang="en-US" sz="1400" dirty="0"/>
              <a:t>, 2, 3, 4])</a:t>
            </a:r>
          </a:p>
          <a:p>
            <a:pPr fontAlgn="base"/>
            <a:r>
              <a:rPr lang="en-US" sz="1400" dirty="0"/>
              <a:t>x = x[~</a:t>
            </a:r>
            <a:r>
              <a:rPr lang="en-US" sz="1400" dirty="0" err="1"/>
              <a:t>np.isnan</a:t>
            </a:r>
            <a:r>
              <a:rPr lang="en-US" sz="1400" dirty="0"/>
              <a:t>(x)]</a:t>
            </a:r>
          </a:p>
          <a:p>
            <a:pPr fontAlgn="base"/>
            <a:r>
              <a:rPr lang="en-US" sz="1400" dirty="0"/>
              <a:t>print(x)</a:t>
            </a:r>
          </a:p>
          <a:p>
            <a:pPr fontAlgn="base"/>
            <a:r>
              <a:rPr lang="en-US" sz="1400" b="1" dirty="0" smtClean="0"/>
              <a:t>Output: </a:t>
            </a:r>
            <a:r>
              <a:rPr lang="en-US" sz="1400" dirty="0" smtClean="0"/>
              <a:t>[2. 3. 4.]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3722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How to repeat a column in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 in Python?</a:t>
            </a:r>
          </a:p>
          <a:p>
            <a:pPr fontAlgn="base"/>
            <a:r>
              <a:rPr lang="en-US" sz="1400" dirty="0" smtClean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</a:t>
            </a:r>
            <a:r>
              <a:rPr lang="en-US" sz="1400" dirty="0" err="1"/>
              <a:t>np</a:t>
            </a:r>
            <a:endParaRPr lang="en-US" sz="1400" dirty="0"/>
          </a:p>
          <a:p>
            <a:pPr fontAlgn="base"/>
            <a:r>
              <a:rPr lang="en-US" sz="1400" dirty="0"/>
              <a:t> </a:t>
            </a:r>
          </a:p>
          <a:p>
            <a:pPr fontAlgn="base"/>
            <a:r>
              <a:rPr lang="en-US" sz="1400" dirty="0" err="1"/>
              <a:t>the_array</a:t>
            </a:r>
            <a:r>
              <a:rPr lang="en-US" sz="1400" dirty="0"/>
              <a:t> = </a:t>
            </a:r>
            <a:r>
              <a:rPr lang="en-US" sz="1400" dirty="0" err="1"/>
              <a:t>np.array</a:t>
            </a:r>
            <a:r>
              <a:rPr lang="en-US" sz="1400" dirty="0"/>
              <a:t>([1, 2, 3])</a:t>
            </a:r>
          </a:p>
          <a:p>
            <a:pPr fontAlgn="base"/>
            <a:r>
              <a:rPr lang="en-US" sz="1400" dirty="0"/>
              <a:t>repeat = 3</a:t>
            </a:r>
          </a:p>
          <a:p>
            <a:pPr fontAlgn="base"/>
            <a:r>
              <a:rPr lang="en-US" sz="1400" dirty="0"/>
              <a:t> </a:t>
            </a:r>
          </a:p>
          <a:p>
            <a:pPr fontAlgn="base"/>
            <a:r>
              <a:rPr lang="en-US" sz="1400" dirty="0" err="1"/>
              <a:t>new_array</a:t>
            </a:r>
            <a:r>
              <a:rPr lang="en-US" sz="1400" dirty="0"/>
              <a:t> = </a:t>
            </a:r>
            <a:r>
              <a:rPr lang="en-US" sz="1400" dirty="0" err="1"/>
              <a:t>np.transpose</a:t>
            </a:r>
            <a:r>
              <a:rPr lang="en-US" sz="1400" dirty="0"/>
              <a:t>([</a:t>
            </a:r>
            <a:r>
              <a:rPr lang="en-US" sz="1400" dirty="0" err="1"/>
              <a:t>the_array</a:t>
            </a:r>
            <a:r>
              <a:rPr lang="en-US" sz="1400" dirty="0"/>
              <a:t>] * repeat)</a:t>
            </a:r>
          </a:p>
          <a:p>
            <a:pPr fontAlgn="base"/>
            <a:r>
              <a:rPr lang="en-US" sz="1400" dirty="0"/>
              <a:t>print(</a:t>
            </a:r>
            <a:r>
              <a:rPr lang="en-US" sz="1400" dirty="0" err="1"/>
              <a:t>new_array</a:t>
            </a:r>
            <a:r>
              <a:rPr lang="en-US" sz="1400" dirty="0"/>
              <a:t>)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 smtClean="0"/>
              <a:t>Output:</a:t>
            </a:r>
          </a:p>
          <a:p>
            <a:pPr fontAlgn="base"/>
            <a:r>
              <a:rPr lang="en-US" sz="1400" dirty="0" smtClean="0"/>
              <a:t>[[1 1 1] </a:t>
            </a:r>
          </a:p>
          <a:p>
            <a:pPr fontAlgn="base"/>
            <a:r>
              <a:rPr lang="en-US" sz="1400" dirty="0" smtClean="0"/>
              <a:t>[2 2 2] </a:t>
            </a:r>
          </a:p>
          <a:p>
            <a:pPr fontAlgn="base"/>
            <a:r>
              <a:rPr lang="en-US" sz="1400" dirty="0" smtClean="0"/>
              <a:t>[3 3 3]]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22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161926"/>
            <a:ext cx="25908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Array v/s List</a:t>
            </a: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358775"/>
            <a:ext cx="4267200" cy="27949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200" dirty="0" smtClean="0"/>
              <a:t>Python </a:t>
            </a:r>
            <a:r>
              <a:rPr lang="en-US" sz="1200" dirty="0" err="1"/>
              <a:t>NumPy</a:t>
            </a:r>
            <a:r>
              <a:rPr lang="en-US" sz="1200" dirty="0"/>
              <a:t> array </a:t>
            </a:r>
            <a:r>
              <a:rPr lang="en-US" sz="1200" dirty="0" smtClean="0"/>
              <a:t>is preferred instead </a:t>
            </a:r>
            <a:r>
              <a:rPr lang="en-US" sz="1200" dirty="0"/>
              <a:t>of a list because of the below three reasons: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Less </a:t>
            </a:r>
            <a:r>
              <a:rPr lang="en-US" sz="1200" b="1" dirty="0" smtClean="0"/>
              <a:t>Memory</a:t>
            </a:r>
            <a:r>
              <a:rPr lang="en-US" sz="1200" dirty="0" smtClean="0"/>
              <a:t>:  First reason to choose python </a:t>
            </a:r>
            <a:r>
              <a:rPr lang="en-US" sz="1200" dirty="0" err="1" smtClean="0"/>
              <a:t>NumPy</a:t>
            </a:r>
            <a:r>
              <a:rPr lang="en-US" sz="1200" dirty="0" smtClean="0"/>
              <a:t> array is that it occupies less memory as compared to list. </a:t>
            </a:r>
          </a:p>
          <a:p>
            <a:pPr indent="228600" fontAlgn="base"/>
            <a:r>
              <a:rPr lang="en-US" sz="1200" dirty="0" smtClean="0"/>
              <a:t>import </a:t>
            </a:r>
            <a:r>
              <a:rPr lang="en-US" sz="1200" dirty="0" err="1" smtClean="0"/>
              <a:t>numpy</a:t>
            </a:r>
            <a:r>
              <a:rPr lang="en-US" sz="1200" dirty="0" smtClean="0"/>
              <a:t> as </a:t>
            </a:r>
            <a:r>
              <a:rPr lang="en-US" sz="1200" dirty="0" err="1" smtClean="0"/>
              <a:t>np</a:t>
            </a:r>
            <a:endParaRPr lang="en-US" sz="1200" dirty="0" smtClean="0"/>
          </a:p>
          <a:p>
            <a:pPr indent="228600" fontAlgn="base"/>
            <a:r>
              <a:rPr lang="en-US" sz="1200" dirty="0" smtClean="0"/>
              <a:t>import time</a:t>
            </a:r>
          </a:p>
          <a:p>
            <a:pPr indent="228600" fontAlgn="base"/>
            <a:r>
              <a:rPr lang="en-US" sz="1200" dirty="0" smtClean="0"/>
              <a:t>import sys</a:t>
            </a:r>
          </a:p>
          <a:p>
            <a:pPr indent="228600" fontAlgn="base"/>
            <a:r>
              <a:rPr lang="en-US" sz="1200" dirty="0" smtClean="0"/>
              <a:t>S= range(1000)</a:t>
            </a:r>
          </a:p>
          <a:p>
            <a:pPr indent="228600" fontAlgn="base"/>
            <a:r>
              <a:rPr lang="en-US" sz="1200" dirty="0" smtClean="0"/>
              <a:t>print(</a:t>
            </a:r>
            <a:r>
              <a:rPr lang="en-US" sz="1200" dirty="0" err="1" smtClean="0"/>
              <a:t>sys.getsizeof</a:t>
            </a:r>
            <a:r>
              <a:rPr lang="en-US" sz="1200" dirty="0" smtClean="0"/>
              <a:t>(5)*</a:t>
            </a:r>
            <a:r>
              <a:rPr lang="en-US" sz="1200" dirty="0" err="1" smtClean="0"/>
              <a:t>len</a:t>
            </a:r>
            <a:r>
              <a:rPr lang="en-US" sz="1200" dirty="0" smtClean="0"/>
              <a:t>(S))</a:t>
            </a:r>
          </a:p>
          <a:p>
            <a:pPr indent="228600" fontAlgn="base"/>
            <a:r>
              <a:rPr lang="en-US" sz="1200" dirty="0" smtClean="0"/>
              <a:t>D= </a:t>
            </a:r>
            <a:r>
              <a:rPr lang="en-US" sz="1200" dirty="0" err="1" smtClean="0"/>
              <a:t>np.arange</a:t>
            </a:r>
            <a:r>
              <a:rPr lang="en-US" sz="1200" dirty="0" smtClean="0"/>
              <a:t>(1000)</a:t>
            </a:r>
          </a:p>
          <a:p>
            <a:pPr indent="228600" fontAlgn="base"/>
            <a:r>
              <a:rPr lang="en-US" sz="1200" dirty="0" smtClean="0"/>
              <a:t>print(</a:t>
            </a:r>
            <a:r>
              <a:rPr lang="en-US" sz="1200" dirty="0" err="1" smtClean="0"/>
              <a:t>D.size</a:t>
            </a:r>
            <a:r>
              <a:rPr lang="en-US" sz="1200" dirty="0" smtClean="0"/>
              <a:t>*</a:t>
            </a:r>
            <a:r>
              <a:rPr lang="en-US" sz="1200" dirty="0" err="1" smtClean="0"/>
              <a:t>D.itemsize</a:t>
            </a:r>
            <a:r>
              <a:rPr lang="en-US" sz="1200" dirty="0" smtClean="0"/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 smtClean="0"/>
              <a:t> </a:t>
            </a:r>
            <a:r>
              <a:rPr lang="en-US" sz="1200" b="1" dirty="0" smtClean="0"/>
              <a:t>Output:  28000  8000</a:t>
            </a:r>
          </a:p>
          <a:p>
            <a:pPr algn="just"/>
            <a:r>
              <a:rPr lang="en-US" sz="1200" dirty="0"/>
              <a:t>The above output shows that the memory allocated by list (denoted by S) is </a:t>
            </a:r>
            <a:r>
              <a:rPr lang="en-US" sz="1200" dirty="0" smtClean="0"/>
              <a:t>28000 </a:t>
            </a:r>
            <a:r>
              <a:rPr lang="en-US" sz="1200" dirty="0"/>
              <a:t>whereas the memory allocated by the </a:t>
            </a:r>
            <a:r>
              <a:rPr lang="en-US" sz="1200" dirty="0" err="1"/>
              <a:t>NumPy</a:t>
            </a:r>
            <a:r>
              <a:rPr lang="en-US" sz="1200" dirty="0"/>
              <a:t> array is just </a:t>
            </a:r>
            <a:r>
              <a:rPr lang="en-US" sz="1200" dirty="0" smtClean="0"/>
              <a:t>8000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95" y="2211413"/>
            <a:ext cx="59613" cy="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687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Convert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 to JSON</a:t>
            </a:r>
          </a:p>
          <a:p>
            <a:pPr fontAlgn="base"/>
            <a:r>
              <a:rPr lang="en-US" sz="1400" dirty="0" smtClean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</a:t>
            </a:r>
            <a:r>
              <a:rPr lang="en-US" sz="1400" dirty="0" err="1"/>
              <a:t>np</a:t>
            </a:r>
            <a:endParaRPr lang="en-US" sz="1400" dirty="0"/>
          </a:p>
          <a:p>
            <a:pPr fontAlgn="base"/>
            <a:r>
              <a:rPr lang="en-US" sz="1400" dirty="0"/>
              <a:t> </a:t>
            </a:r>
          </a:p>
          <a:p>
            <a:pPr fontAlgn="base"/>
            <a:r>
              <a:rPr lang="en-US" sz="1400" dirty="0" err="1"/>
              <a:t>the_array</a:t>
            </a:r>
            <a:r>
              <a:rPr lang="en-US" sz="1400" dirty="0"/>
              <a:t> = </a:t>
            </a:r>
            <a:r>
              <a:rPr lang="en-US" sz="1400" dirty="0" err="1"/>
              <a:t>np.array</a:t>
            </a:r>
            <a:r>
              <a:rPr lang="en-US" sz="1400" dirty="0"/>
              <a:t>([[49, 7, 44], [27, 13, 35], [27, 13, 35]])</a:t>
            </a:r>
          </a:p>
          <a:p>
            <a:pPr fontAlgn="base"/>
            <a:r>
              <a:rPr lang="en-US" sz="1400" dirty="0"/>
              <a:t>lists = </a:t>
            </a:r>
            <a:r>
              <a:rPr lang="en-US" sz="1400" dirty="0" err="1"/>
              <a:t>the_array.tolist</a:t>
            </a:r>
            <a:r>
              <a:rPr lang="en-US" sz="1400" dirty="0"/>
              <a:t>()</a:t>
            </a:r>
          </a:p>
          <a:p>
            <a:pPr fontAlgn="base"/>
            <a:r>
              <a:rPr lang="en-US" sz="1400" dirty="0"/>
              <a:t>print([{'x': x[0], 'y': x[1], 'z': x[2]} for i, x in enumerate(lists)])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 smtClean="0"/>
              <a:t>Output:</a:t>
            </a:r>
          </a:p>
          <a:p>
            <a:r>
              <a:rPr lang="en-US" sz="1400" dirty="0"/>
              <a:t>[{'x': 49, 'y': 7, 'z': 44}, {'x': 27, 'y': 13, 'z': 35}, </a:t>
            </a:r>
            <a:endParaRPr lang="en-US" sz="1400" dirty="0" smtClean="0"/>
          </a:p>
          <a:p>
            <a:r>
              <a:rPr lang="en-US" sz="1400" dirty="0" smtClean="0"/>
              <a:t>{</a:t>
            </a:r>
            <a:r>
              <a:rPr lang="en-US" sz="1400" dirty="0"/>
              <a:t>'x': 27, 'y': 13, 'z': 35}] 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21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Replacing elements in a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 when there are multiple conditions</a:t>
            </a:r>
          </a:p>
          <a:p>
            <a:pPr fontAlgn="base"/>
            <a:r>
              <a:rPr lang="en-US" sz="1400" dirty="0" smtClean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</a:t>
            </a:r>
            <a:r>
              <a:rPr lang="en-US" sz="1400" dirty="0" err="1"/>
              <a:t>np</a:t>
            </a:r>
            <a:endParaRPr lang="en-US" sz="1400" dirty="0"/>
          </a:p>
          <a:p>
            <a:pPr fontAlgn="base"/>
            <a:r>
              <a:rPr lang="en-US" sz="1400" dirty="0"/>
              <a:t> </a:t>
            </a:r>
          </a:p>
          <a:p>
            <a:pPr fontAlgn="base"/>
            <a:r>
              <a:rPr lang="en-US" sz="1400" dirty="0" err="1"/>
              <a:t>the_array</a:t>
            </a:r>
            <a:r>
              <a:rPr lang="en-US" sz="1400" dirty="0"/>
              <a:t> = </a:t>
            </a:r>
            <a:r>
              <a:rPr lang="en-US" sz="1400" dirty="0" err="1"/>
              <a:t>np.array</a:t>
            </a:r>
            <a:r>
              <a:rPr lang="en-US" sz="1400" dirty="0"/>
              <a:t>([49, 7, 44, 27, 13, 35, 71])</a:t>
            </a:r>
          </a:p>
          <a:p>
            <a:pPr fontAlgn="base"/>
            <a:r>
              <a:rPr lang="en-US" sz="1400" dirty="0"/>
              <a:t> </a:t>
            </a:r>
          </a:p>
          <a:p>
            <a:pPr fontAlgn="base"/>
            <a:r>
              <a:rPr lang="en-US" sz="1400" dirty="0" err="1"/>
              <a:t>an_array</a:t>
            </a:r>
            <a:r>
              <a:rPr lang="en-US" sz="1400" dirty="0"/>
              <a:t> = </a:t>
            </a:r>
            <a:r>
              <a:rPr lang="en-US" sz="1400" dirty="0" err="1"/>
              <a:t>np.where</a:t>
            </a:r>
            <a:r>
              <a:rPr lang="en-US" sz="1400" dirty="0"/>
              <a:t>(</a:t>
            </a:r>
            <a:r>
              <a:rPr lang="en-US" sz="1400" dirty="0" err="1"/>
              <a:t>the_array</a:t>
            </a:r>
            <a:r>
              <a:rPr lang="en-US" sz="1400" dirty="0"/>
              <a:t> &gt; 30, 0, </a:t>
            </a:r>
            <a:r>
              <a:rPr lang="en-US" sz="1400" dirty="0" err="1"/>
              <a:t>the_array</a:t>
            </a:r>
            <a:r>
              <a:rPr lang="en-US" sz="1400" dirty="0"/>
              <a:t>)</a:t>
            </a:r>
          </a:p>
          <a:p>
            <a:pPr fontAlgn="base"/>
            <a:r>
              <a:rPr lang="en-US" sz="1400" dirty="0"/>
              <a:t>print(</a:t>
            </a:r>
            <a:r>
              <a:rPr lang="en-US" sz="1400" dirty="0" err="1"/>
              <a:t>an_array</a:t>
            </a:r>
            <a:r>
              <a:rPr lang="en-US" sz="1400" dirty="0"/>
              <a:t>)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 smtClean="0"/>
              <a:t>Output:</a:t>
            </a:r>
          </a:p>
          <a:p>
            <a:pPr fontAlgn="base"/>
            <a:r>
              <a:rPr lang="en-US" sz="1400" dirty="0" smtClean="0"/>
              <a:t>[ 0 7 0 27 13 0 0]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21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How to append a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 in Python?</a:t>
            </a:r>
          </a:p>
          <a:p>
            <a:pPr fontAlgn="base"/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</a:t>
            </a:r>
            <a:r>
              <a:rPr lang="en-US" sz="1200" dirty="0" err="1"/>
              <a:t>np</a:t>
            </a:r>
            <a:endParaRPr lang="en-US" sz="1200" dirty="0"/>
          </a:p>
          <a:p>
            <a:pPr fontAlgn="base"/>
            <a:r>
              <a:rPr lang="en-US" sz="1200" dirty="0" err="1" smtClean="0"/>
              <a:t>the_array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np.array</a:t>
            </a:r>
            <a:r>
              <a:rPr lang="en-US" sz="1200" dirty="0"/>
              <a:t>([[0, 1], [2, 3]])</a:t>
            </a:r>
          </a:p>
          <a:p>
            <a:pPr fontAlgn="base"/>
            <a:r>
              <a:rPr lang="en-US" sz="1200" dirty="0" err="1" smtClean="0"/>
              <a:t>row_to_append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np.array</a:t>
            </a:r>
            <a:r>
              <a:rPr lang="en-US" sz="1200" dirty="0"/>
              <a:t>([[4, 5]])</a:t>
            </a:r>
          </a:p>
          <a:p>
            <a:pPr fontAlgn="base"/>
            <a:r>
              <a:rPr lang="en-US" sz="1200" dirty="0" err="1" smtClean="0"/>
              <a:t>the_array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np.append</a:t>
            </a:r>
            <a:r>
              <a:rPr lang="en-US" sz="1200" dirty="0"/>
              <a:t>(</a:t>
            </a:r>
            <a:r>
              <a:rPr lang="en-US" sz="1200" dirty="0" err="1"/>
              <a:t>the_array</a:t>
            </a:r>
            <a:r>
              <a:rPr lang="en-US" sz="1200" dirty="0"/>
              <a:t>, </a:t>
            </a:r>
            <a:r>
              <a:rPr lang="en-US" sz="1200" dirty="0" err="1"/>
              <a:t>row_to_append</a:t>
            </a:r>
            <a:r>
              <a:rPr lang="en-US" sz="1200" dirty="0"/>
              <a:t>, 0)</a:t>
            </a:r>
          </a:p>
          <a:p>
            <a:pPr fontAlgn="base"/>
            <a:r>
              <a:rPr lang="en-US" sz="1200" dirty="0"/>
              <a:t>print(</a:t>
            </a:r>
            <a:r>
              <a:rPr lang="en-US" sz="1200" dirty="0" err="1"/>
              <a:t>the_array</a:t>
            </a:r>
            <a:r>
              <a:rPr lang="en-US" sz="1200" dirty="0"/>
              <a:t>)</a:t>
            </a:r>
          </a:p>
          <a:p>
            <a:pPr fontAlgn="base"/>
            <a:r>
              <a:rPr lang="en-US" sz="1200" dirty="0" smtClean="0"/>
              <a:t>print</a:t>
            </a:r>
            <a:r>
              <a:rPr lang="en-US" sz="1200" dirty="0"/>
              <a:t>('*' * 10)</a:t>
            </a:r>
          </a:p>
          <a:p>
            <a:pPr fontAlgn="base"/>
            <a:r>
              <a:rPr lang="en-US" sz="1200" dirty="0" err="1" smtClean="0"/>
              <a:t>columns_to_append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np.array</a:t>
            </a:r>
            <a:r>
              <a:rPr lang="en-US" sz="1200" dirty="0"/>
              <a:t>([[7], [8], [9]])</a:t>
            </a:r>
          </a:p>
          <a:p>
            <a:pPr fontAlgn="base"/>
            <a:r>
              <a:rPr lang="en-US" sz="1200" dirty="0" err="1"/>
              <a:t>the_array</a:t>
            </a:r>
            <a:r>
              <a:rPr lang="en-US" sz="1200" dirty="0"/>
              <a:t> = </a:t>
            </a:r>
            <a:r>
              <a:rPr lang="en-US" sz="1200" dirty="0" err="1"/>
              <a:t>np.append</a:t>
            </a:r>
            <a:r>
              <a:rPr lang="en-US" sz="1200" dirty="0"/>
              <a:t>(</a:t>
            </a:r>
            <a:r>
              <a:rPr lang="en-US" sz="1200" dirty="0" err="1"/>
              <a:t>the_array</a:t>
            </a:r>
            <a:r>
              <a:rPr lang="en-US" sz="1200" dirty="0"/>
              <a:t>, </a:t>
            </a:r>
            <a:r>
              <a:rPr lang="en-US" sz="1200" dirty="0" err="1"/>
              <a:t>columns_to_append</a:t>
            </a:r>
            <a:r>
              <a:rPr lang="en-US" sz="1200" dirty="0"/>
              <a:t>, 1)</a:t>
            </a:r>
          </a:p>
          <a:p>
            <a:pPr fontAlgn="base"/>
            <a:r>
              <a:rPr lang="en-US" sz="1200" dirty="0"/>
              <a:t>print(</a:t>
            </a:r>
            <a:r>
              <a:rPr lang="en-US" sz="1200" dirty="0" err="1"/>
              <a:t>the_array</a:t>
            </a:r>
            <a:r>
              <a:rPr lang="en-US" sz="1200" dirty="0"/>
              <a:t>)</a:t>
            </a:r>
          </a:p>
          <a:p>
            <a:pPr fontAlgn="base"/>
            <a:r>
              <a:rPr lang="en-US" sz="1400" b="1" dirty="0" smtClean="0"/>
              <a:t>Output:</a:t>
            </a:r>
          </a:p>
          <a:p>
            <a:pPr fontAlgn="base"/>
            <a:r>
              <a:rPr lang="en-US" sz="1400" dirty="0" smtClean="0"/>
              <a:t>[[0 1] [2 3] [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4 5</a:t>
            </a:r>
            <a:r>
              <a:rPr lang="en-US" sz="1400" dirty="0" smtClean="0"/>
              <a:t>]] </a:t>
            </a:r>
          </a:p>
          <a:p>
            <a:pPr fontAlgn="base"/>
            <a:r>
              <a:rPr lang="en-US" sz="1400" dirty="0" smtClean="0"/>
              <a:t>********** </a:t>
            </a:r>
          </a:p>
          <a:p>
            <a:pPr fontAlgn="base"/>
            <a:r>
              <a:rPr lang="en-US" sz="1400" dirty="0" smtClean="0"/>
              <a:t>[[0 1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US" sz="1400" dirty="0" smtClean="0"/>
              <a:t>]</a:t>
            </a:r>
          </a:p>
          <a:p>
            <a:pPr fontAlgn="base"/>
            <a:r>
              <a:rPr lang="en-US" sz="1400" dirty="0" smtClean="0"/>
              <a:t> [2 3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sz="1400" dirty="0" smtClean="0"/>
              <a:t>]</a:t>
            </a:r>
          </a:p>
          <a:p>
            <a:pPr fontAlgn="base"/>
            <a:r>
              <a:rPr lang="en-US" sz="1400" dirty="0" smtClean="0"/>
              <a:t> [4 5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1400" dirty="0" smtClean="0"/>
              <a:t>]]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1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50" y="282575"/>
            <a:ext cx="4343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How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to sort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 in descending order?</a:t>
            </a:r>
          </a:p>
          <a:p>
            <a:r>
              <a:rPr lang="en-US" sz="1200" dirty="0" smtClean="0"/>
              <a:t>import </a:t>
            </a:r>
            <a:r>
              <a:rPr lang="en-US" sz="1200" dirty="0" err="1" smtClean="0"/>
              <a:t>numpy</a:t>
            </a:r>
            <a:r>
              <a:rPr lang="en-US" sz="1200" dirty="0" smtClean="0"/>
              <a:t> as </a:t>
            </a:r>
            <a:r>
              <a:rPr lang="en-US" sz="1200" dirty="0" err="1" smtClean="0"/>
              <a:t>np</a:t>
            </a:r>
            <a:endParaRPr lang="en-US" sz="1200" dirty="0" smtClean="0"/>
          </a:p>
          <a:p>
            <a:r>
              <a:rPr lang="en-US" sz="1200" dirty="0" err="1" smtClean="0"/>
              <a:t>the_array</a:t>
            </a:r>
            <a:r>
              <a:rPr lang="en-US" sz="1200" dirty="0" smtClean="0"/>
              <a:t> = </a:t>
            </a:r>
            <a:r>
              <a:rPr lang="en-US" sz="1200" dirty="0" err="1" smtClean="0"/>
              <a:t>np.array</a:t>
            </a:r>
            <a:r>
              <a:rPr lang="en-US" sz="1200" dirty="0" smtClean="0"/>
              <a:t>([49, 7, 44, 27, 13, 35, 71]) </a:t>
            </a:r>
          </a:p>
          <a:p>
            <a:r>
              <a:rPr lang="en-US" sz="1200" dirty="0" err="1" smtClean="0"/>
              <a:t>sort_array</a:t>
            </a:r>
            <a:r>
              <a:rPr lang="en-US" sz="1200" dirty="0" smtClean="0"/>
              <a:t> = </a:t>
            </a:r>
            <a:r>
              <a:rPr lang="en-US" sz="1200" dirty="0" err="1" smtClean="0"/>
              <a:t>np.sort</a:t>
            </a:r>
            <a:r>
              <a:rPr lang="en-US" sz="1200" dirty="0" smtClean="0"/>
              <a:t>(</a:t>
            </a:r>
            <a:r>
              <a:rPr lang="en-US" sz="1200" dirty="0" err="1" smtClean="0"/>
              <a:t>the_array</a:t>
            </a:r>
            <a:r>
              <a:rPr lang="en-US" sz="1200" dirty="0" smtClean="0"/>
              <a:t>)[::-1]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sort_array</a:t>
            </a:r>
            <a:r>
              <a:rPr lang="en-US" sz="1200" dirty="0" smtClean="0"/>
              <a:t>)</a:t>
            </a:r>
          </a:p>
          <a:p>
            <a:r>
              <a:rPr lang="en-US" sz="1200" b="1" dirty="0" smtClean="0"/>
              <a:t>Output:</a:t>
            </a:r>
          </a:p>
          <a:p>
            <a:r>
              <a:rPr lang="en-US" sz="1200" b="1" dirty="0" smtClean="0"/>
              <a:t>[71 49 44 35 27 13  7]</a:t>
            </a:r>
          </a:p>
          <a:p>
            <a:r>
              <a:rPr lang="en-US" sz="1200" dirty="0" smtClean="0"/>
              <a:t>import </a:t>
            </a:r>
            <a:r>
              <a:rPr lang="en-US" sz="1200" dirty="0" err="1" smtClean="0"/>
              <a:t>numpy</a:t>
            </a:r>
            <a:r>
              <a:rPr lang="en-US" sz="1200" dirty="0" smtClean="0"/>
              <a:t> as </a:t>
            </a:r>
            <a:r>
              <a:rPr lang="en-US" sz="1200" dirty="0" err="1" smtClean="0"/>
              <a:t>np</a:t>
            </a:r>
            <a:endParaRPr lang="en-US" sz="1200" dirty="0" smtClean="0"/>
          </a:p>
          <a:p>
            <a:r>
              <a:rPr lang="en-US" sz="1200" dirty="0" err="1" smtClean="0"/>
              <a:t>the_array</a:t>
            </a:r>
            <a:r>
              <a:rPr lang="en-US" sz="1200" dirty="0" smtClean="0"/>
              <a:t> = </a:t>
            </a:r>
            <a:r>
              <a:rPr lang="en-US" sz="1200" dirty="0" err="1" smtClean="0"/>
              <a:t>np.array</a:t>
            </a:r>
            <a:r>
              <a:rPr lang="en-US" sz="1200" dirty="0" smtClean="0"/>
              <a:t>([[49, 7, 4], [27, 13, 35], [12, 3, 5]]) </a:t>
            </a:r>
          </a:p>
          <a:p>
            <a:r>
              <a:rPr lang="en-US" sz="1200" dirty="0" err="1" smtClean="0"/>
              <a:t>a_idx</a:t>
            </a:r>
            <a:r>
              <a:rPr lang="en-US" sz="1200" dirty="0" smtClean="0"/>
              <a:t> = </a:t>
            </a:r>
            <a:r>
              <a:rPr lang="en-US" sz="1200" dirty="0" err="1" smtClean="0"/>
              <a:t>np.argsort</a:t>
            </a:r>
            <a:r>
              <a:rPr lang="en-US" sz="1200" dirty="0" smtClean="0"/>
              <a:t>(-</a:t>
            </a:r>
            <a:r>
              <a:rPr lang="en-US" sz="1200" dirty="0" err="1" smtClean="0"/>
              <a:t>the_array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sort_array</a:t>
            </a:r>
            <a:r>
              <a:rPr lang="en-US" sz="1200" dirty="0" smtClean="0"/>
              <a:t> = </a:t>
            </a:r>
            <a:r>
              <a:rPr lang="en-US" sz="1200" dirty="0" err="1" smtClean="0"/>
              <a:t>np.take_along_axis</a:t>
            </a:r>
            <a:r>
              <a:rPr lang="en-US" sz="1200" dirty="0" smtClean="0"/>
              <a:t>(</a:t>
            </a:r>
            <a:r>
              <a:rPr lang="en-US" sz="1200" dirty="0" err="1" smtClean="0"/>
              <a:t>the_array</a:t>
            </a:r>
            <a:r>
              <a:rPr lang="en-US" sz="1200" dirty="0" smtClean="0"/>
              <a:t>, </a:t>
            </a:r>
            <a:r>
              <a:rPr lang="en-US" sz="1200" dirty="0" err="1" smtClean="0"/>
              <a:t>a_idx</a:t>
            </a:r>
            <a:r>
              <a:rPr lang="en-US" sz="1200" dirty="0" smtClean="0"/>
              <a:t>, axis=1)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sort_array</a:t>
            </a:r>
            <a:r>
              <a:rPr lang="en-US" sz="1200" dirty="0" smtClean="0"/>
              <a:t>)</a:t>
            </a:r>
          </a:p>
          <a:p>
            <a:r>
              <a:rPr lang="en-US" sz="1400" b="1" dirty="0" smtClean="0"/>
              <a:t>Output:</a:t>
            </a:r>
          </a:p>
          <a:p>
            <a:r>
              <a:rPr lang="en-US" sz="1400" b="1" dirty="0" smtClean="0"/>
              <a:t>[[49  7  4]  [35 27 13]  [12  5  3]]</a:t>
            </a:r>
          </a:p>
        </p:txBody>
      </p:sp>
    </p:spTree>
    <p:extLst>
      <p:ext uri="{BB962C8B-B14F-4D97-AF65-F5344CB8AC3E}">
        <p14:creationId xmlns:p14="http://schemas.microsoft.com/office/powerpoint/2010/main" val="23306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How to convert List or Tuple into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array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fontAlgn="base"/>
            <a:r>
              <a:rPr lang="en-US" sz="1400" dirty="0" smtClean="0"/>
              <a:t>The</a:t>
            </a:r>
            <a:r>
              <a:rPr lang="en-US" sz="1400" dirty="0"/>
              <a:t> array() function can accept lists, tuples and other </a:t>
            </a:r>
            <a:r>
              <a:rPr lang="en-US" sz="1400" b="1" dirty="0" err="1"/>
              <a:t>numpy.ndarray</a:t>
            </a:r>
            <a:r>
              <a:rPr lang="en-US" sz="1400" dirty="0"/>
              <a:t> objects also to create new array object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 smtClean="0"/>
              <a:t>import</a:t>
            </a:r>
            <a:r>
              <a:rPr lang="en-US" sz="1400" dirty="0" smtClean="0"/>
              <a:t> </a:t>
            </a:r>
            <a:r>
              <a:rPr lang="en-US" sz="1400" dirty="0" err="1" smtClean="0"/>
              <a:t>numpy</a:t>
            </a:r>
            <a:r>
              <a:rPr lang="en-US" sz="1400" dirty="0" smtClean="0"/>
              <a:t> </a:t>
            </a:r>
            <a:r>
              <a:rPr lang="en-US" sz="1400" b="1" dirty="0"/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np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dirty="0" err="1" smtClean="0"/>
              <a:t>thelist</a:t>
            </a:r>
            <a:r>
              <a:rPr lang="en-US" sz="1400" dirty="0" smtClean="0"/>
              <a:t>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/>
              <a:t>[1,</a:t>
            </a:r>
            <a:r>
              <a:rPr lang="en-US" sz="1400" dirty="0" smtClean="0"/>
              <a:t> </a:t>
            </a:r>
            <a:r>
              <a:rPr lang="en-US" sz="1400" dirty="0"/>
              <a:t>2,</a:t>
            </a:r>
            <a:r>
              <a:rPr lang="en-US" sz="1400" dirty="0" smtClean="0"/>
              <a:t> </a:t>
            </a:r>
            <a:r>
              <a:rPr lang="en-US" sz="1400" dirty="0"/>
              <a:t>3</a:t>
            </a:r>
            <a:r>
              <a:rPr lang="en-US" sz="1400" dirty="0" smtClean="0"/>
              <a:t>]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(type(</a:t>
            </a:r>
            <a:r>
              <a:rPr lang="en-US" sz="1400" dirty="0" err="1" smtClean="0"/>
              <a:t>thelist</a:t>
            </a:r>
            <a:r>
              <a:rPr lang="en-US" sz="1400" dirty="0"/>
              <a:t>))</a:t>
            </a:r>
            <a:r>
              <a:rPr lang="en-US" sz="1400" dirty="0" smtClean="0"/>
              <a:t> </a:t>
            </a:r>
            <a:r>
              <a:rPr lang="en-US" sz="1400" i="1" dirty="0"/>
              <a:t># &lt;class 'list'&gt;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dirty="0" smtClean="0"/>
              <a:t>array1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np.</a:t>
            </a:r>
            <a:r>
              <a:rPr lang="en-US" sz="1400" dirty="0" err="1"/>
              <a:t>array</a:t>
            </a:r>
            <a:r>
              <a:rPr lang="en-US" sz="1400" dirty="0"/>
              <a:t>(</a:t>
            </a:r>
            <a:r>
              <a:rPr lang="en-US" sz="1400" dirty="0" err="1" smtClean="0"/>
              <a:t>thelist</a:t>
            </a:r>
            <a:r>
              <a:rPr lang="en-US" sz="1400" dirty="0"/>
              <a:t>)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(type(array1</a:t>
            </a:r>
            <a:r>
              <a:rPr lang="en-US" sz="1400" dirty="0"/>
              <a:t>))</a:t>
            </a:r>
            <a:r>
              <a:rPr lang="en-US" sz="1400" dirty="0" smtClean="0"/>
              <a:t> </a:t>
            </a:r>
            <a:r>
              <a:rPr lang="en-US" sz="1400" i="1" dirty="0"/>
              <a:t># &lt;class '</a:t>
            </a:r>
            <a:r>
              <a:rPr lang="en-US" sz="1400" i="1" dirty="0" err="1"/>
              <a:t>numpy.ndarray</a:t>
            </a:r>
            <a:r>
              <a:rPr lang="en-US" sz="1400" i="1" dirty="0"/>
              <a:t>'&gt;</a:t>
            </a:r>
            <a:r>
              <a:rPr lang="en-US" sz="1400" dirty="0" smtClean="0"/>
              <a:t>  </a:t>
            </a:r>
          </a:p>
          <a:p>
            <a:pPr fontAlgn="base"/>
            <a:r>
              <a:rPr lang="en-US" sz="1400" dirty="0" err="1" smtClean="0"/>
              <a:t>thetuple</a:t>
            </a:r>
            <a:r>
              <a:rPr lang="en-US" sz="1400" dirty="0" smtClean="0"/>
              <a:t>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/>
              <a:t>((1,</a:t>
            </a:r>
            <a:r>
              <a:rPr lang="en-US" sz="1400" dirty="0" smtClean="0"/>
              <a:t> </a:t>
            </a:r>
            <a:r>
              <a:rPr lang="en-US" sz="1400" dirty="0"/>
              <a:t>2,</a:t>
            </a:r>
            <a:r>
              <a:rPr lang="en-US" sz="1400" dirty="0" smtClean="0"/>
              <a:t> </a:t>
            </a:r>
            <a:r>
              <a:rPr lang="en-US" sz="1400" dirty="0"/>
              <a:t>3))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(type(</a:t>
            </a:r>
            <a:r>
              <a:rPr lang="en-US" sz="1400" dirty="0" err="1" smtClean="0"/>
              <a:t>thetuple</a:t>
            </a:r>
            <a:r>
              <a:rPr lang="en-US" sz="1400" dirty="0"/>
              <a:t>))</a:t>
            </a:r>
            <a:r>
              <a:rPr lang="en-US" sz="1400" dirty="0" smtClean="0"/>
              <a:t> </a:t>
            </a:r>
            <a:r>
              <a:rPr lang="en-US" sz="1400" i="1" dirty="0"/>
              <a:t># &lt;class 'tuple'&gt;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dirty="0" smtClean="0"/>
              <a:t>array2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np.</a:t>
            </a:r>
            <a:r>
              <a:rPr lang="en-US" sz="1400" dirty="0" err="1"/>
              <a:t>array</a:t>
            </a:r>
            <a:r>
              <a:rPr lang="en-US" sz="1400" dirty="0"/>
              <a:t>(</a:t>
            </a:r>
            <a:r>
              <a:rPr lang="en-US" sz="1400" dirty="0" err="1" smtClean="0"/>
              <a:t>thetuple</a:t>
            </a:r>
            <a:r>
              <a:rPr lang="en-US" sz="1400" dirty="0"/>
              <a:t>)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(type(array2</a:t>
            </a:r>
            <a:r>
              <a:rPr lang="en-US" sz="1400" dirty="0"/>
              <a:t>))</a:t>
            </a:r>
            <a:r>
              <a:rPr lang="en-US" sz="1400" dirty="0" smtClean="0"/>
              <a:t> </a:t>
            </a:r>
            <a:r>
              <a:rPr lang="en-US" sz="1400" i="1" dirty="0"/>
              <a:t># &lt;class '</a:t>
            </a:r>
            <a:r>
              <a:rPr lang="en-US" sz="1400" i="1" dirty="0" err="1"/>
              <a:t>numpy.ndarray</a:t>
            </a:r>
            <a:r>
              <a:rPr lang="en-US" sz="1400" i="1" dirty="0"/>
              <a:t>'&gt;</a:t>
            </a:r>
            <a:r>
              <a:rPr lang="en-US" sz="1400" dirty="0" smtClean="0"/>
              <a:t>   </a:t>
            </a:r>
          </a:p>
        </p:txBody>
      </p:sp>
    </p:spTree>
    <p:extLst>
      <p:ext uri="{BB962C8B-B14F-4D97-AF65-F5344CB8AC3E}">
        <p14:creationId xmlns:p14="http://schemas.microsoft.com/office/powerpoint/2010/main" val="16191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Identity and Diagonal Array </a:t>
            </a:r>
          </a:p>
          <a:p>
            <a:pPr fontAlgn="base"/>
            <a:r>
              <a:rPr lang="en-US" sz="1400" dirty="0"/>
              <a:t>The identity() function, generates square array with ones on the main diagonal whereas </a:t>
            </a:r>
            <a:r>
              <a:rPr lang="en-US" sz="1400" dirty="0" err="1"/>
              <a:t>diag</a:t>
            </a:r>
            <a:r>
              <a:rPr lang="en-US" sz="1400" dirty="0"/>
              <a:t>() function extract or construct diagonal array</a:t>
            </a:r>
            <a:r>
              <a:rPr lang="en-US" sz="1400" dirty="0" smtClean="0"/>
              <a:t>.</a:t>
            </a:r>
          </a:p>
          <a:p>
            <a:pPr fontAlgn="base"/>
            <a:endParaRPr lang="en-US" sz="1400" b="1" dirty="0" smtClean="0"/>
          </a:p>
          <a:p>
            <a:pPr fontAlgn="base"/>
            <a:r>
              <a:rPr lang="en-US" sz="1400" b="1" dirty="0" smtClean="0"/>
              <a:t>import</a:t>
            </a:r>
            <a:r>
              <a:rPr lang="en-US" sz="1400" dirty="0" smtClean="0"/>
              <a:t> </a:t>
            </a:r>
            <a:r>
              <a:rPr lang="en-US" sz="1400" dirty="0" err="1" smtClean="0"/>
              <a:t>numpy</a:t>
            </a:r>
            <a:r>
              <a:rPr lang="en-US" sz="1400" dirty="0" smtClean="0"/>
              <a:t> </a:t>
            </a:r>
            <a:r>
              <a:rPr lang="en-US" sz="1400" b="1" dirty="0"/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np</a:t>
            </a:r>
            <a:r>
              <a:rPr lang="en-US" sz="1400" dirty="0" smtClean="0"/>
              <a:t>  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np.identity</a:t>
            </a:r>
            <a:r>
              <a:rPr lang="en-US" sz="1400" dirty="0" smtClean="0"/>
              <a:t>(3</a:t>
            </a:r>
            <a:r>
              <a:rPr lang="en-US" sz="1400" dirty="0"/>
              <a:t>))</a:t>
            </a:r>
            <a:r>
              <a:rPr lang="en-US" sz="1400" dirty="0" smtClean="0"/>
              <a:t>  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np.diag</a:t>
            </a:r>
            <a:r>
              <a:rPr lang="en-US" sz="1400" dirty="0" smtClean="0"/>
              <a:t>(</a:t>
            </a:r>
            <a:r>
              <a:rPr lang="en-US" sz="1400" dirty="0" err="1" smtClean="0"/>
              <a:t>np.arange</a:t>
            </a:r>
            <a:r>
              <a:rPr lang="en-US" sz="1400" dirty="0" smtClean="0"/>
              <a:t>(0</a:t>
            </a:r>
            <a:r>
              <a:rPr lang="en-US" sz="1400" dirty="0"/>
              <a:t>,</a:t>
            </a:r>
            <a:r>
              <a:rPr lang="en-US" sz="1400" dirty="0" smtClean="0"/>
              <a:t> </a:t>
            </a:r>
            <a:r>
              <a:rPr lang="en-US" sz="1400" dirty="0"/>
              <a:t>8,</a:t>
            </a:r>
            <a:r>
              <a:rPr lang="en-US" sz="1400" dirty="0" smtClean="0"/>
              <a:t> </a:t>
            </a:r>
            <a:r>
              <a:rPr lang="en-US" sz="1400" dirty="0"/>
              <a:t>2)))</a:t>
            </a:r>
          </a:p>
          <a:p>
            <a:pPr fontAlgn="base"/>
            <a:r>
              <a:rPr lang="en-US" sz="1400" b="1" dirty="0" smtClean="0"/>
              <a:t>Output:</a:t>
            </a:r>
          </a:p>
          <a:p>
            <a:pPr fontAlgn="base"/>
            <a:r>
              <a:rPr lang="en-US" sz="1200" dirty="0" smtClean="0"/>
              <a:t>[[1. 0. 0.]</a:t>
            </a:r>
            <a:br>
              <a:rPr lang="en-US" sz="1200" dirty="0" smtClean="0"/>
            </a:br>
            <a:r>
              <a:rPr lang="en-US" sz="1200" dirty="0" smtClean="0"/>
              <a:t>[0. 1. 0.]</a:t>
            </a:r>
            <a:br>
              <a:rPr lang="en-US" sz="1200" dirty="0" smtClean="0"/>
            </a:br>
            <a:r>
              <a:rPr lang="en-US" sz="1200" dirty="0" smtClean="0"/>
              <a:t>[0. 0. 1.]]</a:t>
            </a:r>
            <a:br>
              <a:rPr lang="en-US" sz="1200" dirty="0" smtClean="0"/>
            </a:br>
            <a:r>
              <a:rPr lang="en-US" sz="1200" dirty="0" smtClean="0"/>
              <a:t>[[0 0 0 0]</a:t>
            </a:r>
            <a:br>
              <a:rPr lang="en-US" sz="1200" dirty="0" smtClean="0"/>
            </a:br>
            <a:r>
              <a:rPr lang="en-US" sz="1200" dirty="0" smtClean="0"/>
              <a:t>[0 2 0 0]</a:t>
            </a:r>
            <a:br>
              <a:rPr lang="en-US" sz="1200" dirty="0" smtClean="0"/>
            </a:br>
            <a:r>
              <a:rPr lang="en-US" sz="1200" dirty="0" smtClean="0"/>
              <a:t>[0 0 4 0]</a:t>
            </a:r>
            <a:br>
              <a:rPr lang="en-US" sz="1200" dirty="0" smtClean="0"/>
            </a:br>
            <a:r>
              <a:rPr lang="en-US" sz="1200" dirty="0" smtClean="0"/>
              <a:t>[0 0 0 6]]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91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Eye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array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n-US" sz="1400" dirty="0"/>
              <a:t>The eye() function, returns an array where all elements are equal to zero, except for the k-</a:t>
            </a:r>
            <a:r>
              <a:rPr lang="en-US" sz="1400" dirty="0" err="1"/>
              <a:t>th</a:t>
            </a:r>
            <a:r>
              <a:rPr lang="en-US" sz="1400" dirty="0"/>
              <a:t> diagonal, whose values are equal to one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/>
              <a:t>import</a:t>
            </a:r>
            <a:r>
              <a:rPr lang="en-US" sz="1400" dirty="0" smtClean="0"/>
              <a:t> </a:t>
            </a:r>
            <a:r>
              <a:rPr lang="en-US" sz="1400" dirty="0" err="1" smtClean="0"/>
              <a:t>numpy</a:t>
            </a:r>
            <a:r>
              <a:rPr lang="en-US" sz="1400" dirty="0" smtClean="0"/>
              <a:t> </a:t>
            </a:r>
            <a:r>
              <a:rPr lang="en-US" sz="1400" b="1" dirty="0"/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np</a:t>
            </a:r>
            <a:r>
              <a:rPr lang="en-US" sz="1400" dirty="0" smtClean="0"/>
              <a:t>   </a:t>
            </a:r>
          </a:p>
          <a:p>
            <a:pPr fontAlgn="base"/>
            <a:r>
              <a:rPr lang="en-US" sz="1400" dirty="0" smtClean="0"/>
              <a:t>array1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np.</a:t>
            </a:r>
            <a:r>
              <a:rPr lang="en-US" sz="1400" dirty="0" err="1"/>
              <a:t>eye</a:t>
            </a:r>
            <a:r>
              <a:rPr lang="en-US" sz="1400" dirty="0"/>
              <a:t>(3,</a:t>
            </a:r>
            <a:r>
              <a:rPr lang="en-US" sz="1400" dirty="0" smtClean="0"/>
              <a:t> </a:t>
            </a:r>
            <a:r>
              <a:rPr lang="en-US" sz="1400" dirty="0" err="1" smtClean="0"/>
              <a:t>dtype</a:t>
            </a:r>
            <a:r>
              <a:rPr lang="en-US" sz="1400" dirty="0"/>
              <a:t>=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(array1)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 smtClean="0"/>
              <a:t>Output:</a:t>
            </a:r>
          </a:p>
          <a:p>
            <a:pPr fontAlgn="base"/>
            <a:r>
              <a:rPr lang="en-US" sz="1400" dirty="0" smtClean="0"/>
              <a:t>[[1 0 0]</a:t>
            </a:r>
            <a:br>
              <a:rPr lang="en-US" sz="1400" dirty="0" smtClean="0"/>
            </a:br>
            <a:r>
              <a:rPr lang="en-US" sz="1400" dirty="0" smtClean="0"/>
              <a:t>[0 1 0]</a:t>
            </a:r>
            <a:br>
              <a:rPr lang="en-US" sz="1400" dirty="0" smtClean="0"/>
            </a:br>
            <a:r>
              <a:rPr lang="en-US" sz="1400" dirty="0" smtClean="0"/>
              <a:t>[0 0 1]]</a:t>
            </a:r>
          </a:p>
        </p:txBody>
      </p:sp>
    </p:spTree>
    <p:extLst>
      <p:ext uri="{BB962C8B-B14F-4D97-AF65-F5344CB8AC3E}">
        <p14:creationId xmlns:p14="http://schemas.microsoft.com/office/powerpoint/2010/main" val="955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Full array </a:t>
            </a:r>
          </a:p>
          <a:p>
            <a:pPr fontAlgn="base"/>
            <a:r>
              <a:rPr lang="en-US" sz="1400" dirty="0" smtClean="0"/>
              <a:t>The</a:t>
            </a:r>
            <a:r>
              <a:rPr lang="en-US" sz="1400" dirty="0"/>
              <a:t> full() function, generates an array with the specified dimensions and data type that is filled with </a:t>
            </a:r>
            <a:r>
              <a:rPr lang="en-US" sz="1400" b="1" dirty="0"/>
              <a:t>specified number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/>
              <a:t>import</a:t>
            </a:r>
            <a:r>
              <a:rPr lang="en-US" sz="1400" dirty="0" smtClean="0"/>
              <a:t> </a:t>
            </a:r>
            <a:r>
              <a:rPr lang="en-US" sz="1400" dirty="0" err="1" smtClean="0"/>
              <a:t>numpy</a:t>
            </a:r>
            <a:r>
              <a:rPr lang="en-US" sz="1400" dirty="0" smtClean="0"/>
              <a:t> </a:t>
            </a:r>
            <a:r>
              <a:rPr lang="en-US" sz="1400" b="1" dirty="0"/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np</a:t>
            </a:r>
            <a:r>
              <a:rPr lang="en-US" sz="1400" dirty="0" smtClean="0"/>
              <a:t>   </a:t>
            </a:r>
          </a:p>
          <a:p>
            <a:pPr fontAlgn="base"/>
            <a:r>
              <a:rPr lang="en-US" sz="1400" dirty="0" smtClean="0"/>
              <a:t>array1d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np.</a:t>
            </a:r>
            <a:r>
              <a:rPr lang="en-US" sz="1400" dirty="0" err="1"/>
              <a:t>full</a:t>
            </a:r>
            <a:r>
              <a:rPr lang="en-US" sz="1400" dirty="0"/>
              <a:t>((3),</a:t>
            </a:r>
            <a:r>
              <a:rPr lang="en-US" sz="1400" dirty="0" smtClean="0"/>
              <a:t> </a:t>
            </a:r>
            <a:r>
              <a:rPr lang="en-US" sz="1400" dirty="0"/>
              <a:t>2</a:t>
            </a:r>
            <a:r>
              <a:rPr lang="en-US" sz="1400" dirty="0" smtClean="0"/>
              <a:t>)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(array1d</a:t>
            </a:r>
            <a:r>
              <a:rPr lang="en-US" sz="1400" dirty="0"/>
              <a:t>)</a:t>
            </a:r>
            <a:r>
              <a:rPr lang="en-US" sz="1400" dirty="0" smtClean="0"/>
              <a:t>   </a:t>
            </a:r>
          </a:p>
          <a:p>
            <a:pPr fontAlgn="base"/>
            <a:r>
              <a:rPr lang="en-US" sz="1400" dirty="0" smtClean="0"/>
              <a:t>array2d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np.</a:t>
            </a:r>
            <a:r>
              <a:rPr lang="en-US" sz="1400" dirty="0" err="1"/>
              <a:t>full</a:t>
            </a:r>
            <a:r>
              <a:rPr lang="en-US" sz="1400" dirty="0"/>
              <a:t>((2,</a:t>
            </a:r>
            <a:r>
              <a:rPr lang="en-US" sz="1400" dirty="0" smtClean="0"/>
              <a:t> </a:t>
            </a:r>
            <a:r>
              <a:rPr lang="en-US" sz="1400" dirty="0"/>
              <a:t>4),</a:t>
            </a:r>
            <a:r>
              <a:rPr lang="en-US" sz="1400" dirty="0" smtClean="0"/>
              <a:t> </a:t>
            </a:r>
            <a:r>
              <a:rPr lang="en-US" sz="1400" dirty="0"/>
              <a:t>3)</a:t>
            </a:r>
            <a:r>
              <a:rPr lang="en-US" sz="1400" dirty="0" smtClean="0"/>
              <a:t> </a:t>
            </a:r>
          </a:p>
          <a:p>
            <a:pPr fontAlgn="base"/>
            <a:r>
              <a:rPr lang="en-US" sz="1400" b="1" dirty="0" smtClean="0"/>
              <a:t>print</a:t>
            </a:r>
            <a:r>
              <a:rPr lang="en-US" sz="1400" dirty="0" smtClean="0"/>
              <a:t>(array2d)</a:t>
            </a:r>
          </a:p>
          <a:p>
            <a:pPr fontAlgn="base"/>
            <a:endParaRPr lang="en-US" sz="1400" dirty="0" smtClean="0"/>
          </a:p>
          <a:p>
            <a:pPr fontAlgn="base"/>
            <a:r>
              <a:rPr lang="en-US" sz="1400" b="1" dirty="0" smtClean="0"/>
              <a:t>Output:</a:t>
            </a:r>
          </a:p>
          <a:p>
            <a:pPr fontAlgn="base"/>
            <a:r>
              <a:rPr lang="en-US" sz="1400" dirty="0" smtClean="0"/>
              <a:t>[2 2 2]</a:t>
            </a:r>
            <a:br>
              <a:rPr lang="en-US" sz="1400" dirty="0" smtClean="0"/>
            </a:br>
            <a:r>
              <a:rPr lang="en-US" sz="1400" dirty="0" smtClean="0"/>
              <a:t>[[3 3 3 3]</a:t>
            </a:r>
            <a:br>
              <a:rPr lang="en-US" sz="1400" dirty="0" smtClean="0"/>
            </a:br>
            <a:r>
              <a:rPr lang="en-US" sz="1400" dirty="0" smtClean="0"/>
              <a:t>[3 3 3 3]]</a:t>
            </a:r>
          </a:p>
        </p:txBody>
      </p:sp>
    </p:spTree>
    <p:extLst>
      <p:ext uri="{BB962C8B-B14F-4D97-AF65-F5344CB8AC3E}">
        <p14:creationId xmlns:p14="http://schemas.microsoft.com/office/powerpoint/2010/main" val="955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" y="282575"/>
            <a:ext cx="4514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ravel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There is one more operation where you can convert one </a:t>
            </a:r>
            <a:r>
              <a:rPr lang="en-US" sz="1400" dirty="0" err="1"/>
              <a:t>numpy</a:t>
            </a:r>
            <a:r>
              <a:rPr lang="en-US" sz="1400" dirty="0"/>
              <a:t> array into a single column </a:t>
            </a:r>
            <a:r>
              <a:rPr lang="en-US" sz="1400" dirty="0" err="1"/>
              <a:t>i.e</a:t>
            </a:r>
            <a:r>
              <a:rPr lang="en-US" sz="1400" dirty="0"/>
              <a:t> </a:t>
            </a:r>
            <a:r>
              <a:rPr lang="en-US" sz="1400" i="1" dirty="0"/>
              <a:t>ravel</a:t>
            </a:r>
            <a:r>
              <a:rPr lang="en-US" sz="1400" dirty="0"/>
              <a:t>. Let </a:t>
            </a:r>
            <a:r>
              <a:rPr lang="en-US" sz="1400" dirty="0" smtClean="0"/>
              <a:t>us see how </a:t>
            </a:r>
            <a:r>
              <a:rPr lang="en-US" sz="1400" dirty="0"/>
              <a:t>it is implemented practically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pPr fontAlgn="base"/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</a:t>
            </a:r>
            <a:r>
              <a:rPr lang="en-US" sz="1400" dirty="0" err="1"/>
              <a:t>np</a:t>
            </a:r>
            <a:endParaRPr lang="en-US" sz="1400" dirty="0"/>
          </a:p>
          <a:p>
            <a:pPr fontAlgn="base"/>
            <a:r>
              <a:rPr lang="en-US" sz="1400" dirty="0"/>
              <a:t>x= </a:t>
            </a:r>
            <a:r>
              <a:rPr lang="en-US" sz="1400" dirty="0" err="1"/>
              <a:t>np.array</a:t>
            </a:r>
            <a:r>
              <a:rPr lang="en-US" sz="1400" dirty="0"/>
              <a:t>([(1,2,3),(3,4,5)])</a:t>
            </a:r>
          </a:p>
          <a:p>
            <a:pPr fontAlgn="base"/>
            <a:r>
              <a:rPr lang="en-US" sz="1400" dirty="0"/>
              <a:t>print(</a:t>
            </a:r>
            <a:r>
              <a:rPr lang="en-US" sz="1400" dirty="0" err="1"/>
              <a:t>x.ravel</a:t>
            </a:r>
            <a:r>
              <a:rPr lang="en-US" sz="1400" dirty="0"/>
              <a:t>())</a:t>
            </a:r>
          </a:p>
          <a:p>
            <a:endParaRPr lang="en-US" sz="1400" dirty="0" smtClean="0"/>
          </a:p>
          <a:p>
            <a:r>
              <a:rPr lang="en-US" sz="1400" b="1" dirty="0"/>
              <a:t>Output – [ 1 2 3 3 4 5]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664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" y="282575"/>
            <a:ext cx="4514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Create a Boolean array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Create a 3×3 </a:t>
            </a:r>
            <a:r>
              <a:rPr lang="en-US" sz="1400" dirty="0" err="1"/>
              <a:t>numpy</a:t>
            </a:r>
            <a:r>
              <a:rPr lang="en-US" sz="1400" dirty="0"/>
              <a:t> array of all </a:t>
            </a:r>
            <a:r>
              <a:rPr lang="en-US" sz="1400" dirty="0" err="1"/>
              <a:t>True’s</a:t>
            </a:r>
            <a:r>
              <a:rPr lang="en-US" sz="1400" dirty="0"/>
              <a:t> 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import </a:t>
            </a:r>
            <a:r>
              <a:rPr lang="en-US" sz="1400" dirty="0" err="1" smtClean="0"/>
              <a:t>numpy</a:t>
            </a:r>
            <a:r>
              <a:rPr lang="en-US" sz="1400" dirty="0" smtClean="0"/>
              <a:t> as </a:t>
            </a:r>
            <a:r>
              <a:rPr lang="en-US" sz="1400" dirty="0" err="1" smtClean="0"/>
              <a:t>np</a:t>
            </a:r>
            <a:endParaRPr lang="en-US" sz="1400" dirty="0" smtClean="0"/>
          </a:p>
          <a:p>
            <a:r>
              <a:rPr lang="en-US" sz="1400" dirty="0" smtClean="0"/>
              <a:t>a=</a:t>
            </a:r>
            <a:r>
              <a:rPr lang="en-US" sz="1400" dirty="0" err="1" smtClean="0"/>
              <a:t>np.full</a:t>
            </a:r>
            <a:r>
              <a:rPr lang="en-US" sz="1400" dirty="0" smtClean="0"/>
              <a:t>((3, 3), True, </a:t>
            </a:r>
            <a:r>
              <a:rPr lang="en-US" sz="1400" dirty="0" err="1" smtClean="0"/>
              <a:t>dtype</a:t>
            </a:r>
            <a:r>
              <a:rPr lang="en-US" sz="1400" dirty="0" smtClean="0"/>
              <a:t>=</a:t>
            </a:r>
            <a:r>
              <a:rPr lang="en-US" sz="1400" dirty="0" err="1" smtClean="0"/>
              <a:t>bool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print(a)</a:t>
            </a:r>
          </a:p>
          <a:p>
            <a:endParaRPr lang="en-US" sz="1400" dirty="0" smtClean="0"/>
          </a:p>
          <a:p>
            <a:r>
              <a:rPr lang="en-US" sz="1400" b="1" dirty="0" smtClean="0"/>
              <a:t>Output:</a:t>
            </a:r>
          </a:p>
          <a:p>
            <a:r>
              <a:rPr lang="en-US" sz="1400" b="1" dirty="0" smtClean="0"/>
              <a:t>[[ </a:t>
            </a:r>
            <a:r>
              <a:rPr lang="en-US" sz="1400" b="1" dirty="0"/>
              <a:t>True, True, True], </a:t>
            </a:r>
            <a:endParaRPr lang="en-US" sz="1400" b="1" dirty="0" smtClean="0"/>
          </a:p>
          <a:p>
            <a:r>
              <a:rPr lang="en-US" sz="1400" b="1" dirty="0" smtClean="0"/>
              <a:t>[ </a:t>
            </a:r>
            <a:r>
              <a:rPr lang="en-US" sz="1400" b="1" dirty="0"/>
              <a:t>True, True, True], </a:t>
            </a:r>
            <a:endParaRPr lang="en-US" sz="1400" b="1" dirty="0" smtClean="0"/>
          </a:p>
          <a:p>
            <a:r>
              <a:rPr lang="en-US" sz="1400" b="1" dirty="0" smtClean="0"/>
              <a:t>[ </a:t>
            </a:r>
            <a:r>
              <a:rPr lang="en-US" sz="1400" b="1" dirty="0"/>
              <a:t>True, True, True</a:t>
            </a:r>
            <a:r>
              <a:rPr lang="en-US" sz="1400" b="1" dirty="0" smtClean="0"/>
              <a:t>]]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018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650" y="130175"/>
            <a:ext cx="25908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Array v/s List</a:t>
            </a: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358775"/>
            <a:ext cx="426720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1" dirty="0" smtClean="0"/>
              <a:t>Fast</a:t>
            </a:r>
            <a:r>
              <a:rPr lang="en-US" sz="1200" dirty="0" smtClean="0"/>
              <a:t>: It is pretty fast in terms of execution and at the same time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dirty="0" smtClean="0"/>
              <a:t>Convenient: </a:t>
            </a:r>
            <a:r>
              <a:rPr lang="en-US" sz="1200" dirty="0" smtClean="0"/>
              <a:t>It is very convenient to work with </a:t>
            </a:r>
            <a:r>
              <a:rPr lang="en-US" sz="1200" dirty="0" err="1" smtClean="0"/>
              <a:t>NumPy</a:t>
            </a:r>
            <a:endParaRPr lang="en-US" sz="1200" dirty="0" smtClean="0"/>
          </a:p>
          <a:p>
            <a:pPr indent="228600"/>
            <a:r>
              <a:rPr lang="en-US" sz="1000" dirty="0"/>
              <a:t>i</a:t>
            </a:r>
            <a:r>
              <a:rPr lang="en-US" sz="1000" dirty="0" smtClean="0"/>
              <a:t>mport </a:t>
            </a:r>
            <a:r>
              <a:rPr lang="en-US" sz="1000" dirty="0" err="1" smtClean="0"/>
              <a:t>numpy</a:t>
            </a:r>
            <a:r>
              <a:rPr lang="en-US" sz="1000" dirty="0" smtClean="0"/>
              <a:t> as </a:t>
            </a:r>
            <a:r>
              <a:rPr lang="en-US" sz="1000" dirty="0" err="1" smtClean="0"/>
              <a:t>np</a:t>
            </a:r>
            <a:endParaRPr lang="en-US" sz="1000" dirty="0" smtClean="0"/>
          </a:p>
          <a:p>
            <a:pPr indent="228600" fontAlgn="base"/>
            <a:r>
              <a:rPr lang="en-US" sz="1000" dirty="0"/>
              <a:t>import time</a:t>
            </a:r>
          </a:p>
          <a:p>
            <a:pPr indent="228600" fontAlgn="base"/>
            <a:r>
              <a:rPr lang="en-US" sz="1000" dirty="0"/>
              <a:t>import sys</a:t>
            </a:r>
          </a:p>
          <a:p>
            <a:pPr indent="228600" fontAlgn="base"/>
            <a:r>
              <a:rPr lang="en-US" sz="1000" dirty="0"/>
              <a:t> </a:t>
            </a:r>
            <a:r>
              <a:rPr lang="en-US" sz="1000" dirty="0" smtClean="0"/>
              <a:t>SIZE </a:t>
            </a:r>
            <a:r>
              <a:rPr lang="en-US" sz="1000" dirty="0"/>
              <a:t>= 1000000</a:t>
            </a:r>
          </a:p>
          <a:p>
            <a:pPr indent="228600" fontAlgn="base"/>
            <a:r>
              <a:rPr lang="en-US" sz="1000" dirty="0"/>
              <a:t> </a:t>
            </a:r>
            <a:r>
              <a:rPr lang="en-US" sz="1000" dirty="0" smtClean="0"/>
              <a:t>L1</a:t>
            </a:r>
            <a:r>
              <a:rPr lang="en-US" sz="1000" dirty="0"/>
              <a:t>= range(SIZE)</a:t>
            </a:r>
          </a:p>
          <a:p>
            <a:pPr indent="228600" fontAlgn="base"/>
            <a:r>
              <a:rPr lang="en-US" sz="1000" dirty="0"/>
              <a:t>L2= range(SIZE)</a:t>
            </a:r>
          </a:p>
          <a:p>
            <a:pPr indent="228600" fontAlgn="base"/>
            <a:r>
              <a:rPr lang="en-US" sz="1000" dirty="0"/>
              <a:t>A1= </a:t>
            </a:r>
            <a:r>
              <a:rPr lang="en-US" sz="1000" dirty="0" err="1"/>
              <a:t>np.arange</a:t>
            </a:r>
            <a:r>
              <a:rPr lang="en-US" sz="1000" dirty="0"/>
              <a:t>(SIZE)</a:t>
            </a:r>
          </a:p>
          <a:p>
            <a:pPr indent="228600" fontAlgn="base"/>
            <a:r>
              <a:rPr lang="en-US" sz="1000" dirty="0"/>
              <a:t>A2=</a:t>
            </a:r>
            <a:r>
              <a:rPr lang="en-US" sz="1000" dirty="0" err="1"/>
              <a:t>np.arange</a:t>
            </a:r>
            <a:r>
              <a:rPr lang="en-US" sz="1000" dirty="0"/>
              <a:t>(SIZE)</a:t>
            </a:r>
          </a:p>
          <a:p>
            <a:pPr indent="228600" fontAlgn="base"/>
            <a:r>
              <a:rPr lang="en-US" sz="1000" dirty="0"/>
              <a:t> </a:t>
            </a:r>
            <a:r>
              <a:rPr lang="en-US" sz="1000" dirty="0" smtClean="0"/>
              <a:t>start</a:t>
            </a:r>
            <a:r>
              <a:rPr lang="en-US" sz="1000" dirty="0"/>
              <a:t>= </a:t>
            </a:r>
            <a:r>
              <a:rPr lang="en-US" sz="1000" dirty="0" err="1"/>
              <a:t>time.time</a:t>
            </a:r>
            <a:r>
              <a:rPr lang="en-US" sz="1000" dirty="0"/>
              <a:t>()</a:t>
            </a:r>
          </a:p>
          <a:p>
            <a:pPr indent="228600" fontAlgn="base"/>
            <a:r>
              <a:rPr lang="en-US" sz="1000" dirty="0"/>
              <a:t>result=[(</a:t>
            </a:r>
            <a:r>
              <a:rPr lang="en-US" sz="1000" dirty="0" err="1"/>
              <a:t>x,y</a:t>
            </a:r>
            <a:r>
              <a:rPr lang="en-US" sz="1000" dirty="0"/>
              <a:t>) for </a:t>
            </a:r>
            <a:r>
              <a:rPr lang="en-US" sz="1000" dirty="0" err="1"/>
              <a:t>x,y</a:t>
            </a:r>
            <a:r>
              <a:rPr lang="en-US" sz="1000" dirty="0"/>
              <a:t> in zip(L1,L2)]</a:t>
            </a:r>
          </a:p>
          <a:p>
            <a:pPr indent="228600" fontAlgn="base"/>
            <a:r>
              <a:rPr lang="en-US" sz="1000" dirty="0"/>
              <a:t>print((</a:t>
            </a:r>
            <a:r>
              <a:rPr lang="en-US" sz="1000" dirty="0" err="1"/>
              <a:t>time.time</a:t>
            </a:r>
            <a:r>
              <a:rPr lang="en-US" sz="1000" dirty="0"/>
              <a:t>()-start)*1000)</a:t>
            </a:r>
          </a:p>
          <a:p>
            <a:pPr indent="228600" fontAlgn="base"/>
            <a:r>
              <a:rPr lang="en-US" sz="1000" dirty="0"/>
              <a:t> </a:t>
            </a:r>
            <a:r>
              <a:rPr lang="en-US" sz="1000" dirty="0" smtClean="0"/>
              <a:t>start=</a:t>
            </a:r>
            <a:r>
              <a:rPr lang="en-US" sz="1000" dirty="0" err="1" smtClean="0"/>
              <a:t>time.time</a:t>
            </a:r>
            <a:r>
              <a:rPr lang="en-US" sz="1000" dirty="0"/>
              <a:t>()</a:t>
            </a:r>
          </a:p>
          <a:p>
            <a:pPr indent="228600" fontAlgn="base"/>
            <a:r>
              <a:rPr lang="en-US" sz="1000" dirty="0"/>
              <a:t>result= A1+A2</a:t>
            </a:r>
          </a:p>
          <a:p>
            <a:pPr indent="228600" fontAlgn="base"/>
            <a:r>
              <a:rPr lang="en-US" sz="1000" dirty="0"/>
              <a:t>print((</a:t>
            </a:r>
            <a:r>
              <a:rPr lang="en-US" sz="1000" dirty="0" err="1"/>
              <a:t>time.time</a:t>
            </a:r>
            <a:r>
              <a:rPr lang="en-US" sz="1000" dirty="0"/>
              <a:t>()-start)*1000)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dirty="0" smtClean="0"/>
              <a:t>Output:</a:t>
            </a:r>
            <a:r>
              <a:rPr lang="en-US" sz="1200" dirty="0" smtClean="0"/>
              <a:t> </a:t>
            </a:r>
            <a:r>
              <a:rPr lang="en-US" sz="1200" b="1" dirty="0" smtClean="0"/>
              <a:t>152.01520919799805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           40.41934013366699</a:t>
            </a:r>
            <a:endParaRPr lang="en-US" sz="1200" b="1" dirty="0"/>
          </a:p>
          <a:p>
            <a:pPr marL="171450" indent="-171450">
              <a:buFont typeface="Arial" pitchFamily="34" charset="0"/>
              <a:buChar char="•"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733950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0578" y="434975"/>
            <a:ext cx="132969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4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/>
              </a:rPr>
              <a:t>Array</a:t>
            </a:r>
            <a:r>
              <a:rPr sz="1400" b="1" spc="75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/>
              </a:rPr>
              <a:t> </a:t>
            </a:r>
            <a:r>
              <a:rPr sz="1400" b="1" spc="-6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/>
              </a:rPr>
              <a:t>broadcasting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997" y="1099090"/>
            <a:ext cx="3776853" cy="1316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49400"/>
              </a:lnSpc>
              <a:spcBef>
                <a:spcPts val="100"/>
              </a:spcBef>
            </a:pPr>
            <a:r>
              <a:rPr sz="1400" spc="-35" dirty="0">
                <a:latin typeface="+mj-lt"/>
                <a:cs typeface="Tahoma"/>
              </a:rPr>
              <a:t>When</a:t>
            </a:r>
            <a:r>
              <a:rPr sz="1400" spc="15" dirty="0">
                <a:latin typeface="+mj-lt"/>
                <a:cs typeface="Tahoma"/>
              </a:rPr>
              <a:t> </a:t>
            </a:r>
            <a:r>
              <a:rPr sz="1400" spc="-30" dirty="0">
                <a:latin typeface="+mj-lt"/>
                <a:cs typeface="Tahoma"/>
              </a:rPr>
              <a:t>operating</a:t>
            </a:r>
            <a:r>
              <a:rPr sz="1400" spc="15" dirty="0">
                <a:latin typeface="+mj-lt"/>
                <a:cs typeface="Tahoma"/>
              </a:rPr>
              <a:t> </a:t>
            </a:r>
            <a:r>
              <a:rPr sz="1400" spc="-45" dirty="0">
                <a:latin typeface="+mj-lt"/>
                <a:cs typeface="Tahoma"/>
              </a:rPr>
              <a:t>on</a:t>
            </a:r>
            <a:r>
              <a:rPr sz="1400" spc="20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two</a:t>
            </a:r>
            <a:r>
              <a:rPr sz="1400" spc="15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arrays,</a:t>
            </a:r>
            <a:r>
              <a:rPr sz="1400" spc="15" dirty="0">
                <a:latin typeface="+mj-lt"/>
                <a:cs typeface="Tahoma"/>
              </a:rPr>
              <a:t> </a:t>
            </a:r>
            <a:r>
              <a:rPr sz="1400" spc="-55" dirty="0">
                <a:latin typeface="+mj-lt"/>
                <a:cs typeface="Tahoma"/>
              </a:rPr>
              <a:t>numpy</a:t>
            </a:r>
            <a:r>
              <a:rPr sz="1400" spc="15" dirty="0">
                <a:latin typeface="+mj-lt"/>
                <a:cs typeface="Tahoma"/>
              </a:rPr>
              <a:t> </a:t>
            </a:r>
            <a:r>
              <a:rPr sz="1400" spc="-55" dirty="0">
                <a:latin typeface="+mj-lt"/>
                <a:cs typeface="Tahoma"/>
              </a:rPr>
              <a:t>compares</a:t>
            </a:r>
            <a:r>
              <a:rPr sz="1400" spc="25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shapes.</a:t>
            </a:r>
            <a:r>
              <a:rPr sz="1400" spc="130" dirty="0">
                <a:latin typeface="+mj-lt"/>
                <a:cs typeface="Tahoma"/>
              </a:rPr>
              <a:t> </a:t>
            </a:r>
            <a:r>
              <a:rPr sz="1400" spc="-45" dirty="0">
                <a:latin typeface="+mj-lt"/>
                <a:cs typeface="Tahoma"/>
              </a:rPr>
              <a:t>Two </a:t>
            </a:r>
            <a:r>
              <a:rPr sz="1400" spc="-295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dimensions</a:t>
            </a:r>
            <a:r>
              <a:rPr sz="1400" spc="10" dirty="0">
                <a:latin typeface="+mj-lt"/>
                <a:cs typeface="Tahoma"/>
              </a:rPr>
              <a:t> </a:t>
            </a:r>
            <a:r>
              <a:rPr sz="1400" spc="-65" dirty="0">
                <a:latin typeface="+mj-lt"/>
                <a:cs typeface="Tahoma"/>
              </a:rPr>
              <a:t>are</a:t>
            </a:r>
            <a:r>
              <a:rPr sz="1400" spc="20" dirty="0">
                <a:latin typeface="+mj-lt"/>
                <a:cs typeface="Tahoma"/>
              </a:rPr>
              <a:t> </a:t>
            </a:r>
            <a:r>
              <a:rPr sz="1400" spc="-30" dirty="0">
                <a:latin typeface="+mj-lt"/>
                <a:cs typeface="Tahoma"/>
              </a:rPr>
              <a:t>compatible</a:t>
            </a:r>
            <a:r>
              <a:rPr sz="1400" spc="20" dirty="0">
                <a:latin typeface="+mj-lt"/>
                <a:cs typeface="Tahoma"/>
              </a:rPr>
              <a:t> </a:t>
            </a:r>
            <a:r>
              <a:rPr sz="1400" spc="-60" dirty="0">
                <a:latin typeface="+mj-lt"/>
                <a:cs typeface="Tahoma"/>
              </a:rPr>
              <a:t>when</a:t>
            </a:r>
            <a:endParaRPr sz="1400" dirty="0">
              <a:latin typeface="+mj-lt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174625" algn="l"/>
              </a:tabLst>
            </a:pPr>
            <a:r>
              <a:rPr sz="1400" spc="-25" dirty="0">
                <a:latin typeface="+mj-lt"/>
                <a:cs typeface="Tahoma"/>
              </a:rPr>
              <a:t>They</a:t>
            </a:r>
            <a:r>
              <a:rPr sz="1400" spc="5" dirty="0">
                <a:latin typeface="+mj-lt"/>
                <a:cs typeface="Tahoma"/>
              </a:rPr>
              <a:t> </a:t>
            </a:r>
            <a:r>
              <a:rPr sz="1400" spc="-65" dirty="0">
                <a:latin typeface="+mj-lt"/>
                <a:cs typeface="Tahoma"/>
              </a:rPr>
              <a:t>are</a:t>
            </a:r>
            <a:r>
              <a:rPr sz="1400" spc="10" dirty="0">
                <a:latin typeface="+mj-lt"/>
                <a:cs typeface="Tahoma"/>
              </a:rPr>
              <a:t> </a:t>
            </a:r>
            <a:r>
              <a:rPr sz="1400" spc="-30" dirty="0">
                <a:latin typeface="+mj-lt"/>
                <a:cs typeface="Tahoma"/>
              </a:rPr>
              <a:t>of</a:t>
            </a:r>
            <a:r>
              <a:rPr sz="1400" spc="10" dirty="0">
                <a:latin typeface="+mj-lt"/>
                <a:cs typeface="Tahoma"/>
              </a:rPr>
              <a:t> </a:t>
            </a:r>
            <a:r>
              <a:rPr sz="1400" spc="-45" dirty="0">
                <a:latin typeface="+mj-lt"/>
                <a:cs typeface="Tahoma"/>
              </a:rPr>
              <a:t>equal</a:t>
            </a:r>
            <a:r>
              <a:rPr sz="1400" spc="5" dirty="0">
                <a:latin typeface="+mj-lt"/>
                <a:cs typeface="Tahoma"/>
              </a:rPr>
              <a:t> </a:t>
            </a:r>
            <a:r>
              <a:rPr sz="1400" spc="-40" dirty="0">
                <a:latin typeface="+mj-lt"/>
                <a:cs typeface="Tahoma"/>
              </a:rPr>
              <a:t>size</a:t>
            </a:r>
            <a:endParaRPr sz="1400" dirty="0">
              <a:latin typeface="+mj-lt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894"/>
              </a:spcBef>
              <a:buAutoNum type="arabicPeriod"/>
              <a:tabLst>
                <a:tab pos="174625" algn="l"/>
              </a:tabLst>
            </a:pPr>
            <a:r>
              <a:rPr sz="1400" spc="-35" dirty="0">
                <a:latin typeface="+mj-lt"/>
                <a:cs typeface="Tahoma"/>
              </a:rPr>
              <a:t>One</a:t>
            </a:r>
            <a:r>
              <a:rPr sz="1400" spc="-5" dirty="0">
                <a:latin typeface="+mj-lt"/>
                <a:cs typeface="Tahoma"/>
              </a:rPr>
              <a:t> </a:t>
            </a:r>
            <a:r>
              <a:rPr sz="1400" spc="-30" dirty="0">
                <a:latin typeface="+mj-lt"/>
                <a:cs typeface="Tahoma"/>
              </a:rPr>
              <a:t>of</a:t>
            </a:r>
            <a:r>
              <a:rPr sz="1400" spc="5" dirty="0">
                <a:latin typeface="+mj-lt"/>
                <a:cs typeface="Tahoma"/>
              </a:rPr>
              <a:t> </a:t>
            </a:r>
            <a:r>
              <a:rPr sz="1400" spc="-40" dirty="0">
                <a:latin typeface="+mj-lt"/>
                <a:cs typeface="Tahoma"/>
              </a:rPr>
              <a:t>them</a:t>
            </a:r>
            <a:r>
              <a:rPr sz="1400" spc="5" dirty="0">
                <a:latin typeface="+mj-lt"/>
                <a:cs typeface="Tahoma"/>
              </a:rPr>
              <a:t> </a:t>
            </a:r>
            <a:r>
              <a:rPr sz="1400" spc="-35" dirty="0">
                <a:latin typeface="+mj-lt"/>
                <a:cs typeface="Tahoma"/>
              </a:rPr>
              <a:t>is</a:t>
            </a:r>
            <a:r>
              <a:rPr sz="1400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1</a:t>
            </a:r>
            <a:endParaRPr sz="14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57324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050" y="214978"/>
            <a:ext cx="188258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4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Array</a:t>
            </a:r>
            <a:r>
              <a:rPr sz="1400" b="1" spc="7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broadcasting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063" y="746633"/>
            <a:ext cx="3468624" cy="21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2372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82575"/>
            <a:ext cx="21920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Array</a:t>
            </a:r>
            <a:r>
              <a:rPr sz="1400" spc="105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sz="1400" spc="-6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broadcasting</a:t>
            </a:r>
            <a:r>
              <a:rPr sz="1400" spc="105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sz="1400" spc="-15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with</a:t>
            </a:r>
            <a:r>
              <a:rPr sz="1400" spc="105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sz="1400" spc="-9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scalars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877" y="826941"/>
            <a:ext cx="387604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-5" dirty="0">
                <a:latin typeface="Tahoma"/>
                <a:cs typeface="Tahoma"/>
              </a:rPr>
              <a:t>This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also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allows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us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constant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matrix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multiply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matrix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constant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676" y="1411541"/>
            <a:ext cx="1233170" cy="979169"/>
          </a:xfrm>
          <a:prstGeom prst="rect">
            <a:avLst/>
          </a:prstGeom>
          <a:solidFill>
            <a:srgbClr val="F9F9F9"/>
          </a:solidFill>
          <a:ln w="5054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745"/>
              </a:spcBef>
            </a:pP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np.ones((3,3))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55"/>
              </a:lnSpc>
              <a:spcBef>
                <a:spcPts val="975"/>
              </a:spcBef>
            </a:pPr>
            <a:r>
              <a:rPr sz="900" b="1" spc="80" dirty="0">
                <a:solidFill>
                  <a:srgbClr val="007F7F"/>
                </a:solidFill>
                <a:latin typeface="Times New Roman"/>
                <a:cs typeface="Times New Roman"/>
              </a:rPr>
              <a:t>print</a:t>
            </a:r>
            <a:r>
              <a:rPr sz="900" b="1" spc="22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900" spc="20" dirty="0">
                <a:latin typeface="SimSun"/>
                <a:cs typeface="SimSun"/>
              </a:rPr>
              <a:t>3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*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-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1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[[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</a:t>
            </a:r>
            <a:r>
              <a:rPr sz="900" spc="459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</a:t>
            </a:r>
            <a:r>
              <a:rPr sz="900" spc="459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2.]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459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[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</a:t>
            </a:r>
            <a:r>
              <a:rPr sz="900" spc="459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</a:t>
            </a:r>
            <a:r>
              <a:rPr sz="900" spc="46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2.]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5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46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[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</a:t>
            </a:r>
            <a:r>
              <a:rPr sz="900" spc="46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</a:t>
            </a:r>
            <a:r>
              <a:rPr sz="900" spc="47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2.]]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809787217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206375"/>
            <a:ext cx="1846453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solidFill>
                  <a:schemeClr val="accent2">
                    <a:lumMod val="75000"/>
                  </a:schemeClr>
                </a:solidFill>
              </a:rPr>
              <a:t>Vector</a:t>
            </a:r>
            <a:r>
              <a:rPr sz="1400" spc="7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1400" spc="-50" dirty="0">
                <a:solidFill>
                  <a:schemeClr val="accent2">
                    <a:lumMod val="75000"/>
                  </a:schemeClr>
                </a:solidFill>
              </a:rPr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95" y="570636"/>
            <a:ext cx="59613" cy="596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8668" y="493552"/>
            <a:ext cx="1887855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Tahoma"/>
                <a:cs typeface="Tahoma"/>
              </a:rPr>
              <a:t>inne</a:t>
            </a:r>
            <a:r>
              <a:rPr sz="1000" spc="-30" dirty="0">
                <a:latin typeface="Tahoma"/>
                <a:cs typeface="Tahoma"/>
              </a:rPr>
              <a:t>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p</a:t>
            </a:r>
            <a:r>
              <a:rPr sz="1000" spc="-3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duct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000" spc="-35" dirty="0">
                <a:latin typeface="Tahoma"/>
                <a:cs typeface="Tahoma"/>
              </a:rPr>
              <a:t>outer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p</a:t>
            </a:r>
            <a:r>
              <a:rPr sz="1000" spc="-35" dirty="0">
                <a:latin typeface="Tahoma"/>
                <a:cs typeface="Tahoma"/>
              </a:rPr>
              <a:t>r</a:t>
            </a:r>
            <a:r>
              <a:rPr sz="1000" spc="-15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duct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000" spc="-25" dirty="0">
                <a:latin typeface="Tahoma"/>
                <a:cs typeface="Tahoma"/>
              </a:rPr>
              <a:t>dot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product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(matrix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multiplication)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495" y="836345"/>
            <a:ext cx="59613" cy="596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495" y="1102042"/>
            <a:ext cx="59613" cy="596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2278" y="1337526"/>
            <a:ext cx="2668270" cy="1762125"/>
          </a:xfrm>
          <a:prstGeom prst="rect">
            <a:avLst/>
          </a:prstGeom>
          <a:solidFill>
            <a:srgbClr val="F9F9F9"/>
          </a:solidFill>
          <a:ln w="5054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78105" marR="70485">
              <a:lnSpc>
                <a:spcPts val="1030"/>
              </a:lnSpc>
              <a:spcBef>
                <a:spcPts val="819"/>
              </a:spcBef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note: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numpy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automatically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converts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lists </a:t>
            </a:r>
            <a:r>
              <a:rPr sz="900" spc="-434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u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[1, 2,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3]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00"/>
              </a:lnSpc>
            </a:pPr>
            <a:r>
              <a:rPr sz="900" spc="20" dirty="0">
                <a:latin typeface="SimSun"/>
                <a:cs typeface="SimSun"/>
              </a:rPr>
              <a:t>v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[1,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1,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1]</a:t>
            </a:r>
            <a:endParaRPr sz="900">
              <a:latin typeface="SimSun"/>
              <a:cs typeface="SimSun"/>
            </a:endParaRPr>
          </a:p>
          <a:p>
            <a:pPr marL="78105" marR="1744345">
              <a:lnSpc>
                <a:spcPts val="1030"/>
              </a:lnSpc>
              <a:spcBef>
                <a:spcPts val="1050"/>
              </a:spcBef>
            </a:pPr>
            <a:r>
              <a:rPr sz="900" spc="20" dirty="0">
                <a:latin typeface="SimSun"/>
                <a:cs typeface="SimSun"/>
              </a:rPr>
              <a:t>np.inner(u,</a:t>
            </a:r>
            <a:r>
              <a:rPr sz="900" spc="-7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v)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6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975"/>
              </a:lnSpc>
            </a:pPr>
            <a:r>
              <a:rPr sz="900" spc="20" dirty="0">
                <a:latin typeface="SimSun"/>
                <a:cs typeface="SimSun"/>
              </a:rPr>
              <a:t>np.outer(u,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v)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-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array([[1,</a:t>
            </a:r>
            <a:r>
              <a:rPr sz="900" spc="-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1,</a:t>
            </a:r>
            <a:r>
              <a:rPr sz="900" spc="-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1],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25"/>
              </a:lnSpc>
              <a:tabLst>
                <a:tab pos="615950" algn="l"/>
              </a:tabLst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	[2,</a:t>
            </a:r>
            <a:r>
              <a:rPr sz="900" spc="-3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2,</a:t>
            </a:r>
            <a:r>
              <a:rPr sz="900" spc="-2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2],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25"/>
              </a:lnSpc>
              <a:tabLst>
                <a:tab pos="615950" algn="l"/>
              </a:tabLst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	[3,</a:t>
            </a:r>
            <a:r>
              <a:rPr sz="900" spc="-2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3,</a:t>
            </a:r>
            <a:r>
              <a:rPr sz="900" spc="-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3]])</a:t>
            </a:r>
            <a:endParaRPr sz="900">
              <a:latin typeface="SimSun"/>
              <a:cs typeface="SimSun"/>
            </a:endParaRPr>
          </a:p>
          <a:p>
            <a:pPr marL="78105" marR="1863725">
              <a:lnSpc>
                <a:spcPts val="1030"/>
              </a:lnSpc>
              <a:spcBef>
                <a:spcPts val="50"/>
              </a:spcBef>
            </a:pPr>
            <a:r>
              <a:rPr sz="900" spc="20" dirty="0">
                <a:latin typeface="SimSun"/>
                <a:cs typeface="SimSun"/>
              </a:rPr>
              <a:t>np.dot(u,</a:t>
            </a:r>
            <a:r>
              <a:rPr sz="900" spc="-7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v)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6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117683341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6375"/>
            <a:ext cx="184942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0" dirty="0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sz="1400" spc="6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1400" spc="-50" dirty="0">
                <a:solidFill>
                  <a:schemeClr val="accent2">
                    <a:lumMod val="75000"/>
                  </a:schemeClr>
                </a:solidFill>
              </a:rPr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493075" y="1025956"/>
            <a:ext cx="1706245" cy="1626870"/>
          </a:xfrm>
          <a:custGeom>
            <a:avLst/>
            <a:gdLst/>
            <a:ahLst/>
            <a:cxnLst/>
            <a:rect l="l" t="t" r="r" b="b"/>
            <a:pathLst>
              <a:path w="1706245" h="1626870">
                <a:moveTo>
                  <a:pt x="1706194" y="0"/>
                </a:moveTo>
                <a:lnTo>
                  <a:pt x="0" y="0"/>
                </a:lnTo>
                <a:lnTo>
                  <a:pt x="0" y="1626247"/>
                </a:lnTo>
                <a:lnTo>
                  <a:pt x="1706194" y="1626247"/>
                </a:lnTo>
                <a:lnTo>
                  <a:pt x="170619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877" y="726673"/>
            <a:ext cx="2411095" cy="67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First,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define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some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matrices: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/>
              <a:cs typeface="Tahoma"/>
            </a:endParaRPr>
          </a:p>
          <a:p>
            <a:pPr marL="1202055">
              <a:lnSpc>
                <a:spcPts val="1055"/>
              </a:lnSpc>
            </a:pP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np.ones((3,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2))</a:t>
            </a:r>
            <a:endParaRPr sz="900">
              <a:latin typeface="SimSun"/>
              <a:cs typeface="SimSun"/>
            </a:endParaRPr>
          </a:p>
          <a:p>
            <a:pPr marL="1202055">
              <a:lnSpc>
                <a:spcPts val="105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-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array([[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1.,</a:t>
            </a:r>
            <a:r>
              <a:rPr sz="900" spc="45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1.],</a:t>
            </a:r>
            <a:endParaRPr sz="9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37246" y="1377621"/>
          <a:ext cx="1617978" cy="67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/>
                <a:gridCol w="537844"/>
                <a:gridCol w="358775"/>
                <a:gridCol w="330834"/>
              </a:tblGrid>
              <a:tr h="141193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[</a:t>
                      </a:r>
                      <a:r>
                        <a:rPr sz="900" spc="-4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690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1.],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0479">
                <a:tc>
                  <a:txBody>
                    <a:bodyPr/>
                    <a:lstStyle/>
                    <a:p>
                      <a:pPr marL="31750">
                        <a:lnSpc>
                          <a:spcPts val="925"/>
                        </a:lnSpc>
                      </a:pPr>
                      <a:r>
                        <a:rPr sz="90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2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[</a:t>
                      </a:r>
                      <a:r>
                        <a:rPr sz="900" spc="-4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690">
                        <a:lnSpc>
                          <a:spcPts val="92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1.]])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9766">
                <a:tc>
                  <a:txBody>
                    <a:bodyPr/>
                    <a:lstStyle/>
                    <a:p>
                      <a:pPr marL="31750">
                        <a:lnSpc>
                          <a:spcPts val="844"/>
                        </a:lnSpc>
                      </a:pPr>
                      <a:r>
                        <a:rPr sz="900" spc="20" dirty="0">
                          <a:latin typeface="SimSun"/>
                          <a:cs typeface="SimSun"/>
                        </a:rPr>
                        <a:t>A.T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1193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</a:t>
                      </a:r>
                      <a:r>
                        <a:rPr sz="900" spc="-1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array([[</a:t>
                      </a:r>
                      <a:r>
                        <a:rPr sz="900" spc="-1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1.],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</a:tr>
              <a:tr h="141193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  <a:tabLst>
                          <a:tab pos="569595" algn="l"/>
                        </a:tabLst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	[</a:t>
                      </a:r>
                      <a:r>
                        <a:rPr sz="900" spc="-4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0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1.]])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56296" y="2149622"/>
            <a:ext cx="1579880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B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np.ones((2,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3))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array([[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1.,</a:t>
            </a:r>
            <a:r>
              <a:rPr sz="900" spc="46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1.,</a:t>
            </a:r>
            <a:r>
              <a:rPr sz="900" spc="46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1.],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55"/>
              </a:lnSpc>
              <a:tabLst>
                <a:tab pos="550545" algn="l"/>
              </a:tabLst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	[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1.,</a:t>
            </a:r>
            <a:r>
              <a:rPr sz="900" spc="45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1.,</a:t>
            </a:r>
            <a:r>
              <a:rPr sz="900" spc="45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1.]])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88020" y="1020902"/>
            <a:ext cx="1716405" cy="1636395"/>
            <a:chOff x="1488020" y="1020902"/>
            <a:chExt cx="1716405" cy="1636395"/>
          </a:xfrm>
        </p:grpSpPr>
        <p:sp>
          <p:nvSpPr>
            <p:cNvPr id="8" name="object 8"/>
            <p:cNvSpPr/>
            <p:nvPr/>
          </p:nvSpPr>
          <p:spPr>
            <a:xfrm>
              <a:off x="1488020" y="1023429"/>
              <a:ext cx="1716405" cy="0"/>
            </a:xfrm>
            <a:custGeom>
              <a:avLst/>
              <a:gdLst/>
              <a:ahLst/>
              <a:cxnLst/>
              <a:rect l="l" t="t" r="r" b="b"/>
              <a:pathLst>
                <a:path w="1716405">
                  <a:moveTo>
                    <a:pt x="0" y="0"/>
                  </a:moveTo>
                  <a:lnTo>
                    <a:pt x="171631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0548" y="1023429"/>
              <a:ext cx="0" cy="1631314"/>
            </a:xfrm>
            <a:custGeom>
              <a:avLst/>
              <a:gdLst/>
              <a:ahLst/>
              <a:cxnLst/>
              <a:rect l="l" t="t" r="r" b="b"/>
              <a:pathLst>
                <a:path h="1631314">
                  <a:moveTo>
                    <a:pt x="0" y="16313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1796" y="1023429"/>
              <a:ext cx="0" cy="1631314"/>
            </a:xfrm>
            <a:custGeom>
              <a:avLst/>
              <a:gdLst/>
              <a:ahLst/>
              <a:cxnLst/>
              <a:rect l="l" t="t" r="r" b="b"/>
              <a:pathLst>
                <a:path h="1631314">
                  <a:moveTo>
                    <a:pt x="0" y="16313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8020" y="2654744"/>
              <a:ext cx="1716405" cy="0"/>
            </a:xfrm>
            <a:custGeom>
              <a:avLst/>
              <a:gdLst/>
              <a:ahLst/>
              <a:cxnLst/>
              <a:rect l="l" t="t" r="r" b="b"/>
              <a:pathLst>
                <a:path w="1716405">
                  <a:moveTo>
                    <a:pt x="0" y="0"/>
                  </a:moveTo>
                  <a:lnTo>
                    <a:pt x="171631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2944439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79" y="101165"/>
            <a:ext cx="167789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Matrix</a:t>
            </a:r>
            <a:r>
              <a:rPr sz="1400" spc="6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sz="1400" spc="-5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56120" y="460083"/>
            <a:ext cx="3380740" cy="2670175"/>
          </a:xfrm>
          <a:custGeom>
            <a:avLst/>
            <a:gdLst/>
            <a:ahLst/>
            <a:cxnLst/>
            <a:rect l="l" t="t" r="r" b="b"/>
            <a:pathLst>
              <a:path w="3380740" h="2670175">
                <a:moveTo>
                  <a:pt x="3380117" y="0"/>
                </a:moveTo>
                <a:lnTo>
                  <a:pt x="0" y="0"/>
                </a:lnTo>
                <a:lnTo>
                  <a:pt x="0" y="2670086"/>
                </a:lnTo>
                <a:lnTo>
                  <a:pt x="3380117" y="2670086"/>
                </a:lnTo>
                <a:lnTo>
                  <a:pt x="338011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9327" y="539910"/>
            <a:ext cx="7429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np.dot(A,</a:t>
            </a:r>
            <a:r>
              <a:rPr sz="900" spc="-6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B)</a:t>
            </a:r>
            <a:endParaRPr sz="9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0277" y="681267"/>
          <a:ext cx="1617980" cy="934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"/>
                <a:gridCol w="807085"/>
                <a:gridCol w="689610"/>
              </a:tblGrid>
              <a:tr h="141193">
                <a:tc>
                  <a:txBody>
                    <a:bodyPr/>
                    <a:lstStyle/>
                    <a:p>
                      <a:pPr marL="1270" algn="ctr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array([[</a:t>
                      </a:r>
                      <a:r>
                        <a:rPr sz="900" spc="-4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00"/>
                        </a:lnSpc>
                        <a:spcBef>
                          <a:spcPts val="10"/>
                        </a:spcBef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2.,</a:t>
                      </a:r>
                      <a:r>
                        <a:rPr sz="900" spc="41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2.],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270" marB="0">
                    <a:solidFill>
                      <a:srgbClr val="F9F9F9"/>
                    </a:solidFill>
                  </a:tcPr>
                </a:tc>
              </a:tr>
              <a:tr h="130479">
                <a:tc>
                  <a:txBody>
                    <a:bodyPr/>
                    <a:lstStyle/>
                    <a:p>
                      <a:pPr marL="1270" algn="ctr">
                        <a:lnSpc>
                          <a:spcPts val="925"/>
                        </a:lnSpc>
                      </a:pPr>
                      <a:r>
                        <a:rPr sz="90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2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[</a:t>
                      </a:r>
                      <a:r>
                        <a:rPr sz="900" spc="-4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92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2.,</a:t>
                      </a:r>
                      <a:r>
                        <a:rPr sz="900" spc="41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2.],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141193">
                <a:tc>
                  <a:txBody>
                    <a:bodyPr/>
                    <a:lstStyle/>
                    <a:p>
                      <a:pPr marL="1270" algn="ctr">
                        <a:lnSpc>
                          <a:spcPts val="1005"/>
                        </a:lnSpc>
                      </a:pPr>
                      <a:r>
                        <a:rPr sz="90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0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[</a:t>
                      </a:r>
                      <a:r>
                        <a:rPr sz="900" spc="-4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0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2.,</a:t>
                      </a:r>
                      <a:r>
                        <a:rPr sz="900" spc="41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2.]])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  <a:tr h="38072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  <a:spcBef>
                          <a:spcPts val="870"/>
                        </a:spcBef>
                      </a:pPr>
                      <a:r>
                        <a:rPr sz="900" spc="20" dirty="0">
                          <a:latin typeface="SimSun"/>
                          <a:cs typeface="SimSun"/>
                        </a:rPr>
                        <a:t>np.dot(B,</a:t>
                      </a:r>
                      <a:r>
                        <a:rPr sz="900" spc="-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latin typeface="SimSun"/>
                          <a:cs typeface="SimSun"/>
                        </a:rPr>
                        <a:t>A)</a:t>
                      </a:r>
                      <a:endParaRPr sz="900">
                        <a:latin typeface="SimSun"/>
                        <a:cs typeface="SimSun"/>
                      </a:endParaRPr>
                    </a:p>
                    <a:p>
                      <a:pPr marL="31750">
                        <a:lnSpc>
                          <a:spcPts val="97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</a:t>
                      </a:r>
                      <a:r>
                        <a:rPr sz="900" spc="-1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array([[</a:t>
                      </a:r>
                      <a:r>
                        <a:rPr sz="900" spc="-15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3.,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11049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ts val="1000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3.],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</a:tr>
              <a:tr h="141193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  <a:tabLst>
                          <a:tab pos="569595" algn="l"/>
                        </a:tabLst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#	[</a:t>
                      </a:r>
                      <a:r>
                        <a:rPr sz="900" spc="-4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3.,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05"/>
                        </a:lnSpc>
                      </a:pPr>
                      <a:r>
                        <a:rPr sz="900" spc="20" dirty="0">
                          <a:solidFill>
                            <a:srgbClr val="0000CC"/>
                          </a:solidFill>
                          <a:latin typeface="SimSun"/>
                          <a:cs typeface="SimSun"/>
                        </a:rPr>
                        <a:t>3.]])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19327" y="1714228"/>
            <a:ext cx="1161415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np.dot(B.T,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A.T)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5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-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array([[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2.,</a:t>
            </a:r>
            <a:r>
              <a:rPr sz="900" spc="45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2.,</a:t>
            </a:r>
            <a:endParaRPr sz="9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7" y="1975187"/>
            <a:ext cx="85725" cy="292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0"/>
              </a:spcBef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  #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79" y="1975187"/>
            <a:ext cx="623570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95"/>
              </a:spcBef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[</a:t>
            </a:r>
            <a:r>
              <a:rPr sz="900" spc="-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2.,</a:t>
            </a:r>
            <a:r>
              <a:rPr sz="900" spc="43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2.,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5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[</a:t>
            </a:r>
            <a:r>
              <a:rPr sz="900" spc="-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2.,</a:t>
            </a:r>
            <a:r>
              <a:rPr sz="900" spc="43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2.,</a:t>
            </a:r>
            <a:endParaRPr sz="9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781" y="1844708"/>
            <a:ext cx="324485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95"/>
              </a:spcBef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2.],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2.],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5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2.]])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2366627"/>
            <a:ext cx="3253740" cy="68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np.dot(A,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B.T)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Traceback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(most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recent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call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last):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  <a:tabLst>
                <a:tab pos="251460" algn="l"/>
              </a:tabLst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	File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"&lt;stdin&gt;",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line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1,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in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&lt;module&gt;</a:t>
            </a:r>
            <a:endParaRPr sz="900">
              <a:latin typeface="SimSun"/>
              <a:cs typeface="SimSun"/>
            </a:endParaRPr>
          </a:p>
          <a:p>
            <a:pPr marL="12700" marR="5080">
              <a:lnSpc>
                <a:spcPts val="1030"/>
              </a:lnSpc>
              <a:spcBef>
                <a:spcPts val="50"/>
              </a:spcBef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ValueError: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shapes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(3,2)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and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(3,2)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not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aligned:</a:t>
            </a:r>
            <a:r>
              <a:rPr sz="900" spc="47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... </a:t>
            </a:r>
            <a:r>
              <a:rPr sz="900" spc="-434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... 2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(dim 1)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!= 3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(dim 0)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1052" y="455028"/>
            <a:ext cx="3390265" cy="2680335"/>
            <a:chOff x="651052" y="455028"/>
            <a:chExt cx="3390265" cy="2680335"/>
          </a:xfrm>
        </p:grpSpPr>
        <p:sp>
          <p:nvSpPr>
            <p:cNvPr id="12" name="object 12"/>
            <p:cNvSpPr/>
            <p:nvPr/>
          </p:nvSpPr>
          <p:spPr>
            <a:xfrm>
              <a:off x="651052" y="457555"/>
              <a:ext cx="3390265" cy="0"/>
            </a:xfrm>
            <a:custGeom>
              <a:avLst/>
              <a:gdLst/>
              <a:ahLst/>
              <a:cxnLst/>
              <a:rect l="l" t="t" r="r" b="b"/>
              <a:pathLst>
                <a:path w="3390265">
                  <a:moveTo>
                    <a:pt x="0" y="0"/>
                  </a:moveTo>
                  <a:lnTo>
                    <a:pt x="33902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3580" y="457555"/>
              <a:ext cx="0" cy="2675255"/>
            </a:xfrm>
            <a:custGeom>
              <a:avLst/>
              <a:gdLst/>
              <a:ahLst/>
              <a:cxnLst/>
              <a:rect l="l" t="t" r="r" b="b"/>
              <a:pathLst>
                <a:path h="2675255">
                  <a:moveTo>
                    <a:pt x="0" y="26751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765" y="457555"/>
              <a:ext cx="0" cy="2675255"/>
            </a:xfrm>
            <a:custGeom>
              <a:avLst/>
              <a:gdLst/>
              <a:ahLst/>
              <a:cxnLst/>
              <a:rect l="l" t="t" r="r" b="b"/>
              <a:pathLst>
                <a:path h="2675255">
                  <a:moveTo>
                    <a:pt x="0" y="26751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052" y="3132696"/>
              <a:ext cx="3390265" cy="0"/>
            </a:xfrm>
            <a:custGeom>
              <a:avLst/>
              <a:gdLst/>
              <a:ahLst/>
              <a:cxnLst/>
              <a:rect l="l" t="t" r="r" b="b"/>
              <a:pathLst>
                <a:path w="3390265">
                  <a:moveTo>
                    <a:pt x="0" y="0"/>
                  </a:moveTo>
                  <a:lnTo>
                    <a:pt x="33902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3748645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907" y="101165"/>
            <a:ext cx="156273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Operations</a:t>
            </a:r>
            <a:r>
              <a:rPr sz="1400" spc="8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sz="1400" spc="-6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along</a:t>
            </a:r>
            <a:r>
              <a:rPr sz="1400" spc="85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sz="1400" spc="-85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axes</a:t>
            </a:r>
          </a:p>
        </p:txBody>
      </p:sp>
      <p:sp>
        <p:nvSpPr>
          <p:cNvPr id="3" name="object 3"/>
          <p:cNvSpPr/>
          <p:nvPr/>
        </p:nvSpPr>
        <p:spPr>
          <a:xfrm>
            <a:off x="539838" y="623755"/>
            <a:ext cx="3738879" cy="2409190"/>
          </a:xfrm>
          <a:custGeom>
            <a:avLst/>
            <a:gdLst/>
            <a:ahLst/>
            <a:cxnLst/>
            <a:rect l="l" t="t" r="r" b="b"/>
            <a:pathLst>
              <a:path w="3738879" h="2409190">
                <a:moveTo>
                  <a:pt x="3738816" y="0"/>
                </a:moveTo>
                <a:lnTo>
                  <a:pt x="0" y="0"/>
                </a:lnTo>
                <a:lnTo>
                  <a:pt x="0" y="2409126"/>
                </a:lnTo>
                <a:lnTo>
                  <a:pt x="3738816" y="2409126"/>
                </a:lnTo>
                <a:lnTo>
                  <a:pt x="373881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8114" y="783140"/>
            <a:ext cx="3612515" cy="224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np.random.random((2,3))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array([[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0.9190687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,</a:t>
            </a:r>
            <a:r>
              <a:rPr sz="900" spc="47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0.36497813,</a:t>
            </a:r>
            <a:r>
              <a:rPr sz="900" spc="47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0.75644216],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  <a:tabLst>
                <a:tab pos="550545" algn="l"/>
              </a:tabLst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	[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0.91938241,</a:t>
            </a:r>
            <a:r>
              <a:rPr sz="900" spc="46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0.08599547,</a:t>
            </a:r>
            <a:r>
              <a:rPr sz="900" spc="459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0.49544003]])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-15" dirty="0">
                <a:latin typeface="SimSun"/>
                <a:cs typeface="SimSun"/>
              </a:rPr>
              <a:t>a.</a:t>
            </a:r>
            <a:r>
              <a:rPr sz="900" b="1" spc="-15" dirty="0">
                <a:solidFill>
                  <a:srgbClr val="007F7F"/>
                </a:solidFill>
                <a:latin typeface="Times New Roman"/>
                <a:cs typeface="Times New Roman"/>
              </a:rPr>
              <a:t>sum</a:t>
            </a:r>
            <a:r>
              <a:rPr sz="900" spc="-15" dirty="0">
                <a:latin typeface="SimSun"/>
                <a:cs typeface="SimSun"/>
              </a:rPr>
              <a:t>()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-3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3.5413068994445549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dirty="0">
                <a:latin typeface="SimSun"/>
                <a:cs typeface="SimSun"/>
              </a:rPr>
              <a:t>a.</a:t>
            </a:r>
            <a:r>
              <a:rPr sz="900" b="1" dirty="0">
                <a:solidFill>
                  <a:srgbClr val="007F7F"/>
                </a:solidFill>
                <a:latin typeface="Times New Roman"/>
                <a:cs typeface="Times New Roman"/>
              </a:rPr>
              <a:t>sum</a:t>
            </a:r>
            <a:r>
              <a:rPr sz="900" dirty="0">
                <a:latin typeface="SimSun"/>
                <a:cs typeface="SimSun"/>
              </a:rPr>
              <a:t>(axis=0)</a:t>
            </a:r>
            <a:r>
              <a:rPr sz="900" spc="45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column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sum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1.83845111,</a:t>
            </a:r>
            <a:r>
              <a:rPr sz="900" spc="47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0.4509736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,</a:t>
            </a:r>
            <a:r>
              <a:rPr sz="900" spc="47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1.25188219])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latin typeface="SimSun"/>
                <a:cs typeface="SimSun"/>
              </a:rPr>
              <a:t>a.cumsum()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0.9190687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,</a:t>
            </a:r>
            <a:r>
              <a:rPr sz="900" spc="47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1.28404683,</a:t>
            </a:r>
            <a:r>
              <a:rPr sz="900" spc="48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2.04048899,</a:t>
            </a:r>
            <a:r>
              <a:rPr sz="900" spc="47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2.9598714</a:t>
            </a:r>
            <a:r>
              <a:rPr sz="900" spc="1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,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  <a:tabLst>
                <a:tab pos="610235" algn="l"/>
              </a:tabLst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	3.04586687,</a:t>
            </a:r>
            <a:r>
              <a:rPr sz="900" spc="44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3.5413069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])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latin typeface="SimSun"/>
                <a:cs typeface="SimSun"/>
              </a:rPr>
              <a:t>a.cumsum(axis=1)</a:t>
            </a:r>
            <a:r>
              <a:rPr sz="900" spc="459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cumulative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row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sum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array([[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0.9190687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,</a:t>
            </a:r>
            <a:r>
              <a:rPr sz="900" spc="47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1.28404683,</a:t>
            </a:r>
            <a:r>
              <a:rPr sz="900" spc="47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2.04048899],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  <a:tabLst>
                <a:tab pos="550545" algn="l"/>
              </a:tabLst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	[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0.91938241,</a:t>
            </a:r>
            <a:r>
              <a:rPr sz="900" spc="46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1.00537788,</a:t>
            </a:r>
            <a:r>
              <a:rPr sz="900" spc="459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1.50081791]])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-5" dirty="0">
                <a:latin typeface="SimSun"/>
                <a:cs typeface="SimSun"/>
              </a:rPr>
              <a:t>a.</a:t>
            </a:r>
            <a:r>
              <a:rPr sz="9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min</a:t>
            </a:r>
            <a:r>
              <a:rPr sz="900" spc="-5" dirty="0">
                <a:latin typeface="SimSun"/>
                <a:cs typeface="SimSun"/>
              </a:rPr>
              <a:t>()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-3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0.0859954690403677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25"/>
              </a:lnSpc>
            </a:pPr>
            <a:r>
              <a:rPr sz="900" spc="-5" dirty="0">
                <a:latin typeface="SimSun"/>
                <a:cs typeface="SimSun"/>
              </a:rPr>
              <a:t>a.</a:t>
            </a:r>
            <a:r>
              <a:rPr sz="9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max</a:t>
            </a:r>
            <a:r>
              <a:rPr sz="900" spc="-5" dirty="0">
                <a:latin typeface="SimSun"/>
                <a:cs typeface="SimSun"/>
              </a:rPr>
              <a:t>(axis=0)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ts val="105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array([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0.91938241,</a:t>
            </a:r>
            <a:r>
              <a:rPr sz="900" spc="47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0.36497813,</a:t>
            </a:r>
            <a:r>
              <a:rPr sz="900" spc="47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0.75644216])</a:t>
            </a:r>
            <a:endParaRPr sz="900" dirty="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9838" y="698258"/>
            <a:ext cx="3749040" cy="2419350"/>
            <a:chOff x="539838" y="698258"/>
            <a:chExt cx="3749040" cy="2419350"/>
          </a:xfrm>
        </p:grpSpPr>
        <p:sp>
          <p:nvSpPr>
            <p:cNvPr id="6" name="object 6"/>
            <p:cNvSpPr/>
            <p:nvPr/>
          </p:nvSpPr>
          <p:spPr>
            <a:xfrm>
              <a:off x="539838" y="700786"/>
              <a:ext cx="3749040" cy="0"/>
            </a:xfrm>
            <a:custGeom>
              <a:avLst/>
              <a:gdLst/>
              <a:ahLst/>
              <a:cxnLst/>
              <a:rect l="l" t="t" r="r" b="b"/>
              <a:pathLst>
                <a:path w="3749040">
                  <a:moveTo>
                    <a:pt x="0" y="0"/>
                  </a:moveTo>
                  <a:lnTo>
                    <a:pt x="37489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378" y="700798"/>
              <a:ext cx="0" cy="2414270"/>
            </a:xfrm>
            <a:custGeom>
              <a:avLst/>
              <a:gdLst/>
              <a:ahLst/>
              <a:cxnLst/>
              <a:rect l="l" t="t" r="r" b="b"/>
              <a:pathLst>
                <a:path h="2414270">
                  <a:moveTo>
                    <a:pt x="0" y="241418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6250" y="700798"/>
              <a:ext cx="0" cy="2414270"/>
            </a:xfrm>
            <a:custGeom>
              <a:avLst/>
              <a:gdLst/>
              <a:ahLst/>
              <a:cxnLst/>
              <a:rect l="l" t="t" r="r" b="b"/>
              <a:pathLst>
                <a:path h="2414270">
                  <a:moveTo>
                    <a:pt x="0" y="241418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838" y="3114979"/>
              <a:ext cx="3749040" cy="0"/>
            </a:xfrm>
            <a:custGeom>
              <a:avLst/>
              <a:gdLst/>
              <a:ahLst/>
              <a:cxnLst/>
              <a:rect l="l" t="t" r="r" b="b"/>
              <a:pathLst>
                <a:path w="3749040">
                  <a:moveTo>
                    <a:pt x="0" y="0"/>
                  </a:moveTo>
                  <a:lnTo>
                    <a:pt x="37489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5956508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696" y="101165"/>
            <a:ext cx="9372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Slicing</a:t>
            </a:r>
            <a:r>
              <a:rPr spc="4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877" y="879734"/>
            <a:ext cx="1192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More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advanced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slicing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652" y="1185278"/>
            <a:ext cx="1771650" cy="1240155"/>
          </a:xfrm>
          <a:prstGeom prst="rect">
            <a:avLst/>
          </a:prstGeom>
          <a:solidFill>
            <a:srgbClr val="F9F9F9"/>
          </a:solidFill>
          <a:ln w="505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78105" marR="70485">
              <a:lnSpc>
                <a:spcPts val="2050"/>
              </a:lnSpc>
              <a:spcBef>
                <a:spcPts val="5"/>
              </a:spcBef>
            </a:pP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np.random.random((4,5))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a[2,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:]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775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third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row,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all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columns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25"/>
              </a:lnSpc>
            </a:pPr>
            <a:r>
              <a:rPr sz="900" spc="20" dirty="0">
                <a:latin typeface="SimSun"/>
                <a:cs typeface="SimSun"/>
              </a:rPr>
              <a:t>a[1:3]</a:t>
            </a:r>
            <a:endParaRPr sz="900">
              <a:latin typeface="SimSun"/>
              <a:cs typeface="SimSun"/>
            </a:endParaRPr>
          </a:p>
          <a:p>
            <a:pPr marL="78105" marR="70485">
              <a:lnSpc>
                <a:spcPts val="1030"/>
              </a:lnSpc>
              <a:spcBef>
                <a:spcPts val="50"/>
              </a:spcBef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2nd,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3rd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row,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all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columns </a:t>
            </a:r>
            <a:r>
              <a:rPr sz="900" spc="-434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a[:,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2:4]</a:t>
            </a:r>
            <a:endParaRPr sz="900">
              <a:latin typeface="SimSun"/>
              <a:cs typeface="SimSun"/>
            </a:endParaRPr>
          </a:p>
          <a:p>
            <a:pPr marL="78105">
              <a:lnSpc>
                <a:spcPts val="1000"/>
              </a:lnSpc>
            </a:pP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all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rows,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columns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3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and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4</a:t>
            </a:r>
            <a:endParaRPr sz="9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12190142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027" y="101165"/>
            <a:ext cx="1427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" dirty="0">
                <a:latin typeface="Arial"/>
                <a:cs typeface="Arial"/>
              </a:rPr>
              <a:t>Iterating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over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95" y="1376349"/>
            <a:ext cx="59613" cy="596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8668" y="1223347"/>
            <a:ext cx="372364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-40" dirty="0">
                <a:latin typeface="Tahoma"/>
                <a:cs typeface="Tahoma"/>
              </a:rPr>
              <a:t>Iterating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over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multidimensional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arrays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done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respect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first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axis: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20" dirty="0">
                <a:latin typeface="SimSun"/>
                <a:cs typeface="SimSun"/>
              </a:rPr>
              <a:t>for row in A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000" spc="-25" dirty="0">
                <a:latin typeface="Tahoma"/>
                <a:cs typeface="Tahoma"/>
              </a:rPr>
              <a:t>Looping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over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all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elements: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20" dirty="0">
                <a:latin typeface="SimSun"/>
                <a:cs typeface="SimSun"/>
              </a:rPr>
              <a:t>for</a:t>
            </a:r>
            <a:r>
              <a:rPr sz="1000" spc="2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element</a:t>
            </a:r>
            <a:r>
              <a:rPr sz="1000" spc="2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in</a:t>
            </a:r>
            <a:r>
              <a:rPr sz="1000" spc="2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A.flat</a:t>
            </a:r>
            <a:endParaRPr sz="10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495" y="1869795"/>
            <a:ext cx="59613" cy="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0414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791" y="282575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hlinkClick r:id="rId2"/>
              </a:rPr>
              <a:t>https://stackabuse.com/numpy-tutorial-a-simple-example-based-guide/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www.pythonprogramming.in/numpy-tutorial-with-examples-and-solutions/numpy-convert-1-d-array-with-8-elements-into-a-2-d-array-in-python.html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www.pythonprogramming.in/numpy-tutorial-with-examples-and-solutions.html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hlinkClick r:id="rId2"/>
              </a:rPr>
              <a:t>https://stackabuse.com/numpy-tutorial-a-simple-example-based-guide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https://www.edureka.co/blog/python-numpy-tutorial/</a:t>
            </a:r>
          </a:p>
        </p:txBody>
      </p:sp>
    </p:spTree>
    <p:extLst>
      <p:ext uri="{BB962C8B-B14F-4D97-AF65-F5344CB8AC3E}">
        <p14:creationId xmlns:p14="http://schemas.microsoft.com/office/powerpoint/2010/main" val="37818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" y="75208"/>
            <a:ext cx="4419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to create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  <a:r>
              <a:rPr lang="en-US" b="1" dirty="0" smtClean="0"/>
              <a:t>?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To create a </a:t>
            </a:r>
            <a:r>
              <a:rPr lang="en-US" sz="1400" dirty="0" err="1">
                <a:solidFill>
                  <a:srgbClr val="C00000"/>
                </a:solidFill>
              </a:rPr>
              <a:t>NumPy</a:t>
            </a:r>
            <a:r>
              <a:rPr lang="en-US" sz="1400" dirty="0">
                <a:solidFill>
                  <a:srgbClr val="C00000"/>
                </a:solidFill>
              </a:rPr>
              <a:t> array we need to pass list of element values inside a square bracket as an argument to the </a:t>
            </a:r>
            <a:r>
              <a:rPr lang="en-US" sz="1400" dirty="0" err="1">
                <a:solidFill>
                  <a:srgbClr val="C00000"/>
                </a:solidFill>
              </a:rPr>
              <a:t>np.array</a:t>
            </a:r>
            <a:r>
              <a:rPr lang="en-US" sz="1400" dirty="0">
                <a:solidFill>
                  <a:srgbClr val="C00000"/>
                </a:solidFill>
              </a:rPr>
              <a:t>() </a:t>
            </a:r>
            <a:r>
              <a:rPr lang="en-US" sz="1400" dirty="0" err="1">
                <a:solidFill>
                  <a:srgbClr val="C00000"/>
                </a:solidFill>
              </a:rPr>
              <a:t>function.A</a:t>
            </a:r>
            <a:r>
              <a:rPr lang="en-US" sz="1400" dirty="0">
                <a:solidFill>
                  <a:srgbClr val="C00000"/>
                </a:solidFill>
              </a:rPr>
              <a:t> 3d array is a matrix of 2d array. A 3d array can also be called as a list of lists where every element is again a list of elements</a:t>
            </a:r>
            <a:r>
              <a:rPr lang="en-US" sz="1400" dirty="0" smtClean="0"/>
              <a:t>.</a:t>
            </a:r>
          </a:p>
          <a:p>
            <a:r>
              <a:rPr lang="en-US" sz="1200" b="1" dirty="0"/>
              <a:t>import</a:t>
            </a:r>
            <a:r>
              <a:rPr lang="en-US" sz="1200" dirty="0" smtClean="0"/>
              <a:t> </a:t>
            </a:r>
            <a:r>
              <a:rPr lang="en-US" sz="1200" dirty="0" err="1" smtClean="0"/>
              <a:t>numpy</a:t>
            </a:r>
            <a:r>
              <a:rPr lang="en-US" sz="1200" dirty="0" smtClean="0"/>
              <a:t> </a:t>
            </a:r>
            <a:r>
              <a:rPr lang="en-US" sz="1200" b="1" dirty="0"/>
              <a:t>as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endParaRPr lang="en-US" sz="1200" dirty="0" smtClean="0"/>
          </a:p>
          <a:p>
            <a:r>
              <a:rPr lang="en-US" sz="1200" dirty="0" smtClean="0"/>
              <a:t>array1d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array</a:t>
            </a:r>
            <a:r>
              <a:rPr lang="en-US" sz="1200" dirty="0"/>
              <a:t>([1,</a:t>
            </a:r>
            <a:r>
              <a:rPr lang="en-US" sz="1200" dirty="0" smtClean="0"/>
              <a:t> </a:t>
            </a:r>
            <a:r>
              <a:rPr lang="en-US" sz="1200" dirty="0"/>
              <a:t>2,</a:t>
            </a:r>
            <a:r>
              <a:rPr lang="en-US" sz="1200" dirty="0" smtClean="0"/>
              <a:t> </a:t>
            </a:r>
            <a:r>
              <a:rPr lang="en-US" sz="1200" dirty="0"/>
              <a:t>3,</a:t>
            </a:r>
            <a:r>
              <a:rPr lang="en-US" sz="1200" dirty="0" smtClean="0"/>
              <a:t> </a:t>
            </a:r>
            <a:r>
              <a:rPr lang="en-US" sz="1200" dirty="0"/>
              <a:t>4,</a:t>
            </a:r>
            <a:r>
              <a:rPr lang="en-US" sz="1200" dirty="0" smtClean="0"/>
              <a:t> </a:t>
            </a:r>
            <a:r>
              <a:rPr lang="en-US" sz="1200" dirty="0"/>
              <a:t>5,</a:t>
            </a:r>
            <a:r>
              <a:rPr lang="en-US" sz="1200" dirty="0" smtClean="0"/>
              <a:t> </a:t>
            </a:r>
            <a:r>
              <a:rPr lang="en-US" sz="1200" dirty="0"/>
              <a:t>6])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array2d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array</a:t>
            </a:r>
            <a:r>
              <a:rPr lang="en-US" sz="1200" dirty="0"/>
              <a:t>([[1,</a:t>
            </a:r>
            <a:r>
              <a:rPr lang="en-US" sz="1200" dirty="0" smtClean="0"/>
              <a:t> </a:t>
            </a:r>
            <a:r>
              <a:rPr lang="en-US" sz="1200" dirty="0"/>
              <a:t>2,</a:t>
            </a:r>
            <a:r>
              <a:rPr lang="en-US" sz="1200" dirty="0" smtClean="0"/>
              <a:t> </a:t>
            </a:r>
            <a:r>
              <a:rPr lang="en-US" sz="1200" dirty="0"/>
              <a:t>3],</a:t>
            </a:r>
            <a:r>
              <a:rPr lang="en-US" sz="1200" dirty="0" smtClean="0"/>
              <a:t> </a:t>
            </a:r>
            <a:r>
              <a:rPr lang="en-US" sz="1200" dirty="0"/>
              <a:t>[4,</a:t>
            </a:r>
            <a:r>
              <a:rPr lang="en-US" sz="1200" dirty="0" smtClean="0"/>
              <a:t> </a:t>
            </a:r>
            <a:r>
              <a:rPr lang="en-US" sz="1200" dirty="0"/>
              <a:t>5,</a:t>
            </a:r>
            <a:r>
              <a:rPr lang="en-US" sz="1200" dirty="0" smtClean="0"/>
              <a:t> </a:t>
            </a:r>
            <a:r>
              <a:rPr lang="en-US" sz="1200" dirty="0"/>
              <a:t>6]])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array3d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array</a:t>
            </a:r>
            <a:r>
              <a:rPr lang="en-US" sz="1200" dirty="0"/>
              <a:t>([[[1,</a:t>
            </a:r>
            <a:r>
              <a:rPr lang="en-US" sz="1200" dirty="0" smtClean="0"/>
              <a:t> </a:t>
            </a:r>
            <a:r>
              <a:rPr lang="en-US" sz="1200" dirty="0"/>
              <a:t>2,</a:t>
            </a:r>
            <a:r>
              <a:rPr lang="en-US" sz="1200" dirty="0" smtClean="0"/>
              <a:t> </a:t>
            </a:r>
            <a:r>
              <a:rPr lang="en-US" sz="1200" dirty="0"/>
              <a:t>3],</a:t>
            </a:r>
            <a:r>
              <a:rPr lang="en-US" sz="1200" dirty="0" smtClean="0"/>
              <a:t> </a:t>
            </a:r>
            <a:r>
              <a:rPr lang="en-US" sz="1200" dirty="0"/>
              <a:t>[4,</a:t>
            </a:r>
            <a:r>
              <a:rPr lang="en-US" sz="1200" dirty="0" smtClean="0"/>
              <a:t> </a:t>
            </a:r>
            <a:r>
              <a:rPr lang="en-US" sz="1200" dirty="0"/>
              <a:t>5,</a:t>
            </a:r>
            <a:r>
              <a:rPr lang="en-US" sz="1200" dirty="0" smtClean="0"/>
              <a:t> </a:t>
            </a:r>
            <a:r>
              <a:rPr lang="en-US" sz="1200" dirty="0"/>
              <a:t>6]],</a:t>
            </a:r>
            <a:r>
              <a:rPr lang="en-US" sz="1200" dirty="0" smtClean="0"/>
              <a:t> </a:t>
            </a:r>
            <a:r>
              <a:rPr lang="en-US" sz="1200" dirty="0"/>
              <a:t>[[7,</a:t>
            </a:r>
            <a:r>
              <a:rPr lang="en-US" sz="1200" dirty="0" smtClean="0"/>
              <a:t> </a:t>
            </a:r>
            <a:r>
              <a:rPr lang="en-US" sz="1200" dirty="0"/>
              <a:t>8,</a:t>
            </a:r>
            <a:r>
              <a:rPr lang="en-US" sz="1200" dirty="0" smtClean="0"/>
              <a:t> </a:t>
            </a:r>
            <a:r>
              <a:rPr lang="en-US" sz="1200" dirty="0"/>
              <a:t>9],</a:t>
            </a:r>
            <a:r>
              <a:rPr lang="en-US" sz="1200" dirty="0" smtClean="0"/>
              <a:t> </a:t>
            </a:r>
            <a:r>
              <a:rPr lang="en-US" sz="1200" dirty="0"/>
              <a:t>[10,</a:t>
            </a:r>
            <a:r>
              <a:rPr lang="en-US" sz="1200" dirty="0" smtClean="0"/>
              <a:t> </a:t>
            </a:r>
            <a:r>
              <a:rPr lang="en-US" sz="1200" dirty="0"/>
              <a:t>11,</a:t>
            </a:r>
            <a:r>
              <a:rPr lang="en-US" sz="1200" dirty="0" smtClean="0"/>
              <a:t> </a:t>
            </a:r>
            <a:r>
              <a:rPr lang="en-US" sz="1200" dirty="0"/>
              <a:t>12]]])</a:t>
            </a:r>
            <a:r>
              <a:rPr lang="en-US" sz="1200" dirty="0" smtClean="0"/>
              <a:t>   </a:t>
            </a:r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)</a:t>
            </a:r>
            <a:r>
              <a:rPr lang="en-US" sz="1200" dirty="0" smtClean="0"/>
              <a:t>   </a:t>
            </a:r>
          </a:p>
          <a:p>
            <a:r>
              <a:rPr lang="en-US" sz="1200" b="1" dirty="0" smtClean="0"/>
              <a:t>print</a:t>
            </a:r>
            <a:r>
              <a:rPr lang="en-US" sz="1200" dirty="0"/>
              <a:t>("-"</a:t>
            </a:r>
            <a:r>
              <a:rPr lang="en-US" sz="1200" dirty="0" smtClean="0"/>
              <a:t> * </a:t>
            </a:r>
            <a:r>
              <a:rPr lang="en-US" sz="1200" dirty="0"/>
              <a:t>10)</a:t>
            </a:r>
            <a:r>
              <a:rPr lang="en-US" sz="1200" dirty="0" smtClean="0"/>
              <a:t> </a:t>
            </a:r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(array2d</a:t>
            </a:r>
            <a:r>
              <a:rPr lang="en-US" sz="1200" dirty="0"/>
              <a:t>)</a:t>
            </a:r>
            <a:r>
              <a:rPr lang="en-US" sz="1200" dirty="0" smtClean="0"/>
              <a:t>   </a:t>
            </a:r>
          </a:p>
          <a:p>
            <a:r>
              <a:rPr lang="en-US" sz="1200" b="1" dirty="0" smtClean="0"/>
              <a:t>print</a:t>
            </a:r>
            <a:r>
              <a:rPr lang="en-US" sz="1200" dirty="0"/>
              <a:t>("-"</a:t>
            </a:r>
            <a:r>
              <a:rPr lang="en-US" sz="1200" dirty="0" smtClean="0"/>
              <a:t> * </a:t>
            </a:r>
            <a:r>
              <a:rPr lang="en-US" sz="1200" dirty="0"/>
              <a:t>10)</a:t>
            </a:r>
            <a:r>
              <a:rPr lang="en-US" sz="1200" dirty="0" smtClean="0"/>
              <a:t> </a:t>
            </a:r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(array3d</a:t>
            </a:r>
            <a:r>
              <a:rPr lang="en-US" sz="1200" dirty="0"/>
              <a:t>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99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" y="75208"/>
            <a:ext cx="441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to create </a:t>
            </a:r>
            <a:r>
              <a:rPr lang="en-US" b="1" dirty="0" err="1"/>
              <a:t>NumPy</a:t>
            </a:r>
            <a:r>
              <a:rPr lang="en-US" b="1" dirty="0"/>
              <a:t> array using </a:t>
            </a:r>
            <a:r>
              <a:rPr lang="en-US" b="1" dirty="0" err="1"/>
              <a:t>arange</a:t>
            </a:r>
            <a:r>
              <a:rPr lang="en-US" b="1" dirty="0"/>
              <a:t> function?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</a:t>
            </a:r>
            <a:r>
              <a:rPr lang="en-US" sz="1400" dirty="0">
                <a:solidFill>
                  <a:srgbClr val="C00000"/>
                </a:solidFill>
              </a:rPr>
              <a:t> </a:t>
            </a:r>
            <a:r>
              <a:rPr lang="en-US" sz="1400" dirty="0" err="1">
                <a:solidFill>
                  <a:srgbClr val="C00000"/>
                </a:solidFill>
              </a:rPr>
              <a:t>arange</a:t>
            </a:r>
            <a:r>
              <a:rPr lang="en-US" sz="1400" dirty="0">
                <a:solidFill>
                  <a:srgbClr val="C00000"/>
                </a:solidFill>
              </a:rPr>
              <a:t>() function creates an array with evenly spaced values between the specified start, end, and increment </a:t>
            </a:r>
            <a:r>
              <a:rPr lang="en-US" sz="1400" dirty="0" smtClean="0">
                <a:solidFill>
                  <a:srgbClr val="C00000"/>
                </a:solidFill>
              </a:rPr>
              <a:t>values. 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General </a:t>
            </a:r>
            <a:r>
              <a:rPr lang="en-US" sz="1400" b="1" dirty="0">
                <a:solidFill>
                  <a:srgbClr val="C00000"/>
                </a:solidFill>
              </a:rPr>
              <a:t>form: </a:t>
            </a:r>
            <a:r>
              <a:rPr lang="en-US" sz="1400" b="1" dirty="0" err="1">
                <a:solidFill>
                  <a:srgbClr val="C00000"/>
                </a:solidFill>
              </a:rPr>
              <a:t>np.arange</a:t>
            </a:r>
            <a:r>
              <a:rPr lang="en-US" sz="1400" b="1" dirty="0">
                <a:solidFill>
                  <a:srgbClr val="C00000"/>
                </a:solidFill>
              </a:rPr>
              <a:t>(Start, End, Increment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200" b="1" dirty="0"/>
              <a:t>import</a:t>
            </a:r>
            <a:r>
              <a:rPr lang="en-US" sz="1200" dirty="0" smtClean="0"/>
              <a:t> </a:t>
            </a:r>
            <a:r>
              <a:rPr lang="en-US" sz="1200" dirty="0" err="1" smtClean="0"/>
              <a:t>numpy</a:t>
            </a:r>
            <a:r>
              <a:rPr lang="en-US" sz="1200" dirty="0" smtClean="0"/>
              <a:t> </a:t>
            </a:r>
            <a:r>
              <a:rPr lang="en-US" sz="1200" b="1" dirty="0"/>
              <a:t>as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   </a:t>
            </a:r>
          </a:p>
          <a:p>
            <a:r>
              <a:rPr lang="en-US" sz="1200" dirty="0" smtClean="0"/>
              <a:t>array1d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arange</a:t>
            </a:r>
            <a:r>
              <a:rPr lang="en-US" sz="1200" dirty="0"/>
              <a:t>(5)</a:t>
            </a:r>
            <a:r>
              <a:rPr lang="en-US" sz="1200" dirty="0" smtClean="0"/>
              <a:t> </a:t>
            </a:r>
            <a:r>
              <a:rPr lang="en-US" sz="1200" i="1" dirty="0"/>
              <a:t># 1 row and 5 columns</a:t>
            </a:r>
            <a:r>
              <a:rPr lang="en-US" sz="1200" dirty="0" smtClean="0"/>
              <a:t> </a:t>
            </a:r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)</a:t>
            </a:r>
            <a:r>
              <a:rPr lang="en-US" sz="1200" dirty="0" smtClean="0"/>
              <a:t>   </a:t>
            </a:r>
          </a:p>
          <a:p>
            <a:r>
              <a:rPr lang="en-US" sz="1200" dirty="0" smtClean="0"/>
              <a:t>array1d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arange</a:t>
            </a:r>
            <a:r>
              <a:rPr lang="en-US" sz="1200" dirty="0"/>
              <a:t>(0,</a:t>
            </a:r>
            <a:r>
              <a:rPr lang="en-US" sz="1200" dirty="0" smtClean="0"/>
              <a:t> </a:t>
            </a:r>
            <a:r>
              <a:rPr lang="en-US" sz="1200" dirty="0"/>
              <a:t>12,</a:t>
            </a:r>
            <a:r>
              <a:rPr lang="en-US" sz="1200" dirty="0" smtClean="0"/>
              <a:t> </a:t>
            </a:r>
            <a:r>
              <a:rPr lang="en-US" sz="1200" dirty="0"/>
              <a:t>2)</a:t>
            </a:r>
            <a:r>
              <a:rPr lang="en-US" sz="1200" dirty="0" smtClean="0"/>
              <a:t> </a:t>
            </a:r>
            <a:r>
              <a:rPr lang="en-US" sz="1200" i="1" dirty="0"/>
              <a:t># 1 row and 6 columns</a:t>
            </a:r>
            <a:r>
              <a:rPr lang="en-US" sz="1200" dirty="0" smtClean="0"/>
              <a:t> </a:t>
            </a:r>
          </a:p>
          <a:p>
            <a:r>
              <a:rPr lang="en-US" sz="1200" b="1" dirty="0" smtClean="0"/>
              <a:t>print</a:t>
            </a:r>
            <a:r>
              <a:rPr lang="en-US" sz="1200" dirty="0" smtClean="0"/>
              <a:t>(array1d</a:t>
            </a:r>
            <a:r>
              <a:rPr lang="en-US" sz="1200" dirty="0"/>
              <a:t>)</a:t>
            </a:r>
            <a:r>
              <a:rPr lang="en-US" sz="1200" dirty="0" smtClean="0"/>
              <a:t>   </a:t>
            </a:r>
          </a:p>
          <a:p>
            <a:r>
              <a:rPr lang="en-US" sz="1200" dirty="0" smtClean="0"/>
              <a:t>array2d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arange</a:t>
            </a:r>
            <a:r>
              <a:rPr lang="en-US" sz="1200" dirty="0"/>
              <a:t>(0,</a:t>
            </a:r>
            <a:r>
              <a:rPr lang="en-US" sz="1200" dirty="0" smtClean="0"/>
              <a:t> </a:t>
            </a:r>
            <a:r>
              <a:rPr lang="en-US" sz="1200" dirty="0"/>
              <a:t>12,</a:t>
            </a:r>
            <a:r>
              <a:rPr lang="en-US" sz="1200" dirty="0" smtClean="0"/>
              <a:t> </a:t>
            </a:r>
            <a:r>
              <a:rPr lang="en-US" sz="1200" dirty="0"/>
              <a:t>2)</a:t>
            </a:r>
            <a:r>
              <a:rPr lang="en-US" sz="1200" dirty="0" smtClean="0"/>
              <a:t>.</a:t>
            </a:r>
            <a:r>
              <a:rPr lang="en-US" sz="1200" dirty="0"/>
              <a:t>reshape(2,</a:t>
            </a:r>
            <a:r>
              <a:rPr lang="en-US" sz="1200" dirty="0" smtClean="0"/>
              <a:t> </a:t>
            </a:r>
            <a:r>
              <a:rPr lang="en-US" sz="1200" dirty="0"/>
              <a:t>3)</a:t>
            </a:r>
            <a:r>
              <a:rPr lang="en-US" sz="1200" dirty="0" smtClean="0"/>
              <a:t> </a:t>
            </a:r>
            <a:r>
              <a:rPr lang="en-US" sz="1200" i="1" dirty="0"/>
              <a:t># 2 rows 3 columns</a:t>
            </a:r>
            <a:r>
              <a:rPr lang="en-US" sz="1200" dirty="0" smtClean="0"/>
              <a:t> </a:t>
            </a:r>
            <a:r>
              <a:rPr lang="en-US" sz="1200" b="1" dirty="0"/>
              <a:t>print</a:t>
            </a:r>
            <a:r>
              <a:rPr lang="en-US" sz="1200" dirty="0"/>
              <a:t>(</a:t>
            </a:r>
            <a:r>
              <a:rPr lang="en-US" sz="1200" dirty="0" smtClean="0"/>
              <a:t>array2d</a:t>
            </a:r>
            <a:r>
              <a:rPr lang="en-US" sz="1200" dirty="0"/>
              <a:t>)</a:t>
            </a:r>
            <a:r>
              <a:rPr lang="en-US" sz="1200" dirty="0" smtClean="0"/>
              <a:t>   </a:t>
            </a:r>
          </a:p>
          <a:p>
            <a:r>
              <a:rPr lang="en-US" sz="1200" dirty="0" smtClean="0"/>
              <a:t>array3d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arange</a:t>
            </a:r>
            <a:r>
              <a:rPr lang="en-US" sz="1200" dirty="0"/>
              <a:t>(9)</a:t>
            </a:r>
            <a:r>
              <a:rPr lang="en-US" sz="1200" dirty="0" smtClean="0"/>
              <a:t>.</a:t>
            </a:r>
            <a:r>
              <a:rPr lang="en-US" sz="1200" dirty="0"/>
              <a:t>reshape(3,</a:t>
            </a:r>
            <a:r>
              <a:rPr lang="en-US" sz="1200" dirty="0" smtClean="0"/>
              <a:t> </a:t>
            </a:r>
            <a:r>
              <a:rPr lang="en-US" sz="1200" dirty="0"/>
              <a:t>3)</a:t>
            </a:r>
            <a:r>
              <a:rPr lang="en-US" sz="1200" dirty="0" smtClean="0"/>
              <a:t> </a:t>
            </a:r>
            <a:r>
              <a:rPr lang="en-US" sz="1200" i="1" dirty="0"/>
              <a:t># 3 rows and columns</a:t>
            </a:r>
            <a:r>
              <a:rPr lang="en-US" sz="1200" dirty="0" smtClean="0"/>
              <a:t> </a:t>
            </a:r>
            <a:r>
              <a:rPr lang="en-US" sz="1200" b="1" dirty="0"/>
              <a:t>print</a:t>
            </a:r>
            <a:r>
              <a:rPr lang="en-US" sz="1200" dirty="0"/>
              <a:t>(</a:t>
            </a:r>
            <a:r>
              <a:rPr lang="en-US" sz="1200" dirty="0" smtClean="0"/>
              <a:t>array3d</a:t>
            </a:r>
            <a:r>
              <a:rPr lang="en-US" sz="1200" dirty="0"/>
              <a:t>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100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" y="663575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Q1: How </a:t>
            </a:r>
            <a:r>
              <a:rPr lang="en-US" sz="1200" b="1" dirty="0"/>
              <a:t>do you convert a one dimensional </a:t>
            </a:r>
            <a:r>
              <a:rPr lang="en-US" sz="1200" b="1" dirty="0" smtClean="0"/>
              <a:t>array with 6 elements to </a:t>
            </a:r>
            <a:r>
              <a:rPr lang="en-US" sz="1200" b="1" dirty="0"/>
              <a:t>a two dimensional array in Python</a:t>
            </a:r>
            <a:r>
              <a:rPr lang="en-US" sz="1200" b="1" dirty="0" smtClean="0"/>
              <a:t>?</a:t>
            </a:r>
          </a:p>
          <a:p>
            <a:r>
              <a:rPr lang="en-US" sz="1200" b="1" dirty="0" smtClean="0"/>
              <a:t>Hint:</a:t>
            </a:r>
            <a:r>
              <a:rPr lang="en-US" sz="1200" dirty="0" smtClean="0"/>
              <a:t> </a:t>
            </a:r>
            <a:r>
              <a:rPr lang="en-US" sz="1200" dirty="0" err="1" smtClean="0"/>
              <a:t>newarr</a:t>
            </a:r>
            <a:r>
              <a:rPr lang="en-US" sz="1200" dirty="0" smtClean="0"/>
              <a:t> = </a:t>
            </a:r>
            <a:r>
              <a:rPr lang="en-US" sz="1200" dirty="0" err="1" smtClean="0"/>
              <a:t>arr.reshape</a:t>
            </a:r>
            <a:r>
              <a:rPr lang="en-US" sz="1200" dirty="0" smtClean="0"/>
              <a:t>(2, 3)</a:t>
            </a:r>
            <a:endParaRPr lang="en-US" sz="1200" b="1" dirty="0" smtClean="0"/>
          </a:p>
          <a:p>
            <a:r>
              <a:rPr lang="en-US" sz="1200" b="1" dirty="0" smtClean="0"/>
              <a:t>Q2: </a:t>
            </a:r>
            <a:r>
              <a:rPr lang="en-US" sz="1200" b="1" dirty="0"/>
              <a:t>How to convert 1-D array with 12 elements into a 3-D array in </a:t>
            </a:r>
            <a:r>
              <a:rPr lang="en-US" sz="1200" b="1" dirty="0" err="1"/>
              <a:t>Numpy</a:t>
            </a:r>
            <a:r>
              <a:rPr lang="en-US" sz="1200" b="1" dirty="0"/>
              <a:t> Python</a:t>
            </a:r>
            <a:r>
              <a:rPr lang="en-US" sz="1200" b="1" dirty="0" smtClean="0"/>
              <a:t>?</a:t>
            </a:r>
          </a:p>
          <a:p>
            <a:r>
              <a:rPr lang="en-US" sz="1200" b="1" dirty="0" smtClean="0"/>
              <a:t>Hint: </a:t>
            </a:r>
            <a:r>
              <a:rPr lang="en-US" sz="1200" dirty="0" err="1" smtClean="0"/>
              <a:t>newarr</a:t>
            </a:r>
            <a:r>
              <a:rPr lang="en-US" sz="1200" dirty="0" smtClean="0"/>
              <a:t> =</a:t>
            </a:r>
            <a:r>
              <a:rPr lang="en-US" sz="1200" dirty="0"/>
              <a:t> </a:t>
            </a:r>
            <a:r>
              <a:rPr lang="en-US" sz="1200" dirty="0" err="1" smtClean="0"/>
              <a:t>arr.reshape</a:t>
            </a:r>
            <a:r>
              <a:rPr lang="en-US" sz="1200" dirty="0" smtClean="0"/>
              <a:t>(2, 3, 2)</a:t>
            </a:r>
          </a:p>
          <a:p>
            <a:r>
              <a:rPr lang="en-US" sz="1200" b="1" dirty="0" smtClean="0"/>
              <a:t>Q3: How to convert </a:t>
            </a:r>
            <a:r>
              <a:rPr lang="en-US" sz="1200" b="1" dirty="0"/>
              <a:t>1d to 2d array with 1 </a:t>
            </a:r>
            <a:r>
              <a:rPr lang="en-US" sz="1200" b="1" dirty="0" smtClean="0"/>
              <a:t>column?</a:t>
            </a:r>
            <a:endParaRPr lang="en-US" sz="1200" b="1" dirty="0"/>
          </a:p>
          <a:p>
            <a:r>
              <a:rPr lang="en-US" sz="1200" b="1" dirty="0" smtClean="0"/>
              <a:t>Hint: </a:t>
            </a:r>
            <a:r>
              <a:rPr lang="en-US" sz="1200" dirty="0" err="1" smtClean="0"/>
              <a:t>newarr</a:t>
            </a:r>
            <a:r>
              <a:rPr lang="en-US" sz="1200" dirty="0" smtClean="0"/>
              <a:t> =</a:t>
            </a:r>
            <a:r>
              <a:rPr lang="en-US" sz="1200" dirty="0"/>
              <a:t> </a:t>
            </a:r>
            <a:r>
              <a:rPr lang="en-US" sz="1200" dirty="0" err="1" smtClean="0"/>
              <a:t>arr.reshape</a:t>
            </a:r>
            <a:r>
              <a:rPr lang="en-US" sz="1200" dirty="0" smtClean="0"/>
              <a:t>(</a:t>
            </a:r>
            <a:r>
              <a:rPr lang="en-US" sz="1200" dirty="0" err="1" smtClean="0"/>
              <a:t>arr.shape</a:t>
            </a:r>
            <a:r>
              <a:rPr lang="en-US" sz="1200" dirty="0" smtClean="0"/>
              <a:t>[0], -1)</a:t>
            </a:r>
          </a:p>
          <a:p>
            <a:r>
              <a:rPr lang="en-US" sz="1200" b="1" dirty="0" smtClean="0"/>
              <a:t>Q4: </a:t>
            </a:r>
            <a:r>
              <a:rPr lang="en-US" sz="1200" b="1" dirty="0"/>
              <a:t>How do you reshape a 3D array in Python?</a:t>
            </a:r>
          </a:p>
          <a:p>
            <a:r>
              <a:rPr lang="en-US" sz="1200" b="1" dirty="0" smtClean="0"/>
              <a:t>Hint: </a:t>
            </a:r>
            <a:r>
              <a:rPr lang="en-US" sz="1200" dirty="0" err="1" smtClean="0"/>
              <a:t>newarr</a:t>
            </a:r>
            <a:r>
              <a:rPr lang="en-US" sz="1200" dirty="0" smtClean="0"/>
              <a:t> =</a:t>
            </a:r>
            <a:r>
              <a:rPr lang="en-US" sz="1200" dirty="0"/>
              <a:t> </a:t>
            </a:r>
            <a:r>
              <a:rPr lang="en-US" sz="1200" dirty="0" err="1" smtClean="0"/>
              <a:t>arr.reshape</a:t>
            </a:r>
            <a:r>
              <a:rPr lang="en-US" sz="1200" dirty="0" smtClean="0"/>
              <a:t>(2, 3, 2)</a:t>
            </a:r>
          </a:p>
          <a:p>
            <a:r>
              <a:rPr lang="en-US" sz="1200" b="1" dirty="0" smtClean="0"/>
              <a:t>          </a:t>
            </a:r>
            <a:r>
              <a:rPr lang="en-US" sz="1200" dirty="0" err="1" smtClean="0"/>
              <a:t>newarr</a:t>
            </a:r>
            <a:r>
              <a:rPr lang="en-US" sz="1200" dirty="0" smtClean="0"/>
              <a:t> =</a:t>
            </a:r>
            <a:r>
              <a:rPr lang="en-US" sz="1200" dirty="0"/>
              <a:t> </a:t>
            </a:r>
            <a:r>
              <a:rPr lang="en-US" sz="1200" dirty="0" err="1" smtClean="0"/>
              <a:t>arr.reshape</a:t>
            </a:r>
            <a:r>
              <a:rPr lang="en-US" sz="1200" dirty="0" smtClean="0"/>
              <a:t>(3, 2, 2)</a:t>
            </a:r>
          </a:p>
          <a:p>
            <a:r>
              <a:rPr lang="en-US" sz="1200" b="1" dirty="0" smtClean="0"/>
              <a:t>          </a:t>
            </a:r>
            <a:r>
              <a:rPr lang="en-US" sz="1200" dirty="0" err="1" smtClean="0"/>
              <a:t>newarr</a:t>
            </a:r>
            <a:r>
              <a:rPr lang="en-US" sz="1200" dirty="0" smtClean="0"/>
              <a:t> =</a:t>
            </a:r>
            <a:r>
              <a:rPr lang="en-US" sz="1200" dirty="0"/>
              <a:t> </a:t>
            </a:r>
            <a:r>
              <a:rPr lang="en-US" sz="1200" dirty="0" err="1" smtClean="0"/>
              <a:t>arr.reshape</a:t>
            </a:r>
            <a:r>
              <a:rPr lang="en-US" sz="1200" dirty="0" smtClean="0"/>
              <a:t>(2, 2, 3)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121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065" y="101165"/>
            <a:ext cx="11277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spc="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20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1730375"/>
            <a:ext cx="3733800" cy="1052211"/>
          </a:xfrm>
          <a:prstGeom prst="rect">
            <a:avLst/>
          </a:prstGeom>
          <a:solidFill>
            <a:srgbClr val="F9F9F9"/>
          </a:solidFill>
          <a:ln w="505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78105" marR="130175">
              <a:lnSpc>
                <a:spcPts val="2050"/>
              </a:lnSpc>
              <a:spcBef>
                <a:spcPts val="5"/>
              </a:spcBef>
              <a:tabLst>
                <a:tab pos="675640" algn="l"/>
              </a:tabLst>
            </a:pP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np.arange(10).reshape((2,5)) </a:t>
            </a:r>
            <a:r>
              <a:rPr sz="900" spc="-434" dirty="0">
                <a:latin typeface="SimSun"/>
                <a:cs typeface="SimSun"/>
              </a:rPr>
              <a:t> </a:t>
            </a:r>
            <a:endParaRPr lang="en-US" sz="900" spc="-434" dirty="0" smtClean="0">
              <a:latin typeface="SimSun"/>
              <a:cs typeface="SimSun"/>
            </a:endParaRPr>
          </a:p>
          <a:p>
            <a:pPr marL="78105" marR="130175">
              <a:lnSpc>
                <a:spcPts val="2050"/>
              </a:lnSpc>
              <a:spcBef>
                <a:spcPts val="5"/>
              </a:spcBef>
              <a:tabLst>
                <a:tab pos="675640" algn="l"/>
              </a:tabLst>
            </a:pPr>
            <a:r>
              <a:rPr sz="900" spc="20" dirty="0" err="1" smtClean="0">
                <a:latin typeface="SimSun"/>
                <a:cs typeface="SimSun"/>
              </a:rPr>
              <a:t>a.ndim</a:t>
            </a:r>
            <a:r>
              <a:rPr sz="900" spc="20" dirty="0">
                <a:latin typeface="SimSun"/>
                <a:cs typeface="SimSun"/>
              </a:rPr>
              <a:t>	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2</a:t>
            </a:r>
            <a:r>
              <a:rPr sz="900" spc="1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dimension</a:t>
            </a:r>
            <a:endParaRPr sz="900" dirty="0">
              <a:latin typeface="SimSun"/>
              <a:cs typeface="SimSun"/>
            </a:endParaRPr>
          </a:p>
          <a:p>
            <a:pPr marL="78105">
              <a:lnSpc>
                <a:spcPts val="775"/>
              </a:lnSpc>
              <a:tabLst>
                <a:tab pos="675640" algn="l"/>
              </a:tabLst>
            </a:pPr>
            <a:r>
              <a:rPr sz="900" spc="20" dirty="0">
                <a:latin typeface="SimSun"/>
                <a:cs typeface="SimSun"/>
              </a:rPr>
              <a:t>a.shape	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(2,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5)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shape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of</a:t>
            </a:r>
            <a:r>
              <a:rPr sz="900" spc="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array</a:t>
            </a:r>
            <a:endParaRPr sz="900" dirty="0">
              <a:latin typeface="SimSun"/>
              <a:cs typeface="SimSun"/>
            </a:endParaRPr>
          </a:p>
          <a:p>
            <a:pPr marL="78105">
              <a:lnSpc>
                <a:spcPts val="1025"/>
              </a:lnSpc>
              <a:tabLst>
                <a:tab pos="675640" algn="l"/>
              </a:tabLst>
            </a:pPr>
            <a:r>
              <a:rPr sz="900" spc="20" dirty="0">
                <a:latin typeface="SimSun"/>
                <a:cs typeface="SimSun"/>
              </a:rPr>
              <a:t>a.size	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10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of</a:t>
            </a:r>
            <a:r>
              <a:rPr sz="90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elements</a:t>
            </a:r>
            <a:endParaRPr sz="900" dirty="0">
              <a:latin typeface="SimSun"/>
              <a:cs typeface="SimSun"/>
            </a:endParaRPr>
          </a:p>
          <a:p>
            <a:pPr marL="78105" marR="788035">
              <a:lnSpc>
                <a:spcPts val="1030"/>
              </a:lnSpc>
              <a:spcBef>
                <a:spcPts val="50"/>
              </a:spcBef>
              <a:tabLst>
                <a:tab pos="675640" algn="l"/>
              </a:tabLst>
            </a:pPr>
            <a:r>
              <a:rPr sz="900" spc="20" dirty="0">
                <a:latin typeface="SimSun"/>
                <a:cs typeface="SimSun"/>
              </a:rPr>
              <a:t>a.T	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-7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transpose </a:t>
            </a:r>
            <a:r>
              <a:rPr sz="900" spc="-44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endParaRPr lang="en-US" sz="900" spc="-440" dirty="0" smtClean="0">
              <a:solidFill>
                <a:srgbClr val="0000CC"/>
              </a:solidFill>
              <a:latin typeface="SimSun"/>
              <a:cs typeface="SimSun"/>
            </a:endParaRPr>
          </a:p>
          <a:p>
            <a:pPr marL="78105" marR="788035">
              <a:lnSpc>
                <a:spcPts val="1030"/>
              </a:lnSpc>
              <a:spcBef>
                <a:spcPts val="50"/>
              </a:spcBef>
              <a:tabLst>
                <a:tab pos="675640" algn="l"/>
              </a:tabLst>
            </a:pPr>
            <a:r>
              <a:rPr sz="900" spc="20" dirty="0" err="1" smtClean="0">
                <a:latin typeface="SimSun"/>
                <a:cs typeface="SimSun"/>
              </a:rPr>
              <a:t>a.dtype</a:t>
            </a:r>
            <a:r>
              <a:rPr sz="900" spc="20" dirty="0">
                <a:latin typeface="SimSun"/>
                <a:cs typeface="SimSun"/>
              </a:rPr>
              <a:t>	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#</a:t>
            </a:r>
            <a:r>
              <a:rPr sz="900" spc="-30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data</a:t>
            </a:r>
            <a:r>
              <a:rPr sz="900" spc="-25" dirty="0">
                <a:solidFill>
                  <a:srgbClr val="0000CC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CC"/>
                </a:solidFill>
                <a:latin typeface="SimSun"/>
                <a:cs typeface="SimSun"/>
              </a:rPr>
              <a:t>type</a:t>
            </a:r>
            <a:endParaRPr sz="900" dirty="0">
              <a:latin typeface="SimSun"/>
              <a:cs typeface="SimSu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419823"/>
            <a:ext cx="358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How can I find the dimensions of a </a:t>
            </a:r>
            <a:r>
              <a:rPr lang="en-US" sz="1200" b="1" dirty="0" err="1"/>
              <a:t>Numpy</a:t>
            </a:r>
            <a:r>
              <a:rPr lang="en-US" sz="1200" b="1" dirty="0"/>
              <a:t> array in Python</a:t>
            </a:r>
            <a:r>
              <a:rPr lang="en-US" sz="1200" b="1" dirty="0" smtClean="0"/>
              <a:t>?   </a:t>
            </a:r>
          </a:p>
          <a:p>
            <a:r>
              <a:rPr lang="en-US" sz="1200" b="1" dirty="0" smtClean="0"/>
              <a:t>Hint : </a:t>
            </a:r>
            <a:r>
              <a:rPr lang="en-US" sz="1200" b="1" dirty="0" err="1" smtClean="0"/>
              <a:t>array.ndim</a:t>
            </a:r>
            <a:endParaRPr lang="en-US" sz="1200" b="1" dirty="0" smtClean="0"/>
          </a:p>
          <a:p>
            <a:r>
              <a:rPr lang="en-US" sz="1200" b="1" dirty="0"/>
              <a:t>How to get the transpose of a </a:t>
            </a:r>
            <a:r>
              <a:rPr lang="en-US" sz="1200" b="1" dirty="0" err="1"/>
              <a:t>NumPy</a:t>
            </a:r>
            <a:r>
              <a:rPr lang="en-US" sz="1200" b="1" dirty="0"/>
              <a:t> array in Python</a:t>
            </a:r>
            <a:r>
              <a:rPr lang="en-US" sz="1200" b="1" dirty="0" smtClean="0"/>
              <a:t>? </a:t>
            </a:r>
          </a:p>
          <a:p>
            <a:r>
              <a:rPr lang="en-US" sz="1200" b="1" dirty="0" smtClean="0"/>
              <a:t>Hint : </a:t>
            </a:r>
            <a:r>
              <a:rPr lang="en-US" sz="1200" b="1" dirty="0" err="1" smtClean="0"/>
              <a:t>array.T</a:t>
            </a:r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190506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" y="75208"/>
            <a:ext cx="4419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</a:t>
            </a:r>
            <a:r>
              <a:rPr lang="en-US" sz="1400" dirty="0">
                <a:solidFill>
                  <a:srgbClr val="C00000"/>
                </a:solidFill>
              </a:rPr>
              <a:t> </a:t>
            </a:r>
            <a:r>
              <a:rPr lang="en-US" sz="1400" dirty="0" err="1">
                <a:solidFill>
                  <a:srgbClr val="C00000"/>
                </a:solidFill>
              </a:rPr>
              <a:t>dtype</a:t>
            </a:r>
            <a:r>
              <a:rPr lang="en-US" sz="1400" dirty="0">
                <a:solidFill>
                  <a:srgbClr val="C00000"/>
                </a:solidFill>
              </a:rPr>
              <a:t> method determines the </a:t>
            </a:r>
            <a:r>
              <a:rPr lang="en-US" sz="1400" dirty="0" err="1">
                <a:solidFill>
                  <a:srgbClr val="C00000"/>
                </a:solidFill>
              </a:rPr>
              <a:t>datatype</a:t>
            </a:r>
            <a:r>
              <a:rPr lang="en-US" sz="1400" dirty="0">
                <a:solidFill>
                  <a:srgbClr val="C00000"/>
                </a:solidFill>
              </a:rPr>
              <a:t> of elements stored in </a:t>
            </a:r>
            <a:r>
              <a:rPr lang="en-US" sz="1400" dirty="0" err="1">
                <a:solidFill>
                  <a:srgbClr val="C00000"/>
                </a:solidFill>
              </a:rPr>
              <a:t>NumPy</a:t>
            </a:r>
            <a:r>
              <a:rPr lang="en-US" sz="1400" dirty="0">
                <a:solidFill>
                  <a:srgbClr val="C00000"/>
                </a:solidFill>
              </a:rPr>
              <a:t> array. You can also explicitly define the data type using the </a:t>
            </a:r>
            <a:r>
              <a:rPr lang="en-US" sz="1400" dirty="0" err="1">
                <a:solidFill>
                  <a:srgbClr val="C00000"/>
                </a:solidFill>
              </a:rPr>
              <a:t>dtype</a:t>
            </a:r>
            <a:r>
              <a:rPr lang="en-US" sz="1400" dirty="0">
                <a:solidFill>
                  <a:srgbClr val="C00000"/>
                </a:solidFill>
              </a:rPr>
              <a:t> option as an argument </a:t>
            </a:r>
            <a:r>
              <a:rPr lang="en-US" sz="1400" dirty="0"/>
              <a:t>of array function.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200" b="1" dirty="0"/>
              <a:t>import</a:t>
            </a:r>
            <a:r>
              <a:rPr lang="en-US" sz="1200" dirty="0" smtClean="0"/>
              <a:t> </a:t>
            </a:r>
            <a:r>
              <a:rPr lang="en-US" sz="1200" dirty="0" err="1" smtClean="0"/>
              <a:t>numpy</a:t>
            </a:r>
            <a:r>
              <a:rPr lang="en-US" sz="1200" dirty="0" smtClean="0"/>
              <a:t> </a:t>
            </a:r>
            <a:r>
              <a:rPr lang="en-US" sz="1200" b="1" dirty="0"/>
              <a:t>as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type1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array</a:t>
            </a:r>
            <a:r>
              <a:rPr lang="en-US" sz="1200" dirty="0"/>
              <a:t>([1,</a:t>
            </a:r>
            <a:r>
              <a:rPr lang="en-US" sz="1200" dirty="0" smtClean="0"/>
              <a:t> </a:t>
            </a:r>
            <a:r>
              <a:rPr lang="en-US" sz="1200" dirty="0"/>
              <a:t>2,</a:t>
            </a:r>
            <a:r>
              <a:rPr lang="en-US" sz="1200" dirty="0" smtClean="0"/>
              <a:t> </a:t>
            </a:r>
            <a:r>
              <a:rPr lang="en-US" sz="1200" dirty="0"/>
              <a:t>3,</a:t>
            </a:r>
            <a:r>
              <a:rPr lang="en-US" sz="1200" dirty="0" smtClean="0"/>
              <a:t> </a:t>
            </a:r>
            <a:r>
              <a:rPr lang="en-US" sz="1200" dirty="0"/>
              <a:t>4,</a:t>
            </a:r>
            <a:r>
              <a:rPr lang="en-US" sz="1200" dirty="0" smtClean="0"/>
              <a:t> </a:t>
            </a:r>
            <a:r>
              <a:rPr lang="en-US" sz="1200" dirty="0"/>
              <a:t>5,</a:t>
            </a:r>
            <a:r>
              <a:rPr lang="en-US" sz="1200" dirty="0" smtClean="0"/>
              <a:t> </a:t>
            </a:r>
            <a:r>
              <a:rPr lang="en-US" sz="1200" dirty="0"/>
              <a:t>6])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type2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array</a:t>
            </a:r>
            <a:r>
              <a:rPr lang="en-US" sz="1200" dirty="0"/>
              <a:t>([1.5,</a:t>
            </a:r>
            <a:r>
              <a:rPr lang="en-US" sz="1200" dirty="0" smtClean="0"/>
              <a:t> </a:t>
            </a:r>
            <a:r>
              <a:rPr lang="en-US" sz="1200" dirty="0"/>
              <a:t>2.5,</a:t>
            </a:r>
            <a:r>
              <a:rPr lang="en-US" sz="1200" dirty="0" smtClean="0"/>
              <a:t> </a:t>
            </a:r>
            <a:r>
              <a:rPr lang="en-US" sz="1200" dirty="0"/>
              <a:t>0.5,</a:t>
            </a:r>
            <a:r>
              <a:rPr lang="en-US" sz="1200" dirty="0" smtClean="0"/>
              <a:t> </a:t>
            </a:r>
            <a:r>
              <a:rPr lang="en-US" sz="1200" dirty="0"/>
              <a:t>6])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type4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array</a:t>
            </a:r>
            <a:r>
              <a:rPr lang="en-US" sz="1200" dirty="0"/>
              <a:t>(["Canada",</a:t>
            </a:r>
            <a:r>
              <a:rPr lang="en-US" sz="1200" dirty="0" smtClean="0"/>
              <a:t> </a:t>
            </a:r>
            <a:r>
              <a:rPr lang="en-US" sz="1200" dirty="0"/>
              <a:t>"Australia"],</a:t>
            </a:r>
            <a:r>
              <a:rPr lang="en-US" sz="1200" dirty="0" smtClean="0"/>
              <a:t> </a:t>
            </a:r>
            <a:r>
              <a:rPr lang="en-US" sz="1200" dirty="0" err="1" smtClean="0"/>
              <a:t>dtype</a:t>
            </a:r>
            <a:r>
              <a:rPr lang="en-US" sz="1200" dirty="0"/>
              <a:t>='U5')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type5 </a:t>
            </a:r>
            <a:r>
              <a:rPr lang="en-US" sz="1200" dirty="0"/>
              <a:t>=</a:t>
            </a:r>
            <a:r>
              <a:rPr lang="en-US" sz="1200" dirty="0" smtClean="0"/>
              <a:t> </a:t>
            </a:r>
            <a:r>
              <a:rPr lang="en-US" sz="1200" dirty="0" err="1" smtClean="0"/>
              <a:t>np.</a:t>
            </a:r>
            <a:r>
              <a:rPr lang="en-US" sz="1200" dirty="0" err="1"/>
              <a:t>array</a:t>
            </a:r>
            <a:r>
              <a:rPr lang="en-US" sz="1200" dirty="0"/>
              <a:t>([555,</a:t>
            </a:r>
            <a:r>
              <a:rPr lang="en-US" sz="1200" dirty="0" smtClean="0"/>
              <a:t> </a:t>
            </a:r>
            <a:r>
              <a:rPr lang="en-US" sz="1200" dirty="0"/>
              <a:t>666],</a:t>
            </a:r>
            <a:r>
              <a:rPr lang="en-US" sz="1200" dirty="0" smtClean="0"/>
              <a:t> </a:t>
            </a:r>
            <a:r>
              <a:rPr lang="en-US" sz="1200" dirty="0" err="1" smtClean="0"/>
              <a:t>dtype</a:t>
            </a:r>
            <a:r>
              <a:rPr lang="en-US" sz="1200" dirty="0"/>
              <a:t>=float)</a:t>
            </a:r>
            <a:r>
              <a:rPr lang="en-US" sz="1200" dirty="0" smtClean="0"/>
              <a:t>  </a:t>
            </a:r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(type4.dtype</a:t>
            </a:r>
            <a:r>
              <a:rPr lang="en-US" sz="1400" dirty="0"/>
              <a:t>)</a:t>
            </a:r>
            <a:r>
              <a:rPr lang="en-US" sz="1400" dirty="0" smtClean="0"/>
              <a:t> </a:t>
            </a:r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(type5.dtype</a:t>
            </a:r>
            <a:r>
              <a:rPr lang="en-US" sz="1400" dirty="0"/>
              <a:t>)</a:t>
            </a:r>
            <a:r>
              <a:rPr lang="en-US" sz="1400" dirty="0" smtClean="0"/>
              <a:t>  </a:t>
            </a:r>
          </a:p>
          <a:p>
            <a:r>
              <a:rPr lang="en-US" sz="1400" b="1" dirty="0" smtClean="0"/>
              <a:t>Output:</a:t>
            </a:r>
          </a:p>
          <a:p>
            <a:r>
              <a:rPr lang="en-US" sz="1400" dirty="0"/>
              <a:t>&lt;</a:t>
            </a:r>
            <a:r>
              <a:rPr lang="en-US" sz="1400" dirty="0" smtClean="0"/>
              <a:t>U5</a:t>
            </a:r>
            <a:br>
              <a:rPr lang="en-US" sz="1400" dirty="0" smtClean="0"/>
            </a:br>
            <a:r>
              <a:rPr lang="en-US" sz="1400" dirty="0" smtClean="0"/>
              <a:t>float64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09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208"/>
            <a:ext cx="4514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The resize() method modifies existing shape and array </a:t>
            </a:r>
            <a:r>
              <a:rPr lang="en-US" sz="1400" b="1" dirty="0" smtClean="0">
                <a:solidFill>
                  <a:srgbClr val="C00000"/>
                </a:solidFill>
              </a:rPr>
              <a:t>itself: </a:t>
            </a: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/>
              <a:t>import</a:t>
            </a:r>
            <a:r>
              <a:rPr lang="en-US" sz="1400" dirty="0" smtClean="0"/>
              <a:t> </a:t>
            </a:r>
            <a:r>
              <a:rPr lang="en-US" sz="1400" dirty="0" err="1" smtClean="0"/>
              <a:t>numpy</a:t>
            </a:r>
            <a:r>
              <a:rPr lang="en-US" sz="1400" dirty="0" smtClean="0"/>
              <a:t> </a:t>
            </a:r>
            <a:r>
              <a:rPr lang="en-US" sz="1400" b="1" dirty="0"/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np</a:t>
            </a:r>
            <a:r>
              <a:rPr lang="en-US" sz="1400" dirty="0" smtClean="0"/>
              <a:t>   </a:t>
            </a:r>
          </a:p>
          <a:p>
            <a:r>
              <a:rPr lang="en-US" sz="1400" dirty="0" err="1" smtClean="0"/>
              <a:t>thearray</a:t>
            </a:r>
            <a:r>
              <a:rPr lang="en-US" sz="1400" dirty="0" smtClean="0"/>
              <a:t>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np.</a:t>
            </a:r>
            <a:r>
              <a:rPr lang="en-US" sz="1400" dirty="0" err="1"/>
              <a:t>array</a:t>
            </a:r>
            <a:r>
              <a:rPr lang="en-US" sz="1400" dirty="0"/>
              <a:t>([1,</a:t>
            </a:r>
            <a:r>
              <a:rPr lang="en-US" sz="1400" dirty="0" smtClean="0"/>
              <a:t> </a:t>
            </a:r>
            <a:r>
              <a:rPr lang="en-US" sz="1400" dirty="0"/>
              <a:t>2,</a:t>
            </a:r>
            <a:r>
              <a:rPr lang="en-US" sz="1400" dirty="0" smtClean="0"/>
              <a:t> </a:t>
            </a:r>
            <a:r>
              <a:rPr lang="en-US" sz="1400" dirty="0"/>
              <a:t>3,</a:t>
            </a:r>
            <a:r>
              <a:rPr lang="en-US" sz="1400" dirty="0" smtClean="0"/>
              <a:t> </a:t>
            </a:r>
            <a:r>
              <a:rPr lang="en-US" sz="1400" dirty="0"/>
              <a:t>4,</a:t>
            </a:r>
            <a:r>
              <a:rPr lang="en-US" sz="1400" dirty="0" smtClean="0"/>
              <a:t> </a:t>
            </a:r>
            <a:r>
              <a:rPr lang="en-US" sz="1400" dirty="0"/>
              <a:t>5,</a:t>
            </a:r>
            <a:r>
              <a:rPr lang="en-US" sz="1400" dirty="0" smtClean="0"/>
              <a:t> </a:t>
            </a:r>
            <a:r>
              <a:rPr lang="en-US" sz="1400" dirty="0"/>
              <a:t>6,</a:t>
            </a:r>
            <a:r>
              <a:rPr lang="en-US" sz="1400" dirty="0" smtClean="0"/>
              <a:t> </a:t>
            </a:r>
            <a:r>
              <a:rPr lang="en-US" sz="1400" dirty="0"/>
              <a:t>7,</a:t>
            </a:r>
            <a:r>
              <a:rPr lang="en-US" sz="1400" dirty="0" smtClean="0"/>
              <a:t> </a:t>
            </a:r>
            <a:r>
              <a:rPr lang="en-US" sz="1400" dirty="0"/>
              <a:t>8</a:t>
            </a:r>
            <a:r>
              <a:rPr lang="en-US" sz="1400" dirty="0" smtClean="0"/>
              <a:t>])</a:t>
            </a:r>
          </a:p>
          <a:p>
            <a:r>
              <a:rPr lang="en-US" sz="1400" dirty="0" err="1" smtClean="0"/>
              <a:t>thearray.resize</a:t>
            </a:r>
            <a:r>
              <a:rPr lang="en-US" sz="1400" dirty="0" smtClean="0"/>
              <a:t>(4</a:t>
            </a:r>
            <a:r>
              <a:rPr lang="en-US" sz="1400" dirty="0"/>
              <a:t>)</a:t>
            </a:r>
            <a:r>
              <a:rPr lang="en-US" sz="1400" dirty="0" smtClean="0"/>
              <a:t> </a:t>
            </a:r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thearray</a:t>
            </a:r>
            <a:r>
              <a:rPr lang="en-US" sz="1400" dirty="0"/>
              <a:t>)</a:t>
            </a:r>
            <a:r>
              <a:rPr lang="en-US" sz="1400" dirty="0" smtClean="0"/>
              <a:t>  </a:t>
            </a:r>
          </a:p>
          <a:p>
            <a:r>
              <a:rPr lang="en-US" sz="1400" b="1" dirty="0" smtClean="0"/>
              <a:t>print</a:t>
            </a:r>
            <a:r>
              <a:rPr lang="en-US" sz="1400" dirty="0"/>
              <a:t>("-"</a:t>
            </a:r>
            <a:r>
              <a:rPr lang="en-US" sz="1400" dirty="0" smtClean="0"/>
              <a:t> * </a:t>
            </a:r>
            <a:r>
              <a:rPr lang="en-US" sz="1400" dirty="0"/>
              <a:t>10)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thearray</a:t>
            </a:r>
            <a:r>
              <a:rPr lang="en-US" sz="1400" dirty="0" smtClean="0"/>
              <a:t>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dirty="0" err="1" smtClean="0"/>
              <a:t>np.</a:t>
            </a:r>
            <a:r>
              <a:rPr lang="en-US" sz="1400" dirty="0" err="1"/>
              <a:t>array</a:t>
            </a:r>
            <a:r>
              <a:rPr lang="en-US" sz="1400" dirty="0"/>
              <a:t>([1,</a:t>
            </a:r>
            <a:r>
              <a:rPr lang="en-US" sz="1400" dirty="0" smtClean="0"/>
              <a:t> </a:t>
            </a:r>
            <a:r>
              <a:rPr lang="en-US" sz="1400" dirty="0"/>
              <a:t>2,</a:t>
            </a:r>
            <a:r>
              <a:rPr lang="en-US" sz="1400" dirty="0" smtClean="0"/>
              <a:t> </a:t>
            </a:r>
            <a:r>
              <a:rPr lang="en-US" sz="1400" dirty="0"/>
              <a:t>3,</a:t>
            </a:r>
            <a:r>
              <a:rPr lang="en-US" sz="1400" dirty="0" smtClean="0"/>
              <a:t> </a:t>
            </a:r>
            <a:r>
              <a:rPr lang="en-US" sz="1400" dirty="0"/>
              <a:t>4,</a:t>
            </a:r>
            <a:r>
              <a:rPr lang="en-US" sz="1400" dirty="0" smtClean="0"/>
              <a:t> </a:t>
            </a:r>
            <a:r>
              <a:rPr lang="en-US" sz="1400" dirty="0"/>
              <a:t>5,</a:t>
            </a:r>
            <a:r>
              <a:rPr lang="en-US" sz="1400" dirty="0" smtClean="0"/>
              <a:t> </a:t>
            </a:r>
            <a:r>
              <a:rPr lang="en-US" sz="1400" dirty="0"/>
              <a:t>6,</a:t>
            </a:r>
            <a:r>
              <a:rPr lang="en-US" sz="1400" dirty="0" smtClean="0"/>
              <a:t> </a:t>
            </a:r>
            <a:r>
              <a:rPr lang="en-US" sz="1400" dirty="0"/>
              <a:t>7,</a:t>
            </a:r>
            <a:r>
              <a:rPr lang="en-US" sz="1400" dirty="0" smtClean="0"/>
              <a:t> </a:t>
            </a:r>
            <a:r>
              <a:rPr lang="en-US" sz="1400" dirty="0"/>
              <a:t>8</a:t>
            </a:r>
            <a:r>
              <a:rPr lang="en-US" sz="1400" dirty="0" smtClean="0"/>
              <a:t>])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thearray.</a:t>
            </a:r>
            <a:r>
              <a:rPr lang="en-US" sz="1400" dirty="0" err="1"/>
              <a:t>resize</a:t>
            </a:r>
            <a:r>
              <a:rPr lang="en-US" sz="1400" dirty="0"/>
              <a:t>(2,</a:t>
            </a:r>
            <a:r>
              <a:rPr lang="en-US" sz="1400" dirty="0" smtClean="0"/>
              <a:t> </a:t>
            </a:r>
            <a:r>
              <a:rPr lang="en-US" sz="1400" dirty="0"/>
              <a:t>4)</a:t>
            </a:r>
            <a:r>
              <a:rPr lang="en-US" sz="1400" dirty="0" smtClean="0"/>
              <a:t> </a:t>
            </a:r>
          </a:p>
          <a:p>
            <a:r>
              <a:rPr lang="en-US" sz="1400" b="1" dirty="0" smtClean="0"/>
              <a:t>print</a:t>
            </a:r>
            <a:r>
              <a:rPr lang="en-US" sz="1400" dirty="0" smtClean="0"/>
              <a:t>(</a:t>
            </a:r>
            <a:r>
              <a:rPr lang="en-US" sz="1400" dirty="0" err="1" smtClean="0"/>
              <a:t>thearray</a:t>
            </a:r>
            <a:r>
              <a:rPr lang="en-US" sz="1400" dirty="0" smtClean="0"/>
              <a:t>)</a:t>
            </a:r>
          </a:p>
          <a:p>
            <a:r>
              <a:rPr lang="en-US" sz="1400" b="1" dirty="0" smtClean="0"/>
              <a:t>Output:</a:t>
            </a:r>
          </a:p>
          <a:p>
            <a:r>
              <a:rPr lang="en-US" sz="1400" dirty="0" smtClean="0"/>
              <a:t>[1 2 3 4]</a:t>
            </a:r>
            <a:br>
              <a:rPr lang="en-US" sz="1400" dirty="0" smtClean="0"/>
            </a:br>
            <a:r>
              <a:rPr lang="en-US" sz="1400" dirty="0" smtClean="0"/>
              <a:t>----------</a:t>
            </a:r>
            <a:br>
              <a:rPr lang="en-US" sz="1400" dirty="0" smtClean="0"/>
            </a:br>
            <a:r>
              <a:rPr lang="en-US" sz="1400" dirty="0" smtClean="0"/>
              <a:t>[[1 2 3 4]</a:t>
            </a:r>
            <a:br>
              <a:rPr lang="en-US" sz="1400" dirty="0" smtClean="0"/>
            </a:br>
            <a:r>
              <a:rPr lang="en-US" sz="1400" dirty="0" smtClean="0"/>
              <a:t>[5 6 7 8]]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326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12823</TotalTime>
  <Words>1398</Words>
  <Application>Microsoft Office PowerPoint</Application>
  <PresentationFormat>Custom</PresentationFormat>
  <Paragraphs>459</Paragraphs>
  <Slides>39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Numpy</vt:lpstr>
      <vt:lpstr>Python NumPy Array v/s List</vt:lpstr>
      <vt:lpstr>Python NumPy Array v/s List</vt:lpstr>
      <vt:lpstr>PowerPoint Presentation</vt:lpstr>
      <vt:lpstr>PowerPoint Presentation</vt:lpstr>
      <vt:lpstr>PowerPoint Presentation</vt:lpstr>
      <vt:lpstr>Array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broadcasting with scalars</vt:lpstr>
      <vt:lpstr>Vector operations</vt:lpstr>
      <vt:lpstr>Matrix operations</vt:lpstr>
      <vt:lpstr>Matrix operations</vt:lpstr>
      <vt:lpstr>Operations along axes</vt:lpstr>
      <vt:lpstr>Slicing arrays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CME 193: Introduction to Scientific Python   Lecture 5: Numpy, Scipy, Matplotlib</dc:title>
  <dc:creator>Sven Schmit</dc:creator>
  <cp:lastModifiedBy>home</cp:lastModifiedBy>
  <cp:revision>53</cp:revision>
  <dcterms:created xsi:type="dcterms:W3CDTF">2021-12-28T06:51:25Z</dcterms:created>
  <dcterms:modified xsi:type="dcterms:W3CDTF">2023-02-08T08:19:17Z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2015-04-30T00:00:00Z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2021-12-28T00:00:00Z</vt:filetime>
  </property>
</Properties>
</file>