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9" r:id="rId42"/>
    <p:sldId id="300" r:id="rId43"/>
    <p:sldId id="297" r:id="rId44"/>
    <p:sldId id="298" r:id="rId45"/>
    <p:sldId id="301" r:id="rId46"/>
    <p:sldId id="302" r:id="rId4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86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spd="slow">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6" name="Footer Placeholder 5"/>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8" name="Footer Placeholder 7"/>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4" name="Footer Placeholder 3"/>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2/8/2023</a:t>
            </a:fld>
            <a:endParaRPr lang="en-US"/>
          </a:p>
        </p:txBody>
      </p:sp>
      <p:sp>
        <p:nvSpPr>
          <p:cNvPr id="3" name="Footer Placeholder 2"/>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spd="slow">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2/8/2023</a:t>
            </a:fld>
            <a:endParaRPr lang="en-US"/>
          </a:p>
        </p:txBody>
      </p:sp>
      <p:sp>
        <p:nvSpPr>
          <p:cNvPr id="6" name="Footer Placeholder 5"/>
          <p:cNvSpPr>
            <a:spLocks noGrp="1"/>
          </p:cNvSpPr>
          <p:nvPr>
            <p:ph type="ftr" sz="quarter" idx="11"/>
          </p:nvPr>
        </p:nvSpPr>
        <p:spPr/>
        <p:txBody>
          <a:bodyPr/>
          <a:lstStyle>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marL="12700">
              <a:lnSpc>
                <a:spcPts val="2005"/>
              </a:lnSpc>
            </a:pPr>
            <a:r>
              <a:rPr lang="en-US" spc="-10" smtClean="0"/>
              <a:t>Visit </a:t>
            </a:r>
            <a:r>
              <a:rPr lang="en-US" smtClean="0"/>
              <a:t>: </a:t>
            </a:r>
            <a:r>
              <a:rPr lang="en-US" spc="-10" smtClean="0"/>
              <a:t>python.mykvs.in </a:t>
            </a:r>
            <a:r>
              <a:rPr lang="en-US" spc="-15" smtClean="0"/>
              <a:t>for </a:t>
            </a:r>
            <a:r>
              <a:rPr lang="en-US" spc="-10" smtClean="0"/>
              <a:t>regular</a:t>
            </a:r>
            <a:r>
              <a:rPr lang="en-US" spc="-35" smtClean="0"/>
              <a:t> </a:t>
            </a:r>
            <a:r>
              <a:rPr lang="en-US" spc="-10" smtClean="0"/>
              <a:t>updates</a:t>
            </a:r>
            <a:endParaRPr lang="en-US" spc="-10"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ransition spd="slow">
    <p:dissolv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atplotlib.org/" TargetMode="External"/><Relationship Id="rId2" Type="http://schemas.openxmlformats.org/officeDocument/2006/relationships/hyperlink" Target="http://www.numpy.org/"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anaconda.com/download/"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tutorialspoint.com/python_pandas/python_pandas_missing_data.ht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2016720" y="762000"/>
            <a:ext cx="6365279" cy="382156"/>
          </a:xfrm>
          <a:prstGeom prst="rect">
            <a:avLst/>
          </a:prstGeom>
        </p:spPr>
        <p:txBody>
          <a:bodyPr vert="horz" wrap="square" lIns="0" tIns="12700" rIns="0" bIns="0" rtlCol="0">
            <a:spAutoFit/>
          </a:bodyPr>
          <a:lstStyle/>
          <a:p>
            <a:pPr marL="698500">
              <a:lnSpc>
                <a:spcPct val="100000"/>
              </a:lnSpc>
              <a:spcBef>
                <a:spcPts val="100"/>
              </a:spcBef>
              <a:tabLst>
                <a:tab pos="3581400" algn="l"/>
              </a:tabLst>
            </a:pPr>
            <a:r>
              <a:rPr sz="2400" b="1" u="sng" spc="-25" dirty="0" smtClean="0"/>
              <a:t>Data </a:t>
            </a:r>
            <a:r>
              <a:rPr sz="2400" b="1" u="sng" spc="-10" dirty="0"/>
              <a:t>Handling </a:t>
            </a:r>
            <a:r>
              <a:rPr sz="2400" b="1" u="sng" spc="-5" dirty="0"/>
              <a:t>using </a:t>
            </a:r>
            <a:r>
              <a:rPr sz="2400" b="1" u="sng" spc="-15" dirty="0"/>
              <a:t>Pandas</a:t>
            </a:r>
            <a:r>
              <a:rPr sz="2400" b="1" u="sng" spc="-165" dirty="0"/>
              <a:t> </a:t>
            </a:r>
            <a:r>
              <a:rPr lang="en-US" sz="2400" b="1" u="sng" dirty="0" smtClean="0"/>
              <a:t> </a:t>
            </a:r>
            <a:endParaRPr b="1" u="sng" dirty="0"/>
          </a:p>
        </p:txBody>
      </p:sp>
      <p:sp>
        <p:nvSpPr>
          <p:cNvPr id="26" name="object 26"/>
          <p:cNvSpPr txBox="1"/>
          <p:nvPr/>
        </p:nvSpPr>
        <p:spPr>
          <a:xfrm>
            <a:off x="399694" y="1590801"/>
            <a:ext cx="8339455" cy="2477135"/>
          </a:xfrm>
          <a:prstGeom prst="rect">
            <a:avLst/>
          </a:prstGeom>
        </p:spPr>
        <p:txBody>
          <a:bodyPr vert="horz" wrap="square" lIns="0" tIns="13335" rIns="0" bIns="0" rtlCol="0">
            <a:spAutoFit/>
          </a:bodyPr>
          <a:lstStyle/>
          <a:p>
            <a:pPr marL="24765">
              <a:lnSpc>
                <a:spcPct val="100000"/>
              </a:lnSpc>
              <a:spcBef>
                <a:spcPts val="105"/>
              </a:spcBef>
            </a:pPr>
            <a:r>
              <a:rPr sz="2000" b="1" spc="-25" dirty="0">
                <a:solidFill>
                  <a:srgbClr val="FF0000"/>
                </a:solidFill>
                <a:latin typeface="Arial"/>
                <a:cs typeface="Arial"/>
              </a:rPr>
              <a:t>Python Library </a:t>
            </a:r>
            <a:r>
              <a:rPr sz="2000" b="1" dirty="0">
                <a:solidFill>
                  <a:srgbClr val="FF0000"/>
                </a:solidFill>
                <a:latin typeface="Arial"/>
                <a:cs typeface="Arial"/>
              </a:rPr>
              <a:t>–</a:t>
            </a:r>
            <a:r>
              <a:rPr sz="2000" b="1" spc="-35" dirty="0">
                <a:solidFill>
                  <a:srgbClr val="FF0000"/>
                </a:solidFill>
                <a:latin typeface="Arial"/>
                <a:cs typeface="Arial"/>
              </a:rPr>
              <a:t> </a:t>
            </a:r>
            <a:r>
              <a:rPr sz="2000" b="1" spc="-25" dirty="0">
                <a:solidFill>
                  <a:srgbClr val="FF0000"/>
                </a:solidFill>
                <a:latin typeface="Arial"/>
                <a:cs typeface="Arial"/>
              </a:rPr>
              <a:t>Matplotlib</a:t>
            </a:r>
            <a:endParaRPr sz="2000" dirty="0">
              <a:latin typeface="Arial"/>
              <a:cs typeface="Arial"/>
            </a:endParaRPr>
          </a:p>
          <a:p>
            <a:pPr marL="24765" marR="5080">
              <a:lnSpc>
                <a:spcPct val="100000"/>
              </a:lnSpc>
              <a:spcBef>
                <a:spcPts val="95"/>
              </a:spcBef>
            </a:pPr>
            <a:r>
              <a:rPr sz="2000" b="1" spc="-25" dirty="0">
                <a:solidFill>
                  <a:srgbClr val="001F5F"/>
                </a:solidFill>
                <a:latin typeface="Arial"/>
                <a:cs typeface="Arial"/>
              </a:rPr>
              <a:t>Matplotlib </a:t>
            </a:r>
            <a:r>
              <a:rPr sz="2000" b="1" spc="-15" dirty="0">
                <a:solidFill>
                  <a:srgbClr val="001F5F"/>
                </a:solidFill>
                <a:latin typeface="Arial"/>
                <a:cs typeface="Arial"/>
              </a:rPr>
              <a:t>is </a:t>
            </a:r>
            <a:r>
              <a:rPr sz="2000" b="1" dirty="0">
                <a:solidFill>
                  <a:srgbClr val="001F5F"/>
                </a:solidFill>
                <a:latin typeface="Arial"/>
                <a:cs typeface="Arial"/>
              </a:rPr>
              <a:t>a </a:t>
            </a:r>
            <a:r>
              <a:rPr sz="2000" b="1" spc="-20" dirty="0">
                <a:solidFill>
                  <a:srgbClr val="001F5F"/>
                </a:solidFill>
                <a:latin typeface="Arial"/>
                <a:cs typeface="Arial"/>
              </a:rPr>
              <a:t>comprehensive library </a:t>
            </a:r>
            <a:r>
              <a:rPr sz="2000" b="1" spc="-10" dirty="0">
                <a:solidFill>
                  <a:srgbClr val="001F5F"/>
                </a:solidFill>
                <a:latin typeface="Arial"/>
                <a:cs typeface="Arial"/>
              </a:rPr>
              <a:t>for </a:t>
            </a:r>
            <a:r>
              <a:rPr sz="2000" b="1" spc="-25" dirty="0">
                <a:solidFill>
                  <a:srgbClr val="001F5F"/>
                </a:solidFill>
                <a:latin typeface="Arial"/>
                <a:cs typeface="Arial"/>
              </a:rPr>
              <a:t>creating </a:t>
            </a:r>
            <a:r>
              <a:rPr sz="2000" b="1" spc="-20" dirty="0">
                <a:solidFill>
                  <a:srgbClr val="001F5F"/>
                </a:solidFill>
                <a:latin typeface="Arial"/>
                <a:cs typeface="Arial"/>
              </a:rPr>
              <a:t>static, animated,  </a:t>
            </a:r>
            <a:r>
              <a:rPr sz="2000" b="1" spc="-15" dirty="0">
                <a:solidFill>
                  <a:srgbClr val="001F5F"/>
                </a:solidFill>
                <a:latin typeface="Arial"/>
                <a:cs typeface="Arial"/>
              </a:rPr>
              <a:t>and </a:t>
            </a:r>
            <a:r>
              <a:rPr sz="2000" b="1" spc="-25" dirty="0">
                <a:solidFill>
                  <a:srgbClr val="001F5F"/>
                </a:solidFill>
                <a:latin typeface="Arial"/>
                <a:cs typeface="Arial"/>
              </a:rPr>
              <a:t>interactive visualizations </a:t>
            </a:r>
            <a:r>
              <a:rPr sz="2000" b="1" spc="-15" dirty="0">
                <a:solidFill>
                  <a:srgbClr val="001F5F"/>
                </a:solidFill>
                <a:latin typeface="Arial"/>
                <a:cs typeface="Arial"/>
              </a:rPr>
              <a:t>in </a:t>
            </a:r>
            <a:r>
              <a:rPr sz="2000" b="1" spc="-30" dirty="0">
                <a:solidFill>
                  <a:srgbClr val="001F5F"/>
                </a:solidFill>
                <a:latin typeface="Arial"/>
                <a:cs typeface="Arial"/>
              </a:rPr>
              <a:t>Python.It </a:t>
            </a:r>
            <a:r>
              <a:rPr sz="2000" b="1" spc="-15" dirty="0">
                <a:solidFill>
                  <a:srgbClr val="001F5F"/>
                </a:solidFill>
                <a:latin typeface="Arial"/>
                <a:cs typeface="Arial"/>
              </a:rPr>
              <a:t>is </a:t>
            </a:r>
            <a:r>
              <a:rPr sz="2000" b="1" spc="-20" dirty="0">
                <a:solidFill>
                  <a:srgbClr val="001F5F"/>
                </a:solidFill>
                <a:latin typeface="Arial"/>
                <a:cs typeface="Arial"/>
              </a:rPr>
              <a:t>used </a:t>
            </a:r>
            <a:r>
              <a:rPr sz="2000" b="1" spc="-10" dirty="0">
                <a:solidFill>
                  <a:srgbClr val="001F5F"/>
                </a:solidFill>
                <a:latin typeface="Arial"/>
                <a:cs typeface="Arial"/>
              </a:rPr>
              <a:t>to</a:t>
            </a:r>
            <a:r>
              <a:rPr sz="2000" b="1" spc="-105" dirty="0">
                <a:solidFill>
                  <a:srgbClr val="001F5F"/>
                </a:solidFill>
                <a:latin typeface="Arial"/>
                <a:cs typeface="Arial"/>
              </a:rPr>
              <a:t> </a:t>
            </a:r>
            <a:r>
              <a:rPr sz="2000" b="1" spc="-20" dirty="0">
                <a:solidFill>
                  <a:srgbClr val="001F5F"/>
                </a:solidFill>
                <a:latin typeface="Arial"/>
                <a:cs typeface="Arial"/>
              </a:rPr>
              <a:t>create</a:t>
            </a:r>
            <a:endParaRPr sz="2000" dirty="0">
              <a:latin typeface="Arial"/>
              <a:cs typeface="Arial"/>
            </a:endParaRPr>
          </a:p>
          <a:p>
            <a:pPr marL="285115" indent="-273050">
              <a:lnSpc>
                <a:spcPct val="100000"/>
              </a:lnSpc>
              <a:buAutoNum type="arabicPeriod"/>
              <a:tabLst>
                <a:tab pos="285750" algn="l"/>
              </a:tabLst>
            </a:pPr>
            <a:r>
              <a:rPr sz="2000" b="1" spc="-25" dirty="0">
                <a:solidFill>
                  <a:srgbClr val="001F5F"/>
                </a:solidFill>
                <a:latin typeface="Arial"/>
                <a:cs typeface="Arial"/>
              </a:rPr>
              <a:t>Develop publication quality </a:t>
            </a:r>
            <a:r>
              <a:rPr sz="2000" b="1" spc="-20" dirty="0">
                <a:solidFill>
                  <a:srgbClr val="001F5F"/>
                </a:solidFill>
                <a:latin typeface="Arial"/>
                <a:cs typeface="Arial"/>
              </a:rPr>
              <a:t>plots </a:t>
            </a:r>
            <a:r>
              <a:rPr sz="2000" b="1" spc="-10" dirty="0">
                <a:solidFill>
                  <a:srgbClr val="001F5F"/>
                </a:solidFill>
                <a:latin typeface="Arial"/>
                <a:cs typeface="Arial"/>
              </a:rPr>
              <a:t>with </a:t>
            </a:r>
            <a:r>
              <a:rPr sz="2000" b="1" spc="-20" dirty="0">
                <a:solidFill>
                  <a:srgbClr val="001F5F"/>
                </a:solidFill>
                <a:latin typeface="Arial"/>
                <a:cs typeface="Arial"/>
              </a:rPr>
              <a:t>just </a:t>
            </a:r>
            <a:r>
              <a:rPr sz="2000" b="1" dirty="0">
                <a:solidFill>
                  <a:srgbClr val="001F5F"/>
                </a:solidFill>
                <a:latin typeface="Arial"/>
                <a:cs typeface="Arial"/>
              </a:rPr>
              <a:t>a </a:t>
            </a:r>
            <a:r>
              <a:rPr sz="2000" b="1" spc="-20" dirty="0">
                <a:solidFill>
                  <a:srgbClr val="001F5F"/>
                </a:solidFill>
                <a:latin typeface="Arial"/>
                <a:cs typeface="Arial"/>
              </a:rPr>
              <a:t>few </a:t>
            </a:r>
            <a:r>
              <a:rPr sz="2000" b="1" spc="-25" dirty="0">
                <a:solidFill>
                  <a:srgbClr val="001F5F"/>
                </a:solidFill>
                <a:latin typeface="Arial"/>
                <a:cs typeface="Arial"/>
              </a:rPr>
              <a:t>lines </a:t>
            </a:r>
            <a:r>
              <a:rPr sz="2000" b="1" spc="-15" dirty="0">
                <a:solidFill>
                  <a:srgbClr val="001F5F"/>
                </a:solidFill>
                <a:latin typeface="Arial"/>
                <a:cs typeface="Arial"/>
              </a:rPr>
              <a:t>of</a:t>
            </a:r>
            <a:r>
              <a:rPr sz="2000" b="1" spc="-240" dirty="0">
                <a:solidFill>
                  <a:srgbClr val="001F5F"/>
                </a:solidFill>
                <a:latin typeface="Arial"/>
                <a:cs typeface="Arial"/>
              </a:rPr>
              <a:t> </a:t>
            </a:r>
            <a:r>
              <a:rPr sz="2000" b="1" spc="-20" dirty="0">
                <a:solidFill>
                  <a:srgbClr val="001F5F"/>
                </a:solidFill>
                <a:latin typeface="Arial"/>
                <a:cs typeface="Arial"/>
              </a:rPr>
              <a:t>code</a:t>
            </a:r>
            <a:endParaRPr sz="2000" dirty="0">
              <a:latin typeface="Arial"/>
              <a:cs typeface="Arial"/>
            </a:endParaRPr>
          </a:p>
          <a:p>
            <a:pPr marL="285115" indent="-273050">
              <a:lnSpc>
                <a:spcPct val="100000"/>
              </a:lnSpc>
              <a:buAutoNum type="arabicPeriod"/>
              <a:tabLst>
                <a:tab pos="285750" algn="l"/>
              </a:tabLst>
            </a:pPr>
            <a:r>
              <a:rPr sz="2000" b="1" spc="-15" dirty="0">
                <a:solidFill>
                  <a:srgbClr val="001F5F"/>
                </a:solidFill>
                <a:latin typeface="Arial"/>
                <a:cs typeface="Arial"/>
              </a:rPr>
              <a:t>Use </a:t>
            </a:r>
            <a:r>
              <a:rPr sz="2000" b="1" spc="-25" dirty="0">
                <a:solidFill>
                  <a:srgbClr val="001F5F"/>
                </a:solidFill>
                <a:latin typeface="Arial"/>
                <a:cs typeface="Arial"/>
              </a:rPr>
              <a:t>interactive figures </a:t>
            </a:r>
            <a:r>
              <a:rPr sz="2000" b="1" spc="-20" dirty="0">
                <a:solidFill>
                  <a:srgbClr val="001F5F"/>
                </a:solidFill>
                <a:latin typeface="Arial"/>
                <a:cs typeface="Arial"/>
              </a:rPr>
              <a:t>that </a:t>
            </a:r>
            <a:r>
              <a:rPr sz="2000" b="1" spc="-15" dirty="0">
                <a:solidFill>
                  <a:srgbClr val="001F5F"/>
                </a:solidFill>
                <a:latin typeface="Arial"/>
                <a:cs typeface="Arial"/>
              </a:rPr>
              <a:t>can </a:t>
            </a:r>
            <a:r>
              <a:rPr sz="2000" b="1" spc="-20" dirty="0">
                <a:solidFill>
                  <a:srgbClr val="001F5F"/>
                </a:solidFill>
                <a:latin typeface="Arial"/>
                <a:cs typeface="Arial"/>
              </a:rPr>
              <a:t>zoom, pan,</a:t>
            </a:r>
            <a:r>
              <a:rPr sz="2000" b="1" spc="-180" dirty="0">
                <a:solidFill>
                  <a:srgbClr val="001F5F"/>
                </a:solidFill>
                <a:latin typeface="Arial"/>
                <a:cs typeface="Arial"/>
              </a:rPr>
              <a:t> </a:t>
            </a:r>
            <a:r>
              <a:rPr sz="2000" b="1" spc="-25" dirty="0">
                <a:solidFill>
                  <a:srgbClr val="001F5F"/>
                </a:solidFill>
                <a:latin typeface="Arial"/>
                <a:cs typeface="Arial"/>
              </a:rPr>
              <a:t>update...</a:t>
            </a:r>
            <a:endParaRPr sz="2000" dirty="0">
              <a:latin typeface="Arial"/>
              <a:cs typeface="Arial"/>
            </a:endParaRPr>
          </a:p>
          <a:p>
            <a:pPr marL="12700" marR="163830">
              <a:lnSpc>
                <a:spcPct val="100000"/>
              </a:lnSpc>
            </a:pPr>
            <a:r>
              <a:rPr sz="2000" b="1" spc="-25" dirty="0">
                <a:solidFill>
                  <a:srgbClr val="001F5F"/>
                </a:solidFill>
                <a:latin typeface="Arial"/>
                <a:cs typeface="Arial"/>
              </a:rPr>
              <a:t>We </a:t>
            </a:r>
            <a:r>
              <a:rPr sz="2000" b="1" spc="-15" dirty="0">
                <a:solidFill>
                  <a:srgbClr val="001F5F"/>
                </a:solidFill>
                <a:latin typeface="Arial"/>
                <a:cs typeface="Arial"/>
              </a:rPr>
              <a:t>can </a:t>
            </a:r>
            <a:r>
              <a:rPr sz="2000" b="1" spc="-25" dirty="0">
                <a:solidFill>
                  <a:srgbClr val="001F5F"/>
                </a:solidFill>
                <a:latin typeface="Arial"/>
                <a:cs typeface="Arial"/>
              </a:rPr>
              <a:t>customize </a:t>
            </a:r>
            <a:r>
              <a:rPr sz="2000" b="1" spc="-15" dirty="0">
                <a:solidFill>
                  <a:srgbClr val="001F5F"/>
                </a:solidFill>
                <a:latin typeface="Arial"/>
                <a:cs typeface="Arial"/>
              </a:rPr>
              <a:t>and </a:t>
            </a:r>
            <a:r>
              <a:rPr sz="2000" b="1" spc="-55" dirty="0">
                <a:solidFill>
                  <a:srgbClr val="001F5F"/>
                </a:solidFill>
                <a:latin typeface="Arial"/>
                <a:cs typeface="Arial"/>
              </a:rPr>
              <a:t>Take </a:t>
            </a:r>
            <a:r>
              <a:rPr sz="2000" b="1" spc="-20" dirty="0">
                <a:solidFill>
                  <a:srgbClr val="001F5F"/>
                </a:solidFill>
                <a:latin typeface="Arial"/>
                <a:cs typeface="Arial"/>
              </a:rPr>
              <a:t>full control </a:t>
            </a:r>
            <a:r>
              <a:rPr sz="2000" b="1" spc="-15" dirty="0">
                <a:solidFill>
                  <a:srgbClr val="001F5F"/>
                </a:solidFill>
                <a:latin typeface="Arial"/>
                <a:cs typeface="Arial"/>
              </a:rPr>
              <a:t>of </a:t>
            </a:r>
            <a:r>
              <a:rPr sz="2000" b="1" spc="-20" dirty="0">
                <a:solidFill>
                  <a:srgbClr val="001F5F"/>
                </a:solidFill>
                <a:latin typeface="Arial"/>
                <a:cs typeface="Arial"/>
              </a:rPr>
              <a:t>line </a:t>
            </a:r>
            <a:r>
              <a:rPr sz="2000" b="1" spc="-25" dirty="0">
                <a:solidFill>
                  <a:srgbClr val="001F5F"/>
                </a:solidFill>
                <a:latin typeface="Arial"/>
                <a:cs typeface="Arial"/>
              </a:rPr>
              <a:t>styles, </a:t>
            </a:r>
            <a:r>
              <a:rPr sz="2000" b="1" spc="-20" dirty="0">
                <a:solidFill>
                  <a:srgbClr val="001F5F"/>
                </a:solidFill>
                <a:latin typeface="Arial"/>
                <a:cs typeface="Arial"/>
              </a:rPr>
              <a:t>font</a:t>
            </a:r>
            <a:r>
              <a:rPr sz="2000" b="1" spc="-204" dirty="0">
                <a:solidFill>
                  <a:srgbClr val="001F5F"/>
                </a:solidFill>
                <a:latin typeface="Arial"/>
                <a:cs typeface="Arial"/>
              </a:rPr>
              <a:t> </a:t>
            </a:r>
            <a:r>
              <a:rPr sz="2000" b="1" spc="-25" dirty="0">
                <a:solidFill>
                  <a:srgbClr val="001F5F"/>
                </a:solidFill>
                <a:latin typeface="Arial"/>
                <a:cs typeface="Arial"/>
              </a:rPr>
              <a:t>properties,  </a:t>
            </a:r>
            <a:r>
              <a:rPr sz="2000" b="1" spc="-20" dirty="0">
                <a:solidFill>
                  <a:srgbClr val="001F5F"/>
                </a:solidFill>
                <a:latin typeface="Arial"/>
                <a:cs typeface="Arial"/>
              </a:rPr>
              <a:t>axes </a:t>
            </a:r>
            <a:r>
              <a:rPr sz="2000" b="1" spc="-25" dirty="0">
                <a:solidFill>
                  <a:srgbClr val="001F5F"/>
                </a:solidFill>
                <a:latin typeface="Arial"/>
                <a:cs typeface="Arial"/>
              </a:rPr>
              <a:t>properties... </a:t>
            </a:r>
            <a:r>
              <a:rPr sz="2000" b="1" spc="-15" dirty="0">
                <a:solidFill>
                  <a:srgbClr val="001F5F"/>
                </a:solidFill>
                <a:latin typeface="Arial"/>
                <a:cs typeface="Arial"/>
              </a:rPr>
              <a:t>as </a:t>
            </a:r>
            <a:r>
              <a:rPr sz="2000" b="1" spc="-10" dirty="0">
                <a:solidFill>
                  <a:srgbClr val="001F5F"/>
                </a:solidFill>
                <a:latin typeface="Arial"/>
                <a:cs typeface="Arial"/>
              </a:rPr>
              <a:t>well </a:t>
            </a:r>
            <a:r>
              <a:rPr sz="2000" b="1" spc="-15" dirty="0">
                <a:solidFill>
                  <a:srgbClr val="001F5F"/>
                </a:solidFill>
                <a:latin typeface="Arial"/>
                <a:cs typeface="Arial"/>
              </a:rPr>
              <a:t>as </a:t>
            </a:r>
            <a:r>
              <a:rPr sz="2000" b="1" spc="-20" dirty="0">
                <a:solidFill>
                  <a:srgbClr val="001F5F"/>
                </a:solidFill>
                <a:latin typeface="Arial"/>
                <a:cs typeface="Arial"/>
              </a:rPr>
              <a:t>export </a:t>
            </a:r>
            <a:r>
              <a:rPr sz="2000" b="1" spc="-15" dirty="0">
                <a:solidFill>
                  <a:srgbClr val="001F5F"/>
                </a:solidFill>
                <a:latin typeface="Arial"/>
                <a:cs typeface="Arial"/>
              </a:rPr>
              <a:t>and </a:t>
            </a:r>
            <a:r>
              <a:rPr sz="2000" b="1" spc="-20" dirty="0">
                <a:solidFill>
                  <a:srgbClr val="001F5F"/>
                </a:solidFill>
                <a:latin typeface="Arial"/>
                <a:cs typeface="Arial"/>
              </a:rPr>
              <a:t>embed </a:t>
            </a:r>
            <a:r>
              <a:rPr sz="2000" b="1" spc="-10" dirty="0">
                <a:solidFill>
                  <a:srgbClr val="001F5F"/>
                </a:solidFill>
                <a:latin typeface="Arial"/>
                <a:cs typeface="Arial"/>
              </a:rPr>
              <a:t>to </a:t>
            </a:r>
            <a:r>
              <a:rPr sz="2000" b="1" dirty="0">
                <a:solidFill>
                  <a:srgbClr val="001F5F"/>
                </a:solidFill>
                <a:latin typeface="Arial"/>
                <a:cs typeface="Arial"/>
              </a:rPr>
              <a:t>a </a:t>
            </a:r>
            <a:r>
              <a:rPr sz="2000" b="1" spc="-25" dirty="0">
                <a:solidFill>
                  <a:srgbClr val="001F5F"/>
                </a:solidFill>
                <a:latin typeface="Arial"/>
                <a:cs typeface="Arial"/>
              </a:rPr>
              <a:t>number </a:t>
            </a:r>
            <a:r>
              <a:rPr sz="2000" b="1" spc="-15" dirty="0">
                <a:solidFill>
                  <a:srgbClr val="001F5F"/>
                </a:solidFill>
                <a:latin typeface="Arial"/>
                <a:cs typeface="Arial"/>
              </a:rPr>
              <a:t>of </a:t>
            </a:r>
            <a:r>
              <a:rPr sz="2000" b="1" spc="-20" dirty="0">
                <a:solidFill>
                  <a:srgbClr val="001F5F"/>
                </a:solidFill>
                <a:latin typeface="Arial"/>
                <a:cs typeface="Arial"/>
              </a:rPr>
              <a:t>file  formats </a:t>
            </a:r>
            <a:r>
              <a:rPr sz="2000" b="1" spc="-15" dirty="0">
                <a:solidFill>
                  <a:srgbClr val="001F5F"/>
                </a:solidFill>
                <a:latin typeface="Arial"/>
                <a:cs typeface="Arial"/>
              </a:rPr>
              <a:t>and </a:t>
            </a:r>
            <a:r>
              <a:rPr sz="2000" b="1" spc="-25" dirty="0">
                <a:solidFill>
                  <a:srgbClr val="001F5F"/>
                </a:solidFill>
                <a:latin typeface="Arial"/>
                <a:cs typeface="Arial"/>
              </a:rPr>
              <a:t>interactive</a:t>
            </a:r>
            <a:r>
              <a:rPr sz="2000" b="1" spc="-95" dirty="0">
                <a:solidFill>
                  <a:srgbClr val="001F5F"/>
                </a:solidFill>
                <a:latin typeface="Arial"/>
                <a:cs typeface="Arial"/>
              </a:rPr>
              <a:t> </a:t>
            </a:r>
            <a:r>
              <a:rPr sz="2000" b="1" spc="-25" dirty="0">
                <a:solidFill>
                  <a:srgbClr val="001F5F"/>
                </a:solidFill>
                <a:latin typeface="Arial"/>
                <a:cs typeface="Arial"/>
              </a:rPr>
              <a:t>environments</a:t>
            </a:r>
            <a:endParaRPr sz="2000" dirty="0">
              <a:latin typeface="Arial"/>
              <a:cs typeface="Arial"/>
            </a:endParaRPr>
          </a:p>
        </p:txBody>
      </p:sp>
      <p:sp>
        <p:nvSpPr>
          <p:cNvPr id="27" name="object 27"/>
          <p:cNvSpPr/>
          <p:nvPr/>
        </p:nvSpPr>
        <p:spPr>
          <a:xfrm>
            <a:off x="217931" y="4105655"/>
            <a:ext cx="8903208" cy="2511552"/>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413004" y="4300728"/>
            <a:ext cx="8314944" cy="19232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960755" y="1219200"/>
            <a:ext cx="3687445" cy="4443095"/>
          </a:xfrm>
          <a:prstGeom prst="rect">
            <a:avLst/>
          </a:prstGeom>
        </p:spPr>
        <p:txBody>
          <a:bodyPr vert="horz" wrap="square" lIns="0" tIns="12700" rIns="0" bIns="0" rtlCol="0">
            <a:spAutoFit/>
          </a:bodyPr>
          <a:lstStyle/>
          <a:p>
            <a:pPr marL="12700">
              <a:lnSpc>
                <a:spcPct val="100000"/>
              </a:lnSpc>
              <a:spcBef>
                <a:spcPts val="100"/>
              </a:spcBef>
            </a:pPr>
            <a:r>
              <a:rPr sz="2400" b="1" u="heavy" spc="-5" dirty="0">
                <a:solidFill>
                  <a:srgbClr val="FF0000"/>
                </a:solidFill>
                <a:uFill>
                  <a:solidFill>
                    <a:srgbClr val="FF0000"/>
                  </a:solidFill>
                </a:uFill>
                <a:latin typeface="Arial"/>
                <a:cs typeface="Arial"/>
              </a:rPr>
              <a:t>Pandas</a:t>
            </a:r>
            <a:r>
              <a:rPr sz="2400" b="1" u="heavy" spc="-35" dirty="0">
                <a:solidFill>
                  <a:srgbClr val="FF0000"/>
                </a:solidFill>
                <a:uFill>
                  <a:solidFill>
                    <a:srgbClr val="FF0000"/>
                  </a:solidFill>
                </a:uFill>
                <a:latin typeface="Arial"/>
                <a:cs typeface="Arial"/>
              </a:rPr>
              <a:t> </a:t>
            </a:r>
            <a:r>
              <a:rPr sz="2400" b="1" u="heavy" spc="-5" dirty="0">
                <a:solidFill>
                  <a:srgbClr val="FF0000"/>
                </a:solidFill>
                <a:uFill>
                  <a:solidFill>
                    <a:srgbClr val="FF0000"/>
                  </a:solidFill>
                </a:uFill>
                <a:latin typeface="Arial"/>
                <a:cs typeface="Arial"/>
              </a:rPr>
              <a:t>Series</a:t>
            </a:r>
            <a:endParaRPr sz="2400" dirty="0">
              <a:latin typeface="Arial"/>
              <a:cs typeface="Arial"/>
            </a:endParaRPr>
          </a:p>
          <a:p>
            <a:pPr>
              <a:lnSpc>
                <a:spcPct val="100000"/>
              </a:lnSpc>
              <a:spcBef>
                <a:spcPts val="5"/>
              </a:spcBef>
            </a:pPr>
            <a:endParaRPr sz="2350" dirty="0">
              <a:latin typeface="Times New Roman"/>
              <a:cs typeface="Times New Roman"/>
            </a:endParaRPr>
          </a:p>
          <a:p>
            <a:pPr marL="12700">
              <a:lnSpc>
                <a:spcPct val="100000"/>
              </a:lnSpc>
              <a:spcBef>
                <a:spcPts val="5"/>
              </a:spcBef>
            </a:pPr>
            <a:r>
              <a:rPr sz="2400" b="1" u="heavy" spc="-5" dirty="0">
                <a:solidFill>
                  <a:srgbClr val="6E2E9F"/>
                </a:solidFill>
                <a:uFill>
                  <a:solidFill>
                    <a:srgbClr val="6E2E9F"/>
                  </a:solidFill>
                </a:uFill>
                <a:latin typeface="Arial"/>
                <a:cs typeface="Arial"/>
              </a:rPr>
              <a:t>Create </a:t>
            </a:r>
            <a:r>
              <a:rPr sz="2400" b="1" u="heavy" dirty="0">
                <a:solidFill>
                  <a:srgbClr val="6E2E9F"/>
                </a:solidFill>
                <a:uFill>
                  <a:solidFill>
                    <a:srgbClr val="6E2E9F"/>
                  </a:solidFill>
                </a:uFill>
                <a:latin typeface="Arial"/>
                <a:cs typeface="Arial"/>
              </a:rPr>
              <a:t>an </a:t>
            </a:r>
            <a:r>
              <a:rPr sz="2400" b="1" u="heavy" spc="-5" dirty="0">
                <a:solidFill>
                  <a:srgbClr val="6E2E9F"/>
                </a:solidFill>
                <a:uFill>
                  <a:solidFill>
                    <a:srgbClr val="6E2E9F"/>
                  </a:solidFill>
                </a:uFill>
                <a:latin typeface="Arial"/>
                <a:cs typeface="Arial"/>
              </a:rPr>
              <a:t>Empty</a:t>
            </a:r>
            <a:r>
              <a:rPr sz="2400" b="1" u="heavy" spc="-85"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Series</a:t>
            </a:r>
            <a:endParaRPr sz="2400" dirty="0">
              <a:latin typeface="Arial"/>
              <a:cs typeface="Arial"/>
            </a:endParaRPr>
          </a:p>
          <a:p>
            <a:pPr>
              <a:lnSpc>
                <a:spcPct val="100000"/>
              </a:lnSpc>
              <a:spcBef>
                <a:spcPts val="40"/>
              </a:spcBef>
            </a:pPr>
            <a:endParaRPr sz="2500" dirty="0">
              <a:latin typeface="Times New Roman"/>
              <a:cs typeface="Times New Roman"/>
            </a:endParaRPr>
          </a:p>
          <a:p>
            <a:pPr marL="12700">
              <a:lnSpc>
                <a:spcPct val="100000"/>
              </a:lnSpc>
            </a:pPr>
            <a:r>
              <a:rPr sz="2400" b="1" spc="-5" dirty="0">
                <a:solidFill>
                  <a:srgbClr val="6E2E9F"/>
                </a:solidFill>
                <a:latin typeface="Arial"/>
                <a:cs typeface="Arial"/>
              </a:rPr>
              <a:t>e.g.</a:t>
            </a:r>
            <a:endParaRPr sz="2400" dirty="0">
              <a:latin typeface="Arial"/>
              <a:cs typeface="Arial"/>
            </a:endParaRPr>
          </a:p>
          <a:p>
            <a:pPr>
              <a:lnSpc>
                <a:spcPct val="100000"/>
              </a:lnSpc>
              <a:spcBef>
                <a:spcPts val="5"/>
              </a:spcBef>
            </a:pPr>
            <a:endParaRPr sz="2700" dirty="0">
              <a:latin typeface="Times New Roman"/>
              <a:cs typeface="Times New Roman"/>
            </a:endParaRPr>
          </a:p>
          <a:p>
            <a:pPr marL="12700" marR="5080">
              <a:lnSpc>
                <a:spcPct val="100000"/>
              </a:lnSpc>
            </a:pPr>
            <a:r>
              <a:rPr sz="2400" b="1" dirty="0">
                <a:latin typeface="Arial"/>
                <a:cs typeface="Arial"/>
              </a:rPr>
              <a:t>import </a:t>
            </a:r>
            <a:r>
              <a:rPr sz="2400" b="1" spc="-5" dirty="0">
                <a:latin typeface="Arial"/>
                <a:cs typeface="Arial"/>
              </a:rPr>
              <a:t>pandas </a:t>
            </a:r>
            <a:r>
              <a:rPr sz="2400" b="1" dirty="0">
                <a:latin typeface="Arial"/>
                <a:cs typeface="Arial"/>
              </a:rPr>
              <a:t>as</a:t>
            </a:r>
            <a:r>
              <a:rPr sz="2400" b="1" spc="-165" dirty="0">
                <a:latin typeface="Arial"/>
                <a:cs typeface="Arial"/>
              </a:rPr>
              <a:t> </a:t>
            </a:r>
            <a:r>
              <a:rPr sz="2400" b="1" spc="-5" dirty="0">
                <a:latin typeface="Arial"/>
                <a:cs typeface="Arial"/>
              </a:rPr>
              <a:t>pseries  s </a:t>
            </a:r>
            <a:r>
              <a:rPr sz="2400" b="1" dirty="0">
                <a:latin typeface="Arial"/>
                <a:cs typeface="Arial"/>
              </a:rPr>
              <a:t>= </a:t>
            </a:r>
            <a:r>
              <a:rPr sz="2400" b="1" spc="-5" dirty="0">
                <a:latin typeface="Arial"/>
                <a:cs typeface="Arial"/>
              </a:rPr>
              <a:t>pseries.Series()  print(s)</a:t>
            </a:r>
            <a:endParaRPr sz="2400" dirty="0">
              <a:latin typeface="Arial"/>
              <a:cs typeface="Arial"/>
            </a:endParaRPr>
          </a:p>
          <a:p>
            <a:pPr>
              <a:lnSpc>
                <a:spcPct val="100000"/>
              </a:lnSpc>
              <a:spcBef>
                <a:spcPts val="10"/>
              </a:spcBef>
            </a:pPr>
            <a:endParaRPr sz="2600" dirty="0">
              <a:latin typeface="Times New Roman"/>
              <a:cs typeface="Times New Roman"/>
            </a:endParaRPr>
          </a:p>
          <a:p>
            <a:pPr marL="12700">
              <a:lnSpc>
                <a:spcPct val="100000"/>
              </a:lnSpc>
              <a:spcBef>
                <a:spcPts val="5"/>
              </a:spcBef>
            </a:pPr>
            <a:r>
              <a:rPr sz="2400" b="1" dirty="0">
                <a:solidFill>
                  <a:srgbClr val="00AEEE"/>
                </a:solidFill>
                <a:latin typeface="Arial"/>
                <a:cs typeface="Arial"/>
              </a:rPr>
              <a:t>Output</a:t>
            </a:r>
            <a:endParaRPr sz="2400" dirty="0">
              <a:latin typeface="Arial"/>
              <a:cs typeface="Arial"/>
            </a:endParaRPr>
          </a:p>
          <a:p>
            <a:pPr marL="12700">
              <a:lnSpc>
                <a:spcPct val="100000"/>
              </a:lnSpc>
            </a:pPr>
            <a:r>
              <a:rPr sz="2400" b="1" spc="-5" dirty="0">
                <a:latin typeface="Arial"/>
                <a:cs typeface="Arial"/>
              </a:rPr>
              <a:t>Series([], </a:t>
            </a:r>
            <a:r>
              <a:rPr sz="2400" b="1" spc="-20" dirty="0">
                <a:latin typeface="Arial"/>
                <a:cs typeface="Arial"/>
              </a:rPr>
              <a:t>dtype:</a:t>
            </a:r>
            <a:r>
              <a:rPr sz="2400" b="1" spc="20" dirty="0">
                <a:latin typeface="Arial"/>
                <a:cs typeface="Arial"/>
              </a:rPr>
              <a:t> </a:t>
            </a:r>
            <a:r>
              <a:rPr sz="2400" b="1" spc="-5" dirty="0">
                <a:latin typeface="Arial"/>
                <a:cs typeface="Arial"/>
              </a:rPr>
              <a:t>float64)</a:t>
            </a:r>
            <a:endParaRPr sz="2400" dirty="0">
              <a:latin typeface="Arial"/>
              <a:cs typeface="Arial"/>
            </a:endParaRPr>
          </a:p>
        </p:txBody>
      </p:sp>
      <p:sp>
        <p:nvSpPr>
          <p:cNvPr id="5" name="object 15"/>
          <p:cNvSpPr txBox="1">
            <a:spLocks/>
          </p:cNvSpPr>
          <p:nvPr/>
        </p:nvSpPr>
        <p:spPr>
          <a:xfrm>
            <a:off x="1790700" y="381000"/>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600200" y="745998"/>
            <a:ext cx="7391400"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uFill>
                  <a:solidFill>
                    <a:srgbClr val="FF0000"/>
                  </a:solidFill>
                </a:uFill>
                <a:latin typeface="Arial"/>
                <a:cs typeface="Arial"/>
              </a:rPr>
              <a:t>Pandas</a:t>
            </a:r>
            <a:r>
              <a:rPr sz="2400" b="1" spc="-30" dirty="0">
                <a:solidFill>
                  <a:srgbClr val="FF0000"/>
                </a:solidFill>
                <a:uFill>
                  <a:solidFill>
                    <a:srgbClr val="FF0000"/>
                  </a:solidFill>
                </a:uFill>
                <a:latin typeface="Arial"/>
                <a:cs typeface="Arial"/>
              </a:rPr>
              <a:t> </a:t>
            </a:r>
            <a:r>
              <a:rPr sz="2400" b="1" spc="-5" dirty="0" smtClean="0">
                <a:solidFill>
                  <a:srgbClr val="FF0000"/>
                </a:solidFill>
                <a:uFill>
                  <a:solidFill>
                    <a:srgbClr val="FF0000"/>
                  </a:solidFill>
                </a:uFill>
                <a:latin typeface="Arial"/>
                <a:cs typeface="Arial"/>
              </a:rPr>
              <a:t>Series</a:t>
            </a:r>
            <a:r>
              <a:rPr lang="en-US" sz="2400" b="1" spc="-5" dirty="0" smtClean="0">
                <a:solidFill>
                  <a:srgbClr val="FF0000"/>
                </a:solidFill>
                <a:uFill>
                  <a:solidFill>
                    <a:srgbClr val="FF0000"/>
                  </a:solidFill>
                </a:uFill>
                <a:latin typeface="Arial"/>
                <a:cs typeface="Arial"/>
              </a:rPr>
              <a:t> :   </a:t>
            </a:r>
            <a:r>
              <a:rPr sz="2400" b="1" spc="-5" dirty="0" smtClean="0">
                <a:solidFill>
                  <a:srgbClr val="6E2E9F"/>
                </a:solidFill>
                <a:uFill>
                  <a:solidFill>
                    <a:srgbClr val="6E2E9F"/>
                  </a:solidFill>
                </a:uFill>
                <a:latin typeface="Arial"/>
                <a:cs typeface="Arial"/>
              </a:rPr>
              <a:t>Create </a:t>
            </a:r>
            <a:r>
              <a:rPr sz="2400" b="1" spc="-5" dirty="0">
                <a:solidFill>
                  <a:srgbClr val="6E2E9F"/>
                </a:solidFill>
                <a:uFill>
                  <a:solidFill>
                    <a:srgbClr val="6E2E9F"/>
                  </a:solidFill>
                </a:uFill>
                <a:latin typeface="Arial"/>
                <a:cs typeface="Arial"/>
              </a:rPr>
              <a:t>a Series from</a:t>
            </a:r>
            <a:r>
              <a:rPr sz="2400" b="1" spc="-45" dirty="0">
                <a:solidFill>
                  <a:srgbClr val="6E2E9F"/>
                </a:solidFill>
                <a:uFill>
                  <a:solidFill>
                    <a:srgbClr val="6E2E9F"/>
                  </a:solidFill>
                </a:uFill>
                <a:latin typeface="Arial"/>
                <a:cs typeface="Arial"/>
              </a:rPr>
              <a:t> </a:t>
            </a:r>
            <a:r>
              <a:rPr sz="2400" b="1" spc="-5" dirty="0">
                <a:solidFill>
                  <a:srgbClr val="6E2E9F"/>
                </a:solidFill>
                <a:uFill>
                  <a:solidFill>
                    <a:srgbClr val="6E2E9F"/>
                  </a:solidFill>
                </a:uFill>
                <a:latin typeface="Arial"/>
                <a:cs typeface="Arial"/>
              </a:rPr>
              <a:t>ndarray</a:t>
            </a:r>
            <a:endParaRPr sz="2400" dirty="0">
              <a:latin typeface="Arial"/>
              <a:cs typeface="Arial"/>
            </a:endParaRPr>
          </a:p>
        </p:txBody>
      </p:sp>
      <p:sp>
        <p:nvSpPr>
          <p:cNvPr id="15" name="object 15"/>
          <p:cNvSpPr txBox="1"/>
          <p:nvPr/>
        </p:nvSpPr>
        <p:spPr>
          <a:xfrm>
            <a:off x="684276" y="1504188"/>
            <a:ext cx="3557270" cy="4802505"/>
          </a:xfrm>
          <a:prstGeom prst="rect">
            <a:avLst/>
          </a:prstGeom>
          <a:solidFill>
            <a:srgbClr val="F9FFD1"/>
          </a:solidFill>
          <a:ln w="76200">
            <a:solidFill>
              <a:srgbClr val="92D050"/>
            </a:solidFill>
          </a:ln>
        </p:spPr>
        <p:txBody>
          <a:bodyPr vert="horz" wrap="square" lIns="0" tIns="34290" rIns="0" bIns="0" rtlCol="0">
            <a:spAutoFit/>
          </a:bodyPr>
          <a:lstStyle/>
          <a:p>
            <a:pPr marL="90805">
              <a:lnSpc>
                <a:spcPct val="100000"/>
              </a:lnSpc>
              <a:spcBef>
                <a:spcPts val="270"/>
              </a:spcBef>
            </a:pPr>
            <a:r>
              <a:rPr sz="1800" b="1" u="heavy" dirty="0">
                <a:solidFill>
                  <a:srgbClr val="6E2E9F"/>
                </a:solidFill>
                <a:uFill>
                  <a:solidFill>
                    <a:srgbClr val="6E2E9F"/>
                  </a:solidFill>
                </a:uFill>
                <a:latin typeface="Arial"/>
                <a:cs typeface="Arial"/>
              </a:rPr>
              <a:t>Without</a:t>
            </a:r>
            <a:r>
              <a:rPr sz="1800" b="1" u="heavy" spc="-150" dirty="0">
                <a:solidFill>
                  <a:srgbClr val="6E2E9F"/>
                </a:solidFill>
                <a:uFill>
                  <a:solidFill>
                    <a:srgbClr val="6E2E9F"/>
                  </a:solidFill>
                </a:uFill>
                <a:latin typeface="Arial"/>
                <a:cs typeface="Arial"/>
              </a:rPr>
              <a:t> </a:t>
            </a:r>
            <a:r>
              <a:rPr sz="1800" b="1" u="heavy" dirty="0">
                <a:solidFill>
                  <a:srgbClr val="6E2E9F"/>
                </a:solidFill>
                <a:uFill>
                  <a:solidFill>
                    <a:srgbClr val="6E2E9F"/>
                  </a:solidFill>
                </a:uFill>
                <a:latin typeface="Arial"/>
                <a:cs typeface="Arial"/>
              </a:rPr>
              <a:t>index</a:t>
            </a:r>
            <a:endParaRPr sz="1800" dirty="0">
              <a:latin typeface="Arial"/>
              <a:cs typeface="Arial"/>
            </a:endParaRPr>
          </a:p>
          <a:p>
            <a:pPr marL="90805">
              <a:lnSpc>
                <a:spcPct val="100000"/>
              </a:lnSpc>
            </a:pPr>
            <a:r>
              <a:rPr sz="1800" b="1" u="heavy" dirty="0">
                <a:solidFill>
                  <a:srgbClr val="6E2E9F"/>
                </a:solidFill>
                <a:uFill>
                  <a:solidFill>
                    <a:srgbClr val="6E2E9F"/>
                  </a:solidFill>
                </a:uFill>
                <a:latin typeface="Arial"/>
                <a:cs typeface="Arial"/>
              </a:rPr>
              <a:t>e.g.</a:t>
            </a:r>
            <a:endParaRPr sz="1800" dirty="0">
              <a:latin typeface="Arial"/>
              <a:cs typeface="Arial"/>
            </a:endParaRPr>
          </a:p>
          <a:p>
            <a:pPr>
              <a:lnSpc>
                <a:spcPct val="100000"/>
              </a:lnSpc>
              <a:spcBef>
                <a:spcPts val="35"/>
              </a:spcBef>
            </a:pPr>
            <a:endParaRPr sz="1900" dirty="0">
              <a:latin typeface="Times New Roman"/>
              <a:cs typeface="Times New Roman"/>
            </a:endParaRPr>
          </a:p>
          <a:p>
            <a:pPr marL="90805" marR="1109345">
              <a:lnSpc>
                <a:spcPct val="100000"/>
              </a:lnSpc>
            </a:pPr>
            <a:r>
              <a:rPr sz="1800" b="1" dirty="0">
                <a:latin typeface="Arial"/>
                <a:cs typeface="Arial"/>
              </a:rPr>
              <a:t>import pandas </a:t>
            </a:r>
            <a:r>
              <a:rPr sz="1800" b="1" spc="-5" dirty="0">
                <a:latin typeface="Arial"/>
                <a:cs typeface="Arial"/>
              </a:rPr>
              <a:t>as</a:t>
            </a:r>
            <a:r>
              <a:rPr sz="1800" b="1" spc="-225" dirty="0">
                <a:latin typeface="Arial"/>
                <a:cs typeface="Arial"/>
              </a:rPr>
              <a:t> </a:t>
            </a:r>
            <a:r>
              <a:rPr sz="1800" b="1" dirty="0">
                <a:latin typeface="Arial"/>
                <a:cs typeface="Arial"/>
              </a:rPr>
              <a:t>pd1  import numpy </a:t>
            </a:r>
            <a:r>
              <a:rPr sz="1800" b="1" spc="-5" dirty="0">
                <a:latin typeface="Arial"/>
                <a:cs typeface="Arial"/>
              </a:rPr>
              <a:t>as</a:t>
            </a:r>
            <a:r>
              <a:rPr sz="1800" b="1" spc="-175" dirty="0">
                <a:latin typeface="Arial"/>
                <a:cs typeface="Arial"/>
              </a:rPr>
              <a:t> </a:t>
            </a:r>
            <a:r>
              <a:rPr sz="1800" b="1" dirty="0">
                <a:latin typeface="Arial"/>
                <a:cs typeface="Arial"/>
              </a:rPr>
              <a:t>np1</a:t>
            </a:r>
            <a:endParaRPr sz="1800" dirty="0">
              <a:latin typeface="Arial"/>
              <a:cs typeface="Arial"/>
            </a:endParaRPr>
          </a:p>
          <a:p>
            <a:pPr marL="90805">
              <a:lnSpc>
                <a:spcPct val="100000"/>
              </a:lnSpc>
            </a:pPr>
            <a:r>
              <a:rPr sz="1800" b="1" dirty="0">
                <a:latin typeface="Arial"/>
                <a:cs typeface="Arial"/>
              </a:rPr>
              <a:t>data =</a:t>
            </a:r>
            <a:r>
              <a:rPr sz="1800" b="1" spc="-25" dirty="0">
                <a:latin typeface="Arial"/>
                <a:cs typeface="Arial"/>
              </a:rPr>
              <a:t> </a:t>
            </a:r>
            <a:r>
              <a:rPr sz="1800" b="1" spc="-10" dirty="0">
                <a:latin typeface="Arial"/>
                <a:cs typeface="Arial"/>
              </a:rPr>
              <a:t>np1.array(['a','b','c','d'])</a:t>
            </a:r>
            <a:endParaRPr sz="1800" dirty="0">
              <a:latin typeface="Arial"/>
              <a:cs typeface="Arial"/>
            </a:endParaRPr>
          </a:p>
          <a:p>
            <a:pPr marL="90805" marR="1303020">
              <a:lnSpc>
                <a:spcPct val="100000"/>
              </a:lnSpc>
              <a:spcBef>
                <a:spcPts val="5"/>
              </a:spcBef>
            </a:pPr>
            <a:r>
              <a:rPr sz="1800" b="1" spc="-5" dirty="0">
                <a:latin typeface="Arial"/>
                <a:cs typeface="Arial"/>
              </a:rPr>
              <a:t>s </a:t>
            </a:r>
            <a:r>
              <a:rPr sz="1800" b="1" dirty="0">
                <a:latin typeface="Arial"/>
                <a:cs typeface="Arial"/>
              </a:rPr>
              <a:t>=</a:t>
            </a:r>
            <a:r>
              <a:rPr sz="1800" b="1" spc="-120" dirty="0">
                <a:latin typeface="Arial"/>
                <a:cs typeface="Arial"/>
              </a:rPr>
              <a:t> </a:t>
            </a:r>
            <a:r>
              <a:rPr sz="1800" b="1" spc="-5" dirty="0">
                <a:latin typeface="Arial"/>
                <a:cs typeface="Arial"/>
              </a:rPr>
              <a:t>pd1.Series(data)  </a:t>
            </a:r>
            <a:r>
              <a:rPr sz="1800" b="1" dirty="0">
                <a:latin typeface="Arial"/>
                <a:cs typeface="Arial"/>
              </a:rPr>
              <a:t>print(s)</a:t>
            </a:r>
            <a:endParaRPr sz="1800" dirty="0">
              <a:latin typeface="Arial"/>
              <a:cs typeface="Arial"/>
            </a:endParaRPr>
          </a:p>
          <a:p>
            <a:pPr>
              <a:lnSpc>
                <a:spcPct val="100000"/>
              </a:lnSpc>
              <a:spcBef>
                <a:spcPts val="30"/>
              </a:spcBef>
            </a:pPr>
            <a:endParaRPr sz="1900" dirty="0">
              <a:latin typeface="Times New Roman"/>
              <a:cs typeface="Times New Roman"/>
            </a:endParaRPr>
          </a:p>
          <a:p>
            <a:pPr marL="90805">
              <a:lnSpc>
                <a:spcPct val="100000"/>
              </a:lnSpc>
              <a:spcBef>
                <a:spcPts val="5"/>
              </a:spcBef>
            </a:pPr>
            <a:r>
              <a:rPr sz="1800" b="1" u="heavy" dirty="0">
                <a:solidFill>
                  <a:srgbClr val="6E2E9F"/>
                </a:solidFill>
                <a:uFill>
                  <a:solidFill>
                    <a:srgbClr val="6E2E9F"/>
                  </a:solidFill>
                </a:uFill>
                <a:latin typeface="Arial"/>
                <a:cs typeface="Arial"/>
              </a:rPr>
              <a:t>Output</a:t>
            </a:r>
            <a:endParaRPr sz="1800" dirty="0">
              <a:latin typeface="Arial"/>
              <a:cs typeface="Arial"/>
            </a:endParaRPr>
          </a:p>
          <a:p>
            <a:pPr marL="88900">
              <a:lnSpc>
                <a:spcPct val="100000"/>
              </a:lnSpc>
              <a:tabLst>
                <a:tab pos="470534" algn="l"/>
                <a:tab pos="471805" algn="l"/>
              </a:tabLst>
            </a:pPr>
            <a:r>
              <a:rPr lang="en-US" sz="1800" b="1" dirty="0" smtClean="0">
                <a:latin typeface="Arial"/>
                <a:cs typeface="Arial"/>
              </a:rPr>
              <a:t>0  </a:t>
            </a:r>
            <a:r>
              <a:rPr sz="1800" b="1" dirty="0" smtClean="0">
                <a:latin typeface="Arial"/>
                <a:cs typeface="Arial"/>
              </a:rPr>
              <a:t>a</a:t>
            </a:r>
            <a:endParaRPr sz="1800" dirty="0">
              <a:latin typeface="Arial"/>
              <a:cs typeface="Arial"/>
            </a:endParaRPr>
          </a:p>
          <a:p>
            <a:pPr marL="88900">
              <a:lnSpc>
                <a:spcPct val="100000"/>
              </a:lnSpc>
              <a:tabLst>
                <a:tab pos="470534" algn="l"/>
                <a:tab pos="471805" algn="l"/>
              </a:tabLst>
            </a:pPr>
            <a:r>
              <a:rPr lang="en-US" sz="1800" b="1" dirty="0" smtClean="0">
                <a:latin typeface="Arial"/>
                <a:cs typeface="Arial"/>
              </a:rPr>
              <a:t>1  </a:t>
            </a:r>
            <a:r>
              <a:rPr sz="1800" b="1" dirty="0" smtClean="0">
                <a:latin typeface="Arial"/>
                <a:cs typeface="Arial"/>
              </a:rPr>
              <a:t>b</a:t>
            </a:r>
            <a:endParaRPr sz="1800" dirty="0">
              <a:latin typeface="Arial"/>
              <a:cs typeface="Arial"/>
            </a:endParaRPr>
          </a:p>
          <a:p>
            <a:pPr marL="88900">
              <a:lnSpc>
                <a:spcPct val="100000"/>
              </a:lnSpc>
              <a:tabLst>
                <a:tab pos="470534" algn="l"/>
                <a:tab pos="471805" algn="l"/>
              </a:tabLst>
            </a:pPr>
            <a:r>
              <a:rPr lang="en-US" sz="1800" b="1" spc="-5" dirty="0" smtClean="0">
                <a:latin typeface="Arial"/>
                <a:cs typeface="Arial"/>
              </a:rPr>
              <a:t>2  </a:t>
            </a:r>
            <a:r>
              <a:rPr sz="1800" b="1" spc="-5" dirty="0" smtClean="0">
                <a:latin typeface="Arial"/>
                <a:cs typeface="Arial"/>
              </a:rPr>
              <a:t>c</a:t>
            </a:r>
            <a:endParaRPr sz="1800" dirty="0">
              <a:latin typeface="Arial"/>
              <a:cs typeface="Arial"/>
            </a:endParaRPr>
          </a:p>
          <a:p>
            <a:pPr marL="88900">
              <a:lnSpc>
                <a:spcPct val="100000"/>
              </a:lnSpc>
              <a:tabLst>
                <a:tab pos="470534" algn="l"/>
                <a:tab pos="471805" algn="l"/>
              </a:tabLst>
            </a:pPr>
            <a:r>
              <a:rPr lang="en-US" sz="1800" b="1" dirty="0" smtClean="0">
                <a:latin typeface="Arial"/>
                <a:cs typeface="Arial"/>
              </a:rPr>
              <a:t>3  </a:t>
            </a:r>
            <a:r>
              <a:rPr sz="1800" b="1" dirty="0" smtClean="0">
                <a:latin typeface="Arial"/>
                <a:cs typeface="Arial"/>
              </a:rPr>
              <a:t>d</a:t>
            </a:r>
            <a:endParaRPr sz="1800" dirty="0">
              <a:latin typeface="Arial"/>
              <a:cs typeface="Arial"/>
            </a:endParaRPr>
          </a:p>
          <a:p>
            <a:pPr marL="90805">
              <a:lnSpc>
                <a:spcPct val="100000"/>
              </a:lnSpc>
            </a:pPr>
            <a:r>
              <a:rPr sz="1800" b="1" spc="-5" dirty="0">
                <a:latin typeface="Arial"/>
                <a:cs typeface="Arial"/>
              </a:rPr>
              <a:t>dtype:</a:t>
            </a:r>
            <a:r>
              <a:rPr sz="1800" b="1" spc="-20" dirty="0">
                <a:latin typeface="Arial"/>
                <a:cs typeface="Arial"/>
              </a:rPr>
              <a:t> </a:t>
            </a:r>
            <a:r>
              <a:rPr sz="1800" b="1" spc="-5" dirty="0">
                <a:latin typeface="Arial"/>
                <a:cs typeface="Arial"/>
              </a:rPr>
              <a:t>object</a:t>
            </a:r>
            <a:endParaRPr sz="1800" dirty="0">
              <a:latin typeface="Arial"/>
              <a:cs typeface="Arial"/>
            </a:endParaRPr>
          </a:p>
          <a:p>
            <a:pPr marL="90805" marR="192405">
              <a:lnSpc>
                <a:spcPct val="100000"/>
              </a:lnSpc>
            </a:pPr>
            <a:r>
              <a:rPr sz="1800" b="1" spc="-5" dirty="0">
                <a:latin typeface="Arial"/>
                <a:cs typeface="Arial"/>
              </a:rPr>
              <a:t>Note </a:t>
            </a:r>
            <a:r>
              <a:rPr sz="1800" b="1" dirty="0">
                <a:latin typeface="Arial"/>
                <a:cs typeface="Arial"/>
              </a:rPr>
              <a:t>: default index </a:t>
            </a:r>
            <a:r>
              <a:rPr sz="1800" b="1" spc="-5" dirty="0">
                <a:latin typeface="Arial"/>
                <a:cs typeface="Arial"/>
              </a:rPr>
              <a:t>is</a:t>
            </a:r>
            <a:r>
              <a:rPr sz="1800" b="1" spc="-140" dirty="0">
                <a:latin typeface="Arial"/>
                <a:cs typeface="Arial"/>
              </a:rPr>
              <a:t> </a:t>
            </a:r>
            <a:r>
              <a:rPr sz="1800" b="1" spc="-5" dirty="0">
                <a:latin typeface="Arial"/>
                <a:cs typeface="Arial"/>
              </a:rPr>
              <a:t>starting  from</a:t>
            </a:r>
            <a:r>
              <a:rPr sz="1800" b="1" spc="-25" dirty="0">
                <a:latin typeface="Arial"/>
                <a:cs typeface="Arial"/>
              </a:rPr>
              <a:t> </a:t>
            </a:r>
            <a:r>
              <a:rPr sz="1800" b="1" spc="-5" dirty="0">
                <a:latin typeface="Arial"/>
                <a:cs typeface="Arial"/>
              </a:rPr>
              <a:t>0</a:t>
            </a:r>
            <a:endParaRPr sz="1800" dirty="0">
              <a:latin typeface="Arial"/>
              <a:cs typeface="Arial"/>
            </a:endParaRPr>
          </a:p>
        </p:txBody>
      </p:sp>
      <p:sp>
        <p:nvSpPr>
          <p:cNvPr id="16" name="object 16"/>
          <p:cNvSpPr txBox="1"/>
          <p:nvPr/>
        </p:nvSpPr>
        <p:spPr>
          <a:xfrm>
            <a:off x="4419600" y="1520234"/>
            <a:ext cx="4406265" cy="4814780"/>
          </a:xfrm>
          <a:prstGeom prst="rect">
            <a:avLst/>
          </a:prstGeom>
          <a:solidFill>
            <a:srgbClr val="F9FFD1"/>
          </a:solidFill>
          <a:ln w="76200">
            <a:solidFill>
              <a:srgbClr val="92D050"/>
            </a:solidFill>
          </a:ln>
        </p:spPr>
        <p:txBody>
          <a:bodyPr vert="horz" wrap="square" lIns="0" tIns="33655" rIns="0" bIns="0" rtlCol="0">
            <a:spAutoFit/>
          </a:bodyPr>
          <a:lstStyle/>
          <a:p>
            <a:pPr marL="93345">
              <a:lnSpc>
                <a:spcPct val="100000"/>
              </a:lnSpc>
              <a:spcBef>
                <a:spcPts val="265"/>
              </a:spcBef>
            </a:pPr>
            <a:r>
              <a:rPr sz="1800" b="1" u="heavy" spc="-5" dirty="0">
                <a:solidFill>
                  <a:srgbClr val="6E2E9F"/>
                </a:solidFill>
                <a:uFill>
                  <a:solidFill>
                    <a:srgbClr val="6E2E9F"/>
                  </a:solidFill>
                </a:uFill>
                <a:latin typeface="Arial"/>
                <a:cs typeface="Arial"/>
              </a:rPr>
              <a:t>With </a:t>
            </a:r>
            <a:r>
              <a:rPr sz="1800" b="1" u="heavy" dirty="0">
                <a:solidFill>
                  <a:srgbClr val="6E2E9F"/>
                </a:solidFill>
                <a:uFill>
                  <a:solidFill>
                    <a:srgbClr val="6E2E9F"/>
                  </a:solidFill>
                </a:uFill>
                <a:latin typeface="Arial"/>
                <a:cs typeface="Arial"/>
              </a:rPr>
              <a:t>index</a:t>
            </a:r>
            <a:r>
              <a:rPr sz="1800" b="1" u="heavy" spc="-80" dirty="0">
                <a:solidFill>
                  <a:srgbClr val="6E2E9F"/>
                </a:solidFill>
                <a:uFill>
                  <a:solidFill>
                    <a:srgbClr val="6E2E9F"/>
                  </a:solidFill>
                </a:uFill>
                <a:latin typeface="Arial"/>
                <a:cs typeface="Arial"/>
              </a:rPr>
              <a:t> </a:t>
            </a:r>
            <a:r>
              <a:rPr sz="1800" b="1" u="heavy" spc="-5" dirty="0">
                <a:solidFill>
                  <a:srgbClr val="6E2E9F"/>
                </a:solidFill>
                <a:uFill>
                  <a:solidFill>
                    <a:srgbClr val="6E2E9F"/>
                  </a:solidFill>
                </a:uFill>
                <a:latin typeface="Arial"/>
                <a:cs typeface="Arial"/>
              </a:rPr>
              <a:t>position</a:t>
            </a:r>
            <a:endParaRPr sz="1800" dirty="0">
              <a:latin typeface="Arial"/>
              <a:cs typeface="Arial"/>
            </a:endParaRPr>
          </a:p>
          <a:p>
            <a:pPr marL="93345">
              <a:lnSpc>
                <a:spcPct val="100000"/>
              </a:lnSpc>
            </a:pPr>
            <a:r>
              <a:rPr sz="1800" b="1" u="heavy" spc="-5" dirty="0">
                <a:solidFill>
                  <a:srgbClr val="6E2E9F"/>
                </a:solidFill>
                <a:uFill>
                  <a:solidFill>
                    <a:srgbClr val="6E2E9F"/>
                  </a:solidFill>
                </a:uFill>
                <a:latin typeface="Arial"/>
                <a:cs typeface="Arial"/>
              </a:rPr>
              <a:t>e.g.</a:t>
            </a:r>
            <a:endParaRPr sz="1800" dirty="0">
              <a:latin typeface="Arial"/>
              <a:cs typeface="Arial"/>
            </a:endParaRPr>
          </a:p>
          <a:p>
            <a:pPr>
              <a:lnSpc>
                <a:spcPct val="100000"/>
              </a:lnSpc>
              <a:spcBef>
                <a:spcPts val="35"/>
              </a:spcBef>
            </a:pPr>
            <a:endParaRPr sz="1900" dirty="0">
              <a:latin typeface="Times New Roman"/>
              <a:cs typeface="Times New Roman"/>
            </a:endParaRPr>
          </a:p>
          <a:p>
            <a:pPr marL="93345" marR="2004695">
              <a:lnSpc>
                <a:spcPct val="100000"/>
              </a:lnSpc>
            </a:pPr>
            <a:r>
              <a:rPr sz="1800" b="1" dirty="0">
                <a:latin typeface="Arial"/>
                <a:cs typeface="Arial"/>
              </a:rPr>
              <a:t>import pandas </a:t>
            </a:r>
            <a:r>
              <a:rPr sz="1800" b="1" spc="-5" dirty="0">
                <a:latin typeface="Arial"/>
                <a:cs typeface="Arial"/>
              </a:rPr>
              <a:t>as </a:t>
            </a:r>
            <a:r>
              <a:rPr sz="1800" b="1" spc="-5" dirty="0" smtClean="0">
                <a:latin typeface="Arial"/>
                <a:cs typeface="Arial"/>
              </a:rPr>
              <a:t>p1  </a:t>
            </a:r>
            <a:r>
              <a:rPr sz="1800" b="1" dirty="0" smtClean="0">
                <a:latin typeface="Arial"/>
                <a:cs typeface="Arial"/>
              </a:rPr>
              <a:t>import </a:t>
            </a:r>
            <a:r>
              <a:rPr sz="1800" b="1" dirty="0">
                <a:latin typeface="Arial"/>
                <a:cs typeface="Arial"/>
              </a:rPr>
              <a:t>numpy </a:t>
            </a:r>
            <a:r>
              <a:rPr sz="1800" b="1" spc="-5" dirty="0">
                <a:latin typeface="Arial"/>
                <a:cs typeface="Arial"/>
              </a:rPr>
              <a:t>as</a:t>
            </a:r>
            <a:r>
              <a:rPr sz="1800" b="1" spc="-204" dirty="0">
                <a:latin typeface="Arial"/>
                <a:cs typeface="Arial"/>
              </a:rPr>
              <a:t> </a:t>
            </a:r>
            <a:r>
              <a:rPr sz="1800" b="1" dirty="0">
                <a:latin typeface="Arial"/>
                <a:cs typeface="Arial"/>
              </a:rPr>
              <a:t>np1</a:t>
            </a:r>
            <a:endParaRPr sz="1800" dirty="0">
              <a:latin typeface="Arial"/>
              <a:cs typeface="Arial"/>
            </a:endParaRPr>
          </a:p>
          <a:p>
            <a:pPr marL="93345">
              <a:lnSpc>
                <a:spcPts val="2155"/>
              </a:lnSpc>
            </a:pPr>
            <a:r>
              <a:rPr sz="1800" b="1" spc="-5" dirty="0">
                <a:latin typeface="Arial"/>
                <a:cs typeface="Arial"/>
              </a:rPr>
              <a:t>data </a:t>
            </a:r>
            <a:r>
              <a:rPr sz="1800" b="1" dirty="0">
                <a:latin typeface="Arial"/>
                <a:cs typeface="Arial"/>
              </a:rPr>
              <a:t>=</a:t>
            </a:r>
            <a:r>
              <a:rPr sz="1800" b="1" spc="-20" dirty="0">
                <a:latin typeface="Arial"/>
                <a:cs typeface="Arial"/>
              </a:rPr>
              <a:t> </a:t>
            </a:r>
            <a:r>
              <a:rPr sz="1800" b="1" spc="-10" dirty="0">
                <a:latin typeface="Arial"/>
                <a:cs typeface="Arial"/>
              </a:rPr>
              <a:t>np1.array(['a','b','c','d'])</a:t>
            </a:r>
            <a:endParaRPr sz="1800" dirty="0">
              <a:latin typeface="Arial"/>
              <a:cs typeface="Arial"/>
            </a:endParaRPr>
          </a:p>
          <a:p>
            <a:pPr marL="93345">
              <a:lnSpc>
                <a:spcPts val="1860"/>
              </a:lnSpc>
            </a:pPr>
            <a:r>
              <a:rPr sz="1600" b="1" spc="-5" dirty="0">
                <a:latin typeface="Arial"/>
                <a:cs typeface="Arial"/>
              </a:rPr>
              <a:t>s =</a:t>
            </a:r>
            <a:r>
              <a:rPr sz="1600" b="1" spc="-15" dirty="0">
                <a:latin typeface="Arial"/>
                <a:cs typeface="Arial"/>
              </a:rPr>
              <a:t> </a:t>
            </a:r>
            <a:r>
              <a:rPr sz="1600" b="1" spc="-5" dirty="0">
                <a:latin typeface="Arial"/>
                <a:cs typeface="Arial"/>
              </a:rPr>
              <a:t>p1.Series(data,index=[100,101,102,103])</a:t>
            </a:r>
            <a:endParaRPr sz="1600" dirty="0">
              <a:latin typeface="Arial"/>
              <a:cs typeface="Arial"/>
            </a:endParaRPr>
          </a:p>
          <a:p>
            <a:pPr marL="93345">
              <a:lnSpc>
                <a:spcPts val="2110"/>
              </a:lnSpc>
            </a:pPr>
            <a:r>
              <a:rPr sz="1800" b="1" dirty="0">
                <a:latin typeface="Arial"/>
                <a:cs typeface="Arial"/>
              </a:rPr>
              <a:t>print(s)</a:t>
            </a:r>
            <a:endParaRPr sz="1800" dirty="0">
              <a:latin typeface="Arial"/>
              <a:cs typeface="Arial"/>
            </a:endParaRPr>
          </a:p>
          <a:p>
            <a:pPr marL="90805">
              <a:lnSpc>
                <a:spcPct val="100000"/>
              </a:lnSpc>
              <a:spcBef>
                <a:spcPts val="5"/>
              </a:spcBef>
            </a:pPr>
            <a:r>
              <a:rPr lang="en-US" sz="2400" b="1" u="heavy" dirty="0" smtClean="0">
                <a:solidFill>
                  <a:srgbClr val="6E2E9F"/>
                </a:solidFill>
                <a:uFill>
                  <a:solidFill>
                    <a:srgbClr val="6E2E9F"/>
                  </a:solidFill>
                </a:uFill>
                <a:latin typeface="Arial"/>
                <a:cs typeface="Arial"/>
              </a:rPr>
              <a:t>Output</a:t>
            </a:r>
          </a:p>
          <a:p>
            <a:pPr marL="90805">
              <a:lnSpc>
                <a:spcPct val="100000"/>
              </a:lnSpc>
            </a:pPr>
            <a:r>
              <a:rPr lang="en-US" b="1" spc="-5" dirty="0" smtClean="0">
                <a:latin typeface="Arial"/>
                <a:cs typeface="Arial"/>
              </a:rPr>
              <a:t>100 a</a:t>
            </a:r>
          </a:p>
          <a:p>
            <a:pPr marL="90805">
              <a:lnSpc>
                <a:spcPct val="100000"/>
              </a:lnSpc>
            </a:pPr>
            <a:r>
              <a:rPr lang="en-US" b="1" spc="-5" dirty="0" smtClean="0">
                <a:latin typeface="Arial"/>
                <a:cs typeface="Arial"/>
              </a:rPr>
              <a:t>101 b</a:t>
            </a:r>
          </a:p>
          <a:p>
            <a:pPr marL="90805">
              <a:lnSpc>
                <a:spcPct val="100000"/>
              </a:lnSpc>
            </a:pPr>
            <a:r>
              <a:rPr lang="en-US" b="1" spc="-5" dirty="0" smtClean="0">
                <a:latin typeface="Arial"/>
                <a:cs typeface="Arial"/>
              </a:rPr>
              <a:t>102 c</a:t>
            </a:r>
          </a:p>
          <a:p>
            <a:pPr marL="90805">
              <a:lnSpc>
                <a:spcPct val="100000"/>
              </a:lnSpc>
            </a:pPr>
            <a:r>
              <a:rPr lang="en-US" b="1" spc="-5" dirty="0" smtClean="0">
                <a:latin typeface="Arial"/>
                <a:cs typeface="Arial"/>
              </a:rPr>
              <a:t>103 d</a:t>
            </a:r>
          </a:p>
          <a:p>
            <a:pPr marL="90805">
              <a:lnSpc>
                <a:spcPct val="100000"/>
              </a:lnSpc>
            </a:pPr>
            <a:r>
              <a:rPr lang="en-US" b="1" spc="-5" dirty="0" err="1" smtClean="0">
                <a:latin typeface="Arial"/>
                <a:cs typeface="Arial"/>
              </a:rPr>
              <a:t>dtype</a:t>
            </a:r>
            <a:r>
              <a:rPr lang="en-US" b="1" spc="-5" dirty="0">
                <a:latin typeface="Arial"/>
                <a:cs typeface="Arial"/>
              </a:rPr>
              <a:t>:</a:t>
            </a:r>
            <a:r>
              <a:rPr lang="en-US" b="1" spc="-20" dirty="0">
                <a:latin typeface="Arial"/>
                <a:cs typeface="Arial"/>
              </a:rPr>
              <a:t> </a:t>
            </a:r>
            <a:r>
              <a:rPr lang="en-US" b="1" spc="-5" dirty="0">
                <a:latin typeface="Arial"/>
                <a:cs typeface="Arial"/>
              </a:rPr>
              <a:t>object</a:t>
            </a:r>
            <a:endParaRPr lang="en-US" dirty="0">
              <a:latin typeface="Arial"/>
              <a:cs typeface="Arial"/>
            </a:endParaRPr>
          </a:p>
          <a:p>
            <a:pPr marL="90805" marR="192405">
              <a:lnSpc>
                <a:spcPct val="100000"/>
              </a:lnSpc>
            </a:pPr>
            <a:r>
              <a:rPr lang="en-US" b="1" spc="-5" dirty="0">
                <a:latin typeface="Arial"/>
                <a:cs typeface="Arial"/>
              </a:rPr>
              <a:t>Note </a:t>
            </a:r>
            <a:r>
              <a:rPr lang="en-US" b="1" dirty="0">
                <a:latin typeface="Arial"/>
                <a:cs typeface="Arial"/>
              </a:rPr>
              <a:t>: default index </a:t>
            </a:r>
            <a:r>
              <a:rPr lang="en-US" b="1" spc="-5" dirty="0">
                <a:latin typeface="Arial"/>
                <a:cs typeface="Arial"/>
              </a:rPr>
              <a:t>is</a:t>
            </a:r>
            <a:r>
              <a:rPr lang="en-US" b="1" spc="-140" dirty="0">
                <a:latin typeface="Arial"/>
                <a:cs typeface="Arial"/>
              </a:rPr>
              <a:t> </a:t>
            </a:r>
            <a:r>
              <a:rPr lang="en-US" b="1" spc="-5" dirty="0">
                <a:latin typeface="Arial"/>
                <a:cs typeface="Arial"/>
              </a:rPr>
              <a:t>starting  from</a:t>
            </a:r>
            <a:r>
              <a:rPr lang="en-US" b="1" spc="-25" dirty="0">
                <a:latin typeface="Arial"/>
                <a:cs typeface="Arial"/>
              </a:rPr>
              <a:t> </a:t>
            </a:r>
            <a:r>
              <a:rPr lang="en-US" b="1" spc="-25" dirty="0" smtClean="0">
                <a:latin typeface="Arial"/>
                <a:cs typeface="Arial"/>
              </a:rPr>
              <a:t>10</a:t>
            </a:r>
            <a:r>
              <a:rPr lang="en-US" b="1" spc="-5" dirty="0" smtClean="0">
                <a:latin typeface="Arial"/>
                <a:cs typeface="Arial"/>
              </a:rPr>
              <a:t>0</a:t>
            </a:r>
            <a:endParaRPr lang="en-US" dirty="0">
              <a:latin typeface="Arial"/>
              <a:cs typeface="Arial"/>
            </a:endParaRPr>
          </a:p>
          <a:p>
            <a:pPr>
              <a:lnSpc>
                <a:spcPct val="100000"/>
              </a:lnSpc>
              <a:spcBef>
                <a:spcPts val="5"/>
              </a:spcBef>
            </a:pPr>
            <a:endParaRPr dirty="0">
              <a:latin typeface="Times New Roman"/>
              <a:cs typeface="Times New Roman"/>
            </a:endParaRPr>
          </a:p>
        </p:txBody>
      </p:sp>
      <p:sp>
        <p:nvSpPr>
          <p:cNvPr id="7" name="object 15"/>
          <p:cNvSpPr txBox="1">
            <a:spLocks/>
          </p:cNvSpPr>
          <p:nvPr/>
        </p:nvSpPr>
        <p:spPr>
          <a:xfrm>
            <a:off x="1790700" y="194155"/>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600201" y="765809"/>
            <a:ext cx="6679564"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uFill>
                  <a:solidFill>
                    <a:srgbClr val="FF0000"/>
                  </a:solidFill>
                </a:uFill>
                <a:latin typeface="Arial"/>
                <a:cs typeface="Arial"/>
              </a:rPr>
              <a:t>Pandas</a:t>
            </a:r>
            <a:r>
              <a:rPr sz="2400" b="1" spc="-35" dirty="0">
                <a:solidFill>
                  <a:srgbClr val="FF0000"/>
                </a:solidFill>
                <a:uFill>
                  <a:solidFill>
                    <a:srgbClr val="FF0000"/>
                  </a:solidFill>
                </a:uFill>
                <a:latin typeface="Arial"/>
                <a:cs typeface="Arial"/>
              </a:rPr>
              <a:t> </a:t>
            </a:r>
            <a:r>
              <a:rPr sz="2400" b="1" spc="-5" dirty="0" smtClean="0">
                <a:solidFill>
                  <a:srgbClr val="FF0000"/>
                </a:solidFill>
                <a:uFill>
                  <a:solidFill>
                    <a:srgbClr val="FF0000"/>
                  </a:solidFill>
                </a:uFill>
                <a:latin typeface="Arial"/>
                <a:cs typeface="Arial"/>
              </a:rPr>
              <a:t>Series</a:t>
            </a:r>
            <a:r>
              <a:rPr lang="en-US" sz="2400" b="1" spc="-5" dirty="0" smtClean="0">
                <a:solidFill>
                  <a:srgbClr val="FF0000"/>
                </a:solidFill>
                <a:uFill>
                  <a:solidFill>
                    <a:srgbClr val="FF0000"/>
                  </a:solidFill>
                </a:uFill>
                <a:latin typeface="Arial"/>
                <a:cs typeface="Arial"/>
              </a:rPr>
              <a:t>: </a:t>
            </a:r>
            <a:r>
              <a:rPr sz="2400" b="1" spc="-5" dirty="0" smtClean="0">
                <a:solidFill>
                  <a:srgbClr val="6E2E9F"/>
                </a:solidFill>
                <a:uFill>
                  <a:solidFill>
                    <a:srgbClr val="6E2E9F"/>
                  </a:solidFill>
                </a:uFill>
                <a:latin typeface="Arial"/>
                <a:cs typeface="Arial"/>
              </a:rPr>
              <a:t>Create </a:t>
            </a:r>
            <a:r>
              <a:rPr sz="2400" b="1" dirty="0">
                <a:solidFill>
                  <a:srgbClr val="6E2E9F"/>
                </a:solidFill>
                <a:uFill>
                  <a:solidFill>
                    <a:srgbClr val="6E2E9F"/>
                  </a:solidFill>
                </a:uFill>
                <a:latin typeface="Arial"/>
                <a:cs typeface="Arial"/>
              </a:rPr>
              <a:t>a </a:t>
            </a:r>
            <a:r>
              <a:rPr sz="2400" b="1" spc="-5" dirty="0">
                <a:solidFill>
                  <a:srgbClr val="6E2E9F"/>
                </a:solidFill>
                <a:uFill>
                  <a:solidFill>
                    <a:srgbClr val="6E2E9F"/>
                  </a:solidFill>
                </a:uFill>
                <a:latin typeface="Arial"/>
                <a:cs typeface="Arial"/>
              </a:rPr>
              <a:t>Series </a:t>
            </a:r>
            <a:r>
              <a:rPr sz="2400" b="1" dirty="0">
                <a:solidFill>
                  <a:srgbClr val="6E2E9F"/>
                </a:solidFill>
                <a:uFill>
                  <a:solidFill>
                    <a:srgbClr val="6E2E9F"/>
                  </a:solidFill>
                </a:uFill>
                <a:latin typeface="Arial"/>
                <a:cs typeface="Arial"/>
              </a:rPr>
              <a:t>from</a:t>
            </a:r>
            <a:r>
              <a:rPr sz="2400" b="1" spc="-114" dirty="0">
                <a:solidFill>
                  <a:srgbClr val="6E2E9F"/>
                </a:solidFill>
                <a:uFill>
                  <a:solidFill>
                    <a:srgbClr val="6E2E9F"/>
                  </a:solidFill>
                </a:uFill>
                <a:latin typeface="Arial"/>
                <a:cs typeface="Arial"/>
              </a:rPr>
              <a:t> </a:t>
            </a:r>
            <a:r>
              <a:rPr sz="2400" b="1" dirty="0">
                <a:solidFill>
                  <a:srgbClr val="6E2E9F"/>
                </a:solidFill>
                <a:uFill>
                  <a:solidFill>
                    <a:srgbClr val="6E2E9F"/>
                  </a:solidFill>
                </a:uFill>
                <a:latin typeface="Arial"/>
                <a:cs typeface="Arial"/>
              </a:rPr>
              <a:t>dict</a:t>
            </a:r>
            <a:endParaRPr sz="2400" dirty="0">
              <a:latin typeface="Arial"/>
              <a:cs typeface="Arial"/>
            </a:endParaRPr>
          </a:p>
        </p:txBody>
      </p:sp>
      <p:sp>
        <p:nvSpPr>
          <p:cNvPr id="15" name="object 15"/>
          <p:cNvSpPr txBox="1"/>
          <p:nvPr/>
        </p:nvSpPr>
        <p:spPr>
          <a:xfrm>
            <a:off x="684276" y="1664207"/>
            <a:ext cx="3275329" cy="3694429"/>
          </a:xfrm>
          <a:prstGeom prst="rect">
            <a:avLst/>
          </a:prstGeom>
          <a:solidFill>
            <a:srgbClr val="F9FFD1"/>
          </a:solidFill>
          <a:ln w="76200">
            <a:solidFill>
              <a:srgbClr val="92D050"/>
            </a:solidFill>
          </a:ln>
        </p:spPr>
        <p:txBody>
          <a:bodyPr vert="horz" wrap="square" lIns="0" tIns="34925" rIns="0" bIns="0" rtlCol="0">
            <a:spAutoFit/>
          </a:bodyPr>
          <a:lstStyle/>
          <a:p>
            <a:pPr marL="90805" marR="827405">
              <a:lnSpc>
                <a:spcPct val="100000"/>
              </a:lnSpc>
              <a:spcBef>
                <a:spcPts val="275"/>
              </a:spcBef>
            </a:pPr>
            <a:r>
              <a:rPr sz="1800" b="1" u="heavy" dirty="0">
                <a:solidFill>
                  <a:srgbClr val="6E2E9F"/>
                </a:solidFill>
                <a:uFill>
                  <a:solidFill>
                    <a:srgbClr val="6E2E9F"/>
                  </a:solidFill>
                </a:uFill>
                <a:latin typeface="Arial"/>
                <a:cs typeface="Arial"/>
              </a:rPr>
              <a:t>Eg.1(without </a:t>
            </a:r>
            <a:r>
              <a:rPr sz="1800" b="1" u="heavy" spc="-5" dirty="0">
                <a:solidFill>
                  <a:srgbClr val="6E2E9F"/>
                </a:solidFill>
                <a:uFill>
                  <a:solidFill>
                    <a:srgbClr val="6E2E9F"/>
                  </a:solidFill>
                </a:uFill>
                <a:latin typeface="Arial"/>
                <a:cs typeface="Arial"/>
              </a:rPr>
              <a:t>index) </a:t>
            </a:r>
            <a:r>
              <a:rPr sz="1800" b="1" spc="-5" dirty="0">
                <a:solidFill>
                  <a:srgbClr val="6E2E9F"/>
                </a:solidFill>
                <a:latin typeface="Arial"/>
                <a:cs typeface="Arial"/>
              </a:rPr>
              <a:t> </a:t>
            </a:r>
            <a:r>
              <a:rPr sz="1800" b="1" dirty="0">
                <a:latin typeface="Arial"/>
                <a:cs typeface="Arial"/>
              </a:rPr>
              <a:t>import pandas </a:t>
            </a:r>
            <a:r>
              <a:rPr sz="1800" b="1" spc="-5" dirty="0">
                <a:latin typeface="Arial"/>
                <a:cs typeface="Arial"/>
              </a:rPr>
              <a:t>as</a:t>
            </a:r>
            <a:r>
              <a:rPr sz="1800" b="1" spc="-220" dirty="0">
                <a:latin typeface="Arial"/>
                <a:cs typeface="Arial"/>
              </a:rPr>
              <a:t> </a:t>
            </a:r>
            <a:r>
              <a:rPr sz="1800" b="1" dirty="0">
                <a:latin typeface="Arial"/>
                <a:cs typeface="Arial"/>
              </a:rPr>
              <a:t>pd1  import numpy </a:t>
            </a:r>
            <a:r>
              <a:rPr sz="1800" b="1" spc="-5" dirty="0">
                <a:latin typeface="Arial"/>
                <a:cs typeface="Arial"/>
              </a:rPr>
              <a:t>as</a:t>
            </a:r>
            <a:r>
              <a:rPr sz="1800" b="1" spc="-175" dirty="0">
                <a:latin typeface="Arial"/>
                <a:cs typeface="Arial"/>
              </a:rPr>
              <a:t> </a:t>
            </a:r>
            <a:r>
              <a:rPr sz="1800" b="1" dirty="0">
                <a:latin typeface="Arial"/>
                <a:cs typeface="Arial"/>
              </a:rPr>
              <a:t>np1</a:t>
            </a:r>
            <a:endParaRPr sz="1800" dirty="0">
              <a:latin typeface="Arial"/>
              <a:cs typeface="Arial"/>
            </a:endParaRPr>
          </a:p>
          <a:p>
            <a:pPr marL="90805">
              <a:lnSpc>
                <a:spcPct val="100000"/>
              </a:lnSpc>
            </a:pPr>
            <a:r>
              <a:rPr sz="1800" b="1" dirty="0">
                <a:latin typeface="Arial"/>
                <a:cs typeface="Arial"/>
              </a:rPr>
              <a:t>data = </a:t>
            </a:r>
            <a:r>
              <a:rPr sz="1800" b="1" spc="-5" dirty="0">
                <a:latin typeface="Arial"/>
                <a:cs typeface="Arial"/>
              </a:rPr>
              <a:t>{'a' </a:t>
            </a:r>
            <a:r>
              <a:rPr sz="1800" b="1" dirty="0">
                <a:latin typeface="Arial"/>
                <a:cs typeface="Arial"/>
              </a:rPr>
              <a:t>: </a:t>
            </a:r>
            <a:r>
              <a:rPr sz="1800" b="1" spc="-5" dirty="0">
                <a:latin typeface="Arial"/>
                <a:cs typeface="Arial"/>
              </a:rPr>
              <a:t>0., </a:t>
            </a:r>
            <a:r>
              <a:rPr sz="1800" b="1" dirty="0">
                <a:latin typeface="Arial"/>
                <a:cs typeface="Arial"/>
              </a:rPr>
              <a:t>'b' : </a:t>
            </a:r>
            <a:r>
              <a:rPr sz="1800" b="1" spc="-5" dirty="0">
                <a:latin typeface="Arial"/>
                <a:cs typeface="Arial"/>
              </a:rPr>
              <a:t>1., 'c' </a:t>
            </a:r>
            <a:r>
              <a:rPr sz="1800" b="1" dirty="0">
                <a:latin typeface="Arial"/>
                <a:cs typeface="Arial"/>
              </a:rPr>
              <a:t>:</a:t>
            </a:r>
            <a:r>
              <a:rPr sz="1800" b="1" spc="-195" dirty="0">
                <a:latin typeface="Arial"/>
                <a:cs typeface="Arial"/>
              </a:rPr>
              <a:t> </a:t>
            </a:r>
            <a:r>
              <a:rPr sz="1800" b="1" spc="-5" dirty="0">
                <a:latin typeface="Arial"/>
                <a:cs typeface="Arial"/>
              </a:rPr>
              <a:t>2.}</a:t>
            </a:r>
            <a:endParaRPr sz="1800" dirty="0">
              <a:latin typeface="Arial"/>
              <a:cs typeface="Arial"/>
            </a:endParaRPr>
          </a:p>
          <a:p>
            <a:pPr marL="90805">
              <a:lnSpc>
                <a:spcPct val="100000"/>
              </a:lnSpc>
            </a:pPr>
            <a:r>
              <a:rPr sz="1800" b="1" dirty="0">
                <a:latin typeface="Arial"/>
                <a:cs typeface="Arial"/>
              </a:rPr>
              <a:t>s =</a:t>
            </a:r>
            <a:r>
              <a:rPr sz="1800" b="1" spc="-70" dirty="0">
                <a:latin typeface="Arial"/>
                <a:cs typeface="Arial"/>
              </a:rPr>
              <a:t> </a:t>
            </a:r>
            <a:r>
              <a:rPr sz="1800" b="1" spc="-5" dirty="0">
                <a:latin typeface="Arial"/>
                <a:cs typeface="Arial"/>
              </a:rPr>
              <a:t>pd1.Series(data)</a:t>
            </a:r>
            <a:endParaRPr sz="1800" dirty="0">
              <a:latin typeface="Arial"/>
              <a:cs typeface="Arial"/>
            </a:endParaRPr>
          </a:p>
          <a:p>
            <a:pPr marL="90805">
              <a:lnSpc>
                <a:spcPct val="100000"/>
              </a:lnSpc>
            </a:pPr>
            <a:r>
              <a:rPr sz="1800" b="1" dirty="0">
                <a:latin typeface="Arial"/>
                <a:cs typeface="Arial"/>
              </a:rPr>
              <a:t>print(s)</a:t>
            </a:r>
            <a:endParaRPr sz="1800" dirty="0">
              <a:latin typeface="Arial"/>
              <a:cs typeface="Arial"/>
            </a:endParaRPr>
          </a:p>
          <a:p>
            <a:pPr>
              <a:lnSpc>
                <a:spcPct val="100000"/>
              </a:lnSpc>
              <a:spcBef>
                <a:spcPts val="35"/>
              </a:spcBef>
            </a:pPr>
            <a:endParaRPr sz="1900" dirty="0">
              <a:latin typeface="Times New Roman"/>
              <a:cs typeface="Times New Roman"/>
            </a:endParaRPr>
          </a:p>
          <a:p>
            <a:pPr marL="90805" marR="2424430">
              <a:lnSpc>
                <a:spcPct val="100000"/>
              </a:lnSpc>
              <a:tabLst>
                <a:tab pos="470534" algn="l"/>
              </a:tabLst>
            </a:pPr>
            <a:r>
              <a:rPr sz="1800" b="1" u="heavy" spc="5" dirty="0">
                <a:solidFill>
                  <a:srgbClr val="6E2E9F"/>
                </a:solidFill>
                <a:uFill>
                  <a:solidFill>
                    <a:srgbClr val="6E2E9F"/>
                  </a:solidFill>
                </a:uFill>
                <a:latin typeface="Arial"/>
                <a:cs typeface="Arial"/>
              </a:rPr>
              <a:t>O</a:t>
            </a:r>
            <a:r>
              <a:rPr sz="1800" b="1" u="heavy" dirty="0">
                <a:solidFill>
                  <a:srgbClr val="6E2E9F"/>
                </a:solidFill>
                <a:uFill>
                  <a:solidFill>
                    <a:srgbClr val="6E2E9F"/>
                  </a:solidFill>
                </a:uFill>
                <a:latin typeface="Arial"/>
                <a:cs typeface="Arial"/>
              </a:rPr>
              <a:t>utput </a:t>
            </a:r>
            <a:r>
              <a:rPr sz="1800" b="1" dirty="0">
                <a:solidFill>
                  <a:srgbClr val="6E2E9F"/>
                </a:solidFill>
                <a:latin typeface="Arial"/>
                <a:cs typeface="Arial"/>
              </a:rPr>
              <a:t> </a:t>
            </a:r>
            <a:r>
              <a:rPr sz="1800" b="1" spc="-5" dirty="0">
                <a:latin typeface="Arial"/>
                <a:cs typeface="Arial"/>
              </a:rPr>
              <a:t>a	0.0</a:t>
            </a:r>
            <a:endParaRPr sz="1800" dirty="0">
              <a:latin typeface="Arial"/>
              <a:cs typeface="Arial"/>
            </a:endParaRPr>
          </a:p>
          <a:p>
            <a:pPr marL="90805">
              <a:lnSpc>
                <a:spcPct val="100000"/>
              </a:lnSpc>
              <a:tabLst>
                <a:tab pos="484505" algn="l"/>
              </a:tabLst>
            </a:pPr>
            <a:r>
              <a:rPr sz="1800" b="1" dirty="0">
                <a:latin typeface="Arial"/>
                <a:cs typeface="Arial"/>
              </a:rPr>
              <a:t>b	</a:t>
            </a:r>
            <a:r>
              <a:rPr sz="1800" b="1" spc="-5" dirty="0">
                <a:latin typeface="Arial"/>
                <a:cs typeface="Arial"/>
              </a:rPr>
              <a:t>1.0</a:t>
            </a:r>
            <a:endParaRPr sz="1800" dirty="0">
              <a:latin typeface="Arial"/>
              <a:cs typeface="Arial"/>
            </a:endParaRPr>
          </a:p>
          <a:p>
            <a:pPr marL="90805">
              <a:lnSpc>
                <a:spcPct val="100000"/>
              </a:lnSpc>
              <a:spcBef>
                <a:spcPts val="5"/>
              </a:spcBef>
              <a:tabLst>
                <a:tab pos="470534" algn="l"/>
              </a:tabLst>
            </a:pPr>
            <a:r>
              <a:rPr sz="1800" b="1" spc="-5" dirty="0">
                <a:latin typeface="Arial"/>
                <a:cs typeface="Arial"/>
              </a:rPr>
              <a:t>c	2.0</a:t>
            </a:r>
            <a:endParaRPr sz="1800" dirty="0">
              <a:latin typeface="Arial"/>
              <a:cs typeface="Arial"/>
            </a:endParaRPr>
          </a:p>
          <a:p>
            <a:pPr marL="90805">
              <a:lnSpc>
                <a:spcPct val="100000"/>
              </a:lnSpc>
            </a:pPr>
            <a:r>
              <a:rPr sz="1800" b="1" spc="-5" dirty="0">
                <a:latin typeface="Arial"/>
                <a:cs typeface="Arial"/>
              </a:rPr>
              <a:t>dtype:</a:t>
            </a:r>
            <a:r>
              <a:rPr sz="1800" b="1" spc="-20" dirty="0">
                <a:latin typeface="Arial"/>
                <a:cs typeface="Arial"/>
              </a:rPr>
              <a:t> </a:t>
            </a:r>
            <a:r>
              <a:rPr sz="1800" b="1" spc="-5" dirty="0">
                <a:latin typeface="Arial"/>
                <a:cs typeface="Arial"/>
              </a:rPr>
              <a:t>float64</a:t>
            </a:r>
            <a:endParaRPr sz="1800" dirty="0">
              <a:latin typeface="Arial"/>
              <a:cs typeface="Arial"/>
            </a:endParaRPr>
          </a:p>
        </p:txBody>
      </p:sp>
      <p:sp>
        <p:nvSpPr>
          <p:cNvPr id="16" name="object 16"/>
          <p:cNvSpPr txBox="1"/>
          <p:nvPr/>
        </p:nvSpPr>
        <p:spPr>
          <a:xfrm>
            <a:off x="4235196" y="1664207"/>
            <a:ext cx="4493260" cy="3694429"/>
          </a:xfrm>
          <a:prstGeom prst="rect">
            <a:avLst/>
          </a:prstGeom>
          <a:solidFill>
            <a:srgbClr val="F9FFD1"/>
          </a:solidFill>
          <a:ln w="76200">
            <a:solidFill>
              <a:srgbClr val="92D050"/>
            </a:solidFill>
          </a:ln>
        </p:spPr>
        <p:txBody>
          <a:bodyPr vert="horz" wrap="square" lIns="0" tIns="34925" rIns="0" bIns="0" rtlCol="0">
            <a:spAutoFit/>
          </a:bodyPr>
          <a:lstStyle/>
          <a:p>
            <a:pPr marL="92075" marR="2044700">
              <a:lnSpc>
                <a:spcPct val="100000"/>
              </a:lnSpc>
              <a:spcBef>
                <a:spcPts val="275"/>
              </a:spcBef>
            </a:pPr>
            <a:r>
              <a:rPr sz="1800" b="1" u="heavy" dirty="0">
                <a:solidFill>
                  <a:srgbClr val="6E2E9F"/>
                </a:solidFill>
                <a:uFill>
                  <a:solidFill>
                    <a:srgbClr val="6E2E9F"/>
                  </a:solidFill>
                </a:uFill>
                <a:latin typeface="Arial"/>
                <a:cs typeface="Arial"/>
              </a:rPr>
              <a:t>Eg.2 </a:t>
            </a:r>
            <a:r>
              <a:rPr sz="1800" b="1" u="heavy" spc="10" dirty="0">
                <a:solidFill>
                  <a:srgbClr val="6E2E9F"/>
                </a:solidFill>
                <a:uFill>
                  <a:solidFill>
                    <a:srgbClr val="6E2E9F"/>
                  </a:solidFill>
                </a:uFill>
                <a:latin typeface="Arial"/>
                <a:cs typeface="Arial"/>
              </a:rPr>
              <a:t>(with </a:t>
            </a:r>
            <a:r>
              <a:rPr sz="1800" b="1" u="heavy" spc="-5" dirty="0">
                <a:solidFill>
                  <a:srgbClr val="6E2E9F"/>
                </a:solidFill>
                <a:uFill>
                  <a:solidFill>
                    <a:srgbClr val="6E2E9F"/>
                  </a:solidFill>
                </a:uFill>
                <a:latin typeface="Arial"/>
                <a:cs typeface="Arial"/>
              </a:rPr>
              <a:t>index) </a:t>
            </a:r>
            <a:r>
              <a:rPr sz="1800" b="1" spc="-5" dirty="0">
                <a:solidFill>
                  <a:srgbClr val="6E2E9F"/>
                </a:solidFill>
                <a:latin typeface="Arial"/>
                <a:cs typeface="Arial"/>
              </a:rPr>
              <a:t> </a:t>
            </a:r>
            <a:r>
              <a:rPr sz="1800" b="1" dirty="0">
                <a:latin typeface="Arial"/>
                <a:cs typeface="Arial"/>
              </a:rPr>
              <a:t>import pandas </a:t>
            </a:r>
            <a:r>
              <a:rPr sz="1800" b="1" spc="-5" dirty="0">
                <a:latin typeface="Arial"/>
                <a:cs typeface="Arial"/>
              </a:rPr>
              <a:t>as</a:t>
            </a:r>
            <a:r>
              <a:rPr sz="1800" b="1" spc="-220" dirty="0">
                <a:latin typeface="Arial"/>
                <a:cs typeface="Arial"/>
              </a:rPr>
              <a:t> </a:t>
            </a:r>
            <a:r>
              <a:rPr sz="1800" b="1" dirty="0">
                <a:latin typeface="Arial"/>
                <a:cs typeface="Arial"/>
              </a:rPr>
              <a:t>pd1  import numpy </a:t>
            </a:r>
            <a:r>
              <a:rPr sz="1800" b="1" spc="-5" dirty="0">
                <a:latin typeface="Arial"/>
                <a:cs typeface="Arial"/>
              </a:rPr>
              <a:t>as</a:t>
            </a:r>
            <a:r>
              <a:rPr sz="1800" b="1" spc="-185" dirty="0">
                <a:latin typeface="Arial"/>
                <a:cs typeface="Arial"/>
              </a:rPr>
              <a:t> </a:t>
            </a:r>
            <a:r>
              <a:rPr sz="1800" b="1" dirty="0">
                <a:latin typeface="Arial"/>
                <a:cs typeface="Arial"/>
              </a:rPr>
              <a:t>np1</a:t>
            </a:r>
            <a:endParaRPr sz="1800" dirty="0">
              <a:latin typeface="Arial"/>
              <a:cs typeface="Arial"/>
            </a:endParaRPr>
          </a:p>
          <a:p>
            <a:pPr marL="92075">
              <a:lnSpc>
                <a:spcPct val="100000"/>
              </a:lnSpc>
            </a:pPr>
            <a:r>
              <a:rPr sz="1800" b="1" spc="-5" dirty="0">
                <a:latin typeface="Arial"/>
                <a:cs typeface="Arial"/>
              </a:rPr>
              <a:t>data </a:t>
            </a:r>
            <a:r>
              <a:rPr sz="1800" b="1" dirty="0">
                <a:latin typeface="Arial"/>
                <a:cs typeface="Arial"/>
              </a:rPr>
              <a:t>= </a:t>
            </a:r>
            <a:r>
              <a:rPr sz="1800" b="1" spc="-5" dirty="0">
                <a:latin typeface="Arial"/>
                <a:cs typeface="Arial"/>
              </a:rPr>
              <a:t>{'a' </a:t>
            </a:r>
            <a:r>
              <a:rPr sz="1800" b="1" dirty="0">
                <a:latin typeface="Arial"/>
                <a:cs typeface="Arial"/>
              </a:rPr>
              <a:t>: </a:t>
            </a:r>
            <a:r>
              <a:rPr sz="1800" b="1" spc="-5" dirty="0">
                <a:latin typeface="Arial"/>
                <a:cs typeface="Arial"/>
              </a:rPr>
              <a:t>0., </a:t>
            </a:r>
            <a:r>
              <a:rPr sz="1800" b="1" dirty="0">
                <a:latin typeface="Arial"/>
                <a:cs typeface="Arial"/>
              </a:rPr>
              <a:t>'b' : </a:t>
            </a:r>
            <a:r>
              <a:rPr sz="1800" b="1" spc="-5" dirty="0">
                <a:latin typeface="Arial"/>
                <a:cs typeface="Arial"/>
              </a:rPr>
              <a:t>1., 'c' </a:t>
            </a:r>
            <a:r>
              <a:rPr sz="1800" b="1" dirty="0">
                <a:latin typeface="Arial"/>
                <a:cs typeface="Arial"/>
              </a:rPr>
              <a:t>:</a:t>
            </a:r>
            <a:r>
              <a:rPr sz="1800" b="1" spc="-165" dirty="0">
                <a:latin typeface="Arial"/>
                <a:cs typeface="Arial"/>
              </a:rPr>
              <a:t> </a:t>
            </a:r>
            <a:r>
              <a:rPr sz="1800" b="1" spc="-5" dirty="0">
                <a:latin typeface="Arial"/>
                <a:cs typeface="Arial"/>
              </a:rPr>
              <a:t>2.}</a:t>
            </a:r>
            <a:endParaRPr sz="1800" dirty="0">
              <a:latin typeface="Arial"/>
              <a:cs typeface="Arial"/>
            </a:endParaRPr>
          </a:p>
          <a:p>
            <a:pPr marL="92075">
              <a:lnSpc>
                <a:spcPct val="100000"/>
              </a:lnSpc>
            </a:pPr>
            <a:r>
              <a:rPr sz="1800" b="1" dirty="0">
                <a:latin typeface="Arial"/>
                <a:cs typeface="Arial"/>
              </a:rPr>
              <a:t>s =</a:t>
            </a:r>
            <a:r>
              <a:rPr sz="1800" b="1" spc="-5" dirty="0">
                <a:latin typeface="Arial"/>
                <a:cs typeface="Arial"/>
              </a:rPr>
              <a:t> </a:t>
            </a:r>
            <a:r>
              <a:rPr sz="1800" b="1" spc="-10" dirty="0">
                <a:latin typeface="Arial"/>
                <a:cs typeface="Arial"/>
              </a:rPr>
              <a:t>pd1.Series(data,index=['b','c','d','a'])</a:t>
            </a:r>
            <a:endParaRPr sz="1800" dirty="0">
              <a:latin typeface="Arial"/>
              <a:cs typeface="Arial"/>
            </a:endParaRPr>
          </a:p>
          <a:p>
            <a:pPr marL="92075">
              <a:lnSpc>
                <a:spcPct val="100000"/>
              </a:lnSpc>
            </a:pPr>
            <a:r>
              <a:rPr sz="1800" b="1" dirty="0">
                <a:latin typeface="Arial"/>
                <a:cs typeface="Arial"/>
              </a:rPr>
              <a:t>print(s)</a:t>
            </a:r>
            <a:endParaRPr sz="1800" dirty="0">
              <a:latin typeface="Arial"/>
              <a:cs typeface="Arial"/>
            </a:endParaRPr>
          </a:p>
          <a:p>
            <a:pPr>
              <a:lnSpc>
                <a:spcPct val="100000"/>
              </a:lnSpc>
              <a:spcBef>
                <a:spcPts val="35"/>
              </a:spcBef>
            </a:pPr>
            <a:endParaRPr sz="1900" dirty="0">
              <a:latin typeface="Times New Roman"/>
              <a:cs typeface="Times New Roman"/>
            </a:endParaRPr>
          </a:p>
          <a:p>
            <a:pPr marL="92075" marR="3641090">
              <a:lnSpc>
                <a:spcPct val="100000"/>
              </a:lnSpc>
              <a:tabLst>
                <a:tab pos="485140" algn="l"/>
              </a:tabLst>
            </a:pPr>
            <a:r>
              <a:rPr sz="1800" b="1" u="heavy" dirty="0">
                <a:solidFill>
                  <a:srgbClr val="6E2E9F"/>
                </a:solidFill>
                <a:uFill>
                  <a:solidFill>
                    <a:srgbClr val="6E2E9F"/>
                  </a:solidFill>
                </a:uFill>
                <a:latin typeface="Arial"/>
                <a:cs typeface="Arial"/>
              </a:rPr>
              <a:t>Output </a:t>
            </a:r>
            <a:r>
              <a:rPr sz="1800" b="1" dirty="0">
                <a:solidFill>
                  <a:srgbClr val="6E2E9F"/>
                </a:solidFill>
                <a:latin typeface="Arial"/>
                <a:cs typeface="Arial"/>
              </a:rPr>
              <a:t> </a:t>
            </a:r>
            <a:r>
              <a:rPr sz="1800" b="1" dirty="0">
                <a:latin typeface="Arial"/>
                <a:cs typeface="Arial"/>
              </a:rPr>
              <a:t>b	</a:t>
            </a:r>
            <a:r>
              <a:rPr sz="1800" b="1" spc="-5" dirty="0">
                <a:latin typeface="Arial"/>
                <a:cs typeface="Arial"/>
              </a:rPr>
              <a:t>1.0</a:t>
            </a:r>
            <a:endParaRPr sz="1800" dirty="0">
              <a:latin typeface="Arial"/>
              <a:cs typeface="Arial"/>
            </a:endParaRPr>
          </a:p>
          <a:p>
            <a:pPr marL="92075">
              <a:lnSpc>
                <a:spcPct val="100000"/>
              </a:lnSpc>
              <a:tabLst>
                <a:tab pos="473075" algn="l"/>
              </a:tabLst>
            </a:pPr>
            <a:r>
              <a:rPr sz="1800" b="1" dirty="0">
                <a:latin typeface="Arial"/>
                <a:cs typeface="Arial"/>
              </a:rPr>
              <a:t>c	</a:t>
            </a:r>
            <a:r>
              <a:rPr sz="1800" b="1" spc="-5" dirty="0">
                <a:latin typeface="Arial"/>
                <a:cs typeface="Arial"/>
              </a:rPr>
              <a:t>2.0</a:t>
            </a:r>
            <a:endParaRPr sz="1800" dirty="0">
              <a:latin typeface="Arial"/>
              <a:cs typeface="Arial"/>
            </a:endParaRPr>
          </a:p>
          <a:p>
            <a:pPr marL="92075">
              <a:lnSpc>
                <a:spcPct val="100000"/>
              </a:lnSpc>
              <a:spcBef>
                <a:spcPts val="5"/>
              </a:spcBef>
              <a:tabLst>
                <a:tab pos="485140" algn="l"/>
              </a:tabLst>
            </a:pPr>
            <a:r>
              <a:rPr sz="1800" b="1" dirty="0">
                <a:latin typeface="Arial"/>
                <a:cs typeface="Arial"/>
              </a:rPr>
              <a:t>d	</a:t>
            </a:r>
            <a:r>
              <a:rPr sz="1800" b="1" spc="-5" dirty="0">
                <a:latin typeface="Arial"/>
                <a:cs typeface="Arial"/>
              </a:rPr>
              <a:t>NaN</a:t>
            </a:r>
            <a:endParaRPr sz="1800" dirty="0">
              <a:latin typeface="Arial"/>
              <a:cs typeface="Arial"/>
            </a:endParaRPr>
          </a:p>
          <a:p>
            <a:pPr marL="92075">
              <a:lnSpc>
                <a:spcPct val="100000"/>
              </a:lnSpc>
              <a:tabLst>
                <a:tab pos="473075" algn="l"/>
              </a:tabLst>
            </a:pPr>
            <a:r>
              <a:rPr sz="1800" b="1" spc="-5" dirty="0">
                <a:latin typeface="Arial"/>
                <a:cs typeface="Arial"/>
              </a:rPr>
              <a:t>a	0.0</a:t>
            </a:r>
            <a:endParaRPr sz="1800" dirty="0">
              <a:latin typeface="Arial"/>
              <a:cs typeface="Arial"/>
            </a:endParaRPr>
          </a:p>
          <a:p>
            <a:pPr marL="92075">
              <a:lnSpc>
                <a:spcPct val="100000"/>
              </a:lnSpc>
            </a:pPr>
            <a:r>
              <a:rPr sz="1800" b="1" spc="-5" dirty="0">
                <a:latin typeface="Arial"/>
                <a:cs typeface="Arial"/>
              </a:rPr>
              <a:t>dtype:</a:t>
            </a:r>
            <a:r>
              <a:rPr sz="1800" b="1" spc="-15" dirty="0">
                <a:latin typeface="Arial"/>
                <a:cs typeface="Arial"/>
              </a:rPr>
              <a:t> </a:t>
            </a:r>
            <a:r>
              <a:rPr sz="1800" b="1" spc="-5" dirty="0">
                <a:latin typeface="Arial"/>
                <a:cs typeface="Arial"/>
              </a:rPr>
              <a:t>float64</a:t>
            </a:r>
            <a:endParaRPr sz="1800" dirty="0">
              <a:latin typeface="Arial"/>
              <a:cs typeface="Arial"/>
            </a:endParaRPr>
          </a:p>
        </p:txBody>
      </p:sp>
      <p:sp>
        <p:nvSpPr>
          <p:cNvPr id="7" name="object 15"/>
          <p:cNvSpPr txBox="1">
            <a:spLocks/>
          </p:cNvSpPr>
          <p:nvPr/>
        </p:nvSpPr>
        <p:spPr>
          <a:xfrm>
            <a:off x="1790700" y="194155"/>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457200" y="914400"/>
            <a:ext cx="8177530" cy="4781550"/>
          </a:xfrm>
          <a:prstGeom prst="rect">
            <a:avLst/>
          </a:prstGeom>
        </p:spPr>
        <p:txBody>
          <a:bodyPr vert="horz" wrap="square" lIns="0" tIns="12700" rIns="0" bIns="0" rtlCol="0">
            <a:spAutoFit/>
          </a:bodyPr>
          <a:lstStyle/>
          <a:p>
            <a:pPr marL="12700" marR="4205605">
              <a:lnSpc>
                <a:spcPct val="100000"/>
              </a:lnSpc>
              <a:spcBef>
                <a:spcPts val="100"/>
              </a:spcBef>
            </a:pPr>
            <a:r>
              <a:rPr sz="2400" b="1" u="heavy" spc="-5" dirty="0">
                <a:solidFill>
                  <a:srgbClr val="6E2E9F"/>
                </a:solidFill>
                <a:uFill>
                  <a:solidFill>
                    <a:srgbClr val="6E2E9F"/>
                  </a:solidFill>
                </a:uFill>
                <a:latin typeface="Arial"/>
                <a:cs typeface="Arial"/>
              </a:rPr>
              <a:t>Create a Series from</a:t>
            </a:r>
            <a:r>
              <a:rPr sz="2400" b="1" u="heavy" spc="-105"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Scalar </a:t>
            </a:r>
            <a:r>
              <a:rPr sz="2400" b="1" spc="-5" dirty="0">
                <a:solidFill>
                  <a:srgbClr val="6E2E9F"/>
                </a:solidFill>
                <a:latin typeface="Arial"/>
                <a:cs typeface="Arial"/>
              </a:rPr>
              <a:t> </a:t>
            </a:r>
            <a:r>
              <a:rPr sz="2400" b="1" u="heavy" spc="-5" dirty="0">
                <a:solidFill>
                  <a:srgbClr val="6E2E9F"/>
                </a:solidFill>
                <a:uFill>
                  <a:solidFill>
                    <a:srgbClr val="6E2E9F"/>
                  </a:solidFill>
                </a:uFill>
                <a:latin typeface="Arial"/>
                <a:cs typeface="Arial"/>
              </a:rPr>
              <a:t>e.g</a:t>
            </a:r>
            <a:endParaRPr sz="2400" dirty="0">
              <a:latin typeface="Arial"/>
              <a:cs typeface="Arial"/>
            </a:endParaRPr>
          </a:p>
          <a:p>
            <a:pPr marL="12700" marR="5024755">
              <a:lnSpc>
                <a:spcPct val="100000"/>
              </a:lnSpc>
            </a:pPr>
            <a:r>
              <a:rPr sz="2400" b="1" spc="-5" dirty="0">
                <a:latin typeface="Arial"/>
                <a:cs typeface="Arial"/>
              </a:rPr>
              <a:t>import pandas as</a:t>
            </a:r>
            <a:r>
              <a:rPr sz="2400" b="1" spc="-185" dirty="0">
                <a:latin typeface="Arial"/>
                <a:cs typeface="Arial"/>
              </a:rPr>
              <a:t> </a:t>
            </a:r>
            <a:r>
              <a:rPr sz="2400" b="1" dirty="0">
                <a:latin typeface="Arial"/>
                <a:cs typeface="Arial"/>
              </a:rPr>
              <a:t>pd1  import </a:t>
            </a:r>
            <a:r>
              <a:rPr sz="2400" b="1" spc="-5" dirty="0">
                <a:latin typeface="Arial"/>
                <a:cs typeface="Arial"/>
              </a:rPr>
              <a:t>numpy as</a:t>
            </a:r>
            <a:r>
              <a:rPr sz="2400" b="1" spc="-175" dirty="0">
                <a:latin typeface="Arial"/>
                <a:cs typeface="Arial"/>
              </a:rPr>
              <a:t> </a:t>
            </a:r>
            <a:r>
              <a:rPr sz="2400" b="1" spc="-5" dirty="0">
                <a:latin typeface="Arial"/>
                <a:cs typeface="Arial"/>
              </a:rPr>
              <a:t>np1</a:t>
            </a:r>
            <a:endParaRPr sz="2400" dirty="0">
              <a:latin typeface="Arial"/>
              <a:cs typeface="Arial"/>
            </a:endParaRPr>
          </a:p>
          <a:p>
            <a:pPr marL="12700" marR="3218815">
              <a:lnSpc>
                <a:spcPct val="100000"/>
              </a:lnSpc>
            </a:pPr>
            <a:r>
              <a:rPr sz="2400" b="1" spc="-5" dirty="0">
                <a:latin typeface="Arial"/>
                <a:cs typeface="Arial"/>
              </a:rPr>
              <a:t>s </a:t>
            </a:r>
            <a:r>
              <a:rPr sz="2400" b="1" dirty="0">
                <a:latin typeface="Arial"/>
                <a:cs typeface="Arial"/>
              </a:rPr>
              <a:t>= </a:t>
            </a:r>
            <a:r>
              <a:rPr sz="2400" b="1" spc="-5" dirty="0">
                <a:latin typeface="Arial"/>
                <a:cs typeface="Arial"/>
              </a:rPr>
              <a:t>pd1.Series(5, index=[0, 1, </a:t>
            </a:r>
            <a:r>
              <a:rPr sz="2400" b="1" spc="-10" dirty="0">
                <a:latin typeface="Arial"/>
                <a:cs typeface="Arial"/>
              </a:rPr>
              <a:t>2,</a:t>
            </a:r>
            <a:r>
              <a:rPr sz="2400" b="1" spc="-150" dirty="0">
                <a:latin typeface="Arial"/>
                <a:cs typeface="Arial"/>
              </a:rPr>
              <a:t> </a:t>
            </a:r>
            <a:r>
              <a:rPr sz="2400" b="1" spc="-5" dirty="0" smtClean="0">
                <a:latin typeface="Arial"/>
                <a:cs typeface="Arial"/>
              </a:rPr>
              <a:t>3])  </a:t>
            </a:r>
            <a:r>
              <a:rPr sz="2400" b="1" dirty="0" smtClean="0">
                <a:latin typeface="Arial"/>
                <a:cs typeface="Arial"/>
              </a:rPr>
              <a:t>print(s</a:t>
            </a:r>
            <a:r>
              <a:rPr sz="2400" b="1" dirty="0">
                <a:latin typeface="Arial"/>
                <a:cs typeface="Arial"/>
              </a:rPr>
              <a:t>)</a:t>
            </a:r>
            <a:endParaRPr sz="2400" dirty="0">
              <a:latin typeface="Arial"/>
              <a:cs typeface="Arial"/>
            </a:endParaRPr>
          </a:p>
          <a:p>
            <a:pPr marL="12700" marR="7156450">
              <a:lnSpc>
                <a:spcPct val="100000"/>
              </a:lnSpc>
              <a:tabLst>
                <a:tab pos="518159" algn="l"/>
              </a:tabLst>
            </a:pPr>
            <a:r>
              <a:rPr sz="2400" b="1" u="heavy" spc="5" dirty="0">
                <a:solidFill>
                  <a:srgbClr val="6E2E9F"/>
                </a:solidFill>
                <a:uFill>
                  <a:solidFill>
                    <a:srgbClr val="6E2E9F"/>
                  </a:solidFill>
                </a:uFill>
                <a:latin typeface="Arial"/>
                <a:cs typeface="Arial"/>
              </a:rPr>
              <a:t>O</a:t>
            </a:r>
            <a:r>
              <a:rPr sz="2400" b="1" u="heavy" spc="-5" dirty="0">
                <a:solidFill>
                  <a:srgbClr val="6E2E9F"/>
                </a:solidFill>
                <a:uFill>
                  <a:solidFill>
                    <a:srgbClr val="6E2E9F"/>
                  </a:solidFill>
                </a:uFill>
                <a:latin typeface="Arial"/>
                <a:cs typeface="Arial"/>
              </a:rPr>
              <a:t>u</a:t>
            </a:r>
            <a:r>
              <a:rPr sz="2400" b="1" u="heavy" dirty="0">
                <a:solidFill>
                  <a:srgbClr val="6E2E9F"/>
                </a:solidFill>
                <a:uFill>
                  <a:solidFill>
                    <a:srgbClr val="6E2E9F"/>
                  </a:solidFill>
                </a:uFill>
                <a:latin typeface="Arial"/>
                <a:cs typeface="Arial"/>
              </a:rPr>
              <a:t>tput </a:t>
            </a:r>
            <a:r>
              <a:rPr sz="2400" b="1" dirty="0">
                <a:solidFill>
                  <a:srgbClr val="6E2E9F"/>
                </a:solidFill>
                <a:latin typeface="Arial"/>
                <a:cs typeface="Arial"/>
              </a:rPr>
              <a:t> </a:t>
            </a:r>
            <a:r>
              <a:rPr sz="2400" b="1" dirty="0">
                <a:latin typeface="Arial"/>
                <a:cs typeface="Arial"/>
              </a:rPr>
              <a:t>0	5</a:t>
            </a:r>
            <a:endParaRPr sz="2400" dirty="0">
              <a:latin typeface="Arial"/>
              <a:cs typeface="Arial"/>
            </a:endParaRPr>
          </a:p>
          <a:p>
            <a:pPr marL="12700">
              <a:lnSpc>
                <a:spcPct val="100000"/>
              </a:lnSpc>
              <a:spcBef>
                <a:spcPts val="5"/>
              </a:spcBef>
              <a:tabLst>
                <a:tab pos="518159" algn="l"/>
              </a:tabLst>
            </a:pPr>
            <a:r>
              <a:rPr sz="2400" b="1" spc="-5" dirty="0">
                <a:latin typeface="Arial"/>
                <a:cs typeface="Arial"/>
              </a:rPr>
              <a:t>1	5</a:t>
            </a:r>
            <a:endParaRPr sz="2400" dirty="0">
              <a:latin typeface="Arial"/>
              <a:cs typeface="Arial"/>
            </a:endParaRPr>
          </a:p>
          <a:p>
            <a:pPr marL="12700">
              <a:lnSpc>
                <a:spcPct val="100000"/>
              </a:lnSpc>
              <a:tabLst>
                <a:tab pos="518159" algn="l"/>
              </a:tabLst>
            </a:pPr>
            <a:r>
              <a:rPr sz="2400" b="1" spc="-5" dirty="0">
                <a:latin typeface="Arial"/>
                <a:cs typeface="Arial"/>
              </a:rPr>
              <a:t>2	5</a:t>
            </a:r>
            <a:endParaRPr sz="2400" dirty="0">
              <a:latin typeface="Arial"/>
              <a:cs typeface="Arial"/>
            </a:endParaRPr>
          </a:p>
          <a:p>
            <a:pPr marL="12700">
              <a:lnSpc>
                <a:spcPct val="100000"/>
              </a:lnSpc>
              <a:tabLst>
                <a:tab pos="518159" algn="l"/>
              </a:tabLst>
            </a:pPr>
            <a:r>
              <a:rPr sz="2400" b="1" spc="-5" dirty="0">
                <a:latin typeface="Arial"/>
                <a:cs typeface="Arial"/>
              </a:rPr>
              <a:t>3	5</a:t>
            </a:r>
            <a:endParaRPr sz="2400" dirty="0">
              <a:latin typeface="Arial"/>
              <a:cs typeface="Arial"/>
            </a:endParaRPr>
          </a:p>
          <a:p>
            <a:pPr marL="12700">
              <a:lnSpc>
                <a:spcPct val="100000"/>
              </a:lnSpc>
            </a:pPr>
            <a:r>
              <a:rPr sz="2400" b="1" spc="-20" dirty="0">
                <a:latin typeface="Arial"/>
                <a:cs typeface="Arial"/>
              </a:rPr>
              <a:t>dtype:</a:t>
            </a:r>
            <a:r>
              <a:rPr sz="2400" b="1" spc="30" dirty="0">
                <a:latin typeface="Arial"/>
                <a:cs typeface="Arial"/>
              </a:rPr>
              <a:t> </a:t>
            </a:r>
            <a:r>
              <a:rPr sz="2400" b="1" dirty="0">
                <a:latin typeface="Arial"/>
                <a:cs typeface="Arial"/>
              </a:rPr>
              <a:t>int64</a:t>
            </a:r>
            <a:endParaRPr sz="2400" dirty="0">
              <a:latin typeface="Arial"/>
              <a:cs typeface="Arial"/>
            </a:endParaRPr>
          </a:p>
          <a:p>
            <a:pPr marL="12700">
              <a:lnSpc>
                <a:spcPct val="100000"/>
              </a:lnSpc>
            </a:pPr>
            <a:r>
              <a:rPr sz="2400" b="1" spc="-5" dirty="0">
                <a:latin typeface="Arial"/>
                <a:cs typeface="Arial"/>
              </a:rPr>
              <a:t>Note </a:t>
            </a:r>
            <a:r>
              <a:rPr sz="2400" b="1" dirty="0">
                <a:latin typeface="Arial"/>
                <a:cs typeface="Arial"/>
              </a:rPr>
              <a:t>:- </a:t>
            </a:r>
            <a:r>
              <a:rPr sz="2400" b="1" spc="-5" dirty="0">
                <a:latin typeface="Arial"/>
                <a:cs typeface="Arial"/>
              </a:rPr>
              <a:t>here 5 is repeated for 4 </a:t>
            </a:r>
            <a:r>
              <a:rPr sz="2400" b="1" dirty="0">
                <a:latin typeface="Arial"/>
                <a:cs typeface="Arial"/>
              </a:rPr>
              <a:t>times </a:t>
            </a:r>
            <a:r>
              <a:rPr sz="2400" b="1" spc="-5" dirty="0">
                <a:latin typeface="Arial"/>
                <a:cs typeface="Arial"/>
              </a:rPr>
              <a:t>(as per </a:t>
            </a:r>
            <a:r>
              <a:rPr sz="2400" b="1" dirty="0">
                <a:latin typeface="Arial"/>
                <a:cs typeface="Arial"/>
              </a:rPr>
              <a:t>no of</a:t>
            </a:r>
            <a:r>
              <a:rPr sz="2400" b="1" spc="-15" dirty="0">
                <a:latin typeface="Arial"/>
                <a:cs typeface="Arial"/>
              </a:rPr>
              <a:t> </a:t>
            </a:r>
            <a:r>
              <a:rPr sz="2400" b="1" spc="-5" dirty="0">
                <a:latin typeface="Arial"/>
                <a:cs typeface="Arial"/>
              </a:rPr>
              <a:t>index)</a:t>
            </a:r>
            <a:endParaRPr sz="2400" dirty="0">
              <a:latin typeface="Arial"/>
              <a:cs typeface="Arial"/>
            </a:endParaRPr>
          </a:p>
        </p:txBody>
      </p:sp>
      <p:sp>
        <p:nvSpPr>
          <p:cNvPr id="5" name="object 15"/>
          <p:cNvSpPr txBox="1">
            <a:spLocks/>
          </p:cNvSpPr>
          <p:nvPr/>
        </p:nvSpPr>
        <p:spPr>
          <a:xfrm>
            <a:off x="1790700" y="194155"/>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371600" y="860247"/>
            <a:ext cx="7162800" cy="382156"/>
          </a:xfrm>
          <a:prstGeom prst="rect">
            <a:avLst/>
          </a:prstGeom>
        </p:spPr>
        <p:txBody>
          <a:bodyPr vert="horz" wrap="square" lIns="0" tIns="12700" rIns="0" bIns="0" rtlCol="0">
            <a:spAutoFit/>
          </a:bodyPr>
          <a:lstStyle/>
          <a:p>
            <a:pPr marR="5080" algn="ctr">
              <a:lnSpc>
                <a:spcPct val="100000"/>
              </a:lnSpc>
              <a:spcBef>
                <a:spcPts val="100"/>
              </a:spcBef>
            </a:pPr>
            <a:r>
              <a:rPr sz="2400" b="1" spc="-5" dirty="0">
                <a:solidFill>
                  <a:srgbClr val="FF0000"/>
                </a:solidFill>
                <a:uFill>
                  <a:solidFill>
                    <a:srgbClr val="FF0000"/>
                  </a:solidFill>
                </a:uFill>
                <a:latin typeface="Arial"/>
                <a:cs typeface="Arial"/>
              </a:rPr>
              <a:t>Pandas</a:t>
            </a:r>
            <a:r>
              <a:rPr sz="2400" b="1" spc="-85" dirty="0">
                <a:solidFill>
                  <a:srgbClr val="FF0000"/>
                </a:solidFill>
                <a:uFill>
                  <a:solidFill>
                    <a:srgbClr val="FF0000"/>
                  </a:solidFill>
                </a:uFill>
                <a:latin typeface="Arial"/>
                <a:cs typeface="Arial"/>
              </a:rPr>
              <a:t> </a:t>
            </a:r>
            <a:r>
              <a:rPr sz="2400" b="1" spc="-5" dirty="0" smtClean="0">
                <a:solidFill>
                  <a:srgbClr val="FF0000"/>
                </a:solidFill>
                <a:uFill>
                  <a:solidFill>
                    <a:srgbClr val="FF0000"/>
                  </a:solidFill>
                </a:uFill>
                <a:latin typeface="Arial"/>
                <a:cs typeface="Arial"/>
              </a:rPr>
              <a:t>Series</a:t>
            </a:r>
            <a:r>
              <a:rPr lang="en-US" sz="2400" b="1" spc="-5" dirty="0" smtClean="0">
                <a:solidFill>
                  <a:srgbClr val="FF0000"/>
                </a:solidFill>
                <a:uFill>
                  <a:solidFill>
                    <a:srgbClr val="FF0000"/>
                  </a:solidFill>
                </a:uFill>
                <a:latin typeface="Arial"/>
                <a:cs typeface="Arial"/>
              </a:rPr>
              <a:t>: </a:t>
            </a:r>
            <a:r>
              <a:rPr sz="2400" b="1" spc="-15" dirty="0" err="1" smtClean="0">
                <a:solidFill>
                  <a:srgbClr val="6E2E9F"/>
                </a:solidFill>
                <a:uFill>
                  <a:solidFill>
                    <a:srgbClr val="6E2E9F"/>
                  </a:solidFill>
                </a:uFill>
                <a:latin typeface="Arial"/>
                <a:cs typeface="Arial"/>
              </a:rPr>
              <a:t>Maths</a:t>
            </a:r>
            <a:r>
              <a:rPr sz="2400" b="1" spc="-15" dirty="0" smtClean="0">
                <a:solidFill>
                  <a:srgbClr val="6E2E9F"/>
                </a:solidFill>
                <a:uFill>
                  <a:solidFill>
                    <a:srgbClr val="6E2E9F"/>
                  </a:solidFill>
                </a:uFill>
                <a:latin typeface="Arial"/>
                <a:cs typeface="Arial"/>
              </a:rPr>
              <a:t> </a:t>
            </a:r>
            <a:r>
              <a:rPr sz="2400" b="1" spc="-5" dirty="0">
                <a:solidFill>
                  <a:srgbClr val="6E2E9F"/>
                </a:solidFill>
                <a:uFill>
                  <a:solidFill>
                    <a:srgbClr val="6E2E9F"/>
                  </a:solidFill>
                </a:uFill>
                <a:latin typeface="Arial"/>
                <a:cs typeface="Arial"/>
              </a:rPr>
              <a:t>operations </a:t>
            </a:r>
            <a:r>
              <a:rPr sz="2400" b="1" spc="5" dirty="0">
                <a:solidFill>
                  <a:srgbClr val="6E2E9F"/>
                </a:solidFill>
                <a:uFill>
                  <a:solidFill>
                    <a:srgbClr val="6E2E9F"/>
                  </a:solidFill>
                </a:uFill>
                <a:latin typeface="Arial"/>
                <a:cs typeface="Arial"/>
              </a:rPr>
              <a:t>with</a:t>
            </a:r>
            <a:r>
              <a:rPr sz="2400" b="1" spc="-190" dirty="0">
                <a:solidFill>
                  <a:srgbClr val="6E2E9F"/>
                </a:solidFill>
                <a:uFill>
                  <a:solidFill>
                    <a:srgbClr val="6E2E9F"/>
                  </a:solidFill>
                </a:uFill>
                <a:latin typeface="Arial"/>
                <a:cs typeface="Arial"/>
              </a:rPr>
              <a:t> </a:t>
            </a:r>
            <a:r>
              <a:rPr sz="2400" b="1" spc="-5" dirty="0">
                <a:solidFill>
                  <a:srgbClr val="6E2E9F"/>
                </a:solidFill>
                <a:uFill>
                  <a:solidFill>
                    <a:srgbClr val="6E2E9F"/>
                  </a:solidFill>
                </a:uFill>
                <a:latin typeface="Arial"/>
                <a:cs typeface="Arial"/>
              </a:rPr>
              <a:t>Series</a:t>
            </a:r>
            <a:endParaRPr sz="2400" dirty="0">
              <a:latin typeface="Arial"/>
              <a:cs typeface="Arial"/>
            </a:endParaRPr>
          </a:p>
        </p:txBody>
      </p:sp>
      <p:sp>
        <p:nvSpPr>
          <p:cNvPr id="15" name="object 15"/>
          <p:cNvSpPr txBox="1"/>
          <p:nvPr/>
        </p:nvSpPr>
        <p:spPr>
          <a:xfrm>
            <a:off x="603605" y="1592326"/>
            <a:ext cx="5041265" cy="2967479"/>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e.g.</a:t>
            </a:r>
            <a:endParaRPr sz="2400" dirty="0">
              <a:latin typeface="Arial"/>
              <a:cs typeface="Arial"/>
            </a:endParaRPr>
          </a:p>
          <a:p>
            <a:pPr marL="12700" marR="1887220">
              <a:lnSpc>
                <a:spcPct val="100000"/>
              </a:lnSpc>
            </a:pPr>
            <a:r>
              <a:rPr sz="2400" b="1" spc="-5" dirty="0">
                <a:latin typeface="Arial"/>
                <a:cs typeface="Arial"/>
              </a:rPr>
              <a:t>import pandas as</a:t>
            </a:r>
            <a:r>
              <a:rPr sz="2400" b="1" spc="-195" dirty="0">
                <a:latin typeface="Arial"/>
                <a:cs typeface="Arial"/>
              </a:rPr>
              <a:t> </a:t>
            </a:r>
            <a:r>
              <a:rPr sz="2400" b="1" spc="-5" dirty="0">
                <a:latin typeface="Arial"/>
                <a:cs typeface="Arial"/>
              </a:rPr>
              <a:t>pd1  </a:t>
            </a:r>
            <a:r>
              <a:rPr sz="2400" b="1" dirty="0">
                <a:latin typeface="Arial"/>
                <a:cs typeface="Arial"/>
              </a:rPr>
              <a:t>s =</a:t>
            </a:r>
            <a:r>
              <a:rPr sz="2400" b="1" spc="-105" dirty="0">
                <a:latin typeface="Arial"/>
                <a:cs typeface="Arial"/>
              </a:rPr>
              <a:t> </a:t>
            </a:r>
            <a:r>
              <a:rPr sz="2400" b="1" spc="-5" dirty="0">
                <a:latin typeface="Arial"/>
                <a:cs typeface="Arial"/>
              </a:rPr>
              <a:t>pd1.Series([1,2,3])</a:t>
            </a:r>
            <a:endParaRPr sz="2400" dirty="0">
              <a:latin typeface="Arial"/>
              <a:cs typeface="Arial"/>
            </a:endParaRPr>
          </a:p>
          <a:p>
            <a:pPr marL="12700">
              <a:lnSpc>
                <a:spcPct val="100000"/>
              </a:lnSpc>
            </a:pPr>
            <a:r>
              <a:rPr sz="2400" b="1" dirty="0">
                <a:latin typeface="Arial"/>
                <a:cs typeface="Arial"/>
              </a:rPr>
              <a:t>t =</a:t>
            </a:r>
            <a:r>
              <a:rPr sz="2400" b="1" spc="-15" dirty="0">
                <a:latin typeface="Arial"/>
                <a:cs typeface="Arial"/>
              </a:rPr>
              <a:t> </a:t>
            </a:r>
            <a:r>
              <a:rPr sz="2400" b="1" spc="-5" dirty="0">
                <a:latin typeface="Arial"/>
                <a:cs typeface="Arial"/>
              </a:rPr>
              <a:t>pd1.Series([1,2,4])</a:t>
            </a:r>
            <a:endParaRPr sz="2400" dirty="0">
              <a:latin typeface="Arial"/>
              <a:cs typeface="Arial"/>
            </a:endParaRPr>
          </a:p>
          <a:p>
            <a:pPr marL="12700" marR="5080">
              <a:lnSpc>
                <a:spcPct val="100000"/>
              </a:lnSpc>
              <a:tabLst>
                <a:tab pos="3883660" algn="l"/>
              </a:tabLst>
            </a:pPr>
            <a:r>
              <a:rPr sz="2400" b="1" spc="-5" dirty="0">
                <a:latin typeface="Arial"/>
                <a:cs typeface="Arial"/>
              </a:rPr>
              <a:t>u=s+t</a:t>
            </a:r>
            <a:r>
              <a:rPr sz="2400" b="1" spc="-30" dirty="0">
                <a:latin typeface="Arial"/>
                <a:cs typeface="Arial"/>
              </a:rPr>
              <a:t> </a:t>
            </a:r>
            <a:r>
              <a:rPr sz="2400" b="1" spc="-5" dirty="0">
                <a:latin typeface="Arial"/>
                <a:cs typeface="Arial"/>
              </a:rPr>
              <a:t>#addition</a:t>
            </a:r>
            <a:r>
              <a:rPr sz="2400" b="1" spc="-60" dirty="0">
                <a:latin typeface="Arial"/>
                <a:cs typeface="Arial"/>
              </a:rPr>
              <a:t> </a:t>
            </a:r>
            <a:r>
              <a:rPr sz="2400" b="1" spc="-5" dirty="0">
                <a:latin typeface="Arial"/>
                <a:cs typeface="Arial"/>
              </a:rPr>
              <a:t>operation	</a:t>
            </a:r>
            <a:endParaRPr lang="en-US" sz="2400" b="1" spc="-5" dirty="0" smtClean="0">
              <a:latin typeface="Arial"/>
              <a:cs typeface="Arial"/>
            </a:endParaRPr>
          </a:p>
          <a:p>
            <a:pPr marL="12700" marR="5080">
              <a:lnSpc>
                <a:spcPct val="100000"/>
              </a:lnSpc>
              <a:tabLst>
                <a:tab pos="3883660" algn="l"/>
              </a:tabLst>
            </a:pPr>
            <a:r>
              <a:rPr sz="2400" b="1" dirty="0" smtClean="0">
                <a:latin typeface="Arial"/>
                <a:cs typeface="Arial"/>
              </a:rPr>
              <a:t>print</a:t>
            </a:r>
            <a:r>
              <a:rPr sz="2400" b="1" spc="-155" dirty="0" smtClean="0">
                <a:latin typeface="Arial"/>
                <a:cs typeface="Arial"/>
              </a:rPr>
              <a:t> </a:t>
            </a:r>
            <a:r>
              <a:rPr sz="2400" b="1" dirty="0">
                <a:latin typeface="Arial"/>
                <a:cs typeface="Arial"/>
              </a:rPr>
              <a:t>(u)  </a:t>
            </a:r>
            <a:endParaRPr lang="en-US" sz="2400" b="1" dirty="0" smtClean="0">
              <a:latin typeface="Arial"/>
              <a:cs typeface="Arial"/>
            </a:endParaRPr>
          </a:p>
          <a:p>
            <a:pPr marL="12700" marR="5080">
              <a:lnSpc>
                <a:spcPct val="100000"/>
              </a:lnSpc>
              <a:tabLst>
                <a:tab pos="3883660" algn="l"/>
              </a:tabLst>
            </a:pPr>
            <a:r>
              <a:rPr sz="2400" b="1" spc="-5" dirty="0" smtClean="0">
                <a:latin typeface="Arial"/>
                <a:cs typeface="Arial"/>
              </a:rPr>
              <a:t>u=s*t </a:t>
            </a:r>
            <a:r>
              <a:rPr sz="2400" b="1" spc="-5" dirty="0">
                <a:latin typeface="Arial"/>
                <a:cs typeface="Arial"/>
              </a:rPr>
              <a:t># multiplication</a:t>
            </a:r>
            <a:r>
              <a:rPr sz="2400" b="1" spc="-114" dirty="0">
                <a:latin typeface="Arial"/>
                <a:cs typeface="Arial"/>
              </a:rPr>
              <a:t> </a:t>
            </a:r>
            <a:r>
              <a:rPr sz="2400" b="1" spc="-5" dirty="0" smtClean="0">
                <a:latin typeface="Arial"/>
                <a:cs typeface="Arial"/>
              </a:rPr>
              <a:t>operation</a:t>
            </a:r>
            <a:endParaRPr lang="en-US" sz="2400" b="1" spc="-5" dirty="0" smtClean="0">
              <a:latin typeface="Arial"/>
              <a:cs typeface="Arial"/>
            </a:endParaRPr>
          </a:p>
          <a:p>
            <a:pPr marL="12700" marR="5080">
              <a:lnSpc>
                <a:spcPct val="100000"/>
              </a:lnSpc>
              <a:tabLst>
                <a:tab pos="3883660" algn="l"/>
              </a:tabLst>
            </a:pPr>
            <a:endParaRPr sz="2400" dirty="0">
              <a:latin typeface="Arial"/>
              <a:cs typeface="Arial"/>
            </a:endParaRPr>
          </a:p>
        </p:txBody>
      </p:sp>
      <p:sp>
        <p:nvSpPr>
          <p:cNvPr id="16" name="object 16"/>
          <p:cNvSpPr txBox="1"/>
          <p:nvPr/>
        </p:nvSpPr>
        <p:spPr>
          <a:xfrm>
            <a:off x="629513" y="4076192"/>
            <a:ext cx="11633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print</a:t>
            </a:r>
            <a:r>
              <a:rPr sz="2400" b="1" spc="-165" dirty="0">
                <a:latin typeface="Arial"/>
                <a:cs typeface="Arial"/>
              </a:rPr>
              <a:t> </a:t>
            </a:r>
            <a:r>
              <a:rPr sz="2400" b="1" spc="-5" dirty="0">
                <a:latin typeface="Arial"/>
                <a:cs typeface="Arial"/>
              </a:rPr>
              <a:t>(u)</a:t>
            </a:r>
            <a:endParaRPr sz="2400">
              <a:latin typeface="Arial"/>
              <a:cs typeface="Arial"/>
            </a:endParaRPr>
          </a:p>
        </p:txBody>
      </p:sp>
      <p:sp>
        <p:nvSpPr>
          <p:cNvPr id="17" name="object 17"/>
          <p:cNvSpPr txBox="1"/>
          <p:nvPr/>
        </p:nvSpPr>
        <p:spPr>
          <a:xfrm>
            <a:off x="6416802" y="3067939"/>
            <a:ext cx="534035" cy="848994"/>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800" b="1" spc="-5" dirty="0">
                <a:latin typeface="Arial"/>
                <a:cs typeface="Arial"/>
              </a:rPr>
              <a:t>0	2</a:t>
            </a:r>
            <a:endParaRPr sz="1800">
              <a:latin typeface="Arial"/>
              <a:cs typeface="Arial"/>
            </a:endParaRPr>
          </a:p>
          <a:p>
            <a:pPr marL="12700">
              <a:lnSpc>
                <a:spcPct val="100000"/>
              </a:lnSpc>
              <a:tabLst>
                <a:tab pos="393065" algn="l"/>
              </a:tabLst>
            </a:pPr>
            <a:r>
              <a:rPr sz="1800" b="1" dirty="0">
                <a:latin typeface="Arial"/>
                <a:cs typeface="Arial"/>
              </a:rPr>
              <a:t>1	4</a:t>
            </a:r>
            <a:endParaRPr sz="1800">
              <a:latin typeface="Arial"/>
              <a:cs typeface="Arial"/>
            </a:endParaRPr>
          </a:p>
          <a:p>
            <a:pPr marL="12700">
              <a:lnSpc>
                <a:spcPct val="100000"/>
              </a:lnSpc>
              <a:tabLst>
                <a:tab pos="393065" algn="l"/>
              </a:tabLst>
            </a:pPr>
            <a:r>
              <a:rPr sz="1800" b="1" spc="-5" dirty="0">
                <a:latin typeface="Arial"/>
                <a:cs typeface="Arial"/>
              </a:rPr>
              <a:t>2	7</a:t>
            </a:r>
            <a:endParaRPr sz="1800">
              <a:latin typeface="Arial"/>
              <a:cs typeface="Arial"/>
            </a:endParaRPr>
          </a:p>
        </p:txBody>
      </p:sp>
      <p:sp>
        <p:nvSpPr>
          <p:cNvPr id="18" name="object 18"/>
          <p:cNvSpPr txBox="1"/>
          <p:nvPr/>
        </p:nvSpPr>
        <p:spPr>
          <a:xfrm>
            <a:off x="6416802" y="3891153"/>
            <a:ext cx="12992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dtype:</a:t>
            </a:r>
            <a:r>
              <a:rPr sz="1800" b="1" spc="-135" dirty="0">
                <a:latin typeface="Arial"/>
                <a:cs typeface="Arial"/>
              </a:rPr>
              <a:t> </a:t>
            </a:r>
            <a:r>
              <a:rPr sz="1800" b="1" dirty="0">
                <a:latin typeface="Arial"/>
                <a:cs typeface="Arial"/>
              </a:rPr>
              <a:t>int64</a:t>
            </a:r>
            <a:endParaRPr sz="1800">
              <a:latin typeface="Arial"/>
              <a:cs typeface="Arial"/>
            </a:endParaRPr>
          </a:p>
        </p:txBody>
      </p:sp>
      <p:sp>
        <p:nvSpPr>
          <p:cNvPr id="19" name="object 19"/>
          <p:cNvSpPr txBox="1"/>
          <p:nvPr/>
        </p:nvSpPr>
        <p:spPr>
          <a:xfrm>
            <a:off x="6416802" y="4439539"/>
            <a:ext cx="1297940" cy="1123315"/>
          </a:xfrm>
          <a:prstGeom prst="rect">
            <a:avLst/>
          </a:prstGeom>
        </p:spPr>
        <p:txBody>
          <a:bodyPr vert="horz" wrap="square" lIns="0" tIns="12700" rIns="0" bIns="0" rtlCol="0">
            <a:spAutoFit/>
          </a:bodyPr>
          <a:lstStyle/>
          <a:p>
            <a:pPr marL="12700">
              <a:lnSpc>
                <a:spcPct val="100000"/>
              </a:lnSpc>
              <a:spcBef>
                <a:spcPts val="100"/>
              </a:spcBef>
              <a:tabLst>
                <a:tab pos="457200" algn="l"/>
              </a:tabLst>
            </a:pPr>
            <a:r>
              <a:rPr sz="1800" b="1" spc="-5" dirty="0">
                <a:latin typeface="Arial"/>
                <a:cs typeface="Arial"/>
              </a:rPr>
              <a:t>0	1</a:t>
            </a:r>
            <a:endParaRPr sz="1800">
              <a:latin typeface="Arial"/>
              <a:cs typeface="Arial"/>
            </a:endParaRPr>
          </a:p>
          <a:p>
            <a:pPr marL="12700">
              <a:lnSpc>
                <a:spcPct val="100000"/>
              </a:lnSpc>
              <a:tabLst>
                <a:tab pos="457200" algn="l"/>
              </a:tabLst>
            </a:pPr>
            <a:r>
              <a:rPr sz="1800" b="1" dirty="0">
                <a:latin typeface="Arial"/>
                <a:cs typeface="Arial"/>
              </a:rPr>
              <a:t>1	4</a:t>
            </a:r>
            <a:endParaRPr sz="1800">
              <a:latin typeface="Arial"/>
              <a:cs typeface="Arial"/>
            </a:endParaRPr>
          </a:p>
          <a:p>
            <a:pPr marL="12700">
              <a:lnSpc>
                <a:spcPct val="100000"/>
              </a:lnSpc>
              <a:tabLst>
                <a:tab pos="393065" algn="l"/>
              </a:tabLst>
            </a:pPr>
            <a:r>
              <a:rPr sz="1800" b="1" spc="-5" dirty="0">
                <a:latin typeface="Arial"/>
                <a:cs typeface="Arial"/>
              </a:rPr>
              <a:t>2	</a:t>
            </a:r>
            <a:r>
              <a:rPr sz="1800" b="1" spc="-10" dirty="0">
                <a:latin typeface="Arial"/>
                <a:cs typeface="Arial"/>
              </a:rPr>
              <a:t>12</a:t>
            </a:r>
            <a:endParaRPr sz="1800">
              <a:latin typeface="Arial"/>
              <a:cs typeface="Arial"/>
            </a:endParaRPr>
          </a:p>
          <a:p>
            <a:pPr marL="12700">
              <a:lnSpc>
                <a:spcPct val="100000"/>
              </a:lnSpc>
            </a:pPr>
            <a:r>
              <a:rPr sz="1800" b="1" spc="-5" dirty="0">
                <a:latin typeface="Arial"/>
                <a:cs typeface="Arial"/>
              </a:rPr>
              <a:t>dtype:</a:t>
            </a:r>
            <a:r>
              <a:rPr sz="1800" b="1" spc="-145" dirty="0">
                <a:latin typeface="Arial"/>
                <a:cs typeface="Arial"/>
              </a:rPr>
              <a:t> </a:t>
            </a:r>
            <a:r>
              <a:rPr sz="1800" b="1" dirty="0">
                <a:latin typeface="Arial"/>
                <a:cs typeface="Arial"/>
              </a:rPr>
              <a:t>int64</a:t>
            </a:r>
            <a:endParaRPr sz="1800">
              <a:latin typeface="Arial"/>
              <a:cs typeface="Arial"/>
            </a:endParaRPr>
          </a:p>
        </p:txBody>
      </p:sp>
      <p:sp>
        <p:nvSpPr>
          <p:cNvPr id="20" name="object 20"/>
          <p:cNvSpPr/>
          <p:nvPr/>
        </p:nvSpPr>
        <p:spPr>
          <a:xfrm>
            <a:off x="3816096" y="3933444"/>
            <a:ext cx="2520950" cy="899160"/>
          </a:xfrm>
          <a:custGeom>
            <a:avLst/>
            <a:gdLst/>
            <a:ahLst/>
            <a:cxnLst/>
            <a:rect l="l" t="t" r="r" b="b"/>
            <a:pathLst>
              <a:path w="2520950" h="899160">
                <a:moveTo>
                  <a:pt x="2070862" y="0"/>
                </a:moveTo>
                <a:lnTo>
                  <a:pt x="2070862" y="224789"/>
                </a:lnTo>
                <a:lnTo>
                  <a:pt x="0" y="224789"/>
                </a:lnTo>
                <a:lnTo>
                  <a:pt x="0" y="674369"/>
                </a:lnTo>
                <a:lnTo>
                  <a:pt x="2070862" y="674369"/>
                </a:lnTo>
                <a:lnTo>
                  <a:pt x="2070862" y="899159"/>
                </a:lnTo>
                <a:lnTo>
                  <a:pt x="2520441" y="449579"/>
                </a:lnTo>
                <a:lnTo>
                  <a:pt x="2070862" y="0"/>
                </a:lnTo>
                <a:close/>
              </a:path>
            </a:pathLst>
          </a:custGeom>
          <a:solidFill>
            <a:srgbClr val="FF9900"/>
          </a:solidFill>
        </p:spPr>
        <p:txBody>
          <a:bodyPr wrap="square" lIns="0" tIns="0" rIns="0" bIns="0" rtlCol="0"/>
          <a:lstStyle/>
          <a:p>
            <a:endParaRPr/>
          </a:p>
        </p:txBody>
      </p:sp>
      <p:sp>
        <p:nvSpPr>
          <p:cNvPr id="21" name="object 21"/>
          <p:cNvSpPr/>
          <p:nvPr/>
        </p:nvSpPr>
        <p:spPr>
          <a:xfrm>
            <a:off x="3816096" y="3933444"/>
            <a:ext cx="2520950" cy="899160"/>
          </a:xfrm>
          <a:custGeom>
            <a:avLst/>
            <a:gdLst/>
            <a:ahLst/>
            <a:cxnLst/>
            <a:rect l="l" t="t" r="r" b="b"/>
            <a:pathLst>
              <a:path w="2520950" h="899160">
                <a:moveTo>
                  <a:pt x="0" y="224789"/>
                </a:moveTo>
                <a:lnTo>
                  <a:pt x="2070862" y="224789"/>
                </a:lnTo>
                <a:lnTo>
                  <a:pt x="2070862" y="0"/>
                </a:lnTo>
                <a:lnTo>
                  <a:pt x="2520441" y="449579"/>
                </a:lnTo>
                <a:lnTo>
                  <a:pt x="2070862" y="899159"/>
                </a:lnTo>
                <a:lnTo>
                  <a:pt x="2070862" y="674369"/>
                </a:lnTo>
                <a:lnTo>
                  <a:pt x="0" y="674369"/>
                </a:lnTo>
                <a:lnTo>
                  <a:pt x="0" y="224789"/>
                </a:lnTo>
                <a:close/>
              </a:path>
            </a:pathLst>
          </a:custGeom>
          <a:ln w="9144">
            <a:solidFill>
              <a:srgbClr val="000000"/>
            </a:solidFill>
          </a:ln>
        </p:spPr>
        <p:txBody>
          <a:bodyPr wrap="square" lIns="0" tIns="0" rIns="0" bIns="0" rtlCol="0"/>
          <a:lstStyle/>
          <a:p>
            <a:endParaRPr/>
          </a:p>
        </p:txBody>
      </p:sp>
      <p:sp>
        <p:nvSpPr>
          <p:cNvPr id="22" name="object 22"/>
          <p:cNvSpPr txBox="1"/>
          <p:nvPr/>
        </p:nvSpPr>
        <p:spPr>
          <a:xfrm>
            <a:off x="4593716" y="4180713"/>
            <a:ext cx="7391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output</a:t>
            </a:r>
            <a:endParaRPr sz="1800">
              <a:latin typeface="Arial"/>
              <a:cs typeface="Arial"/>
            </a:endParaRPr>
          </a:p>
        </p:txBody>
      </p:sp>
      <p:sp>
        <p:nvSpPr>
          <p:cNvPr id="13" name="object 15"/>
          <p:cNvSpPr txBox="1">
            <a:spLocks/>
          </p:cNvSpPr>
          <p:nvPr/>
        </p:nvSpPr>
        <p:spPr>
          <a:xfrm>
            <a:off x="1790700" y="194155"/>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582879" y="1219200"/>
            <a:ext cx="7034530" cy="4075475"/>
          </a:xfrm>
          <a:prstGeom prst="rect">
            <a:avLst/>
          </a:prstGeom>
        </p:spPr>
        <p:txBody>
          <a:bodyPr vert="horz" wrap="square" lIns="0" tIns="12700" rIns="0" bIns="0" rtlCol="0">
            <a:spAutoFit/>
          </a:bodyPr>
          <a:lstStyle/>
          <a:p>
            <a:pPr marL="12700">
              <a:lnSpc>
                <a:spcPct val="100000"/>
              </a:lnSpc>
              <a:spcBef>
                <a:spcPts val="5"/>
              </a:spcBef>
            </a:pPr>
            <a:r>
              <a:rPr lang="en-US" sz="2400" b="1" dirty="0" smtClean="0">
                <a:solidFill>
                  <a:schemeClr val="accent2">
                    <a:lumMod val="75000"/>
                  </a:schemeClr>
                </a:solidFill>
                <a:latin typeface="Arial"/>
                <a:cs typeface="Arial"/>
              </a:rPr>
              <a:t>Pandas Series : head Function</a:t>
            </a:r>
          </a:p>
          <a:p>
            <a:pPr marL="12700">
              <a:lnSpc>
                <a:spcPct val="100000"/>
              </a:lnSpc>
              <a:spcBef>
                <a:spcPts val="5"/>
              </a:spcBef>
            </a:pPr>
            <a:r>
              <a:rPr lang="en-US" sz="2400" b="1" dirty="0" smtClean="0">
                <a:solidFill>
                  <a:schemeClr val="accent2">
                    <a:lumMod val="75000"/>
                  </a:schemeClr>
                </a:solidFill>
                <a:latin typeface="Arial"/>
                <a:cs typeface="Arial"/>
              </a:rPr>
              <a:t>e.g.</a:t>
            </a:r>
          </a:p>
          <a:p>
            <a:pPr marL="12700">
              <a:lnSpc>
                <a:spcPct val="100000"/>
              </a:lnSpc>
              <a:spcBef>
                <a:spcPts val="5"/>
              </a:spcBef>
            </a:pPr>
            <a:r>
              <a:rPr sz="2400" b="1" dirty="0" smtClean="0">
                <a:latin typeface="Arial"/>
                <a:cs typeface="Arial"/>
              </a:rPr>
              <a:t>import </a:t>
            </a:r>
            <a:r>
              <a:rPr sz="2400" b="1" spc="-5" dirty="0">
                <a:latin typeface="Arial"/>
                <a:cs typeface="Arial"/>
              </a:rPr>
              <a:t>pandas </a:t>
            </a:r>
            <a:r>
              <a:rPr sz="2400" b="1" dirty="0">
                <a:latin typeface="Arial"/>
                <a:cs typeface="Arial"/>
              </a:rPr>
              <a:t>as</a:t>
            </a:r>
            <a:r>
              <a:rPr sz="2400" b="1" spc="-120" dirty="0">
                <a:latin typeface="Arial"/>
                <a:cs typeface="Arial"/>
              </a:rPr>
              <a:t> </a:t>
            </a:r>
            <a:r>
              <a:rPr sz="2400" b="1" spc="-5" dirty="0">
                <a:latin typeface="Arial"/>
                <a:cs typeface="Arial"/>
              </a:rPr>
              <a:t>pd1</a:t>
            </a:r>
            <a:endParaRPr sz="2400" dirty="0">
              <a:latin typeface="Arial"/>
              <a:cs typeface="Arial"/>
            </a:endParaRPr>
          </a:p>
          <a:p>
            <a:pPr marL="12700" marR="5080">
              <a:lnSpc>
                <a:spcPct val="100000"/>
              </a:lnSpc>
            </a:pPr>
            <a:r>
              <a:rPr sz="2400" b="1" spc="-5" dirty="0">
                <a:latin typeface="Arial"/>
                <a:cs typeface="Arial"/>
              </a:rPr>
              <a:t>s </a:t>
            </a:r>
            <a:r>
              <a:rPr sz="2400" b="1" dirty="0">
                <a:latin typeface="Arial"/>
                <a:cs typeface="Arial"/>
              </a:rPr>
              <a:t>= </a:t>
            </a:r>
            <a:r>
              <a:rPr sz="2400" b="1" spc="-5" dirty="0">
                <a:latin typeface="Arial"/>
                <a:cs typeface="Arial"/>
              </a:rPr>
              <a:t>pd1.Series([1,2,3,4,5],index </a:t>
            </a:r>
            <a:r>
              <a:rPr sz="2400" b="1" dirty="0">
                <a:latin typeface="Arial"/>
                <a:cs typeface="Arial"/>
              </a:rPr>
              <a:t>=</a:t>
            </a:r>
            <a:r>
              <a:rPr sz="2400" b="1" spc="-135" dirty="0">
                <a:latin typeface="Arial"/>
                <a:cs typeface="Arial"/>
              </a:rPr>
              <a:t> </a:t>
            </a:r>
            <a:r>
              <a:rPr sz="2400" b="1" dirty="0">
                <a:latin typeface="Arial"/>
                <a:cs typeface="Arial"/>
              </a:rPr>
              <a:t>['a','b','c','d','e'])  </a:t>
            </a:r>
            <a:r>
              <a:rPr sz="2400" b="1" spc="-5" dirty="0">
                <a:latin typeface="Arial"/>
                <a:cs typeface="Arial"/>
              </a:rPr>
              <a:t>print</a:t>
            </a:r>
            <a:r>
              <a:rPr sz="2400" b="1" spc="-40" dirty="0">
                <a:latin typeface="Arial"/>
                <a:cs typeface="Arial"/>
              </a:rPr>
              <a:t> </a:t>
            </a:r>
            <a:r>
              <a:rPr sz="2400" b="1" spc="-5" dirty="0">
                <a:latin typeface="Arial"/>
                <a:cs typeface="Arial"/>
              </a:rPr>
              <a:t>(s.head(3))</a:t>
            </a:r>
            <a:endParaRPr sz="2400" dirty="0">
              <a:latin typeface="Arial"/>
              <a:cs typeface="Arial"/>
            </a:endParaRPr>
          </a:p>
          <a:p>
            <a:pPr marL="12700">
              <a:lnSpc>
                <a:spcPct val="100000"/>
              </a:lnSpc>
            </a:pPr>
            <a:r>
              <a:rPr sz="2400" b="1" u="heavy" spc="-5" dirty="0" smtClean="0">
                <a:solidFill>
                  <a:srgbClr val="6E2E9F"/>
                </a:solidFill>
                <a:uFill>
                  <a:solidFill>
                    <a:srgbClr val="6E2E9F"/>
                  </a:solidFill>
                </a:uFill>
                <a:latin typeface="Arial"/>
                <a:cs typeface="Arial"/>
              </a:rPr>
              <a:t>Output</a:t>
            </a:r>
            <a:endParaRPr sz="2400" dirty="0">
              <a:latin typeface="Arial"/>
              <a:cs typeface="Arial"/>
            </a:endParaRPr>
          </a:p>
          <a:p>
            <a:pPr marL="12700">
              <a:lnSpc>
                <a:spcPct val="100000"/>
              </a:lnSpc>
              <a:spcBef>
                <a:spcPts val="5"/>
              </a:spcBef>
              <a:tabLst>
                <a:tab pos="518795" algn="l"/>
              </a:tabLst>
            </a:pPr>
            <a:r>
              <a:rPr sz="2400" b="1" spc="-5" dirty="0">
                <a:latin typeface="Arial"/>
                <a:cs typeface="Arial"/>
              </a:rPr>
              <a:t>a	1</a:t>
            </a:r>
            <a:endParaRPr sz="2400" dirty="0">
              <a:latin typeface="Arial"/>
              <a:cs typeface="Arial"/>
            </a:endParaRPr>
          </a:p>
          <a:p>
            <a:pPr marL="535305" indent="-523240">
              <a:lnSpc>
                <a:spcPct val="100000"/>
              </a:lnSpc>
              <a:buAutoNum type="alphaLcPeriod" startAt="2"/>
              <a:tabLst>
                <a:tab pos="535305" algn="l"/>
                <a:tab pos="535940" algn="l"/>
              </a:tabLst>
            </a:pPr>
            <a:r>
              <a:rPr sz="2400" b="1" spc="-5" dirty="0">
                <a:latin typeface="Arial"/>
                <a:cs typeface="Arial"/>
              </a:rPr>
              <a:t>2</a:t>
            </a:r>
            <a:endParaRPr sz="2400" dirty="0">
              <a:latin typeface="Arial"/>
              <a:cs typeface="Arial"/>
            </a:endParaRPr>
          </a:p>
          <a:p>
            <a:pPr marL="518795" indent="-506730">
              <a:lnSpc>
                <a:spcPct val="100000"/>
              </a:lnSpc>
              <a:buAutoNum type="alphaLcPeriod" startAt="2"/>
              <a:tabLst>
                <a:tab pos="518795" algn="l"/>
                <a:tab pos="519430" algn="l"/>
              </a:tabLst>
            </a:pPr>
            <a:r>
              <a:rPr sz="2400" b="1" spc="-5" dirty="0">
                <a:latin typeface="Arial"/>
                <a:cs typeface="Arial"/>
              </a:rPr>
              <a:t>3</a:t>
            </a:r>
            <a:endParaRPr sz="2400" dirty="0">
              <a:latin typeface="Arial"/>
              <a:cs typeface="Arial"/>
            </a:endParaRPr>
          </a:p>
          <a:p>
            <a:pPr marL="12700">
              <a:lnSpc>
                <a:spcPct val="100000"/>
              </a:lnSpc>
            </a:pPr>
            <a:r>
              <a:rPr sz="2400" b="1" spc="-20" dirty="0">
                <a:latin typeface="Arial"/>
                <a:cs typeface="Arial"/>
              </a:rPr>
              <a:t>dtype:</a:t>
            </a:r>
            <a:r>
              <a:rPr sz="2400" b="1" spc="30" dirty="0">
                <a:latin typeface="Arial"/>
                <a:cs typeface="Arial"/>
              </a:rPr>
              <a:t> </a:t>
            </a:r>
            <a:r>
              <a:rPr sz="2400" b="1" dirty="0">
                <a:latin typeface="Arial"/>
                <a:cs typeface="Arial"/>
              </a:rPr>
              <a:t>int64</a:t>
            </a:r>
            <a:endParaRPr sz="2400" dirty="0">
              <a:latin typeface="Arial"/>
              <a:cs typeface="Arial"/>
            </a:endParaRPr>
          </a:p>
          <a:p>
            <a:pPr marL="12700">
              <a:lnSpc>
                <a:spcPct val="100000"/>
              </a:lnSpc>
            </a:pPr>
            <a:r>
              <a:rPr sz="2400" b="1" spc="-5" dirty="0">
                <a:latin typeface="Arial"/>
                <a:cs typeface="Arial"/>
              </a:rPr>
              <a:t>Return </a:t>
            </a:r>
            <a:r>
              <a:rPr sz="2400" b="1" dirty="0">
                <a:latin typeface="Arial"/>
                <a:cs typeface="Arial"/>
              </a:rPr>
              <a:t>first </a:t>
            </a:r>
            <a:r>
              <a:rPr sz="2400" b="1" spc="-5" dirty="0">
                <a:latin typeface="Arial"/>
                <a:cs typeface="Arial"/>
              </a:rPr>
              <a:t>3</a:t>
            </a:r>
            <a:r>
              <a:rPr sz="2400" b="1" spc="-55" dirty="0">
                <a:latin typeface="Arial"/>
                <a:cs typeface="Arial"/>
              </a:rPr>
              <a:t> </a:t>
            </a:r>
            <a:r>
              <a:rPr sz="2400" b="1" spc="-5" dirty="0">
                <a:latin typeface="Arial"/>
                <a:cs typeface="Arial"/>
              </a:rPr>
              <a:t>elements</a:t>
            </a:r>
            <a:endParaRPr sz="2400" dirty="0">
              <a:latin typeface="Arial"/>
              <a:cs typeface="Arial"/>
            </a:endParaRPr>
          </a:p>
        </p:txBody>
      </p:sp>
      <p:sp>
        <p:nvSpPr>
          <p:cNvPr id="5" name="object 15"/>
          <p:cNvSpPr txBox="1">
            <a:spLocks noGrp="1"/>
          </p:cNvSpPr>
          <p:nvPr>
            <p:ph type="title"/>
          </p:nvPr>
        </p:nvSpPr>
        <p:spPr>
          <a:xfrm>
            <a:off x="457200" y="152400"/>
            <a:ext cx="8229600" cy="1143000"/>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8140" y="6455664"/>
            <a:ext cx="8369934" cy="401955"/>
          </a:xfrm>
          <a:custGeom>
            <a:avLst/>
            <a:gdLst/>
            <a:ahLst/>
            <a:cxnLst/>
            <a:rect l="l" t="t" r="r" b="b"/>
            <a:pathLst>
              <a:path w="8369934" h="401954">
                <a:moveTo>
                  <a:pt x="8369681" y="0"/>
                </a:moveTo>
                <a:lnTo>
                  <a:pt x="8367521" y="10541"/>
                </a:lnTo>
                <a:lnTo>
                  <a:pt x="8361680" y="19151"/>
                </a:lnTo>
                <a:lnTo>
                  <a:pt x="8353043" y="24955"/>
                </a:lnTo>
                <a:lnTo>
                  <a:pt x="8342503" y="27076"/>
                </a:lnTo>
                <a:lnTo>
                  <a:pt x="27152" y="27076"/>
                </a:lnTo>
                <a:lnTo>
                  <a:pt x="16586" y="29210"/>
                </a:lnTo>
                <a:lnTo>
                  <a:pt x="7950" y="35013"/>
                </a:lnTo>
                <a:lnTo>
                  <a:pt x="2133" y="43624"/>
                </a:lnTo>
                <a:lnTo>
                  <a:pt x="0" y="54152"/>
                </a:lnTo>
                <a:lnTo>
                  <a:pt x="0" y="379199"/>
                </a:lnTo>
                <a:lnTo>
                  <a:pt x="2133" y="389743"/>
                </a:lnTo>
                <a:lnTo>
                  <a:pt x="7950" y="398354"/>
                </a:lnTo>
                <a:lnTo>
                  <a:pt x="12966" y="401725"/>
                </a:lnTo>
                <a:lnTo>
                  <a:pt x="41338" y="401725"/>
                </a:lnTo>
                <a:lnTo>
                  <a:pt x="46342" y="398354"/>
                </a:lnTo>
                <a:lnTo>
                  <a:pt x="52158" y="389743"/>
                </a:lnTo>
                <a:lnTo>
                  <a:pt x="54292" y="379199"/>
                </a:lnTo>
                <a:lnTo>
                  <a:pt x="54292" y="352120"/>
                </a:lnTo>
                <a:lnTo>
                  <a:pt x="8342503" y="352120"/>
                </a:lnTo>
                <a:lnTo>
                  <a:pt x="8353043" y="349991"/>
                </a:lnTo>
                <a:lnTo>
                  <a:pt x="8361680" y="344185"/>
                </a:lnTo>
                <a:lnTo>
                  <a:pt x="8367521" y="335574"/>
                </a:lnTo>
                <a:lnTo>
                  <a:pt x="8369681" y="325029"/>
                </a:lnTo>
                <a:lnTo>
                  <a:pt x="8369681" y="81254"/>
                </a:lnTo>
                <a:lnTo>
                  <a:pt x="27152" y="81254"/>
                </a:lnTo>
                <a:lnTo>
                  <a:pt x="27152" y="46685"/>
                </a:lnTo>
                <a:lnTo>
                  <a:pt x="33223" y="40627"/>
                </a:lnTo>
                <a:lnTo>
                  <a:pt x="8369681" y="40627"/>
                </a:lnTo>
                <a:lnTo>
                  <a:pt x="8369681" y="0"/>
                </a:lnTo>
                <a:close/>
              </a:path>
            </a:pathLst>
          </a:custGeom>
          <a:solidFill>
            <a:srgbClr val="FFDEAC"/>
          </a:solidFill>
        </p:spPr>
        <p:txBody>
          <a:bodyPr wrap="square" lIns="0" tIns="0" rIns="0" bIns="0" rtlCol="0"/>
          <a:lstStyle/>
          <a:p>
            <a:endParaRPr/>
          </a:p>
        </p:txBody>
      </p:sp>
      <p:sp>
        <p:nvSpPr>
          <p:cNvPr id="3" name="object 3"/>
          <p:cNvSpPr/>
          <p:nvPr/>
        </p:nvSpPr>
        <p:spPr>
          <a:xfrm>
            <a:off x="385292" y="6516605"/>
            <a:ext cx="8342630" cy="0"/>
          </a:xfrm>
          <a:custGeom>
            <a:avLst/>
            <a:gdLst/>
            <a:ahLst/>
            <a:cxnLst/>
            <a:rect l="l" t="t" r="r" b="b"/>
            <a:pathLst>
              <a:path w="8342630">
                <a:moveTo>
                  <a:pt x="0" y="0"/>
                </a:moveTo>
                <a:lnTo>
                  <a:pt x="8342528" y="0"/>
                </a:lnTo>
              </a:path>
            </a:pathLst>
          </a:custGeom>
          <a:ln w="40627">
            <a:solidFill>
              <a:srgbClr val="FFDEAC"/>
            </a:solidFill>
          </a:ln>
        </p:spPr>
        <p:txBody>
          <a:bodyPr wrap="square" lIns="0" tIns="0" rIns="0" bIns="0" rtlCol="0"/>
          <a:lstStyle/>
          <a:p>
            <a:endParaRPr/>
          </a:p>
        </p:txBody>
      </p:sp>
      <p:sp>
        <p:nvSpPr>
          <p:cNvPr id="4" name="object 4"/>
          <p:cNvSpPr/>
          <p:nvPr/>
        </p:nvSpPr>
        <p:spPr>
          <a:xfrm>
            <a:off x="8673465" y="6463169"/>
            <a:ext cx="27305" cy="19685"/>
          </a:xfrm>
          <a:custGeom>
            <a:avLst/>
            <a:gdLst/>
            <a:ahLst/>
            <a:cxnLst/>
            <a:rect l="l" t="t" r="r" b="b"/>
            <a:pathLst>
              <a:path w="27304" h="19685">
                <a:moveTo>
                  <a:pt x="0" y="0"/>
                </a:moveTo>
                <a:lnTo>
                  <a:pt x="126" y="19570"/>
                </a:lnTo>
                <a:lnTo>
                  <a:pt x="27177" y="19570"/>
                </a:lnTo>
                <a:lnTo>
                  <a:pt x="27177" y="6045"/>
                </a:lnTo>
                <a:lnTo>
                  <a:pt x="6095" y="6045"/>
                </a:lnTo>
                <a:lnTo>
                  <a:pt x="0" y="0"/>
                </a:lnTo>
                <a:close/>
              </a:path>
            </a:pathLst>
          </a:custGeom>
          <a:solidFill>
            <a:srgbClr val="FFDEAC"/>
          </a:solidFill>
        </p:spPr>
        <p:txBody>
          <a:bodyPr wrap="square" lIns="0" tIns="0" rIns="0" bIns="0" rtlCol="0"/>
          <a:lstStyle/>
          <a:p>
            <a:endParaRPr/>
          </a:p>
        </p:txBody>
      </p:sp>
      <p:sp>
        <p:nvSpPr>
          <p:cNvPr id="5" name="object 5"/>
          <p:cNvSpPr/>
          <p:nvPr/>
        </p:nvSpPr>
        <p:spPr>
          <a:xfrm>
            <a:off x="385572" y="6496430"/>
            <a:ext cx="27305" cy="41275"/>
          </a:xfrm>
          <a:custGeom>
            <a:avLst/>
            <a:gdLst/>
            <a:ahLst/>
            <a:cxnLst/>
            <a:rect l="l" t="t" r="r" b="b"/>
            <a:pathLst>
              <a:path w="27304" h="41275">
                <a:moveTo>
                  <a:pt x="21069" y="0"/>
                </a:moveTo>
                <a:lnTo>
                  <a:pt x="6070" y="0"/>
                </a:lnTo>
                <a:lnTo>
                  <a:pt x="0" y="6096"/>
                </a:lnTo>
                <a:lnTo>
                  <a:pt x="0" y="40906"/>
                </a:lnTo>
                <a:lnTo>
                  <a:pt x="10566" y="38760"/>
                </a:lnTo>
                <a:lnTo>
                  <a:pt x="19189" y="32918"/>
                </a:lnTo>
                <a:lnTo>
                  <a:pt x="25006" y="24244"/>
                </a:lnTo>
                <a:lnTo>
                  <a:pt x="27139" y="13627"/>
                </a:lnTo>
                <a:lnTo>
                  <a:pt x="27139" y="6096"/>
                </a:lnTo>
                <a:lnTo>
                  <a:pt x="21069" y="0"/>
                </a:lnTo>
                <a:close/>
              </a:path>
            </a:pathLst>
          </a:custGeom>
          <a:solidFill>
            <a:srgbClr val="CDB089"/>
          </a:solidFill>
        </p:spPr>
        <p:txBody>
          <a:bodyPr wrap="square" lIns="0" tIns="0" rIns="0" bIns="0" rtlCol="0"/>
          <a:lstStyle/>
          <a:p>
            <a:endParaRPr/>
          </a:p>
        </p:txBody>
      </p:sp>
      <p:sp>
        <p:nvSpPr>
          <p:cNvPr id="6" name="object 6"/>
          <p:cNvSpPr/>
          <p:nvPr/>
        </p:nvSpPr>
        <p:spPr>
          <a:xfrm>
            <a:off x="8700134" y="6455511"/>
            <a:ext cx="27305" cy="27305"/>
          </a:xfrm>
          <a:custGeom>
            <a:avLst/>
            <a:gdLst/>
            <a:ahLst/>
            <a:cxnLst/>
            <a:rect l="l" t="t" r="r" b="b"/>
            <a:pathLst>
              <a:path w="27304" h="27304">
                <a:moveTo>
                  <a:pt x="27178" y="0"/>
                </a:moveTo>
                <a:lnTo>
                  <a:pt x="0" y="0"/>
                </a:lnTo>
                <a:lnTo>
                  <a:pt x="0" y="27279"/>
                </a:lnTo>
                <a:lnTo>
                  <a:pt x="10541" y="25133"/>
                </a:lnTo>
                <a:lnTo>
                  <a:pt x="19176" y="19291"/>
                </a:lnTo>
                <a:lnTo>
                  <a:pt x="25019" y="10617"/>
                </a:lnTo>
                <a:lnTo>
                  <a:pt x="27178" y="0"/>
                </a:lnTo>
                <a:close/>
              </a:path>
            </a:pathLst>
          </a:custGeom>
          <a:solidFill>
            <a:srgbClr val="CDB089"/>
          </a:solidFill>
        </p:spPr>
        <p:txBody>
          <a:bodyPr wrap="square" lIns="0" tIns="0" rIns="0" bIns="0" rtlCol="0"/>
          <a:lstStyle/>
          <a:p>
            <a:endParaRPr/>
          </a:p>
        </p:txBody>
      </p:sp>
      <p:sp>
        <p:nvSpPr>
          <p:cNvPr id="7" name="object 7"/>
          <p:cNvSpPr/>
          <p:nvPr/>
        </p:nvSpPr>
        <p:spPr>
          <a:xfrm>
            <a:off x="8672956" y="6428232"/>
            <a:ext cx="54610" cy="41275"/>
          </a:xfrm>
          <a:custGeom>
            <a:avLst/>
            <a:gdLst/>
            <a:ahLst/>
            <a:cxnLst/>
            <a:rect l="l" t="t" r="r" b="b"/>
            <a:pathLst>
              <a:path w="54609" h="41275">
                <a:moveTo>
                  <a:pt x="27177" y="0"/>
                </a:moveTo>
                <a:lnTo>
                  <a:pt x="16637" y="2146"/>
                </a:lnTo>
                <a:lnTo>
                  <a:pt x="8000" y="7988"/>
                </a:lnTo>
                <a:lnTo>
                  <a:pt x="2159" y="16662"/>
                </a:lnTo>
                <a:lnTo>
                  <a:pt x="0" y="27279"/>
                </a:lnTo>
                <a:lnTo>
                  <a:pt x="0" y="34810"/>
                </a:lnTo>
                <a:lnTo>
                  <a:pt x="6096" y="40919"/>
                </a:lnTo>
                <a:lnTo>
                  <a:pt x="21082" y="40919"/>
                </a:lnTo>
                <a:lnTo>
                  <a:pt x="27177" y="34810"/>
                </a:lnTo>
                <a:lnTo>
                  <a:pt x="27177" y="27279"/>
                </a:lnTo>
                <a:lnTo>
                  <a:pt x="54356" y="27279"/>
                </a:lnTo>
                <a:lnTo>
                  <a:pt x="52197" y="16662"/>
                </a:lnTo>
                <a:lnTo>
                  <a:pt x="46354" y="7988"/>
                </a:lnTo>
                <a:lnTo>
                  <a:pt x="37719" y="2146"/>
                </a:lnTo>
                <a:lnTo>
                  <a:pt x="27177" y="0"/>
                </a:lnTo>
                <a:close/>
              </a:path>
            </a:pathLst>
          </a:custGeom>
          <a:solidFill>
            <a:srgbClr val="CDB089"/>
          </a:solidFill>
        </p:spPr>
        <p:txBody>
          <a:bodyPr wrap="square" lIns="0" tIns="0" rIns="0" bIns="0" rtlCol="0"/>
          <a:lstStyle/>
          <a:p>
            <a:endParaRPr/>
          </a:p>
        </p:txBody>
      </p:sp>
      <p:sp>
        <p:nvSpPr>
          <p:cNvPr id="8" name="object 8"/>
          <p:cNvSpPr/>
          <p:nvPr/>
        </p:nvSpPr>
        <p:spPr>
          <a:xfrm>
            <a:off x="358140" y="6428232"/>
            <a:ext cx="8369934" cy="429895"/>
          </a:xfrm>
          <a:custGeom>
            <a:avLst/>
            <a:gdLst/>
            <a:ahLst/>
            <a:cxnLst/>
            <a:rect l="l" t="t" r="r" b="b"/>
            <a:pathLst>
              <a:path w="8369934" h="429895">
                <a:moveTo>
                  <a:pt x="0" y="81407"/>
                </a:moveTo>
                <a:lnTo>
                  <a:pt x="2133" y="70853"/>
                </a:lnTo>
                <a:lnTo>
                  <a:pt x="7950" y="62217"/>
                </a:lnTo>
                <a:lnTo>
                  <a:pt x="16586" y="56413"/>
                </a:lnTo>
                <a:lnTo>
                  <a:pt x="27152" y="54279"/>
                </a:lnTo>
                <a:lnTo>
                  <a:pt x="8315452" y="54279"/>
                </a:lnTo>
                <a:lnTo>
                  <a:pt x="8315452" y="27139"/>
                </a:lnTo>
                <a:lnTo>
                  <a:pt x="8317610" y="16573"/>
                </a:lnTo>
                <a:lnTo>
                  <a:pt x="8323326" y="7950"/>
                </a:lnTo>
                <a:lnTo>
                  <a:pt x="8331961" y="2133"/>
                </a:lnTo>
                <a:lnTo>
                  <a:pt x="8342503" y="0"/>
                </a:lnTo>
                <a:lnTo>
                  <a:pt x="8353043" y="2133"/>
                </a:lnTo>
                <a:lnTo>
                  <a:pt x="8361680" y="7950"/>
                </a:lnTo>
                <a:lnTo>
                  <a:pt x="8367521" y="16573"/>
                </a:lnTo>
                <a:lnTo>
                  <a:pt x="8369681" y="27139"/>
                </a:lnTo>
                <a:lnTo>
                  <a:pt x="8369681" y="352797"/>
                </a:lnTo>
                <a:lnTo>
                  <a:pt x="8367521" y="363360"/>
                </a:lnTo>
                <a:lnTo>
                  <a:pt x="8361680" y="371988"/>
                </a:lnTo>
                <a:lnTo>
                  <a:pt x="8353043" y="377804"/>
                </a:lnTo>
                <a:lnTo>
                  <a:pt x="8342503" y="379938"/>
                </a:lnTo>
                <a:lnTo>
                  <a:pt x="54292" y="379938"/>
                </a:lnTo>
                <a:lnTo>
                  <a:pt x="54292" y="407068"/>
                </a:lnTo>
                <a:lnTo>
                  <a:pt x="52158" y="417633"/>
                </a:lnTo>
                <a:lnTo>
                  <a:pt x="46342" y="426260"/>
                </a:lnTo>
                <a:lnTo>
                  <a:pt x="41325" y="429637"/>
                </a:lnTo>
              </a:path>
            </a:pathLst>
          </a:custGeom>
          <a:ln w="9143">
            <a:solidFill>
              <a:srgbClr val="000000"/>
            </a:solidFill>
          </a:ln>
        </p:spPr>
        <p:txBody>
          <a:bodyPr wrap="square" lIns="0" tIns="0" rIns="0" bIns="0" rtlCol="0"/>
          <a:lstStyle/>
          <a:p>
            <a:endParaRPr/>
          </a:p>
        </p:txBody>
      </p:sp>
      <p:sp>
        <p:nvSpPr>
          <p:cNvPr id="9" name="object 9"/>
          <p:cNvSpPr/>
          <p:nvPr/>
        </p:nvSpPr>
        <p:spPr>
          <a:xfrm>
            <a:off x="358140" y="6509004"/>
            <a:ext cx="13335" cy="349250"/>
          </a:xfrm>
          <a:custGeom>
            <a:avLst/>
            <a:gdLst/>
            <a:ahLst/>
            <a:cxnLst/>
            <a:rect l="l" t="t" r="r" b="b"/>
            <a:pathLst>
              <a:path w="13335" h="349250">
                <a:moveTo>
                  <a:pt x="13335" y="348713"/>
                </a:moveTo>
                <a:lnTo>
                  <a:pt x="8178" y="345331"/>
                </a:lnTo>
                <a:lnTo>
                  <a:pt x="2197" y="336692"/>
                </a:lnTo>
                <a:lnTo>
                  <a:pt x="0" y="326111"/>
                </a:lnTo>
                <a:lnTo>
                  <a:pt x="12" y="0"/>
                </a:lnTo>
              </a:path>
            </a:pathLst>
          </a:custGeom>
          <a:ln w="9144">
            <a:solidFill>
              <a:srgbClr val="000000"/>
            </a:solidFill>
          </a:ln>
        </p:spPr>
        <p:txBody>
          <a:bodyPr wrap="square" lIns="0" tIns="0" rIns="0" bIns="0" rtlCol="0"/>
          <a:lstStyle/>
          <a:p>
            <a:endParaRPr/>
          </a:p>
        </p:txBody>
      </p:sp>
      <p:sp>
        <p:nvSpPr>
          <p:cNvPr id="10" name="object 10"/>
          <p:cNvSpPr/>
          <p:nvPr/>
        </p:nvSpPr>
        <p:spPr>
          <a:xfrm>
            <a:off x="8673083" y="6455664"/>
            <a:ext cx="54610" cy="27305"/>
          </a:xfrm>
          <a:custGeom>
            <a:avLst/>
            <a:gdLst/>
            <a:ahLst/>
            <a:cxnLst/>
            <a:rect l="l" t="t" r="r" b="b"/>
            <a:pathLst>
              <a:path w="54609" h="27304">
                <a:moveTo>
                  <a:pt x="0" y="27279"/>
                </a:moveTo>
                <a:lnTo>
                  <a:pt x="27177" y="27279"/>
                </a:lnTo>
                <a:lnTo>
                  <a:pt x="37846" y="25133"/>
                </a:lnTo>
                <a:lnTo>
                  <a:pt x="46482" y="19291"/>
                </a:lnTo>
                <a:lnTo>
                  <a:pt x="52324" y="10617"/>
                </a:lnTo>
                <a:lnTo>
                  <a:pt x="54483" y="0"/>
                </a:lnTo>
              </a:path>
            </a:pathLst>
          </a:custGeom>
          <a:ln w="9144">
            <a:solidFill>
              <a:srgbClr val="000000"/>
            </a:solidFill>
          </a:ln>
        </p:spPr>
        <p:txBody>
          <a:bodyPr wrap="square" lIns="0" tIns="0" rIns="0" bIns="0" rtlCol="0"/>
          <a:lstStyle/>
          <a:p>
            <a:endParaRPr/>
          </a:p>
        </p:txBody>
      </p:sp>
      <p:sp>
        <p:nvSpPr>
          <p:cNvPr id="11" name="object 11"/>
          <p:cNvSpPr/>
          <p:nvPr/>
        </p:nvSpPr>
        <p:spPr>
          <a:xfrm>
            <a:off x="8673083" y="6455664"/>
            <a:ext cx="27305" cy="27305"/>
          </a:xfrm>
          <a:custGeom>
            <a:avLst/>
            <a:gdLst/>
            <a:ahLst/>
            <a:cxnLst/>
            <a:rect l="l" t="t" r="r" b="b"/>
            <a:pathLst>
              <a:path w="27304" h="27304">
                <a:moveTo>
                  <a:pt x="27305" y="27266"/>
                </a:moveTo>
                <a:lnTo>
                  <a:pt x="27305" y="0"/>
                </a:lnTo>
                <a:lnTo>
                  <a:pt x="27305" y="7531"/>
                </a:lnTo>
                <a:lnTo>
                  <a:pt x="21209" y="13639"/>
                </a:lnTo>
                <a:lnTo>
                  <a:pt x="13589" y="13639"/>
                </a:lnTo>
                <a:lnTo>
                  <a:pt x="6096" y="13639"/>
                </a:lnTo>
                <a:lnTo>
                  <a:pt x="0" y="7531"/>
                </a:lnTo>
                <a:lnTo>
                  <a:pt x="0" y="0"/>
                </a:lnTo>
              </a:path>
            </a:pathLst>
          </a:custGeom>
          <a:ln w="9144">
            <a:solidFill>
              <a:srgbClr val="000000"/>
            </a:solidFill>
          </a:ln>
        </p:spPr>
        <p:txBody>
          <a:bodyPr wrap="square" lIns="0" tIns="0" rIns="0" bIns="0" rtlCol="0"/>
          <a:lstStyle/>
          <a:p>
            <a:endParaRPr/>
          </a:p>
        </p:txBody>
      </p:sp>
      <p:sp>
        <p:nvSpPr>
          <p:cNvPr id="12" name="object 12"/>
          <p:cNvSpPr/>
          <p:nvPr/>
        </p:nvSpPr>
        <p:spPr>
          <a:xfrm>
            <a:off x="358140" y="6496811"/>
            <a:ext cx="54610" cy="40640"/>
          </a:xfrm>
          <a:custGeom>
            <a:avLst/>
            <a:gdLst/>
            <a:ahLst/>
            <a:cxnLst/>
            <a:rect l="l" t="t" r="r" b="b"/>
            <a:pathLst>
              <a:path w="54609" h="40640">
                <a:moveTo>
                  <a:pt x="27279" y="40589"/>
                </a:moveTo>
                <a:lnTo>
                  <a:pt x="27279" y="13525"/>
                </a:lnTo>
                <a:lnTo>
                  <a:pt x="27279" y="6045"/>
                </a:lnTo>
                <a:lnTo>
                  <a:pt x="33375" y="0"/>
                </a:lnTo>
                <a:lnTo>
                  <a:pt x="40919" y="0"/>
                </a:lnTo>
                <a:lnTo>
                  <a:pt x="48450" y="0"/>
                </a:lnTo>
                <a:lnTo>
                  <a:pt x="54546" y="6045"/>
                </a:lnTo>
                <a:lnTo>
                  <a:pt x="54546" y="13525"/>
                </a:lnTo>
                <a:lnTo>
                  <a:pt x="52400" y="24053"/>
                </a:lnTo>
                <a:lnTo>
                  <a:pt x="46558" y="32664"/>
                </a:lnTo>
                <a:lnTo>
                  <a:pt x="37896" y="38468"/>
                </a:lnTo>
                <a:lnTo>
                  <a:pt x="27279" y="40589"/>
                </a:lnTo>
                <a:lnTo>
                  <a:pt x="16662" y="38468"/>
                </a:lnTo>
                <a:lnTo>
                  <a:pt x="7988" y="32664"/>
                </a:lnTo>
                <a:lnTo>
                  <a:pt x="2146" y="24053"/>
                </a:lnTo>
                <a:lnTo>
                  <a:pt x="0" y="13525"/>
                </a:lnTo>
              </a:path>
            </a:pathLst>
          </a:custGeom>
          <a:ln w="9144">
            <a:solidFill>
              <a:srgbClr val="000000"/>
            </a:solidFill>
          </a:ln>
        </p:spPr>
        <p:txBody>
          <a:bodyPr wrap="square" lIns="0" tIns="0" rIns="0" bIns="0" rtlCol="0"/>
          <a:lstStyle/>
          <a:p>
            <a:endParaRPr/>
          </a:p>
        </p:txBody>
      </p:sp>
      <p:sp>
        <p:nvSpPr>
          <p:cNvPr id="13" name="object 13"/>
          <p:cNvSpPr/>
          <p:nvPr/>
        </p:nvSpPr>
        <p:spPr>
          <a:xfrm>
            <a:off x="413004" y="6509004"/>
            <a:ext cx="0" cy="300355"/>
          </a:xfrm>
          <a:custGeom>
            <a:avLst/>
            <a:gdLst/>
            <a:ahLst/>
            <a:cxnLst/>
            <a:rect l="l" t="t" r="r" b="b"/>
            <a:pathLst>
              <a:path h="300354">
                <a:moveTo>
                  <a:pt x="0" y="0"/>
                </a:moveTo>
                <a:lnTo>
                  <a:pt x="0" y="299759"/>
                </a:lnTo>
              </a:path>
            </a:pathLst>
          </a:custGeom>
          <a:ln w="9144">
            <a:solidFill>
              <a:srgbClr val="000000"/>
            </a:solidFill>
          </a:ln>
        </p:spPr>
        <p:txBody>
          <a:bodyPr wrap="square" lIns="0" tIns="0" rIns="0" bIns="0" rtlCol="0"/>
          <a:lstStyle/>
          <a:p>
            <a:endParaRPr/>
          </a:p>
        </p:txBody>
      </p:sp>
      <p:sp>
        <p:nvSpPr>
          <p:cNvPr id="14" name="object 14"/>
          <p:cNvSpPr txBox="1"/>
          <p:nvPr/>
        </p:nvSpPr>
        <p:spPr>
          <a:xfrm>
            <a:off x="442366" y="1273302"/>
            <a:ext cx="7033895" cy="4198585"/>
          </a:xfrm>
          <a:prstGeom prst="rect">
            <a:avLst/>
          </a:prstGeom>
        </p:spPr>
        <p:txBody>
          <a:bodyPr vert="horz" wrap="square" lIns="0" tIns="12700" rIns="0" bIns="0" rtlCol="0">
            <a:spAutoFit/>
          </a:bodyPr>
          <a:lstStyle/>
          <a:p>
            <a:pPr marL="12700">
              <a:lnSpc>
                <a:spcPct val="100000"/>
              </a:lnSpc>
              <a:spcBef>
                <a:spcPts val="5"/>
              </a:spcBef>
            </a:pPr>
            <a:r>
              <a:rPr lang="en-US" sz="2800" b="1" dirty="0" smtClean="0">
                <a:solidFill>
                  <a:schemeClr val="accent2">
                    <a:lumMod val="75000"/>
                  </a:schemeClr>
                </a:solidFill>
                <a:latin typeface="Arial"/>
                <a:cs typeface="Arial"/>
              </a:rPr>
              <a:t>Pandas </a:t>
            </a:r>
            <a:r>
              <a:rPr lang="en-US" sz="2800" b="1" dirty="0">
                <a:solidFill>
                  <a:schemeClr val="accent2">
                    <a:lumMod val="75000"/>
                  </a:schemeClr>
                </a:solidFill>
                <a:latin typeface="Arial"/>
                <a:cs typeface="Arial"/>
              </a:rPr>
              <a:t>Series : </a:t>
            </a:r>
            <a:r>
              <a:rPr lang="en-US" sz="2800" b="1" dirty="0" smtClean="0">
                <a:solidFill>
                  <a:schemeClr val="accent2">
                    <a:lumMod val="75000"/>
                  </a:schemeClr>
                </a:solidFill>
                <a:latin typeface="Arial"/>
                <a:cs typeface="Arial"/>
              </a:rPr>
              <a:t>tail </a:t>
            </a:r>
            <a:r>
              <a:rPr lang="en-US" sz="2800" b="1" dirty="0">
                <a:solidFill>
                  <a:schemeClr val="accent2">
                    <a:lumMod val="75000"/>
                  </a:schemeClr>
                </a:solidFill>
                <a:latin typeface="Arial"/>
                <a:cs typeface="Arial"/>
              </a:rPr>
              <a:t>Function</a:t>
            </a:r>
          </a:p>
          <a:p>
            <a:pPr marL="12700">
              <a:lnSpc>
                <a:spcPct val="100000"/>
              </a:lnSpc>
              <a:spcBef>
                <a:spcPts val="5"/>
              </a:spcBef>
            </a:pPr>
            <a:r>
              <a:rPr lang="en-US" sz="2800" b="1" dirty="0">
                <a:solidFill>
                  <a:schemeClr val="accent2">
                    <a:lumMod val="75000"/>
                  </a:schemeClr>
                </a:solidFill>
                <a:latin typeface="Arial"/>
                <a:cs typeface="Arial"/>
              </a:rPr>
              <a:t>e.g.</a:t>
            </a:r>
          </a:p>
          <a:p>
            <a:pPr marL="12700">
              <a:lnSpc>
                <a:spcPct val="100000"/>
              </a:lnSpc>
            </a:pPr>
            <a:r>
              <a:rPr sz="2400" b="1" spc="-5" dirty="0" smtClean="0">
                <a:latin typeface="Arial"/>
                <a:cs typeface="Arial"/>
              </a:rPr>
              <a:t>import </a:t>
            </a:r>
            <a:r>
              <a:rPr sz="2400" b="1" spc="-5" dirty="0">
                <a:latin typeface="Arial"/>
                <a:cs typeface="Arial"/>
              </a:rPr>
              <a:t>pandas as</a:t>
            </a:r>
            <a:r>
              <a:rPr sz="2400" b="1" spc="-100" dirty="0">
                <a:latin typeface="Arial"/>
                <a:cs typeface="Arial"/>
              </a:rPr>
              <a:t> </a:t>
            </a:r>
            <a:r>
              <a:rPr sz="2400" b="1" spc="-5" dirty="0">
                <a:latin typeface="Arial"/>
                <a:cs typeface="Arial"/>
              </a:rPr>
              <a:t>pd1</a:t>
            </a:r>
            <a:endParaRPr sz="2400" dirty="0">
              <a:latin typeface="Arial"/>
              <a:cs typeface="Arial"/>
            </a:endParaRPr>
          </a:p>
          <a:p>
            <a:pPr marL="12700" marR="5080">
              <a:lnSpc>
                <a:spcPct val="100000"/>
              </a:lnSpc>
            </a:pPr>
            <a:r>
              <a:rPr sz="2400" b="1" spc="-5" dirty="0">
                <a:latin typeface="Arial"/>
                <a:cs typeface="Arial"/>
              </a:rPr>
              <a:t>s </a:t>
            </a:r>
            <a:r>
              <a:rPr sz="2400" b="1" dirty="0">
                <a:latin typeface="Arial"/>
                <a:cs typeface="Arial"/>
              </a:rPr>
              <a:t>= </a:t>
            </a:r>
            <a:r>
              <a:rPr sz="2400" b="1" spc="-5" dirty="0">
                <a:latin typeface="Arial"/>
                <a:cs typeface="Arial"/>
              </a:rPr>
              <a:t>pd1.Series([1,2,3,4,5],index </a:t>
            </a:r>
            <a:r>
              <a:rPr sz="2400" b="1" dirty="0">
                <a:latin typeface="Arial"/>
                <a:cs typeface="Arial"/>
              </a:rPr>
              <a:t>=</a:t>
            </a:r>
            <a:r>
              <a:rPr sz="2400" b="1" spc="-135" dirty="0">
                <a:latin typeface="Arial"/>
                <a:cs typeface="Arial"/>
              </a:rPr>
              <a:t> </a:t>
            </a:r>
            <a:r>
              <a:rPr sz="2400" b="1" dirty="0">
                <a:latin typeface="Arial"/>
                <a:cs typeface="Arial"/>
              </a:rPr>
              <a:t>['a','b','c','d','e'])  </a:t>
            </a:r>
            <a:r>
              <a:rPr sz="2400" b="1" spc="-5" dirty="0">
                <a:latin typeface="Arial"/>
                <a:cs typeface="Arial"/>
              </a:rPr>
              <a:t>print</a:t>
            </a:r>
            <a:r>
              <a:rPr sz="2400" b="1" spc="-40" dirty="0">
                <a:latin typeface="Arial"/>
                <a:cs typeface="Arial"/>
              </a:rPr>
              <a:t> </a:t>
            </a:r>
            <a:r>
              <a:rPr sz="2400" b="1" dirty="0">
                <a:latin typeface="Arial"/>
                <a:cs typeface="Arial"/>
              </a:rPr>
              <a:t>(s.tail(3))</a:t>
            </a:r>
            <a:endParaRPr sz="2400" dirty="0">
              <a:latin typeface="Arial"/>
              <a:cs typeface="Arial"/>
            </a:endParaRPr>
          </a:p>
          <a:p>
            <a:pPr marL="12700" marR="6013450">
              <a:lnSpc>
                <a:spcPct val="100000"/>
              </a:lnSpc>
              <a:spcBef>
                <a:spcPts val="5"/>
              </a:spcBef>
              <a:tabLst>
                <a:tab pos="518795" algn="l"/>
              </a:tabLst>
            </a:pPr>
            <a:r>
              <a:rPr sz="2400" b="1" u="heavy" spc="5" dirty="0" smtClean="0">
                <a:solidFill>
                  <a:srgbClr val="6E2E9F"/>
                </a:solidFill>
                <a:uFill>
                  <a:solidFill>
                    <a:srgbClr val="6E2E9F"/>
                  </a:solidFill>
                </a:uFill>
                <a:latin typeface="Arial"/>
                <a:cs typeface="Arial"/>
              </a:rPr>
              <a:t>O</a:t>
            </a:r>
            <a:r>
              <a:rPr sz="2400" b="1" u="heavy" dirty="0" smtClean="0">
                <a:solidFill>
                  <a:srgbClr val="6E2E9F"/>
                </a:solidFill>
                <a:uFill>
                  <a:solidFill>
                    <a:srgbClr val="6E2E9F"/>
                  </a:solidFill>
                </a:uFill>
                <a:latin typeface="Arial"/>
                <a:cs typeface="Arial"/>
              </a:rPr>
              <a:t>utput </a:t>
            </a:r>
            <a:r>
              <a:rPr sz="2400" b="1" dirty="0" smtClean="0">
                <a:solidFill>
                  <a:srgbClr val="6E2E9F"/>
                </a:solidFill>
                <a:latin typeface="Arial"/>
                <a:cs typeface="Arial"/>
              </a:rPr>
              <a:t> </a:t>
            </a:r>
            <a:r>
              <a:rPr sz="2400" b="1" spc="-5" dirty="0">
                <a:latin typeface="Arial"/>
                <a:cs typeface="Arial"/>
              </a:rPr>
              <a:t>c	3</a:t>
            </a:r>
            <a:endParaRPr sz="2400" dirty="0">
              <a:latin typeface="Arial"/>
              <a:cs typeface="Arial"/>
            </a:endParaRPr>
          </a:p>
          <a:p>
            <a:pPr marL="535305" indent="-523240">
              <a:lnSpc>
                <a:spcPct val="100000"/>
              </a:lnSpc>
              <a:buAutoNum type="alphaLcPeriod" startAt="4"/>
              <a:tabLst>
                <a:tab pos="535305" algn="l"/>
                <a:tab pos="535940" algn="l"/>
              </a:tabLst>
            </a:pPr>
            <a:r>
              <a:rPr sz="2400" b="1" spc="-5" dirty="0">
                <a:latin typeface="Arial"/>
                <a:cs typeface="Arial"/>
              </a:rPr>
              <a:t>4</a:t>
            </a:r>
            <a:endParaRPr sz="2400" dirty="0">
              <a:latin typeface="Arial"/>
              <a:cs typeface="Arial"/>
            </a:endParaRPr>
          </a:p>
          <a:p>
            <a:pPr marL="518795" indent="-506730">
              <a:lnSpc>
                <a:spcPct val="100000"/>
              </a:lnSpc>
              <a:buAutoNum type="alphaLcPeriod" startAt="4"/>
              <a:tabLst>
                <a:tab pos="518795" algn="l"/>
                <a:tab pos="519430" algn="l"/>
              </a:tabLst>
            </a:pPr>
            <a:r>
              <a:rPr sz="2400" b="1" dirty="0">
                <a:latin typeface="Arial"/>
                <a:cs typeface="Arial"/>
              </a:rPr>
              <a:t>5</a:t>
            </a:r>
            <a:endParaRPr sz="2400" dirty="0">
              <a:latin typeface="Arial"/>
              <a:cs typeface="Arial"/>
            </a:endParaRPr>
          </a:p>
          <a:p>
            <a:pPr marL="12700">
              <a:lnSpc>
                <a:spcPct val="100000"/>
              </a:lnSpc>
            </a:pPr>
            <a:r>
              <a:rPr sz="2400" b="1" spc="-5" dirty="0">
                <a:latin typeface="Arial"/>
                <a:cs typeface="Arial"/>
              </a:rPr>
              <a:t>dtype:</a:t>
            </a:r>
            <a:r>
              <a:rPr sz="2400" b="1" dirty="0">
                <a:latin typeface="Arial"/>
                <a:cs typeface="Arial"/>
              </a:rPr>
              <a:t> int64</a:t>
            </a:r>
            <a:endParaRPr sz="2400" dirty="0">
              <a:latin typeface="Arial"/>
              <a:cs typeface="Arial"/>
            </a:endParaRPr>
          </a:p>
          <a:p>
            <a:pPr marL="12700">
              <a:lnSpc>
                <a:spcPct val="100000"/>
              </a:lnSpc>
            </a:pPr>
            <a:r>
              <a:rPr sz="2400" b="1" spc="-5" dirty="0">
                <a:latin typeface="Arial"/>
                <a:cs typeface="Arial"/>
              </a:rPr>
              <a:t>Return last 3</a:t>
            </a:r>
            <a:r>
              <a:rPr sz="2400" b="1" spc="-50" dirty="0">
                <a:latin typeface="Arial"/>
                <a:cs typeface="Arial"/>
              </a:rPr>
              <a:t> </a:t>
            </a:r>
            <a:r>
              <a:rPr sz="2400" b="1" dirty="0">
                <a:latin typeface="Arial"/>
                <a:cs typeface="Arial"/>
              </a:rPr>
              <a:t>elements</a:t>
            </a:r>
            <a:endParaRPr sz="2400" dirty="0">
              <a:latin typeface="Arial"/>
              <a:cs typeface="Arial"/>
            </a:endParaRP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p>
            <a:pPr marL="12700">
              <a:lnSpc>
                <a:spcPts val="2005"/>
              </a:lnSpc>
            </a:pPr>
            <a:r>
              <a:rPr spc="-10" dirty="0"/>
              <a:t>Visit </a:t>
            </a:r>
            <a:r>
              <a:rPr dirty="0"/>
              <a:t>: </a:t>
            </a:r>
            <a:r>
              <a:rPr spc="-10" dirty="0"/>
              <a:t>python.mykvs.in </a:t>
            </a:r>
            <a:r>
              <a:rPr spc="-15" dirty="0"/>
              <a:t>for </a:t>
            </a:r>
            <a:r>
              <a:rPr spc="-10" dirty="0"/>
              <a:t>regular</a:t>
            </a:r>
            <a:r>
              <a:rPr spc="-35" dirty="0"/>
              <a:t> </a:t>
            </a:r>
            <a:r>
              <a:rPr spc="-10" dirty="0"/>
              <a:t>updates</a:t>
            </a:r>
          </a:p>
        </p:txBody>
      </p:sp>
      <p:sp>
        <p:nvSpPr>
          <p:cNvPr id="18" name="object 15"/>
          <p:cNvSpPr txBox="1">
            <a:spLocks noGrp="1"/>
          </p:cNvSpPr>
          <p:nvPr>
            <p:ph type="title"/>
          </p:nvPr>
        </p:nvSpPr>
        <p:spPr>
          <a:xfrm>
            <a:off x="457200" y="152400"/>
            <a:ext cx="8229600" cy="1143000"/>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357631" y="1514602"/>
            <a:ext cx="7739380" cy="3625850"/>
          </a:xfrm>
          <a:prstGeom prst="rect">
            <a:avLst/>
          </a:prstGeom>
        </p:spPr>
        <p:txBody>
          <a:bodyPr vert="horz" wrap="square" lIns="0" tIns="12700" rIns="0" bIns="0" rtlCol="0">
            <a:spAutoFit/>
          </a:bodyPr>
          <a:lstStyle/>
          <a:p>
            <a:pPr marL="12700" marR="5080">
              <a:lnSpc>
                <a:spcPct val="100000"/>
              </a:lnSpc>
              <a:spcBef>
                <a:spcPts val="100"/>
              </a:spcBef>
            </a:pPr>
            <a:r>
              <a:rPr sz="2400" b="1" u="heavy" spc="-5" dirty="0">
                <a:solidFill>
                  <a:srgbClr val="6E2E9F"/>
                </a:solidFill>
                <a:uFill>
                  <a:solidFill>
                    <a:srgbClr val="6E2E9F"/>
                  </a:solidFill>
                </a:uFill>
                <a:latin typeface="Arial"/>
                <a:cs typeface="Arial"/>
              </a:rPr>
              <a:t>Accessing Data from Series </a:t>
            </a:r>
            <a:r>
              <a:rPr sz="2400" b="1" u="heavy" spc="5" dirty="0">
                <a:solidFill>
                  <a:srgbClr val="6E2E9F"/>
                </a:solidFill>
                <a:uFill>
                  <a:solidFill>
                    <a:srgbClr val="6E2E9F"/>
                  </a:solidFill>
                </a:uFill>
                <a:latin typeface="Arial"/>
                <a:cs typeface="Arial"/>
              </a:rPr>
              <a:t>with </a:t>
            </a:r>
            <a:r>
              <a:rPr sz="2400" b="1" u="heavy" spc="-5" dirty="0">
                <a:solidFill>
                  <a:srgbClr val="6E2E9F"/>
                </a:solidFill>
                <a:uFill>
                  <a:solidFill>
                    <a:srgbClr val="6E2E9F"/>
                  </a:solidFill>
                </a:uFill>
                <a:latin typeface="Arial"/>
                <a:cs typeface="Arial"/>
              </a:rPr>
              <a:t>indexing and</a:t>
            </a:r>
            <a:r>
              <a:rPr sz="2400" b="1" u="heavy" spc="-150"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slicing </a:t>
            </a:r>
            <a:r>
              <a:rPr sz="2400" b="1" spc="-5" dirty="0">
                <a:solidFill>
                  <a:srgbClr val="6E2E9F"/>
                </a:solidFill>
                <a:latin typeface="Arial"/>
                <a:cs typeface="Arial"/>
              </a:rPr>
              <a:t> </a:t>
            </a:r>
            <a:r>
              <a:rPr sz="2400" b="1" u="heavy" spc="-5" dirty="0">
                <a:solidFill>
                  <a:srgbClr val="FF0000"/>
                </a:solidFill>
                <a:uFill>
                  <a:solidFill>
                    <a:srgbClr val="FF0000"/>
                  </a:solidFill>
                </a:uFill>
                <a:latin typeface="Arial"/>
                <a:cs typeface="Arial"/>
              </a:rPr>
              <a:t>e.g.</a:t>
            </a:r>
            <a:endParaRPr sz="2400" dirty="0">
              <a:latin typeface="Arial"/>
              <a:cs typeface="Arial"/>
            </a:endParaRPr>
          </a:p>
          <a:p>
            <a:pPr marL="12700">
              <a:lnSpc>
                <a:spcPct val="100000"/>
              </a:lnSpc>
              <a:spcBef>
                <a:spcPts val="5"/>
              </a:spcBef>
            </a:pPr>
            <a:r>
              <a:rPr sz="2000" b="1" dirty="0">
                <a:latin typeface="Arial"/>
                <a:cs typeface="Arial"/>
              </a:rPr>
              <a:t>import pandas as</a:t>
            </a:r>
            <a:r>
              <a:rPr sz="2000" b="1" spc="-105" dirty="0">
                <a:latin typeface="Arial"/>
                <a:cs typeface="Arial"/>
              </a:rPr>
              <a:t> </a:t>
            </a:r>
            <a:r>
              <a:rPr sz="2000" b="1" dirty="0">
                <a:latin typeface="Arial"/>
                <a:cs typeface="Arial"/>
              </a:rPr>
              <a:t>pd1</a:t>
            </a:r>
            <a:endParaRPr sz="2000" dirty="0">
              <a:latin typeface="Arial"/>
              <a:cs typeface="Arial"/>
            </a:endParaRPr>
          </a:p>
          <a:p>
            <a:pPr marL="12700" marR="1890395">
              <a:lnSpc>
                <a:spcPct val="100000"/>
              </a:lnSpc>
            </a:pPr>
            <a:r>
              <a:rPr sz="2000" b="1" dirty="0">
                <a:latin typeface="Arial"/>
                <a:cs typeface="Arial"/>
              </a:rPr>
              <a:t>s = </a:t>
            </a:r>
            <a:r>
              <a:rPr sz="2000" b="1" spc="-5" dirty="0">
                <a:latin typeface="Arial"/>
                <a:cs typeface="Arial"/>
              </a:rPr>
              <a:t>pd1.Series([1,2,3,4,5],index </a:t>
            </a:r>
            <a:r>
              <a:rPr sz="2000" b="1" dirty="0">
                <a:latin typeface="Arial"/>
                <a:cs typeface="Arial"/>
              </a:rPr>
              <a:t>=</a:t>
            </a:r>
            <a:r>
              <a:rPr sz="2000" b="1" spc="-220" dirty="0">
                <a:latin typeface="Arial"/>
                <a:cs typeface="Arial"/>
              </a:rPr>
              <a:t> </a:t>
            </a:r>
            <a:r>
              <a:rPr sz="2000" b="1" dirty="0">
                <a:latin typeface="Arial"/>
                <a:cs typeface="Arial"/>
              </a:rPr>
              <a:t>['a','b','c','d','e'])  print </a:t>
            </a:r>
            <a:r>
              <a:rPr sz="2000" b="1" spc="-5" dirty="0">
                <a:latin typeface="Arial"/>
                <a:cs typeface="Arial"/>
              </a:rPr>
              <a:t>(s[0])# </a:t>
            </a:r>
            <a:r>
              <a:rPr sz="2000" b="1" dirty="0">
                <a:latin typeface="Arial"/>
                <a:cs typeface="Arial"/>
              </a:rPr>
              <a:t>for 0 index</a:t>
            </a:r>
            <a:r>
              <a:rPr sz="2000" b="1" spc="-185" dirty="0">
                <a:latin typeface="Arial"/>
                <a:cs typeface="Arial"/>
              </a:rPr>
              <a:t> </a:t>
            </a:r>
            <a:r>
              <a:rPr sz="2000" b="1" dirty="0">
                <a:latin typeface="Arial"/>
                <a:cs typeface="Arial"/>
              </a:rPr>
              <a:t>position</a:t>
            </a:r>
            <a:endParaRPr sz="2000" dirty="0">
              <a:latin typeface="Arial"/>
              <a:cs typeface="Arial"/>
            </a:endParaRPr>
          </a:p>
          <a:p>
            <a:pPr marL="12700" marR="3250565">
              <a:lnSpc>
                <a:spcPct val="100000"/>
              </a:lnSpc>
            </a:pPr>
            <a:r>
              <a:rPr sz="2000" b="1" dirty="0">
                <a:latin typeface="Arial"/>
                <a:cs typeface="Arial"/>
              </a:rPr>
              <a:t>print </a:t>
            </a:r>
            <a:r>
              <a:rPr sz="2000" b="1" spc="-5" dirty="0">
                <a:latin typeface="Arial"/>
                <a:cs typeface="Arial"/>
              </a:rPr>
              <a:t>(s[:3]) </a:t>
            </a:r>
            <a:r>
              <a:rPr sz="2000" b="1" dirty="0">
                <a:latin typeface="Arial"/>
                <a:cs typeface="Arial"/>
              </a:rPr>
              <a:t>#for first 3 index </a:t>
            </a:r>
            <a:r>
              <a:rPr sz="2000" b="1" spc="-5" dirty="0">
                <a:latin typeface="Arial"/>
                <a:cs typeface="Arial"/>
              </a:rPr>
              <a:t>values  </a:t>
            </a:r>
            <a:r>
              <a:rPr sz="2000" b="1" dirty="0">
                <a:latin typeface="Arial"/>
                <a:cs typeface="Arial"/>
              </a:rPr>
              <a:t>print </a:t>
            </a:r>
            <a:r>
              <a:rPr sz="2000" b="1" spc="-5" dirty="0">
                <a:latin typeface="Arial"/>
                <a:cs typeface="Arial"/>
              </a:rPr>
              <a:t>(s</a:t>
            </a:r>
            <a:r>
              <a:rPr sz="2000" b="1" spc="-5" dirty="0" smtClean="0">
                <a:latin typeface="Arial"/>
                <a:cs typeface="Arial"/>
              </a:rPr>
              <a:t>[-</a:t>
            </a:r>
            <a:r>
              <a:rPr lang="en-US" sz="2000" b="1" spc="-5" dirty="0" smtClean="0">
                <a:latin typeface="Arial"/>
                <a:cs typeface="Arial"/>
              </a:rPr>
              <a:t>2</a:t>
            </a:r>
            <a:r>
              <a:rPr sz="2000" b="1" spc="-5" dirty="0" smtClean="0">
                <a:latin typeface="Arial"/>
                <a:cs typeface="Arial"/>
              </a:rPr>
              <a:t>:]) </a:t>
            </a:r>
            <a:r>
              <a:rPr sz="1600" b="1" spc="-5" dirty="0">
                <a:latin typeface="Arial"/>
                <a:cs typeface="Arial"/>
              </a:rPr>
              <a:t># slicing </a:t>
            </a:r>
            <a:r>
              <a:rPr sz="1600" b="1" spc="-10" dirty="0">
                <a:latin typeface="Arial"/>
                <a:cs typeface="Arial"/>
              </a:rPr>
              <a:t>for </a:t>
            </a:r>
            <a:r>
              <a:rPr sz="1600" b="1" spc="-5" dirty="0">
                <a:latin typeface="Arial"/>
                <a:cs typeface="Arial"/>
              </a:rPr>
              <a:t>last </a:t>
            </a:r>
            <a:r>
              <a:rPr lang="en-US" sz="1600" b="1" spc="-5" dirty="0" smtClean="0">
                <a:latin typeface="Arial"/>
                <a:cs typeface="Arial"/>
              </a:rPr>
              <a:t>2</a:t>
            </a:r>
            <a:r>
              <a:rPr sz="1600" b="1" spc="-5" dirty="0" smtClean="0">
                <a:latin typeface="Arial"/>
                <a:cs typeface="Arial"/>
              </a:rPr>
              <a:t> </a:t>
            </a:r>
            <a:r>
              <a:rPr sz="1600" b="1" spc="-5" dirty="0">
                <a:latin typeface="Arial"/>
                <a:cs typeface="Arial"/>
              </a:rPr>
              <a:t>index </a:t>
            </a:r>
            <a:r>
              <a:rPr sz="1600" b="1" spc="-10" dirty="0">
                <a:latin typeface="Arial"/>
                <a:cs typeface="Arial"/>
              </a:rPr>
              <a:t>values  </a:t>
            </a:r>
            <a:r>
              <a:rPr sz="2400" b="1" u="heavy" dirty="0">
                <a:solidFill>
                  <a:srgbClr val="FF0000"/>
                </a:solidFill>
                <a:uFill>
                  <a:solidFill>
                    <a:srgbClr val="FF0000"/>
                  </a:solidFill>
                </a:uFill>
                <a:latin typeface="Arial"/>
                <a:cs typeface="Arial"/>
              </a:rPr>
              <a:t>Output</a:t>
            </a:r>
            <a:endParaRPr sz="2400" dirty="0">
              <a:latin typeface="Arial"/>
              <a:cs typeface="Arial"/>
            </a:endParaRPr>
          </a:p>
          <a:p>
            <a:pPr marL="12700">
              <a:lnSpc>
                <a:spcPct val="100000"/>
              </a:lnSpc>
              <a:spcBef>
                <a:spcPts val="20"/>
              </a:spcBef>
            </a:pPr>
            <a:r>
              <a:rPr sz="1600" b="1" spc="-5" dirty="0">
                <a:latin typeface="Arial"/>
                <a:cs typeface="Arial"/>
              </a:rPr>
              <a:t>1</a:t>
            </a:r>
            <a:endParaRPr sz="1600" dirty="0">
              <a:latin typeface="Arial"/>
              <a:cs typeface="Arial"/>
            </a:endParaRPr>
          </a:p>
          <a:p>
            <a:pPr marL="353695" indent="-341630">
              <a:lnSpc>
                <a:spcPct val="100000"/>
              </a:lnSpc>
              <a:buAutoNum type="alphaLcPeriod"/>
              <a:tabLst>
                <a:tab pos="353695" algn="l"/>
                <a:tab pos="354330" algn="l"/>
              </a:tabLst>
            </a:pPr>
            <a:r>
              <a:rPr sz="1600" b="1" spc="-5" dirty="0">
                <a:latin typeface="Arial"/>
                <a:cs typeface="Arial"/>
              </a:rPr>
              <a:t>1</a:t>
            </a:r>
            <a:endParaRPr sz="1600" dirty="0">
              <a:latin typeface="Arial"/>
              <a:cs typeface="Arial"/>
            </a:endParaRPr>
          </a:p>
          <a:p>
            <a:pPr marL="364490" indent="-352425">
              <a:lnSpc>
                <a:spcPct val="100000"/>
              </a:lnSpc>
              <a:buAutoNum type="alphaLcPeriod"/>
              <a:tabLst>
                <a:tab pos="364490" algn="l"/>
                <a:tab pos="365125" algn="l"/>
              </a:tabLst>
            </a:pPr>
            <a:r>
              <a:rPr sz="1600" b="1" spc="-5" dirty="0">
                <a:latin typeface="Arial"/>
                <a:cs typeface="Arial"/>
              </a:rPr>
              <a:t>2</a:t>
            </a:r>
            <a:endParaRPr sz="1600" dirty="0">
              <a:latin typeface="Arial"/>
              <a:cs typeface="Arial"/>
            </a:endParaRPr>
          </a:p>
          <a:p>
            <a:pPr marL="353695" indent="-341630">
              <a:lnSpc>
                <a:spcPct val="100000"/>
              </a:lnSpc>
              <a:buAutoNum type="alphaLcPeriod"/>
              <a:tabLst>
                <a:tab pos="353695" algn="l"/>
                <a:tab pos="354330" algn="l"/>
              </a:tabLst>
            </a:pPr>
            <a:r>
              <a:rPr sz="1600" b="1" spc="-5" dirty="0">
                <a:latin typeface="Arial"/>
                <a:cs typeface="Arial"/>
              </a:rPr>
              <a:t>3</a:t>
            </a:r>
            <a:endParaRPr sz="1600" dirty="0">
              <a:latin typeface="Arial"/>
              <a:cs typeface="Arial"/>
            </a:endParaRPr>
          </a:p>
        </p:txBody>
      </p:sp>
      <p:sp>
        <p:nvSpPr>
          <p:cNvPr id="15" name="object 15"/>
          <p:cNvSpPr txBox="1"/>
          <p:nvPr/>
        </p:nvSpPr>
        <p:spPr>
          <a:xfrm>
            <a:off x="357632" y="5115305"/>
            <a:ext cx="1159510" cy="504625"/>
          </a:xfrm>
          <a:prstGeom prst="rect">
            <a:avLst/>
          </a:prstGeom>
        </p:spPr>
        <p:txBody>
          <a:bodyPr vert="horz" wrap="square" lIns="0" tIns="12065" rIns="0" bIns="0" rtlCol="0">
            <a:spAutoFit/>
          </a:bodyPr>
          <a:lstStyle/>
          <a:p>
            <a:pPr marL="12700">
              <a:lnSpc>
                <a:spcPct val="100000"/>
              </a:lnSpc>
              <a:spcBef>
                <a:spcPts val="95"/>
              </a:spcBef>
            </a:pPr>
            <a:r>
              <a:rPr sz="1600" b="1" spc="-25" dirty="0">
                <a:latin typeface="Arial"/>
                <a:cs typeface="Arial"/>
              </a:rPr>
              <a:t>dtype: </a:t>
            </a:r>
            <a:r>
              <a:rPr sz="1600" b="1" spc="-5" dirty="0">
                <a:latin typeface="Arial"/>
                <a:cs typeface="Arial"/>
              </a:rPr>
              <a:t>int64</a:t>
            </a:r>
            <a:r>
              <a:rPr sz="1600" b="1" spc="409" dirty="0">
                <a:latin typeface="Arial"/>
                <a:cs typeface="Arial"/>
              </a:rPr>
              <a:t> </a:t>
            </a:r>
            <a:r>
              <a:rPr sz="1600" b="1" spc="-5" dirty="0" smtClean="0">
                <a:latin typeface="Arial"/>
                <a:cs typeface="Arial"/>
              </a:rPr>
              <a:t>c</a:t>
            </a:r>
            <a:endParaRPr sz="1600" dirty="0">
              <a:latin typeface="Arial"/>
              <a:cs typeface="Arial"/>
            </a:endParaRPr>
          </a:p>
        </p:txBody>
      </p:sp>
      <p:sp>
        <p:nvSpPr>
          <p:cNvPr id="17" name="object 17"/>
          <p:cNvSpPr txBox="1"/>
          <p:nvPr/>
        </p:nvSpPr>
        <p:spPr>
          <a:xfrm>
            <a:off x="357631" y="5359146"/>
            <a:ext cx="1159510" cy="756285"/>
          </a:xfrm>
          <a:prstGeom prst="rect">
            <a:avLst/>
          </a:prstGeom>
        </p:spPr>
        <p:txBody>
          <a:bodyPr vert="horz" wrap="square" lIns="0" tIns="12065" rIns="0" bIns="0" rtlCol="0">
            <a:spAutoFit/>
          </a:bodyPr>
          <a:lstStyle/>
          <a:p>
            <a:pPr marL="364490" indent="-352425">
              <a:lnSpc>
                <a:spcPct val="100000"/>
              </a:lnSpc>
              <a:spcBef>
                <a:spcPts val="95"/>
              </a:spcBef>
              <a:buAutoNum type="alphaLcPeriod" startAt="4"/>
              <a:tabLst>
                <a:tab pos="364490" algn="l"/>
                <a:tab pos="365125" algn="l"/>
              </a:tabLst>
            </a:pPr>
            <a:r>
              <a:rPr sz="1600" b="1" spc="-5" dirty="0">
                <a:latin typeface="Arial"/>
                <a:cs typeface="Arial"/>
              </a:rPr>
              <a:t>4</a:t>
            </a:r>
            <a:endParaRPr sz="1600" dirty="0">
              <a:latin typeface="Arial"/>
              <a:cs typeface="Arial"/>
            </a:endParaRPr>
          </a:p>
          <a:p>
            <a:pPr marL="353695" indent="-341630">
              <a:lnSpc>
                <a:spcPct val="100000"/>
              </a:lnSpc>
              <a:buAutoNum type="alphaLcPeriod" startAt="4"/>
              <a:tabLst>
                <a:tab pos="353695" algn="l"/>
                <a:tab pos="354330" algn="l"/>
              </a:tabLst>
            </a:pPr>
            <a:r>
              <a:rPr sz="1600" b="1" spc="-5" dirty="0">
                <a:latin typeface="Arial"/>
                <a:cs typeface="Arial"/>
              </a:rPr>
              <a:t>5</a:t>
            </a:r>
            <a:endParaRPr sz="1600" dirty="0">
              <a:latin typeface="Arial"/>
              <a:cs typeface="Arial"/>
            </a:endParaRPr>
          </a:p>
          <a:p>
            <a:pPr marL="12700">
              <a:lnSpc>
                <a:spcPct val="100000"/>
              </a:lnSpc>
            </a:pPr>
            <a:r>
              <a:rPr sz="1600" b="1" spc="-25" dirty="0">
                <a:latin typeface="Arial"/>
                <a:cs typeface="Arial"/>
              </a:rPr>
              <a:t>dtype:</a:t>
            </a:r>
            <a:r>
              <a:rPr sz="1600" b="1" spc="20" dirty="0">
                <a:latin typeface="Arial"/>
                <a:cs typeface="Arial"/>
              </a:rPr>
              <a:t> </a:t>
            </a:r>
            <a:r>
              <a:rPr sz="1600" b="1" spc="-5" dirty="0">
                <a:latin typeface="Arial"/>
                <a:cs typeface="Arial"/>
              </a:rPr>
              <a:t>int64</a:t>
            </a:r>
            <a:endParaRPr sz="1600" dirty="0">
              <a:latin typeface="Arial"/>
              <a:cs typeface="Arial"/>
            </a:endParaRPr>
          </a:p>
        </p:txBody>
      </p:sp>
      <p:sp>
        <p:nvSpPr>
          <p:cNvPr id="18" name="object 18"/>
          <p:cNvSpPr/>
          <p:nvPr/>
        </p:nvSpPr>
        <p:spPr>
          <a:xfrm>
            <a:off x="1115567" y="4209796"/>
            <a:ext cx="172719" cy="191516"/>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1194930" y="3304032"/>
            <a:ext cx="735965" cy="974725"/>
          </a:xfrm>
          <a:custGeom>
            <a:avLst/>
            <a:gdLst/>
            <a:ahLst/>
            <a:cxnLst/>
            <a:rect l="l" t="t" r="r" b="b"/>
            <a:pathLst>
              <a:path w="735964" h="974725">
                <a:moveTo>
                  <a:pt x="688733" y="0"/>
                </a:moveTo>
                <a:lnTo>
                  <a:pt x="0" y="940053"/>
                </a:lnTo>
                <a:lnTo>
                  <a:pt x="46634" y="974216"/>
                </a:lnTo>
                <a:lnTo>
                  <a:pt x="735469" y="34289"/>
                </a:lnTo>
                <a:lnTo>
                  <a:pt x="688733" y="0"/>
                </a:lnTo>
                <a:close/>
              </a:path>
            </a:pathLst>
          </a:custGeom>
          <a:solidFill>
            <a:srgbClr val="00AE50"/>
          </a:solidFill>
        </p:spPr>
        <p:txBody>
          <a:bodyPr wrap="square" lIns="0" tIns="0" rIns="0" bIns="0" rtlCol="0"/>
          <a:lstStyle/>
          <a:p>
            <a:endParaRPr/>
          </a:p>
        </p:txBody>
      </p:sp>
      <p:sp>
        <p:nvSpPr>
          <p:cNvPr id="20" name="object 20"/>
          <p:cNvSpPr/>
          <p:nvPr/>
        </p:nvSpPr>
        <p:spPr>
          <a:xfrm>
            <a:off x="1120139" y="5205095"/>
            <a:ext cx="156844" cy="19431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1173911" y="3601211"/>
            <a:ext cx="890905" cy="1657350"/>
          </a:xfrm>
          <a:custGeom>
            <a:avLst/>
            <a:gdLst/>
            <a:ahLst/>
            <a:cxnLst/>
            <a:rect l="l" t="t" r="r" b="b"/>
            <a:pathLst>
              <a:path w="890905" h="1657350">
                <a:moveTo>
                  <a:pt x="839165" y="0"/>
                </a:moveTo>
                <a:lnTo>
                  <a:pt x="0" y="1630426"/>
                </a:lnTo>
                <a:lnTo>
                  <a:pt x="51562" y="1656841"/>
                </a:lnTo>
                <a:lnTo>
                  <a:pt x="890727" y="26415"/>
                </a:lnTo>
                <a:lnTo>
                  <a:pt x="839165" y="0"/>
                </a:lnTo>
                <a:close/>
              </a:path>
            </a:pathLst>
          </a:custGeom>
          <a:solidFill>
            <a:srgbClr val="00AE50"/>
          </a:solidFill>
        </p:spPr>
        <p:txBody>
          <a:bodyPr wrap="square" lIns="0" tIns="0" rIns="0" bIns="0" rtlCol="0"/>
          <a:lstStyle/>
          <a:p>
            <a:endParaRPr/>
          </a:p>
        </p:txBody>
      </p:sp>
      <p:sp>
        <p:nvSpPr>
          <p:cNvPr id="22" name="object 22"/>
          <p:cNvSpPr/>
          <p:nvPr/>
        </p:nvSpPr>
        <p:spPr>
          <a:xfrm>
            <a:off x="784859" y="4086859"/>
            <a:ext cx="177927" cy="189102"/>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873696" y="2906267"/>
            <a:ext cx="1057275" cy="1254760"/>
          </a:xfrm>
          <a:custGeom>
            <a:avLst/>
            <a:gdLst/>
            <a:ahLst/>
            <a:cxnLst/>
            <a:rect l="l" t="t" r="r" b="b"/>
            <a:pathLst>
              <a:path w="1057275" h="1254760">
                <a:moveTo>
                  <a:pt x="1012126" y="0"/>
                </a:moveTo>
                <a:lnTo>
                  <a:pt x="0" y="1217549"/>
                </a:lnTo>
                <a:lnTo>
                  <a:pt x="44538" y="1254506"/>
                </a:lnTo>
                <a:lnTo>
                  <a:pt x="1056703" y="37084"/>
                </a:lnTo>
                <a:lnTo>
                  <a:pt x="1012126" y="0"/>
                </a:lnTo>
                <a:close/>
              </a:path>
            </a:pathLst>
          </a:custGeom>
          <a:solidFill>
            <a:srgbClr val="00AE50"/>
          </a:solidFill>
        </p:spPr>
        <p:txBody>
          <a:bodyPr wrap="square" lIns="0" tIns="0" rIns="0" bIns="0" rtlCol="0"/>
          <a:lstStyle/>
          <a:p>
            <a:endParaRPr/>
          </a:p>
        </p:txBody>
      </p:sp>
      <p:sp>
        <p:nvSpPr>
          <p:cNvPr id="25" name="object 15"/>
          <p:cNvSpPr txBox="1">
            <a:spLocks noGrp="1"/>
          </p:cNvSpPr>
          <p:nvPr>
            <p:ph type="title"/>
          </p:nvPr>
        </p:nvSpPr>
        <p:spPr>
          <a:xfrm>
            <a:off x="457200" y="152400"/>
            <a:ext cx="8229600" cy="1143000"/>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28598" y="1585671"/>
            <a:ext cx="7829601" cy="413703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uFill>
                  <a:solidFill>
                    <a:srgbClr val="FF0000"/>
                  </a:solidFill>
                </a:uFill>
                <a:latin typeface="Arial"/>
                <a:cs typeface="Arial"/>
              </a:rPr>
              <a:t>Pandas</a:t>
            </a:r>
            <a:r>
              <a:rPr sz="2400" b="1" spc="-30" dirty="0">
                <a:solidFill>
                  <a:srgbClr val="FF0000"/>
                </a:solidFill>
                <a:uFill>
                  <a:solidFill>
                    <a:srgbClr val="FF0000"/>
                  </a:solidFill>
                </a:uFill>
                <a:latin typeface="Arial"/>
                <a:cs typeface="Arial"/>
              </a:rPr>
              <a:t> </a:t>
            </a:r>
            <a:r>
              <a:rPr sz="2400" b="1" spc="-5" dirty="0" smtClean="0">
                <a:solidFill>
                  <a:srgbClr val="FF0000"/>
                </a:solidFill>
                <a:uFill>
                  <a:solidFill>
                    <a:srgbClr val="FF0000"/>
                  </a:solidFill>
                </a:uFill>
                <a:latin typeface="Arial"/>
                <a:cs typeface="Arial"/>
              </a:rPr>
              <a:t>Series</a:t>
            </a:r>
            <a:r>
              <a:rPr lang="en-US" sz="2400" b="1" spc="-5" dirty="0" smtClean="0">
                <a:solidFill>
                  <a:srgbClr val="FF0000"/>
                </a:solidFill>
                <a:uFill>
                  <a:solidFill>
                    <a:srgbClr val="FF0000"/>
                  </a:solidFill>
                </a:uFill>
                <a:latin typeface="Arial"/>
                <a:cs typeface="Arial"/>
              </a:rPr>
              <a:t>: </a:t>
            </a:r>
            <a:r>
              <a:rPr sz="2400" b="1" spc="-5" dirty="0" smtClean="0">
                <a:solidFill>
                  <a:srgbClr val="6E2E9F"/>
                </a:solidFill>
                <a:uFill>
                  <a:solidFill>
                    <a:srgbClr val="6E2E9F"/>
                  </a:solidFill>
                </a:uFill>
                <a:latin typeface="Arial"/>
                <a:cs typeface="Arial"/>
              </a:rPr>
              <a:t>Retrieve </a:t>
            </a:r>
            <a:r>
              <a:rPr sz="2400" b="1" spc="-5" dirty="0">
                <a:solidFill>
                  <a:srgbClr val="6E2E9F"/>
                </a:solidFill>
                <a:uFill>
                  <a:solidFill>
                    <a:srgbClr val="6E2E9F"/>
                  </a:solidFill>
                </a:uFill>
                <a:latin typeface="Arial"/>
                <a:cs typeface="Arial"/>
              </a:rPr>
              <a:t>Data Using Label as</a:t>
            </a:r>
            <a:r>
              <a:rPr sz="2400" b="1" spc="-95" dirty="0">
                <a:solidFill>
                  <a:srgbClr val="6E2E9F"/>
                </a:solidFill>
                <a:uFill>
                  <a:solidFill>
                    <a:srgbClr val="6E2E9F"/>
                  </a:solidFill>
                </a:uFill>
                <a:latin typeface="Arial"/>
                <a:cs typeface="Arial"/>
              </a:rPr>
              <a:t> </a:t>
            </a:r>
            <a:r>
              <a:rPr sz="2400" b="1" spc="-5" dirty="0">
                <a:solidFill>
                  <a:srgbClr val="6E2E9F"/>
                </a:solidFill>
                <a:uFill>
                  <a:solidFill>
                    <a:srgbClr val="6E2E9F"/>
                  </a:solidFill>
                </a:uFill>
                <a:latin typeface="Arial"/>
                <a:cs typeface="Arial"/>
              </a:rPr>
              <a:t>(Index) </a:t>
            </a:r>
            <a:r>
              <a:rPr sz="2400" b="1" spc="-5" dirty="0">
                <a:solidFill>
                  <a:srgbClr val="6E2E9F"/>
                </a:solidFill>
                <a:latin typeface="Arial"/>
                <a:cs typeface="Arial"/>
              </a:rPr>
              <a:t> </a:t>
            </a:r>
            <a:r>
              <a:rPr sz="2400" b="1" dirty="0">
                <a:latin typeface="Arial"/>
                <a:cs typeface="Arial"/>
              </a:rPr>
              <a:t>e.g.</a:t>
            </a:r>
            <a:endParaRPr sz="2400" dirty="0">
              <a:latin typeface="Arial"/>
              <a:cs typeface="Arial"/>
            </a:endParaRPr>
          </a:p>
          <a:p>
            <a:pPr>
              <a:lnSpc>
                <a:spcPct val="100000"/>
              </a:lnSpc>
              <a:spcBef>
                <a:spcPts val="5"/>
              </a:spcBef>
            </a:pPr>
            <a:endParaRPr sz="2600" dirty="0">
              <a:latin typeface="Times New Roman"/>
              <a:cs typeface="Times New Roman"/>
            </a:endParaRPr>
          </a:p>
          <a:p>
            <a:pPr marL="12700">
              <a:lnSpc>
                <a:spcPct val="100000"/>
              </a:lnSpc>
              <a:spcBef>
                <a:spcPts val="5"/>
              </a:spcBef>
            </a:pPr>
            <a:r>
              <a:rPr sz="2400" b="1" dirty="0">
                <a:latin typeface="Arial"/>
                <a:cs typeface="Arial"/>
              </a:rPr>
              <a:t>import </a:t>
            </a:r>
            <a:r>
              <a:rPr sz="2400" b="1" spc="-5" dirty="0">
                <a:latin typeface="Arial"/>
                <a:cs typeface="Arial"/>
              </a:rPr>
              <a:t>pandas </a:t>
            </a:r>
            <a:r>
              <a:rPr sz="2400" b="1" dirty="0">
                <a:latin typeface="Arial"/>
                <a:cs typeface="Arial"/>
              </a:rPr>
              <a:t>as</a:t>
            </a:r>
            <a:r>
              <a:rPr sz="2400" b="1" spc="-120" dirty="0">
                <a:latin typeface="Arial"/>
                <a:cs typeface="Arial"/>
              </a:rPr>
              <a:t> </a:t>
            </a:r>
            <a:r>
              <a:rPr sz="2400" b="1" spc="-5" dirty="0">
                <a:latin typeface="Arial"/>
                <a:cs typeface="Arial"/>
              </a:rPr>
              <a:t>pd1</a:t>
            </a:r>
            <a:endParaRPr sz="2400" dirty="0">
              <a:latin typeface="Arial"/>
              <a:cs typeface="Arial"/>
            </a:endParaRPr>
          </a:p>
          <a:p>
            <a:pPr marL="12700" marR="5080">
              <a:lnSpc>
                <a:spcPct val="100000"/>
              </a:lnSpc>
            </a:pPr>
            <a:r>
              <a:rPr sz="2400" b="1" spc="-5" dirty="0">
                <a:latin typeface="Arial"/>
                <a:cs typeface="Arial"/>
              </a:rPr>
              <a:t>s </a:t>
            </a:r>
            <a:r>
              <a:rPr sz="2400" b="1" dirty="0">
                <a:latin typeface="Arial"/>
                <a:cs typeface="Arial"/>
              </a:rPr>
              <a:t>= </a:t>
            </a:r>
            <a:r>
              <a:rPr sz="2400" b="1" spc="-5" dirty="0">
                <a:latin typeface="Arial"/>
                <a:cs typeface="Arial"/>
              </a:rPr>
              <a:t>pd1.Series([1,2,3,4,5],index </a:t>
            </a:r>
            <a:r>
              <a:rPr sz="2400" b="1" dirty="0">
                <a:latin typeface="Arial"/>
                <a:cs typeface="Arial"/>
              </a:rPr>
              <a:t>=</a:t>
            </a:r>
            <a:r>
              <a:rPr sz="2400" b="1" spc="-135" dirty="0">
                <a:latin typeface="Arial"/>
                <a:cs typeface="Arial"/>
              </a:rPr>
              <a:t> </a:t>
            </a:r>
            <a:r>
              <a:rPr sz="2400" b="1" dirty="0">
                <a:latin typeface="Arial"/>
                <a:cs typeface="Arial"/>
              </a:rPr>
              <a:t>['a','b','c','d','e'])  </a:t>
            </a:r>
            <a:r>
              <a:rPr sz="2400" b="1" spc="-5" dirty="0">
                <a:latin typeface="Arial"/>
                <a:cs typeface="Arial"/>
              </a:rPr>
              <a:t>print</a:t>
            </a:r>
            <a:r>
              <a:rPr sz="2400" b="1" spc="-40" dirty="0">
                <a:latin typeface="Arial"/>
                <a:cs typeface="Arial"/>
              </a:rPr>
              <a:t> </a:t>
            </a:r>
            <a:r>
              <a:rPr sz="2400" b="1" dirty="0">
                <a:latin typeface="Arial"/>
                <a:cs typeface="Arial"/>
              </a:rPr>
              <a:t>(s[['c','d']])</a:t>
            </a:r>
            <a:endParaRPr sz="2400" dirty="0">
              <a:latin typeface="Arial"/>
              <a:cs typeface="Arial"/>
            </a:endParaRPr>
          </a:p>
          <a:p>
            <a:pPr>
              <a:lnSpc>
                <a:spcPct val="100000"/>
              </a:lnSpc>
              <a:spcBef>
                <a:spcPts val="10"/>
              </a:spcBef>
            </a:pPr>
            <a:endParaRPr sz="2600" dirty="0">
              <a:latin typeface="Times New Roman"/>
              <a:cs typeface="Times New Roman"/>
            </a:endParaRPr>
          </a:p>
          <a:p>
            <a:pPr marL="12700">
              <a:lnSpc>
                <a:spcPct val="100000"/>
              </a:lnSpc>
              <a:tabLst>
                <a:tab pos="1179830" algn="l"/>
              </a:tabLst>
            </a:pPr>
            <a:r>
              <a:rPr sz="2400" b="1" spc="-5" dirty="0" smtClean="0">
                <a:latin typeface="Arial"/>
                <a:cs typeface="Arial"/>
              </a:rPr>
              <a:t>Output</a:t>
            </a:r>
            <a:endParaRPr lang="en-US" sz="2400" b="1" spc="-5" dirty="0" smtClean="0">
              <a:latin typeface="Arial"/>
              <a:cs typeface="Arial"/>
            </a:endParaRPr>
          </a:p>
          <a:p>
            <a:pPr marL="12700">
              <a:lnSpc>
                <a:spcPct val="100000"/>
              </a:lnSpc>
              <a:tabLst>
                <a:tab pos="1179830" algn="l"/>
              </a:tabLst>
            </a:pPr>
            <a:r>
              <a:rPr lang="en-US" sz="2400" b="1" dirty="0" smtClean="0">
                <a:latin typeface="Arial"/>
                <a:cs typeface="Arial"/>
              </a:rPr>
              <a:t>c    </a:t>
            </a:r>
            <a:r>
              <a:rPr sz="2400" b="1" spc="-5" dirty="0" smtClean="0">
                <a:latin typeface="Arial"/>
                <a:cs typeface="Arial"/>
              </a:rPr>
              <a:t>3</a:t>
            </a:r>
            <a:endParaRPr lang="en-US" sz="2400" dirty="0">
              <a:latin typeface="Arial"/>
              <a:cs typeface="Arial"/>
            </a:endParaRPr>
          </a:p>
          <a:p>
            <a:pPr marL="12700">
              <a:lnSpc>
                <a:spcPct val="100000"/>
              </a:lnSpc>
              <a:tabLst>
                <a:tab pos="1179830" algn="l"/>
              </a:tabLst>
            </a:pPr>
            <a:r>
              <a:rPr lang="en-US" sz="2400" b="1" dirty="0" smtClean="0">
                <a:latin typeface="Arial"/>
                <a:cs typeface="Arial"/>
              </a:rPr>
              <a:t>d    </a:t>
            </a:r>
            <a:r>
              <a:rPr sz="2400" b="1" spc="-5" dirty="0" smtClean="0">
                <a:latin typeface="Arial"/>
                <a:cs typeface="Arial"/>
              </a:rPr>
              <a:t>4</a:t>
            </a:r>
            <a:endParaRPr sz="2400" dirty="0">
              <a:latin typeface="Arial"/>
              <a:cs typeface="Arial"/>
            </a:endParaRPr>
          </a:p>
          <a:p>
            <a:pPr marL="12700">
              <a:lnSpc>
                <a:spcPct val="100000"/>
              </a:lnSpc>
            </a:pPr>
            <a:r>
              <a:rPr sz="2400" b="1" spc="-20" dirty="0">
                <a:latin typeface="Arial"/>
                <a:cs typeface="Arial"/>
              </a:rPr>
              <a:t>dtype:</a:t>
            </a:r>
            <a:r>
              <a:rPr sz="2400" b="1" spc="30" dirty="0">
                <a:latin typeface="Arial"/>
                <a:cs typeface="Arial"/>
              </a:rPr>
              <a:t> </a:t>
            </a:r>
            <a:r>
              <a:rPr sz="2400" b="1" dirty="0">
                <a:latin typeface="Arial"/>
                <a:cs typeface="Arial"/>
              </a:rPr>
              <a:t>int64</a:t>
            </a:r>
            <a:endParaRPr sz="2400" dirty="0">
              <a:latin typeface="Arial"/>
              <a:cs typeface="Arial"/>
            </a:endParaRPr>
          </a:p>
        </p:txBody>
      </p:sp>
      <p:sp>
        <p:nvSpPr>
          <p:cNvPr id="5" name="object 15"/>
          <p:cNvSpPr txBox="1">
            <a:spLocks/>
          </p:cNvSpPr>
          <p:nvPr/>
        </p:nvSpPr>
        <p:spPr>
          <a:xfrm>
            <a:off x="457200" y="152400"/>
            <a:ext cx="8229600" cy="1143000"/>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16407" y="1295400"/>
            <a:ext cx="7278370" cy="3844642"/>
          </a:xfrm>
          <a:prstGeom prst="rect">
            <a:avLst/>
          </a:prstGeom>
        </p:spPr>
        <p:txBody>
          <a:bodyPr vert="horz" wrap="square" lIns="0" tIns="12700" rIns="0" bIns="0" rtlCol="0">
            <a:spAutoFit/>
          </a:bodyPr>
          <a:lstStyle/>
          <a:p>
            <a:pPr marL="24765">
              <a:lnSpc>
                <a:spcPct val="100000"/>
              </a:lnSpc>
              <a:spcBef>
                <a:spcPts val="100"/>
              </a:spcBef>
            </a:pPr>
            <a:r>
              <a:rPr sz="2400" b="1" spc="-5" dirty="0">
                <a:solidFill>
                  <a:srgbClr val="FF0000"/>
                </a:solidFill>
                <a:uFill>
                  <a:solidFill>
                    <a:srgbClr val="FF0000"/>
                  </a:solidFill>
                </a:uFill>
                <a:latin typeface="Arial"/>
                <a:cs typeface="Arial"/>
              </a:rPr>
              <a:t>Pandas</a:t>
            </a:r>
            <a:r>
              <a:rPr sz="2400" b="1" spc="-30" dirty="0">
                <a:solidFill>
                  <a:srgbClr val="FF0000"/>
                </a:solidFill>
                <a:uFill>
                  <a:solidFill>
                    <a:srgbClr val="FF0000"/>
                  </a:solidFill>
                </a:uFill>
                <a:latin typeface="Arial"/>
                <a:cs typeface="Arial"/>
              </a:rPr>
              <a:t> </a:t>
            </a:r>
            <a:r>
              <a:rPr sz="2400" b="1" spc="-5" dirty="0" smtClean="0">
                <a:solidFill>
                  <a:srgbClr val="FF0000"/>
                </a:solidFill>
                <a:uFill>
                  <a:solidFill>
                    <a:srgbClr val="FF0000"/>
                  </a:solidFill>
                </a:uFill>
                <a:latin typeface="Arial"/>
                <a:cs typeface="Arial"/>
              </a:rPr>
              <a:t>Series</a:t>
            </a:r>
            <a:r>
              <a:rPr lang="en-US" sz="2400" b="1" spc="-5" dirty="0" smtClean="0">
                <a:solidFill>
                  <a:srgbClr val="FF0000"/>
                </a:solidFill>
                <a:uFill>
                  <a:solidFill>
                    <a:srgbClr val="FF0000"/>
                  </a:solidFill>
                </a:uFill>
                <a:latin typeface="Arial"/>
                <a:cs typeface="Arial"/>
              </a:rPr>
              <a:t>: </a:t>
            </a:r>
            <a:r>
              <a:rPr sz="2400" b="1" spc="-5" dirty="0" smtClean="0">
                <a:solidFill>
                  <a:srgbClr val="6E2E9F"/>
                </a:solidFill>
                <a:uFill>
                  <a:solidFill>
                    <a:srgbClr val="6E2E9F"/>
                  </a:solidFill>
                </a:uFill>
                <a:latin typeface="Arial"/>
                <a:cs typeface="Arial"/>
              </a:rPr>
              <a:t>Retrieve </a:t>
            </a:r>
            <a:r>
              <a:rPr sz="2400" b="1" spc="-5" dirty="0">
                <a:solidFill>
                  <a:srgbClr val="6E2E9F"/>
                </a:solidFill>
                <a:uFill>
                  <a:solidFill>
                    <a:srgbClr val="6E2E9F"/>
                  </a:solidFill>
                </a:uFill>
                <a:latin typeface="Arial"/>
                <a:cs typeface="Arial"/>
              </a:rPr>
              <a:t>Data from</a:t>
            </a:r>
            <a:r>
              <a:rPr sz="2400" b="1" spc="-65" dirty="0">
                <a:solidFill>
                  <a:srgbClr val="6E2E9F"/>
                </a:solidFill>
                <a:uFill>
                  <a:solidFill>
                    <a:srgbClr val="6E2E9F"/>
                  </a:solidFill>
                </a:uFill>
                <a:latin typeface="Arial"/>
                <a:cs typeface="Arial"/>
              </a:rPr>
              <a:t> </a:t>
            </a:r>
            <a:r>
              <a:rPr sz="2400" b="1" spc="-5" dirty="0">
                <a:solidFill>
                  <a:srgbClr val="6E2E9F"/>
                </a:solidFill>
                <a:uFill>
                  <a:solidFill>
                    <a:srgbClr val="6E2E9F"/>
                  </a:solidFill>
                </a:uFill>
                <a:latin typeface="Arial"/>
                <a:cs typeface="Arial"/>
              </a:rPr>
              <a:t>selection</a:t>
            </a:r>
            <a:endParaRPr sz="2400" dirty="0">
              <a:latin typeface="Arial"/>
              <a:cs typeface="Arial"/>
            </a:endParaRPr>
          </a:p>
          <a:p>
            <a:pPr marL="12700">
              <a:lnSpc>
                <a:spcPts val="2985"/>
              </a:lnSpc>
            </a:pPr>
            <a:r>
              <a:rPr sz="2500" spc="-5" dirty="0">
                <a:solidFill>
                  <a:srgbClr val="17375E"/>
                </a:solidFill>
                <a:latin typeface="Times New Roman"/>
                <a:cs typeface="Times New Roman"/>
              </a:rPr>
              <a:t>There are three </a:t>
            </a:r>
            <a:r>
              <a:rPr sz="2500" spc="-10" dirty="0">
                <a:solidFill>
                  <a:srgbClr val="17375E"/>
                </a:solidFill>
                <a:latin typeface="Times New Roman"/>
                <a:cs typeface="Times New Roman"/>
              </a:rPr>
              <a:t>methods </a:t>
            </a:r>
            <a:r>
              <a:rPr sz="2500" spc="-5" dirty="0">
                <a:solidFill>
                  <a:srgbClr val="17375E"/>
                </a:solidFill>
                <a:latin typeface="Times New Roman"/>
                <a:cs typeface="Times New Roman"/>
              </a:rPr>
              <a:t>for data</a:t>
            </a:r>
            <a:r>
              <a:rPr sz="2500" spc="140" dirty="0">
                <a:solidFill>
                  <a:srgbClr val="17375E"/>
                </a:solidFill>
                <a:latin typeface="Times New Roman"/>
                <a:cs typeface="Times New Roman"/>
              </a:rPr>
              <a:t> </a:t>
            </a:r>
            <a:r>
              <a:rPr sz="2500" spc="-5" dirty="0">
                <a:solidFill>
                  <a:srgbClr val="17375E"/>
                </a:solidFill>
                <a:latin typeface="Times New Roman"/>
                <a:cs typeface="Times New Roman"/>
              </a:rPr>
              <a:t>selection:</a:t>
            </a:r>
            <a:endParaRPr sz="2500" dirty="0">
              <a:latin typeface="Times New Roman"/>
              <a:cs typeface="Times New Roman"/>
            </a:endParaRPr>
          </a:p>
          <a:p>
            <a:pPr marL="355600" marR="61594" indent="-343535">
              <a:lnSpc>
                <a:spcPct val="100000"/>
              </a:lnSpc>
              <a:buFont typeface="Wingdings"/>
              <a:buChar char=""/>
              <a:tabLst>
                <a:tab pos="355600" algn="l"/>
                <a:tab pos="356235" algn="l"/>
              </a:tabLst>
            </a:pPr>
            <a:r>
              <a:rPr sz="2500" spc="-5" dirty="0">
                <a:solidFill>
                  <a:srgbClr val="17375E"/>
                </a:solidFill>
                <a:latin typeface="Times New Roman"/>
                <a:cs typeface="Times New Roman"/>
              </a:rPr>
              <a:t>loc gets rows (or columns) with particular labels from  the index.</a:t>
            </a:r>
            <a:endParaRPr sz="2500" dirty="0">
              <a:latin typeface="Times New Roman"/>
              <a:cs typeface="Times New Roman"/>
            </a:endParaRPr>
          </a:p>
          <a:p>
            <a:pPr marL="355600" marR="271780" indent="-343535">
              <a:lnSpc>
                <a:spcPct val="100000"/>
              </a:lnSpc>
              <a:buFont typeface="Wingdings"/>
              <a:buChar char=""/>
              <a:tabLst>
                <a:tab pos="355600" algn="l"/>
                <a:tab pos="356235" algn="l"/>
              </a:tabLst>
            </a:pPr>
            <a:r>
              <a:rPr sz="2500" spc="-5" dirty="0">
                <a:solidFill>
                  <a:srgbClr val="17375E"/>
                </a:solidFill>
                <a:latin typeface="Times New Roman"/>
                <a:cs typeface="Times New Roman"/>
              </a:rPr>
              <a:t>iloc gets rows (or columns) at particular positions in  the index (so it only takes</a:t>
            </a:r>
            <a:r>
              <a:rPr sz="2500" spc="75" dirty="0">
                <a:solidFill>
                  <a:srgbClr val="17375E"/>
                </a:solidFill>
                <a:latin typeface="Times New Roman"/>
                <a:cs typeface="Times New Roman"/>
              </a:rPr>
              <a:t> </a:t>
            </a:r>
            <a:r>
              <a:rPr sz="2500" spc="-5" dirty="0">
                <a:solidFill>
                  <a:srgbClr val="17375E"/>
                </a:solidFill>
                <a:latin typeface="Times New Roman"/>
                <a:cs typeface="Times New Roman"/>
              </a:rPr>
              <a:t>integers).</a:t>
            </a:r>
            <a:endParaRPr sz="2500" dirty="0">
              <a:latin typeface="Times New Roman"/>
              <a:cs typeface="Times New Roman"/>
            </a:endParaRPr>
          </a:p>
          <a:p>
            <a:pPr marL="355600" marR="5080" indent="-343535">
              <a:lnSpc>
                <a:spcPct val="100000"/>
              </a:lnSpc>
              <a:buFont typeface="Wingdings"/>
              <a:buChar char=""/>
              <a:tabLst>
                <a:tab pos="355600" algn="l"/>
                <a:tab pos="356235" algn="l"/>
              </a:tabLst>
            </a:pPr>
            <a:r>
              <a:rPr sz="2500" spc="-5" dirty="0">
                <a:solidFill>
                  <a:srgbClr val="17375E"/>
                </a:solidFill>
                <a:latin typeface="Times New Roman"/>
                <a:cs typeface="Times New Roman"/>
              </a:rPr>
              <a:t>ix usually tries to behave like loc but falls back to  behaving like iloc if a label is not present in the</a:t>
            </a:r>
            <a:r>
              <a:rPr sz="2500" spc="240" dirty="0">
                <a:solidFill>
                  <a:srgbClr val="17375E"/>
                </a:solidFill>
                <a:latin typeface="Times New Roman"/>
                <a:cs typeface="Times New Roman"/>
              </a:rPr>
              <a:t> </a:t>
            </a:r>
            <a:r>
              <a:rPr sz="2500" dirty="0">
                <a:solidFill>
                  <a:srgbClr val="17375E"/>
                </a:solidFill>
                <a:latin typeface="Times New Roman"/>
                <a:cs typeface="Times New Roman"/>
              </a:rPr>
              <a:t>index.</a:t>
            </a:r>
            <a:endParaRPr sz="2500" dirty="0">
              <a:latin typeface="Times New Roman"/>
              <a:cs typeface="Times New Roman"/>
            </a:endParaRPr>
          </a:p>
          <a:p>
            <a:pPr marL="12700" marR="11430">
              <a:lnSpc>
                <a:spcPct val="100000"/>
              </a:lnSpc>
              <a:spcBef>
                <a:spcPts val="5"/>
              </a:spcBef>
            </a:pPr>
            <a:r>
              <a:rPr sz="2500" spc="-5" dirty="0">
                <a:solidFill>
                  <a:srgbClr val="17375E"/>
                </a:solidFill>
                <a:latin typeface="Times New Roman"/>
                <a:cs typeface="Times New Roman"/>
              </a:rPr>
              <a:t>ix is deprecated and the use of loc and iloc is encouraged  instead</a:t>
            </a:r>
            <a:endParaRPr sz="2500" dirty="0">
              <a:latin typeface="Times New Roman"/>
              <a:cs typeface="Times New Roman"/>
            </a:endParaRPr>
          </a:p>
        </p:txBody>
      </p:sp>
      <p:sp>
        <p:nvSpPr>
          <p:cNvPr id="5" name="object 15"/>
          <p:cNvSpPr txBox="1">
            <a:spLocks/>
          </p:cNvSpPr>
          <p:nvPr/>
        </p:nvSpPr>
        <p:spPr>
          <a:xfrm>
            <a:off x="457200" y="152400"/>
            <a:ext cx="8229600" cy="1143000"/>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727481" y="649560"/>
            <a:ext cx="7696200" cy="397545"/>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500" dirty="0"/>
              <a:t> </a:t>
            </a:r>
            <a:r>
              <a:rPr sz="2500" spc="-25" dirty="0" smtClean="0"/>
              <a:t>Data </a:t>
            </a:r>
            <a:r>
              <a:rPr sz="2500" spc="-10" dirty="0"/>
              <a:t>Handling </a:t>
            </a:r>
            <a:r>
              <a:rPr sz="2500" spc="-5" dirty="0"/>
              <a:t>using </a:t>
            </a:r>
            <a:r>
              <a:rPr sz="2500" spc="-15" dirty="0"/>
              <a:t>Pand</a:t>
            </a:r>
            <a:r>
              <a:rPr sz="2500" u="none" spc="-15" dirty="0"/>
              <a:t>as</a:t>
            </a:r>
            <a:r>
              <a:rPr sz="2500" u="none" spc="-165" dirty="0"/>
              <a:t> </a:t>
            </a:r>
            <a:endParaRPr sz="2500" u="none" dirty="0"/>
          </a:p>
        </p:txBody>
      </p:sp>
      <p:sp>
        <p:nvSpPr>
          <p:cNvPr id="26" name="object 26"/>
          <p:cNvSpPr txBox="1"/>
          <p:nvPr/>
        </p:nvSpPr>
        <p:spPr>
          <a:xfrm>
            <a:off x="411886" y="1590801"/>
            <a:ext cx="8327390" cy="2172335"/>
          </a:xfrm>
          <a:prstGeom prst="rect">
            <a:avLst/>
          </a:prstGeom>
        </p:spPr>
        <p:txBody>
          <a:bodyPr vert="horz" wrap="square" lIns="0" tIns="13335" rIns="0" bIns="0" rtlCol="0">
            <a:spAutoFit/>
          </a:bodyPr>
          <a:lstStyle/>
          <a:p>
            <a:pPr marL="12700" algn="just">
              <a:lnSpc>
                <a:spcPct val="100000"/>
              </a:lnSpc>
              <a:spcBef>
                <a:spcPts val="105"/>
              </a:spcBef>
            </a:pPr>
            <a:r>
              <a:rPr sz="2000" b="1" spc="-25" dirty="0">
                <a:solidFill>
                  <a:srgbClr val="FF0000"/>
                </a:solidFill>
                <a:latin typeface="Arial"/>
                <a:cs typeface="Arial"/>
              </a:rPr>
              <a:t>Python Library </a:t>
            </a:r>
            <a:r>
              <a:rPr sz="2000" b="1" dirty="0">
                <a:solidFill>
                  <a:srgbClr val="FF0000"/>
                </a:solidFill>
                <a:latin typeface="Arial"/>
                <a:cs typeface="Arial"/>
              </a:rPr>
              <a:t>–</a:t>
            </a:r>
            <a:r>
              <a:rPr sz="2000" b="1" spc="-35" dirty="0">
                <a:solidFill>
                  <a:srgbClr val="FF0000"/>
                </a:solidFill>
                <a:latin typeface="Arial"/>
                <a:cs typeface="Arial"/>
              </a:rPr>
              <a:t> </a:t>
            </a:r>
            <a:r>
              <a:rPr sz="2000" b="1" spc="-20" dirty="0">
                <a:solidFill>
                  <a:srgbClr val="FF0000"/>
                </a:solidFill>
                <a:latin typeface="Arial"/>
                <a:cs typeface="Arial"/>
              </a:rPr>
              <a:t>Pandas</a:t>
            </a:r>
            <a:endParaRPr sz="2000" dirty="0">
              <a:latin typeface="Arial"/>
              <a:cs typeface="Arial"/>
            </a:endParaRPr>
          </a:p>
          <a:p>
            <a:pPr marL="12700" marR="5080" algn="just">
              <a:lnSpc>
                <a:spcPct val="100000"/>
              </a:lnSpc>
              <a:spcBef>
                <a:spcPts val="95"/>
              </a:spcBef>
            </a:pPr>
            <a:r>
              <a:rPr sz="2000" b="1" spc="-10" dirty="0">
                <a:solidFill>
                  <a:srgbClr val="001F5F"/>
                </a:solidFill>
                <a:latin typeface="Arial"/>
                <a:cs typeface="Arial"/>
              </a:rPr>
              <a:t>It </a:t>
            </a:r>
            <a:r>
              <a:rPr sz="2000" b="1" spc="-5" dirty="0">
                <a:solidFill>
                  <a:srgbClr val="001F5F"/>
                </a:solidFill>
                <a:latin typeface="Arial"/>
                <a:cs typeface="Arial"/>
              </a:rPr>
              <a:t>is </a:t>
            </a:r>
            <a:r>
              <a:rPr sz="2000" b="1" dirty="0">
                <a:solidFill>
                  <a:srgbClr val="001F5F"/>
                </a:solidFill>
                <a:latin typeface="Arial"/>
                <a:cs typeface="Arial"/>
              </a:rPr>
              <a:t>a </a:t>
            </a:r>
            <a:r>
              <a:rPr sz="2000" b="1" spc="-10" dirty="0">
                <a:solidFill>
                  <a:srgbClr val="001F5F"/>
                </a:solidFill>
                <a:latin typeface="Arial"/>
                <a:cs typeface="Arial"/>
              </a:rPr>
              <a:t>most </a:t>
            </a:r>
            <a:r>
              <a:rPr sz="2000" b="1" dirty="0">
                <a:solidFill>
                  <a:srgbClr val="001F5F"/>
                </a:solidFill>
                <a:latin typeface="Arial"/>
                <a:cs typeface="Arial"/>
              </a:rPr>
              <a:t>famous </a:t>
            </a:r>
            <a:r>
              <a:rPr sz="2000" b="1" spc="-5" dirty="0">
                <a:solidFill>
                  <a:srgbClr val="001F5F"/>
                </a:solidFill>
                <a:latin typeface="Arial"/>
                <a:cs typeface="Arial"/>
              </a:rPr>
              <a:t>Python </a:t>
            </a:r>
            <a:r>
              <a:rPr sz="2000" b="1" dirty="0">
                <a:solidFill>
                  <a:srgbClr val="001F5F"/>
                </a:solidFill>
                <a:latin typeface="Arial"/>
                <a:cs typeface="Arial"/>
              </a:rPr>
              <a:t>package for </a:t>
            </a:r>
            <a:r>
              <a:rPr sz="2000" b="1" spc="-5" dirty="0">
                <a:solidFill>
                  <a:srgbClr val="001F5F"/>
                </a:solidFill>
                <a:latin typeface="Arial"/>
                <a:cs typeface="Arial"/>
              </a:rPr>
              <a:t>data science, </a:t>
            </a:r>
            <a:r>
              <a:rPr sz="2000" b="1" spc="10" dirty="0">
                <a:solidFill>
                  <a:srgbClr val="001F5F"/>
                </a:solidFill>
                <a:latin typeface="Arial"/>
                <a:cs typeface="Arial"/>
              </a:rPr>
              <a:t>which</a:t>
            </a:r>
            <a:r>
              <a:rPr sz="2000" b="1" spc="575" dirty="0">
                <a:solidFill>
                  <a:srgbClr val="001F5F"/>
                </a:solidFill>
                <a:latin typeface="Arial"/>
                <a:cs typeface="Arial"/>
              </a:rPr>
              <a:t> </a:t>
            </a:r>
            <a:r>
              <a:rPr sz="2000" b="1" spc="-10" dirty="0">
                <a:solidFill>
                  <a:srgbClr val="001F5F"/>
                </a:solidFill>
                <a:latin typeface="Arial"/>
                <a:cs typeface="Arial"/>
              </a:rPr>
              <a:t>offers  </a:t>
            </a:r>
            <a:r>
              <a:rPr sz="2000" b="1" spc="-5" dirty="0">
                <a:solidFill>
                  <a:srgbClr val="001F5F"/>
                </a:solidFill>
                <a:latin typeface="Arial"/>
                <a:cs typeface="Arial"/>
              </a:rPr>
              <a:t>powerful and </a:t>
            </a:r>
            <a:r>
              <a:rPr sz="2000" b="1" spc="-10" dirty="0">
                <a:solidFill>
                  <a:srgbClr val="001F5F"/>
                </a:solidFill>
                <a:latin typeface="Arial"/>
                <a:cs typeface="Arial"/>
              </a:rPr>
              <a:t>flexible </a:t>
            </a:r>
            <a:r>
              <a:rPr sz="2000" b="1" spc="-5" dirty="0">
                <a:solidFill>
                  <a:srgbClr val="001F5F"/>
                </a:solidFill>
                <a:latin typeface="Arial"/>
                <a:cs typeface="Arial"/>
              </a:rPr>
              <a:t>data </a:t>
            </a:r>
            <a:r>
              <a:rPr sz="2000" b="1" spc="-10" dirty="0">
                <a:solidFill>
                  <a:srgbClr val="001F5F"/>
                </a:solidFill>
                <a:latin typeface="Arial"/>
                <a:cs typeface="Arial"/>
              </a:rPr>
              <a:t>structures </a:t>
            </a:r>
            <a:r>
              <a:rPr sz="2000" b="1" dirty="0">
                <a:solidFill>
                  <a:srgbClr val="001F5F"/>
                </a:solidFill>
                <a:latin typeface="Arial"/>
                <a:cs typeface="Arial"/>
              </a:rPr>
              <a:t>that make </a:t>
            </a:r>
            <a:r>
              <a:rPr sz="2000" b="1" spc="-5" dirty="0">
                <a:solidFill>
                  <a:srgbClr val="001F5F"/>
                </a:solidFill>
                <a:latin typeface="Arial"/>
                <a:cs typeface="Arial"/>
              </a:rPr>
              <a:t>data </a:t>
            </a:r>
            <a:r>
              <a:rPr sz="2000" b="1" spc="-10" dirty="0">
                <a:solidFill>
                  <a:srgbClr val="001F5F"/>
                </a:solidFill>
                <a:latin typeface="Arial"/>
                <a:cs typeface="Arial"/>
              </a:rPr>
              <a:t>analysis </a:t>
            </a:r>
            <a:r>
              <a:rPr sz="2000" b="1" dirty="0">
                <a:solidFill>
                  <a:srgbClr val="001F5F"/>
                </a:solidFill>
                <a:latin typeface="Arial"/>
                <a:cs typeface="Arial"/>
              </a:rPr>
              <a:t>and  </a:t>
            </a:r>
            <a:r>
              <a:rPr sz="2000" b="1" spc="-5" dirty="0">
                <a:solidFill>
                  <a:srgbClr val="001F5F"/>
                </a:solidFill>
                <a:latin typeface="Arial"/>
                <a:cs typeface="Arial"/>
              </a:rPr>
              <a:t>manipulation </a:t>
            </a:r>
            <a:r>
              <a:rPr sz="2000" b="1" spc="-30" dirty="0">
                <a:solidFill>
                  <a:srgbClr val="001F5F"/>
                </a:solidFill>
                <a:latin typeface="Arial"/>
                <a:cs typeface="Arial"/>
              </a:rPr>
              <a:t>easy.Pandas </a:t>
            </a:r>
            <a:r>
              <a:rPr sz="2000" b="1" spc="-10" dirty="0">
                <a:solidFill>
                  <a:srgbClr val="001F5F"/>
                </a:solidFill>
                <a:latin typeface="Arial"/>
                <a:cs typeface="Arial"/>
              </a:rPr>
              <a:t>makes data importing </a:t>
            </a:r>
            <a:r>
              <a:rPr sz="2000" b="1" dirty="0">
                <a:solidFill>
                  <a:srgbClr val="001F5F"/>
                </a:solidFill>
                <a:latin typeface="Arial"/>
                <a:cs typeface="Arial"/>
              </a:rPr>
              <a:t>and data </a:t>
            </a:r>
            <a:r>
              <a:rPr sz="2000" b="1" spc="-5" dirty="0">
                <a:solidFill>
                  <a:srgbClr val="001F5F"/>
                </a:solidFill>
                <a:latin typeface="Arial"/>
                <a:cs typeface="Arial"/>
              </a:rPr>
              <a:t>analyzing  </a:t>
            </a:r>
            <a:r>
              <a:rPr sz="2000" b="1" dirty="0">
                <a:solidFill>
                  <a:srgbClr val="001F5F"/>
                </a:solidFill>
                <a:latin typeface="Arial"/>
                <a:cs typeface="Arial"/>
              </a:rPr>
              <a:t>much </a:t>
            </a:r>
            <a:r>
              <a:rPr sz="2000" b="1" spc="-40" dirty="0">
                <a:solidFill>
                  <a:srgbClr val="001F5F"/>
                </a:solidFill>
                <a:latin typeface="Arial"/>
                <a:cs typeface="Arial"/>
              </a:rPr>
              <a:t>easier. </a:t>
            </a:r>
            <a:r>
              <a:rPr sz="2000" b="1" spc="-5" dirty="0">
                <a:solidFill>
                  <a:srgbClr val="001F5F"/>
                </a:solidFill>
                <a:latin typeface="Arial"/>
                <a:cs typeface="Arial"/>
              </a:rPr>
              <a:t>Pandas builds on packages </a:t>
            </a:r>
            <a:r>
              <a:rPr sz="2000" b="1" spc="-10" dirty="0">
                <a:solidFill>
                  <a:srgbClr val="001F5F"/>
                </a:solidFill>
                <a:latin typeface="Arial"/>
                <a:cs typeface="Arial"/>
              </a:rPr>
              <a:t>like </a:t>
            </a:r>
            <a:r>
              <a:rPr sz="2000" b="1" u="heavy" dirty="0">
                <a:solidFill>
                  <a:srgbClr val="0000FF"/>
                </a:solidFill>
                <a:uFill>
                  <a:solidFill>
                    <a:srgbClr val="FFCC80"/>
                  </a:solidFill>
                </a:uFill>
                <a:latin typeface="Arial"/>
                <a:cs typeface="Arial"/>
                <a:hlinkClick r:id="rId2"/>
              </a:rPr>
              <a:t>NumPy</a:t>
            </a:r>
            <a:r>
              <a:rPr sz="2000" b="1" dirty="0">
                <a:solidFill>
                  <a:srgbClr val="0000FF"/>
                </a:solidFill>
                <a:latin typeface="Arial"/>
                <a:cs typeface="Arial"/>
                <a:hlinkClick r:id="rId2"/>
              </a:rPr>
              <a:t> </a:t>
            </a:r>
            <a:r>
              <a:rPr sz="2000" b="1" dirty="0">
                <a:solidFill>
                  <a:srgbClr val="001F5F"/>
                </a:solidFill>
                <a:latin typeface="Arial"/>
                <a:cs typeface="Arial"/>
              </a:rPr>
              <a:t>and </a:t>
            </a:r>
            <a:r>
              <a:rPr sz="2000" b="1" u="heavy" spc="-5" dirty="0">
                <a:solidFill>
                  <a:srgbClr val="0000FF"/>
                </a:solidFill>
                <a:uFill>
                  <a:solidFill>
                    <a:srgbClr val="FFCC80"/>
                  </a:solidFill>
                </a:uFill>
                <a:latin typeface="Arial"/>
                <a:cs typeface="Arial"/>
                <a:hlinkClick r:id="rId3"/>
              </a:rPr>
              <a:t>matplotlib </a:t>
            </a:r>
            <a:r>
              <a:rPr sz="2000" b="1" spc="-5" dirty="0">
                <a:solidFill>
                  <a:srgbClr val="0000FF"/>
                </a:solidFill>
                <a:latin typeface="Arial"/>
                <a:cs typeface="Arial"/>
              </a:rPr>
              <a:t> </a:t>
            </a:r>
            <a:r>
              <a:rPr sz="2000" b="1" dirty="0">
                <a:solidFill>
                  <a:srgbClr val="001F5F"/>
                </a:solidFill>
                <a:latin typeface="Arial"/>
                <a:cs typeface="Arial"/>
              </a:rPr>
              <a:t>to </a:t>
            </a:r>
            <a:r>
              <a:rPr sz="2000" b="1" spc="-20" dirty="0">
                <a:solidFill>
                  <a:srgbClr val="001F5F"/>
                </a:solidFill>
                <a:latin typeface="Arial"/>
                <a:cs typeface="Arial"/>
              </a:rPr>
              <a:t>give </a:t>
            </a:r>
            <a:r>
              <a:rPr sz="2000" b="1" spc="-5" dirty="0">
                <a:solidFill>
                  <a:srgbClr val="001F5F"/>
                </a:solidFill>
                <a:latin typeface="Arial"/>
                <a:cs typeface="Arial"/>
              </a:rPr>
              <a:t>us </a:t>
            </a:r>
            <a:r>
              <a:rPr sz="2000" b="1" dirty="0">
                <a:solidFill>
                  <a:srgbClr val="001F5F"/>
                </a:solidFill>
                <a:latin typeface="Arial"/>
                <a:cs typeface="Arial"/>
              </a:rPr>
              <a:t>a </a:t>
            </a:r>
            <a:r>
              <a:rPr sz="2000" b="1" spc="-5" dirty="0">
                <a:solidFill>
                  <a:srgbClr val="001F5F"/>
                </a:solidFill>
                <a:latin typeface="Arial"/>
                <a:cs typeface="Arial"/>
              </a:rPr>
              <a:t>single </a:t>
            </a:r>
            <a:r>
              <a:rPr sz="2000" b="1" dirty="0">
                <a:solidFill>
                  <a:srgbClr val="001F5F"/>
                </a:solidFill>
                <a:latin typeface="Arial"/>
                <a:cs typeface="Arial"/>
              </a:rPr>
              <a:t>&amp; </a:t>
            </a:r>
            <a:r>
              <a:rPr sz="2000" b="1" spc="-5" dirty="0">
                <a:solidFill>
                  <a:srgbClr val="001F5F"/>
                </a:solidFill>
                <a:latin typeface="Arial"/>
                <a:cs typeface="Arial"/>
              </a:rPr>
              <a:t>convenient place </a:t>
            </a:r>
            <a:r>
              <a:rPr sz="2000" b="1" dirty="0">
                <a:solidFill>
                  <a:srgbClr val="001F5F"/>
                </a:solidFill>
                <a:latin typeface="Arial"/>
                <a:cs typeface="Arial"/>
              </a:rPr>
              <a:t>for data </a:t>
            </a:r>
            <a:r>
              <a:rPr sz="2000" b="1" spc="-5" dirty="0">
                <a:solidFill>
                  <a:srgbClr val="001F5F"/>
                </a:solidFill>
                <a:latin typeface="Arial"/>
                <a:cs typeface="Arial"/>
              </a:rPr>
              <a:t>analysis </a:t>
            </a:r>
            <a:r>
              <a:rPr sz="2000" b="1" dirty="0">
                <a:solidFill>
                  <a:srgbClr val="001F5F"/>
                </a:solidFill>
                <a:latin typeface="Arial"/>
                <a:cs typeface="Arial"/>
              </a:rPr>
              <a:t>and  </a:t>
            </a:r>
            <a:r>
              <a:rPr sz="2000" b="1" spc="-5" dirty="0">
                <a:solidFill>
                  <a:srgbClr val="001F5F"/>
                </a:solidFill>
                <a:latin typeface="Arial"/>
                <a:cs typeface="Arial"/>
              </a:rPr>
              <a:t>visualization</a:t>
            </a:r>
            <a:r>
              <a:rPr sz="2000" b="1" spc="-125" dirty="0">
                <a:solidFill>
                  <a:srgbClr val="001F5F"/>
                </a:solidFill>
                <a:latin typeface="Arial"/>
                <a:cs typeface="Arial"/>
              </a:rPr>
              <a:t> </a:t>
            </a:r>
            <a:r>
              <a:rPr sz="2000" b="1" spc="5" dirty="0">
                <a:solidFill>
                  <a:srgbClr val="001F5F"/>
                </a:solidFill>
                <a:latin typeface="Arial"/>
                <a:cs typeface="Arial"/>
              </a:rPr>
              <a:t>work.</a:t>
            </a:r>
            <a:endParaRPr sz="2000" dirty="0">
              <a:latin typeface="Arial"/>
              <a:cs typeface="Arial"/>
            </a:endParaRPr>
          </a:p>
        </p:txBody>
      </p:sp>
      <p:sp>
        <p:nvSpPr>
          <p:cNvPr id="27" name="object 27"/>
          <p:cNvSpPr/>
          <p:nvPr/>
        </p:nvSpPr>
        <p:spPr>
          <a:xfrm>
            <a:off x="2743200" y="3657600"/>
            <a:ext cx="3441192" cy="2833116"/>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3048000" y="3886200"/>
            <a:ext cx="2852927" cy="213512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ransition spd="slow">
    <p:cut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298195" y="1524127"/>
            <a:ext cx="7772654" cy="1182375"/>
          </a:xfrm>
          <a:prstGeom prst="rect">
            <a:avLst/>
          </a:prstGeom>
        </p:spPr>
        <p:txBody>
          <a:bodyPr vert="horz" wrap="square" lIns="0" tIns="12700" rIns="0" bIns="0" rtlCol="0">
            <a:spAutoFit/>
          </a:bodyPr>
          <a:lstStyle/>
          <a:p>
            <a:pPr marL="12700" marR="624840">
              <a:lnSpc>
                <a:spcPct val="100000"/>
              </a:lnSpc>
              <a:spcBef>
                <a:spcPts val="100"/>
              </a:spcBef>
            </a:pPr>
            <a:r>
              <a:rPr sz="2400" b="1" u="heavy" spc="-5" dirty="0">
                <a:solidFill>
                  <a:srgbClr val="FF0000"/>
                </a:solidFill>
                <a:uFill>
                  <a:solidFill>
                    <a:srgbClr val="FF0000"/>
                  </a:solidFill>
                </a:uFill>
                <a:latin typeface="Arial"/>
                <a:cs typeface="Arial"/>
              </a:rPr>
              <a:t>Pandas Series </a:t>
            </a:r>
            <a:r>
              <a:rPr sz="2400" b="1" spc="-5" dirty="0">
                <a:solidFill>
                  <a:srgbClr val="FF0000"/>
                </a:solidFill>
                <a:latin typeface="Arial"/>
                <a:cs typeface="Arial"/>
              </a:rPr>
              <a:t> </a:t>
            </a:r>
            <a:r>
              <a:rPr sz="2400" b="1" u="heavy" spc="-5" dirty="0">
                <a:solidFill>
                  <a:srgbClr val="6E2E9F"/>
                </a:solidFill>
                <a:uFill>
                  <a:solidFill>
                    <a:srgbClr val="6E2E9F"/>
                  </a:solidFill>
                </a:uFill>
                <a:latin typeface="Arial"/>
                <a:cs typeface="Arial"/>
              </a:rPr>
              <a:t>Retrieve Data</a:t>
            </a:r>
            <a:r>
              <a:rPr sz="2400" b="1" u="heavy" spc="-80"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from </a:t>
            </a:r>
            <a:r>
              <a:rPr sz="2400" b="1" spc="-5" dirty="0">
                <a:solidFill>
                  <a:srgbClr val="6E2E9F"/>
                </a:solidFill>
                <a:latin typeface="Arial"/>
                <a:cs typeface="Arial"/>
              </a:rPr>
              <a:t> </a:t>
            </a:r>
            <a:r>
              <a:rPr sz="2400" b="1" u="heavy" spc="-5" dirty="0">
                <a:solidFill>
                  <a:srgbClr val="6E2E9F"/>
                </a:solidFill>
                <a:uFill>
                  <a:solidFill>
                    <a:srgbClr val="6E2E9F"/>
                  </a:solidFill>
                </a:uFill>
                <a:latin typeface="Arial"/>
                <a:cs typeface="Arial"/>
              </a:rPr>
              <a:t>selection</a:t>
            </a:r>
            <a:endParaRPr sz="2400" dirty="0">
              <a:latin typeface="Arial"/>
              <a:cs typeface="Arial"/>
            </a:endParaRPr>
          </a:p>
          <a:p>
            <a:pPr marL="12700">
              <a:lnSpc>
                <a:spcPct val="100000"/>
              </a:lnSpc>
            </a:pPr>
            <a:r>
              <a:rPr sz="2400" b="1" spc="-5" dirty="0">
                <a:latin typeface="Arial"/>
                <a:cs typeface="Arial"/>
              </a:rPr>
              <a:t>e.g.</a:t>
            </a:r>
            <a:endParaRPr sz="2400" dirty="0">
              <a:latin typeface="Arial"/>
              <a:cs typeface="Arial"/>
            </a:endParaRPr>
          </a:p>
          <a:p>
            <a:pPr marL="12700" marR="421640">
              <a:lnSpc>
                <a:spcPct val="100000"/>
              </a:lnSpc>
              <a:spcBef>
                <a:spcPts val="15"/>
              </a:spcBef>
            </a:pPr>
            <a:r>
              <a:rPr sz="1400" b="1" spc="-5" dirty="0">
                <a:latin typeface="Arial"/>
                <a:cs typeface="Arial"/>
              </a:rPr>
              <a:t>&gt;&gt;&gt; </a:t>
            </a:r>
            <a:r>
              <a:rPr sz="1400" b="1" dirty="0">
                <a:latin typeface="Arial"/>
                <a:cs typeface="Arial"/>
              </a:rPr>
              <a:t>s = </a:t>
            </a:r>
            <a:r>
              <a:rPr sz="1400" b="1" spc="-5" dirty="0">
                <a:latin typeface="Arial"/>
                <a:cs typeface="Arial"/>
              </a:rPr>
              <a:t>pd.Series(np.nan,  index=[49,48,47,46,45, </a:t>
            </a:r>
            <a:r>
              <a:rPr sz="1400" b="1" dirty="0">
                <a:latin typeface="Arial"/>
                <a:cs typeface="Arial"/>
              </a:rPr>
              <a:t>1, 2, 3, 4,</a:t>
            </a:r>
            <a:r>
              <a:rPr sz="1400" b="1" spc="-140" dirty="0">
                <a:latin typeface="Arial"/>
                <a:cs typeface="Arial"/>
              </a:rPr>
              <a:t> </a:t>
            </a:r>
            <a:r>
              <a:rPr sz="1400" b="1" dirty="0">
                <a:latin typeface="Arial"/>
                <a:cs typeface="Arial"/>
              </a:rPr>
              <a:t>5])</a:t>
            </a:r>
            <a:endParaRPr sz="1400" dirty="0">
              <a:latin typeface="Arial"/>
              <a:cs typeface="Arial"/>
            </a:endParaRPr>
          </a:p>
          <a:p>
            <a:pPr marL="12700">
              <a:lnSpc>
                <a:spcPct val="100000"/>
              </a:lnSpc>
            </a:pPr>
            <a:r>
              <a:rPr sz="1400" b="1" spc="-5" dirty="0">
                <a:latin typeface="Arial"/>
                <a:cs typeface="Arial"/>
              </a:rPr>
              <a:t>&gt;&gt;&gt; s.iloc[:3] </a:t>
            </a:r>
            <a:r>
              <a:rPr sz="1400" b="1" dirty="0">
                <a:latin typeface="Arial"/>
                <a:cs typeface="Arial"/>
              </a:rPr>
              <a:t># slice </a:t>
            </a:r>
            <a:r>
              <a:rPr sz="1400" b="1" spc="-5" dirty="0">
                <a:latin typeface="Arial"/>
                <a:cs typeface="Arial"/>
              </a:rPr>
              <a:t>the </a:t>
            </a:r>
            <a:r>
              <a:rPr sz="1400" b="1" dirty="0">
                <a:latin typeface="Arial"/>
                <a:cs typeface="Arial"/>
              </a:rPr>
              <a:t>first </a:t>
            </a:r>
            <a:r>
              <a:rPr sz="1400" b="1" spc="-5" dirty="0">
                <a:latin typeface="Arial"/>
                <a:cs typeface="Arial"/>
              </a:rPr>
              <a:t>three</a:t>
            </a:r>
            <a:r>
              <a:rPr sz="1400" b="1" spc="-170" dirty="0">
                <a:latin typeface="Arial"/>
                <a:cs typeface="Arial"/>
              </a:rPr>
              <a:t> </a:t>
            </a:r>
            <a:r>
              <a:rPr sz="1400" b="1" spc="5" dirty="0">
                <a:latin typeface="Arial"/>
                <a:cs typeface="Arial"/>
              </a:rPr>
              <a:t>rows</a:t>
            </a:r>
            <a:endParaRPr sz="1400" dirty="0">
              <a:latin typeface="Arial"/>
              <a:cs typeface="Arial"/>
            </a:endParaRPr>
          </a:p>
        </p:txBody>
      </p:sp>
      <p:sp>
        <p:nvSpPr>
          <p:cNvPr id="15" name="object 15"/>
          <p:cNvSpPr txBox="1"/>
          <p:nvPr/>
        </p:nvSpPr>
        <p:spPr>
          <a:xfrm>
            <a:off x="298195" y="2836545"/>
            <a:ext cx="726440" cy="666750"/>
          </a:xfrm>
          <a:prstGeom prst="rect">
            <a:avLst/>
          </a:prstGeom>
        </p:spPr>
        <p:txBody>
          <a:bodyPr vert="horz" wrap="square" lIns="0" tIns="12700" rIns="0" bIns="0" rtlCol="0">
            <a:spAutoFit/>
          </a:bodyPr>
          <a:lstStyle/>
          <a:p>
            <a:pPr marL="12700">
              <a:lnSpc>
                <a:spcPct val="100000"/>
              </a:lnSpc>
              <a:spcBef>
                <a:spcPts val="100"/>
              </a:spcBef>
              <a:tabLst>
                <a:tab pos="356870" algn="l"/>
              </a:tabLst>
            </a:pPr>
            <a:r>
              <a:rPr sz="1400" b="1" dirty="0">
                <a:latin typeface="Arial"/>
                <a:cs typeface="Arial"/>
              </a:rPr>
              <a:t>49	</a:t>
            </a:r>
            <a:r>
              <a:rPr sz="1400" b="1" spc="-10" dirty="0">
                <a:latin typeface="Arial"/>
                <a:cs typeface="Arial"/>
              </a:rPr>
              <a:t>N</a:t>
            </a:r>
            <a:r>
              <a:rPr sz="1400" b="1" dirty="0">
                <a:latin typeface="Arial"/>
                <a:cs typeface="Arial"/>
              </a:rPr>
              <a:t>aN</a:t>
            </a:r>
            <a:endParaRPr sz="1400" dirty="0">
              <a:latin typeface="Arial"/>
              <a:cs typeface="Arial"/>
            </a:endParaRPr>
          </a:p>
          <a:p>
            <a:pPr marL="12700">
              <a:lnSpc>
                <a:spcPct val="100000"/>
              </a:lnSpc>
              <a:spcBef>
                <a:spcPts val="5"/>
              </a:spcBef>
              <a:tabLst>
                <a:tab pos="356870" algn="l"/>
              </a:tabLst>
            </a:pPr>
            <a:r>
              <a:rPr sz="1400" b="1" dirty="0">
                <a:latin typeface="Arial"/>
                <a:cs typeface="Arial"/>
              </a:rPr>
              <a:t>48	</a:t>
            </a:r>
            <a:r>
              <a:rPr sz="1400" b="1" spc="-10" dirty="0">
                <a:latin typeface="Arial"/>
                <a:cs typeface="Arial"/>
              </a:rPr>
              <a:t>N</a:t>
            </a:r>
            <a:r>
              <a:rPr sz="1400" b="1" dirty="0">
                <a:latin typeface="Arial"/>
                <a:cs typeface="Arial"/>
              </a:rPr>
              <a:t>aN</a:t>
            </a:r>
            <a:endParaRPr sz="1400" dirty="0">
              <a:latin typeface="Arial"/>
              <a:cs typeface="Arial"/>
            </a:endParaRPr>
          </a:p>
          <a:p>
            <a:pPr marL="12700">
              <a:lnSpc>
                <a:spcPct val="100000"/>
              </a:lnSpc>
              <a:tabLst>
                <a:tab pos="356870" algn="l"/>
              </a:tabLst>
            </a:pPr>
            <a:r>
              <a:rPr sz="1400" b="1" dirty="0">
                <a:latin typeface="Arial"/>
                <a:cs typeface="Arial"/>
              </a:rPr>
              <a:t>47	</a:t>
            </a:r>
            <a:r>
              <a:rPr sz="1400" b="1" spc="-10" dirty="0">
                <a:latin typeface="Arial"/>
                <a:cs typeface="Arial"/>
              </a:rPr>
              <a:t>N</a:t>
            </a:r>
            <a:r>
              <a:rPr sz="1400" b="1" dirty="0">
                <a:latin typeface="Arial"/>
                <a:cs typeface="Arial"/>
              </a:rPr>
              <a:t>aN</a:t>
            </a:r>
            <a:endParaRPr sz="1400" dirty="0">
              <a:latin typeface="Arial"/>
              <a:cs typeface="Arial"/>
            </a:endParaRPr>
          </a:p>
        </p:txBody>
      </p:sp>
      <p:sp>
        <p:nvSpPr>
          <p:cNvPr id="16" name="object 16"/>
          <p:cNvSpPr txBox="1"/>
          <p:nvPr/>
        </p:nvSpPr>
        <p:spPr>
          <a:xfrm>
            <a:off x="298195" y="3657600"/>
            <a:ext cx="3337560" cy="452755"/>
          </a:xfrm>
          <a:prstGeom prst="rect">
            <a:avLst/>
          </a:prstGeom>
        </p:spPr>
        <p:txBody>
          <a:bodyPr vert="horz" wrap="square" lIns="0" tIns="12700" rIns="0" bIns="0" rtlCol="0">
            <a:spAutoFit/>
          </a:bodyPr>
          <a:lstStyle/>
          <a:p>
            <a:pPr marL="12700" marR="5080">
              <a:lnSpc>
                <a:spcPct val="100000"/>
              </a:lnSpc>
              <a:spcBef>
                <a:spcPts val="100"/>
              </a:spcBef>
            </a:pPr>
            <a:r>
              <a:rPr sz="1400" b="1" spc="-5" dirty="0">
                <a:latin typeface="Arial"/>
                <a:cs typeface="Arial"/>
              </a:rPr>
              <a:t>&gt;&gt;&gt; s.loc[:3] </a:t>
            </a:r>
            <a:r>
              <a:rPr sz="1400" b="1" dirty="0">
                <a:latin typeface="Arial"/>
                <a:cs typeface="Arial"/>
              </a:rPr>
              <a:t># slice </a:t>
            </a:r>
            <a:r>
              <a:rPr sz="1400" b="1" spc="-5" dirty="0">
                <a:latin typeface="Arial"/>
                <a:cs typeface="Arial"/>
              </a:rPr>
              <a:t>up </a:t>
            </a:r>
            <a:r>
              <a:rPr sz="1400" b="1" dirty="0">
                <a:latin typeface="Arial"/>
                <a:cs typeface="Arial"/>
              </a:rPr>
              <a:t>to </a:t>
            </a:r>
            <a:r>
              <a:rPr sz="1400" b="1" spc="-5" dirty="0">
                <a:latin typeface="Arial"/>
                <a:cs typeface="Arial"/>
              </a:rPr>
              <a:t>and</a:t>
            </a:r>
            <a:r>
              <a:rPr sz="1400" b="1" spc="-140" dirty="0">
                <a:latin typeface="Arial"/>
                <a:cs typeface="Arial"/>
              </a:rPr>
              <a:t> </a:t>
            </a:r>
            <a:r>
              <a:rPr sz="1400" b="1" spc="-5" dirty="0">
                <a:latin typeface="Arial"/>
                <a:cs typeface="Arial"/>
              </a:rPr>
              <a:t>including  label</a:t>
            </a:r>
            <a:r>
              <a:rPr sz="1400" b="1" spc="-35" dirty="0">
                <a:latin typeface="Arial"/>
                <a:cs typeface="Arial"/>
              </a:rPr>
              <a:t> </a:t>
            </a:r>
            <a:r>
              <a:rPr sz="1400" b="1" dirty="0">
                <a:latin typeface="Arial"/>
                <a:cs typeface="Arial"/>
              </a:rPr>
              <a:t>3</a:t>
            </a:r>
            <a:endParaRPr sz="1400" dirty="0">
              <a:latin typeface="Arial"/>
              <a:cs typeface="Arial"/>
            </a:endParaRPr>
          </a:p>
        </p:txBody>
      </p:sp>
      <p:sp>
        <p:nvSpPr>
          <p:cNvPr id="17" name="object 17"/>
          <p:cNvSpPr txBox="1"/>
          <p:nvPr/>
        </p:nvSpPr>
        <p:spPr>
          <a:xfrm>
            <a:off x="300889" y="4267200"/>
            <a:ext cx="725805" cy="1733550"/>
          </a:xfrm>
          <a:prstGeom prst="rect">
            <a:avLst/>
          </a:prstGeom>
        </p:spPr>
        <p:txBody>
          <a:bodyPr vert="horz" wrap="square" lIns="0" tIns="12700" rIns="0" bIns="0" rtlCol="0">
            <a:spAutoFit/>
          </a:bodyPr>
          <a:lstStyle/>
          <a:p>
            <a:pPr marL="12700">
              <a:lnSpc>
                <a:spcPct val="100000"/>
              </a:lnSpc>
              <a:spcBef>
                <a:spcPts val="100"/>
              </a:spcBef>
              <a:tabLst>
                <a:tab pos="356870" algn="l"/>
              </a:tabLst>
            </a:pPr>
            <a:r>
              <a:rPr sz="1400" b="1" dirty="0">
                <a:latin typeface="Arial"/>
                <a:cs typeface="Arial"/>
              </a:rPr>
              <a:t>49	</a:t>
            </a:r>
            <a:r>
              <a:rPr sz="1400" b="1" spc="-10" dirty="0">
                <a:latin typeface="Arial"/>
                <a:cs typeface="Arial"/>
              </a:rPr>
              <a:t>N</a:t>
            </a:r>
            <a:r>
              <a:rPr sz="1400" b="1" dirty="0">
                <a:latin typeface="Arial"/>
                <a:cs typeface="Arial"/>
              </a:rPr>
              <a:t>aN</a:t>
            </a:r>
            <a:endParaRPr sz="1400" dirty="0">
              <a:latin typeface="Arial"/>
              <a:cs typeface="Arial"/>
            </a:endParaRPr>
          </a:p>
          <a:p>
            <a:pPr marL="12700">
              <a:lnSpc>
                <a:spcPct val="100000"/>
              </a:lnSpc>
              <a:tabLst>
                <a:tab pos="356870" algn="l"/>
              </a:tabLst>
            </a:pPr>
            <a:r>
              <a:rPr sz="1400" b="1" dirty="0">
                <a:latin typeface="Arial"/>
                <a:cs typeface="Arial"/>
              </a:rPr>
              <a:t>48	</a:t>
            </a:r>
            <a:r>
              <a:rPr sz="1400" b="1" spc="-10" dirty="0">
                <a:latin typeface="Arial"/>
                <a:cs typeface="Arial"/>
              </a:rPr>
              <a:t>N</a:t>
            </a:r>
            <a:r>
              <a:rPr sz="1400" b="1" dirty="0">
                <a:latin typeface="Arial"/>
                <a:cs typeface="Arial"/>
              </a:rPr>
              <a:t>aN</a:t>
            </a:r>
            <a:endParaRPr sz="1400" dirty="0">
              <a:latin typeface="Arial"/>
              <a:cs typeface="Arial"/>
            </a:endParaRPr>
          </a:p>
          <a:p>
            <a:pPr marL="12700">
              <a:lnSpc>
                <a:spcPct val="100000"/>
              </a:lnSpc>
              <a:tabLst>
                <a:tab pos="356870" algn="l"/>
              </a:tabLst>
            </a:pPr>
            <a:r>
              <a:rPr sz="1400" b="1" dirty="0">
                <a:latin typeface="Arial"/>
                <a:cs typeface="Arial"/>
              </a:rPr>
              <a:t>47	</a:t>
            </a:r>
            <a:r>
              <a:rPr sz="1400" b="1" spc="-10" dirty="0">
                <a:latin typeface="Arial"/>
                <a:cs typeface="Arial"/>
              </a:rPr>
              <a:t>N</a:t>
            </a:r>
            <a:r>
              <a:rPr sz="1400" b="1" dirty="0">
                <a:latin typeface="Arial"/>
                <a:cs typeface="Arial"/>
              </a:rPr>
              <a:t>aN</a:t>
            </a:r>
            <a:endParaRPr sz="1400" dirty="0">
              <a:latin typeface="Arial"/>
              <a:cs typeface="Arial"/>
            </a:endParaRPr>
          </a:p>
          <a:p>
            <a:pPr marL="12700">
              <a:lnSpc>
                <a:spcPct val="100000"/>
              </a:lnSpc>
              <a:tabLst>
                <a:tab pos="356870" algn="l"/>
              </a:tabLst>
            </a:pPr>
            <a:r>
              <a:rPr sz="1400" b="1" dirty="0">
                <a:latin typeface="Arial"/>
                <a:cs typeface="Arial"/>
              </a:rPr>
              <a:t>46	</a:t>
            </a:r>
            <a:r>
              <a:rPr sz="1400" b="1" spc="-10" dirty="0">
                <a:latin typeface="Arial"/>
                <a:cs typeface="Arial"/>
              </a:rPr>
              <a:t>N</a:t>
            </a:r>
            <a:r>
              <a:rPr sz="1400" b="1" dirty="0">
                <a:latin typeface="Arial"/>
                <a:cs typeface="Arial"/>
              </a:rPr>
              <a:t>aN</a:t>
            </a:r>
            <a:endParaRPr sz="1400" dirty="0">
              <a:latin typeface="Arial"/>
              <a:cs typeface="Arial"/>
            </a:endParaRPr>
          </a:p>
          <a:p>
            <a:pPr marL="12700">
              <a:lnSpc>
                <a:spcPct val="100000"/>
              </a:lnSpc>
              <a:spcBef>
                <a:spcPts val="5"/>
              </a:spcBef>
              <a:tabLst>
                <a:tab pos="356870" algn="l"/>
              </a:tabLst>
            </a:pPr>
            <a:r>
              <a:rPr sz="1400" b="1" dirty="0">
                <a:latin typeface="Arial"/>
                <a:cs typeface="Arial"/>
              </a:rPr>
              <a:t>45	</a:t>
            </a:r>
            <a:r>
              <a:rPr sz="1400" b="1" spc="-10" dirty="0">
                <a:latin typeface="Arial"/>
                <a:cs typeface="Arial"/>
              </a:rPr>
              <a:t>N</a:t>
            </a:r>
            <a:r>
              <a:rPr sz="1400" b="1" dirty="0">
                <a:latin typeface="Arial"/>
                <a:cs typeface="Arial"/>
              </a:rPr>
              <a:t>aN</a:t>
            </a:r>
            <a:endParaRPr sz="1400" dirty="0">
              <a:latin typeface="Arial"/>
              <a:cs typeface="Arial"/>
            </a:endParaRPr>
          </a:p>
          <a:p>
            <a:pPr marL="307975" indent="-295910">
              <a:lnSpc>
                <a:spcPct val="100000"/>
              </a:lnSpc>
              <a:buAutoNum type="arabicPlain"/>
              <a:tabLst>
                <a:tab pos="307975" algn="l"/>
                <a:tab pos="308610" algn="l"/>
              </a:tabLst>
            </a:pPr>
            <a:r>
              <a:rPr sz="1400" b="1" spc="-5" dirty="0">
                <a:latin typeface="Arial"/>
                <a:cs typeface="Arial"/>
              </a:rPr>
              <a:t>NaN</a:t>
            </a:r>
            <a:endParaRPr sz="1400" dirty="0">
              <a:latin typeface="Arial"/>
              <a:cs typeface="Arial"/>
            </a:endParaRPr>
          </a:p>
          <a:p>
            <a:pPr marL="307975" indent="-295910">
              <a:lnSpc>
                <a:spcPct val="100000"/>
              </a:lnSpc>
              <a:buAutoNum type="arabicPlain"/>
              <a:tabLst>
                <a:tab pos="307975" algn="l"/>
                <a:tab pos="308610" algn="l"/>
              </a:tabLst>
            </a:pPr>
            <a:r>
              <a:rPr sz="1400" b="1" spc="-5" dirty="0">
                <a:latin typeface="Arial"/>
                <a:cs typeface="Arial"/>
              </a:rPr>
              <a:t>NaN</a:t>
            </a:r>
            <a:endParaRPr sz="1400" dirty="0">
              <a:latin typeface="Arial"/>
              <a:cs typeface="Arial"/>
            </a:endParaRPr>
          </a:p>
          <a:p>
            <a:pPr marL="307975" indent="-295910">
              <a:lnSpc>
                <a:spcPct val="100000"/>
              </a:lnSpc>
              <a:buAutoNum type="arabicPlain"/>
              <a:tabLst>
                <a:tab pos="307975" algn="l"/>
                <a:tab pos="308610" algn="l"/>
              </a:tabLst>
            </a:pPr>
            <a:r>
              <a:rPr sz="1400" b="1" spc="-5" dirty="0">
                <a:latin typeface="Arial"/>
                <a:cs typeface="Arial"/>
              </a:rPr>
              <a:t>NaN</a:t>
            </a:r>
            <a:endParaRPr sz="1400" dirty="0">
              <a:latin typeface="Arial"/>
              <a:cs typeface="Arial"/>
            </a:endParaRPr>
          </a:p>
        </p:txBody>
      </p:sp>
      <p:sp>
        <p:nvSpPr>
          <p:cNvPr id="19" name="object 19"/>
          <p:cNvSpPr txBox="1"/>
          <p:nvPr/>
        </p:nvSpPr>
        <p:spPr>
          <a:xfrm>
            <a:off x="2971800" y="2836545"/>
            <a:ext cx="5867400" cy="289823"/>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&gt;&gt;&gt; </a:t>
            </a:r>
            <a:r>
              <a:rPr sz="1800" spc="-5" dirty="0">
                <a:latin typeface="Calibri"/>
                <a:cs typeface="Calibri"/>
              </a:rPr>
              <a:t>s.ix[:3] </a:t>
            </a:r>
            <a:r>
              <a:rPr sz="1800" dirty="0">
                <a:latin typeface="Calibri"/>
                <a:cs typeface="Calibri"/>
              </a:rPr>
              <a:t># the </a:t>
            </a:r>
            <a:r>
              <a:rPr sz="1800" spc="-10" dirty="0">
                <a:latin typeface="Calibri"/>
                <a:cs typeface="Calibri"/>
              </a:rPr>
              <a:t>integer </a:t>
            </a:r>
            <a:r>
              <a:rPr sz="1800" spc="-5" dirty="0">
                <a:latin typeface="Calibri"/>
                <a:cs typeface="Calibri"/>
              </a:rPr>
              <a:t>is in </a:t>
            </a:r>
            <a:r>
              <a:rPr sz="1800" dirty="0">
                <a:latin typeface="Calibri"/>
                <a:cs typeface="Calibri"/>
              </a:rPr>
              <a:t>the </a:t>
            </a:r>
            <a:r>
              <a:rPr sz="1800" spc="-10" dirty="0">
                <a:latin typeface="Calibri"/>
                <a:cs typeface="Calibri"/>
              </a:rPr>
              <a:t>index </a:t>
            </a:r>
            <a:r>
              <a:rPr sz="1800" dirty="0">
                <a:latin typeface="Calibri"/>
                <a:cs typeface="Calibri"/>
              </a:rPr>
              <a:t>so  </a:t>
            </a:r>
            <a:r>
              <a:rPr sz="1800" spc="-5" dirty="0">
                <a:latin typeface="Calibri"/>
                <a:cs typeface="Calibri"/>
              </a:rPr>
              <a:t>s.ix[:3] </a:t>
            </a:r>
            <a:r>
              <a:rPr sz="1800" spc="-10" dirty="0">
                <a:latin typeface="Calibri"/>
                <a:cs typeface="Calibri"/>
              </a:rPr>
              <a:t>works </a:t>
            </a:r>
            <a:r>
              <a:rPr sz="1800" spc="-20" dirty="0">
                <a:latin typeface="Calibri"/>
                <a:cs typeface="Calibri"/>
              </a:rPr>
              <a:t>like</a:t>
            </a:r>
            <a:r>
              <a:rPr sz="1800" spc="10" dirty="0">
                <a:latin typeface="Calibri"/>
                <a:cs typeface="Calibri"/>
              </a:rPr>
              <a:t> </a:t>
            </a:r>
            <a:r>
              <a:rPr sz="1800" spc="-5" dirty="0">
                <a:latin typeface="Calibri"/>
                <a:cs typeface="Calibri"/>
              </a:rPr>
              <a:t>loc</a:t>
            </a:r>
            <a:endParaRPr sz="1800" dirty="0">
              <a:latin typeface="Calibri"/>
              <a:cs typeface="Calibri"/>
            </a:endParaRPr>
          </a:p>
        </p:txBody>
      </p:sp>
      <p:sp>
        <p:nvSpPr>
          <p:cNvPr id="20" name="object 20"/>
          <p:cNvSpPr txBox="1"/>
          <p:nvPr/>
        </p:nvSpPr>
        <p:spPr>
          <a:xfrm>
            <a:off x="4194809" y="3385566"/>
            <a:ext cx="819785" cy="2220595"/>
          </a:xfrm>
          <a:prstGeom prst="rect">
            <a:avLst/>
          </a:prstGeom>
        </p:spPr>
        <p:txBody>
          <a:bodyPr vert="horz" wrap="square" lIns="0" tIns="12700" rIns="0" bIns="0" rtlCol="0">
            <a:spAutoFit/>
          </a:bodyPr>
          <a:lstStyle/>
          <a:p>
            <a:pPr marL="12700">
              <a:lnSpc>
                <a:spcPct val="100000"/>
              </a:lnSpc>
              <a:spcBef>
                <a:spcPts val="100"/>
              </a:spcBef>
              <a:tabLst>
                <a:tab pos="400685" algn="l"/>
              </a:tabLst>
            </a:pPr>
            <a:r>
              <a:rPr sz="1800" dirty="0">
                <a:latin typeface="Calibri"/>
                <a:cs typeface="Calibri"/>
              </a:rPr>
              <a:t>49	NaN</a:t>
            </a:r>
            <a:endParaRPr sz="1800">
              <a:latin typeface="Calibri"/>
              <a:cs typeface="Calibri"/>
            </a:endParaRPr>
          </a:p>
          <a:p>
            <a:pPr marL="12700">
              <a:lnSpc>
                <a:spcPct val="100000"/>
              </a:lnSpc>
              <a:tabLst>
                <a:tab pos="400685" algn="l"/>
              </a:tabLst>
            </a:pPr>
            <a:r>
              <a:rPr sz="1800" dirty="0">
                <a:latin typeface="Calibri"/>
                <a:cs typeface="Calibri"/>
              </a:rPr>
              <a:t>48	NaN</a:t>
            </a:r>
            <a:endParaRPr sz="1800">
              <a:latin typeface="Calibri"/>
              <a:cs typeface="Calibri"/>
            </a:endParaRPr>
          </a:p>
          <a:p>
            <a:pPr marL="12700">
              <a:lnSpc>
                <a:spcPct val="100000"/>
              </a:lnSpc>
              <a:tabLst>
                <a:tab pos="400685" algn="l"/>
              </a:tabLst>
            </a:pPr>
            <a:r>
              <a:rPr sz="1800" dirty="0">
                <a:latin typeface="Calibri"/>
                <a:cs typeface="Calibri"/>
              </a:rPr>
              <a:t>47	NaN</a:t>
            </a:r>
            <a:endParaRPr sz="1800">
              <a:latin typeface="Calibri"/>
              <a:cs typeface="Calibri"/>
            </a:endParaRPr>
          </a:p>
          <a:p>
            <a:pPr marL="12700">
              <a:lnSpc>
                <a:spcPct val="100000"/>
              </a:lnSpc>
              <a:tabLst>
                <a:tab pos="400685" algn="l"/>
              </a:tabLst>
            </a:pPr>
            <a:r>
              <a:rPr sz="1800" dirty="0">
                <a:latin typeface="Calibri"/>
                <a:cs typeface="Calibri"/>
              </a:rPr>
              <a:t>46	NaN</a:t>
            </a:r>
            <a:endParaRPr sz="1800">
              <a:latin typeface="Calibri"/>
              <a:cs typeface="Calibri"/>
            </a:endParaRPr>
          </a:p>
          <a:p>
            <a:pPr marL="12700">
              <a:lnSpc>
                <a:spcPct val="100000"/>
              </a:lnSpc>
              <a:tabLst>
                <a:tab pos="400685" algn="l"/>
              </a:tabLst>
            </a:pPr>
            <a:r>
              <a:rPr sz="1800" dirty="0">
                <a:latin typeface="Calibri"/>
                <a:cs typeface="Calibri"/>
              </a:rPr>
              <a:t>45	NaN</a:t>
            </a:r>
            <a:endParaRPr sz="1800">
              <a:latin typeface="Calibri"/>
              <a:cs typeface="Calibri"/>
            </a:endParaRPr>
          </a:p>
          <a:p>
            <a:pPr marL="338455" indent="-326390">
              <a:lnSpc>
                <a:spcPct val="100000"/>
              </a:lnSpc>
              <a:buAutoNum type="arabicPlain"/>
              <a:tabLst>
                <a:tab pos="338455" algn="l"/>
                <a:tab pos="339090" algn="l"/>
              </a:tabLst>
            </a:pPr>
            <a:r>
              <a:rPr sz="1800" dirty="0">
                <a:latin typeface="Calibri"/>
                <a:cs typeface="Calibri"/>
              </a:rPr>
              <a:t>NaN</a:t>
            </a:r>
            <a:endParaRPr sz="1800">
              <a:latin typeface="Calibri"/>
              <a:cs typeface="Calibri"/>
            </a:endParaRPr>
          </a:p>
          <a:p>
            <a:pPr marL="338455" indent="-326390">
              <a:lnSpc>
                <a:spcPct val="100000"/>
              </a:lnSpc>
              <a:buAutoNum type="arabicPlain"/>
              <a:tabLst>
                <a:tab pos="338455" algn="l"/>
                <a:tab pos="339090" algn="l"/>
              </a:tabLst>
            </a:pPr>
            <a:r>
              <a:rPr sz="1800" dirty="0">
                <a:latin typeface="Calibri"/>
                <a:cs typeface="Calibri"/>
              </a:rPr>
              <a:t>NaN</a:t>
            </a:r>
            <a:endParaRPr sz="1800">
              <a:latin typeface="Calibri"/>
              <a:cs typeface="Calibri"/>
            </a:endParaRPr>
          </a:p>
          <a:p>
            <a:pPr marL="338455" indent="-326390">
              <a:lnSpc>
                <a:spcPct val="100000"/>
              </a:lnSpc>
              <a:buAutoNum type="arabicPlain"/>
              <a:tabLst>
                <a:tab pos="338455" algn="l"/>
                <a:tab pos="339090" algn="l"/>
              </a:tabLst>
            </a:pPr>
            <a:r>
              <a:rPr sz="1800" dirty="0">
                <a:latin typeface="Calibri"/>
                <a:cs typeface="Calibri"/>
              </a:rPr>
              <a:t>NaN</a:t>
            </a:r>
            <a:endParaRPr sz="1800">
              <a:latin typeface="Calibri"/>
              <a:cs typeface="Calibri"/>
            </a:endParaRPr>
          </a:p>
        </p:txBody>
      </p:sp>
      <p:sp>
        <p:nvSpPr>
          <p:cNvPr id="10" name="object 15"/>
          <p:cNvSpPr txBox="1">
            <a:spLocks noGrp="1"/>
          </p:cNvSpPr>
          <p:nvPr>
            <p:ph type="title"/>
          </p:nvPr>
        </p:nvSpPr>
        <p:spPr>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37496" y="1095691"/>
            <a:ext cx="7632700" cy="2487295"/>
          </a:xfrm>
          <a:prstGeom prst="rect">
            <a:avLst/>
          </a:prstGeom>
        </p:spPr>
        <p:txBody>
          <a:bodyPr vert="horz" wrap="square" lIns="0" tIns="12700" rIns="0" bIns="0" rtlCol="0">
            <a:spAutoFit/>
          </a:bodyPr>
          <a:lstStyle/>
          <a:p>
            <a:pPr marL="12700">
              <a:lnSpc>
                <a:spcPct val="100000"/>
              </a:lnSpc>
              <a:spcBef>
                <a:spcPts val="100"/>
              </a:spcBef>
              <a:tabLst>
                <a:tab pos="1265555" algn="l"/>
              </a:tabLst>
            </a:pPr>
            <a:r>
              <a:rPr sz="1800" b="1" spc="-5" dirty="0">
                <a:solidFill>
                  <a:srgbClr val="FF0000"/>
                </a:solidFill>
                <a:latin typeface="Arial"/>
                <a:cs typeface="Arial"/>
              </a:rPr>
              <a:t>Pandas	DataFrame</a:t>
            </a:r>
            <a:endParaRPr sz="1800" dirty="0">
              <a:latin typeface="Arial"/>
              <a:cs typeface="Arial"/>
            </a:endParaRPr>
          </a:p>
          <a:p>
            <a:pPr marL="12700" marR="5080">
              <a:lnSpc>
                <a:spcPct val="100000"/>
              </a:lnSpc>
            </a:pPr>
            <a:r>
              <a:rPr sz="1800" b="1" dirty="0">
                <a:solidFill>
                  <a:srgbClr val="6E2E9F"/>
                </a:solidFill>
                <a:latin typeface="Arial"/>
                <a:cs typeface="Arial"/>
              </a:rPr>
              <a:t>It </a:t>
            </a:r>
            <a:r>
              <a:rPr sz="1800" b="1" spc="-5" dirty="0">
                <a:solidFill>
                  <a:srgbClr val="6E2E9F"/>
                </a:solidFill>
                <a:latin typeface="Arial"/>
                <a:cs typeface="Arial"/>
              </a:rPr>
              <a:t>is a two-dimensional data structure, </a:t>
            </a:r>
            <a:r>
              <a:rPr sz="1800" b="1" dirty="0">
                <a:solidFill>
                  <a:srgbClr val="6E2E9F"/>
                </a:solidFill>
                <a:latin typeface="Arial"/>
                <a:cs typeface="Arial"/>
              </a:rPr>
              <a:t>just like </a:t>
            </a:r>
            <a:r>
              <a:rPr sz="1800" b="1" spc="-5" dirty="0">
                <a:solidFill>
                  <a:srgbClr val="6E2E9F"/>
                </a:solidFill>
                <a:latin typeface="Arial"/>
                <a:cs typeface="Arial"/>
              </a:rPr>
              <a:t>any</a:t>
            </a:r>
            <a:r>
              <a:rPr sz="1800" b="1" spc="-125" dirty="0">
                <a:solidFill>
                  <a:srgbClr val="6E2E9F"/>
                </a:solidFill>
                <a:latin typeface="Arial"/>
                <a:cs typeface="Arial"/>
              </a:rPr>
              <a:t> </a:t>
            </a:r>
            <a:r>
              <a:rPr sz="1800" b="1" spc="-5" dirty="0">
                <a:solidFill>
                  <a:srgbClr val="6E2E9F"/>
                </a:solidFill>
                <a:latin typeface="Arial"/>
                <a:cs typeface="Arial"/>
              </a:rPr>
              <a:t>table  </a:t>
            </a:r>
            <a:r>
              <a:rPr sz="1800" b="1" spc="5" dirty="0">
                <a:solidFill>
                  <a:srgbClr val="6E2E9F"/>
                </a:solidFill>
                <a:latin typeface="Arial"/>
                <a:cs typeface="Arial"/>
              </a:rPr>
              <a:t>(with </a:t>
            </a:r>
            <a:r>
              <a:rPr sz="1800" b="1" spc="10" dirty="0">
                <a:solidFill>
                  <a:srgbClr val="6E2E9F"/>
                </a:solidFill>
                <a:latin typeface="Arial"/>
                <a:cs typeface="Arial"/>
              </a:rPr>
              <a:t>rows </a:t>
            </a:r>
            <a:r>
              <a:rPr sz="1800" b="1" spc="-5" dirty="0">
                <a:solidFill>
                  <a:srgbClr val="6E2E9F"/>
                </a:solidFill>
                <a:latin typeface="Arial"/>
                <a:cs typeface="Arial"/>
              </a:rPr>
              <a:t>&amp;</a:t>
            </a:r>
            <a:r>
              <a:rPr sz="1800" b="1" spc="-165" dirty="0">
                <a:solidFill>
                  <a:srgbClr val="6E2E9F"/>
                </a:solidFill>
                <a:latin typeface="Arial"/>
                <a:cs typeface="Arial"/>
              </a:rPr>
              <a:t> </a:t>
            </a:r>
            <a:r>
              <a:rPr sz="1800" b="1" dirty="0">
                <a:solidFill>
                  <a:srgbClr val="6E2E9F"/>
                </a:solidFill>
                <a:latin typeface="Arial"/>
                <a:cs typeface="Arial"/>
              </a:rPr>
              <a:t>columns).</a:t>
            </a:r>
            <a:endParaRPr sz="1800" dirty="0">
              <a:latin typeface="Arial"/>
              <a:cs typeface="Arial"/>
            </a:endParaRPr>
          </a:p>
          <a:p>
            <a:pPr marL="12700">
              <a:lnSpc>
                <a:spcPct val="100000"/>
              </a:lnSpc>
            </a:pPr>
            <a:r>
              <a:rPr sz="1800" spc="-5" dirty="0">
                <a:solidFill>
                  <a:srgbClr val="3399FF"/>
                </a:solidFill>
                <a:latin typeface="Arial"/>
                <a:cs typeface="Arial"/>
              </a:rPr>
              <a:t>Basic Features </a:t>
            </a:r>
            <a:r>
              <a:rPr sz="1800" dirty="0">
                <a:solidFill>
                  <a:srgbClr val="3399FF"/>
                </a:solidFill>
                <a:latin typeface="Arial"/>
                <a:cs typeface="Arial"/>
              </a:rPr>
              <a:t>of</a:t>
            </a:r>
            <a:r>
              <a:rPr sz="1800" spc="-65" dirty="0">
                <a:solidFill>
                  <a:srgbClr val="3399FF"/>
                </a:solidFill>
                <a:latin typeface="Arial"/>
                <a:cs typeface="Arial"/>
              </a:rPr>
              <a:t> </a:t>
            </a:r>
            <a:r>
              <a:rPr sz="1800" spc="-5" dirty="0">
                <a:solidFill>
                  <a:srgbClr val="3399FF"/>
                </a:solidFill>
                <a:latin typeface="Arial"/>
                <a:cs typeface="Arial"/>
              </a:rPr>
              <a:t>DataFrame</a:t>
            </a:r>
            <a:endParaRPr sz="1800" dirty="0">
              <a:latin typeface="Arial"/>
              <a:cs typeface="Arial"/>
            </a:endParaRPr>
          </a:p>
          <a:p>
            <a:pPr marL="355600" indent="-342900">
              <a:lnSpc>
                <a:spcPct val="100000"/>
              </a:lnSpc>
              <a:spcBef>
                <a:spcPts val="5"/>
              </a:spcBef>
              <a:buFont typeface="Wingdings"/>
              <a:buChar char=""/>
              <a:tabLst>
                <a:tab pos="354965" algn="l"/>
                <a:tab pos="355600" algn="l"/>
              </a:tabLst>
            </a:pPr>
            <a:r>
              <a:rPr sz="1600" spc="-5" dirty="0">
                <a:latin typeface="Arial"/>
                <a:cs typeface="Arial"/>
              </a:rPr>
              <a:t>Columns may be of different</a:t>
            </a:r>
            <a:r>
              <a:rPr sz="1600" spc="-100" dirty="0">
                <a:latin typeface="Arial"/>
                <a:cs typeface="Arial"/>
              </a:rPr>
              <a:t> </a:t>
            </a:r>
            <a:r>
              <a:rPr sz="1600" spc="-5" dirty="0">
                <a:latin typeface="Arial"/>
                <a:cs typeface="Arial"/>
              </a:rPr>
              <a:t>types</a:t>
            </a:r>
            <a:endParaRPr sz="1600" dirty="0">
              <a:latin typeface="Arial"/>
              <a:cs typeface="Arial"/>
            </a:endParaRPr>
          </a:p>
          <a:p>
            <a:pPr marL="355600" indent="-342900">
              <a:lnSpc>
                <a:spcPct val="100000"/>
              </a:lnSpc>
              <a:spcBef>
                <a:spcPts val="5"/>
              </a:spcBef>
              <a:buFont typeface="Wingdings"/>
              <a:buChar char=""/>
              <a:tabLst>
                <a:tab pos="354965" algn="l"/>
                <a:tab pos="355600" algn="l"/>
              </a:tabLst>
            </a:pPr>
            <a:r>
              <a:rPr sz="1600" spc="-5" dirty="0">
                <a:latin typeface="Arial"/>
                <a:cs typeface="Arial"/>
              </a:rPr>
              <a:t>Size can be</a:t>
            </a:r>
            <a:r>
              <a:rPr sz="1600" spc="-114" dirty="0">
                <a:latin typeface="Arial"/>
                <a:cs typeface="Arial"/>
              </a:rPr>
              <a:t> </a:t>
            </a:r>
            <a:r>
              <a:rPr sz="1600" spc="-5" dirty="0">
                <a:latin typeface="Arial"/>
                <a:cs typeface="Arial"/>
              </a:rPr>
              <a:t>changed(Mutable)</a:t>
            </a:r>
            <a:endParaRPr sz="1600" dirty="0">
              <a:latin typeface="Arial"/>
              <a:cs typeface="Arial"/>
            </a:endParaRPr>
          </a:p>
          <a:p>
            <a:pPr marL="355600" indent="-342900">
              <a:lnSpc>
                <a:spcPct val="100000"/>
              </a:lnSpc>
              <a:buFont typeface="Wingdings"/>
              <a:buChar char=""/>
              <a:tabLst>
                <a:tab pos="354965" algn="l"/>
                <a:tab pos="355600" algn="l"/>
              </a:tabLst>
            </a:pPr>
            <a:r>
              <a:rPr sz="1600" spc="-5" dirty="0">
                <a:latin typeface="Arial"/>
                <a:cs typeface="Arial"/>
              </a:rPr>
              <a:t>Labeled axes </a:t>
            </a:r>
            <a:r>
              <a:rPr sz="1600" spc="-10" dirty="0">
                <a:latin typeface="Arial"/>
                <a:cs typeface="Arial"/>
              </a:rPr>
              <a:t>(rows </a:t>
            </a:r>
            <a:r>
              <a:rPr sz="1600" spc="-5" dirty="0">
                <a:latin typeface="Arial"/>
                <a:cs typeface="Arial"/>
              </a:rPr>
              <a:t>/</a:t>
            </a:r>
            <a:r>
              <a:rPr sz="1600" spc="-60" dirty="0">
                <a:latin typeface="Arial"/>
                <a:cs typeface="Arial"/>
              </a:rPr>
              <a:t> </a:t>
            </a:r>
            <a:r>
              <a:rPr sz="1600" spc="-5" dirty="0">
                <a:latin typeface="Arial"/>
                <a:cs typeface="Arial"/>
              </a:rPr>
              <a:t>columns)</a:t>
            </a:r>
            <a:endParaRPr sz="1600" dirty="0">
              <a:latin typeface="Arial"/>
              <a:cs typeface="Arial"/>
            </a:endParaRPr>
          </a:p>
          <a:p>
            <a:pPr marL="355600" indent="-342900">
              <a:lnSpc>
                <a:spcPct val="100000"/>
              </a:lnSpc>
              <a:spcBef>
                <a:spcPts val="240"/>
              </a:spcBef>
              <a:buFont typeface="Wingdings"/>
              <a:buChar char=""/>
              <a:tabLst>
                <a:tab pos="354965" algn="l"/>
                <a:tab pos="355600" algn="l"/>
              </a:tabLst>
            </a:pPr>
            <a:r>
              <a:rPr sz="1600" spc="-5" dirty="0">
                <a:latin typeface="Arial"/>
                <a:cs typeface="Arial"/>
              </a:rPr>
              <a:t>Arithmetic operations on </a:t>
            </a:r>
            <a:r>
              <a:rPr sz="1600" spc="-10" dirty="0">
                <a:latin typeface="Arial"/>
                <a:cs typeface="Arial"/>
              </a:rPr>
              <a:t>rows </a:t>
            </a:r>
            <a:r>
              <a:rPr sz="1600" spc="-5" dirty="0">
                <a:latin typeface="Arial"/>
                <a:cs typeface="Arial"/>
              </a:rPr>
              <a:t>and</a:t>
            </a:r>
            <a:r>
              <a:rPr sz="1600" spc="-20" dirty="0">
                <a:latin typeface="Arial"/>
                <a:cs typeface="Arial"/>
              </a:rPr>
              <a:t> </a:t>
            </a:r>
            <a:r>
              <a:rPr sz="1600" spc="-5" dirty="0">
                <a:latin typeface="Arial"/>
                <a:cs typeface="Arial"/>
              </a:rPr>
              <a:t>columns</a:t>
            </a:r>
            <a:endParaRPr sz="1600" dirty="0">
              <a:latin typeface="Arial"/>
              <a:cs typeface="Arial"/>
            </a:endParaRPr>
          </a:p>
          <a:p>
            <a:pPr marL="12700">
              <a:lnSpc>
                <a:spcPct val="100000"/>
              </a:lnSpc>
              <a:spcBef>
                <a:spcPts val="650"/>
              </a:spcBef>
            </a:pPr>
            <a:r>
              <a:rPr sz="1800" dirty="0">
                <a:solidFill>
                  <a:srgbClr val="3399FF"/>
                </a:solidFill>
                <a:latin typeface="Arial"/>
                <a:cs typeface="Arial"/>
              </a:rPr>
              <a:t>Structure</a:t>
            </a:r>
            <a:endParaRPr sz="1800" dirty="0">
              <a:latin typeface="Arial"/>
              <a:cs typeface="Arial"/>
            </a:endParaRPr>
          </a:p>
        </p:txBody>
      </p:sp>
      <p:sp>
        <p:nvSpPr>
          <p:cNvPr id="16" name="object 16"/>
          <p:cNvSpPr/>
          <p:nvPr/>
        </p:nvSpPr>
        <p:spPr>
          <a:xfrm>
            <a:off x="6708647" y="2901060"/>
            <a:ext cx="1054735" cy="876935"/>
          </a:xfrm>
          <a:custGeom>
            <a:avLst/>
            <a:gdLst/>
            <a:ahLst/>
            <a:cxnLst/>
            <a:rect l="l" t="t" r="r" b="b"/>
            <a:pathLst>
              <a:path w="1054734" h="876935">
                <a:moveTo>
                  <a:pt x="0" y="0"/>
                </a:moveTo>
                <a:lnTo>
                  <a:pt x="177419" y="876934"/>
                </a:lnTo>
                <a:lnTo>
                  <a:pt x="1054607" y="699642"/>
                </a:lnTo>
                <a:lnTo>
                  <a:pt x="790955" y="524637"/>
                </a:lnTo>
                <a:lnTo>
                  <a:pt x="1023111" y="174878"/>
                </a:lnTo>
                <a:lnTo>
                  <a:pt x="263651" y="174878"/>
                </a:lnTo>
                <a:lnTo>
                  <a:pt x="0" y="0"/>
                </a:lnTo>
                <a:close/>
              </a:path>
            </a:pathLst>
          </a:custGeom>
          <a:solidFill>
            <a:srgbClr val="FF9900"/>
          </a:solidFill>
        </p:spPr>
        <p:txBody>
          <a:bodyPr wrap="square" lIns="0" tIns="0" rIns="0" bIns="0" rtlCol="0"/>
          <a:lstStyle/>
          <a:p>
            <a:endParaRPr/>
          </a:p>
        </p:txBody>
      </p:sp>
      <p:sp>
        <p:nvSpPr>
          <p:cNvPr id="17" name="object 17"/>
          <p:cNvSpPr/>
          <p:nvPr/>
        </p:nvSpPr>
        <p:spPr>
          <a:xfrm>
            <a:off x="6972300" y="2339339"/>
            <a:ext cx="1016635" cy="736600"/>
          </a:xfrm>
          <a:custGeom>
            <a:avLst/>
            <a:gdLst/>
            <a:ahLst/>
            <a:cxnLst/>
            <a:rect l="l" t="t" r="r" b="b"/>
            <a:pathLst>
              <a:path w="1016634" h="736600">
                <a:moveTo>
                  <a:pt x="488950" y="0"/>
                </a:moveTo>
                <a:lnTo>
                  <a:pt x="0" y="736600"/>
                </a:lnTo>
                <a:lnTo>
                  <a:pt x="759459" y="736600"/>
                </a:lnTo>
                <a:lnTo>
                  <a:pt x="1016126" y="349885"/>
                </a:lnTo>
                <a:lnTo>
                  <a:pt x="488950" y="0"/>
                </a:lnTo>
                <a:close/>
              </a:path>
            </a:pathLst>
          </a:custGeom>
          <a:solidFill>
            <a:srgbClr val="FF9900"/>
          </a:solidFill>
        </p:spPr>
        <p:txBody>
          <a:bodyPr wrap="square" lIns="0" tIns="0" rIns="0" bIns="0" rtlCol="0"/>
          <a:lstStyle/>
          <a:p>
            <a:endParaRPr/>
          </a:p>
        </p:txBody>
      </p:sp>
      <p:sp>
        <p:nvSpPr>
          <p:cNvPr id="18" name="object 18"/>
          <p:cNvSpPr/>
          <p:nvPr/>
        </p:nvSpPr>
        <p:spPr>
          <a:xfrm>
            <a:off x="6708647" y="2339339"/>
            <a:ext cx="1280160" cy="1438910"/>
          </a:xfrm>
          <a:custGeom>
            <a:avLst/>
            <a:gdLst/>
            <a:ahLst/>
            <a:cxnLst/>
            <a:rect l="l" t="t" r="r" b="b"/>
            <a:pathLst>
              <a:path w="1280159" h="1438910">
                <a:moveTo>
                  <a:pt x="177419" y="1438656"/>
                </a:moveTo>
                <a:lnTo>
                  <a:pt x="0" y="561721"/>
                </a:lnTo>
                <a:lnTo>
                  <a:pt x="263651" y="736600"/>
                </a:lnTo>
                <a:lnTo>
                  <a:pt x="752601" y="0"/>
                </a:lnTo>
                <a:lnTo>
                  <a:pt x="1279778" y="349885"/>
                </a:lnTo>
                <a:lnTo>
                  <a:pt x="790955" y="1086358"/>
                </a:lnTo>
                <a:lnTo>
                  <a:pt x="1054607" y="1261364"/>
                </a:lnTo>
                <a:lnTo>
                  <a:pt x="177419" y="1438656"/>
                </a:lnTo>
              </a:path>
            </a:pathLst>
          </a:custGeom>
          <a:ln w="9144">
            <a:solidFill>
              <a:srgbClr val="000000"/>
            </a:solidFill>
          </a:ln>
        </p:spPr>
        <p:txBody>
          <a:bodyPr wrap="square" lIns="0" tIns="0" rIns="0" bIns="0" rtlCol="0"/>
          <a:lstStyle/>
          <a:p>
            <a:endParaRPr/>
          </a:p>
        </p:txBody>
      </p:sp>
      <p:sp>
        <p:nvSpPr>
          <p:cNvPr id="19" name="object 19"/>
          <p:cNvSpPr/>
          <p:nvPr/>
        </p:nvSpPr>
        <p:spPr>
          <a:xfrm>
            <a:off x="6996683" y="3262757"/>
            <a:ext cx="116205" cy="120650"/>
          </a:xfrm>
          <a:custGeom>
            <a:avLst/>
            <a:gdLst/>
            <a:ahLst/>
            <a:cxnLst/>
            <a:rect l="l" t="t" r="r" b="b"/>
            <a:pathLst>
              <a:path w="116204" h="120650">
                <a:moveTo>
                  <a:pt x="53594" y="0"/>
                </a:moveTo>
                <a:lnTo>
                  <a:pt x="45339" y="0"/>
                </a:lnTo>
                <a:lnTo>
                  <a:pt x="37719" y="2539"/>
                </a:lnTo>
                <a:lnTo>
                  <a:pt x="4825" y="36829"/>
                </a:lnTo>
                <a:lnTo>
                  <a:pt x="0" y="59689"/>
                </a:lnTo>
                <a:lnTo>
                  <a:pt x="1270" y="69850"/>
                </a:lnTo>
                <a:lnTo>
                  <a:pt x="30861" y="107822"/>
                </a:lnTo>
                <a:lnTo>
                  <a:pt x="65913" y="120522"/>
                </a:lnTo>
                <a:lnTo>
                  <a:pt x="77216" y="120522"/>
                </a:lnTo>
                <a:lnTo>
                  <a:pt x="113792" y="95122"/>
                </a:lnTo>
                <a:lnTo>
                  <a:pt x="116077" y="91312"/>
                </a:lnTo>
                <a:lnTo>
                  <a:pt x="75565" y="91312"/>
                </a:lnTo>
                <a:lnTo>
                  <a:pt x="69596" y="90042"/>
                </a:lnTo>
                <a:lnTo>
                  <a:pt x="34163" y="69850"/>
                </a:lnTo>
                <a:lnTo>
                  <a:pt x="26162" y="52069"/>
                </a:lnTo>
                <a:lnTo>
                  <a:pt x="27432" y="45719"/>
                </a:lnTo>
                <a:lnTo>
                  <a:pt x="31750" y="39369"/>
                </a:lnTo>
                <a:lnTo>
                  <a:pt x="34925" y="34289"/>
                </a:lnTo>
                <a:lnTo>
                  <a:pt x="38862" y="31750"/>
                </a:lnTo>
                <a:lnTo>
                  <a:pt x="48133" y="29209"/>
                </a:lnTo>
                <a:lnTo>
                  <a:pt x="60071" y="29209"/>
                </a:lnTo>
                <a:lnTo>
                  <a:pt x="71500" y="2539"/>
                </a:lnTo>
                <a:lnTo>
                  <a:pt x="53594" y="0"/>
                </a:lnTo>
                <a:close/>
              </a:path>
            </a:pathLst>
          </a:custGeom>
          <a:solidFill>
            <a:srgbClr val="000000"/>
          </a:solidFill>
        </p:spPr>
        <p:txBody>
          <a:bodyPr wrap="square" lIns="0" tIns="0" rIns="0" bIns="0" rtlCol="0"/>
          <a:lstStyle/>
          <a:p>
            <a:endParaRPr/>
          </a:p>
        </p:txBody>
      </p:sp>
      <p:sp>
        <p:nvSpPr>
          <p:cNvPr id="20" name="object 20"/>
          <p:cNvSpPr/>
          <p:nvPr/>
        </p:nvSpPr>
        <p:spPr>
          <a:xfrm>
            <a:off x="7072248" y="3288157"/>
            <a:ext cx="49530" cy="66040"/>
          </a:xfrm>
          <a:custGeom>
            <a:avLst/>
            <a:gdLst/>
            <a:ahLst/>
            <a:cxnLst/>
            <a:rect l="l" t="t" r="r" b="b"/>
            <a:pathLst>
              <a:path w="49529" h="66039">
                <a:moveTo>
                  <a:pt x="32893" y="0"/>
                </a:moveTo>
                <a:lnTo>
                  <a:pt x="11556" y="22859"/>
                </a:lnTo>
                <a:lnTo>
                  <a:pt x="17525" y="29209"/>
                </a:lnTo>
                <a:lnTo>
                  <a:pt x="20954" y="34289"/>
                </a:lnTo>
                <a:lnTo>
                  <a:pt x="21590" y="39369"/>
                </a:lnTo>
                <a:lnTo>
                  <a:pt x="22351" y="44450"/>
                </a:lnTo>
                <a:lnTo>
                  <a:pt x="21081" y="49402"/>
                </a:lnTo>
                <a:lnTo>
                  <a:pt x="17779" y="54482"/>
                </a:lnTo>
                <a:lnTo>
                  <a:pt x="13334" y="60832"/>
                </a:lnTo>
                <a:lnTo>
                  <a:pt x="7493" y="64642"/>
                </a:lnTo>
                <a:lnTo>
                  <a:pt x="0" y="65912"/>
                </a:lnTo>
                <a:lnTo>
                  <a:pt x="40512" y="65912"/>
                </a:lnTo>
                <a:lnTo>
                  <a:pt x="43687" y="60832"/>
                </a:lnTo>
                <a:lnTo>
                  <a:pt x="47371" y="50672"/>
                </a:lnTo>
                <a:lnTo>
                  <a:pt x="49275" y="41909"/>
                </a:lnTo>
                <a:lnTo>
                  <a:pt x="49402" y="33019"/>
                </a:lnTo>
                <a:lnTo>
                  <a:pt x="47751" y="25400"/>
                </a:lnTo>
                <a:lnTo>
                  <a:pt x="44450" y="16509"/>
                </a:lnTo>
                <a:lnTo>
                  <a:pt x="39497" y="8889"/>
                </a:lnTo>
                <a:lnTo>
                  <a:pt x="32893" y="0"/>
                </a:lnTo>
                <a:close/>
              </a:path>
            </a:pathLst>
          </a:custGeom>
          <a:solidFill>
            <a:srgbClr val="000000"/>
          </a:solidFill>
        </p:spPr>
        <p:txBody>
          <a:bodyPr wrap="square" lIns="0" tIns="0" rIns="0" bIns="0" rtlCol="0"/>
          <a:lstStyle/>
          <a:p>
            <a:endParaRPr/>
          </a:p>
        </p:txBody>
      </p:sp>
      <p:sp>
        <p:nvSpPr>
          <p:cNvPr id="21" name="object 21"/>
          <p:cNvSpPr/>
          <p:nvPr/>
        </p:nvSpPr>
        <p:spPr>
          <a:xfrm>
            <a:off x="7068184" y="3152394"/>
            <a:ext cx="115570" cy="125730"/>
          </a:xfrm>
          <a:custGeom>
            <a:avLst/>
            <a:gdLst/>
            <a:ahLst/>
            <a:cxnLst/>
            <a:rect l="l" t="t" r="r" b="b"/>
            <a:pathLst>
              <a:path w="115570" h="125729">
                <a:moveTo>
                  <a:pt x="61975" y="0"/>
                </a:moveTo>
                <a:lnTo>
                  <a:pt x="19176" y="19050"/>
                </a:lnTo>
                <a:lnTo>
                  <a:pt x="126" y="59689"/>
                </a:lnTo>
                <a:lnTo>
                  <a:pt x="0" y="67309"/>
                </a:lnTo>
                <a:lnTo>
                  <a:pt x="1016" y="74929"/>
                </a:lnTo>
                <a:lnTo>
                  <a:pt x="21336" y="107822"/>
                </a:lnTo>
                <a:lnTo>
                  <a:pt x="60706" y="125602"/>
                </a:lnTo>
                <a:lnTo>
                  <a:pt x="68580" y="125602"/>
                </a:lnTo>
                <a:lnTo>
                  <a:pt x="104140" y="109092"/>
                </a:lnTo>
                <a:lnTo>
                  <a:pt x="115316" y="95122"/>
                </a:lnTo>
                <a:lnTo>
                  <a:pt x="67564" y="95122"/>
                </a:lnTo>
                <a:lnTo>
                  <a:pt x="60833" y="93852"/>
                </a:lnTo>
                <a:lnTo>
                  <a:pt x="53848" y="91312"/>
                </a:lnTo>
                <a:lnTo>
                  <a:pt x="46736" y="86232"/>
                </a:lnTo>
                <a:lnTo>
                  <a:pt x="40132" y="82422"/>
                </a:lnTo>
                <a:lnTo>
                  <a:pt x="34925" y="76200"/>
                </a:lnTo>
                <a:lnTo>
                  <a:pt x="31115" y="71119"/>
                </a:lnTo>
                <a:lnTo>
                  <a:pt x="28829" y="64769"/>
                </a:lnTo>
                <a:lnTo>
                  <a:pt x="26797" y="57150"/>
                </a:lnTo>
                <a:lnTo>
                  <a:pt x="27940" y="49529"/>
                </a:lnTo>
                <a:lnTo>
                  <a:pt x="37084" y="35559"/>
                </a:lnTo>
                <a:lnTo>
                  <a:pt x="43434" y="31750"/>
                </a:lnTo>
                <a:lnTo>
                  <a:pt x="51689" y="30479"/>
                </a:lnTo>
                <a:lnTo>
                  <a:pt x="115189" y="30479"/>
                </a:lnTo>
                <a:lnTo>
                  <a:pt x="114426" y="29209"/>
                </a:lnTo>
                <a:lnTo>
                  <a:pt x="106425" y="19050"/>
                </a:lnTo>
                <a:lnTo>
                  <a:pt x="96393" y="11429"/>
                </a:lnTo>
                <a:lnTo>
                  <a:pt x="85090" y="5079"/>
                </a:lnTo>
                <a:lnTo>
                  <a:pt x="73660" y="1269"/>
                </a:lnTo>
                <a:lnTo>
                  <a:pt x="61975" y="0"/>
                </a:lnTo>
                <a:close/>
              </a:path>
            </a:pathLst>
          </a:custGeom>
          <a:solidFill>
            <a:srgbClr val="000000"/>
          </a:solidFill>
        </p:spPr>
        <p:txBody>
          <a:bodyPr wrap="square" lIns="0" tIns="0" rIns="0" bIns="0" rtlCol="0"/>
          <a:lstStyle/>
          <a:p>
            <a:endParaRPr/>
          </a:p>
        </p:txBody>
      </p:sp>
      <p:sp>
        <p:nvSpPr>
          <p:cNvPr id="22" name="object 22"/>
          <p:cNvSpPr/>
          <p:nvPr/>
        </p:nvSpPr>
        <p:spPr>
          <a:xfrm>
            <a:off x="7126223" y="3182873"/>
            <a:ext cx="67310" cy="64769"/>
          </a:xfrm>
          <a:custGeom>
            <a:avLst/>
            <a:gdLst/>
            <a:ahLst/>
            <a:cxnLst/>
            <a:rect l="l" t="t" r="r" b="b"/>
            <a:pathLst>
              <a:path w="67309" h="64769">
                <a:moveTo>
                  <a:pt x="57150" y="0"/>
                </a:moveTo>
                <a:lnTo>
                  <a:pt x="0" y="0"/>
                </a:lnTo>
                <a:lnTo>
                  <a:pt x="6603" y="1270"/>
                </a:lnTo>
                <a:lnTo>
                  <a:pt x="13461" y="3810"/>
                </a:lnTo>
                <a:lnTo>
                  <a:pt x="40767" y="38100"/>
                </a:lnTo>
                <a:lnTo>
                  <a:pt x="39624" y="45720"/>
                </a:lnTo>
                <a:lnTo>
                  <a:pt x="35051" y="51942"/>
                </a:lnTo>
                <a:lnTo>
                  <a:pt x="30606" y="59562"/>
                </a:lnTo>
                <a:lnTo>
                  <a:pt x="24129" y="63373"/>
                </a:lnTo>
                <a:lnTo>
                  <a:pt x="15875" y="64642"/>
                </a:lnTo>
                <a:lnTo>
                  <a:pt x="57276" y="64642"/>
                </a:lnTo>
                <a:lnTo>
                  <a:pt x="62483" y="55752"/>
                </a:lnTo>
                <a:lnTo>
                  <a:pt x="66040" y="44450"/>
                </a:lnTo>
                <a:lnTo>
                  <a:pt x="67182" y="31750"/>
                </a:lnTo>
                <a:lnTo>
                  <a:pt x="65912" y="20320"/>
                </a:lnTo>
                <a:lnTo>
                  <a:pt x="62229" y="8889"/>
                </a:lnTo>
                <a:lnTo>
                  <a:pt x="57150" y="0"/>
                </a:lnTo>
                <a:close/>
              </a:path>
            </a:pathLst>
          </a:custGeom>
          <a:solidFill>
            <a:srgbClr val="000000"/>
          </a:solidFill>
        </p:spPr>
        <p:txBody>
          <a:bodyPr wrap="square" lIns="0" tIns="0" rIns="0" bIns="0" rtlCol="0"/>
          <a:lstStyle/>
          <a:p>
            <a:endParaRPr/>
          </a:p>
        </p:txBody>
      </p:sp>
      <p:sp>
        <p:nvSpPr>
          <p:cNvPr id="23" name="object 23"/>
          <p:cNvSpPr/>
          <p:nvPr/>
        </p:nvSpPr>
        <p:spPr>
          <a:xfrm>
            <a:off x="7091806" y="3059810"/>
            <a:ext cx="153670" cy="116839"/>
          </a:xfrm>
          <a:custGeom>
            <a:avLst/>
            <a:gdLst/>
            <a:ahLst/>
            <a:cxnLst/>
            <a:rect l="l" t="t" r="r" b="b"/>
            <a:pathLst>
              <a:path w="153670" h="116839">
                <a:moveTo>
                  <a:pt x="17272" y="0"/>
                </a:moveTo>
                <a:lnTo>
                  <a:pt x="0" y="25400"/>
                </a:lnTo>
                <a:lnTo>
                  <a:pt x="136271" y="116712"/>
                </a:lnTo>
                <a:lnTo>
                  <a:pt x="153543" y="90042"/>
                </a:lnTo>
                <a:lnTo>
                  <a:pt x="17272" y="0"/>
                </a:lnTo>
                <a:close/>
              </a:path>
            </a:pathLst>
          </a:custGeom>
          <a:solidFill>
            <a:srgbClr val="000000"/>
          </a:solidFill>
        </p:spPr>
        <p:txBody>
          <a:bodyPr wrap="square" lIns="0" tIns="0" rIns="0" bIns="0" rtlCol="0"/>
          <a:lstStyle/>
          <a:p>
            <a:endParaRPr/>
          </a:p>
        </p:txBody>
      </p:sp>
      <p:sp>
        <p:nvSpPr>
          <p:cNvPr id="24" name="object 24"/>
          <p:cNvSpPr/>
          <p:nvPr/>
        </p:nvSpPr>
        <p:spPr>
          <a:xfrm>
            <a:off x="7164323" y="3031998"/>
            <a:ext cx="129539" cy="80010"/>
          </a:xfrm>
          <a:custGeom>
            <a:avLst/>
            <a:gdLst/>
            <a:ahLst/>
            <a:cxnLst/>
            <a:rect l="l" t="t" r="r" b="b"/>
            <a:pathLst>
              <a:path w="129540" h="80010">
                <a:moveTo>
                  <a:pt x="17399" y="0"/>
                </a:moveTo>
                <a:lnTo>
                  <a:pt x="0" y="25273"/>
                </a:lnTo>
                <a:lnTo>
                  <a:pt x="62483" y="67182"/>
                </a:lnTo>
                <a:lnTo>
                  <a:pt x="69215" y="70992"/>
                </a:lnTo>
                <a:lnTo>
                  <a:pt x="75437" y="74802"/>
                </a:lnTo>
                <a:lnTo>
                  <a:pt x="81279" y="77342"/>
                </a:lnTo>
                <a:lnTo>
                  <a:pt x="86614" y="78612"/>
                </a:lnTo>
                <a:lnTo>
                  <a:pt x="93472" y="79882"/>
                </a:lnTo>
                <a:lnTo>
                  <a:pt x="100075" y="78612"/>
                </a:lnTo>
                <a:lnTo>
                  <a:pt x="106425" y="74802"/>
                </a:lnTo>
                <a:lnTo>
                  <a:pt x="112902" y="72262"/>
                </a:lnTo>
                <a:lnTo>
                  <a:pt x="118236" y="67182"/>
                </a:lnTo>
                <a:lnTo>
                  <a:pt x="122681" y="59562"/>
                </a:lnTo>
                <a:lnTo>
                  <a:pt x="127000" y="53212"/>
                </a:lnTo>
                <a:lnTo>
                  <a:pt x="129540" y="46862"/>
                </a:lnTo>
                <a:lnTo>
                  <a:pt x="92836" y="46862"/>
                </a:lnTo>
                <a:lnTo>
                  <a:pt x="85471" y="44323"/>
                </a:lnTo>
                <a:lnTo>
                  <a:pt x="72135" y="35432"/>
                </a:lnTo>
                <a:lnTo>
                  <a:pt x="62737" y="30352"/>
                </a:lnTo>
                <a:lnTo>
                  <a:pt x="17399" y="0"/>
                </a:lnTo>
                <a:close/>
              </a:path>
            </a:pathLst>
          </a:custGeom>
          <a:solidFill>
            <a:srgbClr val="000000"/>
          </a:solidFill>
        </p:spPr>
        <p:txBody>
          <a:bodyPr wrap="square" lIns="0" tIns="0" rIns="0" bIns="0" rtlCol="0"/>
          <a:lstStyle/>
          <a:p>
            <a:endParaRPr/>
          </a:p>
        </p:txBody>
      </p:sp>
      <p:sp>
        <p:nvSpPr>
          <p:cNvPr id="25" name="object 25"/>
          <p:cNvSpPr/>
          <p:nvPr/>
        </p:nvSpPr>
        <p:spPr>
          <a:xfrm>
            <a:off x="7206615" y="2968498"/>
            <a:ext cx="116205" cy="110489"/>
          </a:xfrm>
          <a:custGeom>
            <a:avLst/>
            <a:gdLst/>
            <a:ahLst/>
            <a:cxnLst/>
            <a:rect l="l" t="t" r="r" b="b"/>
            <a:pathLst>
              <a:path w="116204" h="110489">
                <a:moveTo>
                  <a:pt x="17399" y="0"/>
                </a:moveTo>
                <a:lnTo>
                  <a:pt x="0" y="25400"/>
                </a:lnTo>
                <a:lnTo>
                  <a:pt x="51180" y="59689"/>
                </a:lnTo>
                <a:lnTo>
                  <a:pt x="58546" y="64769"/>
                </a:lnTo>
                <a:lnTo>
                  <a:pt x="63880" y="69723"/>
                </a:lnTo>
                <a:lnTo>
                  <a:pt x="66928" y="72262"/>
                </a:lnTo>
                <a:lnTo>
                  <a:pt x="69723" y="76073"/>
                </a:lnTo>
                <a:lnTo>
                  <a:pt x="71119" y="81152"/>
                </a:lnTo>
                <a:lnTo>
                  <a:pt x="71374" y="91312"/>
                </a:lnTo>
                <a:lnTo>
                  <a:pt x="69850" y="96392"/>
                </a:lnTo>
                <a:lnTo>
                  <a:pt x="66928" y="100202"/>
                </a:lnTo>
                <a:lnTo>
                  <a:pt x="64388" y="104012"/>
                </a:lnTo>
                <a:lnTo>
                  <a:pt x="61213" y="106552"/>
                </a:lnTo>
                <a:lnTo>
                  <a:pt x="57784" y="109092"/>
                </a:lnTo>
                <a:lnTo>
                  <a:pt x="54228" y="110362"/>
                </a:lnTo>
                <a:lnTo>
                  <a:pt x="87249" y="110362"/>
                </a:lnTo>
                <a:lnTo>
                  <a:pt x="89026" y="93852"/>
                </a:lnTo>
                <a:lnTo>
                  <a:pt x="88010" y="86232"/>
                </a:lnTo>
                <a:lnTo>
                  <a:pt x="85089" y="79882"/>
                </a:lnTo>
                <a:lnTo>
                  <a:pt x="105917" y="79882"/>
                </a:lnTo>
                <a:lnTo>
                  <a:pt x="115950" y="64769"/>
                </a:lnTo>
                <a:lnTo>
                  <a:pt x="17399" y="0"/>
                </a:lnTo>
                <a:close/>
              </a:path>
            </a:pathLst>
          </a:custGeom>
          <a:solidFill>
            <a:srgbClr val="000000"/>
          </a:solidFill>
        </p:spPr>
        <p:txBody>
          <a:bodyPr wrap="square" lIns="0" tIns="0" rIns="0" bIns="0" rtlCol="0"/>
          <a:lstStyle/>
          <a:p>
            <a:endParaRPr/>
          </a:p>
        </p:txBody>
      </p:sp>
      <p:sp>
        <p:nvSpPr>
          <p:cNvPr id="26" name="object 26"/>
          <p:cNvSpPr/>
          <p:nvPr/>
        </p:nvSpPr>
        <p:spPr>
          <a:xfrm>
            <a:off x="7291705" y="3048380"/>
            <a:ext cx="20955" cy="8890"/>
          </a:xfrm>
          <a:custGeom>
            <a:avLst/>
            <a:gdLst/>
            <a:ahLst/>
            <a:cxnLst/>
            <a:rect l="l" t="t" r="r" b="b"/>
            <a:pathLst>
              <a:path w="20954" h="8889">
                <a:moveTo>
                  <a:pt x="20827" y="0"/>
                </a:moveTo>
                <a:lnTo>
                  <a:pt x="0" y="0"/>
                </a:lnTo>
                <a:lnTo>
                  <a:pt x="14859" y="8890"/>
                </a:lnTo>
                <a:lnTo>
                  <a:pt x="20827" y="0"/>
                </a:lnTo>
                <a:close/>
              </a:path>
            </a:pathLst>
          </a:custGeom>
          <a:solidFill>
            <a:srgbClr val="000000"/>
          </a:solidFill>
        </p:spPr>
        <p:txBody>
          <a:bodyPr wrap="square" lIns="0" tIns="0" rIns="0" bIns="0" rtlCol="0"/>
          <a:lstStyle/>
          <a:p>
            <a:endParaRPr/>
          </a:p>
        </p:txBody>
      </p:sp>
      <p:sp>
        <p:nvSpPr>
          <p:cNvPr id="27" name="object 27"/>
          <p:cNvSpPr/>
          <p:nvPr/>
        </p:nvSpPr>
        <p:spPr>
          <a:xfrm>
            <a:off x="7240778" y="2919095"/>
            <a:ext cx="116205" cy="88900"/>
          </a:xfrm>
          <a:custGeom>
            <a:avLst/>
            <a:gdLst/>
            <a:ahLst/>
            <a:cxnLst/>
            <a:rect l="l" t="t" r="r" b="b"/>
            <a:pathLst>
              <a:path w="116204" h="88900">
                <a:moveTo>
                  <a:pt x="16001" y="0"/>
                </a:moveTo>
                <a:lnTo>
                  <a:pt x="0" y="24002"/>
                </a:lnTo>
                <a:lnTo>
                  <a:pt x="98805" y="88772"/>
                </a:lnTo>
                <a:lnTo>
                  <a:pt x="116204" y="63372"/>
                </a:lnTo>
                <a:lnTo>
                  <a:pt x="68199" y="30352"/>
                </a:lnTo>
                <a:lnTo>
                  <a:pt x="58674" y="25272"/>
                </a:lnTo>
                <a:lnTo>
                  <a:pt x="52324" y="18922"/>
                </a:lnTo>
                <a:lnTo>
                  <a:pt x="45974" y="11429"/>
                </a:lnTo>
                <a:lnTo>
                  <a:pt x="44957" y="8889"/>
                </a:lnTo>
                <a:lnTo>
                  <a:pt x="29464" y="8889"/>
                </a:lnTo>
                <a:lnTo>
                  <a:pt x="16001" y="0"/>
                </a:lnTo>
                <a:close/>
              </a:path>
            </a:pathLst>
          </a:custGeom>
          <a:solidFill>
            <a:srgbClr val="000000"/>
          </a:solidFill>
        </p:spPr>
        <p:txBody>
          <a:bodyPr wrap="square" lIns="0" tIns="0" rIns="0" bIns="0" rtlCol="0"/>
          <a:lstStyle/>
          <a:p>
            <a:endParaRPr/>
          </a:p>
        </p:txBody>
      </p:sp>
      <p:sp>
        <p:nvSpPr>
          <p:cNvPr id="28" name="object 28"/>
          <p:cNvSpPr/>
          <p:nvPr/>
        </p:nvSpPr>
        <p:spPr>
          <a:xfrm>
            <a:off x="7302118" y="2901314"/>
            <a:ext cx="94615" cy="46990"/>
          </a:xfrm>
          <a:custGeom>
            <a:avLst/>
            <a:gdLst/>
            <a:ahLst/>
            <a:cxnLst/>
            <a:rect l="l" t="t" r="r" b="b"/>
            <a:pathLst>
              <a:path w="94615" h="46989">
                <a:moveTo>
                  <a:pt x="62229" y="0"/>
                </a:moveTo>
                <a:lnTo>
                  <a:pt x="0" y="0"/>
                </a:lnTo>
                <a:lnTo>
                  <a:pt x="6857" y="1270"/>
                </a:lnTo>
                <a:lnTo>
                  <a:pt x="13334" y="5080"/>
                </a:lnTo>
                <a:lnTo>
                  <a:pt x="77088" y="46862"/>
                </a:lnTo>
                <a:lnTo>
                  <a:pt x="94487" y="21589"/>
                </a:lnTo>
                <a:lnTo>
                  <a:pt x="62229" y="0"/>
                </a:lnTo>
                <a:close/>
              </a:path>
            </a:pathLst>
          </a:custGeom>
          <a:solidFill>
            <a:srgbClr val="000000"/>
          </a:solidFill>
        </p:spPr>
        <p:txBody>
          <a:bodyPr wrap="square" lIns="0" tIns="0" rIns="0" bIns="0" rtlCol="0"/>
          <a:lstStyle/>
          <a:p>
            <a:endParaRPr/>
          </a:p>
        </p:txBody>
      </p:sp>
      <p:sp>
        <p:nvSpPr>
          <p:cNvPr id="29" name="object 29"/>
          <p:cNvSpPr/>
          <p:nvPr/>
        </p:nvSpPr>
        <p:spPr>
          <a:xfrm>
            <a:off x="7267956" y="2808732"/>
            <a:ext cx="135890" cy="119380"/>
          </a:xfrm>
          <a:custGeom>
            <a:avLst/>
            <a:gdLst/>
            <a:ahLst/>
            <a:cxnLst/>
            <a:rect l="l" t="t" r="r" b="b"/>
            <a:pathLst>
              <a:path w="135890" h="119380">
                <a:moveTo>
                  <a:pt x="75311" y="0"/>
                </a:moveTo>
                <a:lnTo>
                  <a:pt x="41783" y="25400"/>
                </a:lnTo>
                <a:lnTo>
                  <a:pt x="38862" y="37972"/>
                </a:lnTo>
                <a:lnTo>
                  <a:pt x="38100" y="44322"/>
                </a:lnTo>
                <a:lnTo>
                  <a:pt x="38862" y="51942"/>
                </a:lnTo>
                <a:lnTo>
                  <a:pt x="41275" y="59562"/>
                </a:lnTo>
                <a:lnTo>
                  <a:pt x="34036" y="59562"/>
                </a:lnTo>
                <a:lnTo>
                  <a:pt x="2413" y="86232"/>
                </a:lnTo>
                <a:lnTo>
                  <a:pt x="0" y="107822"/>
                </a:lnTo>
                <a:lnTo>
                  <a:pt x="2286" y="119252"/>
                </a:lnTo>
                <a:lnTo>
                  <a:pt x="17779" y="119252"/>
                </a:lnTo>
                <a:lnTo>
                  <a:pt x="17272" y="117982"/>
                </a:lnTo>
                <a:lnTo>
                  <a:pt x="17272" y="110362"/>
                </a:lnTo>
                <a:lnTo>
                  <a:pt x="28575" y="92582"/>
                </a:lnTo>
                <a:lnTo>
                  <a:pt x="96393" y="92582"/>
                </a:lnTo>
                <a:lnTo>
                  <a:pt x="81152" y="82422"/>
                </a:lnTo>
                <a:lnTo>
                  <a:pt x="56896" y="48132"/>
                </a:lnTo>
                <a:lnTo>
                  <a:pt x="58039" y="44322"/>
                </a:lnTo>
                <a:lnTo>
                  <a:pt x="60451" y="40512"/>
                </a:lnTo>
                <a:lnTo>
                  <a:pt x="63880" y="35432"/>
                </a:lnTo>
                <a:lnTo>
                  <a:pt x="68199" y="32892"/>
                </a:lnTo>
                <a:lnTo>
                  <a:pt x="135636" y="32892"/>
                </a:lnTo>
                <a:lnTo>
                  <a:pt x="95503" y="6350"/>
                </a:lnTo>
                <a:lnTo>
                  <a:pt x="88011" y="2539"/>
                </a:lnTo>
                <a:lnTo>
                  <a:pt x="82676" y="1269"/>
                </a:lnTo>
                <a:lnTo>
                  <a:pt x="75311" y="0"/>
                </a:lnTo>
                <a:close/>
              </a:path>
            </a:pathLst>
          </a:custGeom>
          <a:solidFill>
            <a:srgbClr val="000000"/>
          </a:solidFill>
        </p:spPr>
        <p:txBody>
          <a:bodyPr wrap="square" lIns="0" tIns="0" rIns="0" bIns="0" rtlCol="0"/>
          <a:lstStyle/>
          <a:p>
            <a:endParaRPr/>
          </a:p>
        </p:txBody>
      </p:sp>
      <p:sp>
        <p:nvSpPr>
          <p:cNvPr id="30" name="object 30"/>
          <p:cNvSpPr/>
          <p:nvPr/>
        </p:nvSpPr>
        <p:spPr>
          <a:xfrm>
            <a:off x="7345553" y="2841625"/>
            <a:ext cx="90805" cy="46990"/>
          </a:xfrm>
          <a:custGeom>
            <a:avLst/>
            <a:gdLst/>
            <a:ahLst/>
            <a:cxnLst/>
            <a:rect l="l" t="t" r="r" b="b"/>
            <a:pathLst>
              <a:path w="90804" h="46989">
                <a:moveTo>
                  <a:pt x="58039" y="0"/>
                </a:moveTo>
                <a:lnTo>
                  <a:pt x="0" y="0"/>
                </a:lnTo>
                <a:lnTo>
                  <a:pt x="6857" y="3810"/>
                </a:lnTo>
                <a:lnTo>
                  <a:pt x="73151" y="46989"/>
                </a:lnTo>
                <a:lnTo>
                  <a:pt x="90424" y="21589"/>
                </a:lnTo>
                <a:lnTo>
                  <a:pt x="58039" y="0"/>
                </a:lnTo>
                <a:close/>
              </a:path>
            </a:pathLst>
          </a:custGeom>
          <a:solidFill>
            <a:srgbClr val="000000"/>
          </a:solidFill>
        </p:spPr>
        <p:txBody>
          <a:bodyPr wrap="square" lIns="0" tIns="0" rIns="0" bIns="0" rtlCol="0"/>
          <a:lstStyle/>
          <a:p>
            <a:endParaRPr/>
          </a:p>
        </p:txBody>
      </p:sp>
      <p:sp>
        <p:nvSpPr>
          <p:cNvPr id="31" name="object 31"/>
          <p:cNvSpPr/>
          <p:nvPr/>
        </p:nvSpPr>
        <p:spPr>
          <a:xfrm>
            <a:off x="7354061" y="2747772"/>
            <a:ext cx="116205" cy="90170"/>
          </a:xfrm>
          <a:custGeom>
            <a:avLst/>
            <a:gdLst/>
            <a:ahLst/>
            <a:cxnLst/>
            <a:rect l="l" t="t" r="r" b="b"/>
            <a:pathLst>
              <a:path w="116204" h="90169">
                <a:moveTo>
                  <a:pt x="16129" y="0"/>
                </a:moveTo>
                <a:lnTo>
                  <a:pt x="0" y="24129"/>
                </a:lnTo>
                <a:lnTo>
                  <a:pt x="98806" y="90042"/>
                </a:lnTo>
                <a:lnTo>
                  <a:pt x="116078" y="63500"/>
                </a:lnTo>
                <a:lnTo>
                  <a:pt x="71374" y="34289"/>
                </a:lnTo>
                <a:lnTo>
                  <a:pt x="63881" y="29210"/>
                </a:lnTo>
                <a:lnTo>
                  <a:pt x="53213" y="20319"/>
                </a:lnTo>
                <a:lnTo>
                  <a:pt x="46863" y="12700"/>
                </a:lnTo>
                <a:lnTo>
                  <a:pt x="45847" y="10160"/>
                </a:lnTo>
                <a:lnTo>
                  <a:pt x="30607" y="10160"/>
                </a:lnTo>
                <a:lnTo>
                  <a:pt x="16129" y="0"/>
                </a:lnTo>
                <a:close/>
              </a:path>
            </a:pathLst>
          </a:custGeom>
          <a:solidFill>
            <a:srgbClr val="000000"/>
          </a:solidFill>
        </p:spPr>
        <p:txBody>
          <a:bodyPr wrap="square" lIns="0" tIns="0" rIns="0" bIns="0" rtlCol="0"/>
          <a:lstStyle/>
          <a:p>
            <a:endParaRPr/>
          </a:p>
        </p:txBody>
      </p:sp>
      <p:sp>
        <p:nvSpPr>
          <p:cNvPr id="32" name="object 32"/>
          <p:cNvSpPr/>
          <p:nvPr/>
        </p:nvSpPr>
        <p:spPr>
          <a:xfrm>
            <a:off x="7419213" y="2727579"/>
            <a:ext cx="93345" cy="45720"/>
          </a:xfrm>
          <a:custGeom>
            <a:avLst/>
            <a:gdLst/>
            <a:ahLst/>
            <a:cxnLst/>
            <a:rect l="l" t="t" r="r" b="b"/>
            <a:pathLst>
              <a:path w="93345" h="45719">
                <a:moveTo>
                  <a:pt x="62737" y="0"/>
                </a:moveTo>
                <a:lnTo>
                  <a:pt x="0" y="0"/>
                </a:lnTo>
                <a:lnTo>
                  <a:pt x="3809" y="1270"/>
                </a:lnTo>
                <a:lnTo>
                  <a:pt x="7746" y="1270"/>
                </a:lnTo>
                <a:lnTo>
                  <a:pt x="14985" y="6350"/>
                </a:lnTo>
                <a:lnTo>
                  <a:pt x="25653" y="12573"/>
                </a:lnTo>
                <a:lnTo>
                  <a:pt x="76072" y="45593"/>
                </a:lnTo>
                <a:lnTo>
                  <a:pt x="93344" y="20193"/>
                </a:lnTo>
                <a:lnTo>
                  <a:pt x="62737" y="0"/>
                </a:lnTo>
                <a:close/>
              </a:path>
            </a:pathLst>
          </a:custGeom>
          <a:solidFill>
            <a:srgbClr val="000000"/>
          </a:solidFill>
        </p:spPr>
        <p:txBody>
          <a:bodyPr wrap="square" lIns="0" tIns="0" rIns="0" bIns="0" rtlCol="0"/>
          <a:lstStyle/>
          <a:p>
            <a:endParaRPr/>
          </a:p>
        </p:txBody>
      </p:sp>
      <p:sp>
        <p:nvSpPr>
          <p:cNvPr id="33" name="object 33"/>
          <p:cNvSpPr/>
          <p:nvPr/>
        </p:nvSpPr>
        <p:spPr>
          <a:xfrm>
            <a:off x="7381875" y="2694558"/>
            <a:ext cx="100330" cy="63500"/>
          </a:xfrm>
          <a:custGeom>
            <a:avLst/>
            <a:gdLst/>
            <a:ahLst/>
            <a:cxnLst/>
            <a:rect l="l" t="t" r="r" b="b"/>
            <a:pathLst>
              <a:path w="100329" h="63500">
                <a:moveTo>
                  <a:pt x="46100" y="0"/>
                </a:moveTo>
                <a:lnTo>
                  <a:pt x="31623" y="0"/>
                </a:lnTo>
                <a:lnTo>
                  <a:pt x="26543" y="2539"/>
                </a:lnTo>
                <a:lnTo>
                  <a:pt x="21335" y="5079"/>
                </a:lnTo>
                <a:lnTo>
                  <a:pt x="0" y="40639"/>
                </a:lnTo>
                <a:lnTo>
                  <a:pt x="0" y="50673"/>
                </a:lnTo>
                <a:lnTo>
                  <a:pt x="2794" y="63373"/>
                </a:lnTo>
                <a:lnTo>
                  <a:pt x="18033" y="63373"/>
                </a:lnTo>
                <a:lnTo>
                  <a:pt x="17399" y="62102"/>
                </a:lnTo>
                <a:lnTo>
                  <a:pt x="17145" y="50673"/>
                </a:lnTo>
                <a:lnTo>
                  <a:pt x="18669" y="45592"/>
                </a:lnTo>
                <a:lnTo>
                  <a:pt x="21590" y="41910"/>
                </a:lnTo>
                <a:lnTo>
                  <a:pt x="24002" y="38100"/>
                </a:lnTo>
                <a:lnTo>
                  <a:pt x="26797" y="35560"/>
                </a:lnTo>
                <a:lnTo>
                  <a:pt x="33654" y="33019"/>
                </a:lnTo>
                <a:lnTo>
                  <a:pt x="100075" y="33019"/>
                </a:lnTo>
                <a:lnTo>
                  <a:pt x="61722" y="7619"/>
                </a:lnTo>
                <a:lnTo>
                  <a:pt x="55499" y="3810"/>
                </a:lnTo>
                <a:lnTo>
                  <a:pt x="46100" y="0"/>
                </a:lnTo>
                <a:close/>
              </a:path>
            </a:pathLst>
          </a:custGeom>
          <a:solidFill>
            <a:srgbClr val="000000"/>
          </a:solidFill>
        </p:spPr>
        <p:txBody>
          <a:bodyPr wrap="square" lIns="0" tIns="0" rIns="0" bIns="0" rtlCol="0"/>
          <a:lstStyle/>
          <a:p>
            <a:endParaRPr/>
          </a:p>
        </p:txBody>
      </p:sp>
      <p:sp>
        <p:nvSpPr>
          <p:cNvPr id="34" name="object 34"/>
          <p:cNvSpPr/>
          <p:nvPr/>
        </p:nvSpPr>
        <p:spPr>
          <a:xfrm>
            <a:off x="7496175" y="2681858"/>
            <a:ext cx="62230" cy="31750"/>
          </a:xfrm>
          <a:custGeom>
            <a:avLst/>
            <a:gdLst/>
            <a:ahLst/>
            <a:cxnLst/>
            <a:rect l="l" t="t" r="r" b="b"/>
            <a:pathLst>
              <a:path w="62229" h="31750">
                <a:moveTo>
                  <a:pt x="13461" y="0"/>
                </a:moveTo>
                <a:lnTo>
                  <a:pt x="0" y="29210"/>
                </a:lnTo>
                <a:lnTo>
                  <a:pt x="8254" y="31750"/>
                </a:lnTo>
                <a:lnTo>
                  <a:pt x="24510" y="31750"/>
                </a:lnTo>
                <a:lnTo>
                  <a:pt x="61849" y="2539"/>
                </a:lnTo>
                <a:lnTo>
                  <a:pt x="19303" y="2539"/>
                </a:lnTo>
                <a:lnTo>
                  <a:pt x="13461" y="0"/>
                </a:lnTo>
                <a:close/>
              </a:path>
            </a:pathLst>
          </a:custGeom>
          <a:solidFill>
            <a:srgbClr val="000000"/>
          </a:solidFill>
        </p:spPr>
        <p:txBody>
          <a:bodyPr wrap="square" lIns="0" tIns="0" rIns="0" bIns="0" rtlCol="0"/>
          <a:lstStyle/>
          <a:p>
            <a:endParaRPr/>
          </a:p>
        </p:txBody>
      </p:sp>
      <p:sp>
        <p:nvSpPr>
          <p:cNvPr id="35" name="object 35"/>
          <p:cNvSpPr/>
          <p:nvPr/>
        </p:nvSpPr>
        <p:spPr>
          <a:xfrm>
            <a:off x="7441310" y="2589276"/>
            <a:ext cx="81280" cy="95250"/>
          </a:xfrm>
          <a:custGeom>
            <a:avLst/>
            <a:gdLst/>
            <a:ahLst/>
            <a:cxnLst/>
            <a:rect l="l" t="t" r="r" b="b"/>
            <a:pathLst>
              <a:path w="81279" h="95250">
                <a:moveTo>
                  <a:pt x="59690" y="0"/>
                </a:moveTo>
                <a:lnTo>
                  <a:pt x="52450" y="0"/>
                </a:lnTo>
                <a:lnTo>
                  <a:pt x="38735" y="2539"/>
                </a:lnTo>
                <a:lnTo>
                  <a:pt x="6096" y="39370"/>
                </a:lnTo>
                <a:lnTo>
                  <a:pt x="0" y="57023"/>
                </a:lnTo>
                <a:lnTo>
                  <a:pt x="0" y="65912"/>
                </a:lnTo>
                <a:lnTo>
                  <a:pt x="29464" y="95123"/>
                </a:lnTo>
                <a:lnTo>
                  <a:pt x="37084" y="95123"/>
                </a:lnTo>
                <a:lnTo>
                  <a:pt x="44831" y="92583"/>
                </a:lnTo>
                <a:lnTo>
                  <a:pt x="51562" y="90043"/>
                </a:lnTo>
                <a:lnTo>
                  <a:pt x="60325" y="82423"/>
                </a:lnTo>
                <a:lnTo>
                  <a:pt x="71247" y="73533"/>
                </a:lnTo>
                <a:lnTo>
                  <a:pt x="81153" y="64643"/>
                </a:lnTo>
                <a:lnTo>
                  <a:pt x="29464" y="64643"/>
                </a:lnTo>
                <a:lnTo>
                  <a:pt x="27559" y="63373"/>
                </a:lnTo>
                <a:lnTo>
                  <a:pt x="25400" y="62102"/>
                </a:lnTo>
                <a:lnTo>
                  <a:pt x="24257" y="59562"/>
                </a:lnTo>
                <a:lnTo>
                  <a:pt x="24257" y="53212"/>
                </a:lnTo>
                <a:lnTo>
                  <a:pt x="26543" y="46989"/>
                </a:lnTo>
                <a:lnTo>
                  <a:pt x="34798" y="35560"/>
                </a:lnTo>
                <a:lnTo>
                  <a:pt x="38608" y="31750"/>
                </a:lnTo>
                <a:lnTo>
                  <a:pt x="42545" y="30479"/>
                </a:lnTo>
                <a:lnTo>
                  <a:pt x="46609" y="27939"/>
                </a:lnTo>
                <a:lnTo>
                  <a:pt x="56388" y="27939"/>
                </a:lnTo>
                <a:lnTo>
                  <a:pt x="67183" y="2539"/>
                </a:lnTo>
                <a:lnTo>
                  <a:pt x="59690" y="0"/>
                </a:lnTo>
                <a:close/>
              </a:path>
            </a:pathLst>
          </a:custGeom>
          <a:solidFill>
            <a:srgbClr val="000000"/>
          </a:solidFill>
        </p:spPr>
        <p:txBody>
          <a:bodyPr wrap="square" lIns="0" tIns="0" rIns="0" bIns="0" rtlCol="0"/>
          <a:lstStyle/>
          <a:p>
            <a:endParaRPr/>
          </a:p>
        </p:txBody>
      </p:sp>
      <p:sp>
        <p:nvSpPr>
          <p:cNvPr id="36" name="object 36"/>
          <p:cNvSpPr/>
          <p:nvPr/>
        </p:nvSpPr>
        <p:spPr>
          <a:xfrm>
            <a:off x="7520813" y="2643758"/>
            <a:ext cx="50165" cy="40640"/>
          </a:xfrm>
          <a:custGeom>
            <a:avLst/>
            <a:gdLst/>
            <a:ahLst/>
            <a:cxnLst/>
            <a:rect l="l" t="t" r="r" b="b"/>
            <a:pathLst>
              <a:path w="50165" h="40639">
                <a:moveTo>
                  <a:pt x="49783" y="0"/>
                </a:moveTo>
                <a:lnTo>
                  <a:pt x="16001" y="0"/>
                </a:lnTo>
                <a:lnTo>
                  <a:pt x="20065" y="2539"/>
                </a:lnTo>
                <a:lnTo>
                  <a:pt x="22986" y="3810"/>
                </a:lnTo>
                <a:lnTo>
                  <a:pt x="24510" y="6350"/>
                </a:lnTo>
                <a:lnTo>
                  <a:pt x="24764" y="10160"/>
                </a:lnTo>
                <a:lnTo>
                  <a:pt x="25018" y="15239"/>
                </a:lnTo>
                <a:lnTo>
                  <a:pt x="22859" y="21589"/>
                </a:lnTo>
                <a:lnTo>
                  <a:pt x="14223" y="34289"/>
                </a:lnTo>
                <a:lnTo>
                  <a:pt x="9778" y="38100"/>
                </a:lnTo>
                <a:lnTo>
                  <a:pt x="0" y="40639"/>
                </a:lnTo>
                <a:lnTo>
                  <a:pt x="37210" y="40639"/>
                </a:lnTo>
                <a:lnTo>
                  <a:pt x="43560" y="29210"/>
                </a:lnTo>
                <a:lnTo>
                  <a:pt x="47751" y="19050"/>
                </a:lnTo>
                <a:lnTo>
                  <a:pt x="49783" y="10160"/>
                </a:lnTo>
                <a:lnTo>
                  <a:pt x="49783" y="0"/>
                </a:lnTo>
                <a:close/>
              </a:path>
            </a:pathLst>
          </a:custGeom>
          <a:solidFill>
            <a:srgbClr val="000000"/>
          </a:solidFill>
        </p:spPr>
        <p:txBody>
          <a:bodyPr wrap="square" lIns="0" tIns="0" rIns="0" bIns="0" rtlCol="0"/>
          <a:lstStyle/>
          <a:p>
            <a:endParaRPr/>
          </a:p>
        </p:txBody>
      </p:sp>
      <p:sp>
        <p:nvSpPr>
          <p:cNvPr id="37" name="object 37"/>
          <p:cNvSpPr/>
          <p:nvPr/>
        </p:nvSpPr>
        <p:spPr>
          <a:xfrm>
            <a:off x="7475346" y="2612135"/>
            <a:ext cx="95250" cy="41910"/>
          </a:xfrm>
          <a:custGeom>
            <a:avLst/>
            <a:gdLst/>
            <a:ahLst/>
            <a:cxnLst/>
            <a:rect l="l" t="t" r="r" b="b"/>
            <a:pathLst>
              <a:path w="95250" h="41910">
                <a:moveTo>
                  <a:pt x="66928" y="0"/>
                </a:moveTo>
                <a:lnTo>
                  <a:pt x="54482" y="0"/>
                </a:lnTo>
                <a:lnTo>
                  <a:pt x="47878" y="3810"/>
                </a:lnTo>
                <a:lnTo>
                  <a:pt x="40512" y="7619"/>
                </a:lnTo>
                <a:lnTo>
                  <a:pt x="32384" y="13969"/>
                </a:lnTo>
                <a:lnTo>
                  <a:pt x="23495" y="21589"/>
                </a:lnTo>
                <a:lnTo>
                  <a:pt x="15112" y="29083"/>
                </a:lnTo>
                <a:lnTo>
                  <a:pt x="8381" y="35433"/>
                </a:lnTo>
                <a:lnTo>
                  <a:pt x="0" y="41783"/>
                </a:lnTo>
                <a:lnTo>
                  <a:pt x="47117" y="41783"/>
                </a:lnTo>
                <a:lnTo>
                  <a:pt x="54228" y="35433"/>
                </a:lnTo>
                <a:lnTo>
                  <a:pt x="57276" y="32892"/>
                </a:lnTo>
                <a:lnTo>
                  <a:pt x="61468" y="31623"/>
                </a:lnTo>
                <a:lnTo>
                  <a:pt x="95250" y="31623"/>
                </a:lnTo>
                <a:lnTo>
                  <a:pt x="93345" y="24129"/>
                </a:lnTo>
                <a:lnTo>
                  <a:pt x="90170" y="16510"/>
                </a:lnTo>
                <a:lnTo>
                  <a:pt x="85471" y="10160"/>
                </a:lnTo>
                <a:lnTo>
                  <a:pt x="79375" y="5079"/>
                </a:lnTo>
                <a:lnTo>
                  <a:pt x="73151" y="1269"/>
                </a:lnTo>
                <a:lnTo>
                  <a:pt x="66928" y="0"/>
                </a:lnTo>
                <a:close/>
              </a:path>
            </a:pathLst>
          </a:custGeom>
          <a:solidFill>
            <a:srgbClr val="000000"/>
          </a:solidFill>
        </p:spPr>
        <p:txBody>
          <a:bodyPr wrap="square" lIns="0" tIns="0" rIns="0" bIns="0" rtlCol="0"/>
          <a:lstStyle/>
          <a:p>
            <a:endParaRPr/>
          </a:p>
        </p:txBody>
      </p:sp>
      <p:sp>
        <p:nvSpPr>
          <p:cNvPr id="38" name="object 38"/>
          <p:cNvSpPr/>
          <p:nvPr/>
        </p:nvSpPr>
        <p:spPr>
          <a:xfrm>
            <a:off x="7520940" y="4399788"/>
            <a:ext cx="1181100" cy="864235"/>
          </a:xfrm>
          <a:custGeom>
            <a:avLst/>
            <a:gdLst/>
            <a:ahLst/>
            <a:cxnLst/>
            <a:rect l="l" t="t" r="r" b="b"/>
            <a:pathLst>
              <a:path w="1181100" h="864235">
                <a:moveTo>
                  <a:pt x="432053" y="0"/>
                </a:moveTo>
                <a:lnTo>
                  <a:pt x="0" y="431926"/>
                </a:lnTo>
                <a:lnTo>
                  <a:pt x="432053" y="863981"/>
                </a:lnTo>
                <a:lnTo>
                  <a:pt x="432053" y="647954"/>
                </a:lnTo>
                <a:lnTo>
                  <a:pt x="1181100" y="647954"/>
                </a:lnTo>
                <a:lnTo>
                  <a:pt x="1181100" y="216026"/>
                </a:lnTo>
                <a:lnTo>
                  <a:pt x="432053" y="216026"/>
                </a:lnTo>
                <a:lnTo>
                  <a:pt x="432053" y="0"/>
                </a:lnTo>
                <a:close/>
              </a:path>
            </a:pathLst>
          </a:custGeom>
          <a:solidFill>
            <a:srgbClr val="FF9900"/>
          </a:solidFill>
        </p:spPr>
        <p:txBody>
          <a:bodyPr wrap="square" lIns="0" tIns="0" rIns="0" bIns="0" rtlCol="0"/>
          <a:lstStyle/>
          <a:p>
            <a:endParaRPr/>
          </a:p>
        </p:txBody>
      </p:sp>
      <p:sp>
        <p:nvSpPr>
          <p:cNvPr id="39" name="object 39"/>
          <p:cNvSpPr/>
          <p:nvPr/>
        </p:nvSpPr>
        <p:spPr>
          <a:xfrm>
            <a:off x="7520940" y="4399788"/>
            <a:ext cx="1181100" cy="864235"/>
          </a:xfrm>
          <a:custGeom>
            <a:avLst/>
            <a:gdLst/>
            <a:ahLst/>
            <a:cxnLst/>
            <a:rect l="l" t="t" r="r" b="b"/>
            <a:pathLst>
              <a:path w="1181100" h="864235">
                <a:moveTo>
                  <a:pt x="0" y="431926"/>
                </a:moveTo>
                <a:lnTo>
                  <a:pt x="432053" y="0"/>
                </a:lnTo>
                <a:lnTo>
                  <a:pt x="432053" y="216026"/>
                </a:lnTo>
                <a:lnTo>
                  <a:pt x="1181100" y="216026"/>
                </a:lnTo>
                <a:lnTo>
                  <a:pt x="1181100" y="647954"/>
                </a:lnTo>
                <a:lnTo>
                  <a:pt x="432053" y="647954"/>
                </a:lnTo>
                <a:lnTo>
                  <a:pt x="432053" y="863981"/>
                </a:lnTo>
                <a:lnTo>
                  <a:pt x="0" y="431926"/>
                </a:lnTo>
                <a:close/>
              </a:path>
            </a:pathLst>
          </a:custGeom>
          <a:ln w="9143">
            <a:solidFill>
              <a:srgbClr val="000000"/>
            </a:solidFill>
          </a:ln>
        </p:spPr>
        <p:txBody>
          <a:bodyPr wrap="square" lIns="0" tIns="0" rIns="0" bIns="0" rtlCol="0"/>
          <a:lstStyle/>
          <a:p>
            <a:endParaRPr/>
          </a:p>
        </p:txBody>
      </p:sp>
      <p:sp>
        <p:nvSpPr>
          <p:cNvPr id="40" name="object 40"/>
          <p:cNvSpPr txBox="1"/>
          <p:nvPr/>
        </p:nvSpPr>
        <p:spPr>
          <a:xfrm>
            <a:off x="7818501" y="4638802"/>
            <a:ext cx="64198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R</a:t>
            </a:r>
            <a:r>
              <a:rPr sz="1800" b="1" spc="-15" dirty="0">
                <a:latin typeface="Arial"/>
                <a:cs typeface="Arial"/>
              </a:rPr>
              <a:t>o</a:t>
            </a:r>
            <a:r>
              <a:rPr sz="1800" b="1" spc="60" dirty="0">
                <a:latin typeface="Arial"/>
                <a:cs typeface="Arial"/>
              </a:rPr>
              <a:t>w</a:t>
            </a:r>
            <a:r>
              <a:rPr sz="1800" b="1" spc="-5" dirty="0">
                <a:latin typeface="Arial"/>
                <a:cs typeface="Arial"/>
              </a:rPr>
              <a:t>s</a:t>
            </a:r>
            <a:endParaRPr sz="1800" dirty="0">
              <a:latin typeface="Arial"/>
              <a:cs typeface="Arial"/>
            </a:endParaRPr>
          </a:p>
        </p:txBody>
      </p:sp>
      <p:sp>
        <p:nvSpPr>
          <p:cNvPr id="41" name="object 41"/>
          <p:cNvSpPr txBox="1"/>
          <p:nvPr/>
        </p:nvSpPr>
        <p:spPr>
          <a:xfrm>
            <a:off x="629602" y="5638800"/>
            <a:ext cx="7884795" cy="661035"/>
          </a:xfrm>
          <a:prstGeom prst="rect">
            <a:avLst/>
          </a:prstGeom>
        </p:spPr>
        <p:txBody>
          <a:bodyPr vert="horz" wrap="square" lIns="0" tIns="12700" rIns="0" bIns="0" rtlCol="0">
            <a:spAutoFit/>
          </a:bodyPr>
          <a:lstStyle/>
          <a:p>
            <a:pPr marL="12700">
              <a:lnSpc>
                <a:spcPts val="2140"/>
              </a:lnSpc>
              <a:spcBef>
                <a:spcPts val="100"/>
              </a:spcBef>
            </a:pPr>
            <a:r>
              <a:rPr sz="1800" b="1" u="heavy" dirty="0">
                <a:solidFill>
                  <a:srgbClr val="3399FF"/>
                </a:solidFill>
                <a:uFill>
                  <a:solidFill>
                    <a:srgbClr val="3399FF"/>
                  </a:solidFill>
                </a:uFill>
                <a:latin typeface="Arial"/>
                <a:cs typeface="Arial"/>
              </a:rPr>
              <a:t>It </a:t>
            </a:r>
            <a:r>
              <a:rPr sz="1800" b="1" u="heavy" spc="-15" dirty="0">
                <a:solidFill>
                  <a:srgbClr val="3399FF"/>
                </a:solidFill>
                <a:uFill>
                  <a:solidFill>
                    <a:srgbClr val="3399FF"/>
                  </a:solidFill>
                </a:uFill>
                <a:latin typeface="Arial"/>
                <a:cs typeface="Arial"/>
              </a:rPr>
              <a:t>can </a:t>
            </a:r>
            <a:r>
              <a:rPr sz="1800" b="1" u="heavy" spc="-5" dirty="0">
                <a:solidFill>
                  <a:srgbClr val="3399FF"/>
                </a:solidFill>
                <a:uFill>
                  <a:solidFill>
                    <a:srgbClr val="3399FF"/>
                  </a:solidFill>
                </a:uFill>
                <a:latin typeface="Arial"/>
                <a:cs typeface="Arial"/>
              </a:rPr>
              <a:t>be </a:t>
            </a:r>
            <a:r>
              <a:rPr sz="1800" b="1" u="heavy" spc="-20" dirty="0">
                <a:solidFill>
                  <a:srgbClr val="3399FF"/>
                </a:solidFill>
                <a:uFill>
                  <a:solidFill>
                    <a:srgbClr val="3399FF"/>
                  </a:solidFill>
                </a:uFill>
                <a:latin typeface="Arial"/>
                <a:cs typeface="Arial"/>
              </a:rPr>
              <a:t>created </a:t>
            </a:r>
            <a:r>
              <a:rPr sz="1800" b="1" u="heavy" dirty="0">
                <a:solidFill>
                  <a:srgbClr val="3399FF"/>
                </a:solidFill>
                <a:uFill>
                  <a:solidFill>
                    <a:srgbClr val="3399FF"/>
                  </a:solidFill>
                </a:uFill>
                <a:latin typeface="Arial"/>
                <a:cs typeface="Arial"/>
              </a:rPr>
              <a:t>using</a:t>
            </a:r>
            <a:r>
              <a:rPr sz="1800" b="1" u="heavy" spc="50" dirty="0">
                <a:solidFill>
                  <a:srgbClr val="3399FF"/>
                </a:solidFill>
                <a:uFill>
                  <a:solidFill>
                    <a:srgbClr val="3399FF"/>
                  </a:solidFill>
                </a:uFill>
                <a:latin typeface="Arial"/>
                <a:cs typeface="Arial"/>
              </a:rPr>
              <a:t> </a:t>
            </a:r>
            <a:r>
              <a:rPr sz="1800" b="1" u="heavy" spc="-5" dirty="0">
                <a:solidFill>
                  <a:srgbClr val="3399FF"/>
                </a:solidFill>
                <a:uFill>
                  <a:solidFill>
                    <a:srgbClr val="3399FF"/>
                  </a:solidFill>
                </a:uFill>
                <a:latin typeface="Arial"/>
                <a:cs typeface="Arial"/>
              </a:rPr>
              <a:t>constructor</a:t>
            </a:r>
            <a:endParaRPr sz="1800" dirty="0">
              <a:latin typeface="Arial"/>
              <a:cs typeface="Arial"/>
            </a:endParaRPr>
          </a:p>
          <a:p>
            <a:pPr marL="12700">
              <a:lnSpc>
                <a:spcPts val="2860"/>
              </a:lnSpc>
            </a:pPr>
            <a:r>
              <a:rPr sz="2400" b="1" spc="-5" dirty="0">
                <a:solidFill>
                  <a:srgbClr val="FF0000"/>
                </a:solidFill>
                <a:latin typeface="Arial"/>
                <a:cs typeface="Arial"/>
              </a:rPr>
              <a:t>pandas.DataFrame( data, index, columns, </a:t>
            </a:r>
            <a:r>
              <a:rPr sz="2400" b="1" spc="-20" dirty="0">
                <a:solidFill>
                  <a:srgbClr val="FF0000"/>
                </a:solidFill>
                <a:latin typeface="Arial"/>
                <a:cs typeface="Arial"/>
              </a:rPr>
              <a:t>dtype,</a:t>
            </a:r>
            <a:r>
              <a:rPr sz="2400" b="1" spc="-15" dirty="0">
                <a:solidFill>
                  <a:srgbClr val="FF0000"/>
                </a:solidFill>
                <a:latin typeface="Arial"/>
                <a:cs typeface="Arial"/>
              </a:rPr>
              <a:t> </a:t>
            </a:r>
            <a:r>
              <a:rPr sz="2400" b="1" spc="-20" dirty="0">
                <a:solidFill>
                  <a:srgbClr val="FF0000"/>
                </a:solidFill>
                <a:latin typeface="Arial"/>
                <a:cs typeface="Arial"/>
              </a:rPr>
              <a:t>copy)</a:t>
            </a:r>
            <a:endParaRPr sz="2400" dirty="0">
              <a:latin typeface="Arial"/>
              <a:cs typeface="Arial"/>
            </a:endParaRPr>
          </a:p>
        </p:txBody>
      </p:sp>
      <p:sp>
        <p:nvSpPr>
          <p:cNvPr id="43" name="object 15"/>
          <p:cNvSpPr txBox="1">
            <a:spLocks/>
          </p:cNvSpPr>
          <p:nvPr/>
        </p:nvSpPr>
        <p:spPr>
          <a:xfrm>
            <a:off x="457200" y="152400"/>
            <a:ext cx="8229600" cy="1143000"/>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graphicFrame>
        <p:nvGraphicFramePr>
          <p:cNvPr id="44" name="object 17"/>
          <p:cNvGraphicFramePr>
            <a:graphicFrameLocks noGrp="1"/>
          </p:cNvGraphicFramePr>
          <p:nvPr>
            <p:extLst>
              <p:ext uri="{D42A27DB-BD31-4B8C-83A1-F6EECF244321}">
                <p14:modId xmlns:p14="http://schemas.microsoft.com/office/powerpoint/2010/main" val="3769553142"/>
              </p:ext>
            </p:extLst>
          </p:nvPr>
        </p:nvGraphicFramePr>
        <p:xfrm>
          <a:off x="1819099" y="3628200"/>
          <a:ext cx="5318125" cy="2021204"/>
        </p:xfrm>
        <a:graphic>
          <a:graphicData uri="http://schemas.openxmlformats.org/drawingml/2006/table">
            <a:tbl>
              <a:tblPr firstRow="1" bandRow="1">
                <a:tableStyleId>{2D5ABB26-0587-4C30-8999-92F81FD0307C}</a:tableStyleId>
              </a:tblPr>
              <a:tblGrid>
                <a:gridCol w="490220"/>
                <a:gridCol w="981075"/>
                <a:gridCol w="1651635"/>
                <a:gridCol w="883285"/>
                <a:gridCol w="1311910"/>
              </a:tblGrid>
              <a:tr h="540957">
                <a:tc>
                  <a:txBody>
                    <a:bodyPr/>
                    <a:lstStyle/>
                    <a:p>
                      <a:pPr marL="60960">
                        <a:lnSpc>
                          <a:spcPts val="1985"/>
                        </a:lnSpc>
                      </a:pPr>
                      <a:r>
                        <a:rPr sz="1800" b="1" dirty="0">
                          <a:latin typeface="Calibri"/>
                          <a:cs typeface="Calibri"/>
                        </a:rPr>
                        <a:t>SR.</a:t>
                      </a:r>
                      <a:endParaRPr sz="1800" dirty="0">
                        <a:latin typeface="Calibri"/>
                        <a:cs typeface="Calibri"/>
                      </a:endParaRPr>
                    </a:p>
                    <a:p>
                      <a:pPr marL="60960">
                        <a:lnSpc>
                          <a:spcPct val="100000"/>
                        </a:lnSpc>
                        <a:spcBef>
                          <a:spcPts val="200"/>
                        </a:spcBef>
                      </a:pPr>
                      <a:r>
                        <a:rPr sz="1800" b="1" dirty="0">
                          <a:latin typeface="Calibri"/>
                          <a:cs typeface="Calibri"/>
                        </a:rPr>
                        <a:t>No.</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b="1" spc="-5" dirty="0">
                          <a:latin typeface="Calibri"/>
                          <a:cs typeface="Calibri"/>
                        </a:rPr>
                        <a:t>Admn</a:t>
                      </a:r>
                      <a:endParaRPr sz="1800">
                        <a:latin typeface="Calibri"/>
                        <a:cs typeface="Calibri"/>
                      </a:endParaRPr>
                    </a:p>
                    <a:p>
                      <a:pPr marL="60960">
                        <a:lnSpc>
                          <a:spcPct val="100000"/>
                        </a:lnSpc>
                        <a:spcBef>
                          <a:spcPts val="200"/>
                        </a:spcBef>
                      </a:pPr>
                      <a:r>
                        <a:rPr sz="1800" b="1" dirty="0">
                          <a:latin typeface="Calibri"/>
                          <a:cs typeface="Calibri"/>
                        </a:rPr>
                        <a:t>No</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b="1" spc="-5" dirty="0">
                          <a:latin typeface="Calibri"/>
                          <a:cs typeface="Calibri"/>
                        </a:rPr>
                        <a:t>Student</a:t>
                      </a:r>
                      <a:r>
                        <a:rPr sz="1800" b="1" spc="-100" dirty="0">
                          <a:latin typeface="Calibri"/>
                          <a:cs typeface="Calibri"/>
                        </a:rPr>
                        <a:t> </a:t>
                      </a:r>
                      <a:r>
                        <a:rPr sz="1800" b="1" dirty="0">
                          <a:latin typeface="Calibri"/>
                          <a:cs typeface="Calibri"/>
                        </a:rPr>
                        <a:t>Name</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00">
                        <a:lnSpc>
                          <a:spcPts val="1985"/>
                        </a:lnSpc>
                      </a:pPr>
                      <a:r>
                        <a:rPr sz="1800" b="1" spc="-5" dirty="0">
                          <a:latin typeface="Calibri"/>
                          <a:cs typeface="Calibri"/>
                        </a:rPr>
                        <a:t>Gender</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63500">
                        <a:lnSpc>
                          <a:spcPts val="1985"/>
                        </a:lnSpc>
                      </a:pPr>
                      <a:r>
                        <a:rPr sz="1800" b="1" spc="-20" dirty="0">
                          <a:latin typeface="Calibri"/>
                          <a:cs typeface="Calibri"/>
                        </a:rPr>
                        <a:t>Date</a:t>
                      </a:r>
                      <a:r>
                        <a:rPr sz="1800" b="1" spc="-45" dirty="0">
                          <a:latin typeface="Calibri"/>
                          <a:cs typeface="Calibri"/>
                        </a:rPr>
                        <a:t> </a:t>
                      </a:r>
                      <a:r>
                        <a:rPr sz="1800" b="1" spc="-10" dirty="0">
                          <a:latin typeface="Calibri"/>
                          <a:cs typeface="Calibri"/>
                        </a:rPr>
                        <a:t>Of</a:t>
                      </a:r>
                      <a:endParaRPr sz="1800">
                        <a:latin typeface="Calibri"/>
                        <a:cs typeface="Calibri"/>
                      </a:endParaRPr>
                    </a:p>
                    <a:p>
                      <a:pPr marL="63500">
                        <a:lnSpc>
                          <a:spcPct val="100000"/>
                        </a:lnSpc>
                        <a:spcBef>
                          <a:spcPts val="200"/>
                        </a:spcBef>
                      </a:pPr>
                      <a:r>
                        <a:rPr sz="1800" b="1" dirty="0">
                          <a:latin typeface="Calibri"/>
                          <a:cs typeface="Calibri"/>
                        </a:rPr>
                        <a:t>Birth</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r>
              <a:tr h="293496">
                <a:tc>
                  <a:txBody>
                    <a:bodyPr/>
                    <a:lstStyle/>
                    <a:p>
                      <a:pPr marL="60960">
                        <a:lnSpc>
                          <a:spcPts val="1985"/>
                        </a:lnSpc>
                      </a:pPr>
                      <a:r>
                        <a:rPr sz="1800" b="1"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spc="-5" dirty="0">
                          <a:latin typeface="Calibri"/>
                          <a:cs typeface="Calibri"/>
                        </a:rPr>
                        <a:t>001284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0960">
                        <a:lnSpc>
                          <a:spcPts val="1985"/>
                        </a:lnSpc>
                      </a:pPr>
                      <a:r>
                        <a:rPr sz="1800" dirty="0">
                          <a:latin typeface="Calibri"/>
                          <a:cs typeface="Calibri"/>
                        </a:rPr>
                        <a:t>NIDHI</a:t>
                      </a:r>
                      <a:r>
                        <a:rPr sz="1800" spc="-45" dirty="0">
                          <a:latin typeface="Calibri"/>
                          <a:cs typeface="Calibri"/>
                        </a:rPr>
                        <a:t> </a:t>
                      </a:r>
                      <a:r>
                        <a:rPr sz="1800" spc="-5" dirty="0">
                          <a:latin typeface="Calibri"/>
                          <a:cs typeface="Calibri"/>
                        </a:rPr>
                        <a:t>MANDAL</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3500">
                        <a:lnSpc>
                          <a:spcPts val="1985"/>
                        </a:lnSpc>
                      </a:pPr>
                      <a:r>
                        <a:rPr lang="en-US" sz="1800" spc="-5" dirty="0" smtClean="0">
                          <a:latin typeface="Calibri"/>
                          <a:cs typeface="Calibri"/>
                        </a:rPr>
                        <a:t>Female</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399"/>
                    </a:solidFill>
                  </a:tcPr>
                </a:tc>
                <a:tc>
                  <a:txBody>
                    <a:bodyPr/>
                    <a:lstStyle/>
                    <a:p>
                      <a:pPr marL="63500">
                        <a:lnSpc>
                          <a:spcPts val="1985"/>
                        </a:lnSpc>
                      </a:pPr>
                      <a:r>
                        <a:rPr sz="1800" dirty="0">
                          <a:latin typeface="Calibri"/>
                          <a:cs typeface="Calibri"/>
                        </a:rPr>
                        <a:t>07/08/2010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r>
              <a:tr h="586994">
                <a:tc>
                  <a:txBody>
                    <a:bodyPr/>
                    <a:lstStyle/>
                    <a:p>
                      <a:pPr marL="60960">
                        <a:lnSpc>
                          <a:spcPts val="1985"/>
                        </a:lnSpc>
                      </a:pPr>
                      <a:r>
                        <a:rPr sz="1800" b="1" dirty="0">
                          <a:latin typeface="Calibri"/>
                          <a:cs typeface="Calibri"/>
                        </a:rPr>
                        <a:t>2</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spc="-5" dirty="0">
                          <a:latin typeface="Calibri"/>
                          <a:cs typeface="Calibri"/>
                        </a:rPr>
                        <a:t>001285</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0CC"/>
                    </a:solidFill>
                  </a:tcPr>
                </a:tc>
                <a:tc>
                  <a:txBody>
                    <a:bodyPr/>
                    <a:lstStyle/>
                    <a:p>
                      <a:pPr marL="60960">
                        <a:lnSpc>
                          <a:spcPts val="1985"/>
                        </a:lnSpc>
                      </a:pPr>
                      <a:r>
                        <a:rPr sz="1800" spc="-40" dirty="0">
                          <a:latin typeface="Calibri"/>
                          <a:cs typeface="Calibri"/>
                        </a:rPr>
                        <a:t>SOUMYADIP</a:t>
                      </a:r>
                      <a:endParaRPr sz="1800">
                        <a:latin typeface="Calibri"/>
                        <a:cs typeface="Calibri"/>
                      </a:endParaRPr>
                    </a:p>
                    <a:p>
                      <a:pPr marL="60960">
                        <a:lnSpc>
                          <a:spcPct val="100000"/>
                        </a:lnSpc>
                        <a:spcBef>
                          <a:spcPts val="204"/>
                        </a:spcBef>
                      </a:pPr>
                      <a:r>
                        <a:rPr sz="1800" spc="-75" dirty="0">
                          <a:latin typeface="Calibri"/>
                          <a:cs typeface="Calibri"/>
                        </a:rPr>
                        <a:t>BHATTACHARYA</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0CC"/>
                    </a:solidFill>
                  </a:tcPr>
                </a:tc>
                <a:tc>
                  <a:txBody>
                    <a:bodyPr/>
                    <a:lstStyle/>
                    <a:p>
                      <a:pPr marL="63500">
                        <a:lnSpc>
                          <a:spcPts val="1985"/>
                        </a:lnSpc>
                      </a:pPr>
                      <a:r>
                        <a:rPr lang="en-US" sz="1800" spc="-5" dirty="0" smtClean="0">
                          <a:latin typeface="Calibri"/>
                          <a:cs typeface="Calibri"/>
                        </a:rPr>
                        <a:t>Male</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0CC"/>
                    </a:solidFill>
                  </a:tcPr>
                </a:tc>
                <a:tc>
                  <a:txBody>
                    <a:bodyPr/>
                    <a:lstStyle/>
                    <a:p>
                      <a:pPr marL="63500">
                        <a:lnSpc>
                          <a:spcPts val="1985"/>
                        </a:lnSpc>
                      </a:pPr>
                      <a:r>
                        <a:rPr sz="1800" spc="-5" dirty="0">
                          <a:latin typeface="Calibri"/>
                          <a:cs typeface="Calibri"/>
                        </a:rPr>
                        <a:t>24/02/2011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0CC"/>
                    </a:solidFill>
                  </a:tcPr>
                </a:tc>
              </a:tr>
              <a:tr h="586994">
                <a:tc>
                  <a:txBody>
                    <a:bodyPr/>
                    <a:lstStyle/>
                    <a:p>
                      <a:pPr marL="60960">
                        <a:lnSpc>
                          <a:spcPts val="1989"/>
                        </a:lnSpc>
                      </a:pPr>
                      <a:r>
                        <a:rPr sz="1800" b="1"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9"/>
                        </a:lnSpc>
                      </a:pPr>
                      <a:r>
                        <a:rPr sz="1800" spc="-5" dirty="0">
                          <a:latin typeface="Calibri"/>
                          <a:cs typeface="Calibri"/>
                        </a:rPr>
                        <a:t>001286</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0960">
                        <a:lnSpc>
                          <a:spcPts val="1989"/>
                        </a:lnSpc>
                      </a:pPr>
                      <a:r>
                        <a:rPr sz="1800" spc="-40" dirty="0">
                          <a:latin typeface="Calibri"/>
                          <a:cs typeface="Calibri"/>
                        </a:rPr>
                        <a:t>SHREYAANG</a:t>
                      </a:r>
                      <a:endParaRPr sz="1800" dirty="0">
                        <a:latin typeface="Calibri"/>
                        <a:cs typeface="Calibri"/>
                      </a:endParaRPr>
                    </a:p>
                    <a:p>
                      <a:pPr marL="60960">
                        <a:lnSpc>
                          <a:spcPct val="100000"/>
                        </a:lnSpc>
                        <a:spcBef>
                          <a:spcPts val="200"/>
                        </a:spcBef>
                      </a:pPr>
                      <a:r>
                        <a:rPr sz="1800" spc="-65" dirty="0">
                          <a:latin typeface="Calibri"/>
                          <a:cs typeface="Calibri"/>
                        </a:rPr>
                        <a:t>SHANDILYA</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3500">
                        <a:lnSpc>
                          <a:spcPts val="1989"/>
                        </a:lnSpc>
                      </a:pPr>
                      <a:r>
                        <a:rPr lang="en-US" sz="1800" spc="-5" dirty="0" smtClean="0">
                          <a:latin typeface="Calibri"/>
                          <a:cs typeface="Calibri"/>
                        </a:rPr>
                        <a:t>Male</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rgbClr val="FFE399"/>
                    </a:solidFill>
                  </a:tcPr>
                </a:tc>
                <a:tc>
                  <a:txBody>
                    <a:bodyPr/>
                    <a:lstStyle/>
                    <a:p>
                      <a:pPr marL="63500">
                        <a:lnSpc>
                          <a:spcPts val="1989"/>
                        </a:lnSpc>
                      </a:pPr>
                      <a:r>
                        <a:rPr sz="1800" dirty="0">
                          <a:latin typeface="Calibri"/>
                          <a:cs typeface="Calibri"/>
                        </a:rPr>
                        <a:t>29/12/2010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r>
            </a:tbl>
          </a:graphicData>
        </a:graphic>
      </p:graphicFrame>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295400" y="789559"/>
            <a:ext cx="7391400" cy="3736920"/>
          </a:xfrm>
          <a:prstGeom prst="rect">
            <a:avLst/>
          </a:prstGeom>
        </p:spPr>
        <p:txBody>
          <a:bodyPr vert="horz" wrap="square" lIns="0" tIns="12700" rIns="0" bIns="0" rtlCol="0">
            <a:spAutoFit/>
          </a:bodyPr>
          <a:lstStyle/>
          <a:p>
            <a:pPr marL="12700" marR="1483995">
              <a:lnSpc>
                <a:spcPct val="100000"/>
              </a:lnSpc>
              <a:spcBef>
                <a:spcPts val="100"/>
              </a:spcBef>
              <a:tabLst>
                <a:tab pos="1265555" algn="l"/>
              </a:tabLst>
            </a:pPr>
            <a:r>
              <a:rPr sz="2400" b="1" spc="-5" dirty="0">
                <a:solidFill>
                  <a:srgbClr val="FF0000"/>
                </a:solidFill>
                <a:latin typeface="Arial"/>
                <a:cs typeface="Arial"/>
              </a:rPr>
              <a:t>P</a:t>
            </a:r>
            <a:r>
              <a:rPr sz="2400" b="1" spc="-20" dirty="0">
                <a:solidFill>
                  <a:srgbClr val="FF0000"/>
                </a:solidFill>
                <a:latin typeface="Arial"/>
                <a:cs typeface="Arial"/>
              </a:rPr>
              <a:t>a</a:t>
            </a:r>
            <a:r>
              <a:rPr sz="2400" b="1" spc="-10" dirty="0">
                <a:solidFill>
                  <a:srgbClr val="FF0000"/>
                </a:solidFill>
                <a:latin typeface="Arial"/>
                <a:cs typeface="Arial"/>
              </a:rPr>
              <a:t>nda</a:t>
            </a:r>
            <a:r>
              <a:rPr sz="2400" b="1" spc="-5" dirty="0">
                <a:solidFill>
                  <a:srgbClr val="FF0000"/>
                </a:solidFill>
                <a:latin typeface="Arial"/>
                <a:cs typeface="Arial"/>
              </a:rPr>
              <a:t>s</a:t>
            </a:r>
            <a:r>
              <a:rPr sz="2400" b="1" dirty="0">
                <a:solidFill>
                  <a:srgbClr val="FF0000"/>
                </a:solidFill>
                <a:latin typeface="Arial"/>
                <a:cs typeface="Arial"/>
              </a:rPr>
              <a:t>	</a:t>
            </a:r>
            <a:r>
              <a:rPr sz="2400" b="1" spc="-10" dirty="0">
                <a:solidFill>
                  <a:srgbClr val="FF0000"/>
                </a:solidFill>
                <a:latin typeface="Arial"/>
                <a:cs typeface="Arial"/>
              </a:rPr>
              <a:t>D</a:t>
            </a:r>
            <a:r>
              <a:rPr sz="2400" b="1" spc="-20" dirty="0">
                <a:solidFill>
                  <a:srgbClr val="FF0000"/>
                </a:solidFill>
                <a:latin typeface="Arial"/>
                <a:cs typeface="Arial"/>
              </a:rPr>
              <a:t>a</a:t>
            </a:r>
            <a:r>
              <a:rPr sz="2400" b="1" spc="-5" dirty="0">
                <a:solidFill>
                  <a:srgbClr val="FF0000"/>
                </a:solidFill>
                <a:latin typeface="Arial"/>
                <a:cs typeface="Arial"/>
              </a:rPr>
              <a:t>taFrame  </a:t>
            </a:r>
            <a:r>
              <a:rPr sz="2400" b="1" u="heavy" spc="-5" dirty="0">
                <a:solidFill>
                  <a:srgbClr val="6E2E9F"/>
                </a:solidFill>
                <a:uFill>
                  <a:solidFill>
                    <a:srgbClr val="6E2E9F"/>
                  </a:solidFill>
                </a:uFill>
                <a:latin typeface="Arial"/>
                <a:cs typeface="Arial"/>
              </a:rPr>
              <a:t>Create</a:t>
            </a:r>
            <a:r>
              <a:rPr sz="2400" b="1" u="heavy" spc="-25"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DataFrame</a:t>
            </a:r>
            <a:endParaRPr sz="2400" dirty="0">
              <a:latin typeface="Arial"/>
              <a:cs typeface="Arial"/>
            </a:endParaRPr>
          </a:p>
          <a:p>
            <a:pPr marL="12700">
              <a:lnSpc>
                <a:spcPct val="100000"/>
              </a:lnSpc>
            </a:pPr>
            <a:r>
              <a:rPr sz="2400" dirty="0">
                <a:solidFill>
                  <a:srgbClr val="3399FF"/>
                </a:solidFill>
                <a:latin typeface="Arial"/>
                <a:cs typeface="Arial"/>
              </a:rPr>
              <a:t>It can be created </a:t>
            </a:r>
            <a:r>
              <a:rPr sz="2400" spc="-5" dirty="0">
                <a:solidFill>
                  <a:srgbClr val="3399FF"/>
                </a:solidFill>
                <a:latin typeface="Arial"/>
                <a:cs typeface="Arial"/>
              </a:rPr>
              <a:t>with</a:t>
            </a:r>
            <a:r>
              <a:rPr sz="2400" spc="-170" dirty="0">
                <a:solidFill>
                  <a:srgbClr val="3399FF"/>
                </a:solidFill>
                <a:latin typeface="Arial"/>
                <a:cs typeface="Arial"/>
              </a:rPr>
              <a:t> </a:t>
            </a:r>
            <a:r>
              <a:rPr sz="2400" spc="-5" dirty="0">
                <a:solidFill>
                  <a:srgbClr val="3399FF"/>
                </a:solidFill>
                <a:latin typeface="Arial"/>
                <a:cs typeface="Arial"/>
              </a:rPr>
              <a:t>followings</a:t>
            </a:r>
            <a:endParaRPr sz="2400" dirty="0">
              <a:latin typeface="Arial"/>
              <a:cs typeface="Arial"/>
            </a:endParaRPr>
          </a:p>
          <a:p>
            <a:pPr marL="355600" indent="-343535">
              <a:lnSpc>
                <a:spcPct val="100000"/>
              </a:lnSpc>
              <a:buFont typeface="Wingdings"/>
              <a:buChar char=""/>
              <a:tabLst>
                <a:tab pos="356235" algn="l"/>
              </a:tabLst>
            </a:pPr>
            <a:r>
              <a:rPr sz="2400" b="1" spc="-5" dirty="0">
                <a:solidFill>
                  <a:srgbClr val="6E2E9F"/>
                </a:solidFill>
                <a:latin typeface="Arial"/>
                <a:cs typeface="Arial"/>
              </a:rPr>
              <a:t>Lists</a:t>
            </a:r>
            <a:endParaRPr sz="2400" dirty="0">
              <a:latin typeface="Arial"/>
              <a:cs typeface="Arial"/>
            </a:endParaRPr>
          </a:p>
          <a:p>
            <a:pPr marL="355600" indent="-343535">
              <a:lnSpc>
                <a:spcPct val="100000"/>
              </a:lnSpc>
              <a:buFont typeface="Wingdings"/>
              <a:buChar char=""/>
              <a:tabLst>
                <a:tab pos="356235" algn="l"/>
              </a:tabLst>
            </a:pPr>
            <a:r>
              <a:rPr sz="2400" b="1" dirty="0">
                <a:solidFill>
                  <a:srgbClr val="6E2E9F"/>
                </a:solidFill>
                <a:latin typeface="Arial"/>
                <a:cs typeface="Arial"/>
              </a:rPr>
              <a:t>dict</a:t>
            </a:r>
            <a:endParaRPr sz="2400" dirty="0">
              <a:latin typeface="Arial"/>
              <a:cs typeface="Arial"/>
            </a:endParaRPr>
          </a:p>
          <a:p>
            <a:pPr marL="355600" indent="-343535">
              <a:lnSpc>
                <a:spcPct val="100000"/>
              </a:lnSpc>
              <a:buFont typeface="Wingdings"/>
              <a:buChar char=""/>
              <a:tabLst>
                <a:tab pos="356235" algn="l"/>
              </a:tabLst>
            </a:pPr>
            <a:r>
              <a:rPr sz="2400" b="1" spc="-5" dirty="0">
                <a:solidFill>
                  <a:srgbClr val="6E2E9F"/>
                </a:solidFill>
                <a:latin typeface="Arial"/>
                <a:cs typeface="Arial"/>
              </a:rPr>
              <a:t>Series</a:t>
            </a:r>
            <a:endParaRPr sz="2400" dirty="0">
              <a:latin typeface="Arial"/>
              <a:cs typeface="Arial"/>
            </a:endParaRPr>
          </a:p>
          <a:p>
            <a:pPr marL="355600" indent="-343535">
              <a:lnSpc>
                <a:spcPct val="100000"/>
              </a:lnSpc>
              <a:buFont typeface="Wingdings"/>
              <a:buChar char=""/>
              <a:tabLst>
                <a:tab pos="356235" algn="l"/>
              </a:tabLst>
            </a:pPr>
            <a:r>
              <a:rPr sz="2400" b="1" spc="-5" dirty="0">
                <a:solidFill>
                  <a:srgbClr val="6E2E9F"/>
                </a:solidFill>
                <a:latin typeface="Arial"/>
                <a:cs typeface="Arial"/>
              </a:rPr>
              <a:t>Numpy</a:t>
            </a:r>
            <a:r>
              <a:rPr sz="2400" b="1" spc="-35" dirty="0">
                <a:solidFill>
                  <a:srgbClr val="6E2E9F"/>
                </a:solidFill>
                <a:latin typeface="Arial"/>
                <a:cs typeface="Arial"/>
              </a:rPr>
              <a:t> </a:t>
            </a:r>
            <a:r>
              <a:rPr sz="2400" b="1" spc="-5" dirty="0">
                <a:solidFill>
                  <a:srgbClr val="6E2E9F"/>
                </a:solidFill>
                <a:latin typeface="Arial"/>
                <a:cs typeface="Arial"/>
              </a:rPr>
              <a:t>ndarrays</a:t>
            </a:r>
            <a:endParaRPr sz="2400" dirty="0">
              <a:latin typeface="Arial"/>
              <a:cs typeface="Arial"/>
            </a:endParaRPr>
          </a:p>
          <a:p>
            <a:pPr marL="355600" indent="-343535">
              <a:lnSpc>
                <a:spcPct val="100000"/>
              </a:lnSpc>
              <a:spcBef>
                <a:spcPts val="5"/>
              </a:spcBef>
              <a:buFont typeface="Wingdings"/>
              <a:buChar char=""/>
              <a:tabLst>
                <a:tab pos="356235" algn="l"/>
              </a:tabLst>
            </a:pPr>
            <a:r>
              <a:rPr sz="2400" b="1" spc="-5" dirty="0">
                <a:solidFill>
                  <a:srgbClr val="6E2E9F"/>
                </a:solidFill>
                <a:latin typeface="Arial"/>
                <a:cs typeface="Arial"/>
              </a:rPr>
              <a:t>Another</a:t>
            </a:r>
            <a:r>
              <a:rPr sz="2400" b="1" spc="-40" dirty="0">
                <a:solidFill>
                  <a:srgbClr val="6E2E9F"/>
                </a:solidFill>
                <a:latin typeface="Arial"/>
                <a:cs typeface="Arial"/>
              </a:rPr>
              <a:t> </a:t>
            </a:r>
            <a:r>
              <a:rPr sz="2400" b="1" spc="-5" dirty="0">
                <a:solidFill>
                  <a:srgbClr val="6E2E9F"/>
                </a:solidFill>
                <a:latin typeface="Arial"/>
                <a:cs typeface="Arial"/>
              </a:rPr>
              <a:t>DataFrame</a:t>
            </a:r>
            <a:endParaRPr sz="2400" dirty="0">
              <a:latin typeface="Arial"/>
              <a:cs typeface="Arial"/>
            </a:endParaRPr>
          </a:p>
          <a:p>
            <a:pPr>
              <a:lnSpc>
                <a:spcPct val="100000"/>
              </a:lnSpc>
              <a:spcBef>
                <a:spcPts val="10"/>
              </a:spcBef>
            </a:pPr>
            <a:endParaRPr sz="2600" dirty="0">
              <a:latin typeface="Times New Roman"/>
              <a:cs typeface="Times New Roman"/>
            </a:endParaRPr>
          </a:p>
          <a:p>
            <a:pPr marL="12700">
              <a:lnSpc>
                <a:spcPct val="100000"/>
              </a:lnSpc>
            </a:pPr>
            <a:r>
              <a:rPr sz="2400" b="1" u="heavy" spc="-5" dirty="0">
                <a:solidFill>
                  <a:srgbClr val="6E2E9F"/>
                </a:solidFill>
                <a:uFill>
                  <a:solidFill>
                    <a:srgbClr val="6E2E9F"/>
                  </a:solidFill>
                </a:uFill>
                <a:latin typeface="Arial"/>
                <a:cs typeface="Arial"/>
              </a:rPr>
              <a:t>Create an Empty</a:t>
            </a:r>
            <a:r>
              <a:rPr sz="2400" b="1" u="heavy" spc="-55"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DataFrame</a:t>
            </a:r>
            <a:endParaRPr sz="2400" dirty="0">
              <a:latin typeface="Arial"/>
              <a:cs typeface="Arial"/>
            </a:endParaRPr>
          </a:p>
          <a:p>
            <a:pPr marL="12700">
              <a:lnSpc>
                <a:spcPct val="100000"/>
              </a:lnSpc>
            </a:pPr>
            <a:r>
              <a:rPr sz="2400" dirty="0">
                <a:latin typeface="Arial"/>
                <a:cs typeface="Arial"/>
              </a:rPr>
              <a:t>e.g.</a:t>
            </a:r>
          </a:p>
        </p:txBody>
      </p:sp>
      <p:sp>
        <p:nvSpPr>
          <p:cNvPr id="15" name="object 15"/>
          <p:cNvSpPr txBox="1"/>
          <p:nvPr/>
        </p:nvSpPr>
        <p:spPr>
          <a:xfrm>
            <a:off x="656031" y="4648200"/>
            <a:ext cx="3107690" cy="1123315"/>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Arial"/>
                <a:cs typeface="Arial"/>
              </a:rPr>
              <a:t>import pandas as pd1  df1 </a:t>
            </a:r>
            <a:r>
              <a:rPr sz="2400" dirty="0">
                <a:latin typeface="Arial"/>
                <a:cs typeface="Arial"/>
              </a:rPr>
              <a:t>=</a:t>
            </a:r>
            <a:r>
              <a:rPr sz="2400" spc="-90" dirty="0">
                <a:latin typeface="Arial"/>
                <a:cs typeface="Arial"/>
              </a:rPr>
              <a:t> </a:t>
            </a:r>
            <a:r>
              <a:rPr sz="2400" spc="-5" dirty="0">
                <a:latin typeface="Arial"/>
                <a:cs typeface="Arial"/>
              </a:rPr>
              <a:t>pd1.DataFrame()  print(df1)</a:t>
            </a:r>
            <a:endParaRPr sz="2400" dirty="0">
              <a:latin typeface="Arial"/>
              <a:cs typeface="Arial"/>
            </a:endParaRPr>
          </a:p>
        </p:txBody>
      </p:sp>
      <p:sp>
        <p:nvSpPr>
          <p:cNvPr id="16" name="object 16"/>
          <p:cNvSpPr/>
          <p:nvPr/>
        </p:nvSpPr>
        <p:spPr>
          <a:xfrm>
            <a:off x="3969892" y="4807206"/>
            <a:ext cx="2520950" cy="900430"/>
          </a:xfrm>
          <a:custGeom>
            <a:avLst/>
            <a:gdLst/>
            <a:ahLst/>
            <a:cxnLst/>
            <a:rect l="l" t="t" r="r" b="b"/>
            <a:pathLst>
              <a:path w="2520950" h="900429">
                <a:moveTo>
                  <a:pt x="2070100" y="0"/>
                </a:moveTo>
                <a:lnTo>
                  <a:pt x="2070100" y="225043"/>
                </a:lnTo>
                <a:lnTo>
                  <a:pt x="0" y="225043"/>
                </a:lnTo>
                <a:lnTo>
                  <a:pt x="0" y="675220"/>
                </a:lnTo>
                <a:lnTo>
                  <a:pt x="2070100" y="675220"/>
                </a:lnTo>
                <a:lnTo>
                  <a:pt x="2070100" y="900302"/>
                </a:lnTo>
                <a:lnTo>
                  <a:pt x="2520442" y="450151"/>
                </a:lnTo>
                <a:lnTo>
                  <a:pt x="2070100" y="0"/>
                </a:lnTo>
                <a:close/>
              </a:path>
            </a:pathLst>
          </a:custGeom>
          <a:solidFill>
            <a:srgbClr val="FF9900"/>
          </a:solidFill>
        </p:spPr>
        <p:txBody>
          <a:bodyPr wrap="square" lIns="0" tIns="0" rIns="0" bIns="0" rtlCol="0"/>
          <a:lstStyle/>
          <a:p>
            <a:endParaRPr/>
          </a:p>
        </p:txBody>
      </p:sp>
      <p:sp>
        <p:nvSpPr>
          <p:cNvPr id="17" name="object 17"/>
          <p:cNvSpPr/>
          <p:nvPr/>
        </p:nvSpPr>
        <p:spPr>
          <a:xfrm>
            <a:off x="3969892" y="4795903"/>
            <a:ext cx="2520950" cy="900430"/>
          </a:xfrm>
          <a:custGeom>
            <a:avLst/>
            <a:gdLst/>
            <a:ahLst/>
            <a:cxnLst/>
            <a:rect l="l" t="t" r="r" b="b"/>
            <a:pathLst>
              <a:path w="2520950" h="900429">
                <a:moveTo>
                  <a:pt x="0" y="225043"/>
                </a:moveTo>
                <a:lnTo>
                  <a:pt x="2070100" y="225043"/>
                </a:lnTo>
                <a:lnTo>
                  <a:pt x="2070100" y="0"/>
                </a:lnTo>
                <a:lnTo>
                  <a:pt x="2520442" y="450151"/>
                </a:lnTo>
                <a:lnTo>
                  <a:pt x="2070100" y="900302"/>
                </a:lnTo>
                <a:lnTo>
                  <a:pt x="2070100" y="675220"/>
                </a:lnTo>
                <a:lnTo>
                  <a:pt x="0" y="675220"/>
                </a:lnTo>
                <a:lnTo>
                  <a:pt x="0" y="225043"/>
                </a:lnTo>
                <a:close/>
              </a:path>
            </a:pathLst>
          </a:custGeom>
          <a:ln w="9144">
            <a:solidFill>
              <a:srgbClr val="000000"/>
            </a:solidFill>
          </a:ln>
        </p:spPr>
        <p:txBody>
          <a:bodyPr wrap="square" lIns="0" tIns="0" rIns="0" bIns="0" rtlCol="0"/>
          <a:lstStyle/>
          <a:p>
            <a:endParaRPr/>
          </a:p>
        </p:txBody>
      </p:sp>
      <p:sp>
        <p:nvSpPr>
          <p:cNvPr id="18" name="object 18"/>
          <p:cNvSpPr txBox="1"/>
          <p:nvPr/>
        </p:nvSpPr>
        <p:spPr>
          <a:xfrm>
            <a:off x="4860797" y="5096258"/>
            <a:ext cx="7391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output</a:t>
            </a:r>
            <a:endParaRPr sz="1800" dirty="0">
              <a:latin typeface="Arial"/>
              <a:cs typeface="Arial"/>
            </a:endParaRPr>
          </a:p>
        </p:txBody>
      </p:sp>
      <p:sp>
        <p:nvSpPr>
          <p:cNvPr id="19" name="object 19"/>
          <p:cNvSpPr txBox="1"/>
          <p:nvPr/>
        </p:nvSpPr>
        <p:spPr>
          <a:xfrm>
            <a:off x="6893431" y="4795903"/>
            <a:ext cx="1793369" cy="1122680"/>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Arial"/>
                <a:cs typeface="Arial"/>
              </a:rPr>
              <a:t>Empty  DataFrame  </a:t>
            </a:r>
            <a:r>
              <a:rPr sz="1800" b="1" dirty="0">
                <a:latin typeface="Arial"/>
                <a:cs typeface="Arial"/>
              </a:rPr>
              <a:t>Columns: [</a:t>
            </a:r>
            <a:r>
              <a:rPr sz="1800" b="1" spc="-210" dirty="0">
                <a:latin typeface="Arial"/>
                <a:cs typeface="Arial"/>
              </a:rPr>
              <a:t> </a:t>
            </a:r>
            <a:r>
              <a:rPr sz="1800" b="1" dirty="0">
                <a:latin typeface="Arial"/>
                <a:cs typeface="Arial"/>
              </a:rPr>
              <a:t>]  </a:t>
            </a:r>
            <a:r>
              <a:rPr sz="1800" b="1" spc="-5" dirty="0">
                <a:latin typeface="Arial"/>
                <a:cs typeface="Arial"/>
              </a:rPr>
              <a:t>Index: </a:t>
            </a:r>
            <a:r>
              <a:rPr sz="1800" b="1" dirty="0">
                <a:latin typeface="Arial"/>
                <a:cs typeface="Arial"/>
              </a:rPr>
              <a:t>[</a:t>
            </a:r>
            <a:r>
              <a:rPr sz="1800" b="1" spc="-75" dirty="0">
                <a:latin typeface="Arial"/>
                <a:cs typeface="Arial"/>
              </a:rPr>
              <a:t> </a:t>
            </a:r>
            <a:r>
              <a:rPr sz="1800" b="1" dirty="0">
                <a:latin typeface="Arial"/>
                <a:cs typeface="Arial"/>
              </a:rPr>
              <a:t>]</a:t>
            </a:r>
            <a:endParaRPr sz="1800" dirty="0">
              <a:latin typeface="Arial"/>
              <a:cs typeface="Arial"/>
            </a:endParaRPr>
          </a:p>
        </p:txBody>
      </p:sp>
    </p:spTree>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42618" y="1134617"/>
            <a:ext cx="7967982" cy="2875146"/>
          </a:xfrm>
          <a:prstGeom prst="rect">
            <a:avLst/>
          </a:prstGeom>
        </p:spPr>
        <p:txBody>
          <a:bodyPr vert="horz" wrap="square" lIns="0" tIns="12700" rIns="0" bIns="0" rtlCol="0">
            <a:spAutoFit/>
          </a:bodyPr>
          <a:lstStyle/>
          <a:p>
            <a:pPr marL="12700">
              <a:lnSpc>
                <a:spcPct val="100000"/>
              </a:lnSpc>
              <a:spcBef>
                <a:spcPts val="100"/>
              </a:spcBef>
              <a:tabLst>
                <a:tab pos="1264920" algn="l"/>
              </a:tabLst>
            </a:pPr>
            <a:r>
              <a:rPr sz="2400" b="1" spc="-5" dirty="0">
                <a:solidFill>
                  <a:srgbClr val="FF0000"/>
                </a:solidFill>
                <a:latin typeface="Arial"/>
                <a:cs typeface="Arial"/>
              </a:rPr>
              <a:t>Pandas	</a:t>
            </a:r>
            <a:r>
              <a:rPr sz="2400" b="1" spc="-5" dirty="0" err="1" smtClean="0">
                <a:solidFill>
                  <a:srgbClr val="FF0000"/>
                </a:solidFill>
                <a:latin typeface="Arial"/>
                <a:cs typeface="Arial"/>
              </a:rPr>
              <a:t>DataFrame</a:t>
            </a:r>
            <a:r>
              <a:rPr lang="en-US" sz="2400" dirty="0">
                <a:latin typeface="Arial"/>
                <a:cs typeface="Arial"/>
              </a:rPr>
              <a:t> </a:t>
            </a:r>
            <a:r>
              <a:rPr lang="en-US" sz="2400" dirty="0" smtClean="0">
                <a:latin typeface="Arial"/>
                <a:cs typeface="Arial"/>
              </a:rPr>
              <a:t>: </a:t>
            </a:r>
            <a:r>
              <a:rPr sz="2400" b="1" spc="-5" dirty="0" smtClean="0">
                <a:solidFill>
                  <a:srgbClr val="6E2E9F"/>
                </a:solidFill>
                <a:uFill>
                  <a:solidFill>
                    <a:srgbClr val="6E2E9F"/>
                  </a:solidFill>
                </a:uFill>
                <a:latin typeface="Arial"/>
                <a:cs typeface="Arial"/>
              </a:rPr>
              <a:t>Create </a:t>
            </a:r>
            <a:r>
              <a:rPr sz="2400" b="1" spc="-5" dirty="0">
                <a:solidFill>
                  <a:srgbClr val="6E2E9F"/>
                </a:solidFill>
                <a:uFill>
                  <a:solidFill>
                    <a:srgbClr val="6E2E9F"/>
                  </a:solidFill>
                </a:uFill>
                <a:latin typeface="Arial"/>
                <a:cs typeface="Arial"/>
              </a:rPr>
              <a:t>a DataFrame </a:t>
            </a:r>
            <a:r>
              <a:rPr sz="2400" b="1" dirty="0">
                <a:solidFill>
                  <a:srgbClr val="6E2E9F"/>
                </a:solidFill>
                <a:uFill>
                  <a:solidFill>
                    <a:srgbClr val="6E2E9F"/>
                  </a:solidFill>
                </a:uFill>
                <a:latin typeface="Arial"/>
                <a:cs typeface="Arial"/>
              </a:rPr>
              <a:t>from</a:t>
            </a:r>
            <a:r>
              <a:rPr sz="2400" b="1" spc="-55" dirty="0">
                <a:solidFill>
                  <a:srgbClr val="6E2E9F"/>
                </a:solidFill>
                <a:uFill>
                  <a:solidFill>
                    <a:srgbClr val="6E2E9F"/>
                  </a:solidFill>
                </a:uFill>
                <a:latin typeface="Arial"/>
                <a:cs typeface="Arial"/>
              </a:rPr>
              <a:t> </a:t>
            </a:r>
            <a:r>
              <a:rPr sz="2400" b="1" spc="-5" dirty="0">
                <a:solidFill>
                  <a:srgbClr val="6E2E9F"/>
                </a:solidFill>
                <a:uFill>
                  <a:solidFill>
                    <a:srgbClr val="6E2E9F"/>
                  </a:solidFill>
                </a:uFill>
                <a:latin typeface="Arial"/>
                <a:cs typeface="Arial"/>
              </a:rPr>
              <a:t>Lists </a:t>
            </a:r>
            <a:r>
              <a:rPr sz="2400" b="1" spc="-5" dirty="0">
                <a:solidFill>
                  <a:srgbClr val="6E2E9F"/>
                </a:solidFill>
                <a:latin typeface="Arial"/>
                <a:cs typeface="Arial"/>
              </a:rPr>
              <a:t> </a:t>
            </a:r>
            <a:r>
              <a:rPr sz="2400" b="1" dirty="0">
                <a:latin typeface="Arial"/>
                <a:cs typeface="Arial"/>
              </a:rPr>
              <a:t>e.g.1</a:t>
            </a:r>
            <a:endParaRPr sz="2400" dirty="0">
              <a:latin typeface="Arial"/>
              <a:cs typeface="Arial"/>
            </a:endParaRPr>
          </a:p>
          <a:p>
            <a:pPr marL="12700" marR="1497965">
              <a:lnSpc>
                <a:spcPct val="100000"/>
              </a:lnSpc>
            </a:pPr>
            <a:r>
              <a:rPr sz="2400" spc="-5" dirty="0">
                <a:latin typeface="Arial"/>
                <a:cs typeface="Arial"/>
              </a:rPr>
              <a:t>import pandas as</a:t>
            </a:r>
            <a:r>
              <a:rPr sz="2400" spc="-85" dirty="0">
                <a:latin typeface="Arial"/>
                <a:cs typeface="Arial"/>
              </a:rPr>
              <a:t> </a:t>
            </a:r>
            <a:r>
              <a:rPr sz="2400" spc="-5" dirty="0">
                <a:latin typeface="Arial"/>
                <a:cs typeface="Arial"/>
              </a:rPr>
              <a:t>pd1  data1 </a:t>
            </a:r>
            <a:r>
              <a:rPr sz="2400" dirty="0">
                <a:latin typeface="Arial"/>
                <a:cs typeface="Arial"/>
              </a:rPr>
              <a:t>=</a:t>
            </a:r>
            <a:r>
              <a:rPr sz="2400" spc="-70" dirty="0">
                <a:latin typeface="Arial"/>
                <a:cs typeface="Arial"/>
              </a:rPr>
              <a:t> </a:t>
            </a:r>
            <a:r>
              <a:rPr sz="2400" dirty="0">
                <a:latin typeface="Arial"/>
                <a:cs typeface="Arial"/>
              </a:rPr>
              <a:t>[1,2,3,4,5]</a:t>
            </a:r>
          </a:p>
          <a:p>
            <a:pPr marL="12700" marR="573405">
              <a:lnSpc>
                <a:spcPct val="100000"/>
              </a:lnSpc>
            </a:pPr>
            <a:r>
              <a:rPr sz="2400" spc="-5" dirty="0">
                <a:latin typeface="Arial"/>
                <a:cs typeface="Arial"/>
              </a:rPr>
              <a:t>df1 </a:t>
            </a:r>
            <a:r>
              <a:rPr sz="2400" dirty="0">
                <a:latin typeface="Arial"/>
                <a:cs typeface="Arial"/>
              </a:rPr>
              <a:t>=</a:t>
            </a:r>
            <a:r>
              <a:rPr sz="2400" spc="-50" dirty="0">
                <a:latin typeface="Arial"/>
                <a:cs typeface="Arial"/>
              </a:rPr>
              <a:t> </a:t>
            </a:r>
            <a:r>
              <a:rPr sz="2400" spc="-5" dirty="0">
                <a:latin typeface="Arial"/>
                <a:cs typeface="Arial"/>
              </a:rPr>
              <a:t>pd1.DataFrame(data1)  print</a:t>
            </a:r>
            <a:r>
              <a:rPr sz="2400" spc="-35" dirty="0">
                <a:latin typeface="Arial"/>
                <a:cs typeface="Arial"/>
              </a:rPr>
              <a:t> </a:t>
            </a:r>
            <a:r>
              <a:rPr sz="2400" dirty="0">
                <a:latin typeface="Arial"/>
                <a:cs typeface="Arial"/>
              </a:rPr>
              <a:t>(df1)</a:t>
            </a:r>
          </a:p>
          <a:p>
            <a:pPr marL="26034">
              <a:lnSpc>
                <a:spcPts val="2065"/>
              </a:lnSpc>
            </a:pPr>
            <a:endParaRPr lang="en-US" sz="2400" b="1" spc="-5" dirty="0" smtClean="0">
              <a:latin typeface="Arial"/>
              <a:cs typeface="Arial"/>
            </a:endParaRPr>
          </a:p>
          <a:p>
            <a:pPr marL="26034">
              <a:lnSpc>
                <a:spcPts val="2065"/>
              </a:lnSpc>
            </a:pPr>
            <a:endParaRPr lang="en-US" sz="2400" b="1" spc="-5" dirty="0">
              <a:latin typeface="Arial"/>
              <a:cs typeface="Arial"/>
            </a:endParaRPr>
          </a:p>
          <a:p>
            <a:pPr marL="26034">
              <a:lnSpc>
                <a:spcPts val="2065"/>
              </a:lnSpc>
            </a:pPr>
            <a:endParaRPr lang="en-US" sz="2400" b="1" spc="-5" dirty="0" smtClean="0">
              <a:latin typeface="Arial"/>
              <a:cs typeface="Arial"/>
            </a:endParaRPr>
          </a:p>
          <a:p>
            <a:pPr marL="26034">
              <a:lnSpc>
                <a:spcPts val="2065"/>
              </a:lnSpc>
            </a:pPr>
            <a:r>
              <a:rPr sz="2400" b="1" spc="-5" dirty="0" smtClean="0">
                <a:latin typeface="Arial"/>
                <a:cs typeface="Arial"/>
              </a:rPr>
              <a:t>e.g.2</a:t>
            </a:r>
            <a:endParaRPr sz="2400" dirty="0">
              <a:latin typeface="Arial"/>
              <a:cs typeface="Arial"/>
            </a:endParaRPr>
          </a:p>
          <a:p>
            <a:pPr marL="26034">
              <a:lnSpc>
                <a:spcPct val="100000"/>
              </a:lnSpc>
              <a:spcBef>
                <a:spcPts val="5"/>
              </a:spcBef>
            </a:pPr>
            <a:r>
              <a:rPr sz="2000" dirty="0" smtClean="0">
                <a:latin typeface="Arial"/>
                <a:cs typeface="Arial"/>
              </a:rPr>
              <a:t>import </a:t>
            </a:r>
            <a:r>
              <a:rPr sz="2000" dirty="0">
                <a:latin typeface="Arial"/>
                <a:cs typeface="Arial"/>
              </a:rPr>
              <a:t>pandas as</a:t>
            </a:r>
            <a:r>
              <a:rPr sz="2000" spc="-140" dirty="0">
                <a:latin typeface="Arial"/>
                <a:cs typeface="Arial"/>
              </a:rPr>
              <a:t> </a:t>
            </a:r>
            <a:r>
              <a:rPr sz="2000" dirty="0">
                <a:latin typeface="Arial"/>
                <a:cs typeface="Arial"/>
              </a:rPr>
              <a:t>pd1</a:t>
            </a:r>
          </a:p>
        </p:txBody>
      </p:sp>
      <p:sp>
        <p:nvSpPr>
          <p:cNvPr id="15" name="object 15"/>
          <p:cNvSpPr txBox="1"/>
          <p:nvPr/>
        </p:nvSpPr>
        <p:spPr>
          <a:xfrm>
            <a:off x="642618" y="4082590"/>
            <a:ext cx="5920740" cy="124393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data1 =</a:t>
            </a:r>
            <a:r>
              <a:rPr sz="2000" spc="-114" dirty="0">
                <a:latin typeface="Arial"/>
                <a:cs typeface="Arial"/>
              </a:rPr>
              <a:t> </a:t>
            </a:r>
            <a:r>
              <a:rPr sz="2000" dirty="0">
                <a:latin typeface="Arial"/>
                <a:cs typeface="Arial"/>
              </a:rPr>
              <a:t>[['Freya</a:t>
            </a:r>
            <a:r>
              <a:rPr sz="2000" dirty="0" smtClean="0">
                <a:latin typeface="Arial"/>
                <a:cs typeface="Arial"/>
              </a:rPr>
              <a:t>',</a:t>
            </a:r>
            <a:r>
              <a:rPr lang="en-US" sz="2000" dirty="0" smtClean="0">
                <a:latin typeface="Arial"/>
                <a:cs typeface="Arial"/>
              </a:rPr>
              <a:t>20</a:t>
            </a:r>
            <a:r>
              <a:rPr sz="2000" dirty="0" smtClean="0">
                <a:latin typeface="Arial"/>
                <a:cs typeface="Arial"/>
              </a:rPr>
              <a:t>],[</a:t>
            </a:r>
            <a:r>
              <a:rPr sz="2000" dirty="0">
                <a:latin typeface="Arial"/>
                <a:cs typeface="Arial"/>
              </a:rPr>
              <a:t>'Mohak</a:t>
            </a:r>
            <a:r>
              <a:rPr sz="2000" dirty="0" smtClean="0">
                <a:latin typeface="Arial"/>
                <a:cs typeface="Arial"/>
              </a:rPr>
              <a:t>',</a:t>
            </a:r>
            <a:r>
              <a:rPr lang="en-US" sz="2000" dirty="0" smtClean="0">
                <a:latin typeface="Arial"/>
                <a:cs typeface="Arial"/>
              </a:rPr>
              <a:t>2</a:t>
            </a:r>
            <a:r>
              <a:rPr sz="2000" dirty="0" smtClean="0">
                <a:latin typeface="Arial"/>
                <a:cs typeface="Arial"/>
              </a:rPr>
              <a:t>2</a:t>
            </a:r>
            <a:r>
              <a:rPr sz="2000" dirty="0">
                <a:latin typeface="Arial"/>
                <a:cs typeface="Arial"/>
              </a:rPr>
              <a:t>],['Dwivedi</a:t>
            </a:r>
            <a:r>
              <a:rPr sz="2000" dirty="0" smtClean="0">
                <a:latin typeface="Arial"/>
                <a:cs typeface="Arial"/>
              </a:rPr>
              <a:t>',</a:t>
            </a:r>
            <a:r>
              <a:rPr lang="en-US" sz="2000" dirty="0">
                <a:latin typeface="Arial"/>
                <a:cs typeface="Arial"/>
              </a:rPr>
              <a:t>2</a:t>
            </a:r>
            <a:r>
              <a:rPr sz="2000" dirty="0" smtClean="0">
                <a:latin typeface="Arial"/>
                <a:cs typeface="Arial"/>
              </a:rPr>
              <a:t>3</a:t>
            </a:r>
            <a:r>
              <a:rPr sz="2000" dirty="0">
                <a:latin typeface="Arial"/>
                <a:cs typeface="Arial"/>
              </a:rPr>
              <a:t>]]</a:t>
            </a:r>
          </a:p>
          <a:p>
            <a:pPr marL="12700">
              <a:lnSpc>
                <a:spcPct val="100000"/>
              </a:lnSpc>
            </a:pPr>
            <a:r>
              <a:rPr sz="2000" dirty="0">
                <a:latin typeface="Arial"/>
                <a:cs typeface="Arial"/>
              </a:rPr>
              <a:t>df1 =</a:t>
            </a:r>
            <a:r>
              <a:rPr sz="2000" spc="-55" dirty="0">
                <a:latin typeface="Arial"/>
                <a:cs typeface="Arial"/>
              </a:rPr>
              <a:t> </a:t>
            </a:r>
            <a:r>
              <a:rPr sz="2000" spc="-5" dirty="0" smtClean="0">
                <a:latin typeface="Arial"/>
                <a:cs typeface="Arial"/>
              </a:rPr>
              <a:t>pd1.DataFrame(data1,</a:t>
            </a:r>
            <a:r>
              <a:rPr lang="en-US" sz="2000" spc="-5" dirty="0" smtClean="0">
                <a:latin typeface="Arial"/>
                <a:cs typeface="Arial"/>
              </a:rPr>
              <a:t>index=[1,2,3], </a:t>
            </a:r>
            <a:r>
              <a:rPr sz="2000" spc="-5" dirty="0" smtClean="0">
                <a:latin typeface="Arial"/>
                <a:cs typeface="Arial"/>
              </a:rPr>
              <a:t>columns</a:t>
            </a:r>
            <a:r>
              <a:rPr sz="2000" spc="-5" dirty="0">
                <a:latin typeface="Arial"/>
                <a:cs typeface="Arial"/>
              </a:rPr>
              <a:t>=['</a:t>
            </a:r>
            <a:r>
              <a:rPr sz="2000" spc="-5" dirty="0" err="1">
                <a:latin typeface="Arial"/>
                <a:cs typeface="Arial"/>
              </a:rPr>
              <a:t>Name','Age</a:t>
            </a:r>
            <a:r>
              <a:rPr sz="2000" spc="-5" dirty="0" smtClean="0">
                <a:latin typeface="Arial"/>
                <a:cs typeface="Arial"/>
              </a:rPr>
              <a:t>'])</a:t>
            </a:r>
            <a:endParaRPr lang="en-US" sz="2000" spc="-5" dirty="0" smtClean="0">
              <a:latin typeface="Arial"/>
              <a:cs typeface="Arial"/>
            </a:endParaRPr>
          </a:p>
          <a:p>
            <a:pPr marL="12700">
              <a:lnSpc>
                <a:spcPct val="100000"/>
              </a:lnSpc>
            </a:pPr>
            <a:r>
              <a:rPr lang="en-US" sz="2000" spc="-5" dirty="0" smtClean="0">
                <a:latin typeface="Arial"/>
                <a:cs typeface="Arial"/>
              </a:rPr>
              <a:t>print(df1)</a:t>
            </a:r>
            <a:endParaRPr sz="2000" dirty="0">
              <a:latin typeface="Arial"/>
              <a:cs typeface="Arial"/>
            </a:endParaRPr>
          </a:p>
        </p:txBody>
      </p:sp>
      <p:sp>
        <p:nvSpPr>
          <p:cNvPr id="17" name="object 17"/>
          <p:cNvSpPr txBox="1"/>
          <p:nvPr/>
        </p:nvSpPr>
        <p:spPr>
          <a:xfrm>
            <a:off x="440724" y="5510792"/>
            <a:ext cx="6377940" cy="57404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Write </a:t>
            </a:r>
            <a:r>
              <a:rPr sz="1800" spc="-5" dirty="0">
                <a:latin typeface="Arial"/>
                <a:cs typeface="Arial"/>
              </a:rPr>
              <a:t>below </a:t>
            </a:r>
            <a:r>
              <a:rPr sz="1800" dirty="0">
                <a:latin typeface="Arial"/>
                <a:cs typeface="Arial"/>
              </a:rPr>
              <a:t>for </a:t>
            </a:r>
            <a:r>
              <a:rPr sz="1800" spc="-5" dirty="0">
                <a:latin typeface="Arial"/>
                <a:cs typeface="Arial"/>
              </a:rPr>
              <a:t>numeric value as</a:t>
            </a:r>
            <a:r>
              <a:rPr sz="1800" spc="-30" dirty="0">
                <a:latin typeface="Arial"/>
                <a:cs typeface="Arial"/>
              </a:rPr>
              <a:t> </a:t>
            </a:r>
            <a:r>
              <a:rPr sz="1800" spc="-5" dirty="0">
                <a:latin typeface="Arial"/>
                <a:cs typeface="Arial"/>
              </a:rPr>
              <a:t>float</a:t>
            </a:r>
            <a:endParaRPr sz="1800" dirty="0">
              <a:latin typeface="Arial"/>
              <a:cs typeface="Arial"/>
            </a:endParaRPr>
          </a:p>
          <a:p>
            <a:pPr marL="12700">
              <a:lnSpc>
                <a:spcPct val="100000"/>
              </a:lnSpc>
            </a:pPr>
            <a:r>
              <a:rPr sz="1800" spc="-5" dirty="0">
                <a:latin typeface="Arial"/>
                <a:cs typeface="Arial"/>
              </a:rPr>
              <a:t>df1 </a:t>
            </a:r>
            <a:r>
              <a:rPr sz="1800" dirty="0">
                <a:latin typeface="Arial"/>
                <a:cs typeface="Arial"/>
              </a:rPr>
              <a:t>=</a:t>
            </a:r>
            <a:r>
              <a:rPr sz="1800" spc="150" dirty="0">
                <a:latin typeface="Arial"/>
                <a:cs typeface="Arial"/>
              </a:rPr>
              <a:t> </a:t>
            </a:r>
            <a:r>
              <a:rPr sz="1800" spc="-10" dirty="0">
                <a:latin typeface="Arial"/>
                <a:cs typeface="Arial"/>
              </a:rPr>
              <a:t>pd1.DataFrame(data,columns=['Name','Age'],dtype=float)</a:t>
            </a:r>
            <a:endParaRPr sz="1800" dirty="0">
              <a:latin typeface="Arial"/>
              <a:cs typeface="Arial"/>
            </a:endParaRPr>
          </a:p>
        </p:txBody>
      </p:sp>
      <p:sp>
        <p:nvSpPr>
          <p:cNvPr id="18" name="object 18"/>
          <p:cNvSpPr/>
          <p:nvPr/>
        </p:nvSpPr>
        <p:spPr>
          <a:xfrm>
            <a:off x="4458525" y="2715133"/>
            <a:ext cx="2519045" cy="900430"/>
          </a:xfrm>
          <a:custGeom>
            <a:avLst/>
            <a:gdLst/>
            <a:ahLst/>
            <a:cxnLst/>
            <a:rect l="l" t="t" r="r" b="b"/>
            <a:pathLst>
              <a:path w="2519045" h="900430">
                <a:moveTo>
                  <a:pt x="2068448" y="0"/>
                </a:moveTo>
                <a:lnTo>
                  <a:pt x="2068448" y="225043"/>
                </a:lnTo>
                <a:lnTo>
                  <a:pt x="0" y="225043"/>
                </a:lnTo>
                <a:lnTo>
                  <a:pt x="0" y="675259"/>
                </a:lnTo>
                <a:lnTo>
                  <a:pt x="2068448" y="675259"/>
                </a:lnTo>
                <a:lnTo>
                  <a:pt x="2068448" y="900302"/>
                </a:lnTo>
                <a:lnTo>
                  <a:pt x="2518664" y="450088"/>
                </a:lnTo>
                <a:lnTo>
                  <a:pt x="2068448" y="0"/>
                </a:lnTo>
                <a:close/>
              </a:path>
            </a:pathLst>
          </a:custGeom>
          <a:solidFill>
            <a:srgbClr val="FF9900"/>
          </a:solidFill>
        </p:spPr>
        <p:txBody>
          <a:bodyPr wrap="square" lIns="0" tIns="0" rIns="0" bIns="0" rtlCol="0"/>
          <a:lstStyle/>
          <a:p>
            <a:endParaRPr/>
          </a:p>
        </p:txBody>
      </p:sp>
      <p:sp>
        <p:nvSpPr>
          <p:cNvPr id="19" name="object 19"/>
          <p:cNvSpPr/>
          <p:nvPr/>
        </p:nvSpPr>
        <p:spPr>
          <a:xfrm>
            <a:off x="4458525" y="2715133"/>
            <a:ext cx="2519045" cy="900430"/>
          </a:xfrm>
          <a:custGeom>
            <a:avLst/>
            <a:gdLst/>
            <a:ahLst/>
            <a:cxnLst/>
            <a:rect l="l" t="t" r="r" b="b"/>
            <a:pathLst>
              <a:path w="2519045" h="900430">
                <a:moveTo>
                  <a:pt x="0" y="225043"/>
                </a:moveTo>
                <a:lnTo>
                  <a:pt x="2068448" y="225043"/>
                </a:lnTo>
                <a:lnTo>
                  <a:pt x="2068448" y="0"/>
                </a:lnTo>
                <a:lnTo>
                  <a:pt x="2518664" y="450088"/>
                </a:lnTo>
                <a:lnTo>
                  <a:pt x="2068448" y="900302"/>
                </a:lnTo>
                <a:lnTo>
                  <a:pt x="2068448" y="675259"/>
                </a:lnTo>
                <a:lnTo>
                  <a:pt x="0" y="675259"/>
                </a:lnTo>
                <a:lnTo>
                  <a:pt x="0" y="225043"/>
                </a:lnTo>
                <a:close/>
              </a:path>
            </a:pathLst>
          </a:custGeom>
          <a:ln w="9144">
            <a:solidFill>
              <a:srgbClr val="000000"/>
            </a:solidFill>
          </a:ln>
        </p:spPr>
        <p:txBody>
          <a:bodyPr wrap="square" lIns="0" tIns="0" rIns="0" bIns="0" rtlCol="0"/>
          <a:lstStyle/>
          <a:p>
            <a:endParaRPr/>
          </a:p>
        </p:txBody>
      </p:sp>
      <p:sp>
        <p:nvSpPr>
          <p:cNvPr id="20" name="object 20"/>
          <p:cNvSpPr txBox="1"/>
          <p:nvPr/>
        </p:nvSpPr>
        <p:spPr>
          <a:xfrm>
            <a:off x="5335649" y="3015488"/>
            <a:ext cx="7385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o</a:t>
            </a:r>
            <a:r>
              <a:rPr sz="1800" b="1" spc="5" dirty="0">
                <a:latin typeface="Arial"/>
                <a:cs typeface="Arial"/>
              </a:rPr>
              <a:t>u</a:t>
            </a:r>
            <a:r>
              <a:rPr sz="1800" b="1" dirty="0">
                <a:latin typeface="Arial"/>
                <a:cs typeface="Arial"/>
              </a:rPr>
              <a:t>tp</a:t>
            </a:r>
            <a:r>
              <a:rPr sz="1800" b="1" spc="5" dirty="0">
                <a:latin typeface="Arial"/>
                <a:cs typeface="Arial"/>
              </a:rPr>
              <a:t>u</a:t>
            </a:r>
            <a:r>
              <a:rPr sz="1800" b="1" dirty="0">
                <a:latin typeface="Arial"/>
                <a:cs typeface="Arial"/>
              </a:rPr>
              <a:t>t</a:t>
            </a:r>
            <a:endParaRPr sz="1800" dirty="0">
              <a:latin typeface="Arial"/>
              <a:cs typeface="Arial"/>
            </a:endParaRPr>
          </a:p>
        </p:txBody>
      </p:sp>
      <p:graphicFrame>
        <p:nvGraphicFramePr>
          <p:cNvPr id="21" name="object 21"/>
          <p:cNvGraphicFramePr>
            <a:graphicFrameLocks noGrp="1"/>
          </p:cNvGraphicFramePr>
          <p:nvPr/>
        </p:nvGraphicFramePr>
        <p:xfrm>
          <a:off x="7261225" y="1618551"/>
          <a:ext cx="444500" cy="1627183"/>
        </p:xfrm>
        <a:graphic>
          <a:graphicData uri="http://schemas.openxmlformats.org/drawingml/2006/table">
            <a:tbl>
              <a:tblPr firstRow="1" bandRow="1">
                <a:tableStyleId>{2D5ABB26-0587-4C30-8999-92F81FD0307C}</a:tableStyleId>
              </a:tblPr>
              <a:tblGrid>
                <a:gridCol w="229235"/>
                <a:gridCol w="215265"/>
              </a:tblGrid>
              <a:tr h="262347">
                <a:tc>
                  <a:txBody>
                    <a:bodyPr/>
                    <a:lstStyle/>
                    <a:p>
                      <a:pPr marR="21590" algn="ctr">
                        <a:lnSpc>
                          <a:spcPts val="1960"/>
                        </a:lnSpc>
                      </a:pPr>
                      <a:r>
                        <a:rPr sz="1800" b="1" dirty="0">
                          <a:latin typeface="Arial"/>
                          <a:cs typeface="Arial"/>
                        </a:rPr>
                        <a:t>0</a:t>
                      </a:r>
                      <a:endParaRPr sz="1800">
                        <a:latin typeface="Arial"/>
                        <a:cs typeface="Arial"/>
                      </a:endParaRPr>
                    </a:p>
                  </a:txBody>
                  <a:tcPr marL="0" marR="0" marT="0" marB="0">
                    <a:solidFill>
                      <a:srgbClr val="F9FFD1"/>
                    </a:solidFill>
                  </a:tcPr>
                </a:tc>
                <a:tc>
                  <a:txBody>
                    <a:bodyPr/>
                    <a:lstStyle/>
                    <a:p>
                      <a:pPr>
                        <a:lnSpc>
                          <a:spcPct val="100000"/>
                        </a:lnSpc>
                      </a:pPr>
                      <a:endParaRPr sz="1600">
                        <a:latin typeface="Times New Roman"/>
                        <a:cs typeface="Times New Roman"/>
                      </a:endParaRPr>
                    </a:p>
                  </a:txBody>
                  <a:tcPr marL="0" marR="0" marT="0" marB="0">
                    <a:solidFill>
                      <a:srgbClr val="F9FFD1"/>
                    </a:solidFill>
                  </a:tcPr>
                </a:tc>
              </a:tr>
              <a:tr h="275811">
                <a:tc>
                  <a:txBody>
                    <a:bodyPr/>
                    <a:lstStyle/>
                    <a:p>
                      <a:pPr marR="21590" algn="ctr">
                        <a:lnSpc>
                          <a:spcPts val="2070"/>
                        </a:lnSpc>
                      </a:pPr>
                      <a:r>
                        <a:rPr sz="1800" b="1" dirty="0">
                          <a:latin typeface="Arial"/>
                          <a:cs typeface="Arial"/>
                        </a:rPr>
                        <a:t>0</a:t>
                      </a:r>
                      <a:endParaRPr sz="1800">
                        <a:latin typeface="Arial"/>
                        <a:cs typeface="Arial"/>
                      </a:endParaRPr>
                    </a:p>
                  </a:txBody>
                  <a:tcPr marL="0" marR="0" marT="0" marB="0">
                    <a:solidFill>
                      <a:srgbClr val="F9FFD1"/>
                    </a:solidFill>
                  </a:tcPr>
                </a:tc>
                <a:tc>
                  <a:txBody>
                    <a:bodyPr/>
                    <a:lstStyle/>
                    <a:p>
                      <a:pPr marR="14604" algn="r">
                        <a:lnSpc>
                          <a:spcPts val="2070"/>
                        </a:lnSpc>
                      </a:pPr>
                      <a:r>
                        <a:rPr sz="1800" b="1" dirty="0">
                          <a:latin typeface="Arial"/>
                          <a:cs typeface="Arial"/>
                        </a:rPr>
                        <a:t>1</a:t>
                      </a:r>
                      <a:endParaRPr sz="1800">
                        <a:latin typeface="Arial"/>
                        <a:cs typeface="Arial"/>
                      </a:endParaRPr>
                    </a:p>
                  </a:txBody>
                  <a:tcPr marL="0" marR="0" marT="0" marB="0">
                    <a:solidFill>
                      <a:srgbClr val="F9FFD1"/>
                    </a:solidFill>
                  </a:tcPr>
                </a:tc>
              </a:tr>
              <a:tr h="274319">
                <a:tc>
                  <a:txBody>
                    <a:bodyPr/>
                    <a:lstStyle/>
                    <a:p>
                      <a:pPr marR="21590" algn="ctr">
                        <a:lnSpc>
                          <a:spcPts val="2060"/>
                        </a:lnSpc>
                      </a:pPr>
                      <a:r>
                        <a:rPr sz="1800" b="1" dirty="0">
                          <a:latin typeface="Arial"/>
                          <a:cs typeface="Arial"/>
                        </a:rPr>
                        <a:t>1</a:t>
                      </a:r>
                      <a:endParaRPr sz="1800">
                        <a:latin typeface="Arial"/>
                        <a:cs typeface="Arial"/>
                      </a:endParaRPr>
                    </a:p>
                  </a:txBody>
                  <a:tcPr marL="0" marR="0" marT="0" marB="0">
                    <a:solidFill>
                      <a:srgbClr val="F9FFD1"/>
                    </a:solidFill>
                  </a:tcPr>
                </a:tc>
                <a:tc>
                  <a:txBody>
                    <a:bodyPr/>
                    <a:lstStyle/>
                    <a:p>
                      <a:pPr marR="14604" algn="r">
                        <a:lnSpc>
                          <a:spcPts val="2060"/>
                        </a:lnSpc>
                      </a:pPr>
                      <a:r>
                        <a:rPr sz="1800" b="1" dirty="0">
                          <a:latin typeface="Arial"/>
                          <a:cs typeface="Arial"/>
                        </a:rPr>
                        <a:t>2</a:t>
                      </a:r>
                      <a:endParaRPr sz="1800">
                        <a:latin typeface="Arial"/>
                        <a:cs typeface="Arial"/>
                      </a:endParaRPr>
                    </a:p>
                  </a:txBody>
                  <a:tcPr marL="0" marR="0" marT="0" marB="0">
                    <a:solidFill>
                      <a:srgbClr val="F9FFD1"/>
                    </a:solidFill>
                  </a:tcPr>
                </a:tc>
              </a:tr>
              <a:tr h="274510">
                <a:tc>
                  <a:txBody>
                    <a:bodyPr/>
                    <a:lstStyle/>
                    <a:p>
                      <a:pPr marR="21590" algn="ctr">
                        <a:lnSpc>
                          <a:spcPts val="2060"/>
                        </a:lnSpc>
                      </a:pPr>
                      <a:r>
                        <a:rPr sz="1800" b="1" dirty="0">
                          <a:latin typeface="Arial"/>
                          <a:cs typeface="Arial"/>
                        </a:rPr>
                        <a:t>2</a:t>
                      </a:r>
                      <a:endParaRPr sz="1800">
                        <a:latin typeface="Arial"/>
                        <a:cs typeface="Arial"/>
                      </a:endParaRPr>
                    </a:p>
                  </a:txBody>
                  <a:tcPr marL="0" marR="0" marT="0" marB="0">
                    <a:solidFill>
                      <a:srgbClr val="F9FFD1"/>
                    </a:solidFill>
                  </a:tcPr>
                </a:tc>
                <a:tc>
                  <a:txBody>
                    <a:bodyPr/>
                    <a:lstStyle/>
                    <a:p>
                      <a:pPr marR="14604" algn="r">
                        <a:lnSpc>
                          <a:spcPts val="2060"/>
                        </a:lnSpc>
                      </a:pPr>
                      <a:r>
                        <a:rPr sz="1800" b="1" dirty="0">
                          <a:latin typeface="Arial"/>
                          <a:cs typeface="Arial"/>
                        </a:rPr>
                        <a:t>3</a:t>
                      </a:r>
                      <a:endParaRPr sz="1800">
                        <a:latin typeface="Arial"/>
                        <a:cs typeface="Arial"/>
                      </a:endParaRPr>
                    </a:p>
                  </a:txBody>
                  <a:tcPr marL="0" marR="0" marT="0" marB="0">
                    <a:solidFill>
                      <a:srgbClr val="F9FFD1"/>
                    </a:solidFill>
                  </a:tcPr>
                </a:tc>
              </a:tr>
              <a:tr h="268414">
                <a:tc>
                  <a:txBody>
                    <a:bodyPr/>
                    <a:lstStyle/>
                    <a:p>
                      <a:pPr marR="21590" algn="ctr">
                        <a:lnSpc>
                          <a:spcPts val="2014"/>
                        </a:lnSpc>
                      </a:pPr>
                      <a:r>
                        <a:rPr sz="1800" b="1" dirty="0">
                          <a:latin typeface="Arial"/>
                          <a:cs typeface="Arial"/>
                        </a:rPr>
                        <a:t>3</a:t>
                      </a:r>
                      <a:endParaRPr sz="1800">
                        <a:latin typeface="Arial"/>
                        <a:cs typeface="Arial"/>
                      </a:endParaRPr>
                    </a:p>
                  </a:txBody>
                  <a:tcPr marL="0" marR="0" marT="0" marB="0">
                    <a:solidFill>
                      <a:srgbClr val="F9FFD1"/>
                    </a:solidFill>
                  </a:tcPr>
                </a:tc>
                <a:tc>
                  <a:txBody>
                    <a:bodyPr/>
                    <a:lstStyle/>
                    <a:p>
                      <a:pPr marR="14604" algn="r">
                        <a:lnSpc>
                          <a:spcPts val="2014"/>
                        </a:lnSpc>
                      </a:pPr>
                      <a:r>
                        <a:rPr sz="1800" b="1" dirty="0">
                          <a:latin typeface="Arial"/>
                          <a:cs typeface="Arial"/>
                        </a:rPr>
                        <a:t>4</a:t>
                      </a:r>
                      <a:endParaRPr sz="1800">
                        <a:latin typeface="Arial"/>
                        <a:cs typeface="Arial"/>
                      </a:endParaRPr>
                    </a:p>
                  </a:txBody>
                  <a:tcPr marL="0" marR="0" marT="0" marB="0">
                    <a:solidFill>
                      <a:srgbClr val="F9FFD1"/>
                    </a:solidFill>
                  </a:tcPr>
                </a:tc>
              </a:tr>
              <a:tr h="271782">
                <a:tc>
                  <a:txBody>
                    <a:bodyPr/>
                    <a:lstStyle/>
                    <a:p>
                      <a:pPr marR="21590" algn="ctr">
                        <a:lnSpc>
                          <a:spcPts val="2014"/>
                        </a:lnSpc>
                      </a:pPr>
                      <a:r>
                        <a:rPr sz="1800" b="1" dirty="0">
                          <a:latin typeface="Arial"/>
                          <a:cs typeface="Arial"/>
                        </a:rPr>
                        <a:t>4</a:t>
                      </a:r>
                      <a:endParaRPr sz="1800">
                        <a:latin typeface="Arial"/>
                        <a:cs typeface="Arial"/>
                      </a:endParaRPr>
                    </a:p>
                  </a:txBody>
                  <a:tcPr marL="0" marR="0" marT="0" marB="0">
                    <a:solidFill>
                      <a:srgbClr val="F9FFD1"/>
                    </a:solidFill>
                  </a:tcPr>
                </a:tc>
                <a:tc>
                  <a:txBody>
                    <a:bodyPr/>
                    <a:lstStyle/>
                    <a:p>
                      <a:pPr marR="14604" algn="r">
                        <a:lnSpc>
                          <a:spcPts val="2014"/>
                        </a:lnSpc>
                      </a:pPr>
                      <a:r>
                        <a:rPr sz="1800" b="1" dirty="0">
                          <a:latin typeface="Arial"/>
                          <a:cs typeface="Arial"/>
                        </a:rPr>
                        <a:t>5</a:t>
                      </a:r>
                      <a:endParaRPr sz="1800">
                        <a:latin typeface="Arial"/>
                        <a:cs typeface="Arial"/>
                      </a:endParaRPr>
                    </a:p>
                  </a:txBody>
                  <a:tcPr marL="0" marR="0" marT="0" marB="0">
                    <a:solidFill>
                      <a:srgbClr val="F9FFD1"/>
                    </a:solidFill>
                  </a:tcPr>
                </a:tc>
              </a:tr>
            </a:tbl>
          </a:graphicData>
        </a:graphic>
      </p:graphicFrame>
      <p:sp>
        <p:nvSpPr>
          <p:cNvPr id="22" name="object 22"/>
          <p:cNvSpPr/>
          <p:nvPr/>
        </p:nvSpPr>
        <p:spPr>
          <a:xfrm>
            <a:off x="4570476" y="4756403"/>
            <a:ext cx="2520950" cy="899160"/>
          </a:xfrm>
          <a:custGeom>
            <a:avLst/>
            <a:gdLst/>
            <a:ahLst/>
            <a:cxnLst/>
            <a:rect l="l" t="t" r="r" b="b"/>
            <a:pathLst>
              <a:path w="2520950" h="899160">
                <a:moveTo>
                  <a:pt x="2070862" y="0"/>
                </a:moveTo>
                <a:lnTo>
                  <a:pt x="2070862" y="224790"/>
                </a:lnTo>
                <a:lnTo>
                  <a:pt x="0" y="224790"/>
                </a:lnTo>
                <a:lnTo>
                  <a:pt x="0" y="674370"/>
                </a:lnTo>
                <a:lnTo>
                  <a:pt x="2070862" y="674370"/>
                </a:lnTo>
                <a:lnTo>
                  <a:pt x="2070862" y="899160"/>
                </a:lnTo>
                <a:lnTo>
                  <a:pt x="2520442" y="449580"/>
                </a:lnTo>
                <a:lnTo>
                  <a:pt x="2070862" y="0"/>
                </a:lnTo>
                <a:close/>
              </a:path>
            </a:pathLst>
          </a:custGeom>
          <a:solidFill>
            <a:srgbClr val="FF9900"/>
          </a:solidFill>
        </p:spPr>
        <p:txBody>
          <a:bodyPr wrap="square" lIns="0" tIns="0" rIns="0" bIns="0" rtlCol="0"/>
          <a:lstStyle/>
          <a:p>
            <a:endParaRPr/>
          </a:p>
        </p:txBody>
      </p:sp>
      <p:sp>
        <p:nvSpPr>
          <p:cNvPr id="23" name="object 23"/>
          <p:cNvSpPr/>
          <p:nvPr/>
        </p:nvSpPr>
        <p:spPr>
          <a:xfrm>
            <a:off x="4570476" y="4756403"/>
            <a:ext cx="2520950" cy="899160"/>
          </a:xfrm>
          <a:custGeom>
            <a:avLst/>
            <a:gdLst/>
            <a:ahLst/>
            <a:cxnLst/>
            <a:rect l="l" t="t" r="r" b="b"/>
            <a:pathLst>
              <a:path w="2520950" h="899160">
                <a:moveTo>
                  <a:pt x="0" y="224790"/>
                </a:moveTo>
                <a:lnTo>
                  <a:pt x="2070862" y="224790"/>
                </a:lnTo>
                <a:lnTo>
                  <a:pt x="2070862" y="0"/>
                </a:lnTo>
                <a:lnTo>
                  <a:pt x="2520442" y="449580"/>
                </a:lnTo>
                <a:lnTo>
                  <a:pt x="2070862" y="899160"/>
                </a:lnTo>
                <a:lnTo>
                  <a:pt x="2070862" y="674370"/>
                </a:lnTo>
                <a:lnTo>
                  <a:pt x="0" y="674370"/>
                </a:lnTo>
                <a:lnTo>
                  <a:pt x="0" y="224790"/>
                </a:lnTo>
                <a:close/>
              </a:path>
            </a:pathLst>
          </a:custGeom>
          <a:ln w="9143">
            <a:solidFill>
              <a:srgbClr val="000000"/>
            </a:solidFill>
          </a:ln>
        </p:spPr>
        <p:txBody>
          <a:bodyPr wrap="square" lIns="0" tIns="0" rIns="0" bIns="0" rtlCol="0"/>
          <a:lstStyle/>
          <a:p>
            <a:endParaRPr/>
          </a:p>
        </p:txBody>
      </p:sp>
      <p:sp>
        <p:nvSpPr>
          <p:cNvPr id="24" name="object 24"/>
          <p:cNvSpPr txBox="1"/>
          <p:nvPr/>
        </p:nvSpPr>
        <p:spPr>
          <a:xfrm>
            <a:off x="5348478" y="5003749"/>
            <a:ext cx="73914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ou</a:t>
            </a:r>
            <a:r>
              <a:rPr sz="1800" b="1" spc="-5" dirty="0">
                <a:latin typeface="Arial"/>
                <a:cs typeface="Arial"/>
              </a:rPr>
              <a:t>t</a:t>
            </a:r>
            <a:r>
              <a:rPr sz="1800" b="1" dirty="0">
                <a:latin typeface="Arial"/>
                <a:cs typeface="Arial"/>
              </a:rPr>
              <a:t>put</a:t>
            </a:r>
            <a:endParaRPr sz="1800">
              <a:latin typeface="Arial"/>
              <a:cs typeface="Arial"/>
            </a:endParaRPr>
          </a:p>
        </p:txBody>
      </p:sp>
      <p:sp>
        <p:nvSpPr>
          <p:cNvPr id="25" name="object 25"/>
          <p:cNvSpPr txBox="1"/>
          <p:nvPr/>
        </p:nvSpPr>
        <p:spPr>
          <a:xfrm>
            <a:off x="7662164" y="4468748"/>
            <a:ext cx="11664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Name</a:t>
            </a:r>
            <a:r>
              <a:rPr sz="1800" b="1" spc="200" dirty="0">
                <a:latin typeface="Arial"/>
                <a:cs typeface="Arial"/>
              </a:rPr>
              <a:t> </a:t>
            </a:r>
            <a:r>
              <a:rPr sz="1800" b="1" spc="-35" dirty="0">
                <a:latin typeface="Arial"/>
                <a:cs typeface="Arial"/>
              </a:rPr>
              <a:t>Age</a:t>
            </a:r>
            <a:endParaRPr sz="1800">
              <a:latin typeface="Arial"/>
              <a:cs typeface="Arial"/>
            </a:endParaRPr>
          </a:p>
        </p:txBody>
      </p:sp>
      <p:sp>
        <p:nvSpPr>
          <p:cNvPr id="27" name="object 27"/>
          <p:cNvSpPr txBox="1"/>
          <p:nvPr/>
        </p:nvSpPr>
        <p:spPr>
          <a:xfrm>
            <a:off x="7243064" y="4890267"/>
            <a:ext cx="1585595" cy="1120820"/>
          </a:xfrm>
          <a:prstGeom prst="rect">
            <a:avLst/>
          </a:prstGeom>
        </p:spPr>
        <p:txBody>
          <a:bodyPr vert="horz" wrap="square" lIns="0" tIns="12700" rIns="0" bIns="0" rtlCol="0">
            <a:spAutoFit/>
          </a:bodyPr>
          <a:lstStyle/>
          <a:p>
            <a:pPr marL="444500" marR="5080" indent="-444500" algn="r">
              <a:lnSpc>
                <a:spcPct val="100000"/>
              </a:lnSpc>
              <a:spcBef>
                <a:spcPts val="100"/>
              </a:spcBef>
              <a:buFont typeface="+mj-lt"/>
              <a:buAutoNum type="arabicPeriod"/>
              <a:tabLst>
                <a:tab pos="444500" algn="l"/>
                <a:tab pos="445134" algn="l"/>
                <a:tab pos="1307465" algn="l"/>
              </a:tabLst>
            </a:pPr>
            <a:r>
              <a:rPr sz="1800" b="1" dirty="0">
                <a:latin typeface="Arial"/>
                <a:cs typeface="Arial"/>
              </a:rPr>
              <a:t>F</a:t>
            </a:r>
            <a:r>
              <a:rPr sz="1800" b="1" spc="-5" dirty="0">
                <a:latin typeface="Arial"/>
                <a:cs typeface="Arial"/>
              </a:rPr>
              <a:t>r</a:t>
            </a:r>
            <a:r>
              <a:rPr sz="1800" b="1" spc="-20" dirty="0">
                <a:latin typeface="Arial"/>
                <a:cs typeface="Arial"/>
              </a:rPr>
              <a:t>e</a:t>
            </a:r>
            <a:r>
              <a:rPr sz="1800" b="1" spc="-45" dirty="0">
                <a:latin typeface="Arial"/>
                <a:cs typeface="Arial"/>
              </a:rPr>
              <a:t>y</a:t>
            </a:r>
            <a:r>
              <a:rPr sz="1800" b="1" dirty="0">
                <a:latin typeface="Arial"/>
                <a:cs typeface="Arial"/>
              </a:rPr>
              <a:t>a	</a:t>
            </a:r>
            <a:r>
              <a:rPr lang="en-US" b="1" spc="-20" dirty="0">
                <a:latin typeface="Arial"/>
                <a:cs typeface="Arial"/>
              </a:rPr>
              <a:t>2</a:t>
            </a:r>
            <a:r>
              <a:rPr sz="1800" b="1" dirty="0" smtClean="0">
                <a:latin typeface="Arial"/>
                <a:cs typeface="Arial"/>
              </a:rPr>
              <a:t>0</a:t>
            </a:r>
            <a:endParaRPr sz="1800" dirty="0">
              <a:latin typeface="Arial"/>
              <a:cs typeface="Arial"/>
            </a:endParaRPr>
          </a:p>
          <a:p>
            <a:pPr marL="380365" marR="17780" indent="-380365" algn="r">
              <a:lnSpc>
                <a:spcPct val="100000"/>
              </a:lnSpc>
              <a:spcBef>
                <a:spcPts val="5"/>
              </a:spcBef>
              <a:buAutoNum type="arabicPeriod"/>
              <a:tabLst>
                <a:tab pos="380365" algn="l"/>
                <a:tab pos="381000" algn="l"/>
                <a:tab pos="1294765" algn="l"/>
              </a:tabLst>
            </a:pPr>
            <a:r>
              <a:rPr sz="1800" b="1" dirty="0" err="1" smtClean="0">
                <a:latin typeface="Arial"/>
                <a:cs typeface="Arial"/>
              </a:rPr>
              <a:t>Moh</a:t>
            </a:r>
            <a:r>
              <a:rPr sz="1800" b="1" spc="-10" dirty="0" err="1" smtClean="0">
                <a:latin typeface="Arial"/>
                <a:cs typeface="Arial"/>
              </a:rPr>
              <a:t>a</a:t>
            </a:r>
            <a:r>
              <a:rPr sz="1800" b="1" spc="-5" dirty="0" err="1" smtClean="0">
                <a:latin typeface="Arial"/>
                <a:cs typeface="Arial"/>
              </a:rPr>
              <a:t>k</a:t>
            </a:r>
            <a:r>
              <a:rPr lang="en-US" b="1" dirty="0" smtClean="0">
                <a:latin typeface="Arial"/>
                <a:cs typeface="Arial"/>
              </a:rPr>
              <a:t>   </a:t>
            </a:r>
            <a:r>
              <a:rPr lang="en-US" b="1" spc="-25" dirty="0" smtClean="0">
                <a:latin typeface="Arial"/>
                <a:cs typeface="Arial"/>
              </a:rPr>
              <a:t>22</a:t>
            </a:r>
          </a:p>
          <a:p>
            <a:pPr marL="380365" marR="17780" indent="-380365" algn="r">
              <a:lnSpc>
                <a:spcPct val="100000"/>
              </a:lnSpc>
              <a:spcBef>
                <a:spcPts val="5"/>
              </a:spcBef>
              <a:buAutoNum type="arabicPeriod"/>
              <a:tabLst>
                <a:tab pos="380365" algn="l"/>
                <a:tab pos="381000" algn="l"/>
                <a:tab pos="1294765" algn="l"/>
              </a:tabLst>
            </a:pPr>
            <a:r>
              <a:rPr lang="en-US" b="1" spc="-25" dirty="0" err="1" smtClean="0">
                <a:latin typeface="Arial"/>
                <a:cs typeface="Arial"/>
              </a:rPr>
              <a:t>Dwivedi</a:t>
            </a:r>
            <a:r>
              <a:rPr lang="en-US" b="1" spc="-25" dirty="0" smtClean="0">
                <a:latin typeface="Arial"/>
                <a:cs typeface="Arial"/>
              </a:rPr>
              <a:t> 23</a:t>
            </a:r>
          </a:p>
          <a:p>
            <a:pPr marL="380365" marR="17780" indent="-380365" algn="r">
              <a:lnSpc>
                <a:spcPct val="100000"/>
              </a:lnSpc>
              <a:spcBef>
                <a:spcPts val="5"/>
              </a:spcBef>
              <a:buAutoNum type="arabicPeriod"/>
              <a:tabLst>
                <a:tab pos="380365" algn="l"/>
                <a:tab pos="381000" algn="l"/>
                <a:tab pos="1294765" algn="l"/>
              </a:tabLst>
            </a:pPr>
            <a:endParaRPr lang="en-US" sz="1800" b="1" spc="-25" dirty="0" smtClean="0">
              <a:latin typeface="Arial"/>
              <a:cs typeface="Arial"/>
            </a:endParaRPr>
          </a:p>
        </p:txBody>
      </p:sp>
    </p:spTree>
  </p:cSld>
  <p:clrMapOvr>
    <a:masterClrMapping/>
  </p:clrMapOvr>
  <p:transition spd="slow">
    <p:randomBa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432487" y="152400"/>
            <a:ext cx="8119745" cy="5373266"/>
          </a:xfrm>
          <a:prstGeom prst="rect">
            <a:avLst/>
          </a:prstGeom>
        </p:spPr>
        <p:txBody>
          <a:bodyPr vert="horz" wrap="square" lIns="0" tIns="12700" rIns="0" bIns="0" rtlCol="0">
            <a:spAutoFit/>
          </a:bodyPr>
          <a:lstStyle/>
          <a:p>
            <a:pPr marL="26034">
              <a:lnSpc>
                <a:spcPts val="2790"/>
              </a:lnSpc>
              <a:spcBef>
                <a:spcPts val="100"/>
              </a:spcBef>
              <a:tabLst>
                <a:tab pos="1278890" algn="l"/>
              </a:tabLst>
            </a:pPr>
            <a:r>
              <a:rPr sz="2400" b="1" spc="-5" dirty="0">
                <a:solidFill>
                  <a:srgbClr val="FF0000"/>
                </a:solidFill>
                <a:latin typeface="Arial"/>
                <a:cs typeface="Arial"/>
              </a:rPr>
              <a:t>Pandas	DataFrame</a:t>
            </a:r>
            <a:endParaRPr sz="2400" dirty="0">
              <a:latin typeface="Arial"/>
              <a:cs typeface="Arial"/>
            </a:endParaRPr>
          </a:p>
          <a:p>
            <a:pPr marL="12700" marR="1113790">
              <a:lnSpc>
                <a:spcPts val="2880"/>
              </a:lnSpc>
              <a:spcBef>
                <a:spcPts val="5"/>
              </a:spcBef>
            </a:pPr>
            <a:r>
              <a:rPr sz="2400" b="1" u="heavy" spc="-5" dirty="0">
                <a:solidFill>
                  <a:srgbClr val="6E2E9F"/>
                </a:solidFill>
                <a:uFill>
                  <a:solidFill>
                    <a:srgbClr val="6E2E9F"/>
                  </a:solidFill>
                </a:uFill>
                <a:latin typeface="Arial"/>
                <a:cs typeface="Arial"/>
              </a:rPr>
              <a:t>Create a DataFrame from Dict </a:t>
            </a:r>
            <a:r>
              <a:rPr sz="2400" b="1" u="heavy" dirty="0">
                <a:solidFill>
                  <a:srgbClr val="6E2E9F"/>
                </a:solidFill>
                <a:uFill>
                  <a:solidFill>
                    <a:srgbClr val="6E2E9F"/>
                  </a:solidFill>
                </a:uFill>
                <a:latin typeface="Arial"/>
                <a:cs typeface="Arial"/>
              </a:rPr>
              <a:t>of </a:t>
            </a:r>
            <a:r>
              <a:rPr sz="2400" b="1" u="heavy" spc="-5" dirty="0">
                <a:solidFill>
                  <a:srgbClr val="6E2E9F"/>
                </a:solidFill>
                <a:uFill>
                  <a:solidFill>
                    <a:srgbClr val="6E2E9F"/>
                  </a:solidFill>
                </a:uFill>
                <a:latin typeface="Arial"/>
                <a:cs typeface="Arial"/>
              </a:rPr>
              <a:t>ndarrays </a:t>
            </a:r>
            <a:r>
              <a:rPr sz="2400" b="1" u="heavy"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Lists </a:t>
            </a:r>
            <a:r>
              <a:rPr sz="2400" b="1" spc="-5" dirty="0">
                <a:solidFill>
                  <a:srgbClr val="6E2E9F"/>
                </a:solidFill>
                <a:latin typeface="Arial"/>
                <a:cs typeface="Arial"/>
              </a:rPr>
              <a:t> </a:t>
            </a:r>
            <a:r>
              <a:rPr sz="2400" b="1" u="heavy" dirty="0">
                <a:uFill>
                  <a:solidFill>
                    <a:srgbClr val="000000"/>
                  </a:solidFill>
                </a:uFill>
                <a:latin typeface="Arial"/>
                <a:cs typeface="Arial"/>
              </a:rPr>
              <a:t>e.g.1</a:t>
            </a:r>
            <a:endParaRPr sz="2400" dirty="0">
              <a:latin typeface="Arial"/>
              <a:cs typeface="Arial"/>
            </a:endParaRPr>
          </a:p>
          <a:p>
            <a:pPr marL="12700">
              <a:lnSpc>
                <a:spcPts val="2785"/>
              </a:lnSpc>
            </a:pPr>
            <a:r>
              <a:rPr lang="en-US" sz="2400" b="1" spc="-5" dirty="0" smtClean="0">
                <a:latin typeface="Arial"/>
                <a:cs typeface="Arial"/>
              </a:rPr>
              <a:t>import </a:t>
            </a:r>
            <a:r>
              <a:rPr lang="en-US" sz="2400" b="1" spc="-5" dirty="0">
                <a:latin typeface="Arial"/>
                <a:cs typeface="Arial"/>
              </a:rPr>
              <a:t>pandas as </a:t>
            </a:r>
            <a:r>
              <a:rPr lang="en-US" sz="2400" b="1" spc="-5" dirty="0" smtClean="0">
                <a:latin typeface="Arial"/>
                <a:cs typeface="Arial"/>
              </a:rPr>
              <a:t>pd1</a:t>
            </a:r>
          </a:p>
          <a:p>
            <a:pPr marL="12700">
              <a:lnSpc>
                <a:spcPts val="2785"/>
              </a:lnSpc>
            </a:pPr>
            <a:r>
              <a:rPr lang="en-US" sz="2400" b="1" spc="-5" dirty="0" smtClean="0">
                <a:latin typeface="Arial"/>
                <a:cs typeface="Arial"/>
              </a:rPr>
              <a:t>data1 </a:t>
            </a:r>
            <a:r>
              <a:rPr lang="en-US" sz="2400" b="1" spc="-5" dirty="0">
                <a:latin typeface="Arial"/>
                <a:cs typeface="Arial"/>
              </a:rPr>
              <a:t>= {'Name':['Freya', '</a:t>
            </a:r>
            <a:r>
              <a:rPr lang="en-US" sz="2400" b="1" spc="-5" dirty="0" err="1">
                <a:latin typeface="Arial"/>
                <a:cs typeface="Arial"/>
              </a:rPr>
              <a:t>Mohak</a:t>
            </a:r>
            <a:r>
              <a:rPr lang="en-US" sz="2400" b="1" spc="-5" dirty="0" smtClean="0">
                <a:latin typeface="Arial"/>
                <a:cs typeface="Arial"/>
              </a:rPr>
              <a:t>',‘</a:t>
            </a:r>
            <a:r>
              <a:rPr lang="en-US" sz="2400" b="1" spc="-5" dirty="0" err="1" smtClean="0">
                <a:latin typeface="Arial"/>
                <a:cs typeface="Arial"/>
              </a:rPr>
              <a:t>Sona</a:t>
            </a:r>
            <a:r>
              <a:rPr lang="en-US" sz="2400" b="1" spc="-5" dirty="0">
                <a:latin typeface="Arial"/>
                <a:cs typeface="Arial"/>
              </a:rPr>
              <a:t>'],'Age':[</a:t>
            </a:r>
            <a:r>
              <a:rPr lang="en-US" sz="2400" b="1" spc="-5" dirty="0" smtClean="0">
                <a:latin typeface="Arial"/>
                <a:cs typeface="Arial"/>
              </a:rPr>
              <a:t>9,10,26</a:t>
            </a:r>
            <a:r>
              <a:rPr lang="en-US" sz="2400" b="1" spc="-5" dirty="0">
                <a:latin typeface="Arial"/>
                <a:cs typeface="Arial"/>
              </a:rPr>
              <a:t>]}  df1 = pd1.DataFrame(data1, index=[1,2,3</a:t>
            </a:r>
            <a:r>
              <a:rPr lang="en-US" sz="2400" b="1" spc="-5" dirty="0" smtClean="0">
                <a:latin typeface="Arial"/>
                <a:cs typeface="Arial"/>
              </a:rPr>
              <a:t>])</a:t>
            </a:r>
          </a:p>
          <a:p>
            <a:pPr marL="12700">
              <a:lnSpc>
                <a:spcPts val="2785"/>
              </a:lnSpc>
            </a:pPr>
            <a:r>
              <a:rPr lang="en-US" sz="2400" b="1" spc="-5" dirty="0" smtClean="0">
                <a:latin typeface="Arial"/>
                <a:cs typeface="Arial"/>
              </a:rPr>
              <a:t>print </a:t>
            </a:r>
            <a:r>
              <a:rPr lang="en-US" sz="2400" b="1" spc="-5" dirty="0">
                <a:latin typeface="Arial"/>
                <a:cs typeface="Arial"/>
              </a:rPr>
              <a:t>(df1</a:t>
            </a:r>
            <a:r>
              <a:rPr lang="en-US" sz="2400" b="1" spc="-5" dirty="0" smtClean="0">
                <a:latin typeface="Arial"/>
                <a:cs typeface="Arial"/>
              </a:rPr>
              <a:t>)</a:t>
            </a:r>
          </a:p>
          <a:p>
            <a:pPr marL="12700">
              <a:lnSpc>
                <a:spcPts val="2785"/>
              </a:lnSpc>
            </a:pPr>
            <a:r>
              <a:rPr sz="2400" b="1" u="heavy" dirty="0" smtClean="0">
                <a:uFill>
                  <a:solidFill>
                    <a:srgbClr val="000000"/>
                  </a:solidFill>
                </a:uFill>
                <a:latin typeface="Arial"/>
                <a:cs typeface="Arial"/>
              </a:rPr>
              <a:t>Output</a:t>
            </a:r>
            <a:endParaRPr sz="2400" dirty="0">
              <a:latin typeface="Arial"/>
              <a:cs typeface="Arial"/>
            </a:endParaRPr>
          </a:p>
          <a:p>
            <a:pPr marL="433070">
              <a:lnSpc>
                <a:spcPct val="100000"/>
              </a:lnSpc>
              <a:tabLst>
                <a:tab pos="1422400" algn="l"/>
              </a:tabLst>
            </a:pPr>
            <a:r>
              <a:rPr sz="2400" b="1" spc="-5" dirty="0" smtClean="0">
                <a:latin typeface="Arial"/>
                <a:cs typeface="Arial"/>
              </a:rPr>
              <a:t>Name	Age</a:t>
            </a:r>
            <a:r>
              <a:rPr lang="en-US" sz="2400" b="1" spc="-5" dirty="0" smtClean="0">
                <a:latin typeface="Arial"/>
                <a:cs typeface="Arial"/>
              </a:rPr>
              <a:t>		</a:t>
            </a:r>
            <a:endParaRPr sz="2400" dirty="0" smtClean="0">
              <a:latin typeface="Arial"/>
              <a:cs typeface="Arial"/>
            </a:endParaRPr>
          </a:p>
          <a:p>
            <a:pPr marL="436245" indent="-424180">
              <a:lnSpc>
                <a:spcPct val="100000"/>
              </a:lnSpc>
              <a:buAutoNum type="arabicPlain"/>
              <a:tabLst>
                <a:tab pos="436245" algn="l"/>
                <a:tab pos="436880" algn="l"/>
                <a:tab pos="1585595" algn="l"/>
              </a:tabLst>
            </a:pPr>
            <a:r>
              <a:rPr sz="2400" b="1" spc="-20" dirty="0" smtClean="0">
                <a:latin typeface="Arial"/>
                <a:cs typeface="Arial"/>
              </a:rPr>
              <a:t>Freya</a:t>
            </a:r>
            <a:r>
              <a:rPr sz="2400" b="1" spc="-20" dirty="0">
                <a:latin typeface="Arial"/>
                <a:cs typeface="Arial"/>
              </a:rPr>
              <a:t>	</a:t>
            </a:r>
            <a:r>
              <a:rPr sz="2400" b="1" spc="-5" dirty="0">
                <a:latin typeface="Arial"/>
                <a:cs typeface="Arial"/>
              </a:rPr>
              <a:t>9</a:t>
            </a:r>
            <a:endParaRPr sz="2400" dirty="0">
              <a:latin typeface="Arial"/>
              <a:cs typeface="Arial"/>
            </a:endParaRPr>
          </a:p>
          <a:p>
            <a:pPr marL="469900" indent="-457200">
              <a:lnSpc>
                <a:spcPct val="100000"/>
              </a:lnSpc>
              <a:buAutoNum type="arabicPlain"/>
              <a:tabLst>
                <a:tab pos="469265" algn="l"/>
                <a:tab pos="469900" algn="l"/>
                <a:tab pos="1605280" algn="l"/>
              </a:tabLst>
            </a:pPr>
            <a:r>
              <a:rPr sz="2400" b="1" spc="-5" dirty="0">
                <a:latin typeface="Arial"/>
                <a:cs typeface="Arial"/>
              </a:rPr>
              <a:t>Mohak	</a:t>
            </a:r>
            <a:r>
              <a:rPr sz="2400" b="1" spc="-20" dirty="0" smtClean="0">
                <a:latin typeface="Arial"/>
                <a:cs typeface="Arial"/>
              </a:rPr>
              <a:t>10</a:t>
            </a:r>
            <a:endParaRPr lang="en-US" sz="2400" b="1" spc="-20" dirty="0" smtClean="0">
              <a:latin typeface="Arial"/>
              <a:cs typeface="Arial"/>
            </a:endParaRPr>
          </a:p>
          <a:p>
            <a:pPr marL="469900" indent="-457200">
              <a:lnSpc>
                <a:spcPct val="100000"/>
              </a:lnSpc>
              <a:buAutoNum type="arabicPlain"/>
              <a:tabLst>
                <a:tab pos="469265" algn="l"/>
                <a:tab pos="469900" algn="l"/>
                <a:tab pos="1605280" algn="l"/>
              </a:tabLst>
            </a:pPr>
            <a:r>
              <a:rPr lang="en-US" sz="2400" b="1" spc="-20" dirty="0" err="1" smtClean="0">
                <a:latin typeface="Arial"/>
                <a:cs typeface="Arial"/>
              </a:rPr>
              <a:t>Sona</a:t>
            </a:r>
            <a:r>
              <a:rPr lang="en-US" sz="2400" b="1" spc="-20" dirty="0" smtClean="0">
                <a:latin typeface="Arial"/>
                <a:cs typeface="Arial"/>
              </a:rPr>
              <a:t>	 26</a:t>
            </a:r>
            <a:endParaRPr sz="2400" dirty="0">
              <a:latin typeface="Arial"/>
              <a:cs typeface="Arial"/>
            </a:endParaRPr>
          </a:p>
          <a:p>
            <a:pPr marL="12700">
              <a:lnSpc>
                <a:spcPct val="100000"/>
              </a:lnSpc>
              <a:spcBef>
                <a:spcPts val="5"/>
              </a:spcBef>
            </a:pPr>
            <a:r>
              <a:rPr sz="2400" b="1" spc="-20" dirty="0">
                <a:solidFill>
                  <a:srgbClr val="6E2E9F"/>
                </a:solidFill>
                <a:latin typeface="Arial"/>
                <a:cs typeface="Arial"/>
              </a:rPr>
              <a:t>Write </a:t>
            </a:r>
            <a:r>
              <a:rPr sz="2400" b="1" dirty="0">
                <a:solidFill>
                  <a:srgbClr val="6E2E9F"/>
                </a:solidFill>
                <a:latin typeface="Arial"/>
                <a:cs typeface="Arial"/>
              </a:rPr>
              <a:t>below </a:t>
            </a:r>
            <a:r>
              <a:rPr sz="2400" b="1" spc="-5" dirty="0">
                <a:solidFill>
                  <a:srgbClr val="6E2E9F"/>
                </a:solidFill>
                <a:latin typeface="Arial"/>
                <a:cs typeface="Arial"/>
              </a:rPr>
              <a:t>as 3rd statement </a:t>
            </a:r>
            <a:r>
              <a:rPr sz="2400" b="1" dirty="0">
                <a:solidFill>
                  <a:srgbClr val="6E2E9F"/>
                </a:solidFill>
                <a:latin typeface="Arial"/>
                <a:cs typeface="Arial"/>
              </a:rPr>
              <a:t>in </a:t>
            </a:r>
            <a:r>
              <a:rPr sz="2400" b="1" spc="-5" dirty="0">
                <a:solidFill>
                  <a:srgbClr val="6E2E9F"/>
                </a:solidFill>
                <a:latin typeface="Arial"/>
                <a:cs typeface="Arial"/>
              </a:rPr>
              <a:t>above </a:t>
            </a:r>
            <a:r>
              <a:rPr sz="2400" b="1" dirty="0">
                <a:solidFill>
                  <a:srgbClr val="6E2E9F"/>
                </a:solidFill>
                <a:latin typeface="Arial"/>
                <a:cs typeface="Arial"/>
              </a:rPr>
              <a:t>prog </a:t>
            </a:r>
            <a:r>
              <a:rPr sz="2400" b="1" spc="-5" dirty="0">
                <a:solidFill>
                  <a:srgbClr val="6E2E9F"/>
                </a:solidFill>
                <a:latin typeface="Arial"/>
                <a:cs typeface="Arial"/>
              </a:rPr>
              <a:t>for</a:t>
            </a:r>
            <a:r>
              <a:rPr sz="2400" b="1" spc="-180" dirty="0">
                <a:solidFill>
                  <a:srgbClr val="6E2E9F"/>
                </a:solidFill>
                <a:latin typeface="Arial"/>
                <a:cs typeface="Arial"/>
              </a:rPr>
              <a:t> </a:t>
            </a:r>
            <a:r>
              <a:rPr sz="2400" b="1" dirty="0">
                <a:solidFill>
                  <a:srgbClr val="6E2E9F"/>
                </a:solidFill>
                <a:latin typeface="Arial"/>
                <a:cs typeface="Arial"/>
              </a:rPr>
              <a:t>indexing</a:t>
            </a:r>
            <a:endParaRPr sz="2400" dirty="0">
              <a:latin typeface="Arial"/>
              <a:cs typeface="Arial"/>
            </a:endParaRPr>
          </a:p>
          <a:p>
            <a:pPr marL="12700">
              <a:lnSpc>
                <a:spcPct val="100000"/>
              </a:lnSpc>
              <a:spcBef>
                <a:spcPts val="5"/>
              </a:spcBef>
            </a:pPr>
            <a:r>
              <a:rPr sz="2000" b="1" dirty="0">
                <a:latin typeface="Arial"/>
                <a:cs typeface="Arial"/>
              </a:rPr>
              <a:t>df1 = pd1.DataFrame(data1,</a:t>
            </a:r>
            <a:r>
              <a:rPr sz="2000" b="1" spc="-55" dirty="0">
                <a:latin typeface="Arial"/>
                <a:cs typeface="Arial"/>
              </a:rPr>
              <a:t> </a:t>
            </a:r>
            <a:r>
              <a:rPr sz="2000" b="1" spc="-10" dirty="0">
                <a:latin typeface="Arial"/>
                <a:cs typeface="Arial"/>
              </a:rPr>
              <a:t>index=['rank1','rank2','rank3</a:t>
            </a:r>
            <a:r>
              <a:rPr sz="2000" b="1" spc="-10" dirty="0" smtClean="0">
                <a:latin typeface="Arial"/>
                <a:cs typeface="Arial"/>
              </a:rPr>
              <a:t>'])</a:t>
            </a:r>
            <a:endParaRPr lang="en-US" sz="2000" b="1" spc="-10" dirty="0" smtClean="0">
              <a:latin typeface="Arial"/>
              <a:cs typeface="Arial"/>
            </a:endParaRPr>
          </a:p>
          <a:p>
            <a:pPr marL="12700">
              <a:lnSpc>
                <a:spcPct val="100000"/>
              </a:lnSpc>
              <a:spcBef>
                <a:spcPts val="5"/>
              </a:spcBef>
            </a:pPr>
            <a:r>
              <a:rPr lang="en-US" sz="2000" b="1" spc="-10" dirty="0" smtClean="0">
                <a:solidFill>
                  <a:srgbClr val="FF0000"/>
                </a:solidFill>
                <a:latin typeface="Arial"/>
                <a:cs typeface="Arial"/>
              </a:rPr>
              <a:t>Instead of 1,2,3 now rank1, rank2, rank3 will be displayed</a:t>
            </a:r>
            <a:endParaRPr sz="2000" dirty="0">
              <a:solidFill>
                <a:srgbClr val="FF0000"/>
              </a:solidFill>
              <a:latin typeface="Arial"/>
              <a:cs typeface="Arial"/>
            </a:endParaRPr>
          </a:p>
        </p:txBody>
      </p:sp>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17524" y="1127822"/>
            <a:ext cx="4766945" cy="2804795"/>
          </a:xfrm>
          <a:prstGeom prst="rect">
            <a:avLst/>
          </a:prstGeom>
        </p:spPr>
        <p:txBody>
          <a:bodyPr vert="horz" wrap="square" lIns="0" tIns="12700" rIns="0" bIns="0" rtlCol="0">
            <a:spAutoFit/>
          </a:bodyPr>
          <a:lstStyle/>
          <a:p>
            <a:pPr marL="26034">
              <a:lnSpc>
                <a:spcPts val="2780"/>
              </a:lnSpc>
              <a:spcBef>
                <a:spcPts val="100"/>
              </a:spcBef>
              <a:tabLst>
                <a:tab pos="1278890" algn="l"/>
              </a:tabLst>
            </a:pPr>
            <a:r>
              <a:rPr sz="2400" b="1" spc="-5" dirty="0">
                <a:solidFill>
                  <a:srgbClr val="FF0000"/>
                </a:solidFill>
                <a:latin typeface="Arial"/>
                <a:cs typeface="Arial"/>
              </a:rPr>
              <a:t>Pandas	DataFrame</a:t>
            </a:r>
            <a:endParaRPr sz="2400" dirty="0">
              <a:latin typeface="Arial"/>
              <a:cs typeface="Arial"/>
            </a:endParaRPr>
          </a:p>
          <a:p>
            <a:pPr marL="12700">
              <a:lnSpc>
                <a:spcPts val="2300"/>
              </a:lnSpc>
            </a:pPr>
            <a:r>
              <a:rPr sz="2000" b="1" u="heavy" dirty="0">
                <a:solidFill>
                  <a:srgbClr val="6E2E9F"/>
                </a:solidFill>
                <a:uFill>
                  <a:solidFill>
                    <a:srgbClr val="6E2E9F"/>
                  </a:solidFill>
                </a:uFill>
                <a:latin typeface="Arial"/>
                <a:cs typeface="Arial"/>
              </a:rPr>
              <a:t>Create a DataFrame from List of</a:t>
            </a:r>
            <a:r>
              <a:rPr sz="2000" b="1" u="heavy" spc="-300" dirty="0">
                <a:solidFill>
                  <a:srgbClr val="6E2E9F"/>
                </a:solidFill>
                <a:uFill>
                  <a:solidFill>
                    <a:srgbClr val="6E2E9F"/>
                  </a:solidFill>
                </a:uFill>
                <a:latin typeface="Arial"/>
                <a:cs typeface="Arial"/>
              </a:rPr>
              <a:t> </a:t>
            </a:r>
            <a:r>
              <a:rPr sz="2000" b="1" u="heavy" dirty="0">
                <a:solidFill>
                  <a:srgbClr val="6E2E9F"/>
                </a:solidFill>
                <a:uFill>
                  <a:solidFill>
                    <a:srgbClr val="6E2E9F"/>
                  </a:solidFill>
                </a:uFill>
                <a:latin typeface="Arial"/>
                <a:cs typeface="Arial"/>
              </a:rPr>
              <a:t>Dicts</a:t>
            </a:r>
            <a:endParaRPr sz="2000" dirty="0">
              <a:latin typeface="Arial"/>
              <a:cs typeface="Arial"/>
            </a:endParaRPr>
          </a:p>
          <a:p>
            <a:pPr marL="12700">
              <a:lnSpc>
                <a:spcPct val="100000"/>
              </a:lnSpc>
            </a:pPr>
            <a:r>
              <a:rPr sz="2000" b="1" spc="-5" dirty="0">
                <a:latin typeface="Arial"/>
                <a:cs typeface="Arial"/>
              </a:rPr>
              <a:t>e.g.1</a:t>
            </a:r>
            <a:endParaRPr sz="2000" dirty="0">
              <a:latin typeface="Arial"/>
              <a:cs typeface="Arial"/>
            </a:endParaRPr>
          </a:p>
          <a:p>
            <a:pPr marL="12700">
              <a:lnSpc>
                <a:spcPct val="100000"/>
              </a:lnSpc>
            </a:pPr>
            <a:r>
              <a:rPr sz="2000" b="1" dirty="0">
                <a:latin typeface="Arial"/>
                <a:cs typeface="Arial"/>
              </a:rPr>
              <a:t>import pandas as</a:t>
            </a:r>
            <a:r>
              <a:rPr sz="2000" b="1" spc="-110" dirty="0">
                <a:latin typeface="Arial"/>
                <a:cs typeface="Arial"/>
              </a:rPr>
              <a:t> </a:t>
            </a:r>
            <a:r>
              <a:rPr sz="2000" b="1" dirty="0">
                <a:latin typeface="Arial"/>
                <a:cs typeface="Arial"/>
              </a:rPr>
              <a:t>pd1</a:t>
            </a:r>
            <a:endParaRPr sz="2000" dirty="0">
              <a:latin typeface="Arial"/>
              <a:cs typeface="Arial"/>
            </a:endParaRPr>
          </a:p>
          <a:p>
            <a:pPr marL="12700">
              <a:lnSpc>
                <a:spcPct val="100000"/>
              </a:lnSpc>
            </a:pPr>
            <a:r>
              <a:rPr sz="2000" b="1" dirty="0">
                <a:latin typeface="Arial"/>
                <a:cs typeface="Arial"/>
              </a:rPr>
              <a:t>data1 = [{'x': 1, </a:t>
            </a:r>
            <a:r>
              <a:rPr sz="2000" b="1" spc="-20" dirty="0">
                <a:latin typeface="Arial"/>
                <a:cs typeface="Arial"/>
              </a:rPr>
              <a:t>'y': </a:t>
            </a:r>
            <a:r>
              <a:rPr sz="2000" b="1" dirty="0">
                <a:latin typeface="Arial"/>
                <a:cs typeface="Arial"/>
              </a:rPr>
              <a:t>2},{'x': 5, </a:t>
            </a:r>
            <a:r>
              <a:rPr sz="2000" b="1" spc="-20" dirty="0">
                <a:latin typeface="Arial"/>
                <a:cs typeface="Arial"/>
              </a:rPr>
              <a:t>'y': </a:t>
            </a:r>
            <a:r>
              <a:rPr sz="2000" b="1" dirty="0">
                <a:latin typeface="Arial"/>
                <a:cs typeface="Arial"/>
              </a:rPr>
              <a:t>4, 'z':</a:t>
            </a:r>
            <a:r>
              <a:rPr sz="2000" b="1" spc="-340" dirty="0">
                <a:latin typeface="Arial"/>
                <a:cs typeface="Arial"/>
              </a:rPr>
              <a:t> </a:t>
            </a:r>
            <a:r>
              <a:rPr sz="2000" b="1" dirty="0">
                <a:latin typeface="Arial"/>
                <a:cs typeface="Arial"/>
              </a:rPr>
              <a:t>5}]</a:t>
            </a:r>
            <a:endParaRPr sz="2000" dirty="0">
              <a:latin typeface="Arial"/>
              <a:cs typeface="Arial"/>
            </a:endParaRPr>
          </a:p>
          <a:p>
            <a:pPr marL="12700" marR="1417955">
              <a:lnSpc>
                <a:spcPct val="100000"/>
              </a:lnSpc>
            </a:pPr>
            <a:r>
              <a:rPr sz="2000" b="1" dirty="0">
                <a:latin typeface="Arial"/>
                <a:cs typeface="Arial"/>
              </a:rPr>
              <a:t>df1 =</a:t>
            </a:r>
            <a:r>
              <a:rPr sz="2000" b="1" spc="-195" dirty="0">
                <a:latin typeface="Arial"/>
                <a:cs typeface="Arial"/>
              </a:rPr>
              <a:t> </a:t>
            </a:r>
            <a:r>
              <a:rPr sz="2000" b="1" dirty="0">
                <a:latin typeface="Arial"/>
                <a:cs typeface="Arial"/>
              </a:rPr>
              <a:t>pd1.DataFrame(data1)  print</a:t>
            </a:r>
            <a:r>
              <a:rPr sz="2000" b="1" spc="-45" dirty="0">
                <a:latin typeface="Arial"/>
                <a:cs typeface="Arial"/>
              </a:rPr>
              <a:t> </a:t>
            </a:r>
            <a:r>
              <a:rPr sz="2000" b="1" dirty="0">
                <a:latin typeface="Arial"/>
                <a:cs typeface="Arial"/>
              </a:rPr>
              <a:t>(df1)</a:t>
            </a:r>
            <a:endParaRPr sz="2000" dirty="0">
              <a:latin typeface="Arial"/>
              <a:cs typeface="Arial"/>
            </a:endParaRPr>
          </a:p>
          <a:p>
            <a:pPr marL="12700">
              <a:lnSpc>
                <a:spcPct val="100000"/>
              </a:lnSpc>
            </a:pPr>
            <a:r>
              <a:rPr sz="2000" b="1" dirty="0">
                <a:latin typeface="Arial"/>
                <a:cs typeface="Arial"/>
              </a:rPr>
              <a:t>Output</a:t>
            </a:r>
            <a:endParaRPr sz="2000" dirty="0">
              <a:latin typeface="Arial"/>
              <a:cs typeface="Arial"/>
            </a:endParaRPr>
          </a:p>
          <a:p>
            <a:pPr marL="361315">
              <a:lnSpc>
                <a:spcPct val="100000"/>
              </a:lnSpc>
              <a:tabLst>
                <a:tab pos="711835" algn="l"/>
                <a:tab pos="1064260" algn="l"/>
              </a:tabLst>
            </a:pPr>
            <a:r>
              <a:rPr sz="2000" b="1" dirty="0">
                <a:latin typeface="Arial"/>
                <a:cs typeface="Arial"/>
              </a:rPr>
              <a:t>x	y	z</a:t>
            </a:r>
            <a:endParaRPr sz="2000" dirty="0">
              <a:latin typeface="Arial"/>
              <a:cs typeface="Arial"/>
            </a:endParaRPr>
          </a:p>
        </p:txBody>
      </p:sp>
      <p:graphicFrame>
        <p:nvGraphicFramePr>
          <p:cNvPr id="15" name="object 15"/>
          <p:cNvGraphicFramePr>
            <a:graphicFrameLocks noGrp="1"/>
          </p:cNvGraphicFramePr>
          <p:nvPr>
            <p:extLst>
              <p:ext uri="{D42A27DB-BD31-4B8C-83A1-F6EECF244321}">
                <p14:modId xmlns:p14="http://schemas.microsoft.com/office/powerpoint/2010/main" val="2407486869"/>
              </p:ext>
            </p:extLst>
          </p:nvPr>
        </p:nvGraphicFramePr>
        <p:xfrm>
          <a:off x="617524" y="3932617"/>
          <a:ext cx="1555749" cy="589203"/>
        </p:xfrm>
        <a:graphic>
          <a:graphicData uri="http://schemas.openxmlformats.org/drawingml/2006/table">
            <a:tbl>
              <a:tblPr firstRow="1" bandRow="1">
                <a:tableStyleId>{2D5ABB26-0587-4C30-8999-92F81FD0307C}</a:tableStyleId>
              </a:tblPr>
              <a:tblGrid>
                <a:gridCol w="596900"/>
                <a:gridCol w="351155"/>
                <a:gridCol w="607694"/>
              </a:tblGrid>
              <a:tr h="280943">
                <a:tc>
                  <a:txBody>
                    <a:bodyPr/>
                    <a:lstStyle/>
                    <a:p>
                      <a:pPr marL="31750">
                        <a:lnSpc>
                          <a:spcPts val="2110"/>
                        </a:lnSpc>
                        <a:tabLst>
                          <a:tab pos="311785" algn="l"/>
                        </a:tabLst>
                      </a:pPr>
                      <a:r>
                        <a:rPr sz="2000" b="1" dirty="0">
                          <a:latin typeface="Arial"/>
                          <a:cs typeface="Arial"/>
                        </a:rPr>
                        <a:t>0	1</a:t>
                      </a:r>
                      <a:endParaRPr sz="2000" dirty="0">
                        <a:latin typeface="Arial"/>
                        <a:cs typeface="Arial"/>
                      </a:endParaRPr>
                    </a:p>
                  </a:txBody>
                  <a:tcPr marL="0" marR="0" marT="0" marB="0">
                    <a:solidFill>
                      <a:srgbClr val="F9FFD1"/>
                    </a:solidFill>
                  </a:tcPr>
                </a:tc>
                <a:tc>
                  <a:txBody>
                    <a:bodyPr/>
                    <a:lstStyle/>
                    <a:p>
                      <a:pPr marR="59055" algn="r">
                        <a:lnSpc>
                          <a:spcPts val="2110"/>
                        </a:lnSpc>
                      </a:pPr>
                      <a:r>
                        <a:rPr sz="2000" b="1" dirty="0">
                          <a:latin typeface="Arial"/>
                          <a:cs typeface="Arial"/>
                        </a:rPr>
                        <a:t>2</a:t>
                      </a:r>
                      <a:endParaRPr sz="2000">
                        <a:latin typeface="Arial"/>
                        <a:cs typeface="Arial"/>
                      </a:endParaRPr>
                    </a:p>
                  </a:txBody>
                  <a:tcPr marL="0" marR="0" marT="0" marB="0">
                    <a:solidFill>
                      <a:srgbClr val="F9FFD1"/>
                    </a:solidFill>
                  </a:tcPr>
                </a:tc>
                <a:tc>
                  <a:txBody>
                    <a:bodyPr/>
                    <a:lstStyle/>
                    <a:p>
                      <a:pPr marL="66675">
                        <a:lnSpc>
                          <a:spcPts val="2110"/>
                        </a:lnSpc>
                      </a:pPr>
                      <a:r>
                        <a:rPr sz="2000" b="1" dirty="0">
                          <a:latin typeface="Arial"/>
                          <a:cs typeface="Arial"/>
                        </a:rPr>
                        <a:t>NaN</a:t>
                      </a:r>
                      <a:endParaRPr sz="2000">
                        <a:latin typeface="Arial"/>
                        <a:cs typeface="Arial"/>
                      </a:endParaRPr>
                    </a:p>
                  </a:txBody>
                  <a:tcPr marL="0" marR="0" marT="0" marB="0">
                    <a:solidFill>
                      <a:srgbClr val="F9FFD1"/>
                    </a:solidFill>
                  </a:tcPr>
                </a:tc>
              </a:tr>
              <a:tr h="308260">
                <a:tc>
                  <a:txBody>
                    <a:bodyPr/>
                    <a:lstStyle/>
                    <a:p>
                      <a:pPr marL="31750">
                        <a:lnSpc>
                          <a:spcPts val="2255"/>
                        </a:lnSpc>
                        <a:tabLst>
                          <a:tab pos="311785" algn="l"/>
                        </a:tabLst>
                      </a:pPr>
                      <a:r>
                        <a:rPr sz="2000" b="1" dirty="0">
                          <a:latin typeface="Arial"/>
                          <a:cs typeface="Arial"/>
                        </a:rPr>
                        <a:t>1	5</a:t>
                      </a:r>
                      <a:endParaRPr sz="2000" dirty="0">
                        <a:latin typeface="Arial"/>
                        <a:cs typeface="Arial"/>
                      </a:endParaRPr>
                    </a:p>
                  </a:txBody>
                  <a:tcPr marL="0" marR="0" marT="0" marB="0">
                    <a:solidFill>
                      <a:srgbClr val="F9FFD1"/>
                    </a:solidFill>
                  </a:tcPr>
                </a:tc>
                <a:tc>
                  <a:txBody>
                    <a:bodyPr/>
                    <a:lstStyle/>
                    <a:p>
                      <a:pPr marR="59055" algn="r">
                        <a:lnSpc>
                          <a:spcPts val="2255"/>
                        </a:lnSpc>
                      </a:pPr>
                      <a:r>
                        <a:rPr sz="2000" b="1" dirty="0">
                          <a:latin typeface="Arial"/>
                          <a:cs typeface="Arial"/>
                        </a:rPr>
                        <a:t>4</a:t>
                      </a:r>
                      <a:endParaRPr sz="2000" dirty="0">
                        <a:latin typeface="Arial"/>
                        <a:cs typeface="Arial"/>
                      </a:endParaRPr>
                    </a:p>
                  </a:txBody>
                  <a:tcPr marL="0" marR="0" marT="0" marB="0">
                    <a:solidFill>
                      <a:srgbClr val="F9FFD1"/>
                    </a:solidFill>
                  </a:tcPr>
                </a:tc>
                <a:tc>
                  <a:txBody>
                    <a:bodyPr/>
                    <a:lstStyle/>
                    <a:p>
                      <a:pPr marL="66675">
                        <a:lnSpc>
                          <a:spcPts val="2255"/>
                        </a:lnSpc>
                      </a:pPr>
                      <a:r>
                        <a:rPr sz="2000" b="1" dirty="0">
                          <a:latin typeface="Arial"/>
                          <a:cs typeface="Arial"/>
                        </a:rPr>
                        <a:t>5.0</a:t>
                      </a:r>
                      <a:endParaRPr sz="2000" dirty="0">
                        <a:latin typeface="Arial"/>
                        <a:cs typeface="Arial"/>
                      </a:endParaRPr>
                    </a:p>
                  </a:txBody>
                  <a:tcPr marL="0" marR="0" marT="0" marB="0">
                    <a:solidFill>
                      <a:srgbClr val="F9FFD1"/>
                    </a:solidFill>
                  </a:tcPr>
                </a:tc>
              </a:tr>
            </a:tbl>
          </a:graphicData>
        </a:graphic>
      </p:graphicFrame>
      <p:sp>
        <p:nvSpPr>
          <p:cNvPr id="16" name="object 16"/>
          <p:cNvSpPr txBox="1"/>
          <p:nvPr/>
        </p:nvSpPr>
        <p:spPr>
          <a:xfrm>
            <a:off x="617524" y="4631599"/>
            <a:ext cx="8221676" cy="641201"/>
          </a:xfrm>
          <a:prstGeom prst="rect">
            <a:avLst/>
          </a:prstGeom>
        </p:spPr>
        <p:txBody>
          <a:bodyPr vert="horz" wrap="square" lIns="0" tIns="12700" rIns="0" bIns="0" rtlCol="0">
            <a:spAutoFit/>
          </a:bodyPr>
          <a:lstStyle/>
          <a:p>
            <a:pPr marL="38100" marR="30480">
              <a:lnSpc>
                <a:spcPct val="100000"/>
              </a:lnSpc>
              <a:spcBef>
                <a:spcPts val="100"/>
              </a:spcBef>
            </a:pPr>
            <a:r>
              <a:rPr sz="2000" b="1" spc="-20" dirty="0">
                <a:solidFill>
                  <a:srgbClr val="6E2E9F"/>
                </a:solidFill>
                <a:latin typeface="Arial"/>
                <a:cs typeface="Arial"/>
              </a:rPr>
              <a:t>Write </a:t>
            </a:r>
            <a:r>
              <a:rPr sz="2000" b="1" spc="-5" dirty="0">
                <a:solidFill>
                  <a:srgbClr val="6E2E9F"/>
                </a:solidFill>
                <a:latin typeface="Arial"/>
                <a:cs typeface="Arial"/>
              </a:rPr>
              <a:t>below </a:t>
            </a:r>
            <a:r>
              <a:rPr sz="2000" b="1" dirty="0">
                <a:solidFill>
                  <a:srgbClr val="6E2E9F"/>
                </a:solidFill>
                <a:latin typeface="Arial"/>
                <a:cs typeface="Arial"/>
              </a:rPr>
              <a:t>as </a:t>
            </a:r>
            <a:r>
              <a:rPr sz="2000" b="1" spc="5" dirty="0">
                <a:solidFill>
                  <a:srgbClr val="6E2E9F"/>
                </a:solidFill>
                <a:latin typeface="Arial"/>
                <a:cs typeface="Arial"/>
              </a:rPr>
              <a:t>3</a:t>
            </a:r>
            <a:r>
              <a:rPr sz="1950" b="1" spc="7" baseline="21367" dirty="0">
                <a:solidFill>
                  <a:srgbClr val="6E2E9F"/>
                </a:solidFill>
                <a:latin typeface="Arial"/>
                <a:cs typeface="Arial"/>
              </a:rPr>
              <a:t>rd </a:t>
            </a:r>
            <a:r>
              <a:rPr sz="2000" b="1" dirty="0" smtClean="0">
                <a:solidFill>
                  <a:srgbClr val="6E2E9F"/>
                </a:solidFill>
                <a:latin typeface="Arial"/>
                <a:cs typeface="Arial"/>
              </a:rPr>
              <a:t>st</a:t>
            </a:r>
            <a:r>
              <a:rPr lang="en-US" sz="2000" b="1" dirty="0" smtClean="0">
                <a:solidFill>
                  <a:srgbClr val="6E2E9F"/>
                </a:solidFill>
                <a:latin typeface="Arial"/>
                <a:cs typeface="Arial"/>
              </a:rPr>
              <a:t>atement</a:t>
            </a:r>
            <a:r>
              <a:rPr sz="2000" b="1" dirty="0" smtClean="0">
                <a:solidFill>
                  <a:srgbClr val="6E2E9F"/>
                </a:solidFill>
                <a:latin typeface="Arial"/>
                <a:cs typeface="Arial"/>
              </a:rPr>
              <a:t> </a:t>
            </a:r>
            <a:r>
              <a:rPr sz="2000" b="1" dirty="0">
                <a:solidFill>
                  <a:srgbClr val="6E2E9F"/>
                </a:solidFill>
                <a:latin typeface="Arial"/>
                <a:cs typeface="Arial"/>
              </a:rPr>
              <a:t>in </a:t>
            </a:r>
            <a:r>
              <a:rPr sz="2000" b="1" spc="-5" dirty="0">
                <a:solidFill>
                  <a:srgbClr val="6E2E9F"/>
                </a:solidFill>
                <a:latin typeface="Arial"/>
                <a:cs typeface="Arial"/>
              </a:rPr>
              <a:t>above </a:t>
            </a:r>
            <a:r>
              <a:rPr sz="2000" b="1" dirty="0">
                <a:solidFill>
                  <a:srgbClr val="6E2E9F"/>
                </a:solidFill>
                <a:latin typeface="Arial"/>
                <a:cs typeface="Arial"/>
              </a:rPr>
              <a:t>program</a:t>
            </a:r>
            <a:r>
              <a:rPr sz="2000" b="1" spc="-130" dirty="0">
                <a:solidFill>
                  <a:srgbClr val="6E2E9F"/>
                </a:solidFill>
                <a:latin typeface="Arial"/>
                <a:cs typeface="Arial"/>
              </a:rPr>
              <a:t> </a:t>
            </a:r>
            <a:r>
              <a:rPr sz="2000" b="1" spc="20" dirty="0" smtClean="0">
                <a:solidFill>
                  <a:srgbClr val="6E2E9F"/>
                </a:solidFill>
                <a:latin typeface="Arial"/>
                <a:cs typeface="Arial"/>
              </a:rPr>
              <a:t>for</a:t>
            </a:r>
            <a:r>
              <a:rPr lang="en-US" sz="2000" b="1" spc="20" dirty="0" smtClean="0">
                <a:solidFill>
                  <a:srgbClr val="6E2E9F"/>
                </a:solidFill>
                <a:latin typeface="Arial"/>
                <a:cs typeface="Arial"/>
              </a:rPr>
              <a:t> </a:t>
            </a:r>
            <a:r>
              <a:rPr sz="2000" b="1" spc="20" dirty="0" smtClean="0">
                <a:solidFill>
                  <a:srgbClr val="6E2E9F"/>
                </a:solidFill>
                <a:latin typeface="Arial"/>
                <a:cs typeface="Arial"/>
              </a:rPr>
              <a:t>indexing  </a:t>
            </a:r>
            <a:endParaRPr lang="en-US" sz="2000" b="1" spc="20" dirty="0" smtClean="0">
              <a:solidFill>
                <a:srgbClr val="6E2E9F"/>
              </a:solidFill>
              <a:latin typeface="Arial"/>
              <a:cs typeface="Arial"/>
            </a:endParaRPr>
          </a:p>
          <a:p>
            <a:pPr marL="38100" marR="30480">
              <a:lnSpc>
                <a:spcPct val="100000"/>
              </a:lnSpc>
              <a:spcBef>
                <a:spcPts val="100"/>
              </a:spcBef>
            </a:pPr>
            <a:r>
              <a:rPr sz="2000" b="1" dirty="0" smtClean="0">
                <a:latin typeface="Arial"/>
                <a:cs typeface="Arial"/>
              </a:rPr>
              <a:t>df</a:t>
            </a:r>
            <a:r>
              <a:rPr lang="en-US" sz="2000" b="1" dirty="0" smtClean="0">
                <a:latin typeface="Arial"/>
                <a:cs typeface="Arial"/>
              </a:rPr>
              <a:t>1</a:t>
            </a:r>
            <a:r>
              <a:rPr sz="2000" b="1" dirty="0" smtClean="0">
                <a:latin typeface="Arial"/>
                <a:cs typeface="Arial"/>
              </a:rPr>
              <a:t> </a:t>
            </a:r>
            <a:r>
              <a:rPr sz="2000" b="1" dirty="0">
                <a:latin typeface="Arial"/>
                <a:cs typeface="Arial"/>
              </a:rPr>
              <a:t>= </a:t>
            </a:r>
            <a:r>
              <a:rPr sz="2000" b="1" dirty="0" smtClean="0">
                <a:latin typeface="Arial"/>
                <a:cs typeface="Arial"/>
              </a:rPr>
              <a:t>pd</a:t>
            </a:r>
            <a:r>
              <a:rPr lang="en-US" sz="2000" b="1" dirty="0" smtClean="0">
                <a:latin typeface="Arial"/>
                <a:cs typeface="Arial"/>
              </a:rPr>
              <a:t>1</a:t>
            </a:r>
            <a:r>
              <a:rPr sz="2000" b="1" dirty="0" smtClean="0">
                <a:latin typeface="Arial"/>
                <a:cs typeface="Arial"/>
              </a:rPr>
              <a:t>.DataFrame(data</a:t>
            </a:r>
            <a:r>
              <a:rPr lang="en-US" sz="2000" b="1" dirty="0" smtClean="0">
                <a:latin typeface="Arial"/>
                <a:cs typeface="Arial"/>
              </a:rPr>
              <a:t>1</a:t>
            </a:r>
            <a:r>
              <a:rPr sz="2000" b="1" dirty="0" smtClean="0">
                <a:latin typeface="Arial"/>
                <a:cs typeface="Arial"/>
              </a:rPr>
              <a:t>, </a:t>
            </a:r>
            <a:r>
              <a:rPr sz="2000" b="1" dirty="0">
                <a:latin typeface="Arial"/>
                <a:cs typeface="Arial"/>
              </a:rPr>
              <a:t>index=['first',</a:t>
            </a:r>
            <a:r>
              <a:rPr sz="2000" b="1" spc="-275" dirty="0">
                <a:latin typeface="Arial"/>
                <a:cs typeface="Arial"/>
              </a:rPr>
              <a:t> </a:t>
            </a:r>
            <a:r>
              <a:rPr sz="2000" b="1" dirty="0">
                <a:latin typeface="Arial"/>
                <a:cs typeface="Arial"/>
              </a:rPr>
              <a:t>'second'])</a:t>
            </a:r>
            <a:endParaRPr sz="2000" dirty="0">
              <a:latin typeface="Arial"/>
              <a:cs typeface="Arial"/>
            </a:endParaRPr>
          </a:p>
        </p:txBody>
      </p:sp>
      <p:graphicFrame>
        <p:nvGraphicFramePr>
          <p:cNvPr id="8" name="object 15"/>
          <p:cNvGraphicFramePr>
            <a:graphicFrameLocks noGrp="1"/>
          </p:cNvGraphicFramePr>
          <p:nvPr>
            <p:extLst>
              <p:ext uri="{D42A27DB-BD31-4B8C-83A1-F6EECF244321}">
                <p14:modId xmlns:p14="http://schemas.microsoft.com/office/powerpoint/2010/main" val="3395793696"/>
              </p:ext>
            </p:extLst>
          </p:nvPr>
        </p:nvGraphicFramePr>
        <p:xfrm>
          <a:off x="1905001" y="5715000"/>
          <a:ext cx="5943599" cy="883220"/>
        </p:xfrm>
        <a:graphic>
          <a:graphicData uri="http://schemas.openxmlformats.org/drawingml/2006/table">
            <a:tbl>
              <a:tblPr firstRow="1" bandRow="1">
                <a:tableStyleId>{2D5ABB26-0587-4C30-8999-92F81FD0307C}</a:tableStyleId>
              </a:tblPr>
              <a:tblGrid>
                <a:gridCol w="2280403"/>
                <a:gridCol w="1341556"/>
                <a:gridCol w="2321640"/>
              </a:tblGrid>
              <a:tr h="0">
                <a:tc>
                  <a:txBody>
                    <a:bodyPr/>
                    <a:lstStyle/>
                    <a:p>
                      <a:pPr marL="31750">
                        <a:lnSpc>
                          <a:spcPts val="2110"/>
                        </a:lnSpc>
                        <a:tabLst>
                          <a:tab pos="311785" algn="l"/>
                        </a:tabLst>
                      </a:pPr>
                      <a:r>
                        <a:rPr lang="en-US" sz="2000" b="1" dirty="0" smtClean="0">
                          <a:latin typeface="Arial"/>
                          <a:cs typeface="Arial"/>
                        </a:rPr>
                        <a:t>first</a:t>
                      </a:r>
                      <a:r>
                        <a:rPr sz="2000" b="1" dirty="0">
                          <a:latin typeface="Arial"/>
                          <a:cs typeface="Arial"/>
                        </a:rPr>
                        <a:t>	</a:t>
                      </a:r>
                      <a:r>
                        <a:rPr lang="en-US" sz="2000" b="1" dirty="0" smtClean="0">
                          <a:latin typeface="Arial"/>
                          <a:cs typeface="Arial"/>
                        </a:rPr>
                        <a:t>             </a:t>
                      </a:r>
                      <a:r>
                        <a:rPr sz="2000" b="1" dirty="0" smtClean="0">
                          <a:latin typeface="Arial"/>
                          <a:cs typeface="Arial"/>
                        </a:rPr>
                        <a:t>1</a:t>
                      </a:r>
                      <a:endParaRPr sz="2000" dirty="0">
                        <a:latin typeface="Arial"/>
                        <a:cs typeface="Arial"/>
                      </a:endParaRPr>
                    </a:p>
                  </a:txBody>
                  <a:tcPr marL="0" marR="0" marT="0" marB="0">
                    <a:solidFill>
                      <a:srgbClr val="F9FFD1"/>
                    </a:solidFill>
                  </a:tcPr>
                </a:tc>
                <a:tc>
                  <a:txBody>
                    <a:bodyPr/>
                    <a:lstStyle/>
                    <a:p>
                      <a:pPr marR="59055" algn="r">
                        <a:lnSpc>
                          <a:spcPts val="2110"/>
                        </a:lnSpc>
                      </a:pPr>
                      <a:r>
                        <a:rPr sz="2000" b="1" dirty="0">
                          <a:latin typeface="Arial"/>
                          <a:cs typeface="Arial"/>
                        </a:rPr>
                        <a:t>2</a:t>
                      </a:r>
                      <a:endParaRPr sz="2000" dirty="0">
                        <a:latin typeface="Arial"/>
                        <a:cs typeface="Arial"/>
                      </a:endParaRPr>
                    </a:p>
                  </a:txBody>
                  <a:tcPr marL="0" marR="0" marT="0" marB="0">
                    <a:solidFill>
                      <a:srgbClr val="F9FFD1"/>
                    </a:solidFill>
                  </a:tcPr>
                </a:tc>
                <a:tc>
                  <a:txBody>
                    <a:bodyPr/>
                    <a:lstStyle/>
                    <a:p>
                      <a:pPr marL="66675">
                        <a:lnSpc>
                          <a:spcPts val="2110"/>
                        </a:lnSpc>
                      </a:pPr>
                      <a:r>
                        <a:rPr lang="en-US" sz="2000" b="1" dirty="0" smtClean="0">
                          <a:latin typeface="Arial"/>
                          <a:cs typeface="Arial"/>
                        </a:rPr>
                        <a:t>  </a:t>
                      </a:r>
                      <a:r>
                        <a:rPr sz="2000" b="1" dirty="0" err="1" smtClean="0">
                          <a:latin typeface="Arial"/>
                          <a:cs typeface="Arial"/>
                        </a:rPr>
                        <a:t>NaN</a:t>
                      </a:r>
                      <a:endParaRPr sz="2000" dirty="0">
                        <a:latin typeface="Arial"/>
                        <a:cs typeface="Arial"/>
                      </a:endParaRPr>
                    </a:p>
                  </a:txBody>
                  <a:tcPr marL="0" marR="0" marT="0" marB="0">
                    <a:solidFill>
                      <a:srgbClr val="F9FFD1"/>
                    </a:solidFill>
                  </a:tcPr>
                </a:tc>
              </a:tr>
              <a:tr h="308260">
                <a:tc>
                  <a:txBody>
                    <a:bodyPr/>
                    <a:lstStyle/>
                    <a:p>
                      <a:pPr marL="31750">
                        <a:lnSpc>
                          <a:spcPts val="2255"/>
                        </a:lnSpc>
                        <a:tabLst>
                          <a:tab pos="311785" algn="l"/>
                        </a:tabLst>
                      </a:pPr>
                      <a:r>
                        <a:rPr lang="en-US" sz="2000" b="1" dirty="0" smtClean="0">
                          <a:latin typeface="Arial"/>
                          <a:cs typeface="Arial"/>
                        </a:rPr>
                        <a:t>Second </a:t>
                      </a:r>
                      <a:r>
                        <a:rPr sz="2000" b="1" dirty="0">
                          <a:latin typeface="Arial"/>
                          <a:cs typeface="Arial"/>
                        </a:rPr>
                        <a:t>	5</a:t>
                      </a:r>
                      <a:endParaRPr sz="2000" dirty="0">
                        <a:latin typeface="Arial"/>
                        <a:cs typeface="Arial"/>
                      </a:endParaRPr>
                    </a:p>
                  </a:txBody>
                  <a:tcPr marL="0" marR="0" marT="0" marB="0">
                    <a:solidFill>
                      <a:srgbClr val="F9FFD1"/>
                    </a:solidFill>
                  </a:tcPr>
                </a:tc>
                <a:tc>
                  <a:txBody>
                    <a:bodyPr/>
                    <a:lstStyle/>
                    <a:p>
                      <a:pPr marR="59055" algn="r">
                        <a:lnSpc>
                          <a:spcPts val="2255"/>
                        </a:lnSpc>
                      </a:pPr>
                      <a:r>
                        <a:rPr sz="2000" b="1" dirty="0">
                          <a:latin typeface="Arial"/>
                          <a:cs typeface="Arial"/>
                        </a:rPr>
                        <a:t>4</a:t>
                      </a:r>
                      <a:endParaRPr sz="2000" dirty="0">
                        <a:latin typeface="Arial"/>
                        <a:cs typeface="Arial"/>
                      </a:endParaRPr>
                    </a:p>
                  </a:txBody>
                  <a:tcPr marL="0" marR="0" marT="0" marB="0">
                    <a:solidFill>
                      <a:srgbClr val="F9FFD1"/>
                    </a:solidFill>
                  </a:tcPr>
                </a:tc>
                <a:tc>
                  <a:txBody>
                    <a:bodyPr/>
                    <a:lstStyle/>
                    <a:p>
                      <a:pPr marL="66675">
                        <a:lnSpc>
                          <a:spcPts val="2255"/>
                        </a:lnSpc>
                      </a:pPr>
                      <a:r>
                        <a:rPr lang="en-US" sz="2000" b="1" dirty="0" smtClean="0">
                          <a:latin typeface="Arial"/>
                          <a:cs typeface="Arial"/>
                        </a:rPr>
                        <a:t>  </a:t>
                      </a:r>
                      <a:r>
                        <a:rPr sz="2000" b="1" dirty="0" smtClean="0">
                          <a:latin typeface="Arial"/>
                          <a:cs typeface="Arial"/>
                        </a:rPr>
                        <a:t>5.0</a:t>
                      </a:r>
                      <a:endParaRPr sz="2000" dirty="0">
                        <a:latin typeface="Arial"/>
                        <a:cs typeface="Arial"/>
                      </a:endParaRPr>
                    </a:p>
                  </a:txBody>
                  <a:tcPr marL="0" marR="0" marT="0" marB="0">
                    <a:solidFill>
                      <a:srgbClr val="F9FFD1"/>
                    </a:solidFill>
                  </a:tcPr>
                </a:tc>
              </a:tr>
              <a:tr h="308260">
                <a:tc>
                  <a:txBody>
                    <a:bodyPr/>
                    <a:lstStyle/>
                    <a:p>
                      <a:pPr marL="31750">
                        <a:lnSpc>
                          <a:spcPts val="2255"/>
                        </a:lnSpc>
                        <a:tabLst>
                          <a:tab pos="311785" algn="l"/>
                        </a:tabLst>
                      </a:pPr>
                      <a:endParaRPr sz="2000" dirty="0">
                        <a:latin typeface="Arial"/>
                        <a:cs typeface="Arial"/>
                      </a:endParaRPr>
                    </a:p>
                  </a:txBody>
                  <a:tcPr marL="0" marR="0" marT="0" marB="0">
                    <a:solidFill>
                      <a:srgbClr val="F9FFD1"/>
                    </a:solidFill>
                  </a:tcPr>
                </a:tc>
                <a:tc>
                  <a:txBody>
                    <a:bodyPr/>
                    <a:lstStyle/>
                    <a:p>
                      <a:pPr marR="59055" algn="r">
                        <a:lnSpc>
                          <a:spcPts val="2255"/>
                        </a:lnSpc>
                      </a:pPr>
                      <a:endParaRPr sz="2000">
                        <a:latin typeface="Arial"/>
                        <a:cs typeface="Arial"/>
                      </a:endParaRPr>
                    </a:p>
                  </a:txBody>
                  <a:tcPr marL="0" marR="0" marT="0" marB="0">
                    <a:solidFill>
                      <a:srgbClr val="F9FFD1"/>
                    </a:solidFill>
                  </a:tcPr>
                </a:tc>
                <a:tc>
                  <a:txBody>
                    <a:bodyPr/>
                    <a:lstStyle/>
                    <a:p>
                      <a:pPr marL="66675">
                        <a:lnSpc>
                          <a:spcPts val="2255"/>
                        </a:lnSpc>
                      </a:pPr>
                      <a:endParaRPr sz="2000" dirty="0">
                        <a:latin typeface="Arial"/>
                        <a:cs typeface="Arial"/>
                      </a:endParaRPr>
                    </a:p>
                  </a:txBody>
                  <a:tcPr marL="0" marR="0" marT="0" marB="0">
                    <a:solidFill>
                      <a:srgbClr val="F9FFD1"/>
                    </a:solidFill>
                  </a:tcPr>
                </a:tc>
              </a:tr>
            </a:tbl>
          </a:graphicData>
        </a:graphic>
      </p:graphicFrame>
      <p:sp>
        <p:nvSpPr>
          <p:cNvPr id="3" name="Rectangle 2"/>
          <p:cNvSpPr/>
          <p:nvPr/>
        </p:nvSpPr>
        <p:spPr>
          <a:xfrm>
            <a:off x="3276600" y="5287121"/>
            <a:ext cx="4191000" cy="369332"/>
          </a:xfrm>
          <a:prstGeom prst="rect">
            <a:avLst/>
          </a:prstGeom>
        </p:spPr>
        <p:txBody>
          <a:bodyPr wrap="square">
            <a:spAutoFit/>
          </a:bodyPr>
          <a:lstStyle/>
          <a:p>
            <a:pPr marL="361315">
              <a:lnSpc>
                <a:spcPct val="100000"/>
              </a:lnSpc>
              <a:tabLst>
                <a:tab pos="711835" algn="l"/>
                <a:tab pos="1064260" algn="l"/>
              </a:tabLst>
            </a:pPr>
            <a:r>
              <a:rPr lang="en-US" b="1" dirty="0">
                <a:latin typeface="Arial"/>
                <a:cs typeface="Arial"/>
              </a:rPr>
              <a:t>x	</a:t>
            </a:r>
            <a:r>
              <a:rPr lang="en-US" b="1" dirty="0" smtClean="0">
                <a:latin typeface="Arial"/>
                <a:cs typeface="Arial"/>
              </a:rPr>
              <a:t>  		  y    z</a:t>
            </a:r>
            <a:endParaRPr lang="en-US" dirty="0">
              <a:latin typeface="Arial"/>
              <a:cs typeface="Arial"/>
            </a:endParaRPr>
          </a:p>
        </p:txBody>
      </p:sp>
    </p:spTree>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26143" y="152400"/>
            <a:ext cx="8348981" cy="5853430"/>
          </a:xfrm>
          <a:prstGeom prst="rect">
            <a:avLst/>
          </a:prstGeom>
        </p:spPr>
        <p:txBody>
          <a:bodyPr vert="horz" wrap="square" lIns="0" tIns="12700" rIns="0" bIns="0" rtlCol="0">
            <a:spAutoFit/>
          </a:bodyPr>
          <a:lstStyle/>
          <a:p>
            <a:pPr marL="26034">
              <a:lnSpc>
                <a:spcPts val="2780"/>
              </a:lnSpc>
              <a:spcBef>
                <a:spcPts val="100"/>
              </a:spcBef>
              <a:tabLst>
                <a:tab pos="1278890" algn="l"/>
              </a:tabLst>
            </a:pPr>
            <a:r>
              <a:rPr sz="2400" b="1" spc="-5" dirty="0">
                <a:solidFill>
                  <a:srgbClr val="FF0000"/>
                </a:solidFill>
                <a:latin typeface="Arial"/>
                <a:cs typeface="Arial"/>
              </a:rPr>
              <a:t>Pandas	DataFrame</a:t>
            </a:r>
            <a:endParaRPr sz="2400" dirty="0">
              <a:latin typeface="Arial"/>
              <a:cs typeface="Arial"/>
            </a:endParaRPr>
          </a:p>
          <a:p>
            <a:pPr marL="12700">
              <a:lnSpc>
                <a:spcPts val="2300"/>
              </a:lnSpc>
            </a:pPr>
            <a:r>
              <a:rPr sz="2000" b="1" u="heavy" dirty="0">
                <a:solidFill>
                  <a:srgbClr val="FF0000"/>
                </a:solidFill>
                <a:uFill>
                  <a:solidFill>
                    <a:srgbClr val="6E2E9F"/>
                  </a:solidFill>
                </a:uFill>
                <a:latin typeface="Arial"/>
                <a:cs typeface="Arial"/>
              </a:rPr>
              <a:t>Create a DataFrame from Dict of</a:t>
            </a:r>
            <a:r>
              <a:rPr sz="2000" b="1" u="heavy" spc="-270" dirty="0">
                <a:solidFill>
                  <a:srgbClr val="FF0000"/>
                </a:solidFill>
                <a:uFill>
                  <a:solidFill>
                    <a:srgbClr val="6E2E9F"/>
                  </a:solidFill>
                </a:uFill>
                <a:latin typeface="Arial"/>
                <a:cs typeface="Arial"/>
              </a:rPr>
              <a:t> </a:t>
            </a:r>
            <a:r>
              <a:rPr sz="2000" b="1" u="heavy" dirty="0">
                <a:solidFill>
                  <a:srgbClr val="FF0000"/>
                </a:solidFill>
                <a:uFill>
                  <a:solidFill>
                    <a:srgbClr val="6E2E9F"/>
                  </a:solidFill>
                </a:uFill>
                <a:latin typeface="Arial"/>
                <a:cs typeface="Arial"/>
              </a:rPr>
              <a:t>Series</a:t>
            </a:r>
            <a:endParaRPr sz="2000" dirty="0">
              <a:latin typeface="Arial"/>
              <a:cs typeface="Arial"/>
            </a:endParaRPr>
          </a:p>
          <a:p>
            <a:pPr marL="12700">
              <a:lnSpc>
                <a:spcPct val="100000"/>
              </a:lnSpc>
            </a:pPr>
            <a:r>
              <a:rPr sz="2000" b="1" spc="-5" dirty="0">
                <a:latin typeface="Arial"/>
                <a:cs typeface="Arial"/>
              </a:rPr>
              <a:t>e.g.1</a:t>
            </a:r>
            <a:endParaRPr sz="2000" dirty="0">
              <a:latin typeface="Arial"/>
              <a:cs typeface="Arial"/>
            </a:endParaRPr>
          </a:p>
          <a:p>
            <a:pPr marL="12700">
              <a:lnSpc>
                <a:spcPct val="100000"/>
              </a:lnSpc>
            </a:pPr>
            <a:r>
              <a:rPr sz="2000" b="1" dirty="0">
                <a:latin typeface="Arial"/>
                <a:cs typeface="Arial"/>
              </a:rPr>
              <a:t>import pandas as</a:t>
            </a:r>
            <a:r>
              <a:rPr sz="2000" b="1" spc="-100" dirty="0">
                <a:latin typeface="Arial"/>
                <a:cs typeface="Arial"/>
              </a:rPr>
              <a:t> </a:t>
            </a:r>
            <a:r>
              <a:rPr sz="2000" b="1" spc="-5" dirty="0">
                <a:latin typeface="Arial"/>
                <a:cs typeface="Arial"/>
              </a:rPr>
              <a:t>pd1</a:t>
            </a:r>
            <a:endParaRPr sz="2000" dirty="0">
              <a:latin typeface="Arial"/>
              <a:cs typeface="Arial"/>
            </a:endParaRPr>
          </a:p>
          <a:p>
            <a:pPr marL="12700">
              <a:lnSpc>
                <a:spcPct val="100000"/>
              </a:lnSpc>
            </a:pPr>
            <a:r>
              <a:rPr sz="2000" b="1" dirty="0">
                <a:latin typeface="Arial"/>
                <a:cs typeface="Arial"/>
              </a:rPr>
              <a:t>d1</a:t>
            </a:r>
            <a:r>
              <a:rPr sz="2000" b="1" spc="-5" dirty="0">
                <a:latin typeface="Arial"/>
                <a:cs typeface="Arial"/>
              </a:rPr>
              <a:t> </a:t>
            </a:r>
            <a:r>
              <a:rPr sz="2000" b="1" dirty="0">
                <a:latin typeface="Arial"/>
                <a:cs typeface="Arial"/>
              </a:rPr>
              <a:t>=</a:t>
            </a:r>
            <a:r>
              <a:rPr sz="2000" b="1" spc="-30" dirty="0">
                <a:latin typeface="Arial"/>
                <a:cs typeface="Arial"/>
              </a:rPr>
              <a:t> </a:t>
            </a:r>
            <a:r>
              <a:rPr sz="2000" b="1" dirty="0">
                <a:latin typeface="Arial"/>
                <a:cs typeface="Arial"/>
              </a:rPr>
              <a:t>{'one'</a:t>
            </a:r>
            <a:r>
              <a:rPr sz="2000" b="1" spc="-15" dirty="0">
                <a:latin typeface="Arial"/>
                <a:cs typeface="Arial"/>
              </a:rPr>
              <a:t> </a:t>
            </a:r>
            <a:r>
              <a:rPr sz="2000" b="1" dirty="0">
                <a:latin typeface="Arial"/>
                <a:cs typeface="Arial"/>
              </a:rPr>
              <a:t>:</a:t>
            </a:r>
            <a:r>
              <a:rPr sz="2000" b="1" spc="-15" dirty="0">
                <a:latin typeface="Arial"/>
                <a:cs typeface="Arial"/>
              </a:rPr>
              <a:t> </a:t>
            </a:r>
            <a:r>
              <a:rPr sz="2000" b="1" dirty="0">
                <a:latin typeface="Arial"/>
                <a:cs typeface="Arial"/>
              </a:rPr>
              <a:t>pd1.Series([1,</a:t>
            </a:r>
            <a:r>
              <a:rPr sz="2000" b="1" spc="-55" dirty="0">
                <a:latin typeface="Arial"/>
                <a:cs typeface="Arial"/>
              </a:rPr>
              <a:t> </a:t>
            </a:r>
            <a:r>
              <a:rPr sz="2000" b="1" dirty="0">
                <a:latin typeface="Arial"/>
                <a:cs typeface="Arial"/>
              </a:rPr>
              <a:t>2,</a:t>
            </a:r>
            <a:r>
              <a:rPr sz="2000" b="1" spc="-10" dirty="0">
                <a:latin typeface="Arial"/>
                <a:cs typeface="Arial"/>
              </a:rPr>
              <a:t> </a:t>
            </a:r>
            <a:r>
              <a:rPr sz="2000" b="1" dirty="0">
                <a:latin typeface="Arial"/>
                <a:cs typeface="Arial"/>
              </a:rPr>
              <a:t>3],</a:t>
            </a:r>
            <a:r>
              <a:rPr sz="2000" b="1" spc="-35" dirty="0">
                <a:latin typeface="Arial"/>
                <a:cs typeface="Arial"/>
              </a:rPr>
              <a:t> </a:t>
            </a:r>
            <a:r>
              <a:rPr sz="2000" b="1" dirty="0">
                <a:latin typeface="Arial"/>
                <a:cs typeface="Arial"/>
              </a:rPr>
              <a:t>index=['a',</a:t>
            </a:r>
            <a:r>
              <a:rPr sz="2000" b="1" spc="-60" dirty="0">
                <a:latin typeface="Arial"/>
                <a:cs typeface="Arial"/>
              </a:rPr>
              <a:t> </a:t>
            </a:r>
            <a:r>
              <a:rPr sz="2000" b="1" dirty="0">
                <a:latin typeface="Arial"/>
                <a:cs typeface="Arial"/>
              </a:rPr>
              <a:t>'b',</a:t>
            </a:r>
            <a:r>
              <a:rPr sz="2000" b="1" spc="-240" dirty="0">
                <a:latin typeface="Arial"/>
                <a:cs typeface="Arial"/>
              </a:rPr>
              <a:t> </a:t>
            </a:r>
            <a:r>
              <a:rPr sz="2000" b="1" dirty="0">
                <a:latin typeface="Arial"/>
                <a:cs typeface="Arial"/>
              </a:rPr>
              <a:t>'c']),</a:t>
            </a:r>
            <a:endParaRPr sz="2000" dirty="0">
              <a:latin typeface="Arial"/>
              <a:cs typeface="Arial"/>
            </a:endParaRPr>
          </a:p>
          <a:p>
            <a:pPr marL="12700" marR="324485" indent="419100">
              <a:lnSpc>
                <a:spcPct val="100000"/>
              </a:lnSpc>
            </a:pPr>
            <a:r>
              <a:rPr sz="2000" b="1" dirty="0">
                <a:latin typeface="Arial"/>
                <a:cs typeface="Arial"/>
              </a:rPr>
              <a:t>'two'</a:t>
            </a:r>
            <a:r>
              <a:rPr sz="2000" b="1" spc="-50" dirty="0">
                <a:latin typeface="Arial"/>
                <a:cs typeface="Arial"/>
              </a:rPr>
              <a:t> </a:t>
            </a:r>
            <a:r>
              <a:rPr sz="2000" b="1" dirty="0">
                <a:latin typeface="Arial"/>
                <a:cs typeface="Arial"/>
              </a:rPr>
              <a:t>:</a:t>
            </a:r>
            <a:r>
              <a:rPr sz="2000" b="1" spc="-15" dirty="0">
                <a:latin typeface="Arial"/>
                <a:cs typeface="Arial"/>
              </a:rPr>
              <a:t> </a:t>
            </a:r>
            <a:r>
              <a:rPr sz="2000" b="1" dirty="0">
                <a:latin typeface="Arial"/>
                <a:cs typeface="Arial"/>
              </a:rPr>
              <a:t>pd1.Series([1,</a:t>
            </a:r>
            <a:r>
              <a:rPr sz="2000" b="1" spc="-45" dirty="0">
                <a:latin typeface="Arial"/>
                <a:cs typeface="Arial"/>
              </a:rPr>
              <a:t> </a:t>
            </a:r>
            <a:r>
              <a:rPr sz="2000" b="1" dirty="0">
                <a:latin typeface="Arial"/>
                <a:cs typeface="Arial"/>
              </a:rPr>
              <a:t>2,</a:t>
            </a:r>
            <a:r>
              <a:rPr sz="2000" b="1" spc="-20" dirty="0">
                <a:latin typeface="Arial"/>
                <a:cs typeface="Arial"/>
              </a:rPr>
              <a:t> </a:t>
            </a:r>
            <a:r>
              <a:rPr sz="2000" b="1" dirty="0">
                <a:latin typeface="Arial"/>
                <a:cs typeface="Arial"/>
              </a:rPr>
              <a:t>3,</a:t>
            </a:r>
            <a:r>
              <a:rPr sz="2000" b="1" spc="-10" dirty="0">
                <a:latin typeface="Arial"/>
                <a:cs typeface="Arial"/>
              </a:rPr>
              <a:t> </a:t>
            </a:r>
            <a:r>
              <a:rPr sz="2000" b="1" dirty="0">
                <a:latin typeface="Arial"/>
                <a:cs typeface="Arial"/>
              </a:rPr>
              <a:t>4],</a:t>
            </a:r>
            <a:r>
              <a:rPr sz="2000" b="1" spc="-35" dirty="0">
                <a:latin typeface="Arial"/>
                <a:cs typeface="Arial"/>
              </a:rPr>
              <a:t> </a:t>
            </a:r>
            <a:r>
              <a:rPr sz="2000" b="1" dirty="0">
                <a:latin typeface="Arial"/>
                <a:cs typeface="Arial"/>
              </a:rPr>
              <a:t>index=['a',</a:t>
            </a:r>
            <a:r>
              <a:rPr sz="2000" b="1" spc="-55" dirty="0">
                <a:latin typeface="Arial"/>
                <a:cs typeface="Arial"/>
              </a:rPr>
              <a:t> </a:t>
            </a:r>
            <a:r>
              <a:rPr sz="2000" b="1" dirty="0">
                <a:latin typeface="Arial"/>
                <a:cs typeface="Arial"/>
              </a:rPr>
              <a:t>'b',</a:t>
            </a:r>
            <a:r>
              <a:rPr sz="2000" b="1" spc="-15" dirty="0">
                <a:latin typeface="Arial"/>
                <a:cs typeface="Arial"/>
              </a:rPr>
              <a:t> </a:t>
            </a:r>
            <a:r>
              <a:rPr sz="2000" b="1" dirty="0">
                <a:latin typeface="Arial"/>
                <a:cs typeface="Arial"/>
              </a:rPr>
              <a:t>'c',</a:t>
            </a:r>
            <a:r>
              <a:rPr sz="2000" b="1" spc="-270" dirty="0">
                <a:latin typeface="Arial"/>
                <a:cs typeface="Arial"/>
              </a:rPr>
              <a:t> </a:t>
            </a:r>
            <a:r>
              <a:rPr sz="2000" b="1" dirty="0">
                <a:latin typeface="Arial"/>
                <a:cs typeface="Arial"/>
              </a:rPr>
              <a:t>'d'])}  </a:t>
            </a:r>
            <a:endParaRPr lang="en-US" sz="2000" b="1" dirty="0">
              <a:latin typeface="Arial"/>
              <a:cs typeface="Arial"/>
            </a:endParaRPr>
          </a:p>
          <a:p>
            <a:pPr marL="12700" marR="324485" indent="-12700">
              <a:lnSpc>
                <a:spcPct val="100000"/>
              </a:lnSpc>
            </a:pPr>
            <a:r>
              <a:rPr sz="2000" b="1" dirty="0" smtClean="0">
                <a:latin typeface="Arial"/>
                <a:cs typeface="Arial"/>
              </a:rPr>
              <a:t>df1 =</a:t>
            </a:r>
            <a:r>
              <a:rPr sz="2000" b="1" spc="-130" dirty="0" smtClean="0">
                <a:latin typeface="Arial"/>
                <a:cs typeface="Arial"/>
              </a:rPr>
              <a:t> </a:t>
            </a:r>
            <a:r>
              <a:rPr sz="2000" b="1" dirty="0" smtClean="0">
                <a:latin typeface="Arial"/>
                <a:cs typeface="Arial"/>
              </a:rPr>
              <a:t>pd1.DataFrame(d1)</a:t>
            </a:r>
            <a:endParaRPr sz="2000" dirty="0" smtClean="0">
              <a:latin typeface="Arial"/>
              <a:cs typeface="Arial"/>
            </a:endParaRPr>
          </a:p>
          <a:p>
            <a:pPr marL="12700">
              <a:lnSpc>
                <a:spcPct val="100000"/>
              </a:lnSpc>
            </a:pPr>
            <a:r>
              <a:rPr sz="2000" b="1" dirty="0" smtClean="0">
                <a:latin typeface="Arial"/>
                <a:cs typeface="Arial"/>
              </a:rPr>
              <a:t>print</a:t>
            </a:r>
            <a:r>
              <a:rPr sz="2000" b="1" spc="-50" dirty="0" smtClean="0">
                <a:latin typeface="Arial"/>
                <a:cs typeface="Arial"/>
              </a:rPr>
              <a:t> </a:t>
            </a:r>
            <a:r>
              <a:rPr sz="2000" b="1" dirty="0">
                <a:latin typeface="Arial"/>
                <a:cs typeface="Arial"/>
              </a:rPr>
              <a:t>(df1)</a:t>
            </a:r>
            <a:endParaRPr sz="2000" dirty="0">
              <a:latin typeface="Arial"/>
              <a:cs typeface="Arial"/>
            </a:endParaRPr>
          </a:p>
          <a:p>
            <a:pPr marL="12700">
              <a:lnSpc>
                <a:spcPct val="100000"/>
              </a:lnSpc>
            </a:pPr>
            <a:r>
              <a:rPr sz="2000" b="1" u="heavy" dirty="0">
                <a:uFill>
                  <a:solidFill>
                    <a:srgbClr val="000000"/>
                  </a:solidFill>
                </a:uFill>
                <a:latin typeface="Arial"/>
                <a:cs typeface="Arial"/>
              </a:rPr>
              <a:t>Output</a:t>
            </a:r>
            <a:endParaRPr sz="2000" dirty="0">
              <a:latin typeface="Arial"/>
              <a:cs typeface="Arial"/>
            </a:endParaRPr>
          </a:p>
          <a:p>
            <a:pPr marL="220979">
              <a:lnSpc>
                <a:spcPct val="100000"/>
              </a:lnSpc>
              <a:tabLst>
                <a:tab pos="954405" algn="l"/>
              </a:tabLst>
            </a:pPr>
            <a:r>
              <a:rPr sz="2000" b="1" dirty="0">
                <a:latin typeface="Arial"/>
                <a:cs typeface="Arial"/>
              </a:rPr>
              <a:t>one	</a:t>
            </a:r>
            <a:r>
              <a:rPr sz="2000" b="1" spc="10" dirty="0">
                <a:latin typeface="Arial"/>
                <a:cs typeface="Arial"/>
              </a:rPr>
              <a:t>two</a:t>
            </a:r>
            <a:endParaRPr sz="2000" dirty="0">
              <a:latin typeface="Arial"/>
              <a:cs typeface="Arial"/>
            </a:endParaRPr>
          </a:p>
          <a:p>
            <a:pPr marL="12700">
              <a:lnSpc>
                <a:spcPct val="100000"/>
              </a:lnSpc>
              <a:spcBef>
                <a:spcPts val="5"/>
              </a:spcBef>
              <a:tabLst>
                <a:tab pos="292735" algn="l"/>
                <a:tab pos="1065530" algn="l"/>
              </a:tabLst>
            </a:pPr>
            <a:r>
              <a:rPr sz="2000" b="1" dirty="0">
                <a:latin typeface="Arial"/>
                <a:cs typeface="Arial"/>
              </a:rPr>
              <a:t>a	1.0	1</a:t>
            </a:r>
            <a:endParaRPr sz="2000" dirty="0">
              <a:latin typeface="Arial"/>
              <a:cs typeface="Arial"/>
            </a:endParaRPr>
          </a:p>
          <a:p>
            <a:pPr marL="12700">
              <a:lnSpc>
                <a:spcPct val="100000"/>
              </a:lnSpc>
              <a:tabLst>
                <a:tab pos="307975" algn="l"/>
                <a:tab pos="1078865" algn="l"/>
              </a:tabLst>
            </a:pPr>
            <a:r>
              <a:rPr sz="2000" b="1" dirty="0">
                <a:latin typeface="Arial"/>
                <a:cs typeface="Arial"/>
              </a:rPr>
              <a:t>b	2.0	2</a:t>
            </a:r>
            <a:endParaRPr sz="2000" dirty="0">
              <a:latin typeface="Arial"/>
              <a:cs typeface="Arial"/>
            </a:endParaRPr>
          </a:p>
          <a:p>
            <a:pPr marL="12700">
              <a:lnSpc>
                <a:spcPct val="100000"/>
              </a:lnSpc>
              <a:tabLst>
                <a:tab pos="292735" algn="l"/>
                <a:tab pos="1065530" algn="l"/>
              </a:tabLst>
            </a:pPr>
            <a:r>
              <a:rPr sz="2000" b="1" dirty="0">
                <a:latin typeface="Arial"/>
                <a:cs typeface="Arial"/>
              </a:rPr>
              <a:t>c	3.0	3</a:t>
            </a:r>
            <a:endParaRPr sz="2000" dirty="0">
              <a:latin typeface="Arial"/>
              <a:cs typeface="Arial"/>
            </a:endParaRPr>
          </a:p>
          <a:p>
            <a:pPr marL="12700">
              <a:lnSpc>
                <a:spcPct val="100000"/>
              </a:lnSpc>
              <a:tabLst>
                <a:tab pos="307975" algn="l"/>
                <a:tab pos="1096010" algn="l"/>
              </a:tabLst>
            </a:pPr>
            <a:r>
              <a:rPr sz="2000" b="1" dirty="0">
                <a:latin typeface="Arial"/>
                <a:cs typeface="Arial"/>
              </a:rPr>
              <a:t>d	NaN	4</a:t>
            </a:r>
            <a:endParaRPr sz="2000" dirty="0">
              <a:latin typeface="Arial"/>
              <a:cs typeface="Arial"/>
            </a:endParaRPr>
          </a:p>
          <a:p>
            <a:pPr marL="12700">
              <a:lnSpc>
                <a:spcPct val="100000"/>
              </a:lnSpc>
            </a:pPr>
            <a:r>
              <a:rPr sz="2000" b="1" dirty="0">
                <a:solidFill>
                  <a:srgbClr val="6E2E9F"/>
                </a:solidFill>
                <a:latin typeface="Arial"/>
                <a:cs typeface="Arial"/>
              </a:rPr>
              <a:t>Column Selection -&gt; </a:t>
            </a:r>
            <a:r>
              <a:rPr sz="2000" dirty="0">
                <a:latin typeface="Arial"/>
                <a:cs typeface="Arial"/>
              </a:rPr>
              <a:t>print (df</a:t>
            </a:r>
            <a:r>
              <a:rPr sz="2000" spc="-245" dirty="0">
                <a:latin typeface="Arial"/>
                <a:cs typeface="Arial"/>
              </a:rPr>
              <a:t> </a:t>
            </a:r>
            <a:r>
              <a:rPr sz="2000" dirty="0">
                <a:latin typeface="Arial"/>
                <a:cs typeface="Arial"/>
              </a:rPr>
              <a:t>['one'])</a:t>
            </a:r>
          </a:p>
          <a:p>
            <a:pPr marL="12700" marR="5080">
              <a:lnSpc>
                <a:spcPct val="100000"/>
              </a:lnSpc>
            </a:pPr>
            <a:r>
              <a:rPr sz="2000" b="1" dirty="0">
                <a:solidFill>
                  <a:srgbClr val="6E2E9F"/>
                </a:solidFill>
                <a:latin typeface="Arial"/>
                <a:cs typeface="Arial"/>
              </a:rPr>
              <a:t>Adding a </a:t>
            </a:r>
            <a:r>
              <a:rPr sz="2000" b="1" spc="-10" dirty="0">
                <a:solidFill>
                  <a:srgbClr val="6E2E9F"/>
                </a:solidFill>
                <a:latin typeface="Arial"/>
                <a:cs typeface="Arial"/>
              </a:rPr>
              <a:t>new </a:t>
            </a:r>
            <a:r>
              <a:rPr sz="2000" b="1" dirty="0">
                <a:solidFill>
                  <a:srgbClr val="6E2E9F"/>
                </a:solidFill>
                <a:latin typeface="Arial"/>
                <a:cs typeface="Arial"/>
              </a:rPr>
              <a:t>column by passing as Series: -&gt;  </a:t>
            </a:r>
            <a:r>
              <a:rPr sz="2000" b="1" spc="-10" dirty="0">
                <a:latin typeface="Arial"/>
                <a:cs typeface="Arial"/>
              </a:rPr>
              <a:t>df1['three']=pd1.Series([10,20,30],index=['a','b','c'])  </a:t>
            </a:r>
            <a:endParaRPr lang="en-US" sz="2000" b="1" spc="-10" dirty="0" smtClean="0">
              <a:latin typeface="Arial"/>
              <a:cs typeface="Arial"/>
            </a:endParaRPr>
          </a:p>
          <a:p>
            <a:pPr marL="12700" marR="5080">
              <a:lnSpc>
                <a:spcPct val="100000"/>
              </a:lnSpc>
            </a:pPr>
            <a:r>
              <a:rPr sz="2000" b="1" dirty="0" smtClean="0">
                <a:solidFill>
                  <a:srgbClr val="6E2E9F"/>
                </a:solidFill>
                <a:latin typeface="Arial"/>
                <a:cs typeface="Arial"/>
              </a:rPr>
              <a:t>Adding </a:t>
            </a:r>
            <a:r>
              <a:rPr sz="2000" b="1" dirty="0">
                <a:solidFill>
                  <a:srgbClr val="6E2E9F"/>
                </a:solidFill>
                <a:latin typeface="Arial"/>
                <a:cs typeface="Arial"/>
              </a:rPr>
              <a:t>a </a:t>
            </a:r>
            <a:r>
              <a:rPr sz="2000" b="1" spc="-10" dirty="0">
                <a:solidFill>
                  <a:srgbClr val="6E2E9F"/>
                </a:solidFill>
                <a:latin typeface="Arial"/>
                <a:cs typeface="Arial"/>
              </a:rPr>
              <a:t>new </a:t>
            </a:r>
            <a:r>
              <a:rPr sz="2000" b="1" dirty="0">
                <a:solidFill>
                  <a:srgbClr val="6E2E9F"/>
                </a:solidFill>
                <a:latin typeface="Arial"/>
                <a:cs typeface="Arial"/>
              </a:rPr>
              <a:t>column using the existing columns</a:t>
            </a:r>
            <a:r>
              <a:rPr sz="2000" b="1" spc="-235" dirty="0">
                <a:solidFill>
                  <a:srgbClr val="6E2E9F"/>
                </a:solidFill>
                <a:latin typeface="Arial"/>
                <a:cs typeface="Arial"/>
              </a:rPr>
              <a:t> </a:t>
            </a:r>
            <a:r>
              <a:rPr sz="2000" b="1" spc="-5" dirty="0">
                <a:solidFill>
                  <a:srgbClr val="6E2E9F"/>
                </a:solidFill>
                <a:latin typeface="Arial"/>
                <a:cs typeface="Arial"/>
              </a:rPr>
              <a:t>values  </a:t>
            </a:r>
            <a:r>
              <a:rPr sz="2000" b="1" spc="-10" dirty="0">
                <a:latin typeface="Arial"/>
                <a:cs typeface="Arial"/>
              </a:rPr>
              <a:t>df1['four']=df1['one']+df1['three']</a:t>
            </a:r>
            <a:endParaRPr sz="2000" dirty="0">
              <a:latin typeface="Arial"/>
              <a:cs typeface="Arial"/>
            </a:endParaRP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56768" y="1066800"/>
            <a:ext cx="4099560" cy="739140"/>
          </a:xfrm>
          <a:prstGeom prst="rect">
            <a:avLst/>
          </a:prstGeom>
        </p:spPr>
        <p:txBody>
          <a:bodyPr vert="horz" wrap="square" lIns="0" tIns="64135" rIns="0" bIns="0" rtlCol="0">
            <a:spAutoFit/>
          </a:bodyPr>
          <a:lstStyle/>
          <a:p>
            <a:pPr marL="12700">
              <a:lnSpc>
                <a:spcPct val="100000"/>
              </a:lnSpc>
              <a:spcBef>
                <a:spcPts val="505"/>
              </a:spcBef>
            </a:pPr>
            <a:r>
              <a:rPr sz="2000" b="1" u="heavy" dirty="0">
                <a:solidFill>
                  <a:srgbClr val="FF0000"/>
                </a:solidFill>
                <a:uFill>
                  <a:solidFill>
                    <a:srgbClr val="6E2E9F"/>
                  </a:solidFill>
                </a:uFill>
                <a:latin typeface="Arial"/>
                <a:cs typeface="Arial"/>
              </a:rPr>
              <a:t>Create a DataFrame from .txt</a:t>
            </a:r>
            <a:r>
              <a:rPr sz="2000" b="1" u="heavy" spc="-145" dirty="0">
                <a:solidFill>
                  <a:srgbClr val="FF0000"/>
                </a:solidFill>
                <a:uFill>
                  <a:solidFill>
                    <a:srgbClr val="6E2E9F"/>
                  </a:solidFill>
                </a:uFill>
                <a:latin typeface="Arial"/>
                <a:cs typeface="Arial"/>
              </a:rPr>
              <a:t> </a:t>
            </a:r>
            <a:r>
              <a:rPr sz="2000" b="1" u="heavy" dirty="0">
                <a:solidFill>
                  <a:srgbClr val="FF0000"/>
                </a:solidFill>
                <a:uFill>
                  <a:solidFill>
                    <a:srgbClr val="6E2E9F"/>
                  </a:solidFill>
                </a:uFill>
                <a:latin typeface="Arial"/>
                <a:cs typeface="Arial"/>
              </a:rPr>
              <a:t>file</a:t>
            </a:r>
            <a:endParaRPr sz="2000" dirty="0">
              <a:latin typeface="Arial"/>
              <a:cs typeface="Arial"/>
            </a:endParaRPr>
          </a:p>
          <a:p>
            <a:pPr marL="12700">
              <a:lnSpc>
                <a:spcPct val="100000"/>
              </a:lnSpc>
              <a:spcBef>
                <a:spcPts val="409"/>
              </a:spcBef>
            </a:pPr>
            <a:r>
              <a:rPr sz="2000" dirty="0">
                <a:solidFill>
                  <a:srgbClr val="006FC0"/>
                </a:solidFill>
                <a:latin typeface="Arial"/>
                <a:cs typeface="Arial"/>
              </a:rPr>
              <a:t>Having a </a:t>
            </a:r>
            <a:r>
              <a:rPr sz="2000" spc="-5" dirty="0">
                <a:solidFill>
                  <a:srgbClr val="006FC0"/>
                </a:solidFill>
                <a:latin typeface="Arial"/>
                <a:cs typeface="Arial"/>
              </a:rPr>
              <a:t>text file './inputs/dist.txt'</a:t>
            </a:r>
            <a:r>
              <a:rPr sz="2000" spc="-20" dirty="0">
                <a:solidFill>
                  <a:srgbClr val="006FC0"/>
                </a:solidFill>
                <a:latin typeface="Arial"/>
                <a:cs typeface="Arial"/>
              </a:rPr>
              <a:t> </a:t>
            </a:r>
            <a:r>
              <a:rPr sz="2000" dirty="0">
                <a:solidFill>
                  <a:srgbClr val="006FC0"/>
                </a:solidFill>
                <a:latin typeface="Arial"/>
                <a:cs typeface="Arial"/>
              </a:rPr>
              <a:t>as:</a:t>
            </a:r>
            <a:endParaRPr sz="2000" dirty="0">
              <a:latin typeface="Arial"/>
              <a:cs typeface="Arial"/>
            </a:endParaRPr>
          </a:p>
        </p:txBody>
      </p:sp>
      <p:graphicFrame>
        <p:nvGraphicFramePr>
          <p:cNvPr id="15" name="object 15"/>
          <p:cNvGraphicFramePr>
            <a:graphicFrameLocks noGrp="1"/>
          </p:cNvGraphicFramePr>
          <p:nvPr>
            <p:extLst>
              <p:ext uri="{D42A27DB-BD31-4B8C-83A1-F6EECF244321}">
                <p14:modId xmlns:p14="http://schemas.microsoft.com/office/powerpoint/2010/main" val="4221690447"/>
              </p:ext>
            </p:extLst>
          </p:nvPr>
        </p:nvGraphicFramePr>
        <p:xfrm>
          <a:off x="533400" y="1905000"/>
          <a:ext cx="1961514" cy="1351660"/>
        </p:xfrm>
        <a:graphic>
          <a:graphicData uri="http://schemas.openxmlformats.org/drawingml/2006/table">
            <a:tbl>
              <a:tblPr firstRow="1" bandRow="1">
                <a:tableStyleId>{2D5ABB26-0587-4C30-8999-92F81FD0307C}</a:tableStyleId>
              </a:tblPr>
              <a:tblGrid>
                <a:gridCol w="487045"/>
                <a:gridCol w="630555"/>
                <a:gridCol w="843914"/>
              </a:tblGrid>
              <a:tr h="320147">
                <a:tc>
                  <a:txBody>
                    <a:bodyPr/>
                    <a:lstStyle/>
                    <a:p>
                      <a:pPr marL="31750">
                        <a:lnSpc>
                          <a:spcPts val="2215"/>
                        </a:lnSpc>
                      </a:pPr>
                      <a:r>
                        <a:rPr sz="2000" dirty="0">
                          <a:solidFill>
                            <a:srgbClr val="006FC0"/>
                          </a:solidFill>
                          <a:latin typeface="Arial"/>
                          <a:cs typeface="Arial"/>
                        </a:rPr>
                        <a:t>1</a:t>
                      </a:r>
                      <a:endParaRPr sz="2000" dirty="0">
                        <a:latin typeface="Arial"/>
                        <a:cs typeface="Arial"/>
                      </a:endParaRPr>
                    </a:p>
                  </a:txBody>
                  <a:tcPr marL="0" marR="0" marT="0" marB="0"/>
                </a:tc>
                <a:tc>
                  <a:txBody>
                    <a:bodyPr/>
                    <a:lstStyle/>
                    <a:p>
                      <a:pPr marR="167005" algn="r">
                        <a:lnSpc>
                          <a:spcPts val="2215"/>
                        </a:lnSpc>
                      </a:pPr>
                      <a:r>
                        <a:rPr sz="2000" dirty="0">
                          <a:solidFill>
                            <a:srgbClr val="006FC0"/>
                          </a:solidFill>
                          <a:latin typeface="Arial"/>
                          <a:cs typeface="Arial"/>
                        </a:rPr>
                        <a:t>1</a:t>
                      </a:r>
                      <a:endParaRPr sz="2000">
                        <a:latin typeface="Arial"/>
                        <a:cs typeface="Arial"/>
                      </a:endParaRPr>
                    </a:p>
                  </a:txBody>
                  <a:tcPr marL="0" marR="0" marT="0" marB="0"/>
                </a:tc>
                <a:tc>
                  <a:txBody>
                    <a:bodyPr/>
                    <a:lstStyle/>
                    <a:p>
                      <a:pPr marR="24130" algn="r">
                        <a:lnSpc>
                          <a:spcPts val="2215"/>
                        </a:lnSpc>
                      </a:pPr>
                      <a:r>
                        <a:rPr sz="2000" dirty="0">
                          <a:solidFill>
                            <a:srgbClr val="006FC0"/>
                          </a:solidFill>
                          <a:latin typeface="Arial"/>
                          <a:cs typeface="Arial"/>
                        </a:rPr>
                        <a:t>12.92</a:t>
                      </a:r>
                      <a:endParaRPr sz="2000">
                        <a:latin typeface="Arial"/>
                        <a:cs typeface="Arial"/>
                      </a:endParaRPr>
                    </a:p>
                  </a:txBody>
                  <a:tcPr marL="0" marR="0" marT="0" marB="0"/>
                </a:tc>
              </a:tr>
              <a:tr h="355948">
                <a:tc>
                  <a:txBody>
                    <a:bodyPr/>
                    <a:lstStyle/>
                    <a:p>
                      <a:pPr marL="31750">
                        <a:lnSpc>
                          <a:spcPct val="100000"/>
                        </a:lnSpc>
                        <a:spcBef>
                          <a:spcPts val="90"/>
                        </a:spcBef>
                      </a:pPr>
                      <a:r>
                        <a:rPr sz="2000" dirty="0">
                          <a:solidFill>
                            <a:srgbClr val="006FC0"/>
                          </a:solidFill>
                          <a:latin typeface="Arial"/>
                          <a:cs typeface="Arial"/>
                        </a:rPr>
                        <a:t>1</a:t>
                      </a:r>
                      <a:endParaRPr sz="2000">
                        <a:latin typeface="Arial"/>
                        <a:cs typeface="Arial"/>
                      </a:endParaRPr>
                    </a:p>
                  </a:txBody>
                  <a:tcPr marL="0" marR="0" marT="11430" marB="0"/>
                </a:tc>
                <a:tc>
                  <a:txBody>
                    <a:bodyPr/>
                    <a:lstStyle/>
                    <a:p>
                      <a:pPr marR="167005" algn="r">
                        <a:lnSpc>
                          <a:spcPct val="100000"/>
                        </a:lnSpc>
                        <a:spcBef>
                          <a:spcPts val="90"/>
                        </a:spcBef>
                      </a:pPr>
                      <a:r>
                        <a:rPr sz="2000" dirty="0">
                          <a:solidFill>
                            <a:srgbClr val="006FC0"/>
                          </a:solidFill>
                          <a:latin typeface="Arial"/>
                          <a:cs typeface="Arial"/>
                        </a:rPr>
                        <a:t>2</a:t>
                      </a:r>
                      <a:endParaRPr sz="2000" dirty="0">
                        <a:latin typeface="Arial"/>
                        <a:cs typeface="Arial"/>
                      </a:endParaRPr>
                    </a:p>
                  </a:txBody>
                  <a:tcPr marL="0" marR="0" marT="11430" marB="0"/>
                </a:tc>
                <a:tc>
                  <a:txBody>
                    <a:bodyPr/>
                    <a:lstStyle/>
                    <a:p>
                      <a:pPr marR="24765" algn="r">
                        <a:lnSpc>
                          <a:spcPct val="100000"/>
                        </a:lnSpc>
                        <a:spcBef>
                          <a:spcPts val="90"/>
                        </a:spcBef>
                      </a:pPr>
                      <a:r>
                        <a:rPr sz="2000" dirty="0">
                          <a:solidFill>
                            <a:srgbClr val="006FC0"/>
                          </a:solidFill>
                          <a:latin typeface="Arial"/>
                          <a:cs typeface="Arial"/>
                        </a:rPr>
                        <a:t>90.75</a:t>
                      </a:r>
                      <a:endParaRPr sz="2000">
                        <a:latin typeface="Arial"/>
                        <a:cs typeface="Arial"/>
                      </a:endParaRPr>
                    </a:p>
                  </a:txBody>
                  <a:tcPr marL="0" marR="0" marT="11430" marB="0"/>
                </a:tc>
              </a:tr>
              <a:tr h="355853">
                <a:tc>
                  <a:txBody>
                    <a:bodyPr/>
                    <a:lstStyle/>
                    <a:p>
                      <a:pPr marL="31750">
                        <a:lnSpc>
                          <a:spcPct val="100000"/>
                        </a:lnSpc>
                        <a:spcBef>
                          <a:spcPts val="95"/>
                        </a:spcBef>
                      </a:pPr>
                      <a:r>
                        <a:rPr sz="2000" dirty="0">
                          <a:solidFill>
                            <a:srgbClr val="006FC0"/>
                          </a:solidFill>
                          <a:latin typeface="Arial"/>
                          <a:cs typeface="Arial"/>
                        </a:rPr>
                        <a:t>1</a:t>
                      </a:r>
                      <a:endParaRPr sz="2000">
                        <a:latin typeface="Arial"/>
                        <a:cs typeface="Arial"/>
                      </a:endParaRPr>
                    </a:p>
                  </a:txBody>
                  <a:tcPr marL="0" marR="0" marT="12065" marB="0"/>
                </a:tc>
                <a:tc>
                  <a:txBody>
                    <a:bodyPr/>
                    <a:lstStyle/>
                    <a:p>
                      <a:pPr marR="167005" algn="r">
                        <a:lnSpc>
                          <a:spcPct val="100000"/>
                        </a:lnSpc>
                        <a:spcBef>
                          <a:spcPts val="95"/>
                        </a:spcBef>
                      </a:pPr>
                      <a:r>
                        <a:rPr sz="2000" dirty="0">
                          <a:solidFill>
                            <a:srgbClr val="006FC0"/>
                          </a:solidFill>
                          <a:latin typeface="Arial"/>
                          <a:cs typeface="Arial"/>
                        </a:rPr>
                        <a:t>3</a:t>
                      </a:r>
                      <a:endParaRPr sz="2000" dirty="0">
                        <a:latin typeface="Arial"/>
                        <a:cs typeface="Arial"/>
                      </a:endParaRPr>
                    </a:p>
                  </a:txBody>
                  <a:tcPr marL="0" marR="0" marT="12065" marB="0"/>
                </a:tc>
                <a:tc>
                  <a:txBody>
                    <a:bodyPr/>
                    <a:lstStyle/>
                    <a:p>
                      <a:pPr marR="24765" algn="r">
                        <a:lnSpc>
                          <a:spcPct val="100000"/>
                        </a:lnSpc>
                        <a:spcBef>
                          <a:spcPts val="95"/>
                        </a:spcBef>
                      </a:pPr>
                      <a:r>
                        <a:rPr sz="2000" dirty="0">
                          <a:solidFill>
                            <a:srgbClr val="006FC0"/>
                          </a:solidFill>
                          <a:latin typeface="Arial"/>
                          <a:cs typeface="Arial"/>
                        </a:rPr>
                        <a:t>60</a:t>
                      </a:r>
                      <a:r>
                        <a:rPr sz="2000" spc="-10" dirty="0">
                          <a:solidFill>
                            <a:srgbClr val="006FC0"/>
                          </a:solidFill>
                          <a:latin typeface="Arial"/>
                          <a:cs typeface="Arial"/>
                        </a:rPr>
                        <a:t>.</a:t>
                      </a:r>
                      <a:r>
                        <a:rPr sz="2000" dirty="0">
                          <a:solidFill>
                            <a:srgbClr val="006FC0"/>
                          </a:solidFill>
                          <a:latin typeface="Arial"/>
                          <a:cs typeface="Arial"/>
                        </a:rPr>
                        <a:t>90</a:t>
                      </a:r>
                      <a:endParaRPr sz="2000" dirty="0">
                        <a:latin typeface="Arial"/>
                        <a:cs typeface="Arial"/>
                      </a:endParaRPr>
                    </a:p>
                  </a:txBody>
                  <a:tcPr marL="0" marR="0" marT="12065" marB="0"/>
                </a:tc>
              </a:tr>
              <a:tr h="319712">
                <a:tc>
                  <a:txBody>
                    <a:bodyPr/>
                    <a:lstStyle/>
                    <a:p>
                      <a:pPr marL="31750">
                        <a:lnSpc>
                          <a:spcPts val="2325"/>
                        </a:lnSpc>
                        <a:spcBef>
                          <a:spcPts val="90"/>
                        </a:spcBef>
                      </a:pPr>
                      <a:r>
                        <a:rPr sz="2000" dirty="0">
                          <a:solidFill>
                            <a:srgbClr val="006FC0"/>
                          </a:solidFill>
                          <a:latin typeface="Arial"/>
                          <a:cs typeface="Arial"/>
                        </a:rPr>
                        <a:t>2</a:t>
                      </a:r>
                      <a:endParaRPr sz="2000">
                        <a:latin typeface="Arial"/>
                        <a:cs typeface="Arial"/>
                      </a:endParaRPr>
                    </a:p>
                  </a:txBody>
                  <a:tcPr marL="0" marR="0" marT="11430" marB="0"/>
                </a:tc>
                <a:tc>
                  <a:txBody>
                    <a:bodyPr/>
                    <a:lstStyle/>
                    <a:p>
                      <a:pPr marR="167005" algn="r">
                        <a:lnSpc>
                          <a:spcPts val="2325"/>
                        </a:lnSpc>
                        <a:spcBef>
                          <a:spcPts val="90"/>
                        </a:spcBef>
                      </a:pPr>
                      <a:r>
                        <a:rPr sz="2000" dirty="0">
                          <a:solidFill>
                            <a:srgbClr val="006FC0"/>
                          </a:solidFill>
                          <a:latin typeface="Arial"/>
                          <a:cs typeface="Arial"/>
                        </a:rPr>
                        <a:t>1</a:t>
                      </a:r>
                      <a:endParaRPr sz="2000">
                        <a:latin typeface="Arial"/>
                        <a:cs typeface="Arial"/>
                      </a:endParaRPr>
                    </a:p>
                  </a:txBody>
                  <a:tcPr marL="0" marR="0" marT="11430" marB="0"/>
                </a:tc>
                <a:tc>
                  <a:txBody>
                    <a:bodyPr/>
                    <a:lstStyle/>
                    <a:p>
                      <a:pPr marR="24765" algn="r">
                        <a:lnSpc>
                          <a:spcPts val="2325"/>
                        </a:lnSpc>
                        <a:spcBef>
                          <a:spcPts val="90"/>
                        </a:spcBef>
                      </a:pPr>
                      <a:r>
                        <a:rPr sz="2000" dirty="0">
                          <a:solidFill>
                            <a:srgbClr val="006FC0"/>
                          </a:solidFill>
                          <a:latin typeface="Arial"/>
                          <a:cs typeface="Arial"/>
                        </a:rPr>
                        <a:t>71</a:t>
                      </a:r>
                      <a:r>
                        <a:rPr sz="2000" spc="-10" dirty="0">
                          <a:solidFill>
                            <a:srgbClr val="006FC0"/>
                          </a:solidFill>
                          <a:latin typeface="Arial"/>
                          <a:cs typeface="Arial"/>
                        </a:rPr>
                        <a:t>.</a:t>
                      </a:r>
                      <a:r>
                        <a:rPr sz="2000" dirty="0">
                          <a:solidFill>
                            <a:srgbClr val="006FC0"/>
                          </a:solidFill>
                          <a:latin typeface="Arial"/>
                          <a:cs typeface="Arial"/>
                        </a:rPr>
                        <a:t>34</a:t>
                      </a:r>
                      <a:endParaRPr sz="2000" dirty="0">
                        <a:latin typeface="Arial"/>
                        <a:cs typeface="Arial"/>
                      </a:endParaRPr>
                    </a:p>
                  </a:txBody>
                  <a:tcPr marL="0" marR="0" marT="11430" marB="0"/>
                </a:tc>
              </a:tr>
            </a:tbl>
          </a:graphicData>
        </a:graphic>
      </p:graphicFrame>
      <p:sp>
        <p:nvSpPr>
          <p:cNvPr id="16" name="object 16"/>
          <p:cNvSpPr txBox="1"/>
          <p:nvPr/>
        </p:nvSpPr>
        <p:spPr>
          <a:xfrm>
            <a:off x="156768" y="3352800"/>
            <a:ext cx="8758632" cy="2808605"/>
          </a:xfrm>
          <a:prstGeom prst="rect">
            <a:avLst/>
          </a:prstGeom>
        </p:spPr>
        <p:txBody>
          <a:bodyPr vert="horz" wrap="square" lIns="0" tIns="12700" rIns="0" bIns="0" rtlCol="0">
            <a:spAutoFit/>
          </a:bodyPr>
          <a:lstStyle/>
          <a:p>
            <a:pPr marL="12700" marR="5080">
              <a:lnSpc>
                <a:spcPct val="112599"/>
              </a:lnSpc>
              <a:spcBef>
                <a:spcPts val="100"/>
              </a:spcBef>
            </a:pPr>
            <a:r>
              <a:rPr sz="2000" dirty="0">
                <a:solidFill>
                  <a:srgbClr val="006FC0"/>
                </a:solidFill>
                <a:latin typeface="Arial"/>
                <a:cs typeface="Arial"/>
              </a:rPr>
              <a:t>Pandas is shipped with built-in reader methods. For example the  pandas.read_table method seems to be a good way to read (also in</a:t>
            </a:r>
            <a:r>
              <a:rPr sz="2000" spc="-210" dirty="0">
                <a:solidFill>
                  <a:srgbClr val="006FC0"/>
                </a:solidFill>
                <a:latin typeface="Arial"/>
                <a:cs typeface="Arial"/>
              </a:rPr>
              <a:t> </a:t>
            </a:r>
            <a:r>
              <a:rPr sz="2000" dirty="0">
                <a:solidFill>
                  <a:srgbClr val="006FC0"/>
                </a:solidFill>
                <a:latin typeface="Arial"/>
                <a:cs typeface="Arial"/>
              </a:rPr>
              <a:t>chunks)  a tabular data</a:t>
            </a:r>
            <a:r>
              <a:rPr sz="2000" spc="-45" dirty="0">
                <a:solidFill>
                  <a:srgbClr val="006FC0"/>
                </a:solidFill>
                <a:latin typeface="Arial"/>
                <a:cs typeface="Arial"/>
              </a:rPr>
              <a:t> </a:t>
            </a:r>
            <a:r>
              <a:rPr sz="2000" spc="-5" dirty="0">
                <a:solidFill>
                  <a:srgbClr val="006FC0"/>
                </a:solidFill>
                <a:latin typeface="Arial"/>
                <a:cs typeface="Arial"/>
              </a:rPr>
              <a:t>file.</a:t>
            </a:r>
            <a:endParaRPr sz="2000" dirty="0">
              <a:latin typeface="Arial"/>
              <a:cs typeface="Arial"/>
            </a:endParaRPr>
          </a:p>
          <a:p>
            <a:pPr marL="12700">
              <a:lnSpc>
                <a:spcPct val="100000"/>
              </a:lnSpc>
              <a:spcBef>
                <a:spcPts val="409"/>
              </a:spcBef>
            </a:pPr>
            <a:r>
              <a:rPr sz="2000" dirty="0">
                <a:latin typeface="Arial"/>
                <a:cs typeface="Arial"/>
              </a:rPr>
              <a:t>import</a:t>
            </a:r>
            <a:r>
              <a:rPr sz="2000" spc="-35" dirty="0">
                <a:latin typeface="Arial"/>
                <a:cs typeface="Arial"/>
              </a:rPr>
              <a:t> </a:t>
            </a:r>
            <a:r>
              <a:rPr sz="2000" dirty="0">
                <a:latin typeface="Arial"/>
                <a:cs typeface="Arial"/>
              </a:rPr>
              <a:t>pandas</a:t>
            </a:r>
          </a:p>
          <a:p>
            <a:pPr marL="12700">
              <a:lnSpc>
                <a:spcPct val="100000"/>
              </a:lnSpc>
              <a:spcBef>
                <a:spcPts val="395"/>
              </a:spcBef>
            </a:pPr>
            <a:r>
              <a:rPr sz="2000" dirty="0">
                <a:latin typeface="Arial"/>
                <a:cs typeface="Arial"/>
              </a:rPr>
              <a:t>df = </a:t>
            </a:r>
            <a:r>
              <a:rPr sz="2000" spc="-5" dirty="0">
                <a:latin typeface="Arial"/>
                <a:cs typeface="Arial"/>
              </a:rPr>
              <a:t>pandas.read_table('./input/dists.txt',</a:t>
            </a:r>
            <a:r>
              <a:rPr sz="2000" spc="-70" dirty="0">
                <a:latin typeface="Arial"/>
                <a:cs typeface="Arial"/>
              </a:rPr>
              <a:t> </a:t>
            </a:r>
            <a:r>
              <a:rPr sz="2000" spc="-5" dirty="0">
                <a:latin typeface="Arial"/>
                <a:cs typeface="Arial"/>
              </a:rPr>
              <a:t>delim_whitespace=True,</a:t>
            </a:r>
            <a:endParaRPr sz="2000" dirty="0">
              <a:latin typeface="Arial"/>
              <a:cs typeface="Arial"/>
            </a:endParaRPr>
          </a:p>
          <a:p>
            <a:pPr marL="12700">
              <a:lnSpc>
                <a:spcPct val="100000"/>
              </a:lnSpc>
              <a:spcBef>
                <a:spcPts val="300"/>
              </a:spcBef>
            </a:pPr>
            <a:r>
              <a:rPr sz="2000" dirty="0">
                <a:latin typeface="Arial"/>
                <a:cs typeface="Arial"/>
              </a:rPr>
              <a:t>names=('A', 'B',</a:t>
            </a:r>
            <a:r>
              <a:rPr sz="2000" spc="-50" dirty="0">
                <a:latin typeface="Arial"/>
                <a:cs typeface="Arial"/>
              </a:rPr>
              <a:t> </a:t>
            </a:r>
            <a:r>
              <a:rPr sz="2000" dirty="0">
                <a:latin typeface="Arial"/>
                <a:cs typeface="Arial"/>
              </a:rPr>
              <a:t>'C'))</a:t>
            </a:r>
          </a:p>
          <a:p>
            <a:pPr marL="12700" marR="147955">
              <a:lnSpc>
                <a:spcPct val="112500"/>
              </a:lnSpc>
              <a:spcBef>
                <a:spcPts val="100"/>
              </a:spcBef>
            </a:pPr>
            <a:r>
              <a:rPr sz="2000" dirty="0">
                <a:solidFill>
                  <a:srgbClr val="006FC0"/>
                </a:solidFill>
                <a:latin typeface="Arial"/>
                <a:cs typeface="Arial"/>
              </a:rPr>
              <a:t>will create a DataFrame objects with column named </a:t>
            </a:r>
            <a:r>
              <a:rPr sz="2000" dirty="0" smtClean="0">
                <a:solidFill>
                  <a:srgbClr val="006FC0"/>
                </a:solidFill>
                <a:latin typeface="Arial"/>
                <a:cs typeface="Arial"/>
              </a:rPr>
              <a:t>A</a:t>
            </a:r>
            <a:r>
              <a:rPr lang="en-US" sz="2000" dirty="0" smtClean="0">
                <a:solidFill>
                  <a:srgbClr val="006FC0"/>
                </a:solidFill>
                <a:latin typeface="Arial"/>
                <a:cs typeface="Arial"/>
              </a:rPr>
              <a:t> </a:t>
            </a:r>
            <a:r>
              <a:rPr sz="2000" spc="-409" dirty="0" smtClean="0">
                <a:solidFill>
                  <a:srgbClr val="006FC0"/>
                </a:solidFill>
                <a:latin typeface="Arial"/>
                <a:cs typeface="Arial"/>
              </a:rPr>
              <a:t> </a:t>
            </a:r>
            <a:r>
              <a:rPr sz="2000" spc="-5" dirty="0">
                <a:solidFill>
                  <a:srgbClr val="006FC0"/>
                </a:solidFill>
                <a:latin typeface="Arial"/>
                <a:cs typeface="Arial"/>
              </a:rPr>
              <a:t>made </a:t>
            </a:r>
            <a:r>
              <a:rPr sz="2000" dirty="0">
                <a:solidFill>
                  <a:srgbClr val="006FC0"/>
                </a:solidFill>
                <a:latin typeface="Arial"/>
                <a:cs typeface="Arial"/>
              </a:rPr>
              <a:t>of data of </a:t>
            </a:r>
            <a:r>
              <a:rPr sz="2000" spc="-5" dirty="0">
                <a:solidFill>
                  <a:srgbClr val="006FC0"/>
                </a:solidFill>
                <a:latin typeface="Arial"/>
                <a:cs typeface="Arial"/>
              </a:rPr>
              <a:t>type  </a:t>
            </a:r>
            <a:r>
              <a:rPr lang="en-US" sz="2000" spc="-5" dirty="0" smtClean="0">
                <a:solidFill>
                  <a:srgbClr val="006FC0"/>
                </a:solidFill>
                <a:latin typeface="Arial"/>
                <a:cs typeface="Arial"/>
              </a:rPr>
              <a:t>     	</a:t>
            </a:r>
            <a:r>
              <a:rPr sz="2000" dirty="0" smtClean="0">
                <a:solidFill>
                  <a:srgbClr val="006FC0"/>
                </a:solidFill>
                <a:latin typeface="Arial"/>
                <a:cs typeface="Arial"/>
              </a:rPr>
              <a:t>int64</a:t>
            </a:r>
            <a:r>
              <a:rPr sz="2000" dirty="0">
                <a:solidFill>
                  <a:srgbClr val="006FC0"/>
                </a:solidFill>
                <a:latin typeface="Arial"/>
                <a:cs typeface="Arial"/>
              </a:rPr>
              <a:t>, B of int64 and C of</a:t>
            </a:r>
            <a:r>
              <a:rPr sz="2000" spc="-110" dirty="0">
                <a:solidFill>
                  <a:srgbClr val="006FC0"/>
                </a:solidFill>
                <a:latin typeface="Arial"/>
                <a:cs typeface="Arial"/>
              </a:rPr>
              <a:t> </a:t>
            </a:r>
            <a:r>
              <a:rPr sz="2000" dirty="0">
                <a:solidFill>
                  <a:srgbClr val="006FC0"/>
                </a:solidFill>
                <a:latin typeface="Arial"/>
                <a:cs typeface="Arial"/>
              </a:rPr>
              <a:t>float64</a:t>
            </a:r>
            <a:endParaRPr sz="2000" dirty="0">
              <a:latin typeface="Arial"/>
              <a:cs typeface="Arial"/>
            </a:endParaRPr>
          </a:p>
        </p:txBody>
      </p:sp>
      <p:sp>
        <p:nvSpPr>
          <p:cNvPr id="7" name="object 15"/>
          <p:cNvSpPr txBox="1">
            <a:spLocks/>
          </p:cNvSpPr>
          <p:nvPr/>
        </p:nvSpPr>
        <p:spPr>
          <a:xfrm>
            <a:off x="646738" y="419874"/>
            <a:ext cx="8001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56768" y="894477"/>
            <a:ext cx="8611235" cy="4979670"/>
          </a:xfrm>
          <a:prstGeom prst="rect">
            <a:avLst/>
          </a:prstGeom>
        </p:spPr>
        <p:txBody>
          <a:bodyPr vert="horz" wrap="square" lIns="0" tIns="12700" rIns="0" bIns="0" rtlCol="0">
            <a:spAutoFit/>
          </a:bodyPr>
          <a:lstStyle/>
          <a:p>
            <a:pPr marL="12700" marR="5080">
              <a:lnSpc>
                <a:spcPct val="112500"/>
              </a:lnSpc>
              <a:spcBef>
                <a:spcPts val="100"/>
              </a:spcBef>
            </a:pPr>
            <a:r>
              <a:rPr sz="2000" b="1" u="heavy" dirty="0">
                <a:solidFill>
                  <a:srgbClr val="FF0000"/>
                </a:solidFill>
                <a:uFill>
                  <a:solidFill>
                    <a:srgbClr val="6E2E9F"/>
                  </a:solidFill>
                </a:uFill>
                <a:latin typeface="Arial"/>
                <a:cs typeface="Arial"/>
              </a:rPr>
              <a:t>Create a DataFrame from </a:t>
            </a:r>
            <a:r>
              <a:rPr sz="2000" b="1" u="heavy" spc="-5" dirty="0">
                <a:solidFill>
                  <a:srgbClr val="FF0000"/>
                </a:solidFill>
                <a:uFill>
                  <a:solidFill>
                    <a:srgbClr val="6E2E9F"/>
                  </a:solidFill>
                </a:uFill>
                <a:latin typeface="Arial"/>
                <a:cs typeface="Arial"/>
              </a:rPr>
              <a:t>csv(comma </a:t>
            </a:r>
            <a:r>
              <a:rPr sz="2000" b="1" u="heavy" dirty="0">
                <a:solidFill>
                  <a:srgbClr val="FF0000"/>
                </a:solidFill>
                <a:uFill>
                  <a:solidFill>
                    <a:srgbClr val="6E2E9F"/>
                  </a:solidFill>
                </a:uFill>
                <a:latin typeface="Arial"/>
                <a:cs typeface="Arial"/>
              </a:rPr>
              <a:t>separated </a:t>
            </a:r>
            <a:r>
              <a:rPr sz="2000" b="1" u="heavy" spc="-5" dirty="0">
                <a:solidFill>
                  <a:srgbClr val="FF0000"/>
                </a:solidFill>
                <a:uFill>
                  <a:solidFill>
                    <a:srgbClr val="6E2E9F"/>
                  </a:solidFill>
                </a:uFill>
                <a:latin typeface="Arial"/>
                <a:cs typeface="Arial"/>
              </a:rPr>
              <a:t>value) file </a:t>
            </a:r>
            <a:r>
              <a:rPr sz="2000" b="1" u="heavy" dirty="0">
                <a:solidFill>
                  <a:srgbClr val="FF0000"/>
                </a:solidFill>
                <a:uFill>
                  <a:solidFill>
                    <a:srgbClr val="6E2E9F"/>
                  </a:solidFill>
                </a:uFill>
                <a:latin typeface="Arial"/>
                <a:cs typeface="Arial"/>
              </a:rPr>
              <a:t>/ import</a:t>
            </a:r>
            <a:r>
              <a:rPr sz="2000" b="1" u="heavy" spc="-135" dirty="0">
                <a:solidFill>
                  <a:srgbClr val="FF0000"/>
                </a:solidFill>
                <a:uFill>
                  <a:solidFill>
                    <a:srgbClr val="6E2E9F"/>
                  </a:solidFill>
                </a:uFill>
                <a:latin typeface="Arial"/>
                <a:cs typeface="Arial"/>
              </a:rPr>
              <a:t> </a:t>
            </a:r>
            <a:r>
              <a:rPr sz="2000" b="1" u="heavy" dirty="0">
                <a:solidFill>
                  <a:srgbClr val="FF0000"/>
                </a:solidFill>
                <a:uFill>
                  <a:solidFill>
                    <a:srgbClr val="6E2E9F"/>
                  </a:solidFill>
                </a:uFill>
                <a:latin typeface="Arial"/>
                <a:cs typeface="Arial"/>
              </a:rPr>
              <a:t>data </a:t>
            </a:r>
            <a:r>
              <a:rPr sz="2000" b="1" dirty="0">
                <a:solidFill>
                  <a:srgbClr val="FF0000"/>
                </a:solidFill>
                <a:latin typeface="Arial"/>
                <a:cs typeface="Arial"/>
              </a:rPr>
              <a:t> </a:t>
            </a:r>
            <a:r>
              <a:rPr sz="2000" b="1" u="heavy" dirty="0">
                <a:solidFill>
                  <a:srgbClr val="FF0000"/>
                </a:solidFill>
                <a:uFill>
                  <a:solidFill>
                    <a:srgbClr val="6E2E9F"/>
                  </a:solidFill>
                </a:uFill>
                <a:latin typeface="Arial"/>
                <a:cs typeface="Arial"/>
              </a:rPr>
              <a:t>from </a:t>
            </a:r>
            <a:r>
              <a:rPr sz="2000" b="1" u="heavy" spc="-5" dirty="0" err="1" smtClean="0">
                <a:solidFill>
                  <a:srgbClr val="FF0000"/>
                </a:solidFill>
                <a:uFill>
                  <a:solidFill>
                    <a:srgbClr val="6E2E9F"/>
                  </a:solidFill>
                </a:uFill>
                <a:latin typeface="Arial"/>
                <a:cs typeface="Arial"/>
              </a:rPr>
              <a:t>cs</a:t>
            </a:r>
            <a:r>
              <a:rPr lang="en-US" sz="2000" b="1" u="heavy" spc="-5" dirty="0" err="1" smtClean="0">
                <a:solidFill>
                  <a:srgbClr val="FF0000"/>
                </a:solidFill>
                <a:uFill>
                  <a:solidFill>
                    <a:srgbClr val="6E2E9F"/>
                  </a:solidFill>
                </a:uFill>
                <a:latin typeface="Arial"/>
                <a:cs typeface="Arial"/>
              </a:rPr>
              <a:t>v</a:t>
            </a:r>
            <a:r>
              <a:rPr sz="2000" b="1" u="heavy" spc="-20" dirty="0" smtClean="0">
                <a:solidFill>
                  <a:srgbClr val="FF0000"/>
                </a:solidFill>
                <a:uFill>
                  <a:solidFill>
                    <a:srgbClr val="6E2E9F"/>
                  </a:solidFill>
                </a:uFill>
                <a:latin typeface="Arial"/>
                <a:cs typeface="Arial"/>
              </a:rPr>
              <a:t> </a:t>
            </a:r>
            <a:r>
              <a:rPr sz="2000" b="1" u="heavy" dirty="0">
                <a:solidFill>
                  <a:srgbClr val="FF0000"/>
                </a:solidFill>
                <a:uFill>
                  <a:solidFill>
                    <a:srgbClr val="6E2E9F"/>
                  </a:solidFill>
                </a:uFill>
                <a:latin typeface="Arial"/>
                <a:cs typeface="Arial"/>
              </a:rPr>
              <a:t>file</a:t>
            </a:r>
            <a:endParaRPr sz="2000" dirty="0">
              <a:latin typeface="Arial"/>
              <a:cs typeface="Arial"/>
            </a:endParaRPr>
          </a:p>
          <a:p>
            <a:pPr marL="12700">
              <a:lnSpc>
                <a:spcPct val="100000"/>
              </a:lnSpc>
              <a:spcBef>
                <a:spcPts val="405"/>
              </a:spcBef>
            </a:pPr>
            <a:r>
              <a:rPr sz="2000" dirty="0">
                <a:solidFill>
                  <a:srgbClr val="FF0000"/>
                </a:solidFill>
                <a:latin typeface="Arial"/>
                <a:cs typeface="Arial"/>
              </a:rPr>
              <a:t>e.g.</a:t>
            </a:r>
            <a:endParaRPr sz="2000" dirty="0">
              <a:latin typeface="Arial"/>
              <a:cs typeface="Arial"/>
            </a:endParaRPr>
          </a:p>
          <a:p>
            <a:pPr marL="12700" marR="3069590">
              <a:lnSpc>
                <a:spcPct val="116500"/>
              </a:lnSpc>
              <a:spcBef>
                <a:spcPts val="5"/>
              </a:spcBef>
            </a:pPr>
            <a:r>
              <a:rPr sz="2000" dirty="0">
                <a:solidFill>
                  <a:srgbClr val="001F5F"/>
                </a:solidFill>
                <a:latin typeface="Arial"/>
                <a:cs typeface="Arial"/>
              </a:rPr>
              <a:t>Suppose filename.csv </a:t>
            </a:r>
            <a:r>
              <a:rPr sz="2000" spc="-5" dirty="0">
                <a:solidFill>
                  <a:srgbClr val="001F5F"/>
                </a:solidFill>
                <a:latin typeface="Arial"/>
                <a:cs typeface="Arial"/>
              </a:rPr>
              <a:t>file </a:t>
            </a:r>
            <a:r>
              <a:rPr sz="2000" dirty="0">
                <a:solidFill>
                  <a:srgbClr val="001F5F"/>
                </a:solidFill>
                <a:latin typeface="Arial"/>
                <a:cs typeface="Arial"/>
              </a:rPr>
              <a:t>contains following</a:t>
            </a:r>
            <a:r>
              <a:rPr sz="2000" spc="-105" dirty="0">
                <a:solidFill>
                  <a:srgbClr val="001F5F"/>
                </a:solidFill>
                <a:latin typeface="Arial"/>
                <a:cs typeface="Arial"/>
              </a:rPr>
              <a:t> </a:t>
            </a:r>
            <a:r>
              <a:rPr sz="2000" dirty="0">
                <a:solidFill>
                  <a:srgbClr val="001F5F"/>
                </a:solidFill>
                <a:latin typeface="Arial"/>
                <a:cs typeface="Arial"/>
              </a:rPr>
              <a:t>data  </a:t>
            </a:r>
            <a:r>
              <a:rPr sz="2000" spc="-5" dirty="0">
                <a:solidFill>
                  <a:srgbClr val="001F5F"/>
                </a:solidFill>
                <a:latin typeface="Arial"/>
                <a:cs typeface="Arial"/>
              </a:rPr>
              <a:t>Date,"price","factor_1","factor_2"</a:t>
            </a:r>
            <a:endParaRPr sz="2000" dirty="0">
              <a:latin typeface="Arial"/>
              <a:cs typeface="Arial"/>
            </a:endParaRPr>
          </a:p>
          <a:p>
            <a:pPr marL="12700">
              <a:lnSpc>
                <a:spcPct val="100000"/>
              </a:lnSpc>
              <a:spcBef>
                <a:spcPts val="405"/>
              </a:spcBef>
            </a:pPr>
            <a:r>
              <a:rPr sz="2000" spc="-10" dirty="0">
                <a:solidFill>
                  <a:srgbClr val="001F5F"/>
                </a:solidFill>
                <a:latin typeface="Arial"/>
                <a:cs typeface="Arial"/>
              </a:rPr>
              <a:t>2012-06-11,1600.20,1.255,1.548</a:t>
            </a:r>
            <a:endParaRPr sz="2000" dirty="0">
              <a:latin typeface="Arial"/>
              <a:cs typeface="Arial"/>
            </a:endParaRPr>
          </a:p>
          <a:p>
            <a:pPr marL="12700">
              <a:lnSpc>
                <a:spcPct val="100000"/>
              </a:lnSpc>
              <a:spcBef>
                <a:spcPts val="395"/>
              </a:spcBef>
            </a:pPr>
            <a:r>
              <a:rPr sz="2000" spc="-5" dirty="0">
                <a:solidFill>
                  <a:srgbClr val="001F5F"/>
                </a:solidFill>
                <a:latin typeface="Arial"/>
                <a:cs typeface="Arial"/>
              </a:rPr>
              <a:t>2012-06-12,1610.02,1.258,1.554</a:t>
            </a:r>
            <a:endParaRPr sz="2000" dirty="0">
              <a:latin typeface="Arial"/>
              <a:cs typeface="Arial"/>
            </a:endParaRPr>
          </a:p>
          <a:p>
            <a:pPr marL="12700">
              <a:lnSpc>
                <a:spcPct val="100000"/>
              </a:lnSpc>
              <a:spcBef>
                <a:spcPts val="400"/>
              </a:spcBef>
            </a:pPr>
            <a:r>
              <a:rPr sz="2000" b="1" dirty="0">
                <a:latin typeface="Arial"/>
                <a:cs typeface="Arial"/>
              </a:rPr>
              <a:t>import pandas as</a:t>
            </a:r>
            <a:r>
              <a:rPr sz="2000" b="1" spc="-60" dirty="0">
                <a:latin typeface="Arial"/>
                <a:cs typeface="Arial"/>
              </a:rPr>
              <a:t> </a:t>
            </a:r>
            <a:r>
              <a:rPr sz="2000" b="1" dirty="0">
                <a:latin typeface="Arial"/>
                <a:cs typeface="Arial"/>
              </a:rPr>
              <a:t>pd</a:t>
            </a:r>
          </a:p>
          <a:p>
            <a:pPr marL="12700">
              <a:lnSpc>
                <a:spcPct val="100000"/>
              </a:lnSpc>
              <a:spcBef>
                <a:spcPts val="409"/>
              </a:spcBef>
            </a:pPr>
            <a:r>
              <a:rPr sz="2000" dirty="0">
                <a:latin typeface="Arial"/>
                <a:cs typeface="Arial"/>
              </a:rPr>
              <a:t># Read data from </a:t>
            </a:r>
            <a:r>
              <a:rPr sz="2000" spc="-5" dirty="0">
                <a:latin typeface="Arial"/>
                <a:cs typeface="Arial"/>
              </a:rPr>
              <a:t>file</a:t>
            </a:r>
            <a:r>
              <a:rPr sz="2000" spc="-70" dirty="0">
                <a:latin typeface="Arial"/>
                <a:cs typeface="Arial"/>
              </a:rPr>
              <a:t> </a:t>
            </a:r>
            <a:r>
              <a:rPr sz="2000" dirty="0">
                <a:latin typeface="Arial"/>
                <a:cs typeface="Arial"/>
              </a:rPr>
              <a:t>'filename.csv'</a:t>
            </a:r>
          </a:p>
          <a:p>
            <a:pPr marL="12700">
              <a:lnSpc>
                <a:spcPct val="100000"/>
              </a:lnSpc>
              <a:spcBef>
                <a:spcPts val="395"/>
              </a:spcBef>
            </a:pPr>
            <a:r>
              <a:rPr sz="2000" dirty="0">
                <a:latin typeface="Arial"/>
                <a:cs typeface="Arial"/>
              </a:rPr>
              <a:t># (in the same directory that your python program is</a:t>
            </a:r>
            <a:r>
              <a:rPr sz="2000" spc="-204" dirty="0">
                <a:latin typeface="Arial"/>
                <a:cs typeface="Arial"/>
              </a:rPr>
              <a:t> </a:t>
            </a:r>
            <a:r>
              <a:rPr sz="2000" dirty="0">
                <a:latin typeface="Arial"/>
                <a:cs typeface="Arial"/>
              </a:rPr>
              <a:t>based)</a:t>
            </a:r>
          </a:p>
          <a:p>
            <a:pPr marL="12700">
              <a:lnSpc>
                <a:spcPct val="100000"/>
              </a:lnSpc>
              <a:spcBef>
                <a:spcPts val="395"/>
              </a:spcBef>
            </a:pPr>
            <a:r>
              <a:rPr sz="2000" dirty="0">
                <a:latin typeface="Arial"/>
                <a:cs typeface="Arial"/>
              </a:rPr>
              <a:t># Control delimiters, rows, column names with</a:t>
            </a:r>
            <a:r>
              <a:rPr sz="2000" spc="-145" dirty="0">
                <a:latin typeface="Arial"/>
                <a:cs typeface="Arial"/>
              </a:rPr>
              <a:t> </a:t>
            </a:r>
            <a:r>
              <a:rPr sz="2000" dirty="0">
                <a:latin typeface="Arial"/>
                <a:cs typeface="Arial"/>
              </a:rPr>
              <a:t>read_csv</a:t>
            </a:r>
          </a:p>
          <a:p>
            <a:pPr marL="12700">
              <a:lnSpc>
                <a:spcPct val="100000"/>
              </a:lnSpc>
              <a:spcBef>
                <a:spcPts val="409"/>
              </a:spcBef>
            </a:pPr>
            <a:r>
              <a:rPr sz="2000" b="1" dirty="0">
                <a:latin typeface="Arial"/>
                <a:cs typeface="Arial"/>
              </a:rPr>
              <a:t>data =</a:t>
            </a:r>
            <a:r>
              <a:rPr sz="2000" b="1" spc="-45" dirty="0">
                <a:latin typeface="Arial"/>
                <a:cs typeface="Arial"/>
              </a:rPr>
              <a:t> </a:t>
            </a:r>
            <a:r>
              <a:rPr sz="2000" b="1" dirty="0">
                <a:latin typeface="Arial"/>
                <a:cs typeface="Arial"/>
              </a:rPr>
              <a:t>pd.read_csv("filename.csv")</a:t>
            </a:r>
          </a:p>
          <a:p>
            <a:pPr marL="12700" marR="3793490">
              <a:lnSpc>
                <a:spcPct val="116500"/>
              </a:lnSpc>
            </a:pPr>
            <a:r>
              <a:rPr sz="2000" dirty="0">
                <a:latin typeface="Arial"/>
                <a:cs typeface="Arial"/>
              </a:rPr>
              <a:t># </a:t>
            </a:r>
            <a:r>
              <a:rPr sz="2000" spc="-5" dirty="0">
                <a:latin typeface="Arial"/>
                <a:cs typeface="Arial"/>
              </a:rPr>
              <a:t>Preview </a:t>
            </a:r>
            <a:r>
              <a:rPr sz="2000" dirty="0">
                <a:latin typeface="Arial"/>
                <a:cs typeface="Arial"/>
              </a:rPr>
              <a:t>the first 1 line of the loaded</a:t>
            </a:r>
            <a:r>
              <a:rPr sz="2000" spc="-125" dirty="0">
                <a:latin typeface="Arial"/>
                <a:cs typeface="Arial"/>
              </a:rPr>
              <a:t> </a:t>
            </a:r>
            <a:r>
              <a:rPr sz="2000" dirty="0">
                <a:latin typeface="Arial"/>
                <a:cs typeface="Arial"/>
              </a:rPr>
              <a:t>data  </a:t>
            </a:r>
            <a:r>
              <a:rPr sz="2000" b="1" dirty="0">
                <a:latin typeface="Arial"/>
                <a:cs typeface="Arial"/>
              </a:rPr>
              <a:t>data.head(1)</a:t>
            </a:r>
          </a:p>
        </p:txBody>
      </p:sp>
      <p:sp>
        <p:nvSpPr>
          <p:cNvPr id="5" name="object 15"/>
          <p:cNvSpPr txBox="1">
            <a:spLocks/>
          </p:cNvSpPr>
          <p:nvPr/>
        </p:nvSpPr>
        <p:spPr>
          <a:xfrm>
            <a:off x="646738" y="419874"/>
            <a:ext cx="8001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54330" y="864235"/>
            <a:ext cx="7770470" cy="5434330"/>
          </a:xfrm>
          <a:prstGeom prst="rect">
            <a:avLst/>
          </a:prstGeom>
        </p:spPr>
        <p:txBody>
          <a:bodyPr vert="horz" wrap="square" lIns="0" tIns="12700" rIns="0" bIns="0" rtlCol="0">
            <a:spAutoFit/>
          </a:bodyPr>
          <a:lstStyle/>
          <a:p>
            <a:pPr marL="24765" marR="2931795">
              <a:lnSpc>
                <a:spcPct val="140400"/>
              </a:lnSpc>
              <a:spcBef>
                <a:spcPts val="100"/>
              </a:spcBef>
              <a:tabLst>
                <a:tab pos="1277620" algn="l"/>
              </a:tabLst>
            </a:pPr>
            <a:r>
              <a:rPr sz="2400" b="1" spc="-5" dirty="0">
                <a:solidFill>
                  <a:srgbClr val="FF0000"/>
                </a:solidFill>
                <a:latin typeface="Arial"/>
                <a:cs typeface="Arial"/>
              </a:rPr>
              <a:t>P</a:t>
            </a:r>
            <a:r>
              <a:rPr sz="2400" b="1" spc="-20" dirty="0">
                <a:solidFill>
                  <a:srgbClr val="FF0000"/>
                </a:solidFill>
                <a:latin typeface="Arial"/>
                <a:cs typeface="Arial"/>
              </a:rPr>
              <a:t>a</a:t>
            </a:r>
            <a:r>
              <a:rPr sz="2400" b="1" spc="-10" dirty="0">
                <a:solidFill>
                  <a:srgbClr val="FF0000"/>
                </a:solidFill>
                <a:latin typeface="Arial"/>
                <a:cs typeface="Arial"/>
              </a:rPr>
              <a:t>nda</a:t>
            </a:r>
            <a:r>
              <a:rPr sz="2400" b="1" spc="-5" dirty="0">
                <a:solidFill>
                  <a:srgbClr val="FF0000"/>
                </a:solidFill>
                <a:latin typeface="Arial"/>
                <a:cs typeface="Arial"/>
              </a:rPr>
              <a:t>s</a:t>
            </a:r>
            <a:r>
              <a:rPr sz="2400" b="1" dirty="0">
                <a:solidFill>
                  <a:srgbClr val="FF0000"/>
                </a:solidFill>
                <a:latin typeface="Arial"/>
                <a:cs typeface="Arial"/>
              </a:rPr>
              <a:t>	</a:t>
            </a:r>
            <a:r>
              <a:rPr sz="2400" b="1" spc="-10" dirty="0">
                <a:solidFill>
                  <a:srgbClr val="FF0000"/>
                </a:solidFill>
                <a:latin typeface="Arial"/>
                <a:cs typeface="Arial"/>
              </a:rPr>
              <a:t>D</a:t>
            </a:r>
            <a:r>
              <a:rPr sz="2400" b="1" spc="-20" dirty="0">
                <a:solidFill>
                  <a:srgbClr val="FF0000"/>
                </a:solidFill>
                <a:latin typeface="Arial"/>
                <a:cs typeface="Arial"/>
              </a:rPr>
              <a:t>a</a:t>
            </a:r>
            <a:r>
              <a:rPr sz="2400" b="1" spc="-5" dirty="0">
                <a:solidFill>
                  <a:srgbClr val="FF0000"/>
                </a:solidFill>
                <a:latin typeface="Arial"/>
                <a:cs typeface="Arial"/>
              </a:rPr>
              <a:t>taFrame  </a:t>
            </a:r>
            <a:r>
              <a:rPr sz="2400" b="1" u="heavy" spc="-5" dirty="0">
                <a:solidFill>
                  <a:srgbClr val="6E2E9F"/>
                </a:solidFill>
                <a:uFill>
                  <a:solidFill>
                    <a:srgbClr val="6E2E9F"/>
                  </a:solidFill>
                </a:uFill>
                <a:latin typeface="Arial"/>
                <a:cs typeface="Arial"/>
              </a:rPr>
              <a:t>Column</a:t>
            </a:r>
            <a:r>
              <a:rPr sz="2400" b="1" u="heavy" spc="-55" dirty="0">
                <a:solidFill>
                  <a:srgbClr val="6E2E9F"/>
                </a:solidFill>
                <a:uFill>
                  <a:solidFill>
                    <a:srgbClr val="6E2E9F"/>
                  </a:solidFill>
                </a:uFill>
                <a:latin typeface="Arial"/>
                <a:cs typeface="Arial"/>
              </a:rPr>
              <a:t> </a:t>
            </a:r>
            <a:r>
              <a:rPr lang="en-US" sz="2400" b="1" u="heavy" spc="-55" dirty="0" smtClean="0">
                <a:solidFill>
                  <a:srgbClr val="6E2E9F"/>
                </a:solidFill>
                <a:uFill>
                  <a:solidFill>
                    <a:srgbClr val="6E2E9F"/>
                  </a:solidFill>
                </a:uFill>
                <a:latin typeface="Arial"/>
                <a:cs typeface="Arial"/>
              </a:rPr>
              <a:t>a</a:t>
            </a:r>
            <a:r>
              <a:rPr sz="2400" b="1" u="heavy" spc="-5" dirty="0" smtClean="0">
                <a:solidFill>
                  <a:srgbClr val="6E2E9F"/>
                </a:solidFill>
                <a:uFill>
                  <a:solidFill>
                    <a:srgbClr val="6E2E9F"/>
                  </a:solidFill>
                </a:uFill>
                <a:latin typeface="Arial"/>
                <a:cs typeface="Arial"/>
              </a:rPr>
              <a:t>ddition</a:t>
            </a:r>
            <a:endParaRPr sz="2400" dirty="0">
              <a:latin typeface="Arial"/>
              <a:cs typeface="Arial"/>
            </a:endParaRPr>
          </a:p>
          <a:p>
            <a:pPr marL="24765">
              <a:lnSpc>
                <a:spcPct val="100000"/>
              </a:lnSpc>
              <a:spcBef>
                <a:spcPts val="980"/>
              </a:spcBef>
            </a:pPr>
            <a:r>
              <a:rPr sz="1600" b="1" spc="-5" dirty="0">
                <a:solidFill>
                  <a:srgbClr val="001F5F"/>
                </a:solidFill>
                <a:latin typeface="Arial"/>
                <a:cs typeface="Arial"/>
              </a:rPr>
              <a:t>df = </a:t>
            </a:r>
            <a:r>
              <a:rPr sz="1600" b="1" spc="-10" dirty="0">
                <a:solidFill>
                  <a:srgbClr val="001F5F"/>
                </a:solidFill>
                <a:latin typeface="Arial"/>
                <a:cs typeface="Arial"/>
              </a:rPr>
              <a:t>pd.DataFrame({"A": </a:t>
            </a:r>
            <a:r>
              <a:rPr sz="1600" b="1" spc="-5" dirty="0">
                <a:solidFill>
                  <a:srgbClr val="001F5F"/>
                </a:solidFill>
                <a:latin typeface="Arial"/>
                <a:cs typeface="Arial"/>
              </a:rPr>
              <a:t>[1, 2, 3], "B": [4, 5,</a:t>
            </a:r>
            <a:r>
              <a:rPr sz="1600" b="1" spc="30" dirty="0">
                <a:solidFill>
                  <a:srgbClr val="001F5F"/>
                </a:solidFill>
                <a:latin typeface="Arial"/>
                <a:cs typeface="Arial"/>
              </a:rPr>
              <a:t> </a:t>
            </a:r>
            <a:r>
              <a:rPr sz="1600" b="1" spc="-5" dirty="0">
                <a:solidFill>
                  <a:srgbClr val="001F5F"/>
                </a:solidFill>
                <a:latin typeface="Arial"/>
                <a:cs typeface="Arial"/>
              </a:rPr>
              <a:t>6]})</a:t>
            </a:r>
            <a:endParaRPr sz="1600" dirty="0">
              <a:latin typeface="Arial"/>
              <a:cs typeface="Arial"/>
            </a:endParaRPr>
          </a:p>
          <a:p>
            <a:pPr marL="24765">
              <a:lnSpc>
                <a:spcPct val="100000"/>
              </a:lnSpc>
              <a:spcBef>
                <a:spcPts val="805"/>
              </a:spcBef>
            </a:pPr>
            <a:r>
              <a:rPr sz="1600" b="1" spc="-5" dirty="0">
                <a:solidFill>
                  <a:srgbClr val="001F5F"/>
                </a:solidFill>
                <a:latin typeface="Arial"/>
                <a:cs typeface="Arial"/>
              </a:rPr>
              <a:t>c =</a:t>
            </a:r>
            <a:r>
              <a:rPr sz="1600" b="1" spc="-80" dirty="0">
                <a:solidFill>
                  <a:srgbClr val="001F5F"/>
                </a:solidFill>
                <a:latin typeface="Arial"/>
                <a:cs typeface="Arial"/>
              </a:rPr>
              <a:t> </a:t>
            </a:r>
            <a:r>
              <a:rPr sz="1600" b="1" spc="-5" dirty="0">
                <a:solidFill>
                  <a:srgbClr val="001F5F"/>
                </a:solidFill>
                <a:latin typeface="Arial"/>
                <a:cs typeface="Arial"/>
              </a:rPr>
              <a:t>[7,8,9]</a:t>
            </a:r>
            <a:endParaRPr sz="1600" dirty="0">
              <a:latin typeface="Arial"/>
              <a:cs typeface="Arial"/>
            </a:endParaRPr>
          </a:p>
          <a:p>
            <a:pPr marL="24765">
              <a:lnSpc>
                <a:spcPct val="100000"/>
              </a:lnSpc>
              <a:spcBef>
                <a:spcPts val="815"/>
              </a:spcBef>
            </a:pPr>
            <a:r>
              <a:rPr sz="1600" b="1" spc="-5" dirty="0">
                <a:solidFill>
                  <a:srgbClr val="001F5F"/>
                </a:solidFill>
                <a:latin typeface="Arial"/>
                <a:cs typeface="Arial"/>
              </a:rPr>
              <a:t>df[‘C'] =</a:t>
            </a:r>
            <a:r>
              <a:rPr sz="1600" b="1" spc="-90" dirty="0">
                <a:solidFill>
                  <a:srgbClr val="001F5F"/>
                </a:solidFill>
                <a:latin typeface="Arial"/>
                <a:cs typeface="Arial"/>
              </a:rPr>
              <a:t> </a:t>
            </a:r>
            <a:r>
              <a:rPr sz="1600" b="1" spc="-5" dirty="0">
                <a:solidFill>
                  <a:srgbClr val="001F5F"/>
                </a:solidFill>
                <a:latin typeface="Arial"/>
                <a:cs typeface="Arial"/>
              </a:rPr>
              <a:t>c</a:t>
            </a:r>
            <a:endParaRPr sz="1600" dirty="0">
              <a:latin typeface="Arial"/>
              <a:cs typeface="Arial"/>
            </a:endParaRPr>
          </a:p>
          <a:p>
            <a:pPr marL="24765">
              <a:lnSpc>
                <a:spcPct val="100000"/>
              </a:lnSpc>
              <a:spcBef>
                <a:spcPts val="1000"/>
              </a:spcBef>
            </a:pPr>
            <a:r>
              <a:rPr sz="2400" b="1" u="heavy" spc="-5" dirty="0">
                <a:solidFill>
                  <a:srgbClr val="6E2E9F"/>
                </a:solidFill>
                <a:uFill>
                  <a:solidFill>
                    <a:srgbClr val="6E2E9F"/>
                  </a:solidFill>
                </a:uFill>
                <a:latin typeface="Arial"/>
                <a:cs typeface="Arial"/>
              </a:rPr>
              <a:t>Column</a:t>
            </a:r>
            <a:r>
              <a:rPr sz="2400" b="1" u="heavy" spc="-55"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Deletion</a:t>
            </a:r>
            <a:endParaRPr sz="2400" dirty="0">
              <a:latin typeface="Arial"/>
              <a:cs typeface="Arial"/>
            </a:endParaRPr>
          </a:p>
          <a:p>
            <a:pPr marL="24765">
              <a:lnSpc>
                <a:spcPct val="100000"/>
              </a:lnSpc>
              <a:spcBef>
                <a:spcPts val="455"/>
              </a:spcBef>
            </a:pPr>
            <a:r>
              <a:rPr sz="1600" b="1" spc="-5" dirty="0">
                <a:latin typeface="Arial"/>
                <a:cs typeface="Arial"/>
              </a:rPr>
              <a:t>del df1[</a:t>
            </a:r>
            <a:r>
              <a:rPr sz="1600" b="1" spc="-5" dirty="0" smtClean="0">
                <a:latin typeface="Arial"/>
                <a:cs typeface="Arial"/>
              </a:rPr>
              <a:t>'</a:t>
            </a:r>
            <a:r>
              <a:rPr lang="en-US" sz="1600" b="1" spc="-5" dirty="0" smtClean="0">
                <a:latin typeface="Arial"/>
                <a:cs typeface="Arial"/>
              </a:rPr>
              <a:t>A</a:t>
            </a:r>
            <a:r>
              <a:rPr sz="1600" b="1" spc="-5" dirty="0" smtClean="0">
                <a:latin typeface="Arial"/>
                <a:cs typeface="Arial"/>
              </a:rPr>
              <a:t>'] </a:t>
            </a:r>
            <a:r>
              <a:rPr sz="1600" b="1" spc="-5" dirty="0">
                <a:solidFill>
                  <a:srgbClr val="006EC0"/>
                </a:solidFill>
                <a:latin typeface="Arial"/>
                <a:cs typeface="Arial"/>
              </a:rPr>
              <a:t># Deleting </a:t>
            </a:r>
            <a:r>
              <a:rPr sz="1600" b="1" spc="-10" dirty="0">
                <a:solidFill>
                  <a:srgbClr val="006EC0"/>
                </a:solidFill>
                <a:latin typeface="Arial"/>
                <a:cs typeface="Arial"/>
              </a:rPr>
              <a:t>the </a:t>
            </a:r>
            <a:r>
              <a:rPr sz="1600" b="1" spc="-5" dirty="0">
                <a:solidFill>
                  <a:srgbClr val="006EC0"/>
                </a:solidFill>
                <a:latin typeface="Arial"/>
                <a:cs typeface="Arial"/>
              </a:rPr>
              <a:t>first column using DEL</a:t>
            </a:r>
            <a:r>
              <a:rPr sz="1600" b="1" spc="10" dirty="0">
                <a:solidFill>
                  <a:srgbClr val="006EC0"/>
                </a:solidFill>
                <a:latin typeface="Arial"/>
                <a:cs typeface="Arial"/>
              </a:rPr>
              <a:t> </a:t>
            </a:r>
            <a:r>
              <a:rPr sz="1600" b="1" spc="-5" dirty="0">
                <a:solidFill>
                  <a:srgbClr val="006EC0"/>
                </a:solidFill>
                <a:latin typeface="Arial"/>
                <a:cs typeface="Arial"/>
              </a:rPr>
              <a:t>function</a:t>
            </a:r>
            <a:endParaRPr sz="1600" dirty="0">
              <a:latin typeface="Arial"/>
              <a:cs typeface="Arial"/>
            </a:endParaRPr>
          </a:p>
          <a:p>
            <a:pPr marL="24765">
              <a:lnSpc>
                <a:spcPct val="100000"/>
              </a:lnSpc>
            </a:pPr>
            <a:r>
              <a:rPr sz="1600" b="1" spc="-5" dirty="0">
                <a:latin typeface="Arial"/>
                <a:cs typeface="Arial"/>
              </a:rPr>
              <a:t>df.pop(</a:t>
            </a:r>
            <a:r>
              <a:rPr sz="1600" b="1" spc="-5" dirty="0" smtClean="0">
                <a:latin typeface="Arial"/>
                <a:cs typeface="Arial"/>
              </a:rPr>
              <a:t>'</a:t>
            </a:r>
            <a:r>
              <a:rPr lang="en-US" sz="1600" b="1" spc="-5" dirty="0" smtClean="0">
                <a:latin typeface="Arial"/>
                <a:cs typeface="Arial"/>
              </a:rPr>
              <a:t>B</a:t>
            </a:r>
            <a:r>
              <a:rPr sz="1600" b="1" spc="-5" dirty="0" smtClean="0">
                <a:latin typeface="Arial"/>
                <a:cs typeface="Arial"/>
              </a:rPr>
              <a:t>') </a:t>
            </a:r>
            <a:r>
              <a:rPr sz="1600" b="1" spc="-5" dirty="0">
                <a:solidFill>
                  <a:srgbClr val="006EC0"/>
                </a:solidFill>
                <a:latin typeface="Arial"/>
                <a:cs typeface="Arial"/>
              </a:rPr>
              <a:t>#Deleting another column using POP</a:t>
            </a:r>
            <a:r>
              <a:rPr sz="1600" b="1" spc="-30" dirty="0">
                <a:solidFill>
                  <a:srgbClr val="006EC0"/>
                </a:solidFill>
                <a:latin typeface="Arial"/>
                <a:cs typeface="Arial"/>
              </a:rPr>
              <a:t> </a:t>
            </a:r>
            <a:r>
              <a:rPr sz="1600" b="1" spc="-5" dirty="0">
                <a:solidFill>
                  <a:srgbClr val="006EC0"/>
                </a:solidFill>
                <a:latin typeface="Arial"/>
                <a:cs typeface="Arial"/>
              </a:rPr>
              <a:t>function</a:t>
            </a:r>
            <a:endParaRPr sz="1600" dirty="0">
              <a:latin typeface="Arial"/>
              <a:cs typeface="Arial"/>
            </a:endParaRPr>
          </a:p>
          <a:p>
            <a:pPr marL="12700">
              <a:lnSpc>
                <a:spcPct val="100000"/>
              </a:lnSpc>
              <a:spcBef>
                <a:spcPts val="90"/>
              </a:spcBef>
            </a:pPr>
            <a:r>
              <a:rPr sz="2400" b="1" u="heavy" spc="-5" dirty="0">
                <a:solidFill>
                  <a:srgbClr val="6E2E9F"/>
                </a:solidFill>
                <a:uFill>
                  <a:solidFill>
                    <a:srgbClr val="6E2E9F"/>
                  </a:solidFill>
                </a:uFill>
                <a:latin typeface="Arial"/>
                <a:cs typeface="Arial"/>
              </a:rPr>
              <a:t>Rename</a:t>
            </a:r>
            <a:r>
              <a:rPr sz="2400" b="1" u="heavy" spc="-30"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columns</a:t>
            </a:r>
            <a:endParaRPr sz="2400" dirty="0">
              <a:latin typeface="Arial"/>
              <a:cs typeface="Arial"/>
            </a:endParaRPr>
          </a:p>
          <a:p>
            <a:pPr marL="12700">
              <a:lnSpc>
                <a:spcPct val="100000"/>
              </a:lnSpc>
              <a:spcBef>
                <a:spcPts val="85"/>
              </a:spcBef>
            </a:pPr>
            <a:r>
              <a:rPr sz="2000" b="1" dirty="0">
                <a:latin typeface="Times New Roman"/>
                <a:cs typeface="Times New Roman"/>
              </a:rPr>
              <a:t>df = pd.DataFrame({"A": [1, 2, 3], "B": [4, 5,</a:t>
            </a:r>
            <a:r>
              <a:rPr sz="2000" b="1" spc="-165" dirty="0">
                <a:latin typeface="Times New Roman"/>
                <a:cs typeface="Times New Roman"/>
              </a:rPr>
              <a:t> </a:t>
            </a:r>
            <a:r>
              <a:rPr sz="2000" b="1" dirty="0">
                <a:latin typeface="Times New Roman"/>
                <a:cs typeface="Times New Roman"/>
              </a:rPr>
              <a:t>6</a:t>
            </a:r>
            <a:r>
              <a:rPr sz="2000" b="1" dirty="0" smtClean="0">
                <a:latin typeface="Times New Roman"/>
                <a:cs typeface="Times New Roman"/>
              </a:rPr>
              <a:t>]}) </a:t>
            </a:r>
            <a:r>
              <a:rPr lang="en-US" sz="2000" b="1" dirty="0" err="1" smtClean="0">
                <a:latin typeface="Times New Roman"/>
                <a:cs typeface="Times New Roman"/>
              </a:rPr>
              <a:t>df</a:t>
            </a:r>
            <a:r>
              <a:rPr lang="en-US" sz="2000" b="1" dirty="0" smtClean="0">
                <a:latin typeface="Times New Roman"/>
                <a:cs typeface="Times New Roman"/>
              </a:rPr>
              <a:t>=</a:t>
            </a:r>
            <a:r>
              <a:rPr sz="2000" b="1" spc="-5" dirty="0" err="1" smtClean="0">
                <a:latin typeface="Times New Roman"/>
                <a:cs typeface="Times New Roman"/>
              </a:rPr>
              <a:t>df.rename</a:t>
            </a:r>
            <a:r>
              <a:rPr sz="2000" b="1" spc="-5" dirty="0" smtClean="0">
                <a:latin typeface="Times New Roman"/>
                <a:cs typeface="Times New Roman"/>
              </a:rPr>
              <a:t>(columns</a:t>
            </a:r>
            <a:r>
              <a:rPr sz="2000" b="1" spc="-5" dirty="0">
                <a:latin typeface="Times New Roman"/>
                <a:cs typeface="Times New Roman"/>
              </a:rPr>
              <a:t>={"A": </a:t>
            </a:r>
            <a:r>
              <a:rPr sz="2000" b="1" dirty="0">
                <a:latin typeface="Times New Roman"/>
                <a:cs typeface="Times New Roman"/>
              </a:rPr>
              <a:t>"a", "B":</a:t>
            </a:r>
            <a:r>
              <a:rPr sz="2000" b="1" spc="-75" dirty="0">
                <a:latin typeface="Times New Roman"/>
                <a:cs typeface="Times New Roman"/>
              </a:rPr>
              <a:t> </a:t>
            </a:r>
            <a:r>
              <a:rPr sz="2000" b="1" dirty="0">
                <a:latin typeface="Times New Roman"/>
                <a:cs typeface="Times New Roman"/>
              </a:rPr>
              <a:t>"c"})</a:t>
            </a:r>
            <a:endParaRPr sz="2000" dirty="0">
              <a:latin typeface="Times New Roman"/>
              <a:cs typeface="Times New Roman"/>
            </a:endParaRPr>
          </a:p>
          <a:p>
            <a:pPr marL="203200">
              <a:lnSpc>
                <a:spcPct val="100000"/>
              </a:lnSpc>
              <a:spcBef>
                <a:spcPts val="95"/>
              </a:spcBef>
              <a:tabLst>
                <a:tab pos="457834" algn="l"/>
              </a:tabLst>
            </a:pPr>
            <a:r>
              <a:rPr sz="2000" b="1" dirty="0">
                <a:latin typeface="Times New Roman"/>
                <a:cs typeface="Times New Roman"/>
              </a:rPr>
              <a:t>a	c</a:t>
            </a:r>
            <a:endParaRPr sz="2000" dirty="0">
              <a:latin typeface="Times New Roman"/>
              <a:cs typeface="Times New Roman"/>
            </a:endParaRPr>
          </a:p>
          <a:p>
            <a:pPr marL="12700">
              <a:lnSpc>
                <a:spcPct val="100000"/>
              </a:lnSpc>
              <a:spcBef>
                <a:spcPts val="100"/>
              </a:spcBef>
              <a:tabLst>
                <a:tab pos="266700" algn="l"/>
                <a:tab pos="521334" algn="l"/>
              </a:tabLst>
            </a:pPr>
            <a:r>
              <a:rPr sz="2000" b="1" dirty="0">
                <a:latin typeface="Times New Roman"/>
                <a:cs typeface="Times New Roman"/>
              </a:rPr>
              <a:t>0	1	4</a:t>
            </a:r>
            <a:endParaRPr sz="2000" dirty="0">
              <a:latin typeface="Times New Roman"/>
              <a:cs typeface="Times New Roman"/>
            </a:endParaRPr>
          </a:p>
          <a:p>
            <a:pPr marL="12700">
              <a:lnSpc>
                <a:spcPct val="100000"/>
              </a:lnSpc>
              <a:spcBef>
                <a:spcPts val="105"/>
              </a:spcBef>
              <a:tabLst>
                <a:tab pos="266700" algn="l"/>
                <a:tab pos="521334" algn="l"/>
              </a:tabLst>
            </a:pPr>
            <a:r>
              <a:rPr sz="2000" b="1" dirty="0">
                <a:latin typeface="Times New Roman"/>
                <a:cs typeface="Times New Roman"/>
              </a:rPr>
              <a:t>1	2	5</a:t>
            </a:r>
            <a:endParaRPr sz="2000" dirty="0">
              <a:latin typeface="Times New Roman"/>
              <a:cs typeface="Times New Roman"/>
            </a:endParaRPr>
          </a:p>
          <a:p>
            <a:pPr marL="12700">
              <a:lnSpc>
                <a:spcPct val="100000"/>
              </a:lnSpc>
              <a:spcBef>
                <a:spcPts val="100"/>
              </a:spcBef>
              <a:tabLst>
                <a:tab pos="266700" algn="l"/>
                <a:tab pos="521334" algn="l"/>
              </a:tabLst>
            </a:pPr>
            <a:r>
              <a:rPr sz="2000" b="1" dirty="0">
                <a:latin typeface="Times New Roman"/>
                <a:cs typeface="Times New Roman"/>
              </a:rPr>
              <a:t>2	3	6</a:t>
            </a:r>
            <a:endParaRPr sz="2000" dirty="0">
              <a:latin typeface="Times New Roman"/>
              <a:cs typeface="Times New Roman"/>
            </a:endParaRPr>
          </a:p>
        </p:txBody>
      </p:sp>
      <p:sp>
        <p:nvSpPr>
          <p:cNvPr id="5" name="object 15"/>
          <p:cNvSpPr txBox="1">
            <a:spLocks/>
          </p:cNvSpPr>
          <p:nvPr/>
        </p:nvSpPr>
        <p:spPr>
          <a:xfrm>
            <a:off x="646738" y="419874"/>
            <a:ext cx="8001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81000" y="1828799"/>
            <a:ext cx="8534400" cy="4321696"/>
          </a:xfrm>
          <a:prstGeom prst="rect">
            <a:avLst/>
          </a:prstGeom>
        </p:spPr>
        <p:txBody>
          <a:bodyPr vert="horz" wrap="square" lIns="0" tIns="12700" rIns="0" bIns="0" rtlCol="0">
            <a:spAutoFit/>
          </a:bodyPr>
          <a:lstStyle/>
          <a:p>
            <a:pPr marL="350520" indent="-338455">
              <a:lnSpc>
                <a:spcPct val="100000"/>
              </a:lnSpc>
              <a:buAutoNum type="arabicPeriod"/>
              <a:tabLst>
                <a:tab pos="351155" algn="l"/>
              </a:tabLst>
            </a:pPr>
            <a:r>
              <a:rPr sz="2000" spc="-5" dirty="0" err="1" smtClean="0">
                <a:solidFill>
                  <a:srgbClr val="002060"/>
                </a:solidFill>
                <a:latin typeface="Arial"/>
                <a:cs typeface="Arial"/>
              </a:rPr>
              <a:t>Dataframe</a:t>
            </a:r>
            <a:r>
              <a:rPr sz="2000" spc="-5" dirty="0" smtClean="0">
                <a:solidFill>
                  <a:srgbClr val="002060"/>
                </a:solidFill>
                <a:latin typeface="Arial"/>
                <a:cs typeface="Arial"/>
              </a:rPr>
              <a:t> </a:t>
            </a:r>
            <a:r>
              <a:rPr sz="2000" spc="-5" dirty="0">
                <a:solidFill>
                  <a:srgbClr val="002060"/>
                </a:solidFill>
                <a:latin typeface="Arial"/>
                <a:cs typeface="Arial"/>
              </a:rPr>
              <a:t>object </a:t>
            </a:r>
            <a:r>
              <a:rPr sz="2000" spc="-5" dirty="0">
                <a:solidFill>
                  <a:srgbClr val="333399"/>
                </a:solidFill>
                <a:latin typeface="Arial"/>
                <a:cs typeface="Arial"/>
              </a:rPr>
              <a:t>help a lot in keeping </a:t>
            </a:r>
            <a:r>
              <a:rPr sz="2000" dirty="0">
                <a:solidFill>
                  <a:srgbClr val="333399"/>
                </a:solidFill>
                <a:latin typeface="Arial"/>
                <a:cs typeface="Arial"/>
              </a:rPr>
              <a:t>track of </a:t>
            </a:r>
            <a:r>
              <a:rPr sz="2000" spc="-5" dirty="0">
                <a:solidFill>
                  <a:srgbClr val="333399"/>
                </a:solidFill>
                <a:latin typeface="Arial"/>
                <a:cs typeface="Arial"/>
              </a:rPr>
              <a:t>our</a:t>
            </a:r>
            <a:r>
              <a:rPr sz="2000" spc="-10" dirty="0">
                <a:solidFill>
                  <a:srgbClr val="333399"/>
                </a:solidFill>
                <a:latin typeface="Arial"/>
                <a:cs typeface="Arial"/>
              </a:rPr>
              <a:t> </a:t>
            </a:r>
            <a:r>
              <a:rPr sz="2000" dirty="0">
                <a:solidFill>
                  <a:srgbClr val="333399"/>
                </a:solidFill>
                <a:latin typeface="Arial"/>
                <a:cs typeface="Arial"/>
              </a:rPr>
              <a:t>data.</a:t>
            </a:r>
            <a:endParaRPr sz="2000" dirty="0">
              <a:latin typeface="Arial"/>
              <a:cs typeface="Arial"/>
            </a:endParaRPr>
          </a:p>
          <a:p>
            <a:pPr marL="350520" marR="45085" indent="-338455">
              <a:lnSpc>
                <a:spcPct val="100000"/>
              </a:lnSpc>
              <a:buAutoNum type="arabicPeriod"/>
              <a:tabLst>
                <a:tab pos="351155" algn="l"/>
              </a:tabLst>
            </a:pPr>
            <a:r>
              <a:rPr sz="2000" dirty="0">
                <a:solidFill>
                  <a:srgbClr val="333399"/>
                </a:solidFill>
                <a:latin typeface="Arial"/>
                <a:cs typeface="Arial"/>
              </a:rPr>
              <a:t>With </a:t>
            </a:r>
            <a:r>
              <a:rPr sz="2000" spc="-5" dirty="0">
                <a:solidFill>
                  <a:srgbClr val="333399"/>
                </a:solidFill>
                <a:latin typeface="Arial"/>
                <a:cs typeface="Arial"/>
              </a:rPr>
              <a:t>a pandas </a:t>
            </a:r>
            <a:r>
              <a:rPr sz="2000" dirty="0">
                <a:solidFill>
                  <a:srgbClr val="333399"/>
                </a:solidFill>
                <a:latin typeface="Arial"/>
                <a:cs typeface="Arial"/>
              </a:rPr>
              <a:t>dataframe, </a:t>
            </a:r>
            <a:r>
              <a:rPr sz="2000" spc="-5" dirty="0">
                <a:solidFill>
                  <a:srgbClr val="333399"/>
                </a:solidFill>
                <a:latin typeface="Arial"/>
                <a:cs typeface="Arial"/>
              </a:rPr>
              <a:t>we can have </a:t>
            </a:r>
            <a:r>
              <a:rPr sz="2000" spc="-20" dirty="0">
                <a:solidFill>
                  <a:srgbClr val="333399"/>
                </a:solidFill>
                <a:latin typeface="Arial"/>
                <a:cs typeface="Arial"/>
              </a:rPr>
              <a:t>different </a:t>
            </a:r>
            <a:r>
              <a:rPr sz="2000" spc="-5" dirty="0">
                <a:solidFill>
                  <a:srgbClr val="333399"/>
                </a:solidFill>
                <a:latin typeface="Arial"/>
                <a:cs typeface="Arial"/>
              </a:rPr>
              <a:t>data</a:t>
            </a:r>
            <a:r>
              <a:rPr sz="2000" spc="-80" dirty="0">
                <a:solidFill>
                  <a:srgbClr val="333399"/>
                </a:solidFill>
                <a:latin typeface="Arial"/>
                <a:cs typeface="Arial"/>
              </a:rPr>
              <a:t> </a:t>
            </a:r>
            <a:r>
              <a:rPr sz="2000" dirty="0">
                <a:solidFill>
                  <a:srgbClr val="333399"/>
                </a:solidFill>
                <a:latin typeface="Arial"/>
                <a:cs typeface="Arial"/>
              </a:rPr>
              <a:t>types  </a:t>
            </a:r>
            <a:r>
              <a:rPr sz="2000" spc="-5" dirty="0">
                <a:solidFill>
                  <a:srgbClr val="333399"/>
                </a:solidFill>
                <a:latin typeface="Arial"/>
                <a:cs typeface="Arial"/>
              </a:rPr>
              <a:t>(float, int, string, </a:t>
            </a:r>
            <a:r>
              <a:rPr sz="2000" dirty="0">
                <a:solidFill>
                  <a:srgbClr val="333399"/>
                </a:solidFill>
                <a:latin typeface="Arial"/>
                <a:cs typeface="Arial"/>
              </a:rPr>
              <a:t>datetime, etc) </a:t>
            </a:r>
            <a:r>
              <a:rPr sz="2000" spc="-5" dirty="0">
                <a:solidFill>
                  <a:srgbClr val="333399"/>
                </a:solidFill>
                <a:latin typeface="Arial"/>
                <a:cs typeface="Arial"/>
              </a:rPr>
              <a:t>all in one</a:t>
            </a:r>
            <a:r>
              <a:rPr sz="2000" spc="-140" dirty="0">
                <a:solidFill>
                  <a:srgbClr val="333399"/>
                </a:solidFill>
                <a:latin typeface="Arial"/>
                <a:cs typeface="Arial"/>
              </a:rPr>
              <a:t> </a:t>
            </a:r>
            <a:r>
              <a:rPr sz="2000" spc="-5" dirty="0">
                <a:solidFill>
                  <a:srgbClr val="333399"/>
                </a:solidFill>
                <a:latin typeface="Arial"/>
                <a:cs typeface="Arial"/>
              </a:rPr>
              <a:t>place</a:t>
            </a:r>
            <a:endParaRPr sz="2000" dirty="0">
              <a:latin typeface="Arial"/>
              <a:cs typeface="Arial"/>
            </a:endParaRPr>
          </a:p>
          <a:p>
            <a:pPr marL="350520" marR="462280" indent="-338455">
              <a:lnSpc>
                <a:spcPct val="100000"/>
              </a:lnSpc>
              <a:buAutoNum type="arabicPeriod"/>
              <a:tabLst>
                <a:tab pos="351155" algn="l"/>
              </a:tabLst>
            </a:pPr>
            <a:r>
              <a:rPr sz="2000" spc="-5" dirty="0">
                <a:solidFill>
                  <a:srgbClr val="333399"/>
                </a:solidFill>
                <a:latin typeface="Arial"/>
                <a:cs typeface="Arial"/>
              </a:rPr>
              <a:t>Pandas has built in functionality </a:t>
            </a:r>
            <a:r>
              <a:rPr sz="2000" dirty="0">
                <a:solidFill>
                  <a:srgbClr val="333399"/>
                </a:solidFill>
                <a:latin typeface="Arial"/>
                <a:cs typeface="Arial"/>
              </a:rPr>
              <a:t>for </a:t>
            </a:r>
            <a:r>
              <a:rPr sz="2000" spc="-5" dirty="0">
                <a:solidFill>
                  <a:srgbClr val="333399"/>
                </a:solidFill>
                <a:latin typeface="Arial"/>
                <a:cs typeface="Arial"/>
              </a:rPr>
              <a:t>like easy grouping</a:t>
            </a:r>
            <a:r>
              <a:rPr sz="2000" spc="-80" dirty="0">
                <a:solidFill>
                  <a:srgbClr val="333399"/>
                </a:solidFill>
                <a:latin typeface="Arial"/>
                <a:cs typeface="Arial"/>
              </a:rPr>
              <a:t> </a:t>
            </a:r>
            <a:r>
              <a:rPr sz="2000" dirty="0">
                <a:solidFill>
                  <a:srgbClr val="333399"/>
                </a:solidFill>
                <a:latin typeface="Arial"/>
                <a:cs typeface="Arial"/>
              </a:rPr>
              <a:t>&amp;  </a:t>
            </a:r>
            <a:r>
              <a:rPr sz="2000" spc="-5" dirty="0">
                <a:solidFill>
                  <a:srgbClr val="333399"/>
                </a:solidFill>
                <a:latin typeface="Arial"/>
                <a:cs typeface="Arial"/>
              </a:rPr>
              <a:t>easy joins </a:t>
            </a:r>
            <a:r>
              <a:rPr sz="2000" dirty="0">
                <a:solidFill>
                  <a:srgbClr val="333399"/>
                </a:solidFill>
                <a:latin typeface="Arial"/>
                <a:cs typeface="Arial"/>
              </a:rPr>
              <a:t>of data, </a:t>
            </a:r>
            <a:r>
              <a:rPr sz="2000" spc="-5" dirty="0">
                <a:solidFill>
                  <a:srgbClr val="333399"/>
                </a:solidFill>
                <a:latin typeface="Arial"/>
                <a:cs typeface="Arial"/>
              </a:rPr>
              <a:t>rolling</a:t>
            </a:r>
            <a:r>
              <a:rPr sz="2000" spc="-45" dirty="0">
                <a:solidFill>
                  <a:srgbClr val="333399"/>
                </a:solidFill>
                <a:latin typeface="Arial"/>
                <a:cs typeface="Arial"/>
              </a:rPr>
              <a:t> </a:t>
            </a:r>
            <a:r>
              <a:rPr sz="2000" spc="-5" dirty="0">
                <a:solidFill>
                  <a:srgbClr val="333399"/>
                </a:solidFill>
                <a:latin typeface="Arial"/>
                <a:cs typeface="Arial"/>
              </a:rPr>
              <a:t>windows</a:t>
            </a:r>
            <a:endParaRPr sz="2000" dirty="0">
              <a:latin typeface="Arial"/>
              <a:cs typeface="Arial"/>
            </a:endParaRPr>
          </a:p>
          <a:p>
            <a:pPr marL="350520" marR="982344" indent="-338455">
              <a:lnSpc>
                <a:spcPct val="100000"/>
              </a:lnSpc>
              <a:buAutoNum type="arabicPeriod"/>
              <a:tabLst>
                <a:tab pos="351155" algn="l"/>
              </a:tabLst>
            </a:pPr>
            <a:r>
              <a:rPr sz="2000" spc="-5" dirty="0">
                <a:solidFill>
                  <a:srgbClr val="333399"/>
                </a:solidFill>
                <a:latin typeface="Arial"/>
                <a:cs typeface="Arial"/>
              </a:rPr>
              <a:t>Good </a:t>
            </a:r>
            <a:r>
              <a:rPr sz="2000" dirty="0" smtClean="0">
                <a:solidFill>
                  <a:srgbClr val="333399"/>
                </a:solidFill>
                <a:latin typeface="Arial"/>
                <a:cs typeface="Arial"/>
              </a:rPr>
              <a:t>I</a:t>
            </a:r>
            <a:r>
              <a:rPr lang="en-US" sz="2000" dirty="0" smtClean="0">
                <a:solidFill>
                  <a:srgbClr val="333399"/>
                </a:solidFill>
                <a:latin typeface="Arial"/>
                <a:cs typeface="Arial"/>
              </a:rPr>
              <a:t>/</a:t>
            </a:r>
            <a:r>
              <a:rPr sz="2000" dirty="0" smtClean="0">
                <a:solidFill>
                  <a:srgbClr val="333399"/>
                </a:solidFill>
                <a:latin typeface="Arial"/>
                <a:cs typeface="Arial"/>
              </a:rPr>
              <a:t>O </a:t>
            </a:r>
            <a:r>
              <a:rPr sz="2000" spc="-5" dirty="0">
                <a:solidFill>
                  <a:srgbClr val="333399"/>
                </a:solidFill>
                <a:latin typeface="Arial"/>
                <a:cs typeface="Arial"/>
              </a:rPr>
              <a:t>capabilities; Easily pull data </a:t>
            </a:r>
            <a:r>
              <a:rPr sz="2000" dirty="0">
                <a:solidFill>
                  <a:srgbClr val="333399"/>
                </a:solidFill>
                <a:latin typeface="Arial"/>
                <a:cs typeface="Arial"/>
              </a:rPr>
              <a:t>from </a:t>
            </a:r>
            <a:r>
              <a:rPr sz="2000" spc="-5" dirty="0">
                <a:solidFill>
                  <a:srgbClr val="333399"/>
                </a:solidFill>
                <a:latin typeface="Arial"/>
                <a:cs typeface="Arial"/>
              </a:rPr>
              <a:t>a</a:t>
            </a:r>
            <a:r>
              <a:rPr sz="2000" spc="-105" dirty="0">
                <a:solidFill>
                  <a:srgbClr val="333399"/>
                </a:solidFill>
                <a:latin typeface="Arial"/>
                <a:cs typeface="Arial"/>
              </a:rPr>
              <a:t> </a:t>
            </a:r>
            <a:r>
              <a:rPr sz="2000" dirty="0">
                <a:solidFill>
                  <a:srgbClr val="333399"/>
                </a:solidFill>
                <a:latin typeface="Arial"/>
                <a:cs typeface="Arial"/>
              </a:rPr>
              <a:t>MySQL  </a:t>
            </a:r>
            <a:r>
              <a:rPr sz="2000" spc="-5" dirty="0">
                <a:solidFill>
                  <a:srgbClr val="333399"/>
                </a:solidFill>
                <a:latin typeface="Arial"/>
                <a:cs typeface="Arial"/>
              </a:rPr>
              <a:t>database directly into a data</a:t>
            </a:r>
            <a:r>
              <a:rPr sz="2000" spc="-85" dirty="0">
                <a:solidFill>
                  <a:srgbClr val="333399"/>
                </a:solidFill>
                <a:latin typeface="Arial"/>
                <a:cs typeface="Arial"/>
              </a:rPr>
              <a:t> </a:t>
            </a:r>
            <a:r>
              <a:rPr sz="2000" dirty="0">
                <a:solidFill>
                  <a:srgbClr val="333399"/>
                </a:solidFill>
                <a:latin typeface="Arial"/>
                <a:cs typeface="Arial"/>
              </a:rPr>
              <a:t>frame</a:t>
            </a:r>
            <a:endParaRPr sz="2000" dirty="0">
              <a:latin typeface="Arial"/>
              <a:cs typeface="Arial"/>
            </a:endParaRPr>
          </a:p>
          <a:p>
            <a:pPr marL="469900" marR="8255" indent="-457200">
              <a:lnSpc>
                <a:spcPct val="100000"/>
              </a:lnSpc>
              <a:spcBef>
                <a:spcPts val="5"/>
              </a:spcBef>
              <a:buAutoNum type="arabicPeriod"/>
              <a:tabLst>
                <a:tab pos="469265" algn="l"/>
                <a:tab pos="469900" algn="l"/>
                <a:tab pos="1249680" algn="l"/>
                <a:tab pos="2505710" algn="l"/>
                <a:tab pos="3167380" algn="l"/>
                <a:tab pos="3829050" algn="l"/>
                <a:tab pos="4488815" algn="l"/>
                <a:tab pos="5388610" algn="l"/>
                <a:tab pos="5915660" algn="l"/>
                <a:tab pos="7031355" algn="l"/>
                <a:tab pos="8082915" algn="l"/>
              </a:tabLst>
            </a:pPr>
            <a:r>
              <a:rPr sz="2000" dirty="0">
                <a:solidFill>
                  <a:srgbClr val="333399"/>
                </a:solidFill>
                <a:latin typeface="Arial"/>
                <a:cs typeface="Arial"/>
              </a:rPr>
              <a:t>With	</a:t>
            </a:r>
            <a:r>
              <a:rPr sz="2000" spc="-5" dirty="0">
                <a:solidFill>
                  <a:srgbClr val="333399"/>
                </a:solidFill>
                <a:latin typeface="Arial"/>
                <a:cs typeface="Arial"/>
              </a:rPr>
              <a:t>p</a:t>
            </a:r>
            <a:r>
              <a:rPr sz="2000" spc="-10" dirty="0">
                <a:solidFill>
                  <a:srgbClr val="333399"/>
                </a:solidFill>
                <a:latin typeface="Arial"/>
                <a:cs typeface="Arial"/>
              </a:rPr>
              <a:t>a</a:t>
            </a:r>
            <a:r>
              <a:rPr sz="2000" spc="-20" dirty="0">
                <a:solidFill>
                  <a:srgbClr val="333399"/>
                </a:solidFill>
                <a:latin typeface="Arial"/>
                <a:cs typeface="Arial"/>
              </a:rPr>
              <a:t>n</a:t>
            </a:r>
            <a:r>
              <a:rPr sz="2000" spc="-5" dirty="0">
                <a:solidFill>
                  <a:srgbClr val="333399"/>
                </a:solidFill>
                <a:latin typeface="Arial"/>
                <a:cs typeface="Arial"/>
              </a:rPr>
              <a:t>das,	you</a:t>
            </a:r>
            <a:r>
              <a:rPr sz="2000" dirty="0">
                <a:solidFill>
                  <a:srgbClr val="333399"/>
                </a:solidFill>
                <a:latin typeface="Arial"/>
                <a:cs typeface="Arial"/>
              </a:rPr>
              <a:t>	c</a:t>
            </a:r>
            <a:r>
              <a:rPr sz="2000" spc="-35" dirty="0">
                <a:solidFill>
                  <a:srgbClr val="333399"/>
                </a:solidFill>
                <a:latin typeface="Arial"/>
                <a:cs typeface="Arial"/>
              </a:rPr>
              <a:t>a</a:t>
            </a:r>
            <a:r>
              <a:rPr sz="2000" spc="-5" dirty="0">
                <a:solidFill>
                  <a:srgbClr val="333399"/>
                </a:solidFill>
                <a:latin typeface="Arial"/>
                <a:cs typeface="Arial"/>
              </a:rPr>
              <a:t>n</a:t>
            </a:r>
            <a:r>
              <a:rPr sz="2000" dirty="0">
                <a:solidFill>
                  <a:srgbClr val="333399"/>
                </a:solidFill>
                <a:latin typeface="Arial"/>
                <a:cs typeface="Arial"/>
              </a:rPr>
              <a:t>	</a:t>
            </a:r>
            <a:r>
              <a:rPr sz="2000" spc="-5" dirty="0">
                <a:solidFill>
                  <a:srgbClr val="333399"/>
                </a:solidFill>
                <a:latin typeface="Arial"/>
                <a:cs typeface="Arial"/>
              </a:rPr>
              <a:t>use</a:t>
            </a:r>
            <a:r>
              <a:rPr sz="2000" dirty="0">
                <a:solidFill>
                  <a:srgbClr val="333399"/>
                </a:solidFill>
                <a:latin typeface="Arial"/>
                <a:cs typeface="Arial"/>
              </a:rPr>
              <a:t>	patsy	for	</a:t>
            </a:r>
            <a:r>
              <a:rPr sz="2000" spc="-25" dirty="0">
                <a:solidFill>
                  <a:srgbClr val="333399"/>
                </a:solidFill>
                <a:latin typeface="Arial"/>
                <a:cs typeface="Arial"/>
              </a:rPr>
              <a:t>R</a:t>
            </a:r>
            <a:r>
              <a:rPr sz="2000" dirty="0">
                <a:solidFill>
                  <a:srgbClr val="333399"/>
                </a:solidFill>
                <a:latin typeface="Arial"/>
                <a:cs typeface="Arial"/>
              </a:rPr>
              <a:t>-</a:t>
            </a:r>
            <a:r>
              <a:rPr sz="2000" spc="-15" dirty="0">
                <a:solidFill>
                  <a:srgbClr val="333399"/>
                </a:solidFill>
                <a:latin typeface="Arial"/>
                <a:cs typeface="Arial"/>
              </a:rPr>
              <a:t>s</a:t>
            </a:r>
            <a:r>
              <a:rPr sz="2000" dirty="0">
                <a:solidFill>
                  <a:srgbClr val="333399"/>
                </a:solidFill>
                <a:latin typeface="Arial"/>
                <a:cs typeface="Arial"/>
              </a:rPr>
              <a:t>t</a:t>
            </a:r>
            <a:r>
              <a:rPr sz="2000" spc="-10" dirty="0">
                <a:solidFill>
                  <a:srgbClr val="333399"/>
                </a:solidFill>
                <a:latin typeface="Arial"/>
                <a:cs typeface="Arial"/>
              </a:rPr>
              <a:t>yl</a:t>
            </a:r>
            <a:r>
              <a:rPr sz="2000" spc="-5" dirty="0">
                <a:solidFill>
                  <a:srgbClr val="333399"/>
                </a:solidFill>
                <a:latin typeface="Arial"/>
                <a:cs typeface="Arial"/>
              </a:rPr>
              <a:t>e</a:t>
            </a:r>
            <a:r>
              <a:rPr sz="2000" dirty="0">
                <a:solidFill>
                  <a:srgbClr val="333399"/>
                </a:solidFill>
                <a:latin typeface="Arial"/>
                <a:cs typeface="Arial"/>
              </a:rPr>
              <a:t>	syntax	</a:t>
            </a:r>
            <a:r>
              <a:rPr sz="2000" spc="-25" dirty="0">
                <a:solidFill>
                  <a:srgbClr val="333399"/>
                </a:solidFill>
                <a:latin typeface="Arial"/>
                <a:cs typeface="Arial"/>
              </a:rPr>
              <a:t>i</a:t>
            </a:r>
            <a:r>
              <a:rPr sz="2000" spc="-5" dirty="0">
                <a:solidFill>
                  <a:srgbClr val="333399"/>
                </a:solidFill>
                <a:latin typeface="Arial"/>
                <a:cs typeface="Arial"/>
              </a:rPr>
              <a:t>n  doing</a:t>
            </a:r>
            <a:r>
              <a:rPr sz="2000" spc="5" dirty="0">
                <a:solidFill>
                  <a:srgbClr val="333399"/>
                </a:solidFill>
                <a:latin typeface="Arial"/>
                <a:cs typeface="Arial"/>
              </a:rPr>
              <a:t> </a:t>
            </a:r>
            <a:r>
              <a:rPr sz="2000" dirty="0">
                <a:solidFill>
                  <a:srgbClr val="333399"/>
                </a:solidFill>
                <a:latin typeface="Arial"/>
                <a:cs typeface="Arial"/>
              </a:rPr>
              <a:t>regressions.</a:t>
            </a:r>
            <a:endParaRPr sz="2000" dirty="0">
              <a:latin typeface="Arial"/>
              <a:cs typeface="Arial"/>
            </a:endParaRPr>
          </a:p>
          <a:p>
            <a:pPr marL="469900" marR="5080" indent="-457200">
              <a:lnSpc>
                <a:spcPct val="100000"/>
              </a:lnSpc>
              <a:buAutoNum type="arabicPeriod"/>
              <a:tabLst>
                <a:tab pos="469265" algn="l"/>
                <a:tab pos="469900" algn="l"/>
                <a:tab pos="1318260" algn="l"/>
                <a:tab pos="1814195" algn="l"/>
                <a:tab pos="2935605" algn="l"/>
                <a:tab pos="3669029" algn="l"/>
                <a:tab pos="4298315" algn="l"/>
                <a:tab pos="5877560" algn="l"/>
                <a:tab pos="6607809" algn="l"/>
                <a:tab pos="7711440" algn="l"/>
              </a:tabLst>
            </a:pPr>
            <a:r>
              <a:rPr lang="en-US" sz="2000" dirty="0" smtClean="0">
                <a:solidFill>
                  <a:srgbClr val="333399"/>
                </a:solidFill>
                <a:latin typeface="Arial"/>
                <a:cs typeface="Arial"/>
              </a:rPr>
              <a:t>Tools fo</a:t>
            </a:r>
            <a:r>
              <a:rPr sz="2000" dirty="0" smtClean="0">
                <a:solidFill>
                  <a:srgbClr val="333399"/>
                </a:solidFill>
                <a:latin typeface="Arial"/>
                <a:cs typeface="Arial"/>
              </a:rPr>
              <a:t>r</a:t>
            </a:r>
            <a:r>
              <a:rPr sz="2000" dirty="0">
                <a:solidFill>
                  <a:srgbClr val="333399"/>
                </a:solidFill>
                <a:latin typeface="Arial"/>
                <a:cs typeface="Arial"/>
              </a:rPr>
              <a:t>	</a:t>
            </a:r>
            <a:r>
              <a:rPr sz="2000" spc="-10" dirty="0">
                <a:solidFill>
                  <a:srgbClr val="333399"/>
                </a:solidFill>
                <a:latin typeface="Arial"/>
                <a:cs typeface="Arial"/>
              </a:rPr>
              <a:t>l</a:t>
            </a:r>
            <a:r>
              <a:rPr sz="2000" spc="-20" dirty="0">
                <a:solidFill>
                  <a:srgbClr val="333399"/>
                </a:solidFill>
                <a:latin typeface="Arial"/>
                <a:cs typeface="Arial"/>
              </a:rPr>
              <a:t>o</a:t>
            </a:r>
            <a:r>
              <a:rPr sz="2000" spc="-5" dirty="0">
                <a:solidFill>
                  <a:srgbClr val="333399"/>
                </a:solidFill>
                <a:latin typeface="Arial"/>
                <a:cs typeface="Arial"/>
              </a:rPr>
              <a:t>ad</a:t>
            </a:r>
            <a:r>
              <a:rPr sz="2000" spc="-15" dirty="0">
                <a:solidFill>
                  <a:srgbClr val="333399"/>
                </a:solidFill>
                <a:latin typeface="Arial"/>
                <a:cs typeface="Arial"/>
              </a:rPr>
              <a:t>i</a:t>
            </a:r>
            <a:r>
              <a:rPr sz="2000" spc="-5" dirty="0">
                <a:solidFill>
                  <a:srgbClr val="333399"/>
                </a:solidFill>
                <a:latin typeface="Arial"/>
                <a:cs typeface="Arial"/>
              </a:rPr>
              <a:t>ng</a:t>
            </a:r>
            <a:r>
              <a:rPr sz="2000" dirty="0">
                <a:solidFill>
                  <a:srgbClr val="333399"/>
                </a:solidFill>
                <a:latin typeface="Arial"/>
                <a:cs typeface="Arial"/>
              </a:rPr>
              <a:t>	</a:t>
            </a:r>
            <a:r>
              <a:rPr sz="2000" spc="-5" dirty="0">
                <a:solidFill>
                  <a:srgbClr val="333399"/>
                </a:solidFill>
                <a:latin typeface="Arial"/>
                <a:cs typeface="Arial"/>
              </a:rPr>
              <a:t>data</a:t>
            </a:r>
            <a:r>
              <a:rPr sz="2000" dirty="0">
                <a:solidFill>
                  <a:srgbClr val="333399"/>
                </a:solidFill>
                <a:latin typeface="Arial"/>
                <a:cs typeface="Arial"/>
              </a:rPr>
              <a:t>	</a:t>
            </a:r>
            <a:r>
              <a:rPr sz="2000" spc="-10" dirty="0">
                <a:solidFill>
                  <a:srgbClr val="333399"/>
                </a:solidFill>
                <a:latin typeface="Arial"/>
                <a:cs typeface="Arial"/>
              </a:rPr>
              <a:t>i</a:t>
            </a:r>
            <a:r>
              <a:rPr sz="2000" spc="-20" dirty="0">
                <a:solidFill>
                  <a:srgbClr val="333399"/>
                </a:solidFill>
                <a:latin typeface="Arial"/>
                <a:cs typeface="Arial"/>
              </a:rPr>
              <a:t>n</a:t>
            </a:r>
            <a:r>
              <a:rPr sz="2000" dirty="0">
                <a:solidFill>
                  <a:srgbClr val="333399"/>
                </a:solidFill>
                <a:latin typeface="Arial"/>
                <a:cs typeface="Arial"/>
              </a:rPr>
              <a:t>to	</a:t>
            </a:r>
            <a:r>
              <a:rPr sz="2000" spc="-25" dirty="0">
                <a:solidFill>
                  <a:srgbClr val="333399"/>
                </a:solidFill>
                <a:latin typeface="Arial"/>
                <a:cs typeface="Arial"/>
              </a:rPr>
              <a:t>i</a:t>
            </a:r>
            <a:r>
              <a:rPr sz="2000" spc="-20" dirty="0">
                <a:solidFill>
                  <a:srgbClr val="333399"/>
                </a:solidFill>
                <a:latin typeface="Arial"/>
                <a:cs typeface="Arial"/>
              </a:rPr>
              <a:t>n</a:t>
            </a:r>
            <a:r>
              <a:rPr sz="2000" dirty="0">
                <a:solidFill>
                  <a:srgbClr val="333399"/>
                </a:solidFill>
                <a:latin typeface="Arial"/>
                <a:cs typeface="Arial"/>
              </a:rPr>
              <a:t>-m</a:t>
            </a:r>
            <a:r>
              <a:rPr sz="2000" spc="-5" dirty="0">
                <a:solidFill>
                  <a:srgbClr val="333399"/>
                </a:solidFill>
                <a:latin typeface="Arial"/>
                <a:cs typeface="Arial"/>
              </a:rPr>
              <a:t>emor</a:t>
            </a:r>
            <a:r>
              <a:rPr sz="2000" dirty="0">
                <a:solidFill>
                  <a:srgbClr val="333399"/>
                </a:solidFill>
                <a:latin typeface="Arial"/>
                <a:cs typeface="Arial"/>
              </a:rPr>
              <a:t>y	</a:t>
            </a:r>
            <a:r>
              <a:rPr sz="2000" spc="-10" dirty="0">
                <a:solidFill>
                  <a:srgbClr val="333399"/>
                </a:solidFill>
                <a:latin typeface="Arial"/>
                <a:cs typeface="Arial"/>
              </a:rPr>
              <a:t>dat</a:t>
            </a:r>
            <a:r>
              <a:rPr sz="2000" spc="-5" dirty="0">
                <a:solidFill>
                  <a:srgbClr val="333399"/>
                </a:solidFill>
                <a:latin typeface="Arial"/>
                <a:cs typeface="Arial"/>
              </a:rPr>
              <a:t>a</a:t>
            </a:r>
            <a:r>
              <a:rPr sz="2000" dirty="0">
                <a:solidFill>
                  <a:srgbClr val="333399"/>
                </a:solidFill>
                <a:latin typeface="Arial"/>
                <a:cs typeface="Arial"/>
              </a:rPr>
              <a:t>	</a:t>
            </a:r>
            <a:r>
              <a:rPr sz="2000" spc="-5" dirty="0">
                <a:solidFill>
                  <a:srgbClr val="333399"/>
                </a:solidFill>
                <a:latin typeface="Arial"/>
                <a:cs typeface="Arial"/>
              </a:rPr>
              <a:t>objects</a:t>
            </a:r>
            <a:r>
              <a:rPr sz="2000" dirty="0">
                <a:solidFill>
                  <a:srgbClr val="333399"/>
                </a:solidFill>
                <a:latin typeface="Arial"/>
                <a:cs typeface="Arial"/>
              </a:rPr>
              <a:t>	f</a:t>
            </a:r>
            <a:r>
              <a:rPr sz="2000" spc="5" dirty="0">
                <a:solidFill>
                  <a:srgbClr val="333399"/>
                </a:solidFill>
                <a:latin typeface="Arial"/>
                <a:cs typeface="Arial"/>
              </a:rPr>
              <a:t>r</a:t>
            </a:r>
            <a:r>
              <a:rPr sz="2000" spc="-5" dirty="0">
                <a:solidFill>
                  <a:srgbClr val="333399"/>
                </a:solidFill>
                <a:latin typeface="Arial"/>
                <a:cs typeface="Arial"/>
              </a:rPr>
              <a:t>om  </a:t>
            </a:r>
            <a:r>
              <a:rPr sz="2000" spc="-20" dirty="0">
                <a:solidFill>
                  <a:srgbClr val="333399"/>
                </a:solidFill>
                <a:latin typeface="Arial"/>
                <a:cs typeface="Arial"/>
              </a:rPr>
              <a:t>different </a:t>
            </a:r>
            <a:r>
              <a:rPr sz="2000" spc="-5" dirty="0">
                <a:solidFill>
                  <a:srgbClr val="333399"/>
                </a:solidFill>
                <a:latin typeface="Arial"/>
                <a:cs typeface="Arial"/>
              </a:rPr>
              <a:t>file</a:t>
            </a:r>
            <a:r>
              <a:rPr sz="2000" spc="10" dirty="0">
                <a:solidFill>
                  <a:srgbClr val="333399"/>
                </a:solidFill>
                <a:latin typeface="Arial"/>
                <a:cs typeface="Arial"/>
              </a:rPr>
              <a:t> </a:t>
            </a:r>
            <a:r>
              <a:rPr sz="2000" dirty="0">
                <a:solidFill>
                  <a:srgbClr val="333399"/>
                </a:solidFill>
                <a:latin typeface="Arial"/>
                <a:cs typeface="Arial"/>
              </a:rPr>
              <a:t>formats.</a:t>
            </a:r>
            <a:endParaRPr sz="2000" dirty="0">
              <a:latin typeface="Arial"/>
              <a:cs typeface="Arial"/>
            </a:endParaRPr>
          </a:p>
          <a:p>
            <a:pPr marL="469900" indent="-457200">
              <a:lnSpc>
                <a:spcPct val="100000"/>
              </a:lnSpc>
              <a:buAutoNum type="arabicPeriod"/>
              <a:tabLst>
                <a:tab pos="469265" algn="l"/>
                <a:tab pos="469900" algn="l"/>
              </a:tabLst>
            </a:pPr>
            <a:r>
              <a:rPr sz="2000" spc="-5" dirty="0">
                <a:solidFill>
                  <a:srgbClr val="333399"/>
                </a:solidFill>
                <a:latin typeface="Arial"/>
                <a:cs typeface="Arial"/>
              </a:rPr>
              <a:t>Data alignment and integrated handling </a:t>
            </a:r>
            <a:r>
              <a:rPr sz="2000" dirty="0">
                <a:solidFill>
                  <a:srgbClr val="333399"/>
                </a:solidFill>
                <a:latin typeface="Arial"/>
                <a:cs typeface="Arial"/>
              </a:rPr>
              <a:t>of </a:t>
            </a:r>
            <a:r>
              <a:rPr sz="2000" spc="-5" dirty="0">
                <a:solidFill>
                  <a:srgbClr val="333399"/>
                </a:solidFill>
                <a:latin typeface="Arial"/>
                <a:cs typeface="Arial"/>
              </a:rPr>
              <a:t>missing</a:t>
            </a:r>
            <a:r>
              <a:rPr sz="2000" spc="55" dirty="0">
                <a:solidFill>
                  <a:srgbClr val="333399"/>
                </a:solidFill>
                <a:latin typeface="Arial"/>
                <a:cs typeface="Arial"/>
              </a:rPr>
              <a:t> </a:t>
            </a:r>
            <a:r>
              <a:rPr sz="2000" dirty="0">
                <a:solidFill>
                  <a:srgbClr val="333399"/>
                </a:solidFill>
                <a:latin typeface="Arial"/>
                <a:cs typeface="Arial"/>
              </a:rPr>
              <a:t>data.</a:t>
            </a:r>
            <a:endParaRPr sz="2000" dirty="0">
              <a:latin typeface="Arial"/>
              <a:cs typeface="Arial"/>
            </a:endParaRPr>
          </a:p>
          <a:p>
            <a:pPr marL="469900" indent="-457200">
              <a:lnSpc>
                <a:spcPct val="100000"/>
              </a:lnSpc>
              <a:buAutoNum type="arabicPeriod"/>
              <a:tabLst>
                <a:tab pos="469265" algn="l"/>
                <a:tab pos="469900" algn="l"/>
              </a:tabLst>
            </a:pPr>
            <a:r>
              <a:rPr sz="2000" spc="-5" dirty="0">
                <a:solidFill>
                  <a:srgbClr val="333399"/>
                </a:solidFill>
                <a:latin typeface="Arial"/>
                <a:cs typeface="Arial"/>
              </a:rPr>
              <a:t>Reshaping and pivoting </a:t>
            </a:r>
            <a:r>
              <a:rPr sz="2000" dirty="0">
                <a:solidFill>
                  <a:srgbClr val="333399"/>
                </a:solidFill>
                <a:latin typeface="Arial"/>
                <a:cs typeface="Arial"/>
              </a:rPr>
              <a:t>of </a:t>
            </a:r>
            <a:r>
              <a:rPr sz="2000" spc="-5" dirty="0">
                <a:solidFill>
                  <a:srgbClr val="333399"/>
                </a:solidFill>
                <a:latin typeface="Arial"/>
                <a:cs typeface="Arial"/>
              </a:rPr>
              <a:t>data</a:t>
            </a:r>
            <a:r>
              <a:rPr sz="2000" spc="5" dirty="0">
                <a:solidFill>
                  <a:srgbClr val="333399"/>
                </a:solidFill>
                <a:latin typeface="Arial"/>
                <a:cs typeface="Arial"/>
              </a:rPr>
              <a:t> </a:t>
            </a:r>
            <a:r>
              <a:rPr sz="2000" dirty="0">
                <a:solidFill>
                  <a:srgbClr val="333399"/>
                </a:solidFill>
                <a:latin typeface="Arial"/>
                <a:cs typeface="Arial"/>
              </a:rPr>
              <a:t>sets.</a:t>
            </a:r>
            <a:endParaRPr sz="2000" dirty="0">
              <a:latin typeface="Arial"/>
              <a:cs typeface="Arial"/>
            </a:endParaRPr>
          </a:p>
          <a:p>
            <a:pPr marL="469900" marR="101600" indent="-457200">
              <a:lnSpc>
                <a:spcPct val="100000"/>
              </a:lnSpc>
              <a:buAutoNum type="arabicPeriod"/>
              <a:tabLst>
                <a:tab pos="469265" algn="l"/>
                <a:tab pos="469900" algn="l"/>
              </a:tabLst>
            </a:pPr>
            <a:r>
              <a:rPr sz="2000" spc="-5" dirty="0">
                <a:solidFill>
                  <a:srgbClr val="333399"/>
                </a:solidFill>
                <a:latin typeface="Arial"/>
                <a:cs typeface="Arial"/>
              </a:rPr>
              <a:t>Label-based slicing, </a:t>
            </a:r>
            <a:r>
              <a:rPr sz="2000" spc="-10" dirty="0">
                <a:solidFill>
                  <a:srgbClr val="333399"/>
                </a:solidFill>
                <a:latin typeface="Arial"/>
                <a:cs typeface="Arial"/>
              </a:rPr>
              <a:t>indexing </a:t>
            </a:r>
            <a:r>
              <a:rPr sz="2000" spc="-5" dirty="0">
                <a:solidFill>
                  <a:srgbClr val="333399"/>
                </a:solidFill>
                <a:latin typeface="Arial"/>
                <a:cs typeface="Arial"/>
              </a:rPr>
              <a:t>and subsetting </a:t>
            </a:r>
            <a:r>
              <a:rPr sz="2000" dirty="0">
                <a:solidFill>
                  <a:srgbClr val="333399"/>
                </a:solidFill>
                <a:latin typeface="Arial"/>
                <a:cs typeface="Arial"/>
              </a:rPr>
              <a:t>of </a:t>
            </a:r>
            <a:r>
              <a:rPr sz="2000" spc="-5" dirty="0">
                <a:solidFill>
                  <a:srgbClr val="333399"/>
                </a:solidFill>
                <a:latin typeface="Arial"/>
                <a:cs typeface="Arial"/>
              </a:rPr>
              <a:t>large data  </a:t>
            </a:r>
            <a:r>
              <a:rPr sz="2000" dirty="0">
                <a:solidFill>
                  <a:srgbClr val="333399"/>
                </a:solidFill>
                <a:latin typeface="Arial"/>
                <a:cs typeface="Arial"/>
              </a:rPr>
              <a:t>sets</a:t>
            </a:r>
            <a:r>
              <a:rPr sz="2000" dirty="0" smtClean="0">
                <a:solidFill>
                  <a:srgbClr val="333399"/>
                </a:solidFill>
                <a:latin typeface="Arial"/>
                <a:cs typeface="Arial"/>
              </a:rPr>
              <a:t>.</a:t>
            </a:r>
            <a:endParaRPr sz="2000" dirty="0">
              <a:latin typeface="Arial"/>
              <a:cs typeface="Arial"/>
            </a:endParaRPr>
          </a:p>
        </p:txBody>
      </p:sp>
      <p:sp>
        <p:nvSpPr>
          <p:cNvPr id="15" name="object 15"/>
          <p:cNvSpPr txBox="1">
            <a:spLocks noGrp="1"/>
          </p:cNvSpPr>
          <p:nvPr>
            <p:ph type="title"/>
          </p:nvPr>
        </p:nvSpPr>
        <p:spPr>
          <a:xfrm>
            <a:off x="1790700" y="381000"/>
            <a:ext cx="5715000" cy="443711"/>
          </a:xfrm>
          <a:prstGeom prst="rect">
            <a:avLst/>
          </a:prstGeom>
        </p:spPr>
        <p:txBody>
          <a:bodyPr vert="horz" wrap="square" lIns="0" tIns="12700" rIns="0" bIns="0" rtlCol="0">
            <a:spAutoFit/>
          </a:bodyPr>
          <a:lstStyle/>
          <a:p>
            <a:pPr marL="698500">
              <a:lnSpc>
                <a:spcPct val="100000"/>
              </a:lnSpc>
              <a:spcBef>
                <a:spcPts val="100"/>
              </a:spcBef>
              <a:tabLst>
                <a:tab pos="3581400" algn="l"/>
              </a:tabLst>
            </a:pPr>
            <a:r>
              <a:rPr sz="2800" b="1" u="sng" spc="-25" dirty="0" smtClean="0"/>
              <a:t>Data </a:t>
            </a:r>
            <a:r>
              <a:rPr sz="2800" b="1" u="sng" spc="-10" dirty="0"/>
              <a:t>Handling </a:t>
            </a:r>
            <a:r>
              <a:rPr sz="2800" b="1" u="sng" spc="-5" dirty="0"/>
              <a:t>using </a:t>
            </a:r>
            <a:r>
              <a:rPr sz="2800" b="1" u="sng" spc="-15" dirty="0"/>
              <a:t>Pandas</a:t>
            </a:r>
            <a:r>
              <a:rPr sz="2800" b="1" u="sng" spc="-165" dirty="0"/>
              <a:t> </a:t>
            </a:r>
            <a:endParaRPr sz="2800" b="1" u="sng" dirty="0"/>
          </a:p>
        </p:txBody>
      </p:sp>
      <p:sp>
        <p:nvSpPr>
          <p:cNvPr id="16" name="Rectangle 15"/>
          <p:cNvSpPr/>
          <p:nvPr/>
        </p:nvSpPr>
        <p:spPr>
          <a:xfrm>
            <a:off x="-3789405" y="1219200"/>
            <a:ext cx="8077200" cy="461665"/>
          </a:xfrm>
          <a:prstGeom prst="rect">
            <a:avLst/>
          </a:prstGeom>
        </p:spPr>
        <p:txBody>
          <a:bodyPr wrap="square">
            <a:spAutoFit/>
          </a:bodyPr>
          <a:lstStyle/>
          <a:p>
            <a:pPr marL="4270375">
              <a:lnSpc>
                <a:spcPct val="100000"/>
              </a:lnSpc>
              <a:spcBef>
                <a:spcPts val="100"/>
              </a:spcBef>
            </a:pPr>
            <a:r>
              <a:rPr lang="en-US" sz="2400" u="heavy" spc="-5" dirty="0" smtClean="0">
                <a:solidFill>
                  <a:srgbClr val="FF0000"/>
                </a:solidFill>
                <a:uFill>
                  <a:solidFill>
                    <a:srgbClr val="FF0000"/>
                  </a:solidFill>
                </a:uFill>
                <a:latin typeface="Arial"/>
                <a:cs typeface="Arial"/>
              </a:rPr>
              <a:t>Basic Features </a:t>
            </a:r>
            <a:r>
              <a:rPr lang="en-US" sz="2400" u="heavy" dirty="0" smtClean="0">
                <a:solidFill>
                  <a:srgbClr val="FF0000"/>
                </a:solidFill>
                <a:uFill>
                  <a:solidFill>
                    <a:srgbClr val="FF0000"/>
                  </a:solidFill>
                </a:uFill>
                <a:latin typeface="Arial"/>
                <a:cs typeface="Arial"/>
              </a:rPr>
              <a:t>of</a:t>
            </a:r>
            <a:r>
              <a:rPr lang="en-US" sz="2400" u="heavy" spc="-95" dirty="0" smtClean="0">
                <a:solidFill>
                  <a:srgbClr val="FF0000"/>
                </a:solidFill>
                <a:uFill>
                  <a:solidFill>
                    <a:srgbClr val="FF0000"/>
                  </a:solidFill>
                </a:uFill>
                <a:latin typeface="Arial"/>
                <a:cs typeface="Arial"/>
              </a:rPr>
              <a:t> </a:t>
            </a:r>
            <a:r>
              <a:rPr lang="en-US" sz="2400" u="heavy" spc="-5" dirty="0" smtClean="0">
                <a:solidFill>
                  <a:srgbClr val="FF0000"/>
                </a:solidFill>
                <a:uFill>
                  <a:solidFill>
                    <a:srgbClr val="FF0000"/>
                  </a:solidFill>
                </a:uFill>
                <a:latin typeface="Arial"/>
                <a:cs typeface="Arial"/>
              </a:rPr>
              <a:t>Pandas</a:t>
            </a:r>
            <a:endParaRPr lang="en-US" sz="2400" dirty="0">
              <a:latin typeface="Arial"/>
              <a:cs typeface="Arial"/>
            </a:endParaRP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586052" y="1219200"/>
            <a:ext cx="8061686" cy="4766048"/>
          </a:xfrm>
          <a:prstGeom prst="rect">
            <a:avLst/>
          </a:prstGeom>
        </p:spPr>
        <p:txBody>
          <a:bodyPr vert="horz" wrap="square" lIns="0" tIns="31115" rIns="0" bIns="0" rtlCol="0">
            <a:spAutoFit/>
          </a:bodyPr>
          <a:lstStyle/>
          <a:p>
            <a:pPr marL="24130">
              <a:lnSpc>
                <a:spcPct val="100000"/>
              </a:lnSpc>
              <a:spcBef>
                <a:spcPts val="245"/>
              </a:spcBef>
              <a:tabLst>
                <a:tab pos="1276985" algn="l"/>
              </a:tabLst>
            </a:pPr>
            <a:r>
              <a:rPr sz="2400" b="1" spc="-5" dirty="0">
                <a:solidFill>
                  <a:srgbClr val="FF0000"/>
                </a:solidFill>
                <a:latin typeface="Arial"/>
                <a:cs typeface="Arial"/>
              </a:rPr>
              <a:t>Pandas	DataFrame</a:t>
            </a:r>
            <a:endParaRPr sz="2400" dirty="0">
              <a:latin typeface="Arial"/>
              <a:cs typeface="Arial"/>
            </a:endParaRPr>
          </a:p>
          <a:p>
            <a:pPr marL="12700">
              <a:lnSpc>
                <a:spcPct val="100000"/>
              </a:lnSpc>
              <a:spcBef>
                <a:spcPts val="145"/>
              </a:spcBef>
            </a:pPr>
            <a:r>
              <a:rPr sz="2400" b="1" u="heavy" spc="-5" dirty="0">
                <a:solidFill>
                  <a:srgbClr val="6E2E9F"/>
                </a:solidFill>
                <a:uFill>
                  <a:solidFill>
                    <a:srgbClr val="6E2E9F"/>
                  </a:solidFill>
                </a:uFill>
                <a:latin typeface="Arial"/>
                <a:cs typeface="Arial"/>
              </a:rPr>
              <a:t>Row Selection, Addition, and</a:t>
            </a:r>
            <a:r>
              <a:rPr sz="2400" b="1" u="heavy" spc="-375" dirty="0">
                <a:solidFill>
                  <a:srgbClr val="6E2E9F"/>
                </a:solidFill>
                <a:uFill>
                  <a:solidFill>
                    <a:srgbClr val="6E2E9F"/>
                  </a:solidFill>
                </a:uFill>
                <a:latin typeface="Arial"/>
                <a:cs typeface="Arial"/>
              </a:rPr>
              <a:t> </a:t>
            </a:r>
            <a:r>
              <a:rPr sz="2400" b="1" u="heavy" spc="-5" dirty="0" smtClean="0">
                <a:solidFill>
                  <a:srgbClr val="6E2E9F"/>
                </a:solidFill>
                <a:uFill>
                  <a:solidFill>
                    <a:srgbClr val="6E2E9F"/>
                  </a:solidFill>
                </a:uFill>
                <a:latin typeface="Arial"/>
                <a:cs typeface="Arial"/>
              </a:rPr>
              <a:t>Deletion</a:t>
            </a:r>
            <a:endParaRPr lang="en-US" sz="2400" b="1" u="heavy" spc="-5" dirty="0" smtClean="0">
              <a:solidFill>
                <a:srgbClr val="6E2E9F"/>
              </a:solidFill>
              <a:uFill>
                <a:solidFill>
                  <a:srgbClr val="6E2E9F"/>
                </a:solidFill>
              </a:uFill>
              <a:latin typeface="Arial"/>
              <a:cs typeface="Arial"/>
            </a:endParaRPr>
          </a:p>
          <a:p>
            <a:pPr marL="12700">
              <a:lnSpc>
                <a:spcPct val="100000"/>
              </a:lnSpc>
              <a:spcBef>
                <a:spcPts val="145"/>
              </a:spcBef>
            </a:pPr>
            <a:endParaRPr sz="2400" dirty="0">
              <a:latin typeface="Arial"/>
              <a:cs typeface="Arial"/>
            </a:endParaRPr>
          </a:p>
          <a:p>
            <a:pPr marL="12700">
              <a:lnSpc>
                <a:spcPct val="100000"/>
              </a:lnSpc>
              <a:spcBef>
                <a:spcPts val="15"/>
              </a:spcBef>
            </a:pPr>
            <a:r>
              <a:rPr sz="1800" b="1" spc="-5" dirty="0">
                <a:solidFill>
                  <a:srgbClr val="006EC0"/>
                </a:solidFill>
                <a:latin typeface="Arial"/>
                <a:cs typeface="Arial"/>
              </a:rPr>
              <a:t>#Selection by</a:t>
            </a:r>
            <a:r>
              <a:rPr sz="1800" b="1" spc="-60" dirty="0">
                <a:solidFill>
                  <a:srgbClr val="006EC0"/>
                </a:solidFill>
                <a:latin typeface="Arial"/>
                <a:cs typeface="Arial"/>
              </a:rPr>
              <a:t> </a:t>
            </a:r>
            <a:r>
              <a:rPr sz="1800" b="1" spc="-5" dirty="0">
                <a:solidFill>
                  <a:srgbClr val="006EC0"/>
                </a:solidFill>
                <a:latin typeface="Arial"/>
                <a:cs typeface="Arial"/>
              </a:rPr>
              <a:t>Label</a:t>
            </a:r>
            <a:endParaRPr sz="1800" dirty="0">
              <a:latin typeface="Arial"/>
              <a:cs typeface="Arial"/>
            </a:endParaRPr>
          </a:p>
          <a:p>
            <a:pPr marL="12700">
              <a:lnSpc>
                <a:spcPct val="100000"/>
              </a:lnSpc>
            </a:pPr>
            <a:r>
              <a:rPr sz="1800" b="1" dirty="0" smtClean="0">
                <a:latin typeface="Arial"/>
                <a:cs typeface="Arial"/>
              </a:rPr>
              <a:t>import </a:t>
            </a:r>
            <a:r>
              <a:rPr sz="1800" b="1" dirty="0">
                <a:latin typeface="Arial"/>
                <a:cs typeface="Arial"/>
              </a:rPr>
              <a:t>pandas as</a:t>
            </a:r>
            <a:r>
              <a:rPr sz="1800" b="1" spc="-70" dirty="0">
                <a:latin typeface="Arial"/>
                <a:cs typeface="Arial"/>
              </a:rPr>
              <a:t> </a:t>
            </a:r>
            <a:r>
              <a:rPr sz="1800" b="1" dirty="0">
                <a:latin typeface="Arial"/>
                <a:cs typeface="Arial"/>
              </a:rPr>
              <a:t>pd1</a:t>
            </a:r>
            <a:endParaRPr sz="1800" dirty="0">
              <a:latin typeface="Arial"/>
              <a:cs typeface="Arial"/>
            </a:endParaRPr>
          </a:p>
          <a:p>
            <a:pPr marL="12700">
              <a:lnSpc>
                <a:spcPct val="100000"/>
              </a:lnSpc>
            </a:pPr>
            <a:r>
              <a:rPr sz="1800" b="1" spc="-5" dirty="0">
                <a:latin typeface="Arial"/>
                <a:cs typeface="Arial"/>
              </a:rPr>
              <a:t>d1 </a:t>
            </a:r>
            <a:r>
              <a:rPr sz="1800" b="1" dirty="0">
                <a:latin typeface="Arial"/>
                <a:cs typeface="Arial"/>
              </a:rPr>
              <a:t>= {'one' : </a:t>
            </a:r>
            <a:r>
              <a:rPr sz="1800" b="1" spc="-5" dirty="0">
                <a:latin typeface="Arial"/>
                <a:cs typeface="Arial"/>
              </a:rPr>
              <a:t>pd1.Series([1, 2, 3], index=['a', </a:t>
            </a:r>
            <a:r>
              <a:rPr sz="1800" b="1" dirty="0">
                <a:latin typeface="Arial"/>
                <a:cs typeface="Arial"/>
              </a:rPr>
              <a:t>'b',</a:t>
            </a:r>
            <a:r>
              <a:rPr sz="1800" b="1" spc="-185" dirty="0">
                <a:latin typeface="Arial"/>
                <a:cs typeface="Arial"/>
              </a:rPr>
              <a:t> </a:t>
            </a:r>
            <a:r>
              <a:rPr sz="1800" b="1" dirty="0">
                <a:latin typeface="Arial"/>
                <a:cs typeface="Arial"/>
              </a:rPr>
              <a:t>'c']),</a:t>
            </a:r>
            <a:endParaRPr sz="1800" dirty="0">
              <a:latin typeface="Arial"/>
              <a:cs typeface="Arial"/>
            </a:endParaRPr>
          </a:p>
          <a:p>
            <a:pPr marL="329565">
              <a:lnSpc>
                <a:spcPct val="100000"/>
              </a:lnSpc>
              <a:tabLst>
                <a:tab pos="5934075" algn="l"/>
              </a:tabLst>
            </a:pPr>
            <a:r>
              <a:rPr sz="1800" b="1" dirty="0">
                <a:latin typeface="Arial"/>
                <a:cs typeface="Arial"/>
              </a:rPr>
              <a:t>'t</a:t>
            </a:r>
            <a:r>
              <a:rPr sz="1800" b="1" spc="40" dirty="0">
                <a:latin typeface="Arial"/>
                <a:cs typeface="Arial"/>
              </a:rPr>
              <a:t>w</a:t>
            </a:r>
            <a:r>
              <a:rPr sz="1800" b="1" dirty="0">
                <a:latin typeface="Arial"/>
                <a:cs typeface="Arial"/>
              </a:rPr>
              <a:t>o'</a:t>
            </a:r>
            <a:r>
              <a:rPr sz="1800" b="1" spc="-20" dirty="0">
                <a:latin typeface="Arial"/>
                <a:cs typeface="Arial"/>
              </a:rPr>
              <a:t> </a:t>
            </a:r>
            <a:r>
              <a:rPr sz="1800" b="1" dirty="0">
                <a:latin typeface="Arial"/>
                <a:cs typeface="Arial"/>
              </a:rPr>
              <a:t>: p</a:t>
            </a:r>
            <a:r>
              <a:rPr sz="1800" b="1" spc="5" dirty="0">
                <a:latin typeface="Arial"/>
                <a:cs typeface="Arial"/>
              </a:rPr>
              <a:t>d</a:t>
            </a:r>
            <a:r>
              <a:rPr sz="1800" b="1" spc="-5" dirty="0">
                <a:latin typeface="Arial"/>
                <a:cs typeface="Arial"/>
              </a:rPr>
              <a:t>1.S</a:t>
            </a:r>
            <a:r>
              <a:rPr sz="1800" b="1" spc="-15" dirty="0">
                <a:latin typeface="Arial"/>
                <a:cs typeface="Arial"/>
              </a:rPr>
              <a:t>e</a:t>
            </a:r>
            <a:r>
              <a:rPr sz="1800" b="1" spc="-5" dirty="0">
                <a:latin typeface="Arial"/>
                <a:cs typeface="Arial"/>
              </a:rPr>
              <a:t>r</a:t>
            </a:r>
            <a:r>
              <a:rPr sz="1800" b="1" spc="-20" dirty="0">
                <a:latin typeface="Arial"/>
                <a:cs typeface="Arial"/>
              </a:rPr>
              <a:t>i</a:t>
            </a:r>
            <a:r>
              <a:rPr sz="1800" b="1" spc="-5" dirty="0">
                <a:latin typeface="Arial"/>
                <a:cs typeface="Arial"/>
              </a:rPr>
              <a:t>e</a:t>
            </a:r>
            <a:r>
              <a:rPr sz="1800" b="1" spc="-15" dirty="0">
                <a:latin typeface="Arial"/>
                <a:cs typeface="Arial"/>
              </a:rPr>
              <a:t>s</a:t>
            </a:r>
            <a:r>
              <a:rPr sz="1800" b="1" dirty="0">
                <a:latin typeface="Arial"/>
                <a:cs typeface="Arial"/>
              </a:rPr>
              <a:t>(</a:t>
            </a:r>
            <a:r>
              <a:rPr sz="1800" b="1" spc="-15" dirty="0">
                <a:latin typeface="Arial"/>
                <a:cs typeface="Arial"/>
              </a:rPr>
              <a:t>[</a:t>
            </a:r>
            <a:r>
              <a:rPr sz="1800" b="1" spc="-5" dirty="0">
                <a:latin typeface="Arial"/>
                <a:cs typeface="Arial"/>
              </a:rPr>
              <a:t>1,</a:t>
            </a:r>
            <a:r>
              <a:rPr sz="1800" b="1" spc="-45" dirty="0">
                <a:latin typeface="Arial"/>
                <a:cs typeface="Arial"/>
              </a:rPr>
              <a:t> </a:t>
            </a:r>
            <a:r>
              <a:rPr sz="1800" b="1" spc="-5" dirty="0">
                <a:latin typeface="Arial"/>
                <a:cs typeface="Arial"/>
              </a:rPr>
              <a:t>2,</a:t>
            </a:r>
            <a:r>
              <a:rPr sz="1800" b="1" spc="-25" dirty="0">
                <a:latin typeface="Arial"/>
                <a:cs typeface="Arial"/>
              </a:rPr>
              <a:t> </a:t>
            </a:r>
            <a:r>
              <a:rPr sz="1800" b="1" spc="-5" dirty="0">
                <a:latin typeface="Arial"/>
                <a:cs typeface="Arial"/>
              </a:rPr>
              <a:t>3,</a:t>
            </a:r>
            <a:r>
              <a:rPr sz="1800" b="1" spc="-10" dirty="0">
                <a:latin typeface="Arial"/>
                <a:cs typeface="Arial"/>
              </a:rPr>
              <a:t> </a:t>
            </a:r>
            <a:r>
              <a:rPr sz="1800" b="1" spc="-5" dirty="0">
                <a:latin typeface="Arial"/>
                <a:cs typeface="Arial"/>
              </a:rPr>
              <a:t>4],</a:t>
            </a:r>
            <a:r>
              <a:rPr sz="1800" b="1" spc="-20" dirty="0">
                <a:latin typeface="Arial"/>
                <a:cs typeface="Arial"/>
              </a:rPr>
              <a:t> </a:t>
            </a:r>
            <a:r>
              <a:rPr sz="1800" b="1" dirty="0">
                <a:latin typeface="Arial"/>
                <a:cs typeface="Arial"/>
              </a:rPr>
              <a:t>i</a:t>
            </a:r>
            <a:r>
              <a:rPr sz="1800" b="1" spc="5" dirty="0">
                <a:latin typeface="Arial"/>
                <a:cs typeface="Arial"/>
              </a:rPr>
              <a:t>n</a:t>
            </a:r>
            <a:r>
              <a:rPr sz="1800" b="1" spc="-5" dirty="0">
                <a:latin typeface="Arial"/>
                <a:cs typeface="Arial"/>
              </a:rPr>
              <a:t>de</a:t>
            </a:r>
            <a:r>
              <a:rPr sz="1800" b="1" spc="-15" dirty="0">
                <a:latin typeface="Arial"/>
                <a:cs typeface="Arial"/>
              </a:rPr>
              <a:t>x</a:t>
            </a:r>
            <a:r>
              <a:rPr sz="1800" b="1" dirty="0">
                <a:latin typeface="Arial"/>
                <a:cs typeface="Arial"/>
              </a:rPr>
              <a:t>=[</a:t>
            </a:r>
            <a:r>
              <a:rPr sz="1800" b="1" spc="5" dirty="0">
                <a:latin typeface="Arial"/>
                <a:cs typeface="Arial"/>
              </a:rPr>
              <a:t>'</a:t>
            </a:r>
            <a:r>
              <a:rPr sz="1800" b="1" spc="-5" dirty="0">
                <a:latin typeface="Arial"/>
                <a:cs typeface="Arial"/>
              </a:rPr>
              <a:t>a',</a:t>
            </a:r>
            <a:r>
              <a:rPr sz="1800" b="1" spc="-35" dirty="0">
                <a:latin typeface="Arial"/>
                <a:cs typeface="Arial"/>
              </a:rPr>
              <a:t> </a:t>
            </a:r>
            <a:r>
              <a:rPr sz="1800" b="1" dirty="0">
                <a:latin typeface="Arial"/>
                <a:cs typeface="Arial"/>
              </a:rPr>
              <a:t>'</a:t>
            </a:r>
            <a:r>
              <a:rPr sz="1800" b="1" spc="5" dirty="0">
                <a:latin typeface="Arial"/>
                <a:cs typeface="Arial"/>
              </a:rPr>
              <a:t>b</a:t>
            </a:r>
            <a:r>
              <a:rPr sz="1800" b="1" dirty="0">
                <a:latin typeface="Arial"/>
                <a:cs typeface="Arial"/>
              </a:rPr>
              <a:t>',</a:t>
            </a:r>
            <a:r>
              <a:rPr sz="1800" b="1" spc="-5" dirty="0">
                <a:latin typeface="Arial"/>
                <a:cs typeface="Arial"/>
              </a:rPr>
              <a:t> 'c',</a:t>
            </a:r>
            <a:r>
              <a:rPr sz="1800" b="1" spc="-100" dirty="0">
                <a:latin typeface="Arial"/>
                <a:cs typeface="Arial"/>
              </a:rPr>
              <a:t> </a:t>
            </a:r>
            <a:r>
              <a:rPr sz="1800" b="1" dirty="0">
                <a:latin typeface="Arial"/>
                <a:cs typeface="Arial"/>
              </a:rPr>
              <a:t>'</a:t>
            </a:r>
            <a:r>
              <a:rPr sz="1800" b="1" spc="5" dirty="0">
                <a:latin typeface="Arial"/>
                <a:cs typeface="Arial"/>
              </a:rPr>
              <a:t>d</a:t>
            </a:r>
            <a:r>
              <a:rPr sz="1800" b="1" spc="-5" dirty="0">
                <a:latin typeface="Arial"/>
                <a:cs typeface="Arial"/>
              </a:rPr>
              <a:t>'])}</a:t>
            </a:r>
            <a:r>
              <a:rPr sz="1800" b="1" dirty="0">
                <a:latin typeface="Arial"/>
                <a:cs typeface="Arial"/>
              </a:rPr>
              <a:t>	</a:t>
            </a:r>
            <a:endParaRPr lang="en-US" b="1" dirty="0">
              <a:latin typeface="Arial"/>
              <a:cs typeface="Arial"/>
            </a:endParaRPr>
          </a:p>
          <a:p>
            <a:pPr marL="328613" indent="-328613">
              <a:lnSpc>
                <a:spcPct val="100000"/>
              </a:lnSpc>
              <a:tabLst>
                <a:tab pos="5934075" algn="l"/>
              </a:tabLst>
            </a:pPr>
            <a:r>
              <a:rPr lang="en-US" sz="1800" b="1" dirty="0" smtClean="0">
                <a:latin typeface="Arial"/>
                <a:cs typeface="Arial"/>
              </a:rPr>
              <a:t>d</a:t>
            </a:r>
            <a:r>
              <a:rPr sz="1800" b="1" spc="-10" dirty="0" smtClean="0">
                <a:latin typeface="Arial"/>
                <a:cs typeface="Arial"/>
              </a:rPr>
              <a:t>f</a:t>
            </a:r>
            <a:r>
              <a:rPr sz="1800" b="1" spc="-5" dirty="0" smtClean="0">
                <a:latin typeface="Arial"/>
                <a:cs typeface="Arial"/>
              </a:rPr>
              <a:t>1</a:t>
            </a:r>
            <a:r>
              <a:rPr lang="en-US" sz="1800" b="1" spc="-5" dirty="0" smtClean="0">
                <a:latin typeface="Arial"/>
                <a:cs typeface="Arial"/>
              </a:rPr>
              <a:t> </a:t>
            </a:r>
            <a:r>
              <a:rPr sz="1800" b="1" dirty="0" smtClean="0">
                <a:latin typeface="Arial"/>
                <a:cs typeface="Arial"/>
              </a:rPr>
              <a:t>=</a:t>
            </a:r>
            <a:r>
              <a:rPr sz="1800" b="1" spc="-90" dirty="0" smtClean="0">
                <a:latin typeface="Arial"/>
                <a:cs typeface="Arial"/>
              </a:rPr>
              <a:t> </a:t>
            </a:r>
            <a:r>
              <a:rPr sz="1800" b="1" spc="-5" dirty="0">
                <a:latin typeface="Arial"/>
                <a:cs typeface="Arial"/>
              </a:rPr>
              <a:t>pd1.DataFrame(d1)  </a:t>
            </a:r>
            <a:endParaRPr lang="en-US" sz="1800" b="1" spc="-5" dirty="0" smtClean="0">
              <a:latin typeface="Arial"/>
              <a:cs typeface="Arial"/>
            </a:endParaRPr>
          </a:p>
          <a:p>
            <a:pPr marL="328613" indent="-328613">
              <a:lnSpc>
                <a:spcPct val="100000"/>
              </a:lnSpc>
              <a:tabLst>
                <a:tab pos="5934075" algn="l"/>
              </a:tabLst>
            </a:pPr>
            <a:r>
              <a:rPr sz="1800" b="1" dirty="0" smtClean="0">
                <a:latin typeface="Arial"/>
                <a:cs typeface="Arial"/>
              </a:rPr>
              <a:t>print</a:t>
            </a:r>
            <a:r>
              <a:rPr sz="1800" b="1" spc="-30" dirty="0" smtClean="0">
                <a:latin typeface="Arial"/>
                <a:cs typeface="Arial"/>
              </a:rPr>
              <a:t> </a:t>
            </a:r>
            <a:r>
              <a:rPr sz="1800" b="1" dirty="0">
                <a:latin typeface="Arial"/>
                <a:cs typeface="Arial"/>
              </a:rPr>
              <a:t>(df1.loc['b</a:t>
            </a:r>
            <a:r>
              <a:rPr sz="1800" b="1" dirty="0" smtClean="0">
                <a:latin typeface="Arial"/>
                <a:cs typeface="Arial"/>
              </a:rPr>
              <a:t>'])</a:t>
            </a:r>
            <a:endParaRPr lang="en-US" sz="1800" b="1" dirty="0" smtClean="0">
              <a:latin typeface="Arial"/>
              <a:cs typeface="Arial"/>
            </a:endParaRPr>
          </a:p>
          <a:p>
            <a:pPr marL="328613" indent="-328613">
              <a:lnSpc>
                <a:spcPct val="100000"/>
              </a:lnSpc>
              <a:tabLst>
                <a:tab pos="5934075" algn="l"/>
              </a:tabLst>
            </a:pPr>
            <a:endParaRPr lang="en-US" sz="1800" b="1" dirty="0" smtClean="0">
              <a:latin typeface="Arial"/>
              <a:cs typeface="Arial"/>
            </a:endParaRPr>
          </a:p>
          <a:p>
            <a:pPr marL="328613" indent="-328613">
              <a:lnSpc>
                <a:spcPct val="100000"/>
              </a:lnSpc>
              <a:tabLst>
                <a:tab pos="5934075" algn="l"/>
              </a:tabLst>
            </a:pPr>
            <a:r>
              <a:rPr lang="en-US" sz="1800" b="1" dirty="0" smtClean="0">
                <a:solidFill>
                  <a:schemeClr val="accent2">
                    <a:lumMod val="75000"/>
                  </a:schemeClr>
                </a:solidFill>
                <a:latin typeface="Arial"/>
                <a:cs typeface="Arial"/>
              </a:rPr>
              <a:t>df1.loc[‘b’] will show the values of one and two corresponding to index ‘b’</a:t>
            </a:r>
            <a:endParaRPr sz="1800" b="1" dirty="0">
              <a:solidFill>
                <a:schemeClr val="accent2">
                  <a:lumMod val="75000"/>
                </a:schemeClr>
              </a:solidFill>
              <a:latin typeface="Arial"/>
              <a:cs typeface="Arial"/>
            </a:endParaRPr>
          </a:p>
          <a:p>
            <a:pPr marL="12700">
              <a:lnSpc>
                <a:spcPct val="100000"/>
              </a:lnSpc>
            </a:pPr>
            <a:endParaRPr lang="en-US" sz="1800" b="1" u="heavy" dirty="0" smtClean="0">
              <a:uFill>
                <a:solidFill>
                  <a:srgbClr val="000000"/>
                </a:solidFill>
              </a:uFill>
              <a:latin typeface="Arial"/>
              <a:cs typeface="Arial"/>
            </a:endParaRPr>
          </a:p>
          <a:p>
            <a:pPr marL="12700">
              <a:lnSpc>
                <a:spcPct val="100000"/>
              </a:lnSpc>
            </a:pPr>
            <a:r>
              <a:rPr sz="1800" b="1" u="heavy" dirty="0" smtClean="0">
                <a:uFill>
                  <a:solidFill>
                    <a:srgbClr val="000000"/>
                  </a:solidFill>
                </a:uFill>
                <a:latin typeface="Arial"/>
                <a:cs typeface="Arial"/>
              </a:rPr>
              <a:t>Output</a:t>
            </a:r>
            <a:endParaRPr sz="1800" dirty="0">
              <a:latin typeface="Arial"/>
              <a:cs typeface="Arial"/>
            </a:endParaRPr>
          </a:p>
          <a:p>
            <a:pPr marL="12700">
              <a:lnSpc>
                <a:spcPct val="100000"/>
              </a:lnSpc>
              <a:spcBef>
                <a:spcPts val="5"/>
              </a:spcBef>
            </a:pPr>
            <a:r>
              <a:rPr sz="1800" b="1" spc="-5" dirty="0">
                <a:latin typeface="Arial"/>
                <a:cs typeface="Arial"/>
              </a:rPr>
              <a:t>one</a:t>
            </a:r>
            <a:r>
              <a:rPr sz="1800" b="1" spc="-185" dirty="0">
                <a:latin typeface="Arial"/>
                <a:cs typeface="Arial"/>
              </a:rPr>
              <a:t> </a:t>
            </a:r>
            <a:r>
              <a:rPr sz="1800" b="1" spc="-5" dirty="0">
                <a:latin typeface="Arial"/>
                <a:cs typeface="Arial"/>
              </a:rPr>
              <a:t>2.0</a:t>
            </a:r>
            <a:endParaRPr sz="1800" dirty="0">
              <a:latin typeface="Arial"/>
              <a:cs typeface="Arial"/>
            </a:endParaRPr>
          </a:p>
          <a:p>
            <a:pPr marL="12700">
              <a:lnSpc>
                <a:spcPct val="100000"/>
              </a:lnSpc>
            </a:pPr>
            <a:r>
              <a:rPr sz="1800" b="1" spc="15" dirty="0">
                <a:latin typeface="Arial"/>
                <a:cs typeface="Arial"/>
              </a:rPr>
              <a:t>two</a:t>
            </a:r>
            <a:r>
              <a:rPr sz="1800" b="1" spc="-235" dirty="0">
                <a:latin typeface="Arial"/>
                <a:cs typeface="Arial"/>
              </a:rPr>
              <a:t> </a:t>
            </a:r>
            <a:r>
              <a:rPr sz="1800" b="1" spc="-5" dirty="0">
                <a:latin typeface="Arial"/>
                <a:cs typeface="Arial"/>
              </a:rPr>
              <a:t>2.0</a:t>
            </a:r>
            <a:endParaRPr sz="1800" dirty="0">
              <a:latin typeface="Arial"/>
              <a:cs typeface="Arial"/>
            </a:endParaRPr>
          </a:p>
          <a:p>
            <a:pPr marL="12700">
              <a:lnSpc>
                <a:spcPct val="100000"/>
              </a:lnSpc>
            </a:pPr>
            <a:r>
              <a:rPr sz="1800" b="1" spc="-5" dirty="0">
                <a:latin typeface="Arial"/>
                <a:cs typeface="Arial"/>
              </a:rPr>
              <a:t>Name: </a:t>
            </a:r>
            <a:r>
              <a:rPr sz="1800" b="1" dirty="0">
                <a:latin typeface="Arial"/>
                <a:cs typeface="Arial"/>
              </a:rPr>
              <a:t>b, </a:t>
            </a:r>
            <a:r>
              <a:rPr sz="1800" b="1" spc="-5" dirty="0">
                <a:latin typeface="Arial"/>
                <a:cs typeface="Arial"/>
              </a:rPr>
              <a:t>dtype:</a:t>
            </a:r>
            <a:r>
              <a:rPr sz="1800" b="1" spc="-25" dirty="0">
                <a:latin typeface="Arial"/>
                <a:cs typeface="Arial"/>
              </a:rPr>
              <a:t> </a:t>
            </a:r>
            <a:r>
              <a:rPr sz="1800" b="1" spc="-5" dirty="0">
                <a:latin typeface="Arial"/>
                <a:cs typeface="Arial"/>
              </a:rPr>
              <a:t>float64</a:t>
            </a:r>
            <a:endParaRPr sz="1800" dirty="0">
              <a:latin typeface="Arial"/>
              <a:cs typeface="Arial"/>
            </a:endParaRPr>
          </a:p>
        </p:txBody>
      </p:sp>
      <p:sp>
        <p:nvSpPr>
          <p:cNvPr id="5" name="object 15"/>
          <p:cNvSpPr txBox="1">
            <a:spLocks/>
          </p:cNvSpPr>
          <p:nvPr/>
        </p:nvSpPr>
        <p:spPr>
          <a:xfrm>
            <a:off x="646738" y="419874"/>
            <a:ext cx="8001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36218" y="1143000"/>
            <a:ext cx="7898181" cy="4960332"/>
          </a:xfrm>
          <a:prstGeom prst="rect">
            <a:avLst/>
          </a:prstGeom>
        </p:spPr>
        <p:txBody>
          <a:bodyPr vert="horz" wrap="square" lIns="0" tIns="134620" rIns="0" bIns="0" rtlCol="0">
            <a:spAutoFit/>
          </a:bodyPr>
          <a:lstStyle/>
          <a:p>
            <a:pPr marL="26034">
              <a:lnSpc>
                <a:spcPct val="100000"/>
              </a:lnSpc>
              <a:spcBef>
                <a:spcPts val="1060"/>
              </a:spcBef>
              <a:tabLst>
                <a:tab pos="1278890" algn="l"/>
              </a:tabLst>
            </a:pPr>
            <a:r>
              <a:rPr sz="2400" b="1" spc="-5" dirty="0">
                <a:solidFill>
                  <a:srgbClr val="FF0000"/>
                </a:solidFill>
                <a:latin typeface="Arial"/>
                <a:cs typeface="Arial"/>
              </a:rPr>
              <a:t>Pandas	DataFrame</a:t>
            </a:r>
            <a:endParaRPr sz="2400" dirty="0">
              <a:latin typeface="Arial"/>
              <a:cs typeface="Arial"/>
            </a:endParaRPr>
          </a:p>
          <a:p>
            <a:pPr marL="12700">
              <a:lnSpc>
                <a:spcPct val="100000"/>
              </a:lnSpc>
              <a:spcBef>
                <a:spcPts val="810"/>
              </a:spcBef>
            </a:pPr>
            <a:r>
              <a:rPr sz="2000" b="1" dirty="0">
                <a:solidFill>
                  <a:srgbClr val="6E2E9F"/>
                </a:solidFill>
                <a:latin typeface="Arial"/>
                <a:cs typeface="Arial"/>
              </a:rPr>
              <a:t>#Selection by integer</a:t>
            </a:r>
            <a:r>
              <a:rPr sz="2000" b="1" spc="-185" dirty="0">
                <a:solidFill>
                  <a:srgbClr val="6E2E9F"/>
                </a:solidFill>
                <a:latin typeface="Arial"/>
                <a:cs typeface="Arial"/>
              </a:rPr>
              <a:t> </a:t>
            </a:r>
            <a:r>
              <a:rPr sz="2000" b="1" dirty="0">
                <a:solidFill>
                  <a:srgbClr val="6E2E9F"/>
                </a:solidFill>
                <a:latin typeface="Arial"/>
                <a:cs typeface="Arial"/>
              </a:rPr>
              <a:t>location</a:t>
            </a:r>
            <a:endParaRPr sz="2000" dirty="0">
              <a:latin typeface="Arial"/>
              <a:cs typeface="Arial"/>
            </a:endParaRPr>
          </a:p>
          <a:p>
            <a:pPr marL="12700">
              <a:lnSpc>
                <a:spcPct val="100000"/>
              </a:lnSpc>
            </a:pPr>
            <a:r>
              <a:rPr sz="2000" b="1" dirty="0">
                <a:latin typeface="Arial"/>
                <a:cs typeface="Arial"/>
              </a:rPr>
              <a:t>import pandas as</a:t>
            </a:r>
            <a:r>
              <a:rPr sz="2000" b="1" spc="-120" dirty="0">
                <a:latin typeface="Arial"/>
                <a:cs typeface="Arial"/>
              </a:rPr>
              <a:t> </a:t>
            </a:r>
            <a:r>
              <a:rPr sz="2000" b="1" spc="-5" dirty="0">
                <a:latin typeface="Arial"/>
                <a:cs typeface="Arial"/>
              </a:rPr>
              <a:t>pd1</a:t>
            </a:r>
            <a:endParaRPr sz="2000" dirty="0">
              <a:latin typeface="Arial"/>
              <a:cs typeface="Arial"/>
            </a:endParaRPr>
          </a:p>
          <a:p>
            <a:pPr marL="12700">
              <a:lnSpc>
                <a:spcPct val="100000"/>
              </a:lnSpc>
            </a:pPr>
            <a:r>
              <a:rPr sz="2000" b="1" dirty="0">
                <a:latin typeface="Arial"/>
                <a:cs typeface="Arial"/>
              </a:rPr>
              <a:t>d1 = {'one' : pd1.Series([1, 2, 3], index=['a', 'b',</a:t>
            </a:r>
            <a:r>
              <a:rPr sz="2000" b="1" spc="-450" dirty="0">
                <a:latin typeface="Arial"/>
                <a:cs typeface="Arial"/>
              </a:rPr>
              <a:t> </a:t>
            </a:r>
            <a:r>
              <a:rPr sz="2000" b="1" dirty="0">
                <a:latin typeface="Arial"/>
                <a:cs typeface="Arial"/>
              </a:rPr>
              <a:t>'c']),</a:t>
            </a:r>
            <a:endParaRPr sz="2000" dirty="0">
              <a:latin typeface="Arial"/>
              <a:cs typeface="Arial"/>
            </a:endParaRPr>
          </a:p>
          <a:p>
            <a:pPr marL="12700" marR="567055" indent="348615">
              <a:lnSpc>
                <a:spcPct val="100000"/>
              </a:lnSpc>
            </a:pPr>
            <a:r>
              <a:rPr sz="2000" b="1" dirty="0">
                <a:latin typeface="Arial"/>
                <a:cs typeface="Arial"/>
              </a:rPr>
              <a:t>'two'</a:t>
            </a:r>
            <a:r>
              <a:rPr sz="2000" b="1" spc="-50" dirty="0">
                <a:latin typeface="Arial"/>
                <a:cs typeface="Arial"/>
              </a:rPr>
              <a:t> </a:t>
            </a:r>
            <a:r>
              <a:rPr sz="2000" b="1" dirty="0">
                <a:latin typeface="Arial"/>
                <a:cs typeface="Arial"/>
              </a:rPr>
              <a:t>:</a:t>
            </a:r>
            <a:r>
              <a:rPr sz="2000" b="1" spc="-15" dirty="0">
                <a:latin typeface="Arial"/>
                <a:cs typeface="Arial"/>
              </a:rPr>
              <a:t> </a:t>
            </a:r>
            <a:r>
              <a:rPr sz="2000" b="1" dirty="0">
                <a:latin typeface="Arial"/>
                <a:cs typeface="Arial"/>
              </a:rPr>
              <a:t>pd1.Series([1,</a:t>
            </a:r>
            <a:r>
              <a:rPr sz="2000" b="1" spc="-45" dirty="0">
                <a:latin typeface="Arial"/>
                <a:cs typeface="Arial"/>
              </a:rPr>
              <a:t> </a:t>
            </a:r>
            <a:r>
              <a:rPr sz="2000" b="1" dirty="0">
                <a:latin typeface="Arial"/>
                <a:cs typeface="Arial"/>
              </a:rPr>
              <a:t>2,</a:t>
            </a:r>
            <a:r>
              <a:rPr sz="2000" b="1" spc="-20" dirty="0">
                <a:latin typeface="Arial"/>
                <a:cs typeface="Arial"/>
              </a:rPr>
              <a:t> </a:t>
            </a:r>
            <a:r>
              <a:rPr sz="2000" b="1" dirty="0">
                <a:latin typeface="Arial"/>
                <a:cs typeface="Arial"/>
              </a:rPr>
              <a:t>3,</a:t>
            </a:r>
            <a:r>
              <a:rPr sz="2000" b="1" spc="-10" dirty="0">
                <a:latin typeface="Arial"/>
                <a:cs typeface="Arial"/>
              </a:rPr>
              <a:t> </a:t>
            </a:r>
            <a:r>
              <a:rPr sz="2000" b="1" dirty="0">
                <a:latin typeface="Arial"/>
                <a:cs typeface="Arial"/>
              </a:rPr>
              <a:t>4],</a:t>
            </a:r>
            <a:r>
              <a:rPr sz="2000" b="1" spc="-35" dirty="0">
                <a:latin typeface="Arial"/>
                <a:cs typeface="Arial"/>
              </a:rPr>
              <a:t> </a:t>
            </a:r>
            <a:r>
              <a:rPr sz="2000" b="1" dirty="0">
                <a:latin typeface="Arial"/>
                <a:cs typeface="Arial"/>
              </a:rPr>
              <a:t>index=['a',</a:t>
            </a:r>
            <a:r>
              <a:rPr sz="2000" b="1" spc="-55" dirty="0">
                <a:latin typeface="Arial"/>
                <a:cs typeface="Arial"/>
              </a:rPr>
              <a:t> </a:t>
            </a:r>
            <a:r>
              <a:rPr sz="2000" b="1" dirty="0">
                <a:latin typeface="Arial"/>
                <a:cs typeface="Arial"/>
              </a:rPr>
              <a:t>'b',</a:t>
            </a:r>
            <a:r>
              <a:rPr sz="2000" b="1" spc="-15" dirty="0">
                <a:latin typeface="Arial"/>
                <a:cs typeface="Arial"/>
              </a:rPr>
              <a:t> </a:t>
            </a:r>
            <a:r>
              <a:rPr sz="2000" b="1" dirty="0">
                <a:latin typeface="Arial"/>
                <a:cs typeface="Arial"/>
              </a:rPr>
              <a:t>'c',</a:t>
            </a:r>
            <a:r>
              <a:rPr sz="2000" b="1" spc="-280" dirty="0">
                <a:latin typeface="Arial"/>
                <a:cs typeface="Arial"/>
              </a:rPr>
              <a:t> </a:t>
            </a:r>
            <a:r>
              <a:rPr sz="2000" b="1" dirty="0">
                <a:latin typeface="Arial"/>
                <a:cs typeface="Arial"/>
              </a:rPr>
              <a:t>'d'])}  </a:t>
            </a:r>
            <a:endParaRPr lang="en-US" sz="2000" b="1" dirty="0" smtClean="0">
              <a:latin typeface="Arial"/>
              <a:cs typeface="Arial"/>
            </a:endParaRPr>
          </a:p>
          <a:p>
            <a:pPr marL="12700" marR="567055" indent="-12700">
              <a:lnSpc>
                <a:spcPct val="100000"/>
              </a:lnSpc>
            </a:pPr>
            <a:r>
              <a:rPr sz="2000" b="1" dirty="0" smtClean="0">
                <a:latin typeface="Arial"/>
                <a:cs typeface="Arial"/>
              </a:rPr>
              <a:t>df1 </a:t>
            </a:r>
            <a:r>
              <a:rPr sz="2000" b="1" dirty="0">
                <a:latin typeface="Arial"/>
                <a:cs typeface="Arial"/>
              </a:rPr>
              <a:t>=</a:t>
            </a:r>
            <a:r>
              <a:rPr sz="2000" b="1" spc="-70" dirty="0">
                <a:latin typeface="Arial"/>
                <a:cs typeface="Arial"/>
              </a:rPr>
              <a:t> </a:t>
            </a:r>
            <a:r>
              <a:rPr sz="2000" b="1" dirty="0">
                <a:latin typeface="Arial"/>
                <a:cs typeface="Arial"/>
              </a:rPr>
              <a:t>pd1.DataFrame(d1)</a:t>
            </a:r>
            <a:endParaRPr sz="2000" dirty="0">
              <a:latin typeface="Arial"/>
              <a:cs typeface="Arial"/>
            </a:endParaRPr>
          </a:p>
          <a:p>
            <a:pPr marL="12700">
              <a:lnSpc>
                <a:spcPct val="100000"/>
              </a:lnSpc>
            </a:pPr>
            <a:r>
              <a:rPr sz="2000" b="1" dirty="0">
                <a:latin typeface="Arial"/>
                <a:cs typeface="Arial"/>
              </a:rPr>
              <a:t>print</a:t>
            </a:r>
            <a:r>
              <a:rPr sz="2000" b="1" spc="-45" dirty="0">
                <a:latin typeface="Arial"/>
                <a:cs typeface="Arial"/>
              </a:rPr>
              <a:t> </a:t>
            </a:r>
            <a:r>
              <a:rPr sz="2000" b="1" dirty="0">
                <a:latin typeface="Arial"/>
                <a:cs typeface="Arial"/>
              </a:rPr>
              <a:t>(df1.iloc[2])</a:t>
            </a:r>
            <a:endParaRPr sz="2000" dirty="0">
              <a:latin typeface="Arial"/>
              <a:cs typeface="Arial"/>
            </a:endParaRPr>
          </a:p>
          <a:p>
            <a:pPr>
              <a:lnSpc>
                <a:spcPct val="100000"/>
              </a:lnSpc>
              <a:spcBef>
                <a:spcPts val="50"/>
              </a:spcBef>
            </a:pPr>
            <a:endParaRPr sz="2100" dirty="0">
              <a:latin typeface="Times New Roman"/>
              <a:cs typeface="Times New Roman"/>
            </a:endParaRPr>
          </a:p>
          <a:p>
            <a:pPr marL="12700" marR="5969635">
              <a:lnSpc>
                <a:spcPct val="100000"/>
              </a:lnSpc>
              <a:tabLst>
                <a:tab pos="673735" algn="l"/>
              </a:tabLst>
            </a:pPr>
            <a:r>
              <a:rPr sz="2000" b="1" dirty="0">
                <a:latin typeface="Arial"/>
                <a:cs typeface="Arial"/>
              </a:rPr>
              <a:t>Output  </a:t>
            </a:r>
            <a:endParaRPr lang="en-US" sz="2000" b="1" dirty="0" smtClean="0">
              <a:latin typeface="Arial"/>
              <a:cs typeface="Arial"/>
            </a:endParaRPr>
          </a:p>
          <a:p>
            <a:pPr marL="12700" marR="5969635">
              <a:lnSpc>
                <a:spcPct val="100000"/>
              </a:lnSpc>
              <a:tabLst>
                <a:tab pos="673735" algn="l"/>
              </a:tabLst>
            </a:pPr>
            <a:r>
              <a:rPr sz="2000" b="1" spc="-5" dirty="0" smtClean="0">
                <a:latin typeface="Arial"/>
                <a:cs typeface="Arial"/>
              </a:rPr>
              <a:t>on</a:t>
            </a:r>
            <a:r>
              <a:rPr sz="2000" b="1" dirty="0" smtClean="0">
                <a:latin typeface="Arial"/>
                <a:cs typeface="Arial"/>
              </a:rPr>
              <a:t>e</a:t>
            </a:r>
            <a:r>
              <a:rPr sz="2000" b="1" dirty="0">
                <a:latin typeface="Arial"/>
                <a:cs typeface="Arial"/>
              </a:rPr>
              <a:t>	3.0</a:t>
            </a:r>
            <a:endParaRPr sz="2000" dirty="0">
              <a:latin typeface="Arial"/>
              <a:cs typeface="Arial"/>
            </a:endParaRPr>
          </a:p>
          <a:p>
            <a:pPr marL="12700">
              <a:lnSpc>
                <a:spcPct val="100000"/>
              </a:lnSpc>
              <a:tabLst>
                <a:tab pos="658495" algn="l"/>
              </a:tabLst>
            </a:pPr>
            <a:r>
              <a:rPr sz="2000" b="1" spc="5" dirty="0">
                <a:latin typeface="Arial"/>
                <a:cs typeface="Arial"/>
              </a:rPr>
              <a:t>two	</a:t>
            </a:r>
            <a:r>
              <a:rPr sz="2000" b="1" dirty="0">
                <a:latin typeface="Arial"/>
                <a:cs typeface="Arial"/>
              </a:rPr>
              <a:t>3.0</a:t>
            </a:r>
            <a:endParaRPr sz="2000" dirty="0">
              <a:latin typeface="Arial"/>
              <a:cs typeface="Arial"/>
            </a:endParaRPr>
          </a:p>
          <a:p>
            <a:pPr marL="12700">
              <a:lnSpc>
                <a:spcPct val="100000"/>
              </a:lnSpc>
            </a:pPr>
            <a:r>
              <a:rPr sz="2000" b="1" dirty="0">
                <a:latin typeface="Arial"/>
                <a:cs typeface="Arial"/>
              </a:rPr>
              <a:t>Name: c, </a:t>
            </a:r>
            <a:r>
              <a:rPr sz="2000" b="1" spc="-5" dirty="0">
                <a:latin typeface="Arial"/>
                <a:cs typeface="Arial"/>
              </a:rPr>
              <a:t>dtype:</a:t>
            </a:r>
            <a:r>
              <a:rPr sz="2000" b="1" spc="-110" dirty="0">
                <a:latin typeface="Arial"/>
                <a:cs typeface="Arial"/>
              </a:rPr>
              <a:t> </a:t>
            </a:r>
            <a:r>
              <a:rPr sz="2000" b="1" dirty="0">
                <a:latin typeface="Arial"/>
                <a:cs typeface="Arial"/>
              </a:rPr>
              <a:t>float64</a:t>
            </a:r>
            <a:endParaRPr sz="2000" dirty="0">
              <a:latin typeface="Arial"/>
              <a:cs typeface="Arial"/>
            </a:endParaRPr>
          </a:p>
          <a:p>
            <a:pPr>
              <a:lnSpc>
                <a:spcPct val="100000"/>
              </a:lnSpc>
              <a:spcBef>
                <a:spcPts val="45"/>
              </a:spcBef>
            </a:pPr>
            <a:endParaRPr sz="2100" dirty="0">
              <a:latin typeface="Times New Roman"/>
              <a:cs typeface="Times New Roman"/>
            </a:endParaRPr>
          </a:p>
          <a:p>
            <a:pPr marL="12700">
              <a:lnSpc>
                <a:spcPct val="100000"/>
              </a:lnSpc>
            </a:pPr>
            <a:r>
              <a:rPr sz="2000" b="1" u="heavy" spc="-5" dirty="0">
                <a:solidFill>
                  <a:srgbClr val="6E2E9F"/>
                </a:solidFill>
                <a:uFill>
                  <a:solidFill>
                    <a:srgbClr val="6E2E9F"/>
                  </a:solidFill>
                </a:uFill>
                <a:latin typeface="Arial"/>
                <a:cs typeface="Arial"/>
              </a:rPr>
              <a:t>Slice</a:t>
            </a:r>
            <a:r>
              <a:rPr sz="2000" b="1" u="heavy" spc="-45" dirty="0">
                <a:solidFill>
                  <a:srgbClr val="6E2E9F"/>
                </a:solidFill>
                <a:uFill>
                  <a:solidFill>
                    <a:srgbClr val="6E2E9F"/>
                  </a:solidFill>
                </a:uFill>
                <a:latin typeface="Arial"/>
                <a:cs typeface="Arial"/>
              </a:rPr>
              <a:t> </a:t>
            </a:r>
            <a:r>
              <a:rPr sz="2000" b="1" u="heavy" spc="10" dirty="0">
                <a:solidFill>
                  <a:srgbClr val="6E2E9F"/>
                </a:solidFill>
                <a:uFill>
                  <a:solidFill>
                    <a:srgbClr val="6E2E9F"/>
                  </a:solidFill>
                </a:uFill>
                <a:latin typeface="Arial"/>
                <a:cs typeface="Arial"/>
              </a:rPr>
              <a:t>Rows</a:t>
            </a:r>
            <a:r>
              <a:rPr sz="2000" b="1" u="heavy" spc="-20" dirty="0">
                <a:solidFill>
                  <a:srgbClr val="6E2E9F"/>
                </a:solidFill>
                <a:uFill>
                  <a:solidFill>
                    <a:srgbClr val="6E2E9F"/>
                  </a:solidFill>
                </a:uFill>
                <a:latin typeface="Arial"/>
                <a:cs typeface="Arial"/>
              </a:rPr>
              <a:t> </a:t>
            </a:r>
            <a:r>
              <a:rPr sz="2000" b="1" u="heavy" dirty="0">
                <a:solidFill>
                  <a:srgbClr val="6E2E9F"/>
                </a:solidFill>
                <a:uFill>
                  <a:solidFill>
                    <a:srgbClr val="6E2E9F"/>
                  </a:solidFill>
                </a:uFill>
                <a:latin typeface="Arial"/>
                <a:cs typeface="Arial"/>
              </a:rPr>
              <a:t>:</a:t>
            </a:r>
            <a:r>
              <a:rPr sz="2000" b="1" spc="-15" dirty="0">
                <a:solidFill>
                  <a:srgbClr val="6E2E9F"/>
                </a:solidFill>
                <a:latin typeface="Arial"/>
                <a:cs typeface="Arial"/>
              </a:rPr>
              <a:t> </a:t>
            </a:r>
            <a:r>
              <a:rPr sz="2000" dirty="0">
                <a:solidFill>
                  <a:srgbClr val="6E2E9F"/>
                </a:solidFill>
                <a:latin typeface="Arial"/>
                <a:cs typeface="Arial"/>
              </a:rPr>
              <a:t>Multiple</a:t>
            </a:r>
            <a:r>
              <a:rPr sz="2000" spc="-15" dirty="0">
                <a:solidFill>
                  <a:srgbClr val="6E2E9F"/>
                </a:solidFill>
                <a:latin typeface="Arial"/>
                <a:cs typeface="Arial"/>
              </a:rPr>
              <a:t> </a:t>
            </a:r>
            <a:r>
              <a:rPr sz="2000" dirty="0">
                <a:solidFill>
                  <a:srgbClr val="6E2E9F"/>
                </a:solidFill>
                <a:latin typeface="Arial"/>
                <a:cs typeface="Arial"/>
              </a:rPr>
              <a:t>rows</a:t>
            </a:r>
            <a:r>
              <a:rPr sz="2000" spc="-20" dirty="0">
                <a:solidFill>
                  <a:srgbClr val="6E2E9F"/>
                </a:solidFill>
                <a:latin typeface="Arial"/>
                <a:cs typeface="Arial"/>
              </a:rPr>
              <a:t> </a:t>
            </a:r>
            <a:r>
              <a:rPr sz="2000" dirty="0">
                <a:solidFill>
                  <a:srgbClr val="6E2E9F"/>
                </a:solidFill>
                <a:latin typeface="Arial"/>
                <a:cs typeface="Arial"/>
              </a:rPr>
              <a:t>can</a:t>
            </a:r>
            <a:r>
              <a:rPr sz="2000" spc="-10" dirty="0">
                <a:solidFill>
                  <a:srgbClr val="6E2E9F"/>
                </a:solidFill>
                <a:latin typeface="Arial"/>
                <a:cs typeface="Arial"/>
              </a:rPr>
              <a:t> </a:t>
            </a:r>
            <a:r>
              <a:rPr sz="2000" dirty="0">
                <a:solidFill>
                  <a:srgbClr val="6E2E9F"/>
                </a:solidFill>
                <a:latin typeface="Arial"/>
                <a:cs typeface="Arial"/>
              </a:rPr>
              <a:t>be</a:t>
            </a:r>
            <a:r>
              <a:rPr sz="2000" spc="-30" dirty="0">
                <a:solidFill>
                  <a:srgbClr val="6E2E9F"/>
                </a:solidFill>
                <a:latin typeface="Arial"/>
                <a:cs typeface="Arial"/>
              </a:rPr>
              <a:t> </a:t>
            </a:r>
            <a:r>
              <a:rPr sz="2000" dirty="0">
                <a:solidFill>
                  <a:srgbClr val="6E2E9F"/>
                </a:solidFill>
                <a:latin typeface="Arial"/>
                <a:cs typeface="Arial"/>
              </a:rPr>
              <a:t>selected</a:t>
            </a:r>
            <a:r>
              <a:rPr sz="2000" spc="-25" dirty="0">
                <a:solidFill>
                  <a:srgbClr val="6E2E9F"/>
                </a:solidFill>
                <a:latin typeface="Arial"/>
                <a:cs typeface="Arial"/>
              </a:rPr>
              <a:t> </a:t>
            </a:r>
            <a:r>
              <a:rPr sz="2000" dirty="0">
                <a:solidFill>
                  <a:srgbClr val="6E2E9F"/>
                </a:solidFill>
                <a:latin typeface="Arial"/>
                <a:cs typeface="Arial"/>
              </a:rPr>
              <a:t>using</a:t>
            </a:r>
            <a:r>
              <a:rPr sz="2000" spc="-50" dirty="0">
                <a:solidFill>
                  <a:srgbClr val="6E2E9F"/>
                </a:solidFill>
                <a:latin typeface="Arial"/>
                <a:cs typeface="Arial"/>
              </a:rPr>
              <a:t> </a:t>
            </a:r>
            <a:r>
              <a:rPr sz="2000" dirty="0">
                <a:solidFill>
                  <a:srgbClr val="6E2E9F"/>
                </a:solidFill>
                <a:latin typeface="Arial"/>
                <a:cs typeface="Arial"/>
              </a:rPr>
              <a:t>‘ :</a:t>
            </a:r>
            <a:r>
              <a:rPr sz="2000" spc="-15" dirty="0">
                <a:solidFill>
                  <a:srgbClr val="6E2E9F"/>
                </a:solidFill>
                <a:latin typeface="Arial"/>
                <a:cs typeface="Arial"/>
              </a:rPr>
              <a:t> </a:t>
            </a:r>
            <a:r>
              <a:rPr sz="2000" dirty="0">
                <a:solidFill>
                  <a:srgbClr val="6E2E9F"/>
                </a:solidFill>
                <a:latin typeface="Arial"/>
                <a:cs typeface="Arial"/>
              </a:rPr>
              <a:t>’</a:t>
            </a:r>
            <a:r>
              <a:rPr sz="2000" spc="-335" dirty="0">
                <a:solidFill>
                  <a:srgbClr val="6E2E9F"/>
                </a:solidFill>
                <a:latin typeface="Arial"/>
                <a:cs typeface="Arial"/>
              </a:rPr>
              <a:t> </a:t>
            </a:r>
            <a:r>
              <a:rPr sz="2000" spc="-25" dirty="0">
                <a:solidFill>
                  <a:srgbClr val="6E2E9F"/>
                </a:solidFill>
                <a:latin typeface="Arial"/>
                <a:cs typeface="Arial"/>
              </a:rPr>
              <a:t>operator.</a:t>
            </a:r>
            <a:endParaRPr sz="2000" dirty="0">
              <a:latin typeface="Arial"/>
              <a:cs typeface="Arial"/>
            </a:endParaRPr>
          </a:p>
          <a:p>
            <a:pPr marL="12700">
              <a:lnSpc>
                <a:spcPct val="100000"/>
              </a:lnSpc>
            </a:pPr>
            <a:r>
              <a:rPr sz="2000" b="1" dirty="0">
                <a:latin typeface="Arial"/>
                <a:cs typeface="Arial"/>
              </a:rPr>
              <a:t>print</a:t>
            </a:r>
            <a:r>
              <a:rPr sz="2000" b="1" spc="-45" dirty="0">
                <a:latin typeface="Arial"/>
                <a:cs typeface="Arial"/>
              </a:rPr>
              <a:t> </a:t>
            </a:r>
            <a:r>
              <a:rPr sz="2000" b="1" dirty="0">
                <a:latin typeface="Arial"/>
                <a:cs typeface="Arial"/>
              </a:rPr>
              <a:t>(df1[2:4])</a:t>
            </a:r>
            <a:endParaRPr sz="2000" dirty="0">
              <a:latin typeface="Arial"/>
              <a:cs typeface="Arial"/>
            </a:endParaRPr>
          </a:p>
        </p:txBody>
      </p:sp>
      <p:sp>
        <p:nvSpPr>
          <p:cNvPr id="5" name="object 15"/>
          <p:cNvSpPr txBox="1">
            <a:spLocks/>
          </p:cNvSpPr>
          <p:nvPr/>
        </p:nvSpPr>
        <p:spPr>
          <a:xfrm>
            <a:off x="646738" y="419874"/>
            <a:ext cx="8001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30262" y="863585"/>
            <a:ext cx="6837338" cy="5255285"/>
          </a:xfrm>
          <a:prstGeom prst="rect">
            <a:avLst/>
          </a:prstGeom>
        </p:spPr>
        <p:txBody>
          <a:bodyPr vert="horz" wrap="square" lIns="0" tIns="134620" rIns="0" bIns="0" rtlCol="0">
            <a:spAutoFit/>
          </a:bodyPr>
          <a:lstStyle/>
          <a:p>
            <a:pPr marL="12700">
              <a:lnSpc>
                <a:spcPct val="100000"/>
              </a:lnSpc>
              <a:spcBef>
                <a:spcPts val="1060"/>
              </a:spcBef>
              <a:tabLst>
                <a:tab pos="1265555" algn="l"/>
              </a:tabLst>
            </a:pPr>
            <a:r>
              <a:rPr sz="2400" b="1" spc="-5" dirty="0">
                <a:solidFill>
                  <a:srgbClr val="FF0000"/>
                </a:solidFill>
                <a:latin typeface="Arial"/>
                <a:cs typeface="Arial"/>
              </a:rPr>
              <a:t>Pandas	DataFrame</a:t>
            </a:r>
            <a:endParaRPr sz="2400" dirty="0">
              <a:latin typeface="Arial"/>
              <a:cs typeface="Arial"/>
            </a:endParaRPr>
          </a:p>
          <a:p>
            <a:pPr marL="12700">
              <a:lnSpc>
                <a:spcPct val="100000"/>
              </a:lnSpc>
              <a:spcBef>
                <a:spcPts val="810"/>
              </a:spcBef>
            </a:pPr>
            <a:r>
              <a:rPr sz="2000" b="1" u="heavy" dirty="0">
                <a:solidFill>
                  <a:srgbClr val="6E2E9F"/>
                </a:solidFill>
                <a:uFill>
                  <a:solidFill>
                    <a:srgbClr val="6E2E9F"/>
                  </a:solidFill>
                </a:uFill>
                <a:latin typeface="Arial"/>
                <a:cs typeface="Arial"/>
              </a:rPr>
              <a:t>Addition of</a:t>
            </a:r>
            <a:r>
              <a:rPr sz="2000" b="1" u="heavy" spc="-70" dirty="0">
                <a:solidFill>
                  <a:srgbClr val="6E2E9F"/>
                </a:solidFill>
                <a:uFill>
                  <a:solidFill>
                    <a:srgbClr val="6E2E9F"/>
                  </a:solidFill>
                </a:uFill>
                <a:latin typeface="Arial"/>
                <a:cs typeface="Arial"/>
              </a:rPr>
              <a:t> </a:t>
            </a:r>
            <a:r>
              <a:rPr sz="2000" b="1" u="heavy" spc="10" dirty="0">
                <a:solidFill>
                  <a:srgbClr val="6E2E9F"/>
                </a:solidFill>
                <a:uFill>
                  <a:solidFill>
                    <a:srgbClr val="6E2E9F"/>
                  </a:solidFill>
                </a:uFill>
                <a:latin typeface="Arial"/>
                <a:cs typeface="Arial"/>
              </a:rPr>
              <a:t>Rows</a:t>
            </a:r>
            <a:endParaRPr sz="2000" dirty="0">
              <a:latin typeface="Arial"/>
              <a:cs typeface="Arial"/>
            </a:endParaRPr>
          </a:p>
          <a:p>
            <a:pPr marL="12700">
              <a:lnSpc>
                <a:spcPct val="100000"/>
              </a:lnSpc>
              <a:spcBef>
                <a:spcPts val="5"/>
              </a:spcBef>
            </a:pPr>
            <a:r>
              <a:rPr sz="1800" b="1" dirty="0">
                <a:latin typeface="Arial"/>
                <a:cs typeface="Arial"/>
              </a:rPr>
              <a:t>import pandas </a:t>
            </a:r>
            <a:r>
              <a:rPr sz="1800" b="1" spc="-5" dirty="0">
                <a:latin typeface="Arial"/>
                <a:cs typeface="Arial"/>
              </a:rPr>
              <a:t>as</a:t>
            </a:r>
            <a:r>
              <a:rPr sz="1800" b="1" spc="-60" dirty="0">
                <a:latin typeface="Arial"/>
                <a:cs typeface="Arial"/>
              </a:rPr>
              <a:t> </a:t>
            </a:r>
            <a:r>
              <a:rPr sz="1800" b="1" dirty="0">
                <a:latin typeface="Arial"/>
                <a:cs typeface="Arial"/>
              </a:rPr>
              <a:t>pd1</a:t>
            </a:r>
            <a:endParaRPr sz="1800" dirty="0">
              <a:latin typeface="Arial"/>
              <a:cs typeface="Arial"/>
            </a:endParaRPr>
          </a:p>
          <a:p>
            <a:pPr marL="12700">
              <a:lnSpc>
                <a:spcPct val="100000"/>
              </a:lnSpc>
            </a:pPr>
            <a:r>
              <a:rPr sz="1800" b="1" spc="-5" dirty="0" smtClean="0">
                <a:latin typeface="Arial"/>
                <a:cs typeface="Arial"/>
              </a:rPr>
              <a:t>df1 </a:t>
            </a:r>
            <a:r>
              <a:rPr sz="1800" b="1" dirty="0">
                <a:latin typeface="Arial"/>
                <a:cs typeface="Arial"/>
              </a:rPr>
              <a:t>= </a:t>
            </a:r>
            <a:r>
              <a:rPr sz="1800" b="1" spc="-5" dirty="0">
                <a:latin typeface="Arial"/>
                <a:cs typeface="Arial"/>
              </a:rPr>
              <a:t>pd1.DataFrame([[1, 2], [3, 4]], </a:t>
            </a:r>
            <a:r>
              <a:rPr sz="1800" b="1" dirty="0">
                <a:latin typeface="Arial"/>
                <a:cs typeface="Arial"/>
              </a:rPr>
              <a:t>columns =</a:t>
            </a:r>
            <a:r>
              <a:rPr sz="1800" b="1" spc="-75" dirty="0">
                <a:latin typeface="Arial"/>
                <a:cs typeface="Arial"/>
              </a:rPr>
              <a:t> </a:t>
            </a:r>
            <a:r>
              <a:rPr sz="1800" b="1" dirty="0">
                <a:latin typeface="Arial"/>
                <a:cs typeface="Arial"/>
              </a:rPr>
              <a:t>['a','b'])</a:t>
            </a:r>
            <a:endParaRPr sz="1800" dirty="0">
              <a:latin typeface="Arial"/>
              <a:cs typeface="Arial"/>
            </a:endParaRPr>
          </a:p>
          <a:p>
            <a:pPr marL="12700">
              <a:lnSpc>
                <a:spcPct val="100000"/>
              </a:lnSpc>
            </a:pPr>
            <a:r>
              <a:rPr sz="1800" b="1" spc="-5" dirty="0">
                <a:latin typeface="Arial"/>
                <a:cs typeface="Arial"/>
              </a:rPr>
              <a:t>df2 </a:t>
            </a:r>
            <a:r>
              <a:rPr sz="1800" b="1" dirty="0">
                <a:latin typeface="Arial"/>
                <a:cs typeface="Arial"/>
              </a:rPr>
              <a:t>= </a:t>
            </a:r>
            <a:r>
              <a:rPr sz="1800" b="1" spc="-5" dirty="0">
                <a:latin typeface="Arial"/>
                <a:cs typeface="Arial"/>
              </a:rPr>
              <a:t>pd1.DataFrame([[5, 6], [7, 8]], </a:t>
            </a:r>
            <a:r>
              <a:rPr sz="1800" b="1" dirty="0">
                <a:latin typeface="Arial"/>
                <a:cs typeface="Arial"/>
              </a:rPr>
              <a:t>columns =</a:t>
            </a:r>
            <a:r>
              <a:rPr sz="1800" b="1" spc="-75" dirty="0">
                <a:latin typeface="Arial"/>
                <a:cs typeface="Arial"/>
              </a:rPr>
              <a:t> </a:t>
            </a:r>
            <a:r>
              <a:rPr sz="1800" b="1" dirty="0">
                <a:latin typeface="Arial"/>
                <a:cs typeface="Arial"/>
              </a:rPr>
              <a:t>['a','b'])</a:t>
            </a:r>
            <a:endParaRPr sz="1800" dirty="0">
              <a:latin typeface="Arial"/>
              <a:cs typeface="Arial"/>
            </a:endParaRPr>
          </a:p>
          <a:p>
            <a:pPr marL="12700">
              <a:lnSpc>
                <a:spcPct val="100000"/>
              </a:lnSpc>
            </a:pPr>
            <a:r>
              <a:rPr sz="1800" b="1" spc="-5" dirty="0" smtClean="0">
                <a:latin typeface="Arial"/>
                <a:cs typeface="Arial"/>
              </a:rPr>
              <a:t>df1 </a:t>
            </a:r>
            <a:r>
              <a:rPr sz="1800" b="1" dirty="0">
                <a:latin typeface="Arial"/>
                <a:cs typeface="Arial"/>
              </a:rPr>
              <a:t>=</a:t>
            </a:r>
            <a:r>
              <a:rPr sz="1800" b="1" spc="-30" dirty="0">
                <a:latin typeface="Arial"/>
                <a:cs typeface="Arial"/>
              </a:rPr>
              <a:t> </a:t>
            </a:r>
            <a:r>
              <a:rPr sz="1800" b="1" dirty="0">
                <a:latin typeface="Arial"/>
                <a:cs typeface="Arial"/>
              </a:rPr>
              <a:t>df1.append(df2)</a:t>
            </a:r>
            <a:endParaRPr sz="1800" dirty="0">
              <a:latin typeface="Arial"/>
              <a:cs typeface="Arial"/>
            </a:endParaRPr>
          </a:p>
          <a:p>
            <a:pPr marL="12700">
              <a:lnSpc>
                <a:spcPct val="100000"/>
              </a:lnSpc>
            </a:pPr>
            <a:r>
              <a:rPr sz="1800" b="1" dirty="0">
                <a:latin typeface="Arial"/>
                <a:cs typeface="Arial"/>
              </a:rPr>
              <a:t>print</a:t>
            </a:r>
            <a:r>
              <a:rPr sz="1800" b="1" spc="-20" dirty="0">
                <a:latin typeface="Arial"/>
                <a:cs typeface="Arial"/>
              </a:rPr>
              <a:t> </a:t>
            </a:r>
            <a:r>
              <a:rPr sz="1800" b="1" dirty="0">
                <a:latin typeface="Arial"/>
                <a:cs typeface="Arial"/>
              </a:rPr>
              <a:t>(df1</a:t>
            </a:r>
            <a:r>
              <a:rPr sz="1800" b="1" dirty="0" smtClean="0">
                <a:latin typeface="Arial"/>
                <a:cs typeface="Arial"/>
              </a:rPr>
              <a:t>)</a:t>
            </a:r>
            <a:endParaRPr lang="en-US" sz="1800" b="1" dirty="0" smtClean="0">
              <a:latin typeface="Arial"/>
              <a:cs typeface="Arial"/>
            </a:endParaRPr>
          </a:p>
          <a:p>
            <a:pPr marL="12700">
              <a:lnSpc>
                <a:spcPct val="100000"/>
              </a:lnSpc>
            </a:pPr>
            <a:r>
              <a:rPr lang="en-US" b="1" u="sng" dirty="0" smtClean="0">
                <a:latin typeface="Arial"/>
                <a:cs typeface="Arial"/>
              </a:rPr>
              <a:t>Output:</a:t>
            </a:r>
            <a:endParaRPr sz="1800" u="sng" dirty="0">
              <a:latin typeface="Arial"/>
              <a:cs typeface="Arial"/>
            </a:endParaRPr>
          </a:p>
          <a:p>
            <a:pPr marL="12700" marR="3171825">
              <a:lnSpc>
                <a:spcPct val="100000"/>
              </a:lnSpc>
              <a:spcBef>
                <a:spcPts val="10"/>
              </a:spcBef>
            </a:pPr>
            <a:r>
              <a:rPr lang="pt-BR" sz="2000" dirty="0" smtClean="0">
                <a:latin typeface="Arial"/>
                <a:cs typeface="Arial"/>
              </a:rPr>
              <a:t>    </a:t>
            </a:r>
            <a:r>
              <a:rPr lang="pt-BR" sz="2000" b="1" dirty="0" smtClean="0">
                <a:solidFill>
                  <a:schemeClr val="accent2">
                    <a:lumMod val="75000"/>
                  </a:schemeClr>
                </a:solidFill>
                <a:latin typeface="Arial"/>
                <a:cs typeface="Arial"/>
              </a:rPr>
              <a:t>a  </a:t>
            </a:r>
            <a:r>
              <a:rPr lang="pt-BR" sz="2000" b="1" dirty="0">
                <a:solidFill>
                  <a:schemeClr val="accent2">
                    <a:lumMod val="75000"/>
                  </a:schemeClr>
                </a:solidFill>
                <a:latin typeface="Arial"/>
                <a:cs typeface="Arial"/>
              </a:rPr>
              <a:t>b</a:t>
            </a:r>
          </a:p>
          <a:p>
            <a:pPr marL="12700" marR="3171825">
              <a:lnSpc>
                <a:spcPct val="100000"/>
              </a:lnSpc>
              <a:spcBef>
                <a:spcPts val="10"/>
              </a:spcBef>
            </a:pPr>
            <a:r>
              <a:rPr lang="pt-BR" sz="2000" b="1" dirty="0">
                <a:solidFill>
                  <a:schemeClr val="accent2">
                    <a:lumMod val="75000"/>
                  </a:schemeClr>
                </a:solidFill>
                <a:latin typeface="Arial"/>
                <a:cs typeface="Arial"/>
              </a:rPr>
              <a:t>0  1  2</a:t>
            </a:r>
          </a:p>
          <a:p>
            <a:pPr marL="12700" marR="3171825">
              <a:lnSpc>
                <a:spcPct val="100000"/>
              </a:lnSpc>
              <a:spcBef>
                <a:spcPts val="10"/>
              </a:spcBef>
            </a:pPr>
            <a:r>
              <a:rPr lang="pt-BR" sz="2000" b="1" dirty="0">
                <a:solidFill>
                  <a:schemeClr val="accent2">
                    <a:lumMod val="75000"/>
                  </a:schemeClr>
                </a:solidFill>
                <a:latin typeface="Arial"/>
                <a:cs typeface="Arial"/>
              </a:rPr>
              <a:t>1  3  4</a:t>
            </a:r>
          </a:p>
          <a:p>
            <a:pPr marL="12700" marR="3171825">
              <a:lnSpc>
                <a:spcPct val="100000"/>
              </a:lnSpc>
              <a:spcBef>
                <a:spcPts val="10"/>
              </a:spcBef>
            </a:pPr>
            <a:r>
              <a:rPr lang="pt-BR" sz="2000" b="1" dirty="0">
                <a:solidFill>
                  <a:schemeClr val="accent2">
                    <a:lumMod val="75000"/>
                  </a:schemeClr>
                </a:solidFill>
                <a:latin typeface="Arial"/>
                <a:cs typeface="Arial"/>
              </a:rPr>
              <a:t>0  5  6</a:t>
            </a:r>
          </a:p>
          <a:p>
            <a:pPr marL="12700" marR="3171825">
              <a:lnSpc>
                <a:spcPct val="100000"/>
              </a:lnSpc>
              <a:spcBef>
                <a:spcPts val="10"/>
              </a:spcBef>
            </a:pPr>
            <a:r>
              <a:rPr lang="pt-BR" sz="2000" b="1" dirty="0">
                <a:solidFill>
                  <a:schemeClr val="accent2">
                    <a:lumMod val="75000"/>
                  </a:schemeClr>
                </a:solidFill>
                <a:latin typeface="Arial"/>
                <a:cs typeface="Arial"/>
              </a:rPr>
              <a:t>1  7  8</a:t>
            </a:r>
          </a:p>
          <a:p>
            <a:pPr marL="12700">
              <a:lnSpc>
                <a:spcPct val="100000"/>
              </a:lnSpc>
            </a:pPr>
            <a:r>
              <a:rPr sz="2000" b="1" u="heavy" dirty="0" smtClean="0">
                <a:solidFill>
                  <a:srgbClr val="6E2E9F"/>
                </a:solidFill>
                <a:uFill>
                  <a:solidFill>
                    <a:srgbClr val="6E2E9F"/>
                  </a:solidFill>
                </a:uFill>
                <a:latin typeface="Arial"/>
                <a:cs typeface="Arial"/>
              </a:rPr>
              <a:t>Deletion </a:t>
            </a:r>
            <a:r>
              <a:rPr sz="2000" b="1" u="heavy" dirty="0">
                <a:solidFill>
                  <a:srgbClr val="6E2E9F"/>
                </a:solidFill>
                <a:uFill>
                  <a:solidFill>
                    <a:srgbClr val="6E2E9F"/>
                  </a:solidFill>
                </a:uFill>
                <a:latin typeface="Arial"/>
                <a:cs typeface="Arial"/>
              </a:rPr>
              <a:t>of</a:t>
            </a:r>
            <a:r>
              <a:rPr sz="2000" b="1" u="heavy" spc="-95" dirty="0">
                <a:solidFill>
                  <a:srgbClr val="6E2E9F"/>
                </a:solidFill>
                <a:uFill>
                  <a:solidFill>
                    <a:srgbClr val="6E2E9F"/>
                  </a:solidFill>
                </a:uFill>
                <a:latin typeface="Arial"/>
                <a:cs typeface="Arial"/>
              </a:rPr>
              <a:t> </a:t>
            </a:r>
            <a:r>
              <a:rPr sz="2000" b="1" u="heavy" spc="10" dirty="0">
                <a:solidFill>
                  <a:srgbClr val="6E2E9F"/>
                </a:solidFill>
                <a:uFill>
                  <a:solidFill>
                    <a:srgbClr val="6E2E9F"/>
                  </a:solidFill>
                </a:uFill>
                <a:latin typeface="Arial"/>
                <a:cs typeface="Arial"/>
              </a:rPr>
              <a:t>Rows</a:t>
            </a:r>
            <a:endParaRPr sz="2000" dirty="0">
              <a:latin typeface="Arial"/>
              <a:cs typeface="Arial"/>
            </a:endParaRPr>
          </a:p>
          <a:p>
            <a:pPr marL="12700" marR="3171825">
              <a:lnSpc>
                <a:spcPct val="100000"/>
              </a:lnSpc>
              <a:spcBef>
                <a:spcPts val="10"/>
              </a:spcBef>
            </a:pPr>
            <a:r>
              <a:rPr sz="1800" b="1" spc="-5" dirty="0">
                <a:latin typeface="Arial"/>
                <a:cs typeface="Arial"/>
              </a:rPr>
              <a:t># Drop </a:t>
            </a:r>
            <a:r>
              <a:rPr sz="1800" b="1" spc="10" dirty="0">
                <a:latin typeface="Arial"/>
                <a:cs typeface="Arial"/>
              </a:rPr>
              <a:t>rows with </a:t>
            </a:r>
            <a:r>
              <a:rPr sz="1800" b="1" spc="-5" dirty="0">
                <a:latin typeface="Arial"/>
                <a:cs typeface="Arial"/>
              </a:rPr>
              <a:t>label</a:t>
            </a:r>
            <a:r>
              <a:rPr sz="1800" b="1" spc="-290" dirty="0">
                <a:latin typeface="Arial"/>
                <a:cs typeface="Arial"/>
              </a:rPr>
              <a:t> </a:t>
            </a:r>
            <a:r>
              <a:rPr sz="1800" b="1" spc="-5" dirty="0">
                <a:latin typeface="Arial"/>
                <a:cs typeface="Arial"/>
              </a:rPr>
              <a:t>0 </a:t>
            </a:r>
            <a:endParaRPr lang="en-US" sz="1800" b="1" spc="-5" dirty="0" smtClean="0">
              <a:latin typeface="Arial"/>
              <a:cs typeface="Arial"/>
            </a:endParaRPr>
          </a:p>
          <a:p>
            <a:pPr marL="12700" marR="3171825">
              <a:lnSpc>
                <a:spcPct val="100000"/>
              </a:lnSpc>
              <a:spcBef>
                <a:spcPts val="10"/>
              </a:spcBef>
            </a:pPr>
            <a:r>
              <a:rPr sz="1800" b="1" spc="-5" dirty="0" smtClean="0">
                <a:latin typeface="Arial"/>
                <a:cs typeface="Arial"/>
              </a:rPr>
              <a:t>df1 </a:t>
            </a:r>
            <a:r>
              <a:rPr sz="1800" b="1" dirty="0">
                <a:latin typeface="Arial"/>
                <a:cs typeface="Arial"/>
              </a:rPr>
              <a:t>=</a:t>
            </a:r>
            <a:r>
              <a:rPr sz="1800" b="1" spc="-50" dirty="0">
                <a:latin typeface="Arial"/>
                <a:cs typeface="Arial"/>
              </a:rPr>
              <a:t> </a:t>
            </a:r>
            <a:r>
              <a:rPr sz="1800" b="1" dirty="0">
                <a:latin typeface="Arial"/>
                <a:cs typeface="Arial"/>
              </a:rPr>
              <a:t>df1.drop(0</a:t>
            </a:r>
            <a:r>
              <a:rPr sz="1800" b="1" dirty="0" smtClean="0">
                <a:latin typeface="Arial"/>
                <a:cs typeface="Arial"/>
              </a:rPr>
              <a:t>)</a:t>
            </a:r>
            <a:endParaRPr lang="en-US" sz="1800" b="1" dirty="0" smtClean="0">
              <a:latin typeface="Arial"/>
              <a:cs typeface="Arial"/>
            </a:endParaRPr>
          </a:p>
          <a:p>
            <a:pPr marL="12700" marR="3171825">
              <a:lnSpc>
                <a:spcPct val="100000"/>
              </a:lnSpc>
              <a:spcBef>
                <a:spcPts val="10"/>
              </a:spcBef>
            </a:pPr>
            <a:endParaRPr lang="en-US" b="1" dirty="0">
              <a:latin typeface="Arial"/>
              <a:cs typeface="Arial"/>
            </a:endParaRPr>
          </a:p>
        </p:txBody>
      </p:sp>
      <p:sp>
        <p:nvSpPr>
          <p:cNvPr id="5" name="object 15"/>
          <p:cNvSpPr txBox="1">
            <a:spLocks/>
          </p:cNvSpPr>
          <p:nvPr/>
        </p:nvSpPr>
        <p:spPr>
          <a:xfrm>
            <a:off x="646738" y="419874"/>
            <a:ext cx="8001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52400" y="304800"/>
            <a:ext cx="8839200" cy="5603457"/>
          </a:xfrm>
          <a:prstGeom prst="rect">
            <a:avLst/>
          </a:prstGeom>
        </p:spPr>
        <p:txBody>
          <a:bodyPr vert="horz" wrap="square" lIns="0" tIns="113665" rIns="0" bIns="0" rtlCol="0">
            <a:spAutoFit/>
          </a:bodyPr>
          <a:lstStyle/>
          <a:p>
            <a:pPr marL="12700">
              <a:lnSpc>
                <a:spcPct val="100000"/>
              </a:lnSpc>
              <a:spcBef>
                <a:spcPts val="895"/>
              </a:spcBef>
              <a:tabLst>
                <a:tab pos="1265555" algn="l"/>
              </a:tabLst>
            </a:pPr>
            <a:r>
              <a:rPr b="1" spc="-5" dirty="0">
                <a:solidFill>
                  <a:srgbClr val="FF0000"/>
                </a:solidFill>
                <a:latin typeface="Arial"/>
                <a:cs typeface="Arial"/>
              </a:rPr>
              <a:t>Pandas	DataFrame</a:t>
            </a:r>
            <a:endParaRPr dirty="0">
              <a:latin typeface="Arial"/>
              <a:cs typeface="Arial"/>
            </a:endParaRPr>
          </a:p>
          <a:p>
            <a:pPr marL="12700">
              <a:lnSpc>
                <a:spcPct val="100000"/>
              </a:lnSpc>
              <a:spcBef>
                <a:spcPts val="795"/>
              </a:spcBef>
            </a:pPr>
            <a:r>
              <a:rPr b="1" u="heavy" dirty="0">
                <a:solidFill>
                  <a:srgbClr val="6E2E9F"/>
                </a:solidFill>
                <a:uFill>
                  <a:solidFill>
                    <a:srgbClr val="6E2E9F"/>
                  </a:solidFill>
                </a:uFill>
                <a:latin typeface="Arial"/>
                <a:cs typeface="Arial"/>
              </a:rPr>
              <a:t>Iterate </a:t>
            </a:r>
            <a:r>
              <a:rPr b="1" u="heavy" spc="-5" dirty="0">
                <a:solidFill>
                  <a:srgbClr val="6E2E9F"/>
                </a:solidFill>
                <a:uFill>
                  <a:solidFill>
                    <a:srgbClr val="6E2E9F"/>
                  </a:solidFill>
                </a:uFill>
                <a:latin typeface="Arial"/>
                <a:cs typeface="Arial"/>
              </a:rPr>
              <a:t>over </a:t>
            </a:r>
            <a:r>
              <a:rPr b="1" u="heavy" spc="5" dirty="0">
                <a:solidFill>
                  <a:srgbClr val="6E2E9F"/>
                </a:solidFill>
                <a:uFill>
                  <a:solidFill>
                    <a:srgbClr val="6E2E9F"/>
                  </a:solidFill>
                </a:uFill>
                <a:latin typeface="Arial"/>
                <a:cs typeface="Arial"/>
              </a:rPr>
              <a:t>rows </a:t>
            </a:r>
            <a:r>
              <a:rPr b="1" u="heavy" dirty="0">
                <a:solidFill>
                  <a:srgbClr val="6E2E9F"/>
                </a:solidFill>
                <a:uFill>
                  <a:solidFill>
                    <a:srgbClr val="6E2E9F"/>
                  </a:solidFill>
                </a:uFill>
                <a:latin typeface="Arial"/>
                <a:cs typeface="Arial"/>
              </a:rPr>
              <a:t>in </a:t>
            </a:r>
            <a:r>
              <a:rPr b="1" u="heavy" spc="-5" dirty="0">
                <a:solidFill>
                  <a:srgbClr val="6E2E9F"/>
                </a:solidFill>
                <a:uFill>
                  <a:solidFill>
                    <a:srgbClr val="6E2E9F"/>
                  </a:solidFill>
                </a:uFill>
                <a:latin typeface="Arial"/>
                <a:cs typeface="Arial"/>
              </a:rPr>
              <a:t>a</a:t>
            </a:r>
            <a:r>
              <a:rPr b="1" u="heavy" spc="-105" dirty="0">
                <a:solidFill>
                  <a:srgbClr val="6E2E9F"/>
                </a:solidFill>
                <a:uFill>
                  <a:solidFill>
                    <a:srgbClr val="6E2E9F"/>
                  </a:solidFill>
                </a:uFill>
                <a:latin typeface="Arial"/>
                <a:cs typeface="Arial"/>
              </a:rPr>
              <a:t> </a:t>
            </a:r>
            <a:r>
              <a:rPr b="1" u="heavy" spc="-5" dirty="0">
                <a:solidFill>
                  <a:srgbClr val="6E2E9F"/>
                </a:solidFill>
                <a:uFill>
                  <a:solidFill>
                    <a:srgbClr val="6E2E9F"/>
                  </a:solidFill>
                </a:uFill>
                <a:latin typeface="Arial"/>
                <a:cs typeface="Arial"/>
              </a:rPr>
              <a:t>dataframe</a:t>
            </a:r>
            <a:endParaRPr dirty="0">
              <a:latin typeface="Arial"/>
              <a:cs typeface="Arial"/>
            </a:endParaRPr>
          </a:p>
          <a:p>
            <a:pPr marL="12700">
              <a:lnSpc>
                <a:spcPct val="100000"/>
              </a:lnSpc>
              <a:spcBef>
                <a:spcPts val="25"/>
              </a:spcBef>
            </a:pPr>
            <a:r>
              <a:rPr b="1" u="heavy" spc="-5" dirty="0">
                <a:uFill>
                  <a:solidFill>
                    <a:srgbClr val="000000"/>
                  </a:solidFill>
                </a:uFill>
                <a:latin typeface="Arial"/>
                <a:cs typeface="Arial"/>
              </a:rPr>
              <a:t>e.g.</a:t>
            </a:r>
            <a:endParaRPr dirty="0">
              <a:latin typeface="Arial"/>
              <a:cs typeface="Arial"/>
            </a:endParaRPr>
          </a:p>
          <a:p>
            <a:pPr marL="12700" marR="3879215">
              <a:lnSpc>
                <a:spcPct val="100000"/>
              </a:lnSpc>
            </a:pPr>
            <a:r>
              <a:rPr b="1" dirty="0">
                <a:latin typeface="Arial"/>
                <a:cs typeface="Arial"/>
              </a:rPr>
              <a:t>import pandas </a:t>
            </a:r>
            <a:r>
              <a:rPr b="1" spc="-5" dirty="0">
                <a:latin typeface="Arial"/>
                <a:cs typeface="Arial"/>
              </a:rPr>
              <a:t>as</a:t>
            </a:r>
            <a:r>
              <a:rPr b="1" spc="-200" dirty="0">
                <a:latin typeface="Arial"/>
                <a:cs typeface="Arial"/>
              </a:rPr>
              <a:t> </a:t>
            </a:r>
            <a:r>
              <a:rPr b="1" dirty="0">
                <a:latin typeface="Arial"/>
                <a:cs typeface="Arial"/>
              </a:rPr>
              <a:t>pd1  </a:t>
            </a:r>
            <a:endParaRPr lang="en-US" b="1" dirty="0" smtClean="0">
              <a:latin typeface="Arial"/>
              <a:cs typeface="Arial"/>
            </a:endParaRPr>
          </a:p>
          <a:p>
            <a:pPr marL="12700" marR="3879215">
              <a:lnSpc>
                <a:spcPct val="100000"/>
              </a:lnSpc>
            </a:pPr>
            <a:r>
              <a:rPr b="1" dirty="0" smtClean="0">
                <a:latin typeface="Arial"/>
                <a:cs typeface="Arial"/>
              </a:rPr>
              <a:t>import </a:t>
            </a:r>
            <a:r>
              <a:rPr b="1" dirty="0">
                <a:latin typeface="Arial"/>
                <a:cs typeface="Arial"/>
              </a:rPr>
              <a:t>numpy </a:t>
            </a:r>
            <a:r>
              <a:rPr b="1" spc="-5" dirty="0">
                <a:latin typeface="Arial"/>
                <a:cs typeface="Arial"/>
              </a:rPr>
              <a:t>as</a:t>
            </a:r>
            <a:r>
              <a:rPr b="1" spc="-180" dirty="0">
                <a:latin typeface="Arial"/>
                <a:cs typeface="Arial"/>
              </a:rPr>
              <a:t> </a:t>
            </a:r>
            <a:r>
              <a:rPr b="1" dirty="0">
                <a:latin typeface="Arial"/>
                <a:cs typeface="Arial"/>
              </a:rPr>
              <a:t>np1</a:t>
            </a:r>
            <a:endParaRPr dirty="0">
              <a:latin typeface="Arial"/>
              <a:cs typeface="Arial"/>
            </a:endParaRPr>
          </a:p>
          <a:p>
            <a:pPr marL="12700">
              <a:lnSpc>
                <a:spcPct val="100000"/>
              </a:lnSpc>
            </a:pPr>
            <a:r>
              <a:rPr b="1" dirty="0" smtClean="0">
                <a:latin typeface="Arial"/>
                <a:cs typeface="Arial"/>
              </a:rPr>
              <a:t>data1 </a:t>
            </a:r>
            <a:r>
              <a:rPr b="1" dirty="0">
                <a:latin typeface="Arial"/>
                <a:cs typeface="Arial"/>
              </a:rPr>
              <a:t>= </a:t>
            </a:r>
            <a:r>
              <a:rPr b="1" spc="-5" dirty="0">
                <a:latin typeface="Arial"/>
                <a:cs typeface="Arial"/>
              </a:rPr>
              <a:t>{'name': ['freya',</a:t>
            </a:r>
            <a:r>
              <a:rPr b="1" spc="-125" dirty="0">
                <a:latin typeface="Arial"/>
                <a:cs typeface="Arial"/>
              </a:rPr>
              <a:t> </a:t>
            </a:r>
            <a:r>
              <a:rPr b="1" spc="-5" dirty="0">
                <a:latin typeface="Arial"/>
                <a:cs typeface="Arial"/>
              </a:rPr>
              <a:t>'mohak'],</a:t>
            </a:r>
            <a:endParaRPr dirty="0">
              <a:latin typeface="Arial"/>
              <a:cs typeface="Arial"/>
            </a:endParaRPr>
          </a:p>
          <a:p>
            <a:pPr marL="2349500">
              <a:lnSpc>
                <a:spcPct val="100000"/>
              </a:lnSpc>
            </a:pPr>
            <a:r>
              <a:rPr b="1" spc="-5" dirty="0">
                <a:latin typeface="Arial"/>
                <a:cs typeface="Arial"/>
              </a:rPr>
              <a:t>'age': [10,</a:t>
            </a:r>
            <a:r>
              <a:rPr b="1" spc="-65" dirty="0">
                <a:latin typeface="Arial"/>
                <a:cs typeface="Arial"/>
              </a:rPr>
              <a:t> </a:t>
            </a:r>
            <a:r>
              <a:rPr b="1" spc="-5" dirty="0">
                <a:latin typeface="Arial"/>
                <a:cs typeface="Arial"/>
              </a:rPr>
              <a:t>1],</a:t>
            </a:r>
            <a:endParaRPr dirty="0">
              <a:latin typeface="Arial"/>
              <a:cs typeface="Arial"/>
            </a:endParaRPr>
          </a:p>
          <a:p>
            <a:pPr marL="2349500" marR="649605">
              <a:lnSpc>
                <a:spcPct val="100000"/>
              </a:lnSpc>
            </a:pPr>
            <a:r>
              <a:rPr b="1" spc="-5" dirty="0">
                <a:latin typeface="Arial"/>
                <a:cs typeface="Arial"/>
              </a:rPr>
              <a:t>'favorite_color': </a:t>
            </a:r>
            <a:r>
              <a:rPr b="1" dirty="0">
                <a:latin typeface="Arial"/>
                <a:cs typeface="Arial"/>
              </a:rPr>
              <a:t>['pink',</a:t>
            </a:r>
            <a:r>
              <a:rPr b="1" spc="-165" dirty="0">
                <a:latin typeface="Arial"/>
                <a:cs typeface="Arial"/>
              </a:rPr>
              <a:t> </a:t>
            </a:r>
            <a:r>
              <a:rPr b="1" dirty="0">
                <a:latin typeface="Arial"/>
                <a:cs typeface="Arial"/>
              </a:rPr>
              <a:t>'blue'],  </a:t>
            </a:r>
            <a:r>
              <a:rPr b="1" spc="-5" dirty="0">
                <a:latin typeface="Arial"/>
                <a:cs typeface="Arial"/>
              </a:rPr>
              <a:t>'grade': [88,</a:t>
            </a:r>
            <a:r>
              <a:rPr b="1" spc="-60" dirty="0">
                <a:latin typeface="Arial"/>
                <a:cs typeface="Arial"/>
              </a:rPr>
              <a:t> </a:t>
            </a:r>
            <a:r>
              <a:rPr b="1" spc="-5" dirty="0">
                <a:latin typeface="Arial"/>
                <a:cs typeface="Arial"/>
              </a:rPr>
              <a:t>92]}</a:t>
            </a:r>
            <a:endParaRPr dirty="0">
              <a:latin typeface="Arial"/>
              <a:cs typeface="Arial"/>
            </a:endParaRPr>
          </a:p>
          <a:p>
            <a:pPr marL="12700" marR="5080">
              <a:lnSpc>
                <a:spcPct val="100000"/>
              </a:lnSpc>
            </a:pPr>
            <a:r>
              <a:rPr b="1" spc="-5" dirty="0">
                <a:latin typeface="Arial"/>
                <a:cs typeface="Arial"/>
              </a:rPr>
              <a:t>df1 </a:t>
            </a:r>
            <a:r>
              <a:rPr b="1" dirty="0">
                <a:latin typeface="Arial"/>
                <a:cs typeface="Arial"/>
              </a:rPr>
              <a:t>= </a:t>
            </a:r>
            <a:r>
              <a:rPr b="1" spc="-5" dirty="0" smtClean="0">
                <a:latin typeface="Arial"/>
                <a:cs typeface="Arial"/>
              </a:rPr>
              <a:t>pd1.DataFrame(data1</a:t>
            </a:r>
            <a:r>
              <a:rPr b="1" spc="-5" dirty="0">
                <a:latin typeface="Arial"/>
                <a:cs typeface="Arial"/>
              </a:rPr>
              <a:t>, </a:t>
            </a:r>
            <a:r>
              <a:rPr b="1" dirty="0">
                <a:latin typeface="Arial"/>
                <a:cs typeface="Arial"/>
              </a:rPr>
              <a:t>columns = </a:t>
            </a:r>
            <a:r>
              <a:rPr b="1" spc="-5" dirty="0">
                <a:latin typeface="Arial"/>
                <a:cs typeface="Arial"/>
              </a:rPr>
              <a:t>['name',</a:t>
            </a:r>
            <a:r>
              <a:rPr b="1" spc="-140" dirty="0">
                <a:latin typeface="Arial"/>
                <a:cs typeface="Arial"/>
              </a:rPr>
              <a:t> </a:t>
            </a:r>
            <a:r>
              <a:rPr b="1" spc="-5" dirty="0">
                <a:latin typeface="Arial"/>
                <a:cs typeface="Arial"/>
              </a:rPr>
              <a:t>'age',  'favorite_color',</a:t>
            </a:r>
            <a:r>
              <a:rPr b="1" spc="-20" dirty="0">
                <a:latin typeface="Arial"/>
                <a:cs typeface="Arial"/>
              </a:rPr>
              <a:t> </a:t>
            </a:r>
            <a:r>
              <a:rPr b="1" spc="-5" dirty="0">
                <a:latin typeface="Arial"/>
                <a:cs typeface="Arial"/>
              </a:rPr>
              <a:t>'grade'])</a:t>
            </a:r>
            <a:endParaRPr dirty="0">
              <a:latin typeface="Arial"/>
              <a:cs typeface="Arial"/>
            </a:endParaRPr>
          </a:p>
          <a:p>
            <a:pPr marL="12700">
              <a:lnSpc>
                <a:spcPct val="100000"/>
              </a:lnSpc>
            </a:pPr>
            <a:r>
              <a:rPr b="1" dirty="0">
                <a:latin typeface="Arial"/>
                <a:cs typeface="Arial"/>
              </a:rPr>
              <a:t>for </a:t>
            </a:r>
            <a:r>
              <a:rPr b="1" spc="-5" dirty="0">
                <a:latin typeface="Arial"/>
                <a:cs typeface="Arial"/>
              </a:rPr>
              <a:t>index, </a:t>
            </a:r>
            <a:r>
              <a:rPr b="1" spc="-10" dirty="0">
                <a:latin typeface="Arial"/>
                <a:cs typeface="Arial"/>
              </a:rPr>
              <a:t>row </a:t>
            </a:r>
            <a:r>
              <a:rPr b="1" dirty="0">
                <a:latin typeface="Arial"/>
                <a:cs typeface="Arial"/>
              </a:rPr>
              <a:t>in</a:t>
            </a:r>
            <a:r>
              <a:rPr b="1" spc="-80" dirty="0">
                <a:latin typeface="Arial"/>
                <a:cs typeface="Arial"/>
              </a:rPr>
              <a:t> </a:t>
            </a:r>
            <a:r>
              <a:rPr b="1" dirty="0">
                <a:latin typeface="Arial"/>
                <a:cs typeface="Arial"/>
              </a:rPr>
              <a:t>df1.iterrows():</a:t>
            </a:r>
            <a:endParaRPr dirty="0">
              <a:latin typeface="Arial"/>
              <a:cs typeface="Arial"/>
            </a:endParaRPr>
          </a:p>
          <a:p>
            <a:pPr marL="266700">
              <a:lnSpc>
                <a:spcPct val="100000"/>
              </a:lnSpc>
            </a:pPr>
            <a:r>
              <a:rPr b="1" dirty="0">
                <a:latin typeface="Arial"/>
                <a:cs typeface="Arial"/>
              </a:rPr>
              <a:t>print </a:t>
            </a:r>
            <a:r>
              <a:rPr b="1" dirty="0" smtClean="0">
                <a:latin typeface="Arial"/>
                <a:cs typeface="Arial"/>
              </a:rPr>
              <a:t>(</a:t>
            </a:r>
            <a:r>
              <a:rPr lang="en-US" b="1" dirty="0" smtClean="0">
                <a:latin typeface="Arial"/>
                <a:cs typeface="Arial"/>
              </a:rPr>
              <a:t>index, </a:t>
            </a:r>
            <a:r>
              <a:rPr b="1" dirty="0" smtClean="0">
                <a:latin typeface="Arial"/>
                <a:cs typeface="Arial"/>
              </a:rPr>
              <a:t>row</a:t>
            </a:r>
            <a:r>
              <a:rPr b="1" dirty="0">
                <a:latin typeface="Arial"/>
                <a:cs typeface="Arial"/>
              </a:rPr>
              <a:t>["name"],</a:t>
            </a:r>
            <a:r>
              <a:rPr b="1" spc="-135" dirty="0">
                <a:latin typeface="Arial"/>
                <a:cs typeface="Arial"/>
              </a:rPr>
              <a:t> </a:t>
            </a:r>
            <a:r>
              <a:rPr b="1" dirty="0">
                <a:latin typeface="Arial"/>
                <a:cs typeface="Arial"/>
              </a:rPr>
              <a:t>row["age</a:t>
            </a:r>
            <a:r>
              <a:rPr b="1" dirty="0" smtClean="0">
                <a:latin typeface="Arial"/>
                <a:cs typeface="Arial"/>
              </a:rPr>
              <a:t>"])</a:t>
            </a:r>
            <a:endParaRPr lang="en-US" b="1" dirty="0" smtClean="0">
              <a:latin typeface="Arial"/>
              <a:cs typeface="Arial"/>
            </a:endParaRPr>
          </a:p>
          <a:p>
            <a:pPr marL="266700">
              <a:lnSpc>
                <a:spcPct val="100000"/>
              </a:lnSpc>
            </a:pPr>
            <a:endParaRPr dirty="0">
              <a:latin typeface="Arial"/>
              <a:cs typeface="Arial"/>
            </a:endParaRPr>
          </a:p>
          <a:p>
            <a:pPr>
              <a:lnSpc>
                <a:spcPct val="100000"/>
              </a:lnSpc>
              <a:spcBef>
                <a:spcPts val="35"/>
              </a:spcBef>
            </a:pPr>
            <a:r>
              <a:rPr lang="en-US" sz="1600" dirty="0"/>
              <a:t>Since the row data is returned as a Series, we can use the column names to access each column’s value in the row. Here we loop through each row and we assign the row index and row data to variables named index and row. Then we access row data using the column names of the </a:t>
            </a:r>
            <a:r>
              <a:rPr lang="en-US" sz="1600" dirty="0" err="1"/>
              <a:t>dataframe</a:t>
            </a:r>
            <a:r>
              <a:rPr lang="en-US" sz="1600" dirty="0" smtClean="0"/>
              <a:t>.</a:t>
            </a:r>
          </a:p>
          <a:p>
            <a:pPr>
              <a:lnSpc>
                <a:spcPct val="100000"/>
              </a:lnSpc>
              <a:spcBef>
                <a:spcPts val="35"/>
              </a:spcBef>
            </a:pPr>
            <a:endParaRPr lang="en-US" sz="1600" dirty="0" smtClean="0">
              <a:solidFill>
                <a:schemeClr val="accent2">
                  <a:lumMod val="75000"/>
                </a:schemeClr>
              </a:solidFill>
            </a:endParaRPr>
          </a:p>
          <a:p>
            <a:pPr>
              <a:lnSpc>
                <a:spcPct val="100000"/>
              </a:lnSpc>
              <a:spcBef>
                <a:spcPts val="35"/>
              </a:spcBef>
            </a:pPr>
            <a:r>
              <a:rPr b="1" u="heavy" dirty="0" smtClean="0">
                <a:uFill>
                  <a:solidFill>
                    <a:srgbClr val="000000"/>
                  </a:solidFill>
                </a:uFill>
                <a:latin typeface="Arial"/>
                <a:cs typeface="Arial"/>
              </a:rPr>
              <a:t>Output </a:t>
            </a:r>
            <a:r>
              <a:rPr b="1" dirty="0" smtClean="0">
                <a:latin typeface="Arial"/>
                <a:cs typeface="Arial"/>
              </a:rPr>
              <a:t> </a:t>
            </a:r>
            <a:endParaRPr lang="en-US" b="1" dirty="0" smtClean="0">
              <a:latin typeface="Arial"/>
              <a:cs typeface="Arial"/>
            </a:endParaRPr>
          </a:p>
          <a:p>
            <a:pPr marL="12700" marR="5382260">
              <a:lnSpc>
                <a:spcPct val="100000"/>
              </a:lnSpc>
            </a:pPr>
            <a:r>
              <a:rPr lang="en-US" b="1" spc="-20" dirty="0" smtClean="0">
                <a:latin typeface="Arial"/>
                <a:cs typeface="Arial"/>
              </a:rPr>
              <a:t>0  </a:t>
            </a:r>
            <a:r>
              <a:rPr b="1" spc="-20" dirty="0" err="1" smtClean="0">
                <a:latin typeface="Arial"/>
                <a:cs typeface="Arial"/>
              </a:rPr>
              <a:t>freya</a:t>
            </a:r>
            <a:r>
              <a:rPr b="1" spc="-100" dirty="0" smtClean="0">
                <a:latin typeface="Arial"/>
                <a:cs typeface="Arial"/>
              </a:rPr>
              <a:t> </a:t>
            </a:r>
            <a:r>
              <a:rPr lang="en-US" b="1" spc="-100" dirty="0" smtClean="0">
                <a:latin typeface="Arial"/>
                <a:cs typeface="Arial"/>
              </a:rPr>
              <a:t>      </a:t>
            </a:r>
            <a:r>
              <a:rPr b="1" spc="-25" dirty="0" smtClean="0">
                <a:latin typeface="Arial"/>
                <a:cs typeface="Arial"/>
              </a:rPr>
              <a:t>10</a:t>
            </a:r>
            <a:endParaRPr dirty="0">
              <a:latin typeface="Arial"/>
              <a:cs typeface="Arial"/>
            </a:endParaRPr>
          </a:p>
          <a:p>
            <a:pPr marL="12700">
              <a:lnSpc>
                <a:spcPct val="100000"/>
              </a:lnSpc>
            </a:pPr>
            <a:r>
              <a:rPr lang="en-US" b="1" spc="-5" dirty="0" smtClean="0">
                <a:latin typeface="Arial"/>
                <a:cs typeface="Arial"/>
              </a:rPr>
              <a:t>1  </a:t>
            </a:r>
            <a:r>
              <a:rPr b="1" spc="-5" dirty="0" err="1" smtClean="0">
                <a:latin typeface="Arial"/>
                <a:cs typeface="Arial"/>
              </a:rPr>
              <a:t>mohak</a:t>
            </a:r>
            <a:r>
              <a:rPr b="1" spc="-40" dirty="0" smtClean="0">
                <a:latin typeface="Arial"/>
                <a:cs typeface="Arial"/>
              </a:rPr>
              <a:t> </a:t>
            </a:r>
            <a:r>
              <a:rPr lang="en-US" b="1" spc="-40" dirty="0" smtClean="0">
                <a:latin typeface="Arial"/>
                <a:cs typeface="Arial"/>
              </a:rPr>
              <a:t>  </a:t>
            </a:r>
            <a:r>
              <a:rPr b="1" dirty="0" smtClean="0">
                <a:latin typeface="Arial"/>
                <a:cs typeface="Arial"/>
              </a:rPr>
              <a:t>1</a:t>
            </a:r>
            <a:endParaRPr dirty="0">
              <a:latin typeface="Arial"/>
              <a:cs typeface="Arial"/>
            </a:endParaRPr>
          </a:p>
        </p:txBody>
      </p:sp>
    </p:spTree>
  </p:cSld>
  <p:clrMapOvr>
    <a:masterClrMapping/>
  </p:clrMapOvr>
  <p:transition spd="slow">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255029" y="304800"/>
            <a:ext cx="8427720" cy="5231560"/>
          </a:xfrm>
          <a:prstGeom prst="rect">
            <a:avLst/>
          </a:prstGeom>
        </p:spPr>
        <p:txBody>
          <a:bodyPr vert="horz" wrap="square" lIns="0" tIns="75565" rIns="0" bIns="0" rtlCol="0">
            <a:spAutoFit/>
          </a:bodyPr>
          <a:lstStyle/>
          <a:p>
            <a:pPr marL="31750" algn="just">
              <a:lnSpc>
                <a:spcPct val="100000"/>
              </a:lnSpc>
              <a:spcBef>
                <a:spcPts val="595"/>
              </a:spcBef>
            </a:pPr>
            <a:r>
              <a:rPr sz="2400" b="1" spc="-5" dirty="0">
                <a:solidFill>
                  <a:srgbClr val="FF0000"/>
                </a:solidFill>
                <a:latin typeface="Arial"/>
                <a:cs typeface="Arial"/>
              </a:rPr>
              <a:t>Pandas</a:t>
            </a:r>
            <a:r>
              <a:rPr sz="2400" b="1" spc="15" dirty="0">
                <a:solidFill>
                  <a:srgbClr val="FF0000"/>
                </a:solidFill>
                <a:latin typeface="Arial"/>
                <a:cs typeface="Arial"/>
              </a:rPr>
              <a:t> </a:t>
            </a:r>
            <a:r>
              <a:rPr sz="2400" b="1" spc="-5" dirty="0">
                <a:solidFill>
                  <a:srgbClr val="FF0000"/>
                </a:solidFill>
                <a:latin typeface="Arial"/>
                <a:cs typeface="Arial"/>
              </a:rPr>
              <a:t>DataFrame</a:t>
            </a:r>
            <a:endParaRPr sz="2400" dirty="0">
              <a:latin typeface="Arial"/>
              <a:cs typeface="Arial"/>
            </a:endParaRPr>
          </a:p>
          <a:p>
            <a:pPr marL="19685" algn="just">
              <a:lnSpc>
                <a:spcPct val="100000"/>
              </a:lnSpc>
              <a:spcBef>
                <a:spcPts val="370"/>
              </a:spcBef>
            </a:pPr>
            <a:r>
              <a:rPr sz="1800" spc="-5" dirty="0">
                <a:solidFill>
                  <a:srgbClr val="FF0000"/>
                </a:solidFill>
                <a:latin typeface="Arial"/>
                <a:cs typeface="Arial"/>
              </a:rPr>
              <a:t>Head </a:t>
            </a:r>
            <a:r>
              <a:rPr sz="1800" dirty="0">
                <a:solidFill>
                  <a:srgbClr val="FF0000"/>
                </a:solidFill>
                <a:latin typeface="Arial"/>
                <a:cs typeface="Arial"/>
              </a:rPr>
              <a:t>&amp;</a:t>
            </a:r>
            <a:r>
              <a:rPr sz="1800" spc="-30" dirty="0">
                <a:solidFill>
                  <a:srgbClr val="FF0000"/>
                </a:solidFill>
                <a:latin typeface="Arial"/>
                <a:cs typeface="Arial"/>
              </a:rPr>
              <a:t> </a:t>
            </a:r>
            <a:r>
              <a:rPr sz="1800" spc="-55" dirty="0">
                <a:solidFill>
                  <a:srgbClr val="FF0000"/>
                </a:solidFill>
                <a:latin typeface="Arial"/>
                <a:cs typeface="Arial"/>
              </a:rPr>
              <a:t>Tail</a:t>
            </a:r>
            <a:endParaRPr sz="1800" dirty="0">
              <a:latin typeface="Arial"/>
              <a:cs typeface="Arial"/>
            </a:endParaRPr>
          </a:p>
          <a:p>
            <a:pPr marL="19685" marR="5080" algn="just">
              <a:lnSpc>
                <a:spcPct val="100000"/>
              </a:lnSpc>
            </a:pPr>
            <a:r>
              <a:rPr sz="1800" b="1" spc="-5" dirty="0">
                <a:solidFill>
                  <a:srgbClr val="6F2F9F"/>
                </a:solidFill>
                <a:latin typeface="Arial"/>
                <a:cs typeface="Arial"/>
              </a:rPr>
              <a:t>head() </a:t>
            </a:r>
            <a:r>
              <a:rPr sz="1800" spc="-5" dirty="0">
                <a:solidFill>
                  <a:srgbClr val="6F2F9F"/>
                </a:solidFill>
                <a:latin typeface="Arial"/>
                <a:cs typeface="Arial"/>
              </a:rPr>
              <a:t>returns </a:t>
            </a:r>
            <a:r>
              <a:rPr sz="1800" dirty="0">
                <a:solidFill>
                  <a:srgbClr val="6F2F9F"/>
                </a:solidFill>
                <a:latin typeface="Arial"/>
                <a:cs typeface="Arial"/>
              </a:rPr>
              <a:t>the first </a:t>
            </a:r>
            <a:r>
              <a:rPr sz="1800" b="1" dirty="0">
                <a:solidFill>
                  <a:srgbClr val="6F2F9F"/>
                </a:solidFill>
                <a:latin typeface="Arial"/>
                <a:cs typeface="Arial"/>
              </a:rPr>
              <a:t>n </a:t>
            </a:r>
            <a:r>
              <a:rPr sz="1800" spc="-5" dirty="0">
                <a:solidFill>
                  <a:srgbClr val="6F2F9F"/>
                </a:solidFill>
                <a:latin typeface="Arial"/>
                <a:cs typeface="Arial"/>
              </a:rPr>
              <a:t>rows (observe </a:t>
            </a:r>
            <a:r>
              <a:rPr sz="1800" dirty="0">
                <a:solidFill>
                  <a:srgbClr val="6F2F9F"/>
                </a:solidFill>
                <a:latin typeface="Arial"/>
                <a:cs typeface="Arial"/>
              </a:rPr>
              <a:t>the </a:t>
            </a:r>
            <a:r>
              <a:rPr sz="1800" spc="-5" dirty="0">
                <a:solidFill>
                  <a:srgbClr val="6F2F9F"/>
                </a:solidFill>
                <a:latin typeface="Arial"/>
                <a:cs typeface="Arial"/>
              </a:rPr>
              <a:t>index values). </a:t>
            </a:r>
            <a:r>
              <a:rPr sz="1800" dirty="0">
                <a:solidFill>
                  <a:srgbClr val="6F2F9F"/>
                </a:solidFill>
                <a:latin typeface="Arial"/>
                <a:cs typeface="Arial"/>
              </a:rPr>
              <a:t>The </a:t>
            </a:r>
            <a:r>
              <a:rPr sz="1800" spc="-5" dirty="0">
                <a:solidFill>
                  <a:srgbClr val="6F2F9F"/>
                </a:solidFill>
                <a:latin typeface="Arial"/>
                <a:cs typeface="Arial"/>
              </a:rPr>
              <a:t>default number of  elements </a:t>
            </a:r>
            <a:r>
              <a:rPr sz="1800" dirty="0">
                <a:solidFill>
                  <a:srgbClr val="6F2F9F"/>
                </a:solidFill>
                <a:latin typeface="Arial"/>
                <a:cs typeface="Arial"/>
              </a:rPr>
              <a:t>to </a:t>
            </a:r>
            <a:r>
              <a:rPr sz="1800" spc="-5" dirty="0">
                <a:solidFill>
                  <a:srgbClr val="6F2F9F"/>
                </a:solidFill>
                <a:latin typeface="Arial"/>
                <a:cs typeface="Arial"/>
              </a:rPr>
              <a:t>display is </a:t>
            </a:r>
            <a:r>
              <a:rPr sz="1800" dirty="0">
                <a:solidFill>
                  <a:srgbClr val="6F2F9F"/>
                </a:solidFill>
                <a:latin typeface="Arial"/>
                <a:cs typeface="Arial"/>
              </a:rPr>
              <a:t>five, but </a:t>
            </a:r>
            <a:r>
              <a:rPr sz="1800" spc="-10" dirty="0">
                <a:solidFill>
                  <a:srgbClr val="6F2F9F"/>
                </a:solidFill>
                <a:latin typeface="Arial"/>
                <a:cs typeface="Arial"/>
              </a:rPr>
              <a:t>you </a:t>
            </a:r>
            <a:r>
              <a:rPr sz="1800" dirty="0">
                <a:solidFill>
                  <a:srgbClr val="6F2F9F"/>
                </a:solidFill>
                <a:latin typeface="Arial"/>
                <a:cs typeface="Arial"/>
              </a:rPr>
              <a:t>may </a:t>
            </a:r>
            <a:r>
              <a:rPr sz="1800" spc="-5" dirty="0">
                <a:solidFill>
                  <a:srgbClr val="6F2F9F"/>
                </a:solidFill>
                <a:latin typeface="Arial"/>
                <a:cs typeface="Arial"/>
              </a:rPr>
              <a:t>pass a custom </a:t>
            </a:r>
            <a:r>
              <a:rPr sz="1800" spc="-20" dirty="0">
                <a:solidFill>
                  <a:srgbClr val="6F2F9F"/>
                </a:solidFill>
                <a:latin typeface="Arial"/>
                <a:cs typeface="Arial"/>
              </a:rPr>
              <a:t>number. </a:t>
            </a:r>
            <a:r>
              <a:rPr sz="1800" spc="-5" dirty="0">
                <a:solidFill>
                  <a:srgbClr val="6F2F9F"/>
                </a:solidFill>
                <a:latin typeface="Arial"/>
                <a:cs typeface="Arial"/>
              </a:rPr>
              <a:t>tail() </a:t>
            </a:r>
            <a:r>
              <a:rPr sz="1800" dirty="0">
                <a:solidFill>
                  <a:srgbClr val="6F2F9F"/>
                </a:solidFill>
                <a:latin typeface="Arial"/>
                <a:cs typeface="Arial"/>
              </a:rPr>
              <a:t>returns </a:t>
            </a:r>
            <a:r>
              <a:rPr sz="1800" spc="-5" dirty="0">
                <a:solidFill>
                  <a:srgbClr val="6F2F9F"/>
                </a:solidFill>
                <a:latin typeface="Arial"/>
                <a:cs typeface="Arial"/>
              </a:rPr>
              <a:t>the  last n </a:t>
            </a:r>
            <a:r>
              <a:rPr sz="1800" spc="-15" dirty="0">
                <a:solidFill>
                  <a:srgbClr val="6F2F9F"/>
                </a:solidFill>
                <a:latin typeface="Arial"/>
                <a:cs typeface="Arial"/>
              </a:rPr>
              <a:t>rows</a:t>
            </a:r>
            <a:r>
              <a:rPr sz="1800" spc="45" dirty="0">
                <a:solidFill>
                  <a:srgbClr val="6F2F9F"/>
                </a:solidFill>
                <a:latin typeface="Arial"/>
                <a:cs typeface="Arial"/>
              </a:rPr>
              <a:t> </a:t>
            </a:r>
            <a:r>
              <a:rPr sz="1800" spc="-5" dirty="0">
                <a:solidFill>
                  <a:srgbClr val="6F2F9F"/>
                </a:solidFill>
                <a:latin typeface="Arial"/>
                <a:cs typeface="Arial"/>
              </a:rPr>
              <a:t>.e.g.</a:t>
            </a:r>
            <a:endParaRPr sz="1800" dirty="0">
              <a:latin typeface="Arial"/>
              <a:cs typeface="Arial"/>
            </a:endParaRPr>
          </a:p>
          <a:p>
            <a:pPr marL="12700" marR="6471285">
              <a:lnSpc>
                <a:spcPct val="100000"/>
              </a:lnSpc>
              <a:spcBef>
                <a:spcPts val="175"/>
              </a:spcBef>
            </a:pPr>
            <a:r>
              <a:rPr sz="1800" b="1" dirty="0">
                <a:latin typeface="Calibri"/>
                <a:cs typeface="Calibri"/>
              </a:rPr>
              <a:t>import pandas as</a:t>
            </a:r>
            <a:r>
              <a:rPr sz="1800" b="1" spc="-150" dirty="0">
                <a:latin typeface="Calibri"/>
                <a:cs typeface="Calibri"/>
              </a:rPr>
              <a:t> </a:t>
            </a:r>
            <a:r>
              <a:rPr sz="1800" b="1" spc="5" dirty="0">
                <a:latin typeface="Calibri"/>
                <a:cs typeface="Calibri"/>
              </a:rPr>
              <a:t>pd  </a:t>
            </a:r>
            <a:r>
              <a:rPr sz="1800" b="1" dirty="0">
                <a:latin typeface="Calibri"/>
                <a:cs typeface="Calibri"/>
              </a:rPr>
              <a:t>import </a:t>
            </a:r>
            <a:r>
              <a:rPr sz="1800" b="1" spc="-5" dirty="0">
                <a:latin typeface="Calibri"/>
                <a:cs typeface="Calibri"/>
              </a:rPr>
              <a:t>numpy </a:t>
            </a:r>
            <a:r>
              <a:rPr sz="1800" b="1" dirty="0">
                <a:latin typeface="Calibri"/>
                <a:cs typeface="Calibri"/>
              </a:rPr>
              <a:t>as</a:t>
            </a:r>
            <a:r>
              <a:rPr sz="1800" b="1" spc="-110" dirty="0">
                <a:latin typeface="Calibri"/>
                <a:cs typeface="Calibri"/>
              </a:rPr>
              <a:t> </a:t>
            </a:r>
            <a:r>
              <a:rPr sz="1800" b="1" dirty="0">
                <a:latin typeface="Calibri"/>
                <a:cs typeface="Calibri"/>
              </a:rPr>
              <a:t>np</a:t>
            </a:r>
            <a:endParaRPr sz="1800" dirty="0">
              <a:latin typeface="Calibri"/>
              <a:cs typeface="Calibri"/>
            </a:endParaRPr>
          </a:p>
          <a:p>
            <a:pPr marL="12700">
              <a:lnSpc>
                <a:spcPct val="100000"/>
              </a:lnSpc>
            </a:pPr>
            <a:r>
              <a:rPr sz="1800" b="1" spc="-15" dirty="0">
                <a:latin typeface="Calibri"/>
                <a:cs typeface="Calibri"/>
              </a:rPr>
              <a:t>#Create </a:t>
            </a:r>
            <a:r>
              <a:rPr sz="1800" b="1" dirty="0">
                <a:latin typeface="Calibri"/>
                <a:cs typeface="Calibri"/>
              </a:rPr>
              <a:t>a Dictionary of</a:t>
            </a:r>
            <a:r>
              <a:rPr sz="1800" b="1" spc="-40" dirty="0">
                <a:latin typeface="Calibri"/>
                <a:cs typeface="Calibri"/>
              </a:rPr>
              <a:t> </a:t>
            </a:r>
            <a:r>
              <a:rPr sz="1800" b="1" spc="-5" dirty="0">
                <a:latin typeface="Calibri"/>
                <a:cs typeface="Calibri"/>
              </a:rPr>
              <a:t>series</a:t>
            </a:r>
            <a:endParaRPr sz="1800" dirty="0">
              <a:latin typeface="Calibri"/>
              <a:cs typeface="Calibri"/>
            </a:endParaRPr>
          </a:p>
          <a:p>
            <a:pPr marL="169545" marR="1666239" indent="-157480">
              <a:lnSpc>
                <a:spcPct val="100000"/>
              </a:lnSpc>
            </a:pPr>
            <a:r>
              <a:rPr sz="1800" b="1" dirty="0">
                <a:latin typeface="Calibri"/>
                <a:cs typeface="Calibri"/>
              </a:rPr>
              <a:t>d = </a:t>
            </a:r>
            <a:r>
              <a:rPr sz="1800" b="1" spc="-10" dirty="0">
                <a:latin typeface="Calibri"/>
                <a:cs typeface="Calibri"/>
              </a:rPr>
              <a:t>{'Name':pd.Series(['Tom','James','Ricky','Vin','Steve','Smith','Jack']),  </a:t>
            </a:r>
            <a:r>
              <a:rPr sz="1800" b="1" spc="-5" dirty="0">
                <a:latin typeface="Calibri"/>
                <a:cs typeface="Calibri"/>
              </a:rPr>
              <a:t>'Age':pd.Series([25,26,25,23,30,29,23]),  'Rating':pd.Series([4.23,3.24,3.98,2.56,3.20,4.6,3.8])}</a:t>
            </a:r>
            <a:endParaRPr sz="1800" dirty="0">
              <a:latin typeface="Calibri"/>
              <a:cs typeface="Calibri"/>
            </a:endParaRPr>
          </a:p>
          <a:p>
            <a:pPr marL="12700" marR="6379210">
              <a:lnSpc>
                <a:spcPct val="100000"/>
              </a:lnSpc>
            </a:pPr>
            <a:r>
              <a:rPr sz="1800" b="1" spc="-15" dirty="0">
                <a:latin typeface="Calibri"/>
                <a:cs typeface="Calibri"/>
              </a:rPr>
              <a:t>#Create </a:t>
            </a:r>
            <a:r>
              <a:rPr sz="1800" b="1" dirty="0">
                <a:latin typeface="Calibri"/>
                <a:cs typeface="Calibri"/>
              </a:rPr>
              <a:t>a </a:t>
            </a:r>
            <a:r>
              <a:rPr sz="1800" b="1" spc="-10" dirty="0">
                <a:latin typeface="Calibri"/>
                <a:cs typeface="Calibri"/>
              </a:rPr>
              <a:t>DataFrame  </a:t>
            </a:r>
            <a:r>
              <a:rPr sz="1800" b="1" dirty="0">
                <a:latin typeface="Calibri"/>
                <a:cs typeface="Calibri"/>
              </a:rPr>
              <a:t>df =</a:t>
            </a:r>
            <a:r>
              <a:rPr sz="1800" b="1" spc="-25" dirty="0">
                <a:latin typeface="Calibri"/>
                <a:cs typeface="Calibri"/>
              </a:rPr>
              <a:t> </a:t>
            </a:r>
            <a:r>
              <a:rPr sz="1800" b="1" spc="-10" dirty="0">
                <a:latin typeface="Calibri"/>
                <a:cs typeface="Calibri"/>
              </a:rPr>
              <a:t>pd.DataFrame(d)</a:t>
            </a:r>
            <a:endParaRPr sz="1800" dirty="0">
              <a:latin typeface="Calibri"/>
              <a:cs typeface="Calibri"/>
            </a:endParaRPr>
          </a:p>
          <a:p>
            <a:pPr marL="12700" marR="5844540">
              <a:lnSpc>
                <a:spcPct val="100000"/>
              </a:lnSpc>
              <a:spcBef>
                <a:spcPts val="5"/>
              </a:spcBef>
            </a:pPr>
            <a:endParaRPr lang="en-US" sz="1800" b="1" spc="-5" dirty="0" smtClean="0">
              <a:latin typeface="Calibri"/>
              <a:cs typeface="Calibri"/>
            </a:endParaRPr>
          </a:p>
          <a:p>
            <a:pPr marL="12700" marR="5844540">
              <a:lnSpc>
                <a:spcPct val="100000"/>
              </a:lnSpc>
              <a:spcBef>
                <a:spcPts val="5"/>
              </a:spcBef>
            </a:pPr>
            <a:r>
              <a:rPr sz="1800" b="1" spc="-5" dirty="0" smtClean="0">
                <a:latin typeface="Calibri"/>
                <a:cs typeface="Calibri"/>
              </a:rPr>
              <a:t>print </a:t>
            </a:r>
            <a:r>
              <a:rPr sz="1800" b="1" spc="-5" dirty="0">
                <a:latin typeface="Calibri"/>
                <a:cs typeface="Calibri"/>
              </a:rPr>
              <a:t>("Our </a:t>
            </a:r>
            <a:r>
              <a:rPr sz="1800" b="1" spc="-10" dirty="0">
                <a:latin typeface="Calibri"/>
                <a:cs typeface="Calibri"/>
              </a:rPr>
              <a:t>data frame</a:t>
            </a:r>
            <a:r>
              <a:rPr sz="1800" b="1" spc="-105" dirty="0">
                <a:latin typeface="Calibri"/>
                <a:cs typeface="Calibri"/>
              </a:rPr>
              <a:t> </a:t>
            </a:r>
            <a:r>
              <a:rPr sz="1800" b="1" dirty="0">
                <a:latin typeface="Calibri"/>
                <a:cs typeface="Calibri"/>
              </a:rPr>
              <a:t>is:")  </a:t>
            </a:r>
            <a:r>
              <a:rPr sz="1800" b="1" spc="-5" dirty="0">
                <a:latin typeface="Calibri"/>
                <a:cs typeface="Calibri"/>
              </a:rPr>
              <a:t>print</a:t>
            </a:r>
            <a:r>
              <a:rPr sz="1800" b="1" spc="-25" dirty="0">
                <a:latin typeface="Calibri"/>
                <a:cs typeface="Calibri"/>
              </a:rPr>
              <a:t> </a:t>
            </a:r>
            <a:r>
              <a:rPr lang="en-US" sz="1800" b="1" spc="-25" dirty="0" smtClean="0">
                <a:latin typeface="Calibri"/>
                <a:cs typeface="Calibri"/>
              </a:rPr>
              <a:t>(</a:t>
            </a:r>
            <a:r>
              <a:rPr sz="1800" b="1" spc="5" dirty="0" err="1" smtClean="0">
                <a:latin typeface="Calibri"/>
                <a:cs typeface="Calibri"/>
              </a:rPr>
              <a:t>df</a:t>
            </a:r>
            <a:r>
              <a:rPr lang="en-US" sz="1800" b="1" spc="5" dirty="0" smtClean="0">
                <a:latin typeface="Calibri"/>
                <a:cs typeface="Calibri"/>
              </a:rPr>
              <a:t>)</a:t>
            </a:r>
            <a:endParaRPr sz="1800" dirty="0">
              <a:latin typeface="Calibri"/>
              <a:cs typeface="Calibri"/>
            </a:endParaRPr>
          </a:p>
          <a:p>
            <a:pPr marL="12700" marR="3877310">
              <a:lnSpc>
                <a:spcPct val="100000"/>
              </a:lnSpc>
            </a:pPr>
            <a:r>
              <a:rPr sz="1800" b="1" spc="-5" dirty="0">
                <a:latin typeface="Calibri"/>
                <a:cs typeface="Calibri"/>
              </a:rPr>
              <a:t>print ("The </a:t>
            </a:r>
            <a:r>
              <a:rPr sz="1800" b="1" spc="-15" dirty="0">
                <a:latin typeface="Calibri"/>
                <a:cs typeface="Calibri"/>
              </a:rPr>
              <a:t>first </a:t>
            </a:r>
            <a:r>
              <a:rPr sz="1800" b="1" spc="-5" dirty="0">
                <a:latin typeface="Calibri"/>
                <a:cs typeface="Calibri"/>
              </a:rPr>
              <a:t>two </a:t>
            </a:r>
            <a:r>
              <a:rPr sz="1800" b="1" spc="-10" dirty="0">
                <a:latin typeface="Calibri"/>
                <a:cs typeface="Calibri"/>
              </a:rPr>
              <a:t>rows </a:t>
            </a:r>
            <a:r>
              <a:rPr sz="1800" b="1" dirty="0">
                <a:latin typeface="Calibri"/>
                <a:cs typeface="Calibri"/>
              </a:rPr>
              <a:t>of the </a:t>
            </a:r>
            <a:r>
              <a:rPr sz="1800" b="1" spc="-10" dirty="0">
                <a:latin typeface="Calibri"/>
                <a:cs typeface="Calibri"/>
              </a:rPr>
              <a:t>data frame </a:t>
            </a:r>
            <a:r>
              <a:rPr sz="1800" b="1" dirty="0">
                <a:latin typeface="Calibri"/>
                <a:cs typeface="Calibri"/>
              </a:rPr>
              <a:t>is:")  </a:t>
            </a:r>
            <a:r>
              <a:rPr sz="1800" b="1" spc="-5" dirty="0" smtClean="0">
                <a:latin typeface="Calibri"/>
                <a:cs typeface="Calibri"/>
              </a:rPr>
              <a:t>print</a:t>
            </a:r>
            <a:r>
              <a:rPr lang="en-US" sz="1800" b="1" spc="-5" dirty="0" smtClean="0">
                <a:latin typeface="Calibri"/>
                <a:cs typeface="Calibri"/>
              </a:rPr>
              <a:t>(</a:t>
            </a:r>
            <a:r>
              <a:rPr sz="1800" b="1" spc="-25" dirty="0" smtClean="0">
                <a:latin typeface="Calibri"/>
                <a:cs typeface="Calibri"/>
              </a:rPr>
              <a:t> </a:t>
            </a:r>
            <a:r>
              <a:rPr sz="1800" b="1" spc="-10" dirty="0" err="1">
                <a:latin typeface="Calibri"/>
                <a:cs typeface="Calibri"/>
              </a:rPr>
              <a:t>df.head</a:t>
            </a:r>
            <a:r>
              <a:rPr sz="1800" b="1" spc="-10" dirty="0">
                <a:latin typeface="Calibri"/>
                <a:cs typeface="Calibri"/>
              </a:rPr>
              <a:t>(2</a:t>
            </a:r>
            <a:r>
              <a:rPr sz="1800" b="1" spc="-10" dirty="0" smtClean="0">
                <a:latin typeface="Calibri"/>
                <a:cs typeface="Calibri"/>
              </a:rPr>
              <a:t>)</a:t>
            </a:r>
            <a:r>
              <a:rPr lang="en-US" sz="1800" b="1" spc="-10" dirty="0" smtClean="0">
                <a:latin typeface="Calibri"/>
                <a:cs typeface="Calibri"/>
              </a:rPr>
              <a:t>)</a:t>
            </a:r>
            <a:endParaRPr sz="1800" dirty="0">
              <a:latin typeface="Calibri"/>
              <a:cs typeface="Calibri"/>
            </a:endParaRP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440224" y="304800"/>
            <a:ext cx="7900670" cy="5436104"/>
          </a:xfrm>
          <a:prstGeom prst="rect">
            <a:avLst/>
          </a:prstGeom>
        </p:spPr>
        <p:txBody>
          <a:bodyPr vert="horz" wrap="square" lIns="0" tIns="100330" rIns="0" bIns="0" rtlCol="0">
            <a:spAutoFit/>
          </a:bodyPr>
          <a:lstStyle/>
          <a:p>
            <a:pPr marL="12700">
              <a:lnSpc>
                <a:spcPct val="100000"/>
              </a:lnSpc>
              <a:spcBef>
                <a:spcPts val="790"/>
              </a:spcBef>
              <a:tabLst>
                <a:tab pos="1265555" algn="l"/>
              </a:tabLst>
            </a:pPr>
            <a:r>
              <a:rPr sz="2400" b="1" spc="-5" dirty="0">
                <a:solidFill>
                  <a:srgbClr val="FF0000"/>
                </a:solidFill>
                <a:latin typeface="Arial"/>
                <a:cs typeface="Arial"/>
              </a:rPr>
              <a:t>Pandas	DataFrame</a:t>
            </a:r>
            <a:endParaRPr sz="2400" dirty="0">
              <a:latin typeface="Arial"/>
              <a:cs typeface="Arial"/>
            </a:endParaRPr>
          </a:p>
          <a:p>
            <a:pPr marL="55244">
              <a:lnSpc>
                <a:spcPct val="100000"/>
              </a:lnSpc>
              <a:spcBef>
                <a:spcPts val="800"/>
              </a:spcBef>
            </a:pPr>
            <a:r>
              <a:rPr sz="2800" spc="-15" dirty="0">
                <a:solidFill>
                  <a:srgbClr val="FF0000"/>
                </a:solidFill>
                <a:latin typeface="Calibri"/>
                <a:cs typeface="Calibri"/>
              </a:rPr>
              <a:t>Indexing </a:t>
            </a:r>
            <a:r>
              <a:rPr sz="2800" spc="-5" dirty="0">
                <a:solidFill>
                  <a:srgbClr val="FF0000"/>
                </a:solidFill>
                <a:latin typeface="Calibri"/>
                <a:cs typeface="Calibri"/>
              </a:rPr>
              <a:t>a </a:t>
            </a:r>
            <a:r>
              <a:rPr sz="2800" spc="-20" dirty="0">
                <a:solidFill>
                  <a:srgbClr val="FF0000"/>
                </a:solidFill>
                <a:latin typeface="Calibri"/>
                <a:cs typeface="Calibri"/>
              </a:rPr>
              <a:t>DataFrame </a:t>
            </a:r>
            <a:r>
              <a:rPr sz="2800" spc="-10" dirty="0">
                <a:solidFill>
                  <a:srgbClr val="FF0000"/>
                </a:solidFill>
                <a:latin typeface="Calibri"/>
                <a:cs typeface="Calibri"/>
              </a:rPr>
              <a:t>using </a:t>
            </a:r>
            <a:r>
              <a:rPr sz="2800" dirty="0">
                <a:solidFill>
                  <a:srgbClr val="FF0000"/>
                </a:solidFill>
                <a:latin typeface="Calibri"/>
                <a:cs typeface="Calibri"/>
              </a:rPr>
              <a:t>.loc[ </a:t>
            </a:r>
            <a:r>
              <a:rPr sz="2800" spc="-5" dirty="0">
                <a:solidFill>
                  <a:srgbClr val="FF0000"/>
                </a:solidFill>
                <a:latin typeface="Calibri"/>
                <a:cs typeface="Calibri"/>
              </a:rPr>
              <a:t>]</a:t>
            </a:r>
            <a:r>
              <a:rPr sz="2800" spc="114" dirty="0">
                <a:solidFill>
                  <a:srgbClr val="FF0000"/>
                </a:solidFill>
                <a:latin typeface="Calibri"/>
                <a:cs typeface="Calibri"/>
              </a:rPr>
              <a:t> </a:t>
            </a:r>
            <a:r>
              <a:rPr sz="2800" spc="-5" dirty="0">
                <a:solidFill>
                  <a:srgbClr val="FF0000"/>
                </a:solidFill>
                <a:latin typeface="Calibri"/>
                <a:cs typeface="Calibri"/>
              </a:rPr>
              <a:t>:</a:t>
            </a:r>
            <a:endParaRPr sz="2800" dirty="0">
              <a:latin typeface="Calibri"/>
              <a:cs typeface="Calibri"/>
            </a:endParaRPr>
          </a:p>
          <a:p>
            <a:pPr marL="123825" marR="5080" indent="-68580">
              <a:lnSpc>
                <a:spcPct val="100000"/>
              </a:lnSpc>
              <a:spcBef>
                <a:spcPts val="30"/>
              </a:spcBef>
            </a:pPr>
            <a:r>
              <a:rPr sz="2400" spc="-5" dirty="0">
                <a:solidFill>
                  <a:srgbClr val="006FC0"/>
                </a:solidFill>
                <a:latin typeface="Calibri"/>
                <a:cs typeface="Calibri"/>
              </a:rPr>
              <a:t>This function selects </a:t>
            </a:r>
            <a:r>
              <a:rPr sz="2400" spc="-15" dirty="0">
                <a:solidFill>
                  <a:srgbClr val="006FC0"/>
                </a:solidFill>
                <a:latin typeface="Calibri"/>
                <a:cs typeface="Calibri"/>
              </a:rPr>
              <a:t>data </a:t>
            </a:r>
            <a:r>
              <a:rPr sz="2400" spc="-10" dirty="0">
                <a:solidFill>
                  <a:srgbClr val="006FC0"/>
                </a:solidFill>
                <a:latin typeface="Calibri"/>
                <a:cs typeface="Calibri"/>
              </a:rPr>
              <a:t>by </a:t>
            </a:r>
            <a:r>
              <a:rPr sz="2400" dirty="0">
                <a:solidFill>
                  <a:srgbClr val="006FC0"/>
                </a:solidFill>
                <a:latin typeface="Calibri"/>
                <a:cs typeface="Calibri"/>
              </a:rPr>
              <a:t>the label </a:t>
            </a:r>
            <a:r>
              <a:rPr sz="2400" spc="-5" dirty="0">
                <a:solidFill>
                  <a:srgbClr val="006FC0"/>
                </a:solidFill>
                <a:latin typeface="Calibri"/>
                <a:cs typeface="Calibri"/>
              </a:rPr>
              <a:t>of </a:t>
            </a:r>
            <a:r>
              <a:rPr sz="2400" dirty="0">
                <a:solidFill>
                  <a:srgbClr val="006FC0"/>
                </a:solidFill>
                <a:latin typeface="Calibri"/>
                <a:cs typeface="Calibri"/>
              </a:rPr>
              <a:t>the </a:t>
            </a:r>
            <a:r>
              <a:rPr sz="2400" spc="-20" dirty="0">
                <a:solidFill>
                  <a:srgbClr val="006FC0"/>
                </a:solidFill>
                <a:latin typeface="Calibri"/>
                <a:cs typeface="Calibri"/>
              </a:rPr>
              <a:t>rows </a:t>
            </a:r>
            <a:r>
              <a:rPr sz="2400" dirty="0">
                <a:solidFill>
                  <a:srgbClr val="006FC0"/>
                </a:solidFill>
                <a:latin typeface="Calibri"/>
                <a:cs typeface="Calibri"/>
              </a:rPr>
              <a:t>and </a:t>
            </a:r>
            <a:r>
              <a:rPr sz="2400" spc="-5" dirty="0">
                <a:solidFill>
                  <a:srgbClr val="006FC0"/>
                </a:solidFill>
                <a:latin typeface="Calibri"/>
                <a:cs typeface="Calibri"/>
              </a:rPr>
              <a:t>columns.  </a:t>
            </a:r>
            <a:r>
              <a:rPr sz="2400" spc="-5" dirty="0">
                <a:latin typeface="Calibri"/>
                <a:cs typeface="Calibri"/>
              </a:rPr>
              <a:t>#import </a:t>
            </a:r>
            <a:r>
              <a:rPr sz="2400" dirty="0">
                <a:latin typeface="Calibri"/>
                <a:cs typeface="Calibri"/>
              </a:rPr>
              <a:t>the </a:t>
            </a:r>
            <a:r>
              <a:rPr sz="2400" spc="-5" dirty="0">
                <a:latin typeface="Calibri"/>
                <a:cs typeface="Calibri"/>
              </a:rPr>
              <a:t>pandas library </a:t>
            </a:r>
            <a:r>
              <a:rPr sz="2400" dirty="0">
                <a:latin typeface="Calibri"/>
                <a:cs typeface="Calibri"/>
              </a:rPr>
              <a:t>and aliasing as</a:t>
            </a:r>
            <a:r>
              <a:rPr sz="2400" spc="-40" dirty="0">
                <a:latin typeface="Calibri"/>
                <a:cs typeface="Calibri"/>
              </a:rPr>
              <a:t> </a:t>
            </a:r>
            <a:r>
              <a:rPr sz="2400" spc="-5" dirty="0">
                <a:latin typeface="Calibri"/>
                <a:cs typeface="Calibri"/>
              </a:rPr>
              <a:t>pd</a:t>
            </a:r>
            <a:endParaRPr sz="2400" dirty="0">
              <a:latin typeface="Calibri"/>
              <a:cs typeface="Calibri"/>
            </a:endParaRPr>
          </a:p>
          <a:p>
            <a:pPr marL="55244" marR="5313045">
              <a:lnSpc>
                <a:spcPct val="100000"/>
              </a:lnSpc>
            </a:pPr>
            <a:r>
              <a:rPr sz="2400" dirty="0">
                <a:latin typeface="Calibri"/>
                <a:cs typeface="Calibri"/>
              </a:rPr>
              <a:t>import </a:t>
            </a:r>
            <a:r>
              <a:rPr sz="2400" spc="-5" dirty="0">
                <a:latin typeface="Calibri"/>
                <a:cs typeface="Calibri"/>
              </a:rPr>
              <a:t>pandas </a:t>
            </a:r>
            <a:r>
              <a:rPr sz="2400" dirty="0">
                <a:latin typeface="Calibri"/>
                <a:cs typeface="Calibri"/>
              </a:rPr>
              <a:t>as</a:t>
            </a:r>
            <a:r>
              <a:rPr sz="2400" spc="-120" dirty="0">
                <a:latin typeface="Calibri"/>
                <a:cs typeface="Calibri"/>
              </a:rPr>
              <a:t> </a:t>
            </a:r>
            <a:r>
              <a:rPr sz="2400" spc="-5" dirty="0">
                <a:latin typeface="Calibri"/>
                <a:cs typeface="Calibri"/>
              </a:rPr>
              <a:t>pd  </a:t>
            </a:r>
            <a:r>
              <a:rPr sz="2400" dirty="0">
                <a:latin typeface="Calibri"/>
                <a:cs typeface="Calibri"/>
              </a:rPr>
              <a:t>import </a:t>
            </a:r>
            <a:r>
              <a:rPr sz="2400" spc="-10" dirty="0">
                <a:latin typeface="Calibri"/>
                <a:cs typeface="Calibri"/>
              </a:rPr>
              <a:t>numpy </a:t>
            </a:r>
            <a:r>
              <a:rPr sz="2400" dirty="0">
                <a:latin typeface="Calibri"/>
                <a:cs typeface="Calibri"/>
              </a:rPr>
              <a:t>as</a:t>
            </a:r>
            <a:r>
              <a:rPr sz="2400" spc="-100" dirty="0">
                <a:latin typeface="Calibri"/>
                <a:cs typeface="Calibri"/>
              </a:rPr>
              <a:t> </a:t>
            </a:r>
            <a:r>
              <a:rPr sz="2400" spc="-5" dirty="0">
                <a:latin typeface="Calibri"/>
                <a:cs typeface="Calibri"/>
              </a:rPr>
              <a:t>np</a:t>
            </a:r>
            <a:endParaRPr sz="2400" dirty="0">
              <a:latin typeface="Calibri"/>
              <a:cs typeface="Calibri"/>
            </a:endParaRPr>
          </a:p>
          <a:p>
            <a:pPr marL="55244">
              <a:lnSpc>
                <a:spcPct val="100000"/>
              </a:lnSpc>
            </a:pPr>
            <a:r>
              <a:rPr sz="2400" spc="-5" dirty="0" err="1" smtClean="0">
                <a:latin typeface="Calibri"/>
                <a:cs typeface="Calibri"/>
              </a:rPr>
              <a:t>df</a:t>
            </a:r>
            <a:r>
              <a:rPr sz="2400" spc="-5" dirty="0" smtClean="0">
                <a:latin typeface="Calibri"/>
                <a:cs typeface="Calibri"/>
              </a:rPr>
              <a:t> </a:t>
            </a:r>
            <a:r>
              <a:rPr sz="2400" dirty="0">
                <a:latin typeface="Calibri"/>
                <a:cs typeface="Calibri"/>
              </a:rPr>
              <a:t>= </a:t>
            </a:r>
            <a:r>
              <a:rPr sz="2400" spc="-10" dirty="0">
                <a:latin typeface="Calibri"/>
                <a:cs typeface="Calibri"/>
              </a:rPr>
              <a:t>pd.DataFrame(np.random.randn(8,</a:t>
            </a:r>
            <a:r>
              <a:rPr sz="2400" spc="-45" dirty="0">
                <a:latin typeface="Calibri"/>
                <a:cs typeface="Calibri"/>
              </a:rPr>
              <a:t> </a:t>
            </a:r>
            <a:r>
              <a:rPr sz="2400" dirty="0">
                <a:latin typeface="Calibri"/>
                <a:cs typeface="Calibri"/>
              </a:rPr>
              <a:t>4),</a:t>
            </a:r>
          </a:p>
          <a:p>
            <a:pPr marL="55244">
              <a:lnSpc>
                <a:spcPct val="100000"/>
              </a:lnSpc>
            </a:pPr>
            <a:r>
              <a:rPr sz="2400" spc="-10" dirty="0">
                <a:latin typeface="Calibri"/>
                <a:cs typeface="Calibri"/>
              </a:rPr>
              <a:t>index </a:t>
            </a:r>
            <a:r>
              <a:rPr sz="2400" dirty="0">
                <a:latin typeface="Calibri"/>
                <a:cs typeface="Calibri"/>
              </a:rPr>
              <a:t>= </a:t>
            </a:r>
            <a:r>
              <a:rPr sz="2400" spc="-5" dirty="0">
                <a:latin typeface="Calibri"/>
                <a:cs typeface="Calibri"/>
              </a:rPr>
              <a:t>['a','b','c','d','e','f','g','h'], </a:t>
            </a:r>
            <a:r>
              <a:rPr sz="2400" spc="-10" dirty="0">
                <a:latin typeface="Calibri"/>
                <a:cs typeface="Calibri"/>
              </a:rPr>
              <a:t>columns </a:t>
            </a:r>
            <a:r>
              <a:rPr sz="2400" dirty="0">
                <a:latin typeface="Calibri"/>
                <a:cs typeface="Calibri"/>
              </a:rPr>
              <a:t>= ['A', 'B', 'C',</a:t>
            </a:r>
            <a:r>
              <a:rPr sz="2400" spc="-80" dirty="0">
                <a:latin typeface="Calibri"/>
                <a:cs typeface="Calibri"/>
              </a:rPr>
              <a:t> </a:t>
            </a:r>
            <a:r>
              <a:rPr sz="2400" spc="-5" dirty="0">
                <a:latin typeface="Calibri"/>
                <a:cs typeface="Calibri"/>
              </a:rPr>
              <a:t>'D'])</a:t>
            </a:r>
            <a:endParaRPr sz="2400" dirty="0">
              <a:latin typeface="Calibri"/>
              <a:cs typeface="Calibri"/>
            </a:endParaRPr>
          </a:p>
          <a:p>
            <a:pPr marL="55244" marR="3329940">
              <a:lnSpc>
                <a:spcPct val="100000"/>
              </a:lnSpc>
            </a:pPr>
            <a:endParaRPr lang="en-US" sz="2400" spc="-5" dirty="0" smtClean="0">
              <a:latin typeface="Calibri"/>
              <a:cs typeface="Calibri"/>
            </a:endParaRPr>
          </a:p>
          <a:p>
            <a:pPr marL="55244" marR="3329940">
              <a:lnSpc>
                <a:spcPct val="100000"/>
              </a:lnSpc>
            </a:pPr>
            <a:r>
              <a:rPr sz="2400" spc="-5" dirty="0" smtClean="0">
                <a:latin typeface="Calibri"/>
                <a:cs typeface="Calibri"/>
              </a:rPr>
              <a:t>#</a:t>
            </a:r>
            <a:r>
              <a:rPr sz="2400" spc="-5" dirty="0">
                <a:latin typeface="Calibri"/>
                <a:cs typeface="Calibri"/>
              </a:rPr>
              <a:t>select </a:t>
            </a:r>
            <a:r>
              <a:rPr sz="2400" dirty="0">
                <a:latin typeface="Calibri"/>
                <a:cs typeface="Calibri"/>
              </a:rPr>
              <a:t>all </a:t>
            </a:r>
            <a:r>
              <a:rPr sz="2400" spc="-20" dirty="0">
                <a:latin typeface="Calibri"/>
                <a:cs typeface="Calibri"/>
              </a:rPr>
              <a:t>rows for </a:t>
            </a:r>
            <a:r>
              <a:rPr sz="2400" dirty="0">
                <a:latin typeface="Calibri"/>
                <a:cs typeface="Calibri"/>
              </a:rPr>
              <a:t>a </a:t>
            </a:r>
            <a:r>
              <a:rPr sz="2400" spc="-5" dirty="0">
                <a:latin typeface="Calibri"/>
                <a:cs typeface="Calibri"/>
              </a:rPr>
              <a:t>specific </a:t>
            </a:r>
            <a:r>
              <a:rPr sz="2400" spc="-10" dirty="0">
                <a:latin typeface="Calibri"/>
                <a:cs typeface="Calibri"/>
              </a:rPr>
              <a:t>column  print</a:t>
            </a:r>
            <a:r>
              <a:rPr sz="2400" spc="-5" dirty="0">
                <a:latin typeface="Calibri"/>
                <a:cs typeface="Calibri"/>
              </a:rPr>
              <a:t> </a:t>
            </a:r>
            <a:r>
              <a:rPr lang="en-US" sz="2400" spc="-5" dirty="0" smtClean="0">
                <a:latin typeface="Calibri"/>
                <a:cs typeface="Calibri"/>
              </a:rPr>
              <a:t>(</a:t>
            </a:r>
            <a:r>
              <a:rPr sz="2400" spc="-15" dirty="0" err="1" smtClean="0">
                <a:latin typeface="Calibri"/>
                <a:cs typeface="Calibri"/>
              </a:rPr>
              <a:t>df.loc</a:t>
            </a:r>
            <a:r>
              <a:rPr sz="2400" spc="-15" dirty="0">
                <a:latin typeface="Calibri"/>
                <a:cs typeface="Calibri"/>
              </a:rPr>
              <a:t>[:,'A</a:t>
            </a:r>
            <a:r>
              <a:rPr sz="2400" spc="-15" dirty="0" smtClean="0">
                <a:latin typeface="Calibri"/>
                <a:cs typeface="Calibri"/>
              </a:rPr>
              <a:t>']</a:t>
            </a:r>
            <a:r>
              <a:rPr lang="en-US" sz="2400" spc="-15" dirty="0" smtClean="0">
                <a:latin typeface="Calibri"/>
                <a:cs typeface="Calibri"/>
              </a:rPr>
              <a:t>)</a:t>
            </a:r>
          </a:p>
          <a:p>
            <a:pPr marL="55244" marR="3329940"/>
            <a:r>
              <a:rPr lang="en-US" sz="2400" spc="-5" dirty="0" smtClean="0">
                <a:latin typeface="Calibri"/>
                <a:cs typeface="Calibri"/>
              </a:rPr>
              <a:t>#select row </a:t>
            </a:r>
            <a:r>
              <a:rPr lang="en-US" sz="2400" spc="-20" dirty="0" smtClean="0">
                <a:latin typeface="Calibri"/>
                <a:cs typeface="Calibri"/>
              </a:rPr>
              <a:t>for </a:t>
            </a:r>
            <a:r>
              <a:rPr lang="en-US" sz="2400" dirty="0">
                <a:latin typeface="Calibri"/>
                <a:cs typeface="Calibri"/>
              </a:rPr>
              <a:t>a </a:t>
            </a:r>
            <a:r>
              <a:rPr lang="en-US" sz="2400" spc="-5" dirty="0" smtClean="0">
                <a:latin typeface="Calibri"/>
                <a:cs typeface="Calibri"/>
              </a:rPr>
              <a:t>specific c</a:t>
            </a:r>
            <a:r>
              <a:rPr lang="en-US" sz="2400" spc="-10" dirty="0" smtClean="0">
                <a:latin typeface="Calibri"/>
                <a:cs typeface="Calibri"/>
              </a:rPr>
              <a:t>olumn  </a:t>
            </a:r>
          </a:p>
          <a:p>
            <a:pPr marL="55244" marR="3329940"/>
            <a:r>
              <a:rPr lang="en-US" sz="2400" spc="-10" dirty="0" smtClean="0">
                <a:latin typeface="Calibri"/>
                <a:cs typeface="Calibri"/>
              </a:rPr>
              <a:t>print</a:t>
            </a:r>
            <a:r>
              <a:rPr lang="en-US" sz="2400" spc="-5" dirty="0" smtClean="0">
                <a:latin typeface="Calibri"/>
                <a:cs typeface="Calibri"/>
              </a:rPr>
              <a:t> </a:t>
            </a:r>
            <a:r>
              <a:rPr lang="en-US" sz="2400" spc="-5" dirty="0">
                <a:latin typeface="Calibri"/>
                <a:cs typeface="Calibri"/>
              </a:rPr>
              <a:t>(</a:t>
            </a:r>
            <a:r>
              <a:rPr lang="en-US" sz="2400" spc="-15" dirty="0" err="1" smtClean="0">
                <a:latin typeface="Calibri"/>
                <a:cs typeface="Calibri"/>
              </a:rPr>
              <a:t>df.loc</a:t>
            </a:r>
            <a:r>
              <a:rPr lang="en-US" sz="2400" spc="-15" dirty="0" smtClean="0">
                <a:latin typeface="Calibri"/>
                <a:cs typeface="Calibri"/>
              </a:rPr>
              <a:t>['</a:t>
            </a:r>
            <a:r>
              <a:rPr lang="en-US" sz="2400" spc="-15" dirty="0" err="1" smtClean="0">
                <a:latin typeface="Calibri"/>
                <a:cs typeface="Calibri"/>
              </a:rPr>
              <a:t>b</a:t>
            </a:r>
            <a:r>
              <a:rPr lang="en-US" sz="2400" spc="-15" dirty="0" err="1">
                <a:latin typeface="Calibri"/>
                <a:cs typeface="Calibri"/>
              </a:rPr>
              <a:t>'</a:t>
            </a:r>
            <a:r>
              <a:rPr lang="en-US" sz="2400" spc="-15" dirty="0" err="1" smtClean="0">
                <a:latin typeface="Calibri"/>
                <a:cs typeface="Calibri"/>
              </a:rPr>
              <a:t>,</a:t>
            </a:r>
            <a:r>
              <a:rPr lang="en-US" sz="2400" spc="-15" dirty="0" err="1">
                <a:latin typeface="Calibri"/>
                <a:cs typeface="Calibri"/>
              </a:rPr>
              <a:t>'A</a:t>
            </a:r>
            <a:r>
              <a:rPr lang="en-US" sz="2400" spc="-15" dirty="0">
                <a:latin typeface="Calibri"/>
                <a:cs typeface="Calibri"/>
              </a:rPr>
              <a:t>'])</a:t>
            </a:r>
          </a:p>
          <a:p>
            <a:pPr marL="55244" marR="3329940">
              <a:lnSpc>
                <a:spcPct val="100000"/>
              </a:lnSpc>
            </a:pPr>
            <a:endParaRPr sz="2400" dirty="0">
              <a:latin typeface="Calibri"/>
              <a:cs typeface="Calibri"/>
            </a:endParaRPr>
          </a:p>
        </p:txBody>
      </p:sp>
    </p:spTree>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381000" y="762000"/>
            <a:ext cx="8084820" cy="4670509"/>
          </a:xfrm>
          <a:prstGeom prst="rect">
            <a:avLst/>
          </a:prstGeom>
        </p:spPr>
        <p:txBody>
          <a:bodyPr vert="horz" wrap="square" lIns="0" tIns="12700" rIns="0" bIns="0" rtlCol="0">
            <a:spAutoFit/>
          </a:bodyPr>
          <a:lstStyle/>
          <a:p>
            <a:pPr marL="12700">
              <a:lnSpc>
                <a:spcPct val="100000"/>
              </a:lnSpc>
              <a:spcBef>
                <a:spcPts val="100"/>
              </a:spcBef>
              <a:tabLst>
                <a:tab pos="1265555" algn="l"/>
              </a:tabLst>
            </a:pPr>
            <a:r>
              <a:rPr sz="2400" b="1" spc="-5" dirty="0">
                <a:solidFill>
                  <a:srgbClr val="FF0000"/>
                </a:solidFill>
                <a:latin typeface="Arial"/>
                <a:cs typeface="Arial"/>
              </a:rPr>
              <a:t>Pandas	DataFrame</a:t>
            </a:r>
            <a:endParaRPr sz="2400" dirty="0">
              <a:latin typeface="Arial"/>
              <a:cs typeface="Arial"/>
            </a:endParaRPr>
          </a:p>
          <a:p>
            <a:pPr marL="19685">
              <a:lnSpc>
                <a:spcPts val="2155"/>
              </a:lnSpc>
              <a:spcBef>
                <a:spcPts val="95"/>
              </a:spcBef>
            </a:pPr>
            <a:r>
              <a:rPr sz="1800" spc="-5" dirty="0">
                <a:latin typeface="Calibri"/>
                <a:cs typeface="Calibri"/>
              </a:rPr>
              <a:t>Accessing </a:t>
            </a:r>
            <a:r>
              <a:rPr sz="1800" dirty="0">
                <a:latin typeface="Calibri"/>
                <a:cs typeface="Calibri"/>
              </a:rPr>
              <a:t>a </a:t>
            </a:r>
            <a:r>
              <a:rPr sz="1800" spc="-10" dirty="0">
                <a:latin typeface="Calibri"/>
                <a:cs typeface="Calibri"/>
              </a:rPr>
              <a:t>DataFrame </a:t>
            </a:r>
            <a:r>
              <a:rPr sz="1800" spc="-5" dirty="0">
                <a:latin typeface="Calibri"/>
                <a:cs typeface="Calibri"/>
              </a:rPr>
              <a:t>with </a:t>
            </a:r>
            <a:r>
              <a:rPr sz="1800" dirty="0">
                <a:latin typeface="Calibri"/>
                <a:cs typeface="Calibri"/>
              </a:rPr>
              <a:t>a </a:t>
            </a:r>
            <a:r>
              <a:rPr sz="1800" spc="-5" dirty="0">
                <a:latin typeface="Calibri"/>
                <a:cs typeface="Calibri"/>
              </a:rPr>
              <a:t>boolean </a:t>
            </a:r>
            <a:r>
              <a:rPr sz="1800" spc="-10" dirty="0">
                <a:latin typeface="Calibri"/>
                <a:cs typeface="Calibri"/>
              </a:rPr>
              <a:t>index</a:t>
            </a:r>
            <a:r>
              <a:rPr sz="1800" spc="75" dirty="0">
                <a:latin typeface="Calibri"/>
                <a:cs typeface="Calibri"/>
              </a:rPr>
              <a:t> </a:t>
            </a:r>
            <a:r>
              <a:rPr sz="1800" dirty="0">
                <a:latin typeface="Calibri"/>
                <a:cs typeface="Calibri"/>
              </a:rPr>
              <a:t>:</a:t>
            </a:r>
          </a:p>
          <a:p>
            <a:pPr marL="19685" marR="5080">
              <a:lnSpc>
                <a:spcPts val="2400"/>
              </a:lnSpc>
              <a:spcBef>
                <a:spcPts val="80"/>
              </a:spcBef>
            </a:pPr>
            <a:r>
              <a:rPr sz="2000" dirty="0">
                <a:solidFill>
                  <a:srgbClr val="001F5F"/>
                </a:solidFill>
                <a:latin typeface="Calibri"/>
                <a:cs typeface="Calibri"/>
              </a:rPr>
              <a:t>In </a:t>
            </a:r>
            <a:r>
              <a:rPr sz="2000" spc="-10" dirty="0">
                <a:solidFill>
                  <a:srgbClr val="001F5F"/>
                </a:solidFill>
                <a:latin typeface="Calibri"/>
                <a:cs typeface="Calibri"/>
              </a:rPr>
              <a:t>order </a:t>
            </a:r>
            <a:r>
              <a:rPr sz="2000" spc="-15" dirty="0">
                <a:solidFill>
                  <a:srgbClr val="001F5F"/>
                </a:solidFill>
                <a:latin typeface="Calibri"/>
                <a:cs typeface="Calibri"/>
              </a:rPr>
              <a:t>to </a:t>
            </a:r>
            <a:r>
              <a:rPr sz="2000" dirty="0">
                <a:solidFill>
                  <a:srgbClr val="001F5F"/>
                </a:solidFill>
                <a:latin typeface="Calibri"/>
                <a:cs typeface="Calibri"/>
              </a:rPr>
              <a:t>access a </a:t>
            </a:r>
            <a:r>
              <a:rPr sz="2000" spc="-15" dirty="0">
                <a:solidFill>
                  <a:srgbClr val="001F5F"/>
                </a:solidFill>
                <a:latin typeface="Calibri"/>
                <a:cs typeface="Calibri"/>
              </a:rPr>
              <a:t>dataframe </a:t>
            </a:r>
            <a:r>
              <a:rPr sz="2000" spc="-5" dirty="0">
                <a:solidFill>
                  <a:srgbClr val="001F5F"/>
                </a:solidFill>
                <a:latin typeface="Calibri"/>
                <a:cs typeface="Calibri"/>
              </a:rPr>
              <a:t>with </a:t>
            </a:r>
            <a:r>
              <a:rPr sz="2000" dirty="0">
                <a:solidFill>
                  <a:srgbClr val="001F5F"/>
                </a:solidFill>
                <a:latin typeface="Calibri"/>
                <a:cs typeface="Calibri"/>
              </a:rPr>
              <a:t>a </a:t>
            </a:r>
            <a:r>
              <a:rPr sz="2000" spc="-5" dirty="0">
                <a:solidFill>
                  <a:srgbClr val="001F5F"/>
                </a:solidFill>
                <a:latin typeface="Calibri"/>
                <a:cs typeface="Calibri"/>
              </a:rPr>
              <a:t>boolean </a:t>
            </a:r>
            <a:r>
              <a:rPr sz="2000" spc="-10" dirty="0">
                <a:solidFill>
                  <a:srgbClr val="001F5F"/>
                </a:solidFill>
                <a:latin typeface="Calibri"/>
                <a:cs typeface="Calibri"/>
              </a:rPr>
              <a:t>index, we </a:t>
            </a:r>
            <a:r>
              <a:rPr sz="2000" spc="-20" dirty="0">
                <a:solidFill>
                  <a:srgbClr val="001F5F"/>
                </a:solidFill>
                <a:latin typeface="Calibri"/>
                <a:cs typeface="Calibri"/>
              </a:rPr>
              <a:t>have </a:t>
            </a:r>
            <a:r>
              <a:rPr sz="2000" spc="-15" dirty="0">
                <a:solidFill>
                  <a:srgbClr val="001F5F"/>
                </a:solidFill>
                <a:latin typeface="Calibri"/>
                <a:cs typeface="Calibri"/>
              </a:rPr>
              <a:t>to create </a:t>
            </a:r>
            <a:r>
              <a:rPr sz="2000" dirty="0">
                <a:solidFill>
                  <a:srgbClr val="001F5F"/>
                </a:solidFill>
                <a:latin typeface="Calibri"/>
                <a:cs typeface="Calibri"/>
              </a:rPr>
              <a:t>a  </a:t>
            </a:r>
            <a:r>
              <a:rPr sz="2000" spc="-10" dirty="0">
                <a:solidFill>
                  <a:srgbClr val="001F5F"/>
                </a:solidFill>
                <a:latin typeface="Calibri"/>
                <a:cs typeface="Calibri"/>
              </a:rPr>
              <a:t>dataframe </a:t>
            </a:r>
            <a:r>
              <a:rPr sz="2000" dirty="0">
                <a:solidFill>
                  <a:srgbClr val="001F5F"/>
                </a:solidFill>
                <a:latin typeface="Calibri"/>
                <a:cs typeface="Calibri"/>
              </a:rPr>
              <a:t>in which </a:t>
            </a:r>
            <a:r>
              <a:rPr sz="2000" spc="-10" dirty="0">
                <a:solidFill>
                  <a:srgbClr val="001F5F"/>
                </a:solidFill>
                <a:latin typeface="Calibri"/>
                <a:cs typeface="Calibri"/>
              </a:rPr>
              <a:t>index </a:t>
            </a:r>
            <a:r>
              <a:rPr sz="2000" spc="-5" dirty="0">
                <a:solidFill>
                  <a:srgbClr val="001F5F"/>
                </a:solidFill>
                <a:latin typeface="Calibri"/>
                <a:cs typeface="Calibri"/>
              </a:rPr>
              <a:t>of </a:t>
            </a:r>
            <a:r>
              <a:rPr sz="2000" spc="-15" dirty="0">
                <a:solidFill>
                  <a:srgbClr val="001F5F"/>
                </a:solidFill>
                <a:latin typeface="Calibri"/>
                <a:cs typeface="Calibri"/>
              </a:rPr>
              <a:t>dataframe </a:t>
            </a:r>
            <a:r>
              <a:rPr sz="2000" spc="-10" dirty="0">
                <a:solidFill>
                  <a:srgbClr val="001F5F"/>
                </a:solidFill>
                <a:latin typeface="Calibri"/>
                <a:cs typeface="Calibri"/>
              </a:rPr>
              <a:t>contains </a:t>
            </a:r>
            <a:r>
              <a:rPr sz="2000" dirty="0">
                <a:solidFill>
                  <a:srgbClr val="001F5F"/>
                </a:solidFill>
                <a:latin typeface="Calibri"/>
                <a:cs typeface="Calibri"/>
              </a:rPr>
              <a:t>a </a:t>
            </a:r>
            <a:r>
              <a:rPr sz="2000" spc="-5" dirty="0">
                <a:solidFill>
                  <a:srgbClr val="001F5F"/>
                </a:solidFill>
                <a:latin typeface="Calibri"/>
                <a:cs typeface="Calibri"/>
              </a:rPr>
              <a:t>boolean value that </a:t>
            </a:r>
            <a:r>
              <a:rPr sz="2000" dirty="0">
                <a:solidFill>
                  <a:srgbClr val="001F5F"/>
                </a:solidFill>
                <a:latin typeface="Calibri"/>
                <a:cs typeface="Calibri"/>
              </a:rPr>
              <a:t>is </a:t>
            </a:r>
            <a:r>
              <a:rPr sz="2000" spc="-10" dirty="0">
                <a:solidFill>
                  <a:srgbClr val="001F5F"/>
                </a:solidFill>
                <a:latin typeface="Calibri"/>
                <a:cs typeface="Calibri"/>
              </a:rPr>
              <a:t>“True”  </a:t>
            </a:r>
            <a:r>
              <a:rPr sz="2000" spc="-5" dirty="0">
                <a:solidFill>
                  <a:srgbClr val="001F5F"/>
                </a:solidFill>
                <a:latin typeface="Calibri"/>
                <a:cs typeface="Calibri"/>
              </a:rPr>
              <a:t>or</a:t>
            </a:r>
            <a:r>
              <a:rPr sz="2000" spc="-20" dirty="0">
                <a:solidFill>
                  <a:srgbClr val="001F5F"/>
                </a:solidFill>
                <a:latin typeface="Calibri"/>
                <a:cs typeface="Calibri"/>
              </a:rPr>
              <a:t> </a:t>
            </a:r>
            <a:r>
              <a:rPr sz="2000" spc="-30" dirty="0">
                <a:solidFill>
                  <a:srgbClr val="001F5F"/>
                </a:solidFill>
                <a:latin typeface="Calibri"/>
                <a:cs typeface="Calibri"/>
              </a:rPr>
              <a:t>“False”.</a:t>
            </a:r>
            <a:endParaRPr sz="2000" dirty="0">
              <a:latin typeface="Calibri"/>
              <a:cs typeface="Calibri"/>
            </a:endParaRPr>
          </a:p>
          <a:p>
            <a:pPr marL="19685" marR="5667375">
              <a:lnSpc>
                <a:spcPts val="2160"/>
              </a:lnSpc>
            </a:pPr>
            <a:r>
              <a:rPr sz="1800" b="1" dirty="0">
                <a:latin typeface="Calibri"/>
                <a:cs typeface="Calibri"/>
              </a:rPr>
              <a:t># </a:t>
            </a:r>
            <a:r>
              <a:rPr sz="1800" b="1" spc="-5" dirty="0">
                <a:latin typeface="Calibri"/>
                <a:cs typeface="Calibri"/>
              </a:rPr>
              <a:t>importing </a:t>
            </a:r>
            <a:r>
              <a:rPr sz="1800" b="1" dirty="0">
                <a:latin typeface="Calibri"/>
                <a:cs typeface="Calibri"/>
              </a:rPr>
              <a:t>pandas as</a:t>
            </a:r>
            <a:r>
              <a:rPr sz="1800" b="1" spc="-114" dirty="0">
                <a:latin typeface="Calibri"/>
                <a:cs typeface="Calibri"/>
              </a:rPr>
              <a:t> </a:t>
            </a:r>
            <a:r>
              <a:rPr sz="1800" b="1" spc="5" dirty="0">
                <a:latin typeface="Calibri"/>
                <a:cs typeface="Calibri"/>
              </a:rPr>
              <a:t>pd  </a:t>
            </a:r>
            <a:r>
              <a:rPr sz="1800" b="1" dirty="0">
                <a:latin typeface="Calibri"/>
                <a:cs typeface="Calibri"/>
              </a:rPr>
              <a:t>import pandas as</a:t>
            </a:r>
            <a:r>
              <a:rPr sz="1800" b="1" spc="-90" dirty="0">
                <a:latin typeface="Calibri"/>
                <a:cs typeface="Calibri"/>
              </a:rPr>
              <a:t> </a:t>
            </a:r>
            <a:r>
              <a:rPr sz="1800" b="1" spc="5" dirty="0">
                <a:latin typeface="Calibri"/>
                <a:cs typeface="Calibri"/>
              </a:rPr>
              <a:t>pd</a:t>
            </a:r>
            <a:endParaRPr sz="1800" dirty="0">
              <a:latin typeface="Calibri"/>
              <a:cs typeface="Calibri"/>
            </a:endParaRPr>
          </a:p>
          <a:p>
            <a:pPr>
              <a:lnSpc>
                <a:spcPct val="100000"/>
              </a:lnSpc>
              <a:spcBef>
                <a:spcPts val="20"/>
              </a:spcBef>
            </a:pPr>
            <a:endParaRPr sz="1800" dirty="0">
              <a:latin typeface="Times New Roman"/>
              <a:cs typeface="Times New Roman"/>
            </a:endParaRPr>
          </a:p>
          <a:p>
            <a:pPr marL="19685">
              <a:lnSpc>
                <a:spcPct val="100000"/>
              </a:lnSpc>
            </a:pPr>
            <a:r>
              <a:rPr sz="1800" b="1" dirty="0">
                <a:latin typeface="Calibri"/>
                <a:cs typeface="Calibri"/>
              </a:rPr>
              <a:t># dictionary of</a:t>
            </a:r>
            <a:r>
              <a:rPr sz="1800" b="1" spc="-35" dirty="0">
                <a:latin typeface="Calibri"/>
                <a:cs typeface="Calibri"/>
              </a:rPr>
              <a:t> </a:t>
            </a:r>
            <a:r>
              <a:rPr sz="1800" b="1" spc="-5" dirty="0">
                <a:latin typeface="Calibri"/>
                <a:cs typeface="Calibri"/>
              </a:rPr>
              <a:t>lists</a:t>
            </a:r>
            <a:endParaRPr sz="1800" dirty="0">
              <a:latin typeface="Calibri"/>
              <a:cs typeface="Calibri"/>
            </a:endParaRPr>
          </a:p>
          <a:p>
            <a:pPr marL="19685">
              <a:lnSpc>
                <a:spcPct val="100000"/>
              </a:lnSpc>
            </a:pPr>
            <a:r>
              <a:rPr sz="1800" b="1" dirty="0">
                <a:latin typeface="Calibri"/>
                <a:cs typeface="Calibri"/>
              </a:rPr>
              <a:t>dict = </a:t>
            </a:r>
            <a:r>
              <a:rPr sz="1800" b="1" spc="-5" dirty="0">
                <a:latin typeface="Calibri"/>
                <a:cs typeface="Calibri"/>
              </a:rPr>
              <a:t>{'name':[“Mohak", </a:t>
            </a:r>
            <a:r>
              <a:rPr sz="1800" b="1" spc="-10" dirty="0">
                <a:latin typeface="Calibri"/>
                <a:cs typeface="Calibri"/>
              </a:rPr>
              <a:t>“Freya",</a:t>
            </a:r>
            <a:r>
              <a:rPr sz="1800" b="1" spc="-45" dirty="0">
                <a:latin typeface="Calibri"/>
                <a:cs typeface="Calibri"/>
              </a:rPr>
              <a:t> </a:t>
            </a:r>
            <a:r>
              <a:rPr sz="1800" b="1" spc="-5" dirty="0">
                <a:latin typeface="Calibri"/>
                <a:cs typeface="Calibri"/>
              </a:rPr>
              <a:t>“Roshni"],</a:t>
            </a:r>
            <a:endParaRPr sz="1800" dirty="0">
              <a:latin typeface="Calibri"/>
              <a:cs typeface="Calibri"/>
            </a:endParaRPr>
          </a:p>
          <a:p>
            <a:pPr marL="439420">
              <a:lnSpc>
                <a:spcPct val="100000"/>
              </a:lnSpc>
            </a:pPr>
            <a:r>
              <a:rPr sz="1800" b="1" spc="-5" dirty="0">
                <a:latin typeface="Calibri"/>
                <a:cs typeface="Calibri"/>
              </a:rPr>
              <a:t>'degree': ["MBA", "BCA",</a:t>
            </a:r>
            <a:r>
              <a:rPr sz="1800" b="1" spc="-30" dirty="0">
                <a:latin typeface="Calibri"/>
                <a:cs typeface="Calibri"/>
              </a:rPr>
              <a:t> "M.Tech"],</a:t>
            </a:r>
            <a:endParaRPr sz="1800" dirty="0">
              <a:latin typeface="Calibri"/>
              <a:cs typeface="Calibri"/>
            </a:endParaRPr>
          </a:p>
          <a:p>
            <a:pPr marL="439420">
              <a:lnSpc>
                <a:spcPct val="100000"/>
              </a:lnSpc>
            </a:pPr>
            <a:r>
              <a:rPr sz="1800" b="1" spc="-5" dirty="0">
                <a:latin typeface="Calibri"/>
                <a:cs typeface="Calibri"/>
              </a:rPr>
              <a:t>'score':[90, </a:t>
            </a:r>
            <a:r>
              <a:rPr sz="1800" b="1" dirty="0">
                <a:latin typeface="Calibri"/>
                <a:cs typeface="Calibri"/>
              </a:rPr>
              <a:t>40,</a:t>
            </a:r>
            <a:r>
              <a:rPr sz="1800" b="1" spc="-10" dirty="0">
                <a:latin typeface="Calibri"/>
                <a:cs typeface="Calibri"/>
              </a:rPr>
              <a:t> </a:t>
            </a:r>
            <a:r>
              <a:rPr sz="1800" b="1" dirty="0">
                <a:latin typeface="Calibri"/>
                <a:cs typeface="Calibri"/>
              </a:rPr>
              <a:t>80]}</a:t>
            </a:r>
            <a:endParaRPr sz="1800" dirty="0">
              <a:latin typeface="Calibri"/>
              <a:cs typeface="Calibri"/>
            </a:endParaRPr>
          </a:p>
          <a:p>
            <a:pPr marL="19685">
              <a:lnSpc>
                <a:spcPct val="100000"/>
              </a:lnSpc>
            </a:pPr>
            <a:r>
              <a:rPr sz="1800" b="1" dirty="0" smtClean="0">
                <a:latin typeface="Calibri"/>
                <a:cs typeface="Calibri"/>
              </a:rPr>
              <a:t># </a:t>
            </a:r>
            <a:r>
              <a:rPr sz="1800" b="1" spc="-5" dirty="0">
                <a:latin typeface="Calibri"/>
                <a:cs typeface="Calibri"/>
              </a:rPr>
              <a:t>creating </a:t>
            </a:r>
            <a:r>
              <a:rPr sz="1800" b="1" dirty="0">
                <a:latin typeface="Calibri"/>
                <a:cs typeface="Calibri"/>
              </a:rPr>
              <a:t>a </a:t>
            </a:r>
            <a:r>
              <a:rPr sz="1800" b="1" spc="-15" dirty="0">
                <a:latin typeface="Calibri"/>
                <a:cs typeface="Calibri"/>
              </a:rPr>
              <a:t>dataframe </a:t>
            </a:r>
            <a:r>
              <a:rPr sz="1800" b="1" spc="-5" dirty="0">
                <a:latin typeface="Calibri"/>
                <a:cs typeface="Calibri"/>
              </a:rPr>
              <a:t>with </a:t>
            </a:r>
            <a:r>
              <a:rPr sz="1800" b="1" dirty="0">
                <a:latin typeface="Calibri"/>
                <a:cs typeface="Calibri"/>
              </a:rPr>
              <a:t>boolean</a:t>
            </a:r>
            <a:r>
              <a:rPr sz="1800" b="1" spc="-65" dirty="0">
                <a:latin typeface="Calibri"/>
                <a:cs typeface="Calibri"/>
              </a:rPr>
              <a:t> </a:t>
            </a:r>
            <a:r>
              <a:rPr sz="1800" b="1" spc="-5" dirty="0">
                <a:latin typeface="Calibri"/>
                <a:cs typeface="Calibri"/>
              </a:rPr>
              <a:t>index</a:t>
            </a:r>
            <a:endParaRPr sz="1800" dirty="0">
              <a:latin typeface="Calibri"/>
              <a:cs typeface="Calibri"/>
            </a:endParaRPr>
          </a:p>
          <a:p>
            <a:pPr marL="19685" marR="3275329">
              <a:lnSpc>
                <a:spcPct val="100000"/>
              </a:lnSpc>
            </a:pPr>
            <a:r>
              <a:rPr sz="1800" b="1" dirty="0">
                <a:latin typeface="Calibri"/>
                <a:cs typeface="Calibri"/>
              </a:rPr>
              <a:t>df = </a:t>
            </a:r>
            <a:r>
              <a:rPr sz="1800" b="1" spc="-10" dirty="0">
                <a:latin typeface="Calibri"/>
                <a:cs typeface="Calibri"/>
              </a:rPr>
              <a:t>pd.DataFrame(dict, </a:t>
            </a:r>
            <a:r>
              <a:rPr sz="1800" b="1" spc="-5" dirty="0">
                <a:latin typeface="Calibri"/>
                <a:cs typeface="Calibri"/>
              </a:rPr>
              <a:t>index </a:t>
            </a:r>
            <a:r>
              <a:rPr sz="1800" b="1" dirty="0">
                <a:latin typeface="Calibri"/>
                <a:cs typeface="Calibri"/>
              </a:rPr>
              <a:t>= </a:t>
            </a:r>
            <a:r>
              <a:rPr sz="1800" b="1" spc="-20" dirty="0">
                <a:latin typeface="Calibri"/>
                <a:cs typeface="Calibri"/>
              </a:rPr>
              <a:t>[True, </a:t>
            </a:r>
            <a:r>
              <a:rPr sz="1800" b="1" spc="-10" dirty="0">
                <a:latin typeface="Calibri"/>
                <a:cs typeface="Calibri"/>
              </a:rPr>
              <a:t>False, </a:t>
            </a:r>
            <a:r>
              <a:rPr sz="1800" b="1" spc="-20" dirty="0">
                <a:latin typeface="Calibri"/>
                <a:cs typeface="Calibri"/>
              </a:rPr>
              <a:t>True])  </a:t>
            </a:r>
            <a:r>
              <a:rPr sz="1800" b="1" dirty="0">
                <a:latin typeface="Calibri"/>
                <a:cs typeface="Calibri"/>
              </a:rPr>
              <a:t># accessing a </a:t>
            </a:r>
            <a:r>
              <a:rPr sz="1800" b="1" spc="-15" dirty="0">
                <a:latin typeface="Calibri"/>
                <a:cs typeface="Calibri"/>
              </a:rPr>
              <a:t>dataframe </a:t>
            </a:r>
            <a:r>
              <a:rPr sz="1800" b="1" dirty="0">
                <a:latin typeface="Calibri"/>
                <a:cs typeface="Calibri"/>
              </a:rPr>
              <a:t>using .loc[]</a:t>
            </a:r>
            <a:r>
              <a:rPr sz="1800" b="1" spc="-105" dirty="0">
                <a:latin typeface="Calibri"/>
                <a:cs typeface="Calibri"/>
              </a:rPr>
              <a:t> </a:t>
            </a:r>
            <a:r>
              <a:rPr sz="1800" b="1" spc="-5" dirty="0">
                <a:latin typeface="Calibri"/>
                <a:cs typeface="Calibri"/>
              </a:rPr>
              <a:t>function</a:t>
            </a:r>
            <a:endParaRPr sz="1800" dirty="0">
              <a:latin typeface="Calibri"/>
              <a:cs typeface="Calibri"/>
            </a:endParaRPr>
          </a:p>
          <a:p>
            <a:pPr marL="19685">
              <a:lnSpc>
                <a:spcPct val="100000"/>
              </a:lnSpc>
            </a:pPr>
            <a:r>
              <a:rPr sz="1800" b="1" spc="-15" dirty="0">
                <a:latin typeface="Calibri"/>
                <a:cs typeface="Calibri"/>
              </a:rPr>
              <a:t>print(df.loc[True]) </a:t>
            </a:r>
            <a:r>
              <a:rPr sz="1800" b="1" spc="-5" dirty="0">
                <a:latin typeface="Calibri"/>
                <a:cs typeface="Calibri"/>
              </a:rPr>
              <a:t>#it will </a:t>
            </a:r>
            <a:r>
              <a:rPr sz="1800" b="1" spc="-10" dirty="0">
                <a:latin typeface="Calibri"/>
                <a:cs typeface="Calibri"/>
              </a:rPr>
              <a:t>return rows </a:t>
            </a:r>
            <a:r>
              <a:rPr sz="1800" b="1" dirty="0">
                <a:latin typeface="Calibri"/>
                <a:cs typeface="Calibri"/>
              </a:rPr>
              <a:t>of Mohak and </a:t>
            </a:r>
            <a:r>
              <a:rPr sz="1800" b="1" spc="-10" dirty="0">
                <a:latin typeface="Calibri"/>
                <a:cs typeface="Calibri"/>
              </a:rPr>
              <a:t>Roshni only(matching </a:t>
            </a:r>
            <a:r>
              <a:rPr sz="1800" b="1" dirty="0">
                <a:latin typeface="Calibri"/>
                <a:cs typeface="Calibri"/>
              </a:rPr>
              <a:t>true</a:t>
            </a:r>
            <a:r>
              <a:rPr sz="1800" b="1" spc="-35" dirty="0">
                <a:latin typeface="Calibri"/>
                <a:cs typeface="Calibri"/>
              </a:rPr>
              <a:t> </a:t>
            </a:r>
            <a:r>
              <a:rPr sz="1800" b="1" dirty="0">
                <a:latin typeface="Calibri"/>
                <a:cs typeface="Calibri"/>
              </a:rPr>
              <a:t>only)</a:t>
            </a:r>
            <a:endParaRPr sz="1800" dirty="0">
              <a:latin typeface="Calibri"/>
              <a:cs typeface="Calibri"/>
            </a:endParaRPr>
          </a:p>
        </p:txBody>
      </p:sp>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idx="1"/>
          </p:nvPr>
        </p:nvSpPr>
        <p:spPr>
          <a:xfrm>
            <a:off x="609600" y="533400"/>
            <a:ext cx="8229600" cy="5100114"/>
          </a:xfrm>
          <a:prstGeom prst="rect">
            <a:avLst/>
          </a:prstGeom>
        </p:spPr>
        <p:txBody>
          <a:bodyPr vert="horz" wrap="square" lIns="0" tIns="113030" rIns="0" bIns="0" rtlCol="0">
            <a:spAutoFit/>
          </a:bodyPr>
          <a:lstStyle/>
          <a:p>
            <a:pPr marL="0" marR="775970" indent="0">
              <a:lnSpc>
                <a:spcPct val="100000"/>
              </a:lnSpc>
              <a:spcBef>
                <a:spcPts val="795"/>
              </a:spcBef>
              <a:buNone/>
            </a:pPr>
            <a:r>
              <a:rPr u="heavy" spc="-5" dirty="0" smtClean="0">
                <a:solidFill>
                  <a:srgbClr val="6E2E9F"/>
                </a:solidFill>
                <a:uFill>
                  <a:solidFill>
                    <a:srgbClr val="6E2E9F"/>
                  </a:solidFill>
                </a:uFill>
              </a:rPr>
              <a:t>Binary </a:t>
            </a:r>
            <a:r>
              <a:rPr u="heavy" spc="-5" dirty="0">
                <a:solidFill>
                  <a:srgbClr val="6E2E9F"/>
                </a:solidFill>
                <a:uFill>
                  <a:solidFill>
                    <a:srgbClr val="6E2E9F"/>
                  </a:solidFill>
                </a:uFill>
              </a:rPr>
              <a:t>operation over dataframe </a:t>
            </a:r>
            <a:r>
              <a:rPr u="heavy" spc="5" dirty="0">
                <a:solidFill>
                  <a:srgbClr val="6E2E9F"/>
                </a:solidFill>
                <a:uFill>
                  <a:solidFill>
                    <a:srgbClr val="6E2E9F"/>
                  </a:solidFill>
                </a:uFill>
              </a:rPr>
              <a:t>with</a:t>
            </a:r>
            <a:r>
              <a:rPr u="heavy" spc="-105" dirty="0">
                <a:solidFill>
                  <a:srgbClr val="6E2E9F"/>
                </a:solidFill>
                <a:uFill>
                  <a:solidFill>
                    <a:srgbClr val="6E2E9F"/>
                  </a:solidFill>
                </a:uFill>
              </a:rPr>
              <a:t> </a:t>
            </a:r>
            <a:r>
              <a:rPr u="heavy" spc="-5" dirty="0">
                <a:solidFill>
                  <a:srgbClr val="6E2E9F"/>
                </a:solidFill>
                <a:uFill>
                  <a:solidFill>
                    <a:srgbClr val="6E2E9F"/>
                  </a:solidFill>
                </a:uFill>
              </a:rPr>
              <a:t>series </a:t>
            </a:r>
            <a:r>
              <a:rPr spc="-5" dirty="0">
                <a:solidFill>
                  <a:srgbClr val="6E2E9F"/>
                </a:solidFill>
              </a:rPr>
              <a:t> </a:t>
            </a:r>
            <a:r>
              <a:rPr u="heavy" spc="-5" dirty="0">
                <a:solidFill>
                  <a:srgbClr val="000000"/>
                </a:solidFill>
                <a:uFill>
                  <a:solidFill>
                    <a:srgbClr val="000000"/>
                  </a:solidFill>
                </a:uFill>
              </a:rPr>
              <a:t>e.g.</a:t>
            </a:r>
          </a:p>
          <a:p>
            <a:pPr marL="0" indent="0">
              <a:lnSpc>
                <a:spcPct val="100000"/>
              </a:lnSpc>
              <a:buNone/>
            </a:pPr>
            <a:r>
              <a:rPr spc="-5" dirty="0">
                <a:solidFill>
                  <a:srgbClr val="000000"/>
                </a:solidFill>
              </a:rPr>
              <a:t>import pandas as</a:t>
            </a:r>
            <a:r>
              <a:rPr spc="-90" dirty="0">
                <a:solidFill>
                  <a:srgbClr val="000000"/>
                </a:solidFill>
              </a:rPr>
              <a:t> </a:t>
            </a:r>
            <a:r>
              <a:rPr spc="-5" dirty="0">
                <a:solidFill>
                  <a:srgbClr val="000000"/>
                </a:solidFill>
              </a:rPr>
              <a:t>pd</a:t>
            </a:r>
          </a:p>
          <a:p>
            <a:pPr marL="0" indent="0">
              <a:lnSpc>
                <a:spcPct val="100000"/>
              </a:lnSpc>
              <a:buNone/>
            </a:pPr>
            <a:r>
              <a:rPr spc="-5" dirty="0">
                <a:solidFill>
                  <a:srgbClr val="000000"/>
                </a:solidFill>
              </a:rPr>
              <a:t>x </a:t>
            </a:r>
            <a:r>
              <a:rPr dirty="0">
                <a:solidFill>
                  <a:srgbClr val="000000"/>
                </a:solidFill>
              </a:rPr>
              <a:t>= </a:t>
            </a:r>
            <a:r>
              <a:rPr spc="-5" dirty="0">
                <a:solidFill>
                  <a:srgbClr val="000000"/>
                </a:solidFill>
              </a:rPr>
              <a:t>pd.DataFrame({0: </a:t>
            </a:r>
            <a:r>
              <a:rPr dirty="0">
                <a:solidFill>
                  <a:srgbClr val="000000"/>
                </a:solidFill>
              </a:rPr>
              <a:t>[1,2,3], </a:t>
            </a:r>
            <a:r>
              <a:rPr spc="-5" dirty="0">
                <a:solidFill>
                  <a:srgbClr val="000000"/>
                </a:solidFill>
              </a:rPr>
              <a:t>1: </a:t>
            </a:r>
            <a:r>
              <a:rPr dirty="0">
                <a:solidFill>
                  <a:srgbClr val="000000"/>
                </a:solidFill>
              </a:rPr>
              <a:t>[4,5,6], </a:t>
            </a:r>
            <a:r>
              <a:rPr spc="-5" dirty="0">
                <a:solidFill>
                  <a:srgbClr val="000000"/>
                </a:solidFill>
              </a:rPr>
              <a:t>2: </a:t>
            </a:r>
            <a:r>
              <a:rPr dirty="0">
                <a:solidFill>
                  <a:srgbClr val="000000"/>
                </a:solidFill>
              </a:rPr>
              <a:t>[7,8,9]</a:t>
            </a:r>
            <a:r>
              <a:rPr spc="-150" dirty="0">
                <a:solidFill>
                  <a:srgbClr val="000000"/>
                </a:solidFill>
              </a:rPr>
              <a:t> </a:t>
            </a:r>
            <a:r>
              <a:rPr spc="-5" dirty="0">
                <a:solidFill>
                  <a:srgbClr val="000000"/>
                </a:solidFill>
              </a:rPr>
              <a:t>})</a:t>
            </a:r>
          </a:p>
          <a:p>
            <a:pPr marL="0" marR="3609975" indent="0">
              <a:lnSpc>
                <a:spcPct val="100000"/>
              </a:lnSpc>
              <a:buNone/>
            </a:pPr>
            <a:r>
              <a:rPr spc="-5" dirty="0">
                <a:solidFill>
                  <a:srgbClr val="000000"/>
                </a:solidFill>
              </a:rPr>
              <a:t>y </a:t>
            </a:r>
            <a:r>
              <a:rPr dirty="0">
                <a:solidFill>
                  <a:srgbClr val="000000"/>
                </a:solidFill>
              </a:rPr>
              <a:t>= </a:t>
            </a:r>
            <a:r>
              <a:rPr spc="-5" dirty="0">
                <a:solidFill>
                  <a:srgbClr val="000000"/>
                </a:solidFill>
              </a:rPr>
              <a:t>pd.Series([1, 2, 3])  </a:t>
            </a:r>
            <a:r>
              <a:rPr dirty="0">
                <a:solidFill>
                  <a:srgbClr val="000000"/>
                </a:solidFill>
              </a:rPr>
              <a:t>new_x = </a:t>
            </a:r>
            <a:r>
              <a:rPr spc="-60" dirty="0">
                <a:solidFill>
                  <a:srgbClr val="000000"/>
                </a:solidFill>
              </a:rPr>
              <a:t>x.add(y, </a:t>
            </a:r>
            <a:r>
              <a:rPr spc="-5" dirty="0">
                <a:solidFill>
                  <a:srgbClr val="000000"/>
                </a:solidFill>
              </a:rPr>
              <a:t>axis=0)  </a:t>
            </a:r>
            <a:r>
              <a:rPr lang="en-US" spc="-5" dirty="0" smtClean="0">
                <a:solidFill>
                  <a:srgbClr val="000000"/>
                </a:solidFill>
              </a:rPr>
              <a:t>  </a:t>
            </a:r>
            <a:r>
              <a:rPr dirty="0" smtClean="0">
                <a:solidFill>
                  <a:srgbClr val="000000"/>
                </a:solidFill>
              </a:rPr>
              <a:t>print(</a:t>
            </a:r>
            <a:r>
              <a:rPr dirty="0" err="1" smtClean="0">
                <a:solidFill>
                  <a:srgbClr val="000000"/>
                </a:solidFill>
              </a:rPr>
              <a:t>new_x</a:t>
            </a:r>
            <a:r>
              <a:rPr dirty="0">
                <a:solidFill>
                  <a:srgbClr val="000000"/>
                </a:solidFill>
              </a:rPr>
              <a:t>)</a:t>
            </a:r>
          </a:p>
          <a:p>
            <a:pPr marL="0" indent="0">
              <a:lnSpc>
                <a:spcPct val="100000"/>
              </a:lnSpc>
              <a:spcBef>
                <a:spcPts val="5"/>
              </a:spcBef>
              <a:buNone/>
            </a:pPr>
            <a:endParaRPr lang="en-US" u="heavy" dirty="0" smtClean="0">
              <a:solidFill>
                <a:srgbClr val="000000"/>
              </a:solidFill>
              <a:uFill>
                <a:solidFill>
                  <a:srgbClr val="000000"/>
                </a:solidFill>
              </a:uFill>
            </a:endParaRPr>
          </a:p>
          <a:p>
            <a:pPr marL="0" indent="0">
              <a:lnSpc>
                <a:spcPct val="100000"/>
              </a:lnSpc>
              <a:spcBef>
                <a:spcPts val="5"/>
              </a:spcBef>
              <a:buNone/>
            </a:pPr>
            <a:r>
              <a:rPr u="heavy" dirty="0" smtClean="0">
                <a:solidFill>
                  <a:srgbClr val="000000"/>
                </a:solidFill>
                <a:uFill>
                  <a:solidFill>
                    <a:srgbClr val="000000"/>
                  </a:solidFill>
                </a:uFill>
              </a:rPr>
              <a:t>Output</a:t>
            </a:r>
            <a:endParaRPr lang="en-US" u="heavy" dirty="0" smtClean="0">
              <a:solidFill>
                <a:srgbClr val="000000"/>
              </a:solidFill>
              <a:uFill>
                <a:solidFill>
                  <a:srgbClr val="000000"/>
                </a:solidFill>
              </a:uFill>
            </a:endParaRPr>
          </a:p>
          <a:p>
            <a:pPr marL="0" indent="0">
              <a:lnSpc>
                <a:spcPct val="100000"/>
              </a:lnSpc>
              <a:spcBef>
                <a:spcPts val="5"/>
              </a:spcBef>
              <a:buNone/>
            </a:pPr>
            <a:r>
              <a:rPr lang="en-US" sz="2200" dirty="0" smtClean="0">
                <a:solidFill>
                  <a:schemeClr val="accent3">
                    <a:lumMod val="50000"/>
                  </a:schemeClr>
                </a:solidFill>
                <a:uFill>
                  <a:solidFill>
                    <a:srgbClr val="000000"/>
                  </a:solidFill>
                </a:uFill>
              </a:rPr>
              <a:t>axis=0 will add column wise</a:t>
            </a:r>
          </a:p>
          <a:p>
            <a:pPr marL="0" indent="0">
              <a:lnSpc>
                <a:spcPct val="100000"/>
              </a:lnSpc>
              <a:spcBef>
                <a:spcPts val="5"/>
              </a:spcBef>
              <a:buNone/>
            </a:pPr>
            <a:r>
              <a:rPr lang="en-US" sz="2200" i="1" dirty="0" smtClean="0">
                <a:solidFill>
                  <a:schemeClr val="accent3">
                    <a:lumMod val="50000"/>
                  </a:schemeClr>
                </a:solidFill>
                <a:uFill>
                  <a:solidFill>
                    <a:srgbClr val="000000"/>
                  </a:solidFill>
                </a:uFill>
              </a:rPr>
              <a:t>axis=1 will add row wise</a:t>
            </a:r>
            <a:endParaRPr sz="2200" i="1" dirty="0">
              <a:solidFill>
                <a:schemeClr val="accent3">
                  <a:lumMod val="50000"/>
                </a:schemeClr>
              </a:solidFill>
              <a:uFill>
                <a:solidFill>
                  <a:srgbClr val="000000"/>
                </a:solidFill>
              </a:uFill>
            </a:endParaRPr>
          </a:p>
        </p:txBody>
      </p:sp>
      <p:graphicFrame>
        <p:nvGraphicFramePr>
          <p:cNvPr id="16" name="object 16"/>
          <p:cNvGraphicFramePr>
            <a:graphicFrameLocks noGrp="1"/>
          </p:cNvGraphicFramePr>
          <p:nvPr>
            <p:extLst>
              <p:ext uri="{D42A27DB-BD31-4B8C-83A1-F6EECF244321}">
                <p14:modId xmlns:p14="http://schemas.microsoft.com/office/powerpoint/2010/main" val="1223020402"/>
              </p:ext>
            </p:extLst>
          </p:nvPr>
        </p:nvGraphicFramePr>
        <p:xfrm>
          <a:off x="5257800" y="4343400"/>
          <a:ext cx="1585593" cy="1438349"/>
        </p:xfrm>
        <a:graphic>
          <a:graphicData uri="http://schemas.openxmlformats.org/drawingml/2006/table">
            <a:tbl>
              <a:tblPr firstRow="1" bandRow="1">
                <a:tableStyleId>{2D5ABB26-0587-4C30-8999-92F81FD0307C}</a:tableStyleId>
              </a:tblPr>
              <a:tblGrid>
                <a:gridCol w="628015"/>
                <a:gridCol w="502284"/>
                <a:gridCol w="455294"/>
              </a:tblGrid>
              <a:tr h="352624">
                <a:tc>
                  <a:txBody>
                    <a:bodyPr/>
                    <a:lstStyle/>
                    <a:p>
                      <a:pPr marR="71755" algn="r">
                        <a:lnSpc>
                          <a:spcPts val="2650"/>
                        </a:lnSpc>
                      </a:pPr>
                      <a:r>
                        <a:rPr sz="2400" b="1" dirty="0">
                          <a:solidFill>
                            <a:srgbClr val="00AEEE"/>
                          </a:solidFill>
                          <a:latin typeface="Arial"/>
                          <a:cs typeface="Arial"/>
                        </a:rPr>
                        <a:t>0</a:t>
                      </a:r>
                      <a:endParaRPr sz="2400" dirty="0">
                        <a:latin typeface="Arial"/>
                        <a:cs typeface="Arial"/>
                      </a:endParaRPr>
                    </a:p>
                  </a:txBody>
                  <a:tcPr marL="0" marR="0" marT="0" marB="0">
                    <a:solidFill>
                      <a:srgbClr val="F9FFD1"/>
                    </a:solidFill>
                  </a:tcPr>
                </a:tc>
                <a:tc>
                  <a:txBody>
                    <a:bodyPr/>
                    <a:lstStyle/>
                    <a:p>
                      <a:pPr algn="ctr">
                        <a:lnSpc>
                          <a:spcPts val="2650"/>
                        </a:lnSpc>
                      </a:pPr>
                      <a:r>
                        <a:rPr sz="2400" b="1" dirty="0">
                          <a:solidFill>
                            <a:srgbClr val="00AEEE"/>
                          </a:solidFill>
                          <a:latin typeface="Arial"/>
                          <a:cs typeface="Arial"/>
                        </a:rPr>
                        <a:t>1</a:t>
                      </a:r>
                      <a:endParaRPr sz="2400">
                        <a:latin typeface="Arial"/>
                        <a:cs typeface="Arial"/>
                      </a:endParaRPr>
                    </a:p>
                  </a:txBody>
                  <a:tcPr marL="0" marR="0" marT="0" marB="0">
                    <a:solidFill>
                      <a:srgbClr val="F9FFD1"/>
                    </a:solidFill>
                  </a:tcPr>
                </a:tc>
                <a:tc>
                  <a:txBody>
                    <a:bodyPr/>
                    <a:lstStyle/>
                    <a:p>
                      <a:pPr marL="83820">
                        <a:lnSpc>
                          <a:spcPts val="2650"/>
                        </a:lnSpc>
                      </a:pPr>
                      <a:r>
                        <a:rPr sz="2400" b="1" dirty="0">
                          <a:solidFill>
                            <a:srgbClr val="00AEEE"/>
                          </a:solidFill>
                          <a:latin typeface="Arial"/>
                          <a:cs typeface="Arial"/>
                        </a:rPr>
                        <a:t>2</a:t>
                      </a:r>
                      <a:endParaRPr sz="2400">
                        <a:latin typeface="Arial"/>
                        <a:cs typeface="Arial"/>
                      </a:endParaRPr>
                    </a:p>
                  </a:txBody>
                  <a:tcPr marL="0" marR="0" marT="0" marB="0">
                    <a:solidFill>
                      <a:srgbClr val="F9FFD1"/>
                    </a:solidFill>
                  </a:tcPr>
                </a:tc>
              </a:tr>
              <a:tr h="366064">
                <a:tc>
                  <a:txBody>
                    <a:bodyPr/>
                    <a:lstStyle/>
                    <a:p>
                      <a:pPr marR="71755" algn="r">
                        <a:lnSpc>
                          <a:spcPts val="2755"/>
                        </a:lnSpc>
                        <a:tabLst>
                          <a:tab pos="338455" algn="l"/>
                        </a:tabLst>
                      </a:pPr>
                      <a:r>
                        <a:rPr sz="2400" b="1" dirty="0">
                          <a:solidFill>
                            <a:srgbClr val="00AEEE"/>
                          </a:solidFill>
                          <a:latin typeface="Arial"/>
                          <a:cs typeface="Arial"/>
                        </a:rPr>
                        <a:t>0	</a:t>
                      </a:r>
                      <a:r>
                        <a:rPr lang="en-US" sz="2400" b="1" dirty="0" smtClean="0">
                          <a:solidFill>
                            <a:srgbClr val="00AEEE"/>
                          </a:solidFill>
                          <a:latin typeface="Arial"/>
                          <a:cs typeface="Arial"/>
                        </a:rPr>
                        <a:t>2</a:t>
                      </a:r>
                      <a:endParaRPr sz="2400" dirty="0">
                        <a:latin typeface="Arial"/>
                        <a:cs typeface="Arial"/>
                      </a:endParaRPr>
                    </a:p>
                  </a:txBody>
                  <a:tcPr marL="0" marR="0" marT="0" marB="0">
                    <a:solidFill>
                      <a:srgbClr val="F9FFD1"/>
                    </a:solidFill>
                  </a:tcPr>
                </a:tc>
                <a:tc>
                  <a:txBody>
                    <a:bodyPr/>
                    <a:lstStyle/>
                    <a:p>
                      <a:pPr algn="ctr">
                        <a:lnSpc>
                          <a:spcPts val="2755"/>
                        </a:lnSpc>
                      </a:pPr>
                      <a:r>
                        <a:rPr lang="en-US" sz="2400" b="1" dirty="0" smtClean="0">
                          <a:solidFill>
                            <a:srgbClr val="00AEEE"/>
                          </a:solidFill>
                          <a:latin typeface="Arial"/>
                          <a:cs typeface="Arial"/>
                        </a:rPr>
                        <a:t>5</a:t>
                      </a:r>
                      <a:endParaRPr sz="2400" dirty="0">
                        <a:latin typeface="Arial"/>
                        <a:cs typeface="Arial"/>
                      </a:endParaRPr>
                    </a:p>
                  </a:txBody>
                  <a:tcPr marL="0" marR="0" marT="0" marB="0">
                    <a:solidFill>
                      <a:srgbClr val="F9FFD1"/>
                    </a:solidFill>
                  </a:tcPr>
                </a:tc>
                <a:tc>
                  <a:txBody>
                    <a:bodyPr/>
                    <a:lstStyle/>
                    <a:p>
                      <a:pPr marL="83820">
                        <a:lnSpc>
                          <a:spcPts val="2755"/>
                        </a:lnSpc>
                      </a:pPr>
                      <a:r>
                        <a:rPr lang="en-US" sz="2400" b="1" dirty="0" smtClean="0">
                          <a:solidFill>
                            <a:srgbClr val="00AEEE"/>
                          </a:solidFill>
                          <a:latin typeface="Arial"/>
                          <a:cs typeface="Arial"/>
                        </a:rPr>
                        <a:t>8</a:t>
                      </a:r>
                      <a:endParaRPr sz="2400" dirty="0">
                        <a:latin typeface="Arial"/>
                        <a:cs typeface="Arial"/>
                      </a:endParaRPr>
                    </a:p>
                  </a:txBody>
                  <a:tcPr marL="0" marR="0" marT="0" marB="0">
                    <a:solidFill>
                      <a:srgbClr val="F9FFD1"/>
                    </a:solidFill>
                  </a:tcPr>
                </a:tc>
              </a:tr>
              <a:tr h="359841">
                <a:tc>
                  <a:txBody>
                    <a:bodyPr/>
                    <a:lstStyle/>
                    <a:p>
                      <a:pPr marR="71755" algn="r">
                        <a:lnSpc>
                          <a:spcPts val="2735"/>
                        </a:lnSpc>
                        <a:tabLst>
                          <a:tab pos="338455" algn="l"/>
                        </a:tabLst>
                      </a:pPr>
                      <a:r>
                        <a:rPr sz="2400" b="1" dirty="0">
                          <a:solidFill>
                            <a:srgbClr val="00AEEE"/>
                          </a:solidFill>
                          <a:latin typeface="Arial"/>
                          <a:cs typeface="Arial"/>
                        </a:rPr>
                        <a:t>1	4</a:t>
                      </a:r>
                      <a:endParaRPr sz="2400" dirty="0">
                        <a:latin typeface="Arial"/>
                        <a:cs typeface="Arial"/>
                      </a:endParaRPr>
                    </a:p>
                  </a:txBody>
                  <a:tcPr marL="0" marR="0" marT="0" marB="0">
                    <a:solidFill>
                      <a:srgbClr val="F9FFD1"/>
                    </a:solidFill>
                  </a:tcPr>
                </a:tc>
                <a:tc>
                  <a:txBody>
                    <a:bodyPr/>
                    <a:lstStyle/>
                    <a:p>
                      <a:pPr algn="ctr">
                        <a:lnSpc>
                          <a:spcPts val="2735"/>
                        </a:lnSpc>
                      </a:pPr>
                      <a:r>
                        <a:rPr lang="en-US" sz="2400" b="1" spc="-10" dirty="0" smtClean="0">
                          <a:solidFill>
                            <a:srgbClr val="00AEEE"/>
                          </a:solidFill>
                          <a:latin typeface="Arial"/>
                          <a:cs typeface="Arial"/>
                        </a:rPr>
                        <a:t>7</a:t>
                      </a:r>
                      <a:endParaRPr sz="2400" dirty="0">
                        <a:latin typeface="Arial"/>
                        <a:cs typeface="Arial"/>
                      </a:endParaRPr>
                    </a:p>
                  </a:txBody>
                  <a:tcPr marL="0" marR="0" marT="0" marB="0">
                    <a:solidFill>
                      <a:srgbClr val="F9FFD1"/>
                    </a:solidFill>
                  </a:tcPr>
                </a:tc>
                <a:tc>
                  <a:txBody>
                    <a:bodyPr/>
                    <a:lstStyle/>
                    <a:p>
                      <a:pPr marL="85725">
                        <a:lnSpc>
                          <a:spcPts val="2735"/>
                        </a:lnSpc>
                      </a:pPr>
                      <a:r>
                        <a:rPr sz="2400" b="1" spc="-5" dirty="0" smtClean="0">
                          <a:solidFill>
                            <a:srgbClr val="00AEEE"/>
                          </a:solidFill>
                          <a:latin typeface="Arial"/>
                          <a:cs typeface="Arial"/>
                        </a:rPr>
                        <a:t>1</a:t>
                      </a:r>
                      <a:r>
                        <a:rPr lang="en-US" sz="2400" b="1" spc="-5" dirty="0" smtClean="0">
                          <a:solidFill>
                            <a:srgbClr val="00AEEE"/>
                          </a:solidFill>
                          <a:latin typeface="Arial"/>
                          <a:cs typeface="Arial"/>
                        </a:rPr>
                        <a:t>0</a:t>
                      </a:r>
                      <a:endParaRPr sz="2400" dirty="0">
                        <a:latin typeface="Arial"/>
                        <a:cs typeface="Arial"/>
                      </a:endParaRPr>
                    </a:p>
                  </a:txBody>
                  <a:tcPr marL="0" marR="0" marT="0" marB="0">
                    <a:solidFill>
                      <a:srgbClr val="F9FFD1"/>
                    </a:solidFill>
                  </a:tcPr>
                </a:tc>
              </a:tr>
              <a:tr h="359820">
                <a:tc>
                  <a:txBody>
                    <a:bodyPr/>
                    <a:lstStyle/>
                    <a:p>
                      <a:pPr marR="71755" algn="r">
                        <a:lnSpc>
                          <a:spcPts val="2705"/>
                        </a:lnSpc>
                        <a:tabLst>
                          <a:tab pos="338455" algn="l"/>
                        </a:tabLst>
                      </a:pPr>
                      <a:r>
                        <a:rPr sz="2400" b="1" dirty="0">
                          <a:solidFill>
                            <a:srgbClr val="00AEEE"/>
                          </a:solidFill>
                          <a:latin typeface="Arial"/>
                          <a:cs typeface="Arial"/>
                        </a:rPr>
                        <a:t>2	</a:t>
                      </a:r>
                      <a:r>
                        <a:rPr lang="en-US" sz="2400" b="1" dirty="0" smtClean="0">
                          <a:solidFill>
                            <a:srgbClr val="00AEEE"/>
                          </a:solidFill>
                          <a:latin typeface="Arial"/>
                          <a:cs typeface="Arial"/>
                        </a:rPr>
                        <a:t>6</a:t>
                      </a:r>
                      <a:endParaRPr sz="2400" dirty="0">
                        <a:latin typeface="Arial"/>
                        <a:cs typeface="Arial"/>
                      </a:endParaRPr>
                    </a:p>
                  </a:txBody>
                  <a:tcPr marL="0" marR="0" marT="0" marB="0">
                    <a:solidFill>
                      <a:srgbClr val="F9FFD1"/>
                    </a:solidFill>
                  </a:tcPr>
                </a:tc>
                <a:tc>
                  <a:txBody>
                    <a:bodyPr/>
                    <a:lstStyle/>
                    <a:p>
                      <a:pPr algn="ctr">
                        <a:lnSpc>
                          <a:spcPts val="2705"/>
                        </a:lnSpc>
                      </a:pPr>
                      <a:r>
                        <a:rPr lang="en-US" sz="2400" b="1" spc="-10" dirty="0" smtClean="0">
                          <a:solidFill>
                            <a:srgbClr val="00AEEE"/>
                          </a:solidFill>
                          <a:latin typeface="Arial"/>
                          <a:cs typeface="Arial"/>
                        </a:rPr>
                        <a:t>9</a:t>
                      </a:r>
                      <a:endParaRPr sz="2400" dirty="0">
                        <a:latin typeface="Arial"/>
                        <a:cs typeface="Arial"/>
                      </a:endParaRPr>
                    </a:p>
                  </a:txBody>
                  <a:tcPr marL="0" marR="0" marT="0" marB="0">
                    <a:solidFill>
                      <a:srgbClr val="F9FFD1"/>
                    </a:solidFill>
                  </a:tcPr>
                </a:tc>
                <a:tc>
                  <a:txBody>
                    <a:bodyPr/>
                    <a:lstStyle/>
                    <a:p>
                      <a:pPr marL="85725">
                        <a:lnSpc>
                          <a:spcPts val="2705"/>
                        </a:lnSpc>
                      </a:pPr>
                      <a:r>
                        <a:rPr lang="en-US" sz="2400" b="1" spc="-5" dirty="0" smtClean="0">
                          <a:solidFill>
                            <a:srgbClr val="00AEEE"/>
                          </a:solidFill>
                          <a:latin typeface="Arial"/>
                          <a:cs typeface="Arial"/>
                        </a:rPr>
                        <a:t>12</a:t>
                      </a:r>
                      <a:endParaRPr sz="2400" dirty="0">
                        <a:latin typeface="Arial"/>
                        <a:cs typeface="Arial"/>
                      </a:endParaRPr>
                    </a:p>
                  </a:txBody>
                  <a:tcPr marL="0" marR="0" marT="0" marB="0">
                    <a:solidFill>
                      <a:srgbClr val="F9FFD1"/>
                    </a:solidFill>
                  </a:tcPr>
                </a:tc>
              </a:tr>
            </a:tbl>
          </a:graphicData>
        </a:graphic>
      </p:graphicFrame>
    </p:spTree>
  </p:cSld>
  <p:clrMapOvr>
    <a:masterClrMapping/>
  </p:clrMapOvr>
  <p:transition spd="slow">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446938" y="533400"/>
            <a:ext cx="8566150" cy="4994957"/>
          </a:xfrm>
          <a:prstGeom prst="rect">
            <a:avLst/>
          </a:prstGeom>
        </p:spPr>
        <p:txBody>
          <a:bodyPr vert="horz" wrap="square" lIns="0" tIns="113030" rIns="0" bIns="0" rtlCol="0">
            <a:spAutoFit/>
          </a:bodyPr>
          <a:lstStyle/>
          <a:p>
            <a:pPr marL="5724525" indent="-4699000">
              <a:lnSpc>
                <a:spcPct val="100000"/>
              </a:lnSpc>
              <a:spcBef>
                <a:spcPts val="890"/>
              </a:spcBef>
              <a:tabLst>
                <a:tab pos="6978015" algn="l"/>
              </a:tabLst>
            </a:pPr>
            <a:endParaRPr lang="en-US" sz="2400" b="1" u="heavy" spc="-5" dirty="0" smtClean="0">
              <a:solidFill>
                <a:srgbClr val="6E2E9F"/>
              </a:solidFill>
              <a:uFill>
                <a:solidFill>
                  <a:srgbClr val="6E2E9F"/>
                </a:solidFill>
              </a:uFill>
              <a:latin typeface="Arial"/>
              <a:cs typeface="Arial"/>
            </a:endParaRPr>
          </a:p>
          <a:p>
            <a:pPr marL="5724525" indent="-4699000">
              <a:lnSpc>
                <a:spcPct val="100000"/>
              </a:lnSpc>
              <a:spcBef>
                <a:spcPts val="890"/>
              </a:spcBef>
              <a:tabLst>
                <a:tab pos="6978015" algn="l"/>
              </a:tabLst>
            </a:pPr>
            <a:r>
              <a:rPr sz="2400" b="1" u="heavy" spc="-5" dirty="0" smtClean="0">
                <a:solidFill>
                  <a:srgbClr val="6E2E9F"/>
                </a:solidFill>
                <a:uFill>
                  <a:solidFill>
                    <a:srgbClr val="6E2E9F"/>
                  </a:solidFill>
                </a:uFill>
                <a:latin typeface="Arial"/>
                <a:cs typeface="Arial"/>
              </a:rPr>
              <a:t>Binary </a:t>
            </a:r>
            <a:r>
              <a:rPr sz="2400" b="1" u="heavy" spc="-5" dirty="0">
                <a:solidFill>
                  <a:srgbClr val="6E2E9F"/>
                </a:solidFill>
                <a:uFill>
                  <a:solidFill>
                    <a:srgbClr val="6E2E9F"/>
                  </a:solidFill>
                </a:uFill>
                <a:latin typeface="Arial"/>
                <a:cs typeface="Arial"/>
              </a:rPr>
              <a:t>operation</a:t>
            </a:r>
            <a:r>
              <a:rPr sz="2400" b="1" u="heavy" spc="-130"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over </a:t>
            </a:r>
            <a:r>
              <a:rPr sz="2400" b="1" spc="-5" dirty="0">
                <a:solidFill>
                  <a:srgbClr val="6E2E9F"/>
                </a:solidFill>
                <a:latin typeface="Arial"/>
                <a:cs typeface="Arial"/>
              </a:rPr>
              <a:t> </a:t>
            </a:r>
            <a:r>
              <a:rPr sz="2400" b="1" u="heavy" dirty="0">
                <a:solidFill>
                  <a:srgbClr val="6E2E9F"/>
                </a:solidFill>
                <a:uFill>
                  <a:solidFill>
                    <a:srgbClr val="6E2E9F"/>
                  </a:solidFill>
                </a:uFill>
                <a:latin typeface="Arial"/>
                <a:cs typeface="Arial"/>
              </a:rPr>
              <a:t>dataframe </a:t>
            </a:r>
            <a:r>
              <a:rPr sz="2400" b="1" u="heavy" spc="5" dirty="0">
                <a:solidFill>
                  <a:srgbClr val="6E2E9F"/>
                </a:solidFill>
                <a:uFill>
                  <a:solidFill>
                    <a:srgbClr val="6E2E9F"/>
                  </a:solidFill>
                </a:uFill>
                <a:latin typeface="Arial"/>
                <a:cs typeface="Arial"/>
              </a:rPr>
              <a:t>with</a:t>
            </a:r>
            <a:r>
              <a:rPr sz="2400" b="1" u="heavy" spc="-155" dirty="0">
                <a:solidFill>
                  <a:srgbClr val="6E2E9F"/>
                </a:solidFill>
                <a:uFill>
                  <a:solidFill>
                    <a:srgbClr val="6E2E9F"/>
                  </a:solidFill>
                </a:uFill>
                <a:latin typeface="Arial"/>
                <a:cs typeface="Arial"/>
              </a:rPr>
              <a:t> </a:t>
            </a:r>
            <a:r>
              <a:rPr sz="2400" b="1" u="heavy" dirty="0">
                <a:solidFill>
                  <a:srgbClr val="6E2E9F"/>
                </a:solidFill>
                <a:uFill>
                  <a:solidFill>
                    <a:srgbClr val="6E2E9F"/>
                  </a:solidFill>
                </a:uFill>
                <a:latin typeface="Arial"/>
                <a:cs typeface="Arial"/>
              </a:rPr>
              <a:t>dataframe</a:t>
            </a:r>
            <a:endParaRPr sz="2400" dirty="0">
              <a:latin typeface="Arial"/>
              <a:cs typeface="Arial"/>
            </a:endParaRPr>
          </a:p>
          <a:p>
            <a:pPr marL="12700">
              <a:lnSpc>
                <a:spcPts val="2630"/>
              </a:lnSpc>
            </a:pPr>
            <a:r>
              <a:rPr sz="2400" b="1" spc="-5" dirty="0">
                <a:latin typeface="Arial"/>
                <a:cs typeface="Arial"/>
              </a:rPr>
              <a:t>import pandas as</a:t>
            </a:r>
            <a:r>
              <a:rPr sz="2400" b="1" spc="-90" dirty="0">
                <a:latin typeface="Arial"/>
                <a:cs typeface="Arial"/>
              </a:rPr>
              <a:t> </a:t>
            </a:r>
            <a:r>
              <a:rPr sz="2400" b="1" spc="-5" dirty="0">
                <a:latin typeface="Arial"/>
                <a:cs typeface="Arial"/>
              </a:rPr>
              <a:t>pd</a:t>
            </a:r>
            <a:endParaRPr sz="2400" dirty="0">
              <a:latin typeface="Arial"/>
              <a:cs typeface="Arial"/>
            </a:endParaRPr>
          </a:p>
          <a:p>
            <a:pPr marL="12700">
              <a:lnSpc>
                <a:spcPct val="100000"/>
              </a:lnSpc>
            </a:pPr>
            <a:r>
              <a:rPr sz="2400" b="1" spc="-5" dirty="0">
                <a:latin typeface="Arial"/>
                <a:cs typeface="Arial"/>
              </a:rPr>
              <a:t>x </a:t>
            </a:r>
            <a:r>
              <a:rPr sz="2400" b="1" dirty="0">
                <a:latin typeface="Arial"/>
                <a:cs typeface="Arial"/>
              </a:rPr>
              <a:t>= </a:t>
            </a:r>
            <a:r>
              <a:rPr sz="2400" b="1" spc="-5" dirty="0">
                <a:latin typeface="Arial"/>
                <a:cs typeface="Arial"/>
              </a:rPr>
              <a:t>pd.DataFrame({0: </a:t>
            </a:r>
            <a:r>
              <a:rPr sz="2400" b="1" dirty="0">
                <a:latin typeface="Arial"/>
                <a:cs typeface="Arial"/>
              </a:rPr>
              <a:t>[1,2,3], </a:t>
            </a:r>
            <a:r>
              <a:rPr sz="2400" b="1" spc="-5" dirty="0">
                <a:latin typeface="Arial"/>
                <a:cs typeface="Arial"/>
              </a:rPr>
              <a:t>1: </a:t>
            </a:r>
            <a:r>
              <a:rPr sz="2400" b="1" dirty="0">
                <a:latin typeface="Arial"/>
                <a:cs typeface="Arial"/>
              </a:rPr>
              <a:t>[4,5,6], </a:t>
            </a:r>
            <a:r>
              <a:rPr sz="2400" b="1" spc="-5" dirty="0">
                <a:latin typeface="Arial"/>
                <a:cs typeface="Arial"/>
              </a:rPr>
              <a:t>2: </a:t>
            </a:r>
            <a:r>
              <a:rPr sz="2400" b="1" dirty="0">
                <a:latin typeface="Arial"/>
                <a:cs typeface="Arial"/>
              </a:rPr>
              <a:t>[7,8,9]</a:t>
            </a:r>
            <a:r>
              <a:rPr sz="2400" b="1" spc="-155" dirty="0">
                <a:latin typeface="Arial"/>
                <a:cs typeface="Arial"/>
              </a:rPr>
              <a:t> </a:t>
            </a:r>
            <a:r>
              <a:rPr sz="2400" b="1" spc="-5" dirty="0">
                <a:latin typeface="Arial"/>
                <a:cs typeface="Arial"/>
              </a:rPr>
              <a:t>})</a:t>
            </a:r>
            <a:endParaRPr sz="2400" dirty="0">
              <a:latin typeface="Arial"/>
              <a:cs typeface="Arial"/>
            </a:endParaRPr>
          </a:p>
          <a:p>
            <a:pPr marL="12700">
              <a:lnSpc>
                <a:spcPct val="100000"/>
              </a:lnSpc>
            </a:pPr>
            <a:r>
              <a:rPr sz="2400" b="1" spc="-5" dirty="0">
                <a:latin typeface="Arial"/>
                <a:cs typeface="Arial"/>
              </a:rPr>
              <a:t>y </a:t>
            </a:r>
            <a:r>
              <a:rPr sz="2400" b="1" dirty="0">
                <a:latin typeface="Arial"/>
                <a:cs typeface="Arial"/>
              </a:rPr>
              <a:t>= </a:t>
            </a:r>
            <a:r>
              <a:rPr sz="2400" b="1" spc="-5" dirty="0">
                <a:latin typeface="Arial"/>
                <a:cs typeface="Arial"/>
              </a:rPr>
              <a:t>pd.DataFrame({0: </a:t>
            </a:r>
            <a:r>
              <a:rPr sz="2400" b="1" dirty="0">
                <a:latin typeface="Arial"/>
                <a:cs typeface="Arial"/>
              </a:rPr>
              <a:t>[1,2,3], </a:t>
            </a:r>
            <a:r>
              <a:rPr sz="2400" b="1" spc="-5" dirty="0">
                <a:latin typeface="Arial"/>
                <a:cs typeface="Arial"/>
              </a:rPr>
              <a:t>1: </a:t>
            </a:r>
            <a:r>
              <a:rPr sz="2400" b="1" dirty="0">
                <a:latin typeface="Arial"/>
                <a:cs typeface="Arial"/>
              </a:rPr>
              <a:t>[4,5,6], </a:t>
            </a:r>
            <a:r>
              <a:rPr sz="2400" b="1" spc="-5" dirty="0">
                <a:latin typeface="Arial"/>
                <a:cs typeface="Arial"/>
              </a:rPr>
              <a:t>2: </a:t>
            </a:r>
            <a:r>
              <a:rPr sz="2400" b="1" dirty="0">
                <a:latin typeface="Arial"/>
                <a:cs typeface="Arial"/>
              </a:rPr>
              <a:t>[7,8,9]</a:t>
            </a:r>
            <a:r>
              <a:rPr sz="2400" b="1" spc="-155" dirty="0">
                <a:latin typeface="Arial"/>
                <a:cs typeface="Arial"/>
              </a:rPr>
              <a:t> </a:t>
            </a:r>
            <a:r>
              <a:rPr sz="2400" b="1" spc="-5" dirty="0">
                <a:latin typeface="Arial"/>
                <a:cs typeface="Arial"/>
              </a:rPr>
              <a:t>})</a:t>
            </a:r>
            <a:endParaRPr sz="2400" dirty="0">
              <a:latin typeface="Arial"/>
              <a:cs typeface="Arial"/>
            </a:endParaRPr>
          </a:p>
          <a:p>
            <a:pPr marL="12700">
              <a:lnSpc>
                <a:spcPct val="100000"/>
              </a:lnSpc>
            </a:pPr>
            <a:r>
              <a:rPr sz="2400" b="1" dirty="0">
                <a:latin typeface="Arial"/>
                <a:cs typeface="Arial"/>
              </a:rPr>
              <a:t>new_x = </a:t>
            </a:r>
            <a:r>
              <a:rPr sz="2400" b="1" spc="-65" dirty="0">
                <a:latin typeface="Arial"/>
                <a:cs typeface="Arial"/>
              </a:rPr>
              <a:t>x.add(y,</a:t>
            </a:r>
            <a:r>
              <a:rPr sz="2400" b="1" spc="-50" dirty="0">
                <a:latin typeface="Arial"/>
                <a:cs typeface="Arial"/>
              </a:rPr>
              <a:t> </a:t>
            </a:r>
            <a:r>
              <a:rPr sz="2400" b="1" spc="-5" dirty="0">
                <a:latin typeface="Arial"/>
                <a:cs typeface="Arial"/>
              </a:rPr>
              <a:t>axis=0)</a:t>
            </a:r>
            <a:endParaRPr sz="2400" dirty="0">
              <a:latin typeface="Arial"/>
              <a:cs typeface="Arial"/>
            </a:endParaRPr>
          </a:p>
          <a:p>
            <a:pPr marL="12700" marR="6730365">
              <a:lnSpc>
                <a:spcPct val="100000"/>
              </a:lnSpc>
            </a:pPr>
            <a:r>
              <a:rPr sz="2400" b="1" spc="-5" dirty="0">
                <a:latin typeface="Arial"/>
                <a:cs typeface="Arial"/>
              </a:rPr>
              <a:t>prin</a:t>
            </a:r>
            <a:r>
              <a:rPr sz="2400" b="1" dirty="0">
                <a:latin typeface="Arial"/>
                <a:cs typeface="Arial"/>
              </a:rPr>
              <a:t>t</a:t>
            </a:r>
            <a:r>
              <a:rPr sz="2400" b="1" spc="-5" dirty="0">
                <a:latin typeface="Arial"/>
                <a:cs typeface="Arial"/>
              </a:rPr>
              <a:t>(ne</a:t>
            </a:r>
            <a:r>
              <a:rPr sz="2400" b="1" spc="5" dirty="0">
                <a:latin typeface="Arial"/>
                <a:cs typeface="Arial"/>
              </a:rPr>
              <a:t>w</a:t>
            </a:r>
            <a:r>
              <a:rPr sz="2400" b="1" spc="-5" dirty="0">
                <a:latin typeface="Arial"/>
                <a:cs typeface="Arial"/>
              </a:rPr>
              <a:t>_x)  </a:t>
            </a:r>
            <a:r>
              <a:rPr sz="2400" b="1" u="heavy" dirty="0">
                <a:uFill>
                  <a:solidFill>
                    <a:srgbClr val="000000"/>
                  </a:solidFill>
                </a:uFill>
                <a:latin typeface="Arial"/>
                <a:cs typeface="Arial"/>
              </a:rPr>
              <a:t>Output</a:t>
            </a:r>
            <a:endParaRPr sz="2400" dirty="0">
              <a:latin typeface="Arial"/>
              <a:cs typeface="Arial"/>
            </a:endParaRPr>
          </a:p>
          <a:p>
            <a:pPr marL="351155">
              <a:lnSpc>
                <a:spcPct val="100000"/>
              </a:lnSpc>
              <a:tabLst>
                <a:tab pos="771525" algn="l"/>
                <a:tab pos="1195070" algn="l"/>
              </a:tabLst>
            </a:pPr>
            <a:r>
              <a:rPr sz="2400" b="1" spc="-5" dirty="0">
                <a:solidFill>
                  <a:srgbClr val="00AEEE"/>
                </a:solidFill>
                <a:latin typeface="Arial"/>
                <a:cs typeface="Arial"/>
              </a:rPr>
              <a:t>0	1	2</a:t>
            </a:r>
            <a:endParaRPr sz="2400" dirty="0">
              <a:latin typeface="Arial"/>
              <a:cs typeface="Arial"/>
            </a:endParaRPr>
          </a:p>
          <a:p>
            <a:pPr marL="12700">
              <a:lnSpc>
                <a:spcPct val="100000"/>
              </a:lnSpc>
              <a:tabLst>
                <a:tab pos="351155" algn="l"/>
                <a:tab pos="774700" algn="l"/>
                <a:tab pos="1113155" algn="l"/>
              </a:tabLst>
            </a:pPr>
            <a:r>
              <a:rPr sz="2400" b="1" dirty="0">
                <a:solidFill>
                  <a:srgbClr val="00AEEE"/>
                </a:solidFill>
                <a:latin typeface="Arial"/>
                <a:cs typeface="Arial"/>
              </a:rPr>
              <a:t>0	2	8	</a:t>
            </a:r>
            <a:r>
              <a:rPr lang="en-US" sz="2400" b="1" dirty="0" smtClean="0">
                <a:solidFill>
                  <a:srgbClr val="00AEEE"/>
                </a:solidFill>
                <a:latin typeface="Arial"/>
                <a:cs typeface="Arial"/>
              </a:rPr>
              <a:t> </a:t>
            </a:r>
            <a:r>
              <a:rPr sz="2400" b="1" spc="-5" dirty="0" smtClean="0">
                <a:solidFill>
                  <a:srgbClr val="00AEEE"/>
                </a:solidFill>
                <a:latin typeface="Arial"/>
                <a:cs typeface="Arial"/>
              </a:rPr>
              <a:t>14</a:t>
            </a:r>
            <a:endParaRPr sz="2400" dirty="0">
              <a:latin typeface="Arial"/>
              <a:cs typeface="Arial"/>
            </a:endParaRPr>
          </a:p>
          <a:p>
            <a:pPr marL="12700">
              <a:lnSpc>
                <a:spcPct val="100000"/>
              </a:lnSpc>
              <a:spcBef>
                <a:spcPts val="5"/>
              </a:spcBef>
              <a:tabLst>
                <a:tab pos="351155" algn="l"/>
                <a:tab pos="688975" algn="l"/>
                <a:tab pos="1196975" algn="l"/>
              </a:tabLst>
            </a:pPr>
            <a:r>
              <a:rPr sz="2400" b="1" spc="-5" dirty="0">
                <a:solidFill>
                  <a:srgbClr val="00AEEE"/>
                </a:solidFill>
                <a:latin typeface="Arial"/>
                <a:cs typeface="Arial"/>
              </a:rPr>
              <a:t>1	4	10	</a:t>
            </a:r>
            <a:r>
              <a:rPr lang="en-US" sz="2400" b="1" spc="-5" dirty="0" smtClean="0">
                <a:solidFill>
                  <a:srgbClr val="00AEEE"/>
                </a:solidFill>
                <a:latin typeface="Arial"/>
                <a:cs typeface="Arial"/>
              </a:rPr>
              <a:t>1</a:t>
            </a:r>
            <a:r>
              <a:rPr sz="2400" b="1" spc="-10" dirty="0" smtClean="0">
                <a:solidFill>
                  <a:srgbClr val="00AEEE"/>
                </a:solidFill>
                <a:latin typeface="Arial"/>
                <a:cs typeface="Arial"/>
              </a:rPr>
              <a:t>6</a:t>
            </a:r>
            <a:endParaRPr sz="2400" dirty="0">
              <a:latin typeface="Arial"/>
              <a:cs typeface="Arial"/>
            </a:endParaRPr>
          </a:p>
          <a:p>
            <a:pPr marL="12700">
              <a:lnSpc>
                <a:spcPct val="100000"/>
              </a:lnSpc>
              <a:tabLst>
                <a:tab pos="469900" algn="l"/>
                <a:tab pos="808355" algn="l"/>
                <a:tab pos="1315720" algn="l"/>
              </a:tabLst>
            </a:pPr>
            <a:r>
              <a:rPr sz="2400" b="1" spc="-5" dirty="0" smtClean="0">
                <a:solidFill>
                  <a:srgbClr val="00AEEE"/>
                </a:solidFill>
                <a:latin typeface="Arial"/>
                <a:cs typeface="Arial"/>
              </a:rPr>
              <a:t>2</a:t>
            </a:r>
            <a:r>
              <a:rPr lang="en-US" sz="2400" b="1" spc="-5" dirty="0" smtClean="0">
                <a:solidFill>
                  <a:srgbClr val="00AEEE"/>
                </a:solidFill>
                <a:latin typeface="Arial"/>
                <a:cs typeface="Arial"/>
              </a:rPr>
              <a:t>  </a:t>
            </a:r>
            <a:r>
              <a:rPr sz="2400" b="1" spc="-5" dirty="0" smtClean="0">
                <a:solidFill>
                  <a:srgbClr val="00AEEE"/>
                </a:solidFill>
                <a:latin typeface="Arial"/>
                <a:cs typeface="Arial"/>
              </a:rPr>
              <a:t>6</a:t>
            </a:r>
            <a:r>
              <a:rPr lang="en-US" sz="2400" b="1" spc="-5" dirty="0">
                <a:solidFill>
                  <a:srgbClr val="00AEEE"/>
                </a:solidFill>
                <a:latin typeface="Arial"/>
                <a:cs typeface="Arial"/>
              </a:rPr>
              <a:t> </a:t>
            </a:r>
            <a:r>
              <a:rPr lang="en-US" sz="2400" b="1" spc="-5" dirty="0" smtClean="0">
                <a:solidFill>
                  <a:srgbClr val="00AEEE"/>
                </a:solidFill>
                <a:latin typeface="Arial"/>
                <a:cs typeface="Arial"/>
              </a:rPr>
              <a:t> </a:t>
            </a:r>
            <a:r>
              <a:rPr sz="2400" b="1" spc="-5" dirty="0" smtClean="0">
                <a:solidFill>
                  <a:srgbClr val="00AEEE"/>
                </a:solidFill>
                <a:latin typeface="Arial"/>
                <a:cs typeface="Arial"/>
              </a:rPr>
              <a:t>12</a:t>
            </a:r>
            <a:r>
              <a:rPr lang="en-US" sz="2400" b="1" spc="-5" dirty="0">
                <a:solidFill>
                  <a:srgbClr val="00AEEE"/>
                </a:solidFill>
                <a:latin typeface="Arial"/>
                <a:cs typeface="Arial"/>
              </a:rPr>
              <a:t> </a:t>
            </a:r>
            <a:r>
              <a:rPr lang="en-US" sz="2400" b="1" spc="-5" dirty="0" smtClean="0">
                <a:solidFill>
                  <a:srgbClr val="00AEEE"/>
                </a:solidFill>
                <a:latin typeface="Arial"/>
                <a:cs typeface="Arial"/>
              </a:rPr>
              <a:t> </a:t>
            </a:r>
            <a:r>
              <a:rPr sz="2400" b="1" spc="-20" dirty="0" smtClean="0">
                <a:solidFill>
                  <a:srgbClr val="00AEEE"/>
                </a:solidFill>
                <a:latin typeface="Arial"/>
                <a:cs typeface="Arial"/>
              </a:rPr>
              <a:t>18</a:t>
            </a:r>
            <a:endParaRPr sz="2400" dirty="0">
              <a:latin typeface="Arial"/>
              <a:cs typeface="Arial"/>
            </a:endParaRPr>
          </a:p>
          <a:p>
            <a:pPr marL="12700">
              <a:lnSpc>
                <a:spcPct val="100000"/>
              </a:lnSpc>
            </a:pPr>
            <a:r>
              <a:rPr sz="2400" b="1" spc="-5" dirty="0">
                <a:solidFill>
                  <a:srgbClr val="FF0000"/>
                </a:solidFill>
                <a:latin typeface="Arial"/>
                <a:cs typeface="Arial"/>
              </a:rPr>
              <a:t>Note </a:t>
            </a:r>
            <a:r>
              <a:rPr sz="2400" b="1" dirty="0">
                <a:solidFill>
                  <a:srgbClr val="FF0000"/>
                </a:solidFill>
                <a:latin typeface="Arial"/>
                <a:cs typeface="Arial"/>
              </a:rPr>
              <a:t>:- similarly </a:t>
            </a:r>
            <a:r>
              <a:rPr sz="2400" b="1" spc="15" dirty="0">
                <a:solidFill>
                  <a:srgbClr val="FF0000"/>
                </a:solidFill>
                <a:latin typeface="Arial"/>
                <a:cs typeface="Arial"/>
              </a:rPr>
              <a:t>we </a:t>
            </a:r>
            <a:r>
              <a:rPr sz="2400" b="1" spc="-5" dirty="0">
                <a:solidFill>
                  <a:srgbClr val="FF0000"/>
                </a:solidFill>
                <a:latin typeface="Arial"/>
                <a:cs typeface="Arial"/>
              </a:rPr>
              <a:t>can use sub,mul,div</a:t>
            </a:r>
            <a:r>
              <a:rPr sz="2400" b="1" spc="-225" dirty="0">
                <a:solidFill>
                  <a:srgbClr val="FF0000"/>
                </a:solidFill>
                <a:latin typeface="Arial"/>
                <a:cs typeface="Arial"/>
              </a:rPr>
              <a:t> </a:t>
            </a:r>
            <a:r>
              <a:rPr sz="2400" b="1" spc="-5" dirty="0">
                <a:solidFill>
                  <a:srgbClr val="FF0000"/>
                </a:solidFill>
                <a:latin typeface="Arial"/>
                <a:cs typeface="Arial"/>
              </a:rPr>
              <a:t>functions</a:t>
            </a:r>
            <a:endParaRPr sz="2400" dirty="0">
              <a:latin typeface="Arial"/>
              <a:cs typeface="Arial"/>
            </a:endParaRPr>
          </a:p>
        </p:txBody>
      </p:sp>
      <p:sp>
        <p:nvSpPr>
          <p:cNvPr id="5" name="object 15"/>
          <p:cNvSpPr txBox="1">
            <a:spLocks noGrp="1"/>
          </p:cNvSpPr>
          <p:nvPr>
            <p:ph type="title"/>
          </p:nvPr>
        </p:nvSpPr>
        <p:spPr>
          <a:xfrm>
            <a:off x="457200" y="655060"/>
            <a:ext cx="8229600" cy="382156"/>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400" spc="-25" dirty="0" smtClean="0"/>
              <a:t>Data </a:t>
            </a:r>
            <a:r>
              <a:rPr sz="2400" spc="-10" dirty="0"/>
              <a:t>Handling </a:t>
            </a:r>
            <a:r>
              <a:rPr sz="2400" spc="-5" dirty="0"/>
              <a:t>using </a:t>
            </a:r>
            <a:r>
              <a:rPr sz="2400" spc="-15" dirty="0"/>
              <a:t>Pand</a:t>
            </a:r>
            <a:r>
              <a:rPr sz="2400" u="none" spc="-15" dirty="0"/>
              <a:t>as</a:t>
            </a:r>
            <a:r>
              <a:rPr sz="2400" u="none" spc="-165" dirty="0"/>
              <a:t> </a:t>
            </a:r>
            <a:endParaRPr sz="2400" u="none" dirty="0"/>
          </a:p>
        </p:txBody>
      </p:sp>
    </p:spTree>
  </p:cSld>
  <p:clrMapOvr>
    <a:masterClrMapping/>
  </p:clrMapOvr>
  <p:transition spd="slow">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2954147" y="5670206"/>
            <a:ext cx="709295" cy="353695"/>
          </a:xfrm>
          <a:custGeom>
            <a:avLst/>
            <a:gdLst/>
            <a:ahLst/>
            <a:cxnLst/>
            <a:rect l="l" t="t" r="r" b="b"/>
            <a:pathLst>
              <a:path w="709295" h="353695">
                <a:moveTo>
                  <a:pt x="0" y="353136"/>
                </a:moveTo>
                <a:lnTo>
                  <a:pt x="709295" y="353136"/>
                </a:lnTo>
                <a:lnTo>
                  <a:pt x="709295" y="0"/>
                </a:lnTo>
                <a:lnTo>
                  <a:pt x="0" y="0"/>
                </a:lnTo>
                <a:lnTo>
                  <a:pt x="0" y="353136"/>
                </a:lnTo>
                <a:close/>
              </a:path>
            </a:pathLst>
          </a:custGeom>
          <a:solidFill>
            <a:srgbClr val="F9FFD1"/>
          </a:solidFill>
        </p:spPr>
        <p:txBody>
          <a:bodyPr wrap="square" lIns="0" tIns="0" rIns="0" bIns="0" rtlCol="0"/>
          <a:lstStyle/>
          <a:p>
            <a:endParaRPr/>
          </a:p>
        </p:txBody>
      </p:sp>
      <p:sp>
        <p:nvSpPr>
          <p:cNvPr id="15" name="object 15"/>
          <p:cNvSpPr/>
          <p:nvPr/>
        </p:nvSpPr>
        <p:spPr>
          <a:xfrm>
            <a:off x="3663441" y="5670206"/>
            <a:ext cx="1323975" cy="353695"/>
          </a:xfrm>
          <a:custGeom>
            <a:avLst/>
            <a:gdLst/>
            <a:ahLst/>
            <a:cxnLst/>
            <a:rect l="l" t="t" r="r" b="b"/>
            <a:pathLst>
              <a:path w="1323975" h="353695">
                <a:moveTo>
                  <a:pt x="0" y="353136"/>
                </a:moveTo>
                <a:lnTo>
                  <a:pt x="1323975" y="353136"/>
                </a:lnTo>
                <a:lnTo>
                  <a:pt x="1323975" y="0"/>
                </a:lnTo>
                <a:lnTo>
                  <a:pt x="0" y="0"/>
                </a:lnTo>
                <a:lnTo>
                  <a:pt x="0" y="353136"/>
                </a:lnTo>
                <a:close/>
              </a:path>
            </a:pathLst>
          </a:custGeom>
          <a:solidFill>
            <a:srgbClr val="F9FFD1"/>
          </a:solidFill>
        </p:spPr>
        <p:txBody>
          <a:bodyPr wrap="square" lIns="0" tIns="0" rIns="0" bIns="0" rtlCol="0"/>
          <a:lstStyle/>
          <a:p>
            <a:endParaRPr/>
          </a:p>
        </p:txBody>
      </p:sp>
      <p:sp>
        <p:nvSpPr>
          <p:cNvPr id="16" name="object 16"/>
          <p:cNvSpPr/>
          <p:nvPr/>
        </p:nvSpPr>
        <p:spPr>
          <a:xfrm>
            <a:off x="4987416" y="5670206"/>
            <a:ext cx="1173480" cy="353695"/>
          </a:xfrm>
          <a:custGeom>
            <a:avLst/>
            <a:gdLst/>
            <a:ahLst/>
            <a:cxnLst/>
            <a:rect l="l" t="t" r="r" b="b"/>
            <a:pathLst>
              <a:path w="1173479" h="353695">
                <a:moveTo>
                  <a:pt x="0" y="353136"/>
                </a:moveTo>
                <a:lnTo>
                  <a:pt x="1173480" y="353136"/>
                </a:lnTo>
                <a:lnTo>
                  <a:pt x="1173480" y="0"/>
                </a:lnTo>
                <a:lnTo>
                  <a:pt x="0" y="0"/>
                </a:lnTo>
                <a:lnTo>
                  <a:pt x="0" y="353136"/>
                </a:lnTo>
                <a:close/>
              </a:path>
            </a:pathLst>
          </a:custGeom>
          <a:solidFill>
            <a:srgbClr val="F9FFD1"/>
          </a:solidFill>
        </p:spPr>
        <p:txBody>
          <a:bodyPr wrap="square" lIns="0" tIns="0" rIns="0" bIns="0" rtlCol="0"/>
          <a:lstStyle/>
          <a:p>
            <a:endParaRPr/>
          </a:p>
        </p:txBody>
      </p:sp>
      <p:sp>
        <p:nvSpPr>
          <p:cNvPr id="17" name="object 17"/>
          <p:cNvSpPr/>
          <p:nvPr/>
        </p:nvSpPr>
        <p:spPr>
          <a:xfrm>
            <a:off x="6160896" y="5670206"/>
            <a:ext cx="1376680" cy="353695"/>
          </a:xfrm>
          <a:custGeom>
            <a:avLst/>
            <a:gdLst/>
            <a:ahLst/>
            <a:cxnLst/>
            <a:rect l="l" t="t" r="r" b="b"/>
            <a:pathLst>
              <a:path w="1376679" h="353695">
                <a:moveTo>
                  <a:pt x="0" y="353136"/>
                </a:moveTo>
                <a:lnTo>
                  <a:pt x="1376679" y="353136"/>
                </a:lnTo>
                <a:lnTo>
                  <a:pt x="1376679" y="0"/>
                </a:lnTo>
                <a:lnTo>
                  <a:pt x="0" y="0"/>
                </a:lnTo>
                <a:lnTo>
                  <a:pt x="0" y="353136"/>
                </a:lnTo>
                <a:close/>
              </a:path>
            </a:pathLst>
          </a:custGeom>
          <a:solidFill>
            <a:srgbClr val="F9FFD1"/>
          </a:solidFill>
        </p:spPr>
        <p:txBody>
          <a:bodyPr wrap="square" lIns="0" tIns="0" rIns="0" bIns="0" rtlCol="0"/>
          <a:lstStyle/>
          <a:p>
            <a:endParaRPr/>
          </a:p>
        </p:txBody>
      </p:sp>
      <p:sp>
        <p:nvSpPr>
          <p:cNvPr id="18" name="object 18"/>
          <p:cNvSpPr/>
          <p:nvPr/>
        </p:nvSpPr>
        <p:spPr>
          <a:xfrm>
            <a:off x="7537577" y="5670206"/>
            <a:ext cx="1136015" cy="353695"/>
          </a:xfrm>
          <a:custGeom>
            <a:avLst/>
            <a:gdLst/>
            <a:ahLst/>
            <a:cxnLst/>
            <a:rect l="l" t="t" r="r" b="b"/>
            <a:pathLst>
              <a:path w="1136015" h="353695">
                <a:moveTo>
                  <a:pt x="0" y="353136"/>
                </a:moveTo>
                <a:lnTo>
                  <a:pt x="1136015" y="353136"/>
                </a:lnTo>
                <a:lnTo>
                  <a:pt x="1136015" y="0"/>
                </a:lnTo>
                <a:lnTo>
                  <a:pt x="0" y="0"/>
                </a:lnTo>
                <a:lnTo>
                  <a:pt x="0" y="353136"/>
                </a:lnTo>
                <a:close/>
              </a:path>
            </a:pathLst>
          </a:custGeom>
          <a:solidFill>
            <a:srgbClr val="F9FFD1"/>
          </a:solidFill>
        </p:spPr>
        <p:txBody>
          <a:bodyPr wrap="square" lIns="0" tIns="0" rIns="0" bIns="0" rtlCol="0"/>
          <a:lstStyle/>
          <a:p>
            <a:endParaRPr/>
          </a:p>
        </p:txBody>
      </p:sp>
      <p:sp>
        <p:nvSpPr>
          <p:cNvPr id="19" name="object 19"/>
          <p:cNvSpPr/>
          <p:nvPr/>
        </p:nvSpPr>
        <p:spPr>
          <a:xfrm>
            <a:off x="2954147" y="6023343"/>
            <a:ext cx="709295" cy="353695"/>
          </a:xfrm>
          <a:custGeom>
            <a:avLst/>
            <a:gdLst/>
            <a:ahLst/>
            <a:cxnLst/>
            <a:rect l="l" t="t" r="r" b="b"/>
            <a:pathLst>
              <a:path w="709295" h="353695">
                <a:moveTo>
                  <a:pt x="0" y="353136"/>
                </a:moveTo>
                <a:lnTo>
                  <a:pt x="709295" y="353136"/>
                </a:lnTo>
                <a:lnTo>
                  <a:pt x="709295" y="0"/>
                </a:lnTo>
                <a:lnTo>
                  <a:pt x="0" y="0"/>
                </a:lnTo>
                <a:lnTo>
                  <a:pt x="0" y="353136"/>
                </a:lnTo>
                <a:close/>
              </a:path>
            </a:pathLst>
          </a:custGeom>
          <a:solidFill>
            <a:srgbClr val="F9FFD1"/>
          </a:solidFill>
        </p:spPr>
        <p:txBody>
          <a:bodyPr wrap="square" lIns="0" tIns="0" rIns="0" bIns="0" rtlCol="0"/>
          <a:lstStyle/>
          <a:p>
            <a:endParaRPr/>
          </a:p>
        </p:txBody>
      </p:sp>
      <p:sp>
        <p:nvSpPr>
          <p:cNvPr id="20" name="object 20"/>
          <p:cNvSpPr/>
          <p:nvPr/>
        </p:nvSpPr>
        <p:spPr>
          <a:xfrm>
            <a:off x="3663441" y="6023343"/>
            <a:ext cx="1323975" cy="353695"/>
          </a:xfrm>
          <a:custGeom>
            <a:avLst/>
            <a:gdLst/>
            <a:ahLst/>
            <a:cxnLst/>
            <a:rect l="l" t="t" r="r" b="b"/>
            <a:pathLst>
              <a:path w="1323975" h="353695">
                <a:moveTo>
                  <a:pt x="0" y="353136"/>
                </a:moveTo>
                <a:lnTo>
                  <a:pt x="1323975" y="353136"/>
                </a:lnTo>
                <a:lnTo>
                  <a:pt x="1323975" y="0"/>
                </a:lnTo>
                <a:lnTo>
                  <a:pt x="0" y="0"/>
                </a:lnTo>
                <a:lnTo>
                  <a:pt x="0" y="353136"/>
                </a:lnTo>
                <a:close/>
              </a:path>
            </a:pathLst>
          </a:custGeom>
          <a:solidFill>
            <a:srgbClr val="F9FFD1"/>
          </a:solidFill>
        </p:spPr>
        <p:txBody>
          <a:bodyPr wrap="square" lIns="0" tIns="0" rIns="0" bIns="0" rtlCol="0"/>
          <a:lstStyle/>
          <a:p>
            <a:endParaRPr/>
          </a:p>
        </p:txBody>
      </p:sp>
      <p:sp>
        <p:nvSpPr>
          <p:cNvPr id="21" name="object 21"/>
          <p:cNvSpPr/>
          <p:nvPr/>
        </p:nvSpPr>
        <p:spPr>
          <a:xfrm>
            <a:off x="4987416" y="6023343"/>
            <a:ext cx="1173480" cy="353695"/>
          </a:xfrm>
          <a:custGeom>
            <a:avLst/>
            <a:gdLst/>
            <a:ahLst/>
            <a:cxnLst/>
            <a:rect l="l" t="t" r="r" b="b"/>
            <a:pathLst>
              <a:path w="1173479" h="353695">
                <a:moveTo>
                  <a:pt x="0" y="353136"/>
                </a:moveTo>
                <a:lnTo>
                  <a:pt x="1173480" y="353136"/>
                </a:lnTo>
                <a:lnTo>
                  <a:pt x="1173480" y="0"/>
                </a:lnTo>
                <a:lnTo>
                  <a:pt x="0" y="0"/>
                </a:lnTo>
                <a:lnTo>
                  <a:pt x="0" y="353136"/>
                </a:lnTo>
                <a:close/>
              </a:path>
            </a:pathLst>
          </a:custGeom>
          <a:solidFill>
            <a:srgbClr val="F9FFD1"/>
          </a:solidFill>
        </p:spPr>
        <p:txBody>
          <a:bodyPr wrap="square" lIns="0" tIns="0" rIns="0" bIns="0" rtlCol="0"/>
          <a:lstStyle/>
          <a:p>
            <a:endParaRPr/>
          </a:p>
        </p:txBody>
      </p:sp>
      <p:sp>
        <p:nvSpPr>
          <p:cNvPr id="22" name="object 22"/>
          <p:cNvSpPr/>
          <p:nvPr/>
        </p:nvSpPr>
        <p:spPr>
          <a:xfrm>
            <a:off x="6160896" y="6023343"/>
            <a:ext cx="1376680" cy="353695"/>
          </a:xfrm>
          <a:custGeom>
            <a:avLst/>
            <a:gdLst/>
            <a:ahLst/>
            <a:cxnLst/>
            <a:rect l="l" t="t" r="r" b="b"/>
            <a:pathLst>
              <a:path w="1376679" h="353695">
                <a:moveTo>
                  <a:pt x="0" y="353136"/>
                </a:moveTo>
                <a:lnTo>
                  <a:pt x="1376679" y="353136"/>
                </a:lnTo>
                <a:lnTo>
                  <a:pt x="1376679" y="0"/>
                </a:lnTo>
                <a:lnTo>
                  <a:pt x="0" y="0"/>
                </a:lnTo>
                <a:lnTo>
                  <a:pt x="0" y="353136"/>
                </a:lnTo>
                <a:close/>
              </a:path>
            </a:pathLst>
          </a:custGeom>
          <a:solidFill>
            <a:srgbClr val="F9FFD1"/>
          </a:solidFill>
        </p:spPr>
        <p:txBody>
          <a:bodyPr wrap="square" lIns="0" tIns="0" rIns="0" bIns="0" rtlCol="0"/>
          <a:lstStyle/>
          <a:p>
            <a:endParaRPr/>
          </a:p>
        </p:txBody>
      </p:sp>
      <p:sp>
        <p:nvSpPr>
          <p:cNvPr id="23" name="object 23"/>
          <p:cNvSpPr/>
          <p:nvPr/>
        </p:nvSpPr>
        <p:spPr>
          <a:xfrm>
            <a:off x="7537577" y="6023343"/>
            <a:ext cx="1136015" cy="353695"/>
          </a:xfrm>
          <a:custGeom>
            <a:avLst/>
            <a:gdLst/>
            <a:ahLst/>
            <a:cxnLst/>
            <a:rect l="l" t="t" r="r" b="b"/>
            <a:pathLst>
              <a:path w="1136015" h="353695">
                <a:moveTo>
                  <a:pt x="0" y="353136"/>
                </a:moveTo>
                <a:lnTo>
                  <a:pt x="1136015" y="353136"/>
                </a:lnTo>
                <a:lnTo>
                  <a:pt x="1136015" y="0"/>
                </a:lnTo>
                <a:lnTo>
                  <a:pt x="0" y="0"/>
                </a:lnTo>
                <a:lnTo>
                  <a:pt x="0" y="353136"/>
                </a:lnTo>
                <a:close/>
              </a:path>
            </a:pathLst>
          </a:custGeom>
          <a:solidFill>
            <a:srgbClr val="F9FFD1"/>
          </a:solidFill>
        </p:spPr>
        <p:txBody>
          <a:bodyPr wrap="square" lIns="0" tIns="0" rIns="0" bIns="0" rtlCol="0"/>
          <a:lstStyle/>
          <a:p>
            <a:endParaRPr/>
          </a:p>
        </p:txBody>
      </p:sp>
      <p:graphicFrame>
        <p:nvGraphicFramePr>
          <p:cNvPr id="24" name="object 24"/>
          <p:cNvGraphicFramePr>
            <a:graphicFrameLocks noGrp="1"/>
          </p:cNvGraphicFramePr>
          <p:nvPr>
            <p:extLst>
              <p:ext uri="{D42A27DB-BD31-4B8C-83A1-F6EECF244321}">
                <p14:modId xmlns:p14="http://schemas.microsoft.com/office/powerpoint/2010/main" val="4181367306"/>
              </p:ext>
            </p:extLst>
          </p:nvPr>
        </p:nvGraphicFramePr>
        <p:xfrm>
          <a:off x="-1676400" y="5256250"/>
          <a:ext cx="8915400" cy="1283097"/>
        </p:xfrm>
        <a:graphic>
          <a:graphicData uri="http://schemas.openxmlformats.org/drawingml/2006/table">
            <a:tbl>
              <a:tblPr firstRow="1" bandRow="1">
                <a:tableStyleId>{2D5ABB26-0587-4C30-8999-92F81FD0307C}</a:tableStyleId>
              </a:tblPr>
              <a:tblGrid>
                <a:gridCol w="3553958"/>
                <a:gridCol w="1372508"/>
                <a:gridCol w="1210459"/>
                <a:gridCol w="1421713"/>
                <a:gridCol w="1356762"/>
              </a:tblGrid>
              <a:tr h="442078">
                <a:tc>
                  <a:txBody>
                    <a:bodyPr/>
                    <a:lstStyle/>
                    <a:p>
                      <a:pPr marR="78105" algn="r">
                        <a:lnSpc>
                          <a:spcPts val="2630"/>
                        </a:lnSpc>
                        <a:tabLst>
                          <a:tab pos="423545" algn="l"/>
                        </a:tabLst>
                      </a:pPr>
                      <a:r>
                        <a:rPr sz="2400" b="1" dirty="0">
                          <a:latin typeface="Arial"/>
                          <a:cs typeface="Arial"/>
                        </a:rPr>
                        <a:t>0	1</a:t>
                      </a:r>
                      <a:endParaRPr sz="2400" dirty="0">
                        <a:latin typeface="Arial"/>
                        <a:cs typeface="Arial"/>
                      </a:endParaRPr>
                    </a:p>
                  </a:txBody>
                  <a:tcPr marL="0" marR="0" marT="0" marB="0"/>
                </a:tc>
                <a:tc>
                  <a:txBody>
                    <a:bodyPr/>
                    <a:lstStyle/>
                    <a:p>
                      <a:pPr marL="253365">
                        <a:lnSpc>
                          <a:spcPts val="2630"/>
                        </a:lnSpc>
                      </a:pPr>
                      <a:r>
                        <a:rPr lang="en-US" sz="2400" b="1" spc="-5" dirty="0" smtClean="0">
                          <a:latin typeface="Arial"/>
                          <a:cs typeface="Arial"/>
                        </a:rPr>
                        <a:t>A</a:t>
                      </a:r>
                      <a:r>
                        <a:rPr sz="2400" b="1" spc="-5" dirty="0" smtClean="0">
                          <a:latin typeface="Arial"/>
                          <a:cs typeface="Arial"/>
                        </a:rPr>
                        <a:t>nil</a:t>
                      </a:r>
                      <a:endParaRPr sz="2400" dirty="0">
                        <a:latin typeface="Arial"/>
                        <a:cs typeface="Arial"/>
                      </a:endParaRPr>
                    </a:p>
                  </a:txBody>
                  <a:tcPr marL="0" marR="0" marT="0" marB="0">
                    <a:solidFill>
                      <a:srgbClr val="F9FFD1"/>
                    </a:solidFill>
                  </a:tcPr>
                </a:tc>
                <a:tc>
                  <a:txBody>
                    <a:bodyPr/>
                    <a:lstStyle/>
                    <a:p>
                      <a:pPr marL="377825">
                        <a:lnSpc>
                          <a:spcPts val="2630"/>
                        </a:lnSpc>
                      </a:pPr>
                      <a:r>
                        <a:rPr sz="2400" b="1" spc="-10" dirty="0">
                          <a:latin typeface="Arial"/>
                          <a:cs typeface="Arial"/>
                        </a:rPr>
                        <a:t>sub1</a:t>
                      </a:r>
                      <a:endParaRPr sz="2400" dirty="0">
                        <a:latin typeface="Arial"/>
                        <a:cs typeface="Arial"/>
                      </a:endParaRPr>
                    </a:p>
                  </a:txBody>
                  <a:tcPr marL="0" marR="0" marT="0" marB="0">
                    <a:solidFill>
                      <a:srgbClr val="F9FFD1"/>
                    </a:solidFill>
                  </a:tcPr>
                </a:tc>
                <a:tc>
                  <a:txBody>
                    <a:bodyPr/>
                    <a:lstStyle/>
                    <a:p>
                      <a:pPr marL="78105">
                        <a:lnSpc>
                          <a:spcPts val="2630"/>
                        </a:lnSpc>
                      </a:pPr>
                      <a:r>
                        <a:rPr lang="en-US" sz="2400" b="1" spc="-5" dirty="0" smtClean="0">
                          <a:latin typeface="Arial"/>
                          <a:cs typeface="Arial"/>
                        </a:rPr>
                        <a:t>   S</a:t>
                      </a:r>
                      <a:r>
                        <a:rPr sz="2400" b="1" spc="-5" smtClean="0">
                          <a:latin typeface="Arial"/>
                          <a:cs typeface="Arial"/>
                        </a:rPr>
                        <a:t>umer</a:t>
                      </a:r>
                      <a:endParaRPr sz="2400">
                        <a:latin typeface="Arial"/>
                        <a:cs typeface="Arial"/>
                      </a:endParaRPr>
                    </a:p>
                  </a:txBody>
                  <a:tcPr marL="0" marR="0" marT="0" marB="0">
                    <a:solidFill>
                      <a:srgbClr val="F9FFD1"/>
                    </a:solidFill>
                  </a:tcPr>
                </a:tc>
                <a:tc>
                  <a:txBody>
                    <a:bodyPr/>
                    <a:lstStyle/>
                    <a:p>
                      <a:pPr marR="212090" algn="r">
                        <a:lnSpc>
                          <a:spcPts val="2630"/>
                        </a:lnSpc>
                      </a:pPr>
                      <a:r>
                        <a:rPr sz="2400" b="1" spc="-5" dirty="0">
                          <a:latin typeface="Arial"/>
                          <a:cs typeface="Arial"/>
                        </a:rPr>
                        <a:t>sub2</a:t>
                      </a:r>
                      <a:endParaRPr sz="2400">
                        <a:latin typeface="Arial"/>
                        <a:cs typeface="Arial"/>
                      </a:endParaRPr>
                    </a:p>
                  </a:txBody>
                  <a:tcPr marL="0" marR="0" marT="0" marB="0">
                    <a:solidFill>
                      <a:srgbClr val="F9FFD1"/>
                    </a:solidFill>
                  </a:tcPr>
                </a:tc>
              </a:tr>
              <a:tr h="841019">
                <a:tc>
                  <a:txBody>
                    <a:bodyPr/>
                    <a:lstStyle/>
                    <a:p>
                      <a:pPr marR="78105" algn="r">
                        <a:lnSpc>
                          <a:spcPts val="2705"/>
                        </a:lnSpc>
                        <a:tabLst>
                          <a:tab pos="423545" algn="l"/>
                        </a:tabLst>
                      </a:pPr>
                      <a:r>
                        <a:rPr sz="2400" b="1" smtClean="0">
                          <a:latin typeface="Arial"/>
                          <a:cs typeface="Arial"/>
                        </a:rPr>
                        <a:t>1	2</a:t>
                      </a:r>
                      <a:endParaRPr sz="2400" smtClean="0">
                        <a:latin typeface="Arial"/>
                        <a:cs typeface="Arial"/>
                      </a:endParaRPr>
                    </a:p>
                  </a:txBody>
                  <a:tcPr marL="0" marR="0" marT="0" marB="0"/>
                </a:tc>
                <a:tc>
                  <a:txBody>
                    <a:bodyPr/>
                    <a:lstStyle/>
                    <a:p>
                      <a:pPr marL="85725">
                        <a:lnSpc>
                          <a:spcPts val="2705"/>
                        </a:lnSpc>
                      </a:pPr>
                      <a:r>
                        <a:rPr lang="en-US" sz="2400" b="1" spc="-5" dirty="0" smtClean="0">
                          <a:latin typeface="Arial"/>
                          <a:cs typeface="Arial"/>
                        </a:rPr>
                        <a:t>V</a:t>
                      </a:r>
                      <a:r>
                        <a:rPr sz="2400" b="1" spc="-5" smtClean="0">
                          <a:latin typeface="Arial"/>
                          <a:cs typeface="Arial"/>
                        </a:rPr>
                        <a:t>ishal</a:t>
                      </a:r>
                      <a:endParaRPr sz="2400" smtClean="0">
                        <a:latin typeface="Arial"/>
                        <a:cs typeface="Arial"/>
                      </a:endParaRPr>
                    </a:p>
                    <a:p>
                      <a:pPr>
                        <a:lnSpc>
                          <a:spcPct val="100000"/>
                        </a:lnSpc>
                        <a:spcBef>
                          <a:spcPts val="1000"/>
                        </a:spcBef>
                      </a:pPr>
                      <a:endParaRPr sz="2000">
                        <a:latin typeface="Calibri"/>
                        <a:cs typeface="Calibri"/>
                      </a:endParaRPr>
                    </a:p>
                  </a:txBody>
                  <a:tcPr marL="0" marR="0" marT="0" marB="0"/>
                </a:tc>
                <a:tc>
                  <a:txBody>
                    <a:bodyPr/>
                    <a:lstStyle/>
                    <a:p>
                      <a:pPr marL="383540">
                        <a:lnSpc>
                          <a:spcPts val="2705"/>
                        </a:lnSpc>
                      </a:pPr>
                      <a:r>
                        <a:rPr sz="2400" b="1" spc="-10" smtClean="0">
                          <a:latin typeface="Arial"/>
                          <a:cs typeface="Arial"/>
                        </a:rPr>
                        <a:t>sub2</a:t>
                      </a:r>
                      <a:endParaRPr sz="2400" smtClean="0">
                        <a:latin typeface="Arial"/>
                        <a:cs typeface="Arial"/>
                      </a:endParaRPr>
                    </a:p>
                  </a:txBody>
                  <a:tcPr marL="0" marR="0" marT="0" marB="0"/>
                </a:tc>
                <a:tc>
                  <a:txBody>
                    <a:bodyPr/>
                    <a:lstStyle/>
                    <a:p>
                      <a:pPr marL="81280">
                        <a:lnSpc>
                          <a:spcPts val="2705"/>
                        </a:lnSpc>
                      </a:pPr>
                      <a:r>
                        <a:rPr lang="en-US" sz="2400" b="1" spc="-5" dirty="0" smtClean="0">
                          <a:latin typeface="Arial"/>
                          <a:cs typeface="Arial"/>
                        </a:rPr>
                        <a:t>   S</a:t>
                      </a:r>
                      <a:r>
                        <a:rPr sz="2400" b="1" spc="-5" smtClean="0">
                          <a:latin typeface="Arial"/>
                          <a:cs typeface="Arial"/>
                        </a:rPr>
                        <a:t>alil</a:t>
                      </a:r>
                      <a:endParaRPr sz="2400" smtClean="0">
                        <a:latin typeface="Arial"/>
                        <a:cs typeface="Arial"/>
                      </a:endParaRPr>
                    </a:p>
                  </a:txBody>
                  <a:tcPr marL="0" marR="0" marT="0" marB="0"/>
                </a:tc>
                <a:tc>
                  <a:txBody>
                    <a:bodyPr/>
                    <a:lstStyle/>
                    <a:p>
                      <a:pPr marR="196850" algn="r">
                        <a:lnSpc>
                          <a:spcPts val="2705"/>
                        </a:lnSpc>
                      </a:pPr>
                      <a:r>
                        <a:rPr sz="2400" b="1" spc="-5" dirty="0">
                          <a:latin typeface="Arial"/>
                          <a:cs typeface="Arial"/>
                        </a:rPr>
                        <a:t>sub4</a:t>
                      </a:r>
                      <a:endParaRPr sz="2400" dirty="0">
                        <a:latin typeface="Arial"/>
                        <a:cs typeface="Arial"/>
                      </a:endParaRPr>
                    </a:p>
                  </a:txBody>
                  <a:tcPr marL="0" marR="0" marT="0" marB="0"/>
                </a:tc>
              </a:tr>
            </a:tbl>
          </a:graphicData>
        </a:graphic>
      </p:graphicFrame>
      <p:sp>
        <p:nvSpPr>
          <p:cNvPr id="26" name="object 26"/>
          <p:cNvSpPr txBox="1"/>
          <p:nvPr/>
        </p:nvSpPr>
        <p:spPr>
          <a:xfrm>
            <a:off x="1371600" y="662685"/>
            <a:ext cx="7617333" cy="4593565"/>
          </a:xfrm>
          <a:prstGeom prst="rect">
            <a:avLst/>
          </a:prstGeom>
        </p:spPr>
        <p:txBody>
          <a:bodyPr vert="horz" wrap="square" lIns="0" tIns="12700" rIns="0" bIns="0" rtlCol="0">
            <a:spAutoFit/>
          </a:bodyPr>
          <a:lstStyle/>
          <a:p>
            <a:pPr marL="240029" marR="1700530">
              <a:lnSpc>
                <a:spcPct val="100000"/>
              </a:lnSpc>
              <a:spcBef>
                <a:spcPts val="100"/>
              </a:spcBef>
              <a:tabLst>
                <a:tab pos="1493520" algn="l"/>
              </a:tabLst>
            </a:pPr>
            <a:r>
              <a:rPr sz="2400" b="1" spc="-5" dirty="0">
                <a:solidFill>
                  <a:srgbClr val="FF0000"/>
                </a:solidFill>
                <a:latin typeface="Arial"/>
                <a:cs typeface="Arial"/>
              </a:rPr>
              <a:t>Pandas	DataFrame  </a:t>
            </a:r>
            <a:r>
              <a:rPr sz="2400" b="1" u="heavy" spc="-5" dirty="0">
                <a:solidFill>
                  <a:srgbClr val="6E2E9F"/>
                </a:solidFill>
                <a:uFill>
                  <a:solidFill>
                    <a:srgbClr val="6E2E9F"/>
                  </a:solidFill>
                </a:uFill>
                <a:latin typeface="Arial"/>
                <a:cs typeface="Arial"/>
              </a:rPr>
              <a:t>Merging/joining</a:t>
            </a:r>
            <a:r>
              <a:rPr sz="2400" b="1" u="heavy" spc="-220" dirty="0">
                <a:solidFill>
                  <a:srgbClr val="6E2E9F"/>
                </a:solidFill>
                <a:uFill>
                  <a:solidFill>
                    <a:srgbClr val="6E2E9F"/>
                  </a:solidFill>
                </a:uFill>
                <a:latin typeface="Arial"/>
                <a:cs typeface="Arial"/>
              </a:rPr>
              <a:t> </a:t>
            </a:r>
            <a:r>
              <a:rPr sz="2400" b="1" u="heavy" dirty="0" err="1" smtClean="0">
                <a:solidFill>
                  <a:srgbClr val="6E2E9F"/>
                </a:solidFill>
                <a:uFill>
                  <a:solidFill>
                    <a:srgbClr val="6E2E9F"/>
                  </a:solidFill>
                </a:uFill>
                <a:latin typeface="Arial"/>
                <a:cs typeface="Arial"/>
              </a:rPr>
              <a:t>dataframe</a:t>
            </a:r>
            <a:r>
              <a:rPr sz="2400" b="1" u="heavy" dirty="0" smtClean="0">
                <a:solidFill>
                  <a:srgbClr val="6E2E9F"/>
                </a:solidFill>
                <a:uFill>
                  <a:solidFill>
                    <a:srgbClr val="6E2E9F"/>
                  </a:solidFill>
                </a:uFill>
                <a:latin typeface="Arial"/>
                <a:cs typeface="Arial"/>
              </a:rPr>
              <a:t> </a:t>
            </a:r>
            <a:r>
              <a:rPr sz="2400" b="1" dirty="0" smtClean="0">
                <a:solidFill>
                  <a:srgbClr val="6E2E9F"/>
                </a:solidFill>
                <a:latin typeface="Arial"/>
                <a:cs typeface="Arial"/>
              </a:rPr>
              <a:t> </a:t>
            </a:r>
            <a:r>
              <a:rPr sz="2400" b="1" u="heavy" spc="-5" dirty="0">
                <a:uFill>
                  <a:solidFill>
                    <a:srgbClr val="000000"/>
                  </a:solidFill>
                </a:uFill>
                <a:latin typeface="Arial"/>
                <a:cs typeface="Arial"/>
              </a:rPr>
              <a:t>e.g.</a:t>
            </a:r>
            <a:endParaRPr sz="2400" dirty="0">
              <a:latin typeface="Arial"/>
              <a:cs typeface="Arial"/>
            </a:endParaRPr>
          </a:p>
          <a:p>
            <a:pPr marL="240029" marR="2952750">
              <a:lnSpc>
                <a:spcPct val="100000"/>
              </a:lnSpc>
              <a:spcBef>
                <a:spcPts val="5"/>
              </a:spcBef>
            </a:pPr>
            <a:r>
              <a:rPr sz="2000" b="1" dirty="0">
                <a:latin typeface="Arial"/>
                <a:cs typeface="Arial"/>
              </a:rPr>
              <a:t>import pandas as </a:t>
            </a:r>
            <a:r>
              <a:rPr sz="2000" b="1" dirty="0" err="1">
                <a:latin typeface="Arial"/>
                <a:cs typeface="Arial"/>
              </a:rPr>
              <a:t>pd</a:t>
            </a:r>
            <a:r>
              <a:rPr sz="2000" b="1" dirty="0">
                <a:latin typeface="Arial"/>
                <a:cs typeface="Arial"/>
              </a:rPr>
              <a:t>  </a:t>
            </a:r>
            <a:endParaRPr lang="en-US" sz="2000" b="1" dirty="0" smtClean="0">
              <a:latin typeface="Arial"/>
              <a:cs typeface="Arial"/>
            </a:endParaRPr>
          </a:p>
          <a:p>
            <a:pPr marL="240029" marR="2952750">
              <a:lnSpc>
                <a:spcPct val="100000"/>
              </a:lnSpc>
              <a:spcBef>
                <a:spcPts val="5"/>
              </a:spcBef>
            </a:pPr>
            <a:r>
              <a:rPr sz="2000" b="1" dirty="0" smtClean="0">
                <a:latin typeface="Arial"/>
                <a:cs typeface="Arial"/>
              </a:rPr>
              <a:t>left </a:t>
            </a:r>
            <a:r>
              <a:rPr sz="2000" b="1" dirty="0">
                <a:latin typeface="Arial"/>
                <a:cs typeface="Arial"/>
              </a:rPr>
              <a:t>=</a:t>
            </a:r>
            <a:r>
              <a:rPr sz="2000" b="1" spc="-210" dirty="0">
                <a:latin typeface="Arial"/>
                <a:cs typeface="Arial"/>
              </a:rPr>
              <a:t> </a:t>
            </a:r>
            <a:r>
              <a:rPr sz="2000" b="1" dirty="0">
                <a:latin typeface="Arial"/>
                <a:cs typeface="Arial"/>
              </a:rPr>
              <a:t>pd.DataFrame({</a:t>
            </a:r>
            <a:endParaRPr sz="2000" dirty="0">
              <a:latin typeface="Arial"/>
              <a:cs typeface="Arial"/>
            </a:endParaRPr>
          </a:p>
          <a:p>
            <a:pPr marL="868044">
              <a:lnSpc>
                <a:spcPct val="100000"/>
              </a:lnSpc>
            </a:pPr>
            <a:r>
              <a:rPr sz="2000" b="1" dirty="0">
                <a:latin typeface="Arial"/>
                <a:cs typeface="Arial"/>
              </a:rPr>
              <a:t>'id':[1,2],</a:t>
            </a:r>
            <a:endParaRPr sz="2000" dirty="0">
              <a:latin typeface="Arial"/>
              <a:cs typeface="Arial"/>
            </a:endParaRPr>
          </a:p>
          <a:p>
            <a:pPr marL="868044">
              <a:lnSpc>
                <a:spcPct val="100000"/>
              </a:lnSpc>
            </a:pPr>
            <a:r>
              <a:rPr sz="2000" b="1" dirty="0">
                <a:latin typeface="Arial"/>
                <a:cs typeface="Arial"/>
              </a:rPr>
              <a:t>'Name': ['anil',</a:t>
            </a:r>
            <a:r>
              <a:rPr sz="2000" b="1" spc="-150" dirty="0">
                <a:latin typeface="Arial"/>
                <a:cs typeface="Arial"/>
              </a:rPr>
              <a:t> </a:t>
            </a:r>
            <a:r>
              <a:rPr sz="2000" b="1" spc="-5" dirty="0">
                <a:latin typeface="Arial"/>
                <a:cs typeface="Arial"/>
              </a:rPr>
              <a:t>'vishal'],</a:t>
            </a:r>
            <a:endParaRPr sz="2000" dirty="0">
              <a:latin typeface="Arial"/>
              <a:cs typeface="Arial"/>
            </a:endParaRPr>
          </a:p>
          <a:p>
            <a:pPr marL="240029" marR="1550035" indent="627380">
              <a:lnSpc>
                <a:spcPct val="100000"/>
              </a:lnSpc>
              <a:spcBef>
                <a:spcPts val="5"/>
              </a:spcBef>
            </a:pPr>
            <a:r>
              <a:rPr sz="2000" b="1" spc="-5" dirty="0">
                <a:latin typeface="Arial"/>
                <a:cs typeface="Arial"/>
              </a:rPr>
              <a:t>'subject_id':['sub1','sub2']})  </a:t>
            </a:r>
            <a:endParaRPr lang="en-US" sz="2000" b="1" spc="-5" dirty="0">
              <a:latin typeface="Arial"/>
              <a:cs typeface="Arial"/>
            </a:endParaRPr>
          </a:p>
          <a:p>
            <a:pPr marL="239713" marR="1550035" indent="-4763">
              <a:lnSpc>
                <a:spcPct val="100000"/>
              </a:lnSpc>
              <a:spcBef>
                <a:spcPts val="5"/>
              </a:spcBef>
            </a:pPr>
            <a:r>
              <a:rPr sz="2000" b="1" dirty="0" smtClean="0">
                <a:latin typeface="Arial"/>
                <a:cs typeface="Arial"/>
              </a:rPr>
              <a:t>right </a:t>
            </a:r>
            <a:r>
              <a:rPr sz="2000" b="1" dirty="0">
                <a:latin typeface="Arial"/>
                <a:cs typeface="Arial"/>
              </a:rPr>
              <a:t>=</a:t>
            </a:r>
            <a:r>
              <a:rPr sz="2000" b="1" spc="-100" dirty="0">
                <a:latin typeface="Arial"/>
                <a:cs typeface="Arial"/>
              </a:rPr>
              <a:t> </a:t>
            </a:r>
            <a:r>
              <a:rPr sz="2000" b="1" dirty="0">
                <a:latin typeface="Arial"/>
                <a:cs typeface="Arial"/>
              </a:rPr>
              <a:t>pd.DataFrame(</a:t>
            </a:r>
            <a:endParaRPr sz="2000" dirty="0">
              <a:latin typeface="Arial"/>
              <a:cs typeface="Arial"/>
            </a:endParaRPr>
          </a:p>
          <a:p>
            <a:pPr marL="868044">
              <a:lnSpc>
                <a:spcPct val="100000"/>
              </a:lnSpc>
            </a:pPr>
            <a:r>
              <a:rPr sz="2000" b="1" dirty="0">
                <a:latin typeface="Arial"/>
                <a:cs typeface="Arial"/>
              </a:rPr>
              <a:t>{'id':[1,2],</a:t>
            </a:r>
            <a:endParaRPr sz="2000" dirty="0">
              <a:latin typeface="Arial"/>
              <a:cs typeface="Arial"/>
            </a:endParaRPr>
          </a:p>
          <a:p>
            <a:pPr marL="868044">
              <a:lnSpc>
                <a:spcPct val="100000"/>
              </a:lnSpc>
            </a:pPr>
            <a:r>
              <a:rPr sz="2000" b="1" dirty="0">
                <a:latin typeface="Arial"/>
                <a:cs typeface="Arial"/>
              </a:rPr>
              <a:t>'Name': ['sumer',</a:t>
            </a:r>
            <a:r>
              <a:rPr sz="2000" b="1" spc="-160" dirty="0">
                <a:latin typeface="Arial"/>
                <a:cs typeface="Arial"/>
              </a:rPr>
              <a:t> </a:t>
            </a:r>
            <a:r>
              <a:rPr sz="2000" b="1" spc="-5" dirty="0">
                <a:latin typeface="Arial"/>
                <a:cs typeface="Arial"/>
              </a:rPr>
              <a:t>'salil'],</a:t>
            </a:r>
            <a:endParaRPr sz="2000" dirty="0">
              <a:latin typeface="Arial"/>
              <a:cs typeface="Arial"/>
            </a:endParaRPr>
          </a:p>
          <a:p>
            <a:pPr marL="868044">
              <a:lnSpc>
                <a:spcPct val="100000"/>
              </a:lnSpc>
            </a:pPr>
            <a:r>
              <a:rPr sz="2000" b="1" dirty="0">
                <a:latin typeface="Arial"/>
                <a:cs typeface="Arial"/>
              </a:rPr>
              <a:t>'subject_id':['sub2','sub4']})</a:t>
            </a:r>
            <a:endParaRPr sz="2000" dirty="0">
              <a:latin typeface="Arial"/>
              <a:cs typeface="Arial"/>
            </a:endParaRPr>
          </a:p>
          <a:p>
            <a:pPr marL="240029">
              <a:lnSpc>
                <a:spcPts val="2315"/>
              </a:lnSpc>
            </a:pPr>
            <a:r>
              <a:rPr sz="2000" b="1" dirty="0">
                <a:latin typeface="Arial"/>
                <a:cs typeface="Arial"/>
              </a:rPr>
              <a:t>print</a:t>
            </a:r>
            <a:r>
              <a:rPr sz="2000" b="1" spc="-20" dirty="0">
                <a:latin typeface="Arial"/>
                <a:cs typeface="Arial"/>
              </a:rPr>
              <a:t> </a:t>
            </a:r>
            <a:r>
              <a:rPr sz="2000" b="1" spc="-10" dirty="0">
                <a:latin typeface="Arial"/>
                <a:cs typeface="Arial"/>
              </a:rPr>
              <a:t>(pd.merge(left,right,on='id'))</a:t>
            </a:r>
            <a:endParaRPr sz="2000" dirty="0">
              <a:latin typeface="Arial"/>
              <a:cs typeface="Arial"/>
            </a:endParaRPr>
          </a:p>
          <a:p>
            <a:pPr marL="240029">
              <a:lnSpc>
                <a:spcPts val="2795"/>
              </a:lnSpc>
            </a:pPr>
            <a:r>
              <a:rPr sz="2400" b="1" u="heavy" dirty="0">
                <a:solidFill>
                  <a:srgbClr val="6E2E9F"/>
                </a:solidFill>
                <a:uFill>
                  <a:solidFill>
                    <a:srgbClr val="6E2E9F"/>
                  </a:solidFill>
                </a:uFill>
                <a:latin typeface="Arial"/>
                <a:cs typeface="Arial"/>
              </a:rPr>
              <a:t>Output</a:t>
            </a:r>
            <a:endParaRPr sz="2400" dirty="0">
              <a:latin typeface="Arial"/>
              <a:cs typeface="Arial"/>
            </a:endParaRPr>
          </a:p>
          <a:p>
            <a:pPr marL="12700">
              <a:lnSpc>
                <a:spcPct val="100000"/>
              </a:lnSpc>
              <a:spcBef>
                <a:spcPts val="1130"/>
              </a:spcBef>
              <a:tabLst>
                <a:tab pos="451484" algn="l"/>
                <a:tab pos="1958975" algn="l"/>
              </a:tabLst>
            </a:pPr>
            <a:r>
              <a:rPr sz="1800" b="1" dirty="0">
                <a:latin typeface="Arial"/>
                <a:cs typeface="Arial"/>
              </a:rPr>
              <a:t>id	</a:t>
            </a:r>
            <a:r>
              <a:rPr sz="1800" b="1" spc="-10" dirty="0">
                <a:latin typeface="Arial"/>
                <a:cs typeface="Arial"/>
              </a:rPr>
              <a:t>Name_x	</a:t>
            </a:r>
            <a:r>
              <a:rPr sz="1800" b="1" spc="-5" dirty="0">
                <a:latin typeface="Arial"/>
                <a:cs typeface="Arial"/>
              </a:rPr>
              <a:t>subject_id_x </a:t>
            </a:r>
            <a:r>
              <a:rPr sz="1800" b="1" spc="-10" dirty="0">
                <a:latin typeface="Arial"/>
                <a:cs typeface="Arial"/>
              </a:rPr>
              <a:t>Name_y</a:t>
            </a:r>
            <a:r>
              <a:rPr sz="1800" b="1" spc="-40" dirty="0">
                <a:latin typeface="Arial"/>
                <a:cs typeface="Arial"/>
              </a:rPr>
              <a:t> </a:t>
            </a:r>
            <a:r>
              <a:rPr sz="1800" b="1" spc="-5" dirty="0">
                <a:latin typeface="Arial"/>
                <a:cs typeface="Arial"/>
              </a:rPr>
              <a:t>subject_id_y</a:t>
            </a:r>
            <a:endParaRPr sz="1800" dirty="0">
              <a:latin typeface="Arial"/>
              <a:cs typeface="Arial"/>
            </a:endParaRPr>
          </a:p>
        </p:txBody>
      </p:sp>
      <p:sp>
        <p:nvSpPr>
          <p:cNvPr id="27" name="object 15"/>
          <p:cNvSpPr txBox="1">
            <a:spLocks noGrp="1"/>
          </p:cNvSpPr>
          <p:nvPr>
            <p:ph type="title"/>
          </p:nvPr>
        </p:nvSpPr>
        <p:spPr>
          <a:xfrm>
            <a:off x="443992" y="243459"/>
            <a:ext cx="8229600" cy="382156"/>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400" spc="-25" dirty="0" smtClean="0"/>
              <a:t>Data </a:t>
            </a:r>
            <a:r>
              <a:rPr sz="2400" spc="-10" dirty="0"/>
              <a:t>Handling </a:t>
            </a:r>
            <a:r>
              <a:rPr sz="2400" spc="-5" dirty="0"/>
              <a:t>using </a:t>
            </a:r>
            <a:r>
              <a:rPr sz="2400" spc="-15" dirty="0"/>
              <a:t>Pand</a:t>
            </a:r>
            <a:r>
              <a:rPr sz="2400" u="none" spc="-15" dirty="0"/>
              <a:t>as</a:t>
            </a:r>
            <a:r>
              <a:rPr sz="2400" u="none" spc="-165" dirty="0"/>
              <a:t> </a:t>
            </a:r>
            <a:endParaRPr sz="2400" u="none" dirty="0"/>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8140" y="6455664"/>
            <a:ext cx="8369934" cy="401955"/>
          </a:xfrm>
          <a:custGeom>
            <a:avLst/>
            <a:gdLst/>
            <a:ahLst/>
            <a:cxnLst/>
            <a:rect l="l" t="t" r="r" b="b"/>
            <a:pathLst>
              <a:path w="8369934" h="401954">
                <a:moveTo>
                  <a:pt x="8369681" y="0"/>
                </a:moveTo>
                <a:lnTo>
                  <a:pt x="8367521" y="10541"/>
                </a:lnTo>
                <a:lnTo>
                  <a:pt x="8361680" y="19151"/>
                </a:lnTo>
                <a:lnTo>
                  <a:pt x="8353043" y="24955"/>
                </a:lnTo>
                <a:lnTo>
                  <a:pt x="8342503" y="27076"/>
                </a:lnTo>
                <a:lnTo>
                  <a:pt x="27152" y="27076"/>
                </a:lnTo>
                <a:lnTo>
                  <a:pt x="16586" y="29210"/>
                </a:lnTo>
                <a:lnTo>
                  <a:pt x="7950" y="35013"/>
                </a:lnTo>
                <a:lnTo>
                  <a:pt x="2133" y="43624"/>
                </a:lnTo>
                <a:lnTo>
                  <a:pt x="0" y="54152"/>
                </a:lnTo>
                <a:lnTo>
                  <a:pt x="0" y="379199"/>
                </a:lnTo>
                <a:lnTo>
                  <a:pt x="2133" y="389743"/>
                </a:lnTo>
                <a:lnTo>
                  <a:pt x="7950" y="398354"/>
                </a:lnTo>
                <a:lnTo>
                  <a:pt x="12966" y="401725"/>
                </a:lnTo>
                <a:lnTo>
                  <a:pt x="41338" y="401725"/>
                </a:lnTo>
                <a:lnTo>
                  <a:pt x="46342" y="398354"/>
                </a:lnTo>
                <a:lnTo>
                  <a:pt x="52158" y="389743"/>
                </a:lnTo>
                <a:lnTo>
                  <a:pt x="54292" y="379199"/>
                </a:lnTo>
                <a:lnTo>
                  <a:pt x="54292" y="352120"/>
                </a:lnTo>
                <a:lnTo>
                  <a:pt x="8342503" y="352120"/>
                </a:lnTo>
                <a:lnTo>
                  <a:pt x="8353043" y="349991"/>
                </a:lnTo>
                <a:lnTo>
                  <a:pt x="8361680" y="344185"/>
                </a:lnTo>
                <a:lnTo>
                  <a:pt x="8367521" y="335574"/>
                </a:lnTo>
                <a:lnTo>
                  <a:pt x="8369681" y="325029"/>
                </a:lnTo>
                <a:lnTo>
                  <a:pt x="8369681" y="81254"/>
                </a:lnTo>
                <a:lnTo>
                  <a:pt x="27152" y="81254"/>
                </a:lnTo>
                <a:lnTo>
                  <a:pt x="27152" y="46685"/>
                </a:lnTo>
                <a:lnTo>
                  <a:pt x="33223" y="40627"/>
                </a:lnTo>
                <a:lnTo>
                  <a:pt x="8369681" y="40627"/>
                </a:lnTo>
                <a:lnTo>
                  <a:pt x="8369681" y="0"/>
                </a:lnTo>
                <a:close/>
              </a:path>
            </a:pathLst>
          </a:custGeom>
          <a:solidFill>
            <a:srgbClr val="FFDEAC"/>
          </a:solidFill>
        </p:spPr>
        <p:txBody>
          <a:bodyPr wrap="square" lIns="0" tIns="0" rIns="0" bIns="0" rtlCol="0"/>
          <a:lstStyle/>
          <a:p>
            <a:endParaRPr/>
          </a:p>
        </p:txBody>
      </p:sp>
      <p:sp>
        <p:nvSpPr>
          <p:cNvPr id="3" name="object 3"/>
          <p:cNvSpPr/>
          <p:nvPr/>
        </p:nvSpPr>
        <p:spPr>
          <a:xfrm>
            <a:off x="385292" y="6516605"/>
            <a:ext cx="8342630" cy="0"/>
          </a:xfrm>
          <a:custGeom>
            <a:avLst/>
            <a:gdLst/>
            <a:ahLst/>
            <a:cxnLst/>
            <a:rect l="l" t="t" r="r" b="b"/>
            <a:pathLst>
              <a:path w="8342630">
                <a:moveTo>
                  <a:pt x="0" y="0"/>
                </a:moveTo>
                <a:lnTo>
                  <a:pt x="8342528" y="0"/>
                </a:lnTo>
              </a:path>
            </a:pathLst>
          </a:custGeom>
          <a:ln w="40627">
            <a:solidFill>
              <a:srgbClr val="FFDEAC"/>
            </a:solidFill>
          </a:ln>
        </p:spPr>
        <p:txBody>
          <a:bodyPr wrap="square" lIns="0" tIns="0" rIns="0" bIns="0" rtlCol="0"/>
          <a:lstStyle/>
          <a:p>
            <a:endParaRPr/>
          </a:p>
        </p:txBody>
      </p:sp>
      <p:sp>
        <p:nvSpPr>
          <p:cNvPr id="4" name="object 4"/>
          <p:cNvSpPr/>
          <p:nvPr/>
        </p:nvSpPr>
        <p:spPr>
          <a:xfrm>
            <a:off x="8673465" y="6463169"/>
            <a:ext cx="27305" cy="19685"/>
          </a:xfrm>
          <a:custGeom>
            <a:avLst/>
            <a:gdLst/>
            <a:ahLst/>
            <a:cxnLst/>
            <a:rect l="l" t="t" r="r" b="b"/>
            <a:pathLst>
              <a:path w="27304" h="19685">
                <a:moveTo>
                  <a:pt x="0" y="0"/>
                </a:moveTo>
                <a:lnTo>
                  <a:pt x="126" y="19570"/>
                </a:lnTo>
                <a:lnTo>
                  <a:pt x="27177" y="19570"/>
                </a:lnTo>
                <a:lnTo>
                  <a:pt x="27177" y="6045"/>
                </a:lnTo>
                <a:lnTo>
                  <a:pt x="6095" y="6045"/>
                </a:lnTo>
                <a:lnTo>
                  <a:pt x="0" y="0"/>
                </a:lnTo>
                <a:close/>
              </a:path>
            </a:pathLst>
          </a:custGeom>
          <a:solidFill>
            <a:srgbClr val="FFDEAC"/>
          </a:solidFill>
        </p:spPr>
        <p:txBody>
          <a:bodyPr wrap="square" lIns="0" tIns="0" rIns="0" bIns="0" rtlCol="0"/>
          <a:lstStyle/>
          <a:p>
            <a:endParaRPr/>
          </a:p>
        </p:txBody>
      </p:sp>
      <p:sp>
        <p:nvSpPr>
          <p:cNvPr id="5" name="object 5"/>
          <p:cNvSpPr txBox="1"/>
          <p:nvPr/>
        </p:nvSpPr>
        <p:spPr>
          <a:xfrm>
            <a:off x="221691" y="664590"/>
            <a:ext cx="8749030" cy="5612130"/>
          </a:xfrm>
          <a:prstGeom prst="rect">
            <a:avLst/>
          </a:prstGeom>
        </p:spPr>
        <p:txBody>
          <a:bodyPr vert="horz" wrap="square" lIns="0" tIns="12700" rIns="0" bIns="0" rtlCol="0">
            <a:spAutoFit/>
          </a:bodyPr>
          <a:lstStyle/>
          <a:p>
            <a:pPr marL="12700" marR="5080" indent="3223260">
              <a:lnSpc>
                <a:spcPct val="100000"/>
              </a:lnSpc>
              <a:spcBef>
                <a:spcPts val="100"/>
              </a:spcBef>
            </a:pPr>
            <a:r>
              <a:rPr sz="2400" u="heavy" spc="-5" dirty="0">
                <a:solidFill>
                  <a:srgbClr val="FF0000"/>
                </a:solidFill>
                <a:uFill>
                  <a:solidFill>
                    <a:srgbClr val="FF0000"/>
                  </a:solidFill>
                </a:uFill>
                <a:latin typeface="Arial"/>
                <a:cs typeface="Arial"/>
              </a:rPr>
              <a:t>Pandas </a:t>
            </a:r>
            <a:r>
              <a:rPr sz="2400" u="heavy" dirty="0">
                <a:solidFill>
                  <a:srgbClr val="FF0000"/>
                </a:solidFill>
                <a:uFill>
                  <a:solidFill>
                    <a:srgbClr val="FF0000"/>
                  </a:solidFill>
                </a:uFill>
                <a:latin typeface="Arial"/>
                <a:cs typeface="Arial"/>
              </a:rPr>
              <a:t>– </a:t>
            </a:r>
            <a:r>
              <a:rPr sz="2400" u="heavy" spc="-5" dirty="0">
                <a:solidFill>
                  <a:srgbClr val="FF0000"/>
                </a:solidFill>
                <a:uFill>
                  <a:solidFill>
                    <a:srgbClr val="FF0000"/>
                  </a:solidFill>
                </a:uFill>
                <a:latin typeface="Arial"/>
                <a:cs typeface="Arial"/>
              </a:rPr>
              <a:t>Installation/Environment Setup </a:t>
            </a:r>
            <a:r>
              <a:rPr sz="2400" spc="-5" dirty="0">
                <a:solidFill>
                  <a:srgbClr val="FF0000"/>
                </a:solidFill>
                <a:latin typeface="Arial"/>
                <a:cs typeface="Arial"/>
              </a:rPr>
              <a:t> </a:t>
            </a:r>
            <a:r>
              <a:rPr sz="2400" spc="-5" dirty="0">
                <a:solidFill>
                  <a:srgbClr val="FFC000"/>
                </a:solidFill>
                <a:latin typeface="Arial"/>
                <a:cs typeface="Arial"/>
              </a:rPr>
              <a:t>Pandas module doesn't </a:t>
            </a:r>
            <a:r>
              <a:rPr sz="2400" spc="-5" dirty="0">
                <a:solidFill>
                  <a:srgbClr val="333399"/>
                </a:solidFill>
                <a:latin typeface="Arial"/>
                <a:cs typeface="Arial"/>
              </a:rPr>
              <a:t>come bundled with Standard</a:t>
            </a:r>
            <a:r>
              <a:rPr sz="2400" spc="85" dirty="0">
                <a:solidFill>
                  <a:srgbClr val="333399"/>
                </a:solidFill>
                <a:latin typeface="Arial"/>
                <a:cs typeface="Arial"/>
              </a:rPr>
              <a:t> </a:t>
            </a:r>
            <a:r>
              <a:rPr sz="2400" dirty="0">
                <a:solidFill>
                  <a:srgbClr val="333399"/>
                </a:solidFill>
                <a:latin typeface="Arial"/>
                <a:cs typeface="Arial"/>
              </a:rPr>
              <a:t>Python.</a:t>
            </a:r>
            <a:endParaRPr sz="2400" dirty="0">
              <a:latin typeface="Arial"/>
              <a:cs typeface="Arial"/>
            </a:endParaRPr>
          </a:p>
          <a:p>
            <a:pPr marL="686435" marR="810895">
              <a:lnSpc>
                <a:spcPct val="100000"/>
              </a:lnSpc>
            </a:pPr>
            <a:r>
              <a:rPr sz="2400" dirty="0">
                <a:solidFill>
                  <a:srgbClr val="333399"/>
                </a:solidFill>
                <a:latin typeface="Arial"/>
                <a:cs typeface="Arial"/>
              </a:rPr>
              <a:t>If </a:t>
            </a:r>
            <a:r>
              <a:rPr sz="2400" spc="-5" dirty="0">
                <a:solidFill>
                  <a:srgbClr val="333399"/>
                </a:solidFill>
                <a:latin typeface="Arial"/>
                <a:cs typeface="Arial"/>
              </a:rPr>
              <a:t>we install </a:t>
            </a:r>
            <a:r>
              <a:rPr sz="2400" u="heavy" spc="-5" dirty="0">
                <a:solidFill>
                  <a:srgbClr val="C00000"/>
                </a:solidFill>
                <a:uFill>
                  <a:solidFill>
                    <a:srgbClr val="C00000"/>
                  </a:solidFill>
                </a:uFill>
                <a:latin typeface="Arial"/>
                <a:cs typeface="Arial"/>
              </a:rPr>
              <a:t>Anaconda Python package</a:t>
            </a:r>
            <a:r>
              <a:rPr sz="2400" spc="-5" dirty="0">
                <a:solidFill>
                  <a:srgbClr val="C00000"/>
                </a:solidFill>
                <a:latin typeface="Arial"/>
                <a:cs typeface="Arial"/>
              </a:rPr>
              <a:t> </a:t>
            </a:r>
            <a:r>
              <a:rPr sz="2400" spc="-5" dirty="0">
                <a:solidFill>
                  <a:srgbClr val="333399"/>
                </a:solidFill>
                <a:latin typeface="Arial"/>
                <a:cs typeface="Arial"/>
              </a:rPr>
              <a:t>Pandas will</a:t>
            </a:r>
            <a:r>
              <a:rPr sz="2400" spc="-220" dirty="0">
                <a:solidFill>
                  <a:srgbClr val="333399"/>
                </a:solidFill>
                <a:latin typeface="Arial"/>
                <a:cs typeface="Arial"/>
              </a:rPr>
              <a:t> </a:t>
            </a:r>
            <a:r>
              <a:rPr sz="2400" spc="-10" dirty="0">
                <a:solidFill>
                  <a:srgbClr val="333399"/>
                </a:solidFill>
                <a:latin typeface="Arial"/>
                <a:cs typeface="Arial"/>
              </a:rPr>
              <a:t>be  </a:t>
            </a:r>
            <a:r>
              <a:rPr sz="2400" spc="-5" dirty="0">
                <a:solidFill>
                  <a:srgbClr val="333399"/>
                </a:solidFill>
                <a:latin typeface="Arial"/>
                <a:cs typeface="Arial"/>
              </a:rPr>
              <a:t>installed by</a:t>
            </a:r>
            <a:r>
              <a:rPr sz="2400" dirty="0">
                <a:solidFill>
                  <a:srgbClr val="333399"/>
                </a:solidFill>
                <a:latin typeface="Arial"/>
                <a:cs typeface="Arial"/>
              </a:rPr>
              <a:t> </a:t>
            </a:r>
            <a:r>
              <a:rPr sz="2400" spc="-5" dirty="0">
                <a:solidFill>
                  <a:srgbClr val="333399"/>
                </a:solidFill>
                <a:latin typeface="Arial"/>
                <a:cs typeface="Arial"/>
              </a:rPr>
              <a:t>default</a:t>
            </a:r>
            <a:r>
              <a:rPr sz="1800" spc="-5" dirty="0">
                <a:solidFill>
                  <a:srgbClr val="333399"/>
                </a:solidFill>
                <a:latin typeface="Arial"/>
                <a:cs typeface="Arial"/>
              </a:rPr>
              <a:t>.</a:t>
            </a:r>
            <a:endParaRPr sz="1800" dirty="0">
              <a:latin typeface="Arial"/>
              <a:cs typeface="Arial"/>
            </a:endParaRPr>
          </a:p>
          <a:p>
            <a:pPr marL="12700">
              <a:lnSpc>
                <a:spcPts val="2710"/>
              </a:lnSpc>
            </a:pPr>
            <a:r>
              <a:rPr sz="2400" b="1" spc="-5" dirty="0">
                <a:solidFill>
                  <a:srgbClr val="92D050"/>
                </a:solidFill>
                <a:latin typeface="Arial"/>
                <a:cs typeface="Arial"/>
              </a:rPr>
              <a:t>Steps for Anaconda </a:t>
            </a:r>
            <a:r>
              <a:rPr sz="2400" b="1" dirty="0">
                <a:solidFill>
                  <a:srgbClr val="92D050"/>
                </a:solidFill>
                <a:latin typeface="Arial"/>
                <a:cs typeface="Arial"/>
              </a:rPr>
              <a:t>installation </a:t>
            </a:r>
            <a:r>
              <a:rPr sz="2400" b="1" spc="-5" dirty="0">
                <a:solidFill>
                  <a:srgbClr val="92D050"/>
                </a:solidFill>
                <a:latin typeface="Arial"/>
                <a:cs typeface="Arial"/>
              </a:rPr>
              <a:t>&amp;</a:t>
            </a:r>
            <a:r>
              <a:rPr sz="2400" b="1" spc="-325" dirty="0">
                <a:solidFill>
                  <a:srgbClr val="92D050"/>
                </a:solidFill>
                <a:latin typeface="Arial"/>
                <a:cs typeface="Arial"/>
              </a:rPr>
              <a:t> </a:t>
            </a:r>
            <a:r>
              <a:rPr sz="2400" b="1" spc="-5" dirty="0">
                <a:solidFill>
                  <a:srgbClr val="92D050"/>
                </a:solidFill>
                <a:latin typeface="Arial"/>
                <a:cs typeface="Arial"/>
              </a:rPr>
              <a:t>Use</a:t>
            </a:r>
            <a:endParaRPr sz="2400" dirty="0">
              <a:latin typeface="Arial"/>
              <a:cs typeface="Arial"/>
            </a:endParaRPr>
          </a:p>
          <a:p>
            <a:pPr marL="355600" indent="-343535">
              <a:lnSpc>
                <a:spcPts val="3360"/>
              </a:lnSpc>
              <a:buAutoNum type="arabicPeriod"/>
              <a:tabLst>
                <a:tab pos="356235" algn="l"/>
              </a:tabLst>
            </a:pPr>
            <a:r>
              <a:rPr sz="2400" spc="-5" dirty="0">
                <a:solidFill>
                  <a:srgbClr val="333399"/>
                </a:solidFill>
                <a:latin typeface="Arial"/>
                <a:cs typeface="Arial"/>
              </a:rPr>
              <a:t>visit </a:t>
            </a:r>
            <a:r>
              <a:rPr sz="2400" dirty="0">
                <a:solidFill>
                  <a:srgbClr val="333399"/>
                </a:solidFill>
                <a:latin typeface="Arial"/>
                <a:cs typeface="Arial"/>
              </a:rPr>
              <a:t>the site</a:t>
            </a:r>
            <a:r>
              <a:rPr sz="2400" spc="-35" dirty="0">
                <a:solidFill>
                  <a:srgbClr val="333399"/>
                </a:solidFill>
                <a:latin typeface="Arial"/>
                <a:cs typeface="Arial"/>
              </a:rPr>
              <a:t> </a:t>
            </a:r>
            <a:r>
              <a:rPr sz="2800" spc="-10" dirty="0">
                <a:solidFill>
                  <a:srgbClr val="00AEEE"/>
                </a:solidFill>
                <a:latin typeface="Arial"/>
                <a:cs typeface="Arial"/>
              </a:rPr>
              <a:t>https:</a:t>
            </a:r>
            <a:r>
              <a:rPr sz="2800" u="heavy" spc="-10" dirty="0">
                <a:solidFill>
                  <a:srgbClr val="0000FF"/>
                </a:solidFill>
                <a:uFill>
                  <a:solidFill>
                    <a:srgbClr val="0000FF"/>
                  </a:solidFill>
                </a:uFill>
                <a:latin typeface="Arial"/>
                <a:cs typeface="Arial"/>
                <a:hlinkClick r:id="rId2"/>
              </a:rPr>
              <a:t>//ww</a:t>
            </a:r>
            <a:r>
              <a:rPr sz="2800" u="heavy" spc="-10" dirty="0">
                <a:solidFill>
                  <a:srgbClr val="548ED4"/>
                </a:solidFill>
                <a:uFill>
                  <a:solidFill>
                    <a:srgbClr val="0000FF"/>
                  </a:solidFill>
                </a:uFill>
                <a:latin typeface="Arial"/>
                <a:cs typeface="Arial"/>
              </a:rPr>
              <a:t>w</a:t>
            </a:r>
            <a:r>
              <a:rPr sz="2800" u="heavy" spc="-10" dirty="0">
                <a:solidFill>
                  <a:srgbClr val="00AEEE"/>
                </a:solidFill>
                <a:uFill>
                  <a:solidFill>
                    <a:srgbClr val="0000FF"/>
                  </a:solidFill>
                </a:uFill>
                <a:latin typeface="Arial"/>
                <a:cs typeface="Arial"/>
              </a:rPr>
              <a:t>.</a:t>
            </a:r>
            <a:r>
              <a:rPr sz="2800" u="heavy" spc="-10" dirty="0">
                <a:solidFill>
                  <a:srgbClr val="0000FF"/>
                </a:solidFill>
                <a:uFill>
                  <a:solidFill>
                    <a:srgbClr val="0000FF"/>
                  </a:solidFill>
                </a:uFill>
                <a:latin typeface="Arial"/>
                <a:cs typeface="Arial"/>
                <a:hlinkClick r:id="rId2"/>
              </a:rPr>
              <a:t>anaconda.com/download/</a:t>
            </a:r>
            <a:endParaRPr sz="2800" dirty="0">
              <a:latin typeface="Arial"/>
              <a:cs typeface="Arial"/>
            </a:endParaRPr>
          </a:p>
          <a:p>
            <a:pPr marL="355600" indent="-343535">
              <a:lnSpc>
                <a:spcPct val="100000"/>
              </a:lnSpc>
              <a:spcBef>
                <a:spcPts val="229"/>
              </a:spcBef>
              <a:buAutoNum type="arabicPeriod"/>
              <a:tabLst>
                <a:tab pos="356235" algn="l"/>
              </a:tabLst>
            </a:pPr>
            <a:r>
              <a:rPr sz="2400" spc="-5" dirty="0">
                <a:solidFill>
                  <a:srgbClr val="333399"/>
                </a:solidFill>
                <a:latin typeface="Arial"/>
                <a:cs typeface="Arial"/>
              </a:rPr>
              <a:t>Download appropriate anaconda</a:t>
            </a:r>
            <a:r>
              <a:rPr sz="2400" spc="70" dirty="0">
                <a:solidFill>
                  <a:srgbClr val="333399"/>
                </a:solidFill>
                <a:latin typeface="Arial"/>
                <a:cs typeface="Arial"/>
              </a:rPr>
              <a:t> </a:t>
            </a:r>
            <a:r>
              <a:rPr sz="2400" spc="-5" dirty="0">
                <a:solidFill>
                  <a:srgbClr val="333399"/>
                </a:solidFill>
                <a:latin typeface="Arial"/>
                <a:cs typeface="Arial"/>
              </a:rPr>
              <a:t>installer</a:t>
            </a:r>
            <a:endParaRPr sz="2400" dirty="0">
              <a:latin typeface="Arial"/>
              <a:cs typeface="Arial"/>
            </a:endParaRPr>
          </a:p>
          <a:p>
            <a:pPr marL="355600" indent="-343535">
              <a:lnSpc>
                <a:spcPct val="100000"/>
              </a:lnSpc>
              <a:buAutoNum type="arabicPeriod"/>
              <a:tabLst>
                <a:tab pos="356235" algn="l"/>
              </a:tabLst>
            </a:pPr>
            <a:r>
              <a:rPr sz="2400" dirty="0">
                <a:solidFill>
                  <a:srgbClr val="333399"/>
                </a:solidFill>
                <a:latin typeface="Arial"/>
                <a:cs typeface="Arial"/>
              </a:rPr>
              <a:t>After </a:t>
            </a:r>
            <a:r>
              <a:rPr sz="2400" spc="-5" dirty="0">
                <a:solidFill>
                  <a:srgbClr val="333399"/>
                </a:solidFill>
                <a:latin typeface="Arial"/>
                <a:cs typeface="Arial"/>
              </a:rPr>
              <a:t>download install </a:t>
            </a:r>
            <a:r>
              <a:rPr sz="2400" dirty="0">
                <a:solidFill>
                  <a:srgbClr val="333399"/>
                </a:solidFill>
                <a:latin typeface="Arial"/>
                <a:cs typeface="Arial"/>
              </a:rPr>
              <a:t>it.</a:t>
            </a:r>
            <a:endParaRPr sz="2400" dirty="0">
              <a:latin typeface="Arial"/>
              <a:cs typeface="Arial"/>
            </a:endParaRPr>
          </a:p>
          <a:p>
            <a:pPr marL="355600" indent="-343535">
              <a:lnSpc>
                <a:spcPts val="2860"/>
              </a:lnSpc>
              <a:spcBef>
                <a:spcPts val="5"/>
              </a:spcBef>
              <a:buAutoNum type="arabicPeriod"/>
              <a:tabLst>
                <a:tab pos="356235" algn="l"/>
              </a:tabLst>
            </a:pPr>
            <a:r>
              <a:rPr sz="2400" spc="-5" dirty="0">
                <a:solidFill>
                  <a:srgbClr val="333399"/>
                </a:solidFill>
                <a:latin typeface="Arial"/>
                <a:cs typeface="Arial"/>
              </a:rPr>
              <a:t>During installation check </a:t>
            </a:r>
            <a:r>
              <a:rPr sz="2400" dirty="0">
                <a:solidFill>
                  <a:srgbClr val="333399"/>
                </a:solidFill>
                <a:latin typeface="Arial"/>
                <a:cs typeface="Arial"/>
              </a:rPr>
              <a:t>for </a:t>
            </a:r>
            <a:r>
              <a:rPr sz="2400" spc="-5" dirty="0">
                <a:solidFill>
                  <a:srgbClr val="333399"/>
                </a:solidFill>
                <a:latin typeface="Arial"/>
                <a:cs typeface="Arial"/>
              </a:rPr>
              <a:t>set path and all</a:t>
            </a:r>
            <a:r>
              <a:rPr sz="2400" spc="10" dirty="0">
                <a:solidFill>
                  <a:srgbClr val="333399"/>
                </a:solidFill>
                <a:latin typeface="Arial"/>
                <a:cs typeface="Arial"/>
              </a:rPr>
              <a:t> </a:t>
            </a:r>
            <a:r>
              <a:rPr sz="2400" spc="-5" dirty="0">
                <a:solidFill>
                  <a:srgbClr val="333399"/>
                </a:solidFill>
                <a:latin typeface="Arial"/>
                <a:cs typeface="Arial"/>
              </a:rPr>
              <a:t>user</a:t>
            </a:r>
            <a:endParaRPr sz="2400" dirty="0">
              <a:latin typeface="Arial"/>
              <a:cs typeface="Arial"/>
            </a:endParaRPr>
          </a:p>
          <a:p>
            <a:pPr marL="355600" indent="-343535">
              <a:lnSpc>
                <a:spcPts val="2525"/>
              </a:lnSpc>
              <a:buAutoNum type="arabicPeriod"/>
              <a:tabLst>
                <a:tab pos="356235" algn="l"/>
              </a:tabLst>
            </a:pPr>
            <a:r>
              <a:rPr sz="2200" spc="-5" dirty="0">
                <a:solidFill>
                  <a:srgbClr val="333399"/>
                </a:solidFill>
                <a:latin typeface="Arial"/>
                <a:cs typeface="Arial"/>
              </a:rPr>
              <a:t>After installation start spyder </a:t>
            </a:r>
            <a:r>
              <a:rPr sz="2200" dirty="0">
                <a:solidFill>
                  <a:srgbClr val="333399"/>
                </a:solidFill>
                <a:latin typeface="Arial"/>
                <a:cs typeface="Arial"/>
              </a:rPr>
              <a:t>utility </a:t>
            </a:r>
            <a:r>
              <a:rPr sz="2200" spc="-5" dirty="0">
                <a:solidFill>
                  <a:srgbClr val="333399"/>
                </a:solidFill>
                <a:latin typeface="Arial"/>
                <a:cs typeface="Arial"/>
              </a:rPr>
              <a:t>of anaconda from start</a:t>
            </a:r>
            <a:r>
              <a:rPr sz="2200" spc="65" dirty="0">
                <a:solidFill>
                  <a:srgbClr val="333399"/>
                </a:solidFill>
                <a:latin typeface="Arial"/>
                <a:cs typeface="Arial"/>
              </a:rPr>
              <a:t> </a:t>
            </a:r>
            <a:r>
              <a:rPr sz="2200" spc="-5" dirty="0">
                <a:solidFill>
                  <a:srgbClr val="333399"/>
                </a:solidFill>
                <a:latin typeface="Arial"/>
                <a:cs typeface="Arial"/>
              </a:rPr>
              <a:t>menu</a:t>
            </a:r>
            <a:endParaRPr sz="2200" dirty="0">
              <a:latin typeface="Arial"/>
              <a:cs typeface="Arial"/>
            </a:endParaRPr>
          </a:p>
          <a:p>
            <a:pPr marL="355600" indent="-343535">
              <a:lnSpc>
                <a:spcPts val="3265"/>
              </a:lnSpc>
              <a:buAutoNum type="arabicPeriod"/>
              <a:tabLst>
                <a:tab pos="356235" algn="l"/>
                <a:tab pos="1186180" algn="l"/>
                <a:tab pos="4612640" algn="l"/>
              </a:tabLst>
            </a:pPr>
            <a:r>
              <a:rPr sz="2400" spc="-65" dirty="0">
                <a:solidFill>
                  <a:srgbClr val="333399"/>
                </a:solidFill>
                <a:latin typeface="Arial"/>
                <a:cs typeface="Arial"/>
              </a:rPr>
              <a:t>Type	</a:t>
            </a:r>
            <a:r>
              <a:rPr sz="2800" spc="-5" dirty="0">
                <a:latin typeface="Arial"/>
                <a:cs typeface="Arial"/>
              </a:rPr>
              <a:t>import </a:t>
            </a:r>
            <a:r>
              <a:rPr sz="2800" dirty="0">
                <a:latin typeface="Arial"/>
                <a:cs typeface="Arial"/>
              </a:rPr>
              <a:t>pandas</a:t>
            </a:r>
            <a:r>
              <a:rPr sz="2800" spc="60" dirty="0">
                <a:latin typeface="Arial"/>
                <a:cs typeface="Arial"/>
              </a:rPr>
              <a:t> </a:t>
            </a:r>
            <a:r>
              <a:rPr sz="2800" dirty="0">
                <a:latin typeface="Arial"/>
                <a:cs typeface="Arial"/>
              </a:rPr>
              <a:t>as</a:t>
            </a:r>
            <a:r>
              <a:rPr sz="2800" spc="30" dirty="0">
                <a:latin typeface="Arial"/>
                <a:cs typeface="Arial"/>
              </a:rPr>
              <a:t> </a:t>
            </a:r>
            <a:r>
              <a:rPr sz="2800" spc="-5" dirty="0">
                <a:latin typeface="Arial"/>
                <a:cs typeface="Arial"/>
              </a:rPr>
              <a:t>pd	</a:t>
            </a:r>
            <a:r>
              <a:rPr sz="2400" spc="-5" dirty="0">
                <a:solidFill>
                  <a:srgbClr val="333399"/>
                </a:solidFill>
                <a:latin typeface="Arial"/>
                <a:cs typeface="Arial"/>
              </a:rPr>
              <a:t>in left</a:t>
            </a:r>
            <a:r>
              <a:rPr sz="2400" spc="-15" dirty="0">
                <a:solidFill>
                  <a:srgbClr val="333399"/>
                </a:solidFill>
                <a:latin typeface="Arial"/>
                <a:cs typeface="Arial"/>
              </a:rPr>
              <a:t> </a:t>
            </a:r>
            <a:r>
              <a:rPr sz="2400" spc="-5" dirty="0">
                <a:solidFill>
                  <a:srgbClr val="333399"/>
                </a:solidFill>
                <a:latin typeface="Arial"/>
                <a:cs typeface="Arial"/>
              </a:rPr>
              <a:t>pane(temp.py)</a:t>
            </a:r>
            <a:endParaRPr sz="2400" dirty="0">
              <a:latin typeface="Arial"/>
              <a:cs typeface="Arial"/>
            </a:endParaRPr>
          </a:p>
          <a:p>
            <a:pPr marL="355600" indent="-343535">
              <a:lnSpc>
                <a:spcPct val="100000"/>
              </a:lnSpc>
              <a:spcBef>
                <a:spcPts val="229"/>
              </a:spcBef>
              <a:buAutoNum type="arabicPeriod"/>
              <a:tabLst>
                <a:tab pos="356235" algn="l"/>
              </a:tabLst>
            </a:pPr>
            <a:r>
              <a:rPr sz="2400" spc="-5" dirty="0">
                <a:solidFill>
                  <a:srgbClr val="333399"/>
                </a:solidFill>
                <a:latin typeface="Arial"/>
                <a:cs typeface="Arial"/>
              </a:rPr>
              <a:t>Then </a:t>
            </a:r>
            <a:r>
              <a:rPr sz="2400" dirty="0">
                <a:solidFill>
                  <a:srgbClr val="333399"/>
                </a:solidFill>
                <a:latin typeface="Arial"/>
                <a:cs typeface="Arial"/>
              </a:rPr>
              <a:t>run</a:t>
            </a:r>
            <a:r>
              <a:rPr sz="2400" spc="-30" dirty="0">
                <a:solidFill>
                  <a:srgbClr val="333399"/>
                </a:solidFill>
                <a:latin typeface="Arial"/>
                <a:cs typeface="Arial"/>
              </a:rPr>
              <a:t> </a:t>
            </a:r>
            <a:r>
              <a:rPr sz="2400" dirty="0">
                <a:solidFill>
                  <a:srgbClr val="333399"/>
                </a:solidFill>
                <a:latin typeface="Arial"/>
                <a:cs typeface="Arial"/>
              </a:rPr>
              <a:t>it.</a:t>
            </a:r>
            <a:endParaRPr sz="2400" dirty="0">
              <a:latin typeface="Arial"/>
              <a:cs typeface="Arial"/>
            </a:endParaRPr>
          </a:p>
          <a:p>
            <a:pPr marL="355600" indent="-343535">
              <a:lnSpc>
                <a:spcPct val="100000"/>
              </a:lnSpc>
              <a:buAutoNum type="arabicPeriod"/>
              <a:tabLst>
                <a:tab pos="356235" algn="l"/>
              </a:tabLst>
            </a:pPr>
            <a:r>
              <a:rPr sz="2400" dirty="0">
                <a:solidFill>
                  <a:srgbClr val="333399"/>
                </a:solidFill>
                <a:latin typeface="Arial"/>
                <a:cs typeface="Arial"/>
              </a:rPr>
              <a:t>If </a:t>
            </a:r>
            <a:r>
              <a:rPr sz="2400" spc="-5" dirty="0">
                <a:solidFill>
                  <a:srgbClr val="333399"/>
                </a:solidFill>
                <a:latin typeface="Arial"/>
                <a:cs typeface="Arial"/>
              </a:rPr>
              <a:t>no error is show then </a:t>
            </a:r>
            <a:r>
              <a:rPr sz="2400" dirty="0">
                <a:solidFill>
                  <a:srgbClr val="333399"/>
                </a:solidFill>
                <a:latin typeface="Arial"/>
                <a:cs typeface="Arial"/>
              </a:rPr>
              <a:t>it </a:t>
            </a:r>
            <a:r>
              <a:rPr sz="2400" spc="-5" dirty="0">
                <a:solidFill>
                  <a:srgbClr val="333399"/>
                </a:solidFill>
                <a:latin typeface="Arial"/>
                <a:cs typeface="Arial"/>
              </a:rPr>
              <a:t>shows pandas is</a:t>
            </a:r>
            <a:r>
              <a:rPr sz="2400" spc="-55" dirty="0">
                <a:solidFill>
                  <a:srgbClr val="333399"/>
                </a:solidFill>
                <a:latin typeface="Arial"/>
                <a:cs typeface="Arial"/>
              </a:rPr>
              <a:t> </a:t>
            </a:r>
            <a:r>
              <a:rPr sz="2400" spc="-5" dirty="0">
                <a:solidFill>
                  <a:srgbClr val="333399"/>
                </a:solidFill>
                <a:latin typeface="Arial"/>
                <a:cs typeface="Arial"/>
              </a:rPr>
              <a:t>installed.</a:t>
            </a:r>
            <a:endParaRPr sz="2400" dirty="0">
              <a:latin typeface="Arial"/>
              <a:cs typeface="Arial"/>
            </a:endParaRPr>
          </a:p>
          <a:p>
            <a:pPr marL="355600" marR="280670" indent="-343535">
              <a:lnSpc>
                <a:spcPct val="100000"/>
              </a:lnSpc>
              <a:buAutoNum type="arabicPeriod"/>
              <a:tabLst>
                <a:tab pos="356235" algn="l"/>
              </a:tabLst>
            </a:pPr>
            <a:r>
              <a:rPr sz="2400" spc="-5" dirty="0">
                <a:solidFill>
                  <a:srgbClr val="333399"/>
                </a:solidFill>
                <a:latin typeface="Arial"/>
                <a:cs typeface="Arial"/>
              </a:rPr>
              <a:t>Like default </a:t>
            </a:r>
            <a:r>
              <a:rPr sz="2400" dirty="0">
                <a:solidFill>
                  <a:srgbClr val="333399"/>
                </a:solidFill>
                <a:latin typeface="Arial"/>
                <a:cs typeface="Arial"/>
              </a:rPr>
              <a:t>temp.py </a:t>
            </a:r>
            <a:r>
              <a:rPr sz="2400" spc="-5" dirty="0">
                <a:solidFill>
                  <a:srgbClr val="333399"/>
                </a:solidFill>
                <a:latin typeface="Arial"/>
                <a:cs typeface="Arial"/>
              </a:rPr>
              <a:t>we can create another .py file </a:t>
            </a:r>
            <a:r>
              <a:rPr sz="2400" dirty="0">
                <a:solidFill>
                  <a:srgbClr val="333399"/>
                </a:solidFill>
                <a:latin typeface="Arial"/>
                <a:cs typeface="Arial"/>
              </a:rPr>
              <a:t>from</a:t>
            </a:r>
            <a:r>
              <a:rPr sz="2400" spc="-120" dirty="0">
                <a:solidFill>
                  <a:srgbClr val="333399"/>
                </a:solidFill>
                <a:latin typeface="Arial"/>
                <a:cs typeface="Arial"/>
              </a:rPr>
              <a:t> </a:t>
            </a:r>
            <a:r>
              <a:rPr sz="2400" spc="-5" dirty="0">
                <a:solidFill>
                  <a:srgbClr val="333399"/>
                </a:solidFill>
                <a:latin typeface="Arial"/>
                <a:cs typeface="Arial"/>
              </a:rPr>
              <a:t>new  window option </a:t>
            </a:r>
            <a:r>
              <a:rPr sz="2400" dirty="0">
                <a:solidFill>
                  <a:srgbClr val="333399"/>
                </a:solidFill>
                <a:latin typeface="Arial"/>
                <a:cs typeface="Arial"/>
              </a:rPr>
              <a:t>of </a:t>
            </a:r>
            <a:r>
              <a:rPr sz="2400" spc="-5" dirty="0">
                <a:solidFill>
                  <a:srgbClr val="333399"/>
                </a:solidFill>
                <a:latin typeface="Arial"/>
                <a:cs typeface="Arial"/>
              </a:rPr>
              <a:t>file menu </a:t>
            </a:r>
            <a:r>
              <a:rPr sz="2400" dirty="0">
                <a:solidFill>
                  <a:srgbClr val="333399"/>
                </a:solidFill>
                <a:latin typeface="Arial"/>
                <a:cs typeface="Arial"/>
              </a:rPr>
              <a:t>for </a:t>
            </a:r>
            <a:r>
              <a:rPr sz="2400" spc="-5" dirty="0">
                <a:solidFill>
                  <a:srgbClr val="333399"/>
                </a:solidFill>
                <a:latin typeface="Arial"/>
                <a:cs typeface="Arial"/>
              </a:rPr>
              <a:t>new</a:t>
            </a:r>
            <a:r>
              <a:rPr sz="2400" spc="-25" dirty="0">
                <a:solidFill>
                  <a:srgbClr val="333399"/>
                </a:solidFill>
                <a:latin typeface="Arial"/>
                <a:cs typeface="Arial"/>
              </a:rPr>
              <a:t> </a:t>
            </a:r>
            <a:r>
              <a:rPr sz="2400" dirty="0">
                <a:solidFill>
                  <a:srgbClr val="333399"/>
                </a:solidFill>
                <a:latin typeface="Arial"/>
                <a:cs typeface="Arial"/>
              </a:rPr>
              <a:t>program.</a:t>
            </a:r>
            <a:endParaRPr sz="2400" dirty="0">
              <a:latin typeface="Arial"/>
              <a:cs typeface="Arial"/>
            </a:endParaRPr>
          </a:p>
        </p:txBody>
      </p:sp>
      <p:sp>
        <p:nvSpPr>
          <p:cNvPr id="6" name="object 6"/>
          <p:cNvSpPr/>
          <p:nvPr/>
        </p:nvSpPr>
        <p:spPr>
          <a:xfrm>
            <a:off x="385572" y="6496430"/>
            <a:ext cx="27305" cy="41275"/>
          </a:xfrm>
          <a:custGeom>
            <a:avLst/>
            <a:gdLst/>
            <a:ahLst/>
            <a:cxnLst/>
            <a:rect l="l" t="t" r="r" b="b"/>
            <a:pathLst>
              <a:path w="27304" h="41275">
                <a:moveTo>
                  <a:pt x="21069" y="0"/>
                </a:moveTo>
                <a:lnTo>
                  <a:pt x="6070" y="0"/>
                </a:lnTo>
                <a:lnTo>
                  <a:pt x="0" y="6096"/>
                </a:lnTo>
                <a:lnTo>
                  <a:pt x="0" y="40906"/>
                </a:lnTo>
                <a:lnTo>
                  <a:pt x="10566" y="38760"/>
                </a:lnTo>
                <a:lnTo>
                  <a:pt x="19189" y="32918"/>
                </a:lnTo>
                <a:lnTo>
                  <a:pt x="25006" y="24244"/>
                </a:lnTo>
                <a:lnTo>
                  <a:pt x="27139" y="13627"/>
                </a:lnTo>
                <a:lnTo>
                  <a:pt x="27139" y="6096"/>
                </a:lnTo>
                <a:lnTo>
                  <a:pt x="21069" y="0"/>
                </a:lnTo>
                <a:close/>
              </a:path>
            </a:pathLst>
          </a:custGeom>
          <a:solidFill>
            <a:srgbClr val="CDB089"/>
          </a:solidFill>
        </p:spPr>
        <p:txBody>
          <a:bodyPr wrap="square" lIns="0" tIns="0" rIns="0" bIns="0" rtlCol="0"/>
          <a:lstStyle/>
          <a:p>
            <a:endParaRPr/>
          </a:p>
        </p:txBody>
      </p:sp>
      <p:sp>
        <p:nvSpPr>
          <p:cNvPr id="7" name="object 7"/>
          <p:cNvSpPr/>
          <p:nvPr/>
        </p:nvSpPr>
        <p:spPr>
          <a:xfrm>
            <a:off x="8700134" y="6455511"/>
            <a:ext cx="27305" cy="27305"/>
          </a:xfrm>
          <a:custGeom>
            <a:avLst/>
            <a:gdLst/>
            <a:ahLst/>
            <a:cxnLst/>
            <a:rect l="l" t="t" r="r" b="b"/>
            <a:pathLst>
              <a:path w="27304" h="27304">
                <a:moveTo>
                  <a:pt x="27178" y="0"/>
                </a:moveTo>
                <a:lnTo>
                  <a:pt x="0" y="0"/>
                </a:lnTo>
                <a:lnTo>
                  <a:pt x="0" y="27279"/>
                </a:lnTo>
                <a:lnTo>
                  <a:pt x="10541" y="25133"/>
                </a:lnTo>
                <a:lnTo>
                  <a:pt x="19176" y="19291"/>
                </a:lnTo>
                <a:lnTo>
                  <a:pt x="25019" y="10617"/>
                </a:lnTo>
                <a:lnTo>
                  <a:pt x="27178" y="0"/>
                </a:lnTo>
                <a:close/>
              </a:path>
            </a:pathLst>
          </a:custGeom>
          <a:solidFill>
            <a:srgbClr val="CDB089"/>
          </a:solidFill>
        </p:spPr>
        <p:txBody>
          <a:bodyPr wrap="square" lIns="0" tIns="0" rIns="0" bIns="0" rtlCol="0"/>
          <a:lstStyle/>
          <a:p>
            <a:endParaRPr/>
          </a:p>
        </p:txBody>
      </p:sp>
      <p:sp>
        <p:nvSpPr>
          <p:cNvPr id="8" name="object 8"/>
          <p:cNvSpPr/>
          <p:nvPr/>
        </p:nvSpPr>
        <p:spPr>
          <a:xfrm>
            <a:off x="8672956" y="6428232"/>
            <a:ext cx="54610" cy="41275"/>
          </a:xfrm>
          <a:custGeom>
            <a:avLst/>
            <a:gdLst/>
            <a:ahLst/>
            <a:cxnLst/>
            <a:rect l="l" t="t" r="r" b="b"/>
            <a:pathLst>
              <a:path w="54609" h="41275">
                <a:moveTo>
                  <a:pt x="27177" y="0"/>
                </a:moveTo>
                <a:lnTo>
                  <a:pt x="16637" y="2146"/>
                </a:lnTo>
                <a:lnTo>
                  <a:pt x="8000" y="7988"/>
                </a:lnTo>
                <a:lnTo>
                  <a:pt x="2159" y="16662"/>
                </a:lnTo>
                <a:lnTo>
                  <a:pt x="0" y="27279"/>
                </a:lnTo>
                <a:lnTo>
                  <a:pt x="0" y="34810"/>
                </a:lnTo>
                <a:lnTo>
                  <a:pt x="6096" y="40919"/>
                </a:lnTo>
                <a:lnTo>
                  <a:pt x="21082" y="40919"/>
                </a:lnTo>
                <a:lnTo>
                  <a:pt x="27177" y="34810"/>
                </a:lnTo>
                <a:lnTo>
                  <a:pt x="27177" y="27279"/>
                </a:lnTo>
                <a:lnTo>
                  <a:pt x="54356" y="27279"/>
                </a:lnTo>
                <a:lnTo>
                  <a:pt x="52197" y="16662"/>
                </a:lnTo>
                <a:lnTo>
                  <a:pt x="46354" y="7988"/>
                </a:lnTo>
                <a:lnTo>
                  <a:pt x="37719" y="2146"/>
                </a:lnTo>
                <a:lnTo>
                  <a:pt x="27177" y="0"/>
                </a:lnTo>
                <a:close/>
              </a:path>
            </a:pathLst>
          </a:custGeom>
          <a:solidFill>
            <a:srgbClr val="CDB089"/>
          </a:solidFill>
        </p:spPr>
        <p:txBody>
          <a:bodyPr wrap="square" lIns="0" tIns="0" rIns="0" bIns="0" rtlCol="0"/>
          <a:lstStyle/>
          <a:p>
            <a:endParaRPr/>
          </a:p>
        </p:txBody>
      </p:sp>
      <p:sp>
        <p:nvSpPr>
          <p:cNvPr id="9" name="object 9"/>
          <p:cNvSpPr/>
          <p:nvPr/>
        </p:nvSpPr>
        <p:spPr>
          <a:xfrm>
            <a:off x="358140" y="6428232"/>
            <a:ext cx="8369934" cy="429895"/>
          </a:xfrm>
          <a:custGeom>
            <a:avLst/>
            <a:gdLst/>
            <a:ahLst/>
            <a:cxnLst/>
            <a:rect l="l" t="t" r="r" b="b"/>
            <a:pathLst>
              <a:path w="8369934" h="429895">
                <a:moveTo>
                  <a:pt x="0" y="81407"/>
                </a:moveTo>
                <a:lnTo>
                  <a:pt x="2133" y="70853"/>
                </a:lnTo>
                <a:lnTo>
                  <a:pt x="7950" y="62217"/>
                </a:lnTo>
                <a:lnTo>
                  <a:pt x="16586" y="56413"/>
                </a:lnTo>
                <a:lnTo>
                  <a:pt x="27152" y="54279"/>
                </a:lnTo>
                <a:lnTo>
                  <a:pt x="8315452" y="54279"/>
                </a:lnTo>
                <a:lnTo>
                  <a:pt x="8315452" y="27139"/>
                </a:lnTo>
                <a:lnTo>
                  <a:pt x="8317610" y="16573"/>
                </a:lnTo>
                <a:lnTo>
                  <a:pt x="8323326" y="7950"/>
                </a:lnTo>
                <a:lnTo>
                  <a:pt x="8331961" y="2133"/>
                </a:lnTo>
                <a:lnTo>
                  <a:pt x="8342503" y="0"/>
                </a:lnTo>
                <a:lnTo>
                  <a:pt x="8353043" y="2133"/>
                </a:lnTo>
                <a:lnTo>
                  <a:pt x="8361680" y="7950"/>
                </a:lnTo>
                <a:lnTo>
                  <a:pt x="8367521" y="16573"/>
                </a:lnTo>
                <a:lnTo>
                  <a:pt x="8369681" y="27139"/>
                </a:lnTo>
                <a:lnTo>
                  <a:pt x="8369681" y="352797"/>
                </a:lnTo>
                <a:lnTo>
                  <a:pt x="8367521" y="363360"/>
                </a:lnTo>
                <a:lnTo>
                  <a:pt x="8361680" y="371988"/>
                </a:lnTo>
                <a:lnTo>
                  <a:pt x="8353043" y="377804"/>
                </a:lnTo>
                <a:lnTo>
                  <a:pt x="8342503" y="379938"/>
                </a:lnTo>
                <a:lnTo>
                  <a:pt x="54292" y="379938"/>
                </a:lnTo>
                <a:lnTo>
                  <a:pt x="54292" y="407068"/>
                </a:lnTo>
                <a:lnTo>
                  <a:pt x="52158" y="417633"/>
                </a:lnTo>
                <a:lnTo>
                  <a:pt x="46342" y="426260"/>
                </a:lnTo>
                <a:lnTo>
                  <a:pt x="41325" y="429637"/>
                </a:lnTo>
              </a:path>
            </a:pathLst>
          </a:custGeom>
          <a:ln w="9143">
            <a:solidFill>
              <a:srgbClr val="000000"/>
            </a:solidFill>
          </a:ln>
        </p:spPr>
        <p:txBody>
          <a:bodyPr wrap="square" lIns="0" tIns="0" rIns="0" bIns="0" rtlCol="0"/>
          <a:lstStyle/>
          <a:p>
            <a:endParaRPr/>
          </a:p>
        </p:txBody>
      </p:sp>
      <p:sp>
        <p:nvSpPr>
          <p:cNvPr id="10" name="object 10"/>
          <p:cNvSpPr/>
          <p:nvPr/>
        </p:nvSpPr>
        <p:spPr>
          <a:xfrm>
            <a:off x="358140" y="6509004"/>
            <a:ext cx="13335" cy="349250"/>
          </a:xfrm>
          <a:custGeom>
            <a:avLst/>
            <a:gdLst/>
            <a:ahLst/>
            <a:cxnLst/>
            <a:rect l="l" t="t" r="r" b="b"/>
            <a:pathLst>
              <a:path w="13335" h="349250">
                <a:moveTo>
                  <a:pt x="13335" y="348713"/>
                </a:moveTo>
                <a:lnTo>
                  <a:pt x="8178" y="345331"/>
                </a:lnTo>
                <a:lnTo>
                  <a:pt x="2197" y="336692"/>
                </a:lnTo>
                <a:lnTo>
                  <a:pt x="0" y="326111"/>
                </a:lnTo>
                <a:lnTo>
                  <a:pt x="12" y="0"/>
                </a:lnTo>
              </a:path>
            </a:pathLst>
          </a:custGeom>
          <a:ln w="9144">
            <a:solidFill>
              <a:srgbClr val="000000"/>
            </a:solidFill>
          </a:ln>
        </p:spPr>
        <p:txBody>
          <a:bodyPr wrap="square" lIns="0" tIns="0" rIns="0" bIns="0" rtlCol="0"/>
          <a:lstStyle/>
          <a:p>
            <a:endParaRPr/>
          </a:p>
        </p:txBody>
      </p:sp>
      <p:sp>
        <p:nvSpPr>
          <p:cNvPr id="11" name="object 11"/>
          <p:cNvSpPr/>
          <p:nvPr/>
        </p:nvSpPr>
        <p:spPr>
          <a:xfrm>
            <a:off x="8673083" y="6455664"/>
            <a:ext cx="54610" cy="27305"/>
          </a:xfrm>
          <a:custGeom>
            <a:avLst/>
            <a:gdLst/>
            <a:ahLst/>
            <a:cxnLst/>
            <a:rect l="l" t="t" r="r" b="b"/>
            <a:pathLst>
              <a:path w="54609" h="27304">
                <a:moveTo>
                  <a:pt x="0" y="27279"/>
                </a:moveTo>
                <a:lnTo>
                  <a:pt x="27177" y="27279"/>
                </a:lnTo>
                <a:lnTo>
                  <a:pt x="37846" y="25133"/>
                </a:lnTo>
                <a:lnTo>
                  <a:pt x="46482" y="19291"/>
                </a:lnTo>
                <a:lnTo>
                  <a:pt x="52324" y="10617"/>
                </a:lnTo>
                <a:lnTo>
                  <a:pt x="54483" y="0"/>
                </a:lnTo>
              </a:path>
            </a:pathLst>
          </a:custGeom>
          <a:ln w="9144">
            <a:solidFill>
              <a:srgbClr val="000000"/>
            </a:solidFill>
          </a:ln>
        </p:spPr>
        <p:txBody>
          <a:bodyPr wrap="square" lIns="0" tIns="0" rIns="0" bIns="0" rtlCol="0"/>
          <a:lstStyle/>
          <a:p>
            <a:endParaRPr/>
          </a:p>
        </p:txBody>
      </p:sp>
      <p:sp>
        <p:nvSpPr>
          <p:cNvPr id="12" name="object 12"/>
          <p:cNvSpPr/>
          <p:nvPr/>
        </p:nvSpPr>
        <p:spPr>
          <a:xfrm>
            <a:off x="8673083" y="6455664"/>
            <a:ext cx="27305" cy="27305"/>
          </a:xfrm>
          <a:custGeom>
            <a:avLst/>
            <a:gdLst/>
            <a:ahLst/>
            <a:cxnLst/>
            <a:rect l="l" t="t" r="r" b="b"/>
            <a:pathLst>
              <a:path w="27304" h="27304">
                <a:moveTo>
                  <a:pt x="27305" y="27266"/>
                </a:moveTo>
                <a:lnTo>
                  <a:pt x="27305" y="0"/>
                </a:lnTo>
                <a:lnTo>
                  <a:pt x="27305" y="7531"/>
                </a:lnTo>
                <a:lnTo>
                  <a:pt x="21209" y="13639"/>
                </a:lnTo>
                <a:lnTo>
                  <a:pt x="13589" y="13639"/>
                </a:lnTo>
                <a:lnTo>
                  <a:pt x="6096" y="13639"/>
                </a:lnTo>
                <a:lnTo>
                  <a:pt x="0" y="7531"/>
                </a:lnTo>
                <a:lnTo>
                  <a:pt x="0" y="0"/>
                </a:lnTo>
              </a:path>
            </a:pathLst>
          </a:custGeom>
          <a:ln w="9144">
            <a:solidFill>
              <a:srgbClr val="000000"/>
            </a:solidFill>
          </a:ln>
        </p:spPr>
        <p:txBody>
          <a:bodyPr wrap="square" lIns="0" tIns="0" rIns="0" bIns="0" rtlCol="0"/>
          <a:lstStyle/>
          <a:p>
            <a:endParaRPr/>
          </a:p>
        </p:txBody>
      </p:sp>
      <p:sp>
        <p:nvSpPr>
          <p:cNvPr id="13" name="object 13"/>
          <p:cNvSpPr/>
          <p:nvPr/>
        </p:nvSpPr>
        <p:spPr>
          <a:xfrm>
            <a:off x="358140" y="6496811"/>
            <a:ext cx="54610" cy="40640"/>
          </a:xfrm>
          <a:custGeom>
            <a:avLst/>
            <a:gdLst/>
            <a:ahLst/>
            <a:cxnLst/>
            <a:rect l="l" t="t" r="r" b="b"/>
            <a:pathLst>
              <a:path w="54609" h="40640">
                <a:moveTo>
                  <a:pt x="27279" y="40589"/>
                </a:moveTo>
                <a:lnTo>
                  <a:pt x="27279" y="13525"/>
                </a:lnTo>
                <a:lnTo>
                  <a:pt x="27279" y="6045"/>
                </a:lnTo>
                <a:lnTo>
                  <a:pt x="33375" y="0"/>
                </a:lnTo>
                <a:lnTo>
                  <a:pt x="40919" y="0"/>
                </a:lnTo>
                <a:lnTo>
                  <a:pt x="48450" y="0"/>
                </a:lnTo>
                <a:lnTo>
                  <a:pt x="54546" y="6045"/>
                </a:lnTo>
                <a:lnTo>
                  <a:pt x="54546" y="13525"/>
                </a:lnTo>
                <a:lnTo>
                  <a:pt x="52400" y="24053"/>
                </a:lnTo>
                <a:lnTo>
                  <a:pt x="46558" y="32664"/>
                </a:lnTo>
                <a:lnTo>
                  <a:pt x="37896" y="38468"/>
                </a:lnTo>
                <a:lnTo>
                  <a:pt x="27279" y="40589"/>
                </a:lnTo>
                <a:lnTo>
                  <a:pt x="16662" y="38468"/>
                </a:lnTo>
                <a:lnTo>
                  <a:pt x="7988" y="32664"/>
                </a:lnTo>
                <a:lnTo>
                  <a:pt x="2146" y="24053"/>
                </a:lnTo>
                <a:lnTo>
                  <a:pt x="0" y="13525"/>
                </a:lnTo>
              </a:path>
            </a:pathLst>
          </a:custGeom>
          <a:ln w="9144">
            <a:solidFill>
              <a:srgbClr val="000000"/>
            </a:solidFill>
          </a:ln>
        </p:spPr>
        <p:txBody>
          <a:bodyPr wrap="square" lIns="0" tIns="0" rIns="0" bIns="0" rtlCol="0"/>
          <a:lstStyle/>
          <a:p>
            <a:endParaRPr/>
          </a:p>
        </p:txBody>
      </p:sp>
      <p:sp>
        <p:nvSpPr>
          <p:cNvPr id="14" name="object 14"/>
          <p:cNvSpPr/>
          <p:nvPr/>
        </p:nvSpPr>
        <p:spPr>
          <a:xfrm>
            <a:off x="413004" y="6509004"/>
            <a:ext cx="0" cy="300355"/>
          </a:xfrm>
          <a:custGeom>
            <a:avLst/>
            <a:gdLst/>
            <a:ahLst/>
            <a:cxnLst/>
            <a:rect l="l" t="t" r="r" b="b"/>
            <a:pathLst>
              <a:path h="300354">
                <a:moveTo>
                  <a:pt x="0" y="0"/>
                </a:moveTo>
                <a:lnTo>
                  <a:pt x="0" y="299759"/>
                </a:lnTo>
              </a:path>
            </a:pathLst>
          </a:custGeom>
          <a:ln w="9144">
            <a:solidFill>
              <a:srgbClr val="000000"/>
            </a:solidFill>
          </a:ln>
        </p:spPr>
        <p:txBody>
          <a:bodyPr wrap="square" lIns="0" tIns="0" rIns="0" bIns="0" rtlCol="0"/>
          <a:lstStyle/>
          <a:p>
            <a:endParaRPr/>
          </a:p>
        </p:txBody>
      </p:sp>
      <p:sp>
        <p:nvSpPr>
          <p:cNvPr id="15" name="object 15"/>
          <p:cNvSpPr/>
          <p:nvPr/>
        </p:nvSpPr>
        <p:spPr>
          <a:xfrm>
            <a:off x="135636" y="1376172"/>
            <a:ext cx="644652" cy="720851"/>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09728" y="1350263"/>
            <a:ext cx="644652" cy="720851"/>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79831" y="1420367"/>
            <a:ext cx="504190" cy="580390"/>
          </a:xfrm>
          <a:custGeom>
            <a:avLst/>
            <a:gdLst/>
            <a:ahLst/>
            <a:cxnLst/>
            <a:rect l="l" t="t" r="r" b="b"/>
            <a:pathLst>
              <a:path w="504190" h="580389">
                <a:moveTo>
                  <a:pt x="252031" y="0"/>
                </a:moveTo>
                <a:lnTo>
                  <a:pt x="206730" y="4699"/>
                </a:lnTo>
                <a:lnTo>
                  <a:pt x="164096" y="18161"/>
                </a:lnTo>
                <a:lnTo>
                  <a:pt x="124828" y="39624"/>
                </a:lnTo>
                <a:lnTo>
                  <a:pt x="89649" y="68199"/>
                </a:lnTo>
                <a:lnTo>
                  <a:pt x="59270" y="103124"/>
                </a:lnTo>
                <a:lnTo>
                  <a:pt x="34404" y="143637"/>
                </a:lnTo>
                <a:lnTo>
                  <a:pt x="15773" y="188849"/>
                </a:lnTo>
                <a:lnTo>
                  <a:pt x="4064" y="237998"/>
                </a:lnTo>
                <a:lnTo>
                  <a:pt x="0" y="290068"/>
                </a:lnTo>
                <a:lnTo>
                  <a:pt x="4064" y="342265"/>
                </a:lnTo>
                <a:lnTo>
                  <a:pt x="15773" y="391414"/>
                </a:lnTo>
                <a:lnTo>
                  <a:pt x="34404" y="436626"/>
                </a:lnTo>
                <a:lnTo>
                  <a:pt x="59270" y="477139"/>
                </a:lnTo>
                <a:lnTo>
                  <a:pt x="89649" y="512064"/>
                </a:lnTo>
                <a:lnTo>
                  <a:pt x="124828" y="540639"/>
                </a:lnTo>
                <a:lnTo>
                  <a:pt x="164096" y="562102"/>
                </a:lnTo>
                <a:lnTo>
                  <a:pt x="206730" y="575564"/>
                </a:lnTo>
                <a:lnTo>
                  <a:pt x="252031" y="580263"/>
                </a:lnTo>
                <a:lnTo>
                  <a:pt x="297332" y="575564"/>
                </a:lnTo>
                <a:lnTo>
                  <a:pt x="339966" y="562102"/>
                </a:lnTo>
                <a:lnTo>
                  <a:pt x="379234" y="540639"/>
                </a:lnTo>
                <a:lnTo>
                  <a:pt x="414413" y="512064"/>
                </a:lnTo>
                <a:lnTo>
                  <a:pt x="444792" y="477139"/>
                </a:lnTo>
                <a:lnTo>
                  <a:pt x="469646" y="436626"/>
                </a:lnTo>
                <a:lnTo>
                  <a:pt x="488289" y="391414"/>
                </a:lnTo>
                <a:lnTo>
                  <a:pt x="499999" y="342265"/>
                </a:lnTo>
                <a:lnTo>
                  <a:pt x="504063" y="290068"/>
                </a:lnTo>
                <a:lnTo>
                  <a:pt x="499999" y="237998"/>
                </a:lnTo>
                <a:lnTo>
                  <a:pt x="488289" y="188849"/>
                </a:lnTo>
                <a:lnTo>
                  <a:pt x="469646" y="143637"/>
                </a:lnTo>
                <a:lnTo>
                  <a:pt x="444792" y="103124"/>
                </a:lnTo>
                <a:lnTo>
                  <a:pt x="414413" y="68199"/>
                </a:lnTo>
                <a:lnTo>
                  <a:pt x="379234" y="39624"/>
                </a:lnTo>
                <a:lnTo>
                  <a:pt x="339966" y="18161"/>
                </a:lnTo>
                <a:lnTo>
                  <a:pt x="297332" y="4699"/>
                </a:lnTo>
                <a:lnTo>
                  <a:pt x="252031" y="0"/>
                </a:lnTo>
                <a:close/>
              </a:path>
            </a:pathLst>
          </a:custGeom>
          <a:solidFill>
            <a:srgbClr val="92D050"/>
          </a:solidFill>
        </p:spPr>
        <p:txBody>
          <a:bodyPr wrap="square" lIns="0" tIns="0" rIns="0" bIns="0" rtlCol="0"/>
          <a:lstStyle/>
          <a:p>
            <a:endParaRPr/>
          </a:p>
        </p:txBody>
      </p:sp>
      <p:sp>
        <p:nvSpPr>
          <p:cNvPr id="18" name="object 18"/>
          <p:cNvSpPr/>
          <p:nvPr/>
        </p:nvSpPr>
        <p:spPr>
          <a:xfrm>
            <a:off x="179831" y="1420367"/>
            <a:ext cx="504190" cy="580390"/>
          </a:xfrm>
          <a:custGeom>
            <a:avLst/>
            <a:gdLst/>
            <a:ahLst/>
            <a:cxnLst/>
            <a:rect l="l" t="t" r="r" b="b"/>
            <a:pathLst>
              <a:path w="504190" h="580389">
                <a:moveTo>
                  <a:pt x="0" y="290068"/>
                </a:moveTo>
                <a:lnTo>
                  <a:pt x="4064" y="237998"/>
                </a:lnTo>
                <a:lnTo>
                  <a:pt x="15773" y="188849"/>
                </a:lnTo>
                <a:lnTo>
                  <a:pt x="34404" y="143637"/>
                </a:lnTo>
                <a:lnTo>
                  <a:pt x="59270" y="103124"/>
                </a:lnTo>
                <a:lnTo>
                  <a:pt x="89649" y="68199"/>
                </a:lnTo>
                <a:lnTo>
                  <a:pt x="124828" y="39624"/>
                </a:lnTo>
                <a:lnTo>
                  <a:pt x="164096" y="18161"/>
                </a:lnTo>
                <a:lnTo>
                  <a:pt x="206730" y="4699"/>
                </a:lnTo>
                <a:lnTo>
                  <a:pt x="252031" y="0"/>
                </a:lnTo>
                <a:lnTo>
                  <a:pt x="297332" y="4699"/>
                </a:lnTo>
                <a:lnTo>
                  <a:pt x="339966" y="18161"/>
                </a:lnTo>
                <a:lnTo>
                  <a:pt x="379234" y="39624"/>
                </a:lnTo>
                <a:lnTo>
                  <a:pt x="414413" y="68199"/>
                </a:lnTo>
                <a:lnTo>
                  <a:pt x="444792" y="103124"/>
                </a:lnTo>
                <a:lnTo>
                  <a:pt x="469646" y="143637"/>
                </a:lnTo>
                <a:lnTo>
                  <a:pt x="488289" y="188849"/>
                </a:lnTo>
                <a:lnTo>
                  <a:pt x="499999" y="237998"/>
                </a:lnTo>
                <a:lnTo>
                  <a:pt x="504063" y="290068"/>
                </a:lnTo>
                <a:lnTo>
                  <a:pt x="499999" y="342265"/>
                </a:lnTo>
                <a:lnTo>
                  <a:pt x="488289" y="391414"/>
                </a:lnTo>
                <a:lnTo>
                  <a:pt x="469646" y="436626"/>
                </a:lnTo>
                <a:lnTo>
                  <a:pt x="444792" y="477139"/>
                </a:lnTo>
                <a:lnTo>
                  <a:pt x="414413" y="512064"/>
                </a:lnTo>
                <a:lnTo>
                  <a:pt x="379234" y="540639"/>
                </a:lnTo>
                <a:lnTo>
                  <a:pt x="339966" y="562102"/>
                </a:lnTo>
                <a:lnTo>
                  <a:pt x="297332" y="575564"/>
                </a:lnTo>
                <a:lnTo>
                  <a:pt x="252031" y="580263"/>
                </a:lnTo>
                <a:lnTo>
                  <a:pt x="206730" y="575564"/>
                </a:lnTo>
                <a:lnTo>
                  <a:pt x="164096" y="562102"/>
                </a:lnTo>
                <a:lnTo>
                  <a:pt x="124828" y="540639"/>
                </a:lnTo>
                <a:lnTo>
                  <a:pt x="89649" y="512064"/>
                </a:lnTo>
                <a:lnTo>
                  <a:pt x="59270" y="477139"/>
                </a:lnTo>
                <a:lnTo>
                  <a:pt x="34404" y="436626"/>
                </a:lnTo>
                <a:lnTo>
                  <a:pt x="15773" y="391414"/>
                </a:lnTo>
                <a:lnTo>
                  <a:pt x="4064" y="342265"/>
                </a:lnTo>
                <a:lnTo>
                  <a:pt x="0" y="290068"/>
                </a:lnTo>
                <a:close/>
              </a:path>
            </a:pathLst>
          </a:custGeom>
          <a:ln w="9143">
            <a:solidFill>
              <a:srgbClr val="000000"/>
            </a:solidFill>
          </a:ln>
        </p:spPr>
        <p:txBody>
          <a:bodyPr wrap="square" lIns="0" tIns="0" rIns="0" bIns="0" rtlCol="0"/>
          <a:lstStyle/>
          <a:p>
            <a:endParaRPr/>
          </a:p>
        </p:txBody>
      </p:sp>
      <p:sp>
        <p:nvSpPr>
          <p:cNvPr id="19" name="object 19"/>
          <p:cNvSpPr/>
          <p:nvPr/>
        </p:nvSpPr>
        <p:spPr>
          <a:xfrm>
            <a:off x="344424" y="1613916"/>
            <a:ext cx="146304" cy="26974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4236" y="1623060"/>
            <a:ext cx="106679" cy="230124"/>
          </a:xfrm>
          <a:prstGeom prst="rect">
            <a:avLst/>
          </a:prstGeom>
          <a:blipFill>
            <a:blip r:embed="rId6" cstate="print"/>
            <a:stretch>
              <a:fillRect/>
            </a:stretch>
          </a:blipFill>
        </p:spPr>
        <p:txBody>
          <a:bodyPr wrap="square" lIns="0" tIns="0" rIns="0" bIns="0" rtlCol="0"/>
          <a:lstStyle/>
          <a:p>
            <a:endParaRPr/>
          </a:p>
        </p:txBody>
      </p:sp>
      <p:sp>
        <p:nvSpPr>
          <p:cNvPr id="21" name="object 21"/>
          <p:cNvSpPr txBox="1">
            <a:spLocks noGrp="1"/>
          </p:cNvSpPr>
          <p:nvPr>
            <p:ph type="title"/>
          </p:nvPr>
        </p:nvSpPr>
        <p:spPr>
          <a:xfrm>
            <a:off x="1828800" y="267045"/>
            <a:ext cx="5943600" cy="397545"/>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500" dirty="0"/>
              <a:t> </a:t>
            </a:r>
            <a:r>
              <a:rPr sz="2500" spc="-25" dirty="0" smtClean="0"/>
              <a:t>Data </a:t>
            </a:r>
            <a:r>
              <a:rPr sz="2500" spc="-10" dirty="0" smtClean="0"/>
              <a:t>Handlin</a:t>
            </a:r>
            <a:r>
              <a:rPr lang="en-US" sz="2500" spc="-10" dirty="0" smtClean="0"/>
              <a:t>g </a:t>
            </a:r>
            <a:r>
              <a:rPr sz="2500" spc="-5" dirty="0" smtClean="0"/>
              <a:t>using </a:t>
            </a:r>
            <a:r>
              <a:rPr sz="2500" spc="-15" dirty="0"/>
              <a:t>Pand</a:t>
            </a:r>
            <a:r>
              <a:rPr sz="2500" u="none" spc="-15" dirty="0"/>
              <a:t>as</a:t>
            </a:r>
            <a:r>
              <a:rPr sz="2500" u="none" spc="-165" dirty="0"/>
              <a:t> </a:t>
            </a:r>
            <a:endParaRPr sz="2500" u="none" dirty="0"/>
          </a:p>
        </p:txBody>
      </p:sp>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03201" y="1371600"/>
            <a:ext cx="7331075" cy="4506362"/>
          </a:xfrm>
          <a:prstGeom prst="rect">
            <a:avLst/>
          </a:prstGeom>
        </p:spPr>
        <p:txBody>
          <a:bodyPr vert="horz" wrap="square" lIns="0" tIns="12700" rIns="0" bIns="0" rtlCol="0">
            <a:spAutoFit/>
          </a:bodyPr>
          <a:lstStyle/>
          <a:p>
            <a:pPr marL="12700">
              <a:lnSpc>
                <a:spcPct val="100000"/>
              </a:lnSpc>
              <a:spcBef>
                <a:spcPts val="100"/>
              </a:spcBef>
              <a:tabLst>
                <a:tab pos="1265555" algn="l"/>
              </a:tabLst>
            </a:pPr>
            <a:r>
              <a:rPr sz="2400" b="1" spc="-5" dirty="0">
                <a:solidFill>
                  <a:srgbClr val="FF0000"/>
                </a:solidFill>
                <a:latin typeface="Arial"/>
                <a:cs typeface="Arial"/>
              </a:rPr>
              <a:t>Pandas	DataFrame</a:t>
            </a:r>
            <a:endParaRPr sz="2400" dirty="0">
              <a:latin typeface="Arial"/>
              <a:cs typeface="Arial"/>
            </a:endParaRPr>
          </a:p>
          <a:p>
            <a:pPr marL="12700">
              <a:lnSpc>
                <a:spcPct val="100000"/>
              </a:lnSpc>
            </a:pPr>
            <a:r>
              <a:rPr sz="2400" b="1" u="heavy" dirty="0">
                <a:solidFill>
                  <a:srgbClr val="6E2E9F"/>
                </a:solidFill>
                <a:uFill>
                  <a:solidFill>
                    <a:srgbClr val="6E2E9F"/>
                  </a:solidFill>
                </a:uFill>
                <a:latin typeface="Arial"/>
                <a:cs typeface="Arial"/>
              </a:rPr>
              <a:t>Merging/combining dataframe(different</a:t>
            </a:r>
            <a:r>
              <a:rPr sz="2400" b="1" u="heavy" spc="-135" dirty="0">
                <a:solidFill>
                  <a:srgbClr val="6E2E9F"/>
                </a:solidFill>
                <a:uFill>
                  <a:solidFill>
                    <a:srgbClr val="6E2E9F"/>
                  </a:solidFill>
                </a:uFill>
                <a:latin typeface="Arial"/>
                <a:cs typeface="Arial"/>
              </a:rPr>
              <a:t> </a:t>
            </a:r>
            <a:r>
              <a:rPr sz="2400" b="1" u="heavy" spc="-5" dirty="0">
                <a:solidFill>
                  <a:srgbClr val="6E2E9F"/>
                </a:solidFill>
                <a:uFill>
                  <a:solidFill>
                    <a:srgbClr val="6E2E9F"/>
                  </a:solidFill>
                </a:uFill>
                <a:latin typeface="Arial"/>
                <a:cs typeface="Arial"/>
              </a:rPr>
              <a:t>styles)</a:t>
            </a:r>
            <a:endParaRPr sz="2400" dirty="0">
              <a:latin typeface="Arial"/>
              <a:cs typeface="Arial"/>
            </a:endParaRPr>
          </a:p>
          <a:p>
            <a:pPr>
              <a:lnSpc>
                <a:spcPct val="100000"/>
              </a:lnSpc>
              <a:spcBef>
                <a:spcPts val="15"/>
              </a:spcBef>
            </a:pPr>
            <a:r>
              <a:rPr lang="en-US" sz="2600" dirty="0" err="1">
                <a:latin typeface="Times New Roman"/>
                <a:cs typeface="Times New Roman"/>
              </a:rPr>
              <a:t>pd.set_option</a:t>
            </a:r>
            <a:r>
              <a:rPr lang="en-US" sz="2600" dirty="0">
                <a:latin typeface="Times New Roman"/>
                <a:cs typeface="Times New Roman"/>
              </a:rPr>
              <a:t>('max_columns',5</a:t>
            </a:r>
            <a:r>
              <a:rPr lang="en-US" sz="2600" dirty="0" smtClean="0">
                <a:latin typeface="Times New Roman"/>
                <a:cs typeface="Times New Roman"/>
              </a:rPr>
              <a:t>)</a:t>
            </a:r>
          </a:p>
          <a:p>
            <a:pPr>
              <a:spcBef>
                <a:spcPts val="15"/>
              </a:spcBef>
            </a:pPr>
            <a:r>
              <a:rPr lang="en-US" sz="2600" dirty="0">
                <a:latin typeface="Times New Roman"/>
                <a:cs typeface="Times New Roman"/>
              </a:rPr>
              <a:t>#</a:t>
            </a:r>
            <a:r>
              <a:rPr lang="en-US" sz="2600" dirty="0" smtClean="0">
                <a:solidFill>
                  <a:schemeClr val="accent3">
                    <a:lumMod val="50000"/>
                  </a:schemeClr>
                </a:solidFill>
                <a:latin typeface="Times New Roman"/>
                <a:cs typeface="Times New Roman"/>
              </a:rPr>
              <a:t>will </a:t>
            </a:r>
            <a:r>
              <a:rPr lang="en-US" sz="2600" dirty="0">
                <a:solidFill>
                  <a:schemeClr val="accent3">
                    <a:lumMod val="50000"/>
                  </a:schemeClr>
                </a:solidFill>
                <a:latin typeface="Times New Roman"/>
                <a:cs typeface="Times New Roman"/>
              </a:rPr>
              <a:t>display maximum of 5 columns if more column exist in data frame</a:t>
            </a:r>
          </a:p>
          <a:p>
            <a:pPr>
              <a:lnSpc>
                <a:spcPct val="100000"/>
              </a:lnSpc>
              <a:spcBef>
                <a:spcPts val="15"/>
              </a:spcBef>
            </a:pPr>
            <a:endParaRPr sz="2600" dirty="0">
              <a:latin typeface="Times New Roman"/>
              <a:cs typeface="Times New Roman"/>
            </a:endParaRPr>
          </a:p>
          <a:p>
            <a:pPr marL="12700" marR="5080">
              <a:lnSpc>
                <a:spcPct val="100000"/>
              </a:lnSpc>
              <a:tabLst>
                <a:tab pos="5819775" algn="l"/>
              </a:tabLst>
            </a:pPr>
            <a:r>
              <a:rPr sz="2000" b="1" dirty="0">
                <a:latin typeface="Arial"/>
                <a:cs typeface="Arial"/>
              </a:rPr>
              <a:t>pd.merge(left, right,</a:t>
            </a:r>
            <a:r>
              <a:rPr sz="2000" b="1" spc="-110" dirty="0">
                <a:latin typeface="Arial"/>
                <a:cs typeface="Arial"/>
              </a:rPr>
              <a:t> </a:t>
            </a:r>
            <a:r>
              <a:rPr sz="2000" b="1" dirty="0">
                <a:latin typeface="Arial"/>
                <a:cs typeface="Arial"/>
              </a:rPr>
              <a:t>on='subject_id',</a:t>
            </a:r>
            <a:r>
              <a:rPr sz="2000" b="1" spc="-55" dirty="0">
                <a:latin typeface="Arial"/>
                <a:cs typeface="Arial"/>
              </a:rPr>
              <a:t> </a:t>
            </a:r>
            <a:r>
              <a:rPr sz="2000" b="1" spc="-5" dirty="0">
                <a:latin typeface="Arial"/>
                <a:cs typeface="Arial"/>
              </a:rPr>
              <a:t>how='left')	</a:t>
            </a:r>
            <a:r>
              <a:rPr sz="2000" b="1" dirty="0">
                <a:latin typeface="Arial"/>
                <a:cs typeface="Arial"/>
              </a:rPr>
              <a:t>#left </a:t>
            </a:r>
            <a:r>
              <a:rPr sz="2000" b="1" spc="-5" dirty="0">
                <a:latin typeface="Arial"/>
                <a:cs typeface="Arial"/>
              </a:rPr>
              <a:t>join  </a:t>
            </a:r>
            <a:r>
              <a:rPr sz="2000" b="1" dirty="0">
                <a:latin typeface="Arial"/>
                <a:cs typeface="Arial"/>
              </a:rPr>
              <a:t>pd.merge(left, right, on='subject_id', how='right') #right </a:t>
            </a:r>
            <a:r>
              <a:rPr sz="2000" b="1" spc="-5" dirty="0">
                <a:latin typeface="Arial"/>
                <a:cs typeface="Arial"/>
              </a:rPr>
              <a:t>join  </a:t>
            </a:r>
            <a:r>
              <a:rPr sz="2000" b="1" dirty="0">
                <a:latin typeface="Arial"/>
                <a:cs typeface="Arial"/>
              </a:rPr>
              <a:t>pd.merge(left, right, </a:t>
            </a:r>
            <a:r>
              <a:rPr lang="en-US" sz="2000" b="1" dirty="0">
                <a:latin typeface="Arial"/>
                <a:cs typeface="Arial"/>
              </a:rPr>
              <a:t>on=</a:t>
            </a:r>
            <a:r>
              <a:rPr lang="en-US" sz="2000" b="1" dirty="0" smtClean="0">
                <a:latin typeface="Arial"/>
                <a:cs typeface="Arial"/>
              </a:rPr>
              <a:t>'</a:t>
            </a:r>
            <a:r>
              <a:rPr lang="en-US" sz="2000" b="1" dirty="0" err="1" smtClean="0">
                <a:latin typeface="Arial"/>
                <a:cs typeface="Arial"/>
              </a:rPr>
              <a:t>subject_id</a:t>
            </a:r>
            <a:r>
              <a:rPr lang="en-US" sz="2000" b="1" dirty="0">
                <a:latin typeface="Arial"/>
                <a:cs typeface="Arial"/>
              </a:rPr>
              <a:t>'</a:t>
            </a:r>
            <a:r>
              <a:rPr lang="en-US" sz="2000" b="1" dirty="0" smtClean="0">
                <a:latin typeface="Arial"/>
                <a:cs typeface="Arial"/>
              </a:rPr>
              <a:t>, </a:t>
            </a:r>
            <a:r>
              <a:rPr sz="2000" b="1" dirty="0" smtClean="0">
                <a:latin typeface="Arial"/>
                <a:cs typeface="Arial"/>
              </a:rPr>
              <a:t>how</a:t>
            </a:r>
            <a:r>
              <a:rPr sz="2000" b="1" dirty="0">
                <a:latin typeface="Arial"/>
                <a:cs typeface="Arial"/>
              </a:rPr>
              <a:t>='outer</a:t>
            </a:r>
            <a:r>
              <a:rPr sz="2000" b="1" dirty="0" smtClean="0">
                <a:latin typeface="Arial"/>
                <a:cs typeface="Arial"/>
              </a:rPr>
              <a:t>') </a:t>
            </a:r>
            <a:r>
              <a:rPr sz="2000" b="1" dirty="0">
                <a:latin typeface="Arial"/>
                <a:cs typeface="Arial"/>
              </a:rPr>
              <a:t>#outer</a:t>
            </a:r>
            <a:r>
              <a:rPr sz="2000" b="1" spc="-200" dirty="0">
                <a:latin typeface="Arial"/>
                <a:cs typeface="Arial"/>
              </a:rPr>
              <a:t> </a:t>
            </a:r>
            <a:r>
              <a:rPr sz="2000" b="1" spc="-5" dirty="0">
                <a:latin typeface="Arial"/>
                <a:cs typeface="Arial"/>
              </a:rPr>
              <a:t>join  </a:t>
            </a:r>
            <a:r>
              <a:rPr sz="2000" b="1" dirty="0">
                <a:latin typeface="Arial"/>
                <a:cs typeface="Arial"/>
              </a:rPr>
              <a:t>pd.merge(left, right, on='subject_id', how='inner') # inner</a:t>
            </a:r>
            <a:r>
              <a:rPr sz="2000" b="1" spc="-434" dirty="0">
                <a:latin typeface="Arial"/>
                <a:cs typeface="Arial"/>
              </a:rPr>
              <a:t> </a:t>
            </a:r>
            <a:r>
              <a:rPr sz="2000" b="1" dirty="0" smtClean="0">
                <a:latin typeface="Arial"/>
                <a:cs typeface="Arial"/>
              </a:rPr>
              <a:t>join</a:t>
            </a:r>
            <a:endParaRPr lang="en-US" sz="2000" b="1" dirty="0" smtClean="0">
              <a:latin typeface="Arial"/>
              <a:cs typeface="Arial"/>
            </a:endParaRPr>
          </a:p>
          <a:p>
            <a:pPr marL="12700" marR="5080">
              <a:lnSpc>
                <a:spcPct val="100000"/>
              </a:lnSpc>
              <a:tabLst>
                <a:tab pos="5819775" algn="l"/>
              </a:tabLst>
            </a:pPr>
            <a:endParaRPr lang="en-US" sz="2000" b="1" dirty="0">
              <a:latin typeface="Arial"/>
              <a:cs typeface="Arial"/>
            </a:endParaRPr>
          </a:p>
          <a:p>
            <a:pPr marL="12700" marR="5080">
              <a:lnSpc>
                <a:spcPct val="100000"/>
              </a:lnSpc>
              <a:tabLst>
                <a:tab pos="5819775" algn="l"/>
              </a:tabLst>
            </a:pPr>
            <a:r>
              <a:rPr lang="en-US" sz="2000" b="1" dirty="0">
                <a:latin typeface="Arial"/>
                <a:cs typeface="Arial"/>
              </a:rPr>
              <a:t>#https://www.analyticsvidhya.com/blog/2020/02/joins-in-pandas-master-the-different-types-of-joins-in-python/</a:t>
            </a:r>
            <a:endParaRPr sz="2000" dirty="0">
              <a:latin typeface="Arial"/>
              <a:cs typeface="Arial"/>
            </a:endParaRPr>
          </a:p>
        </p:txBody>
      </p:sp>
      <p:sp>
        <p:nvSpPr>
          <p:cNvPr id="5" name="object 15"/>
          <p:cNvSpPr txBox="1">
            <a:spLocks noGrp="1"/>
          </p:cNvSpPr>
          <p:nvPr>
            <p:ph type="title"/>
          </p:nvPr>
        </p:nvSpPr>
        <p:spPr>
          <a:xfrm>
            <a:off x="443992" y="243459"/>
            <a:ext cx="8229600" cy="382156"/>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400" spc="-25" dirty="0" smtClean="0"/>
              <a:t>Data </a:t>
            </a:r>
            <a:r>
              <a:rPr sz="2400" spc="-10" dirty="0"/>
              <a:t>Handling </a:t>
            </a:r>
            <a:r>
              <a:rPr sz="2400" spc="-5" dirty="0"/>
              <a:t>using </a:t>
            </a:r>
            <a:r>
              <a:rPr sz="2400" spc="-15" dirty="0"/>
              <a:t>Pand</a:t>
            </a:r>
            <a:r>
              <a:rPr sz="2400" u="none" spc="-15" dirty="0"/>
              <a:t>as</a:t>
            </a:r>
            <a:r>
              <a:rPr sz="2400" u="none" spc="-165" dirty="0"/>
              <a:t> </a:t>
            </a:r>
            <a:endParaRPr sz="2400" u="none" dirty="0"/>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03200" y="533400"/>
            <a:ext cx="7702600" cy="3459922"/>
          </a:xfrm>
          <a:prstGeom prst="rect">
            <a:avLst/>
          </a:prstGeom>
        </p:spPr>
        <p:txBody>
          <a:bodyPr vert="horz" wrap="square" lIns="0" tIns="12700" rIns="0" bIns="0" rtlCol="0">
            <a:spAutoFit/>
          </a:bodyPr>
          <a:lstStyle/>
          <a:p>
            <a:pPr marL="12700">
              <a:lnSpc>
                <a:spcPct val="100000"/>
              </a:lnSpc>
              <a:spcBef>
                <a:spcPts val="100"/>
              </a:spcBef>
              <a:tabLst>
                <a:tab pos="1265555" algn="l"/>
              </a:tabLst>
            </a:pPr>
            <a:r>
              <a:rPr sz="2400" b="1" spc="-5" dirty="0">
                <a:solidFill>
                  <a:srgbClr val="FF0000"/>
                </a:solidFill>
                <a:latin typeface="Arial"/>
                <a:cs typeface="Arial"/>
              </a:rPr>
              <a:t>Pandas	DataFrame</a:t>
            </a:r>
            <a:endParaRPr sz="2400" dirty="0">
              <a:latin typeface="Arial"/>
              <a:cs typeface="Arial"/>
            </a:endParaRPr>
          </a:p>
          <a:p>
            <a:pPr marL="12700">
              <a:lnSpc>
                <a:spcPct val="100000"/>
              </a:lnSpc>
            </a:pPr>
            <a:r>
              <a:rPr lang="en-US" sz="2000" dirty="0" smtClean="0">
                <a:latin typeface="Arial"/>
                <a:cs typeface="Arial"/>
              </a:rPr>
              <a:t> </a:t>
            </a:r>
          </a:p>
          <a:p>
            <a:pPr marL="12700">
              <a:lnSpc>
                <a:spcPct val="100000"/>
              </a:lnSpc>
            </a:pPr>
            <a:r>
              <a:rPr lang="en-US" sz="2000" b="1" dirty="0" smtClean="0">
                <a:latin typeface="Arial"/>
                <a:cs typeface="Arial"/>
              </a:rPr>
              <a:t>print(list(</a:t>
            </a:r>
            <a:r>
              <a:rPr lang="en-US" sz="2000" b="1" dirty="0" err="1" smtClean="0">
                <a:latin typeface="Arial"/>
                <a:cs typeface="Arial"/>
              </a:rPr>
              <a:t>left.columns</a:t>
            </a:r>
            <a:r>
              <a:rPr lang="en-US" sz="2000" b="1" dirty="0" smtClean="0">
                <a:latin typeface="Arial"/>
                <a:cs typeface="Arial"/>
              </a:rPr>
              <a:t>)) </a:t>
            </a:r>
          </a:p>
          <a:p>
            <a:pPr marL="12700">
              <a:lnSpc>
                <a:spcPct val="100000"/>
              </a:lnSpc>
            </a:pPr>
            <a:r>
              <a:rPr lang="en-US" sz="2000" dirty="0" smtClean="0">
                <a:latin typeface="Arial"/>
                <a:cs typeface="Arial"/>
              </a:rPr>
              <a:t>#</a:t>
            </a:r>
            <a:r>
              <a:rPr lang="en-US" sz="2000" dirty="0" smtClean="0">
                <a:solidFill>
                  <a:schemeClr val="accent3">
                    <a:lumMod val="50000"/>
                  </a:schemeClr>
                </a:solidFill>
                <a:latin typeface="Arial"/>
                <a:cs typeface="Arial"/>
              </a:rPr>
              <a:t> </a:t>
            </a:r>
            <a:r>
              <a:rPr lang="en-US" sz="2000" u="sng" dirty="0" smtClean="0">
                <a:solidFill>
                  <a:schemeClr val="accent3">
                    <a:lumMod val="50000"/>
                  </a:schemeClr>
                </a:solidFill>
                <a:latin typeface="Arial"/>
                <a:cs typeface="Arial"/>
              </a:rPr>
              <a:t>columns attribute </a:t>
            </a:r>
            <a:r>
              <a:rPr lang="en-US" sz="2000" dirty="0" smtClean="0">
                <a:solidFill>
                  <a:schemeClr val="accent3">
                    <a:lumMod val="50000"/>
                  </a:schemeClr>
                </a:solidFill>
                <a:latin typeface="Arial"/>
                <a:cs typeface="Arial"/>
              </a:rPr>
              <a:t>will display names of columns of data frame ‘left’</a:t>
            </a:r>
            <a:endParaRPr sz="2000" dirty="0" smtClean="0">
              <a:solidFill>
                <a:schemeClr val="accent3">
                  <a:lumMod val="50000"/>
                </a:schemeClr>
              </a:solidFill>
              <a:latin typeface="Arial"/>
              <a:cs typeface="Arial"/>
            </a:endParaRPr>
          </a:p>
          <a:p>
            <a:pPr marL="12700" marR="5080">
              <a:lnSpc>
                <a:spcPct val="100000"/>
              </a:lnSpc>
              <a:tabLst>
                <a:tab pos="5819775" algn="l"/>
              </a:tabLst>
            </a:pPr>
            <a:r>
              <a:rPr lang="en-US" sz="2000" b="1" dirty="0" smtClean="0">
                <a:latin typeface="Arial"/>
                <a:cs typeface="Arial"/>
              </a:rPr>
              <a:t>print(</a:t>
            </a:r>
            <a:r>
              <a:rPr lang="en-US" sz="2000" b="1" dirty="0" err="1" smtClean="0">
                <a:latin typeface="Arial"/>
                <a:cs typeface="Arial"/>
              </a:rPr>
              <a:t>left.shape</a:t>
            </a:r>
            <a:r>
              <a:rPr lang="en-US" sz="2000" b="1" dirty="0" smtClean="0">
                <a:latin typeface="Arial"/>
                <a:cs typeface="Arial"/>
              </a:rPr>
              <a:t>)</a:t>
            </a:r>
          </a:p>
          <a:p>
            <a:pPr marL="12700" marR="5080">
              <a:lnSpc>
                <a:spcPct val="100000"/>
              </a:lnSpc>
              <a:tabLst>
                <a:tab pos="5819775" algn="l"/>
              </a:tabLst>
            </a:pPr>
            <a:r>
              <a:rPr lang="en-US" sz="2000" b="1" dirty="0" smtClean="0">
                <a:solidFill>
                  <a:schemeClr val="accent3">
                    <a:lumMod val="50000"/>
                  </a:schemeClr>
                </a:solidFill>
                <a:latin typeface="Arial"/>
                <a:cs typeface="Arial"/>
              </a:rPr>
              <a:t># shape attribute will display the shape of ‘left’ data frame </a:t>
            </a:r>
          </a:p>
          <a:p>
            <a:pPr marL="12700" marR="5080">
              <a:lnSpc>
                <a:spcPct val="100000"/>
              </a:lnSpc>
              <a:tabLst>
                <a:tab pos="5819775" algn="l"/>
              </a:tabLst>
            </a:pPr>
            <a:r>
              <a:rPr lang="en-US" sz="2000" b="1" dirty="0" smtClean="0">
                <a:latin typeface="Arial"/>
                <a:cs typeface="Arial"/>
              </a:rPr>
              <a:t>print(left.info())</a:t>
            </a:r>
          </a:p>
          <a:p>
            <a:pPr marL="12700" marR="5080">
              <a:lnSpc>
                <a:spcPct val="100000"/>
              </a:lnSpc>
              <a:tabLst>
                <a:tab pos="5819775" algn="l"/>
              </a:tabLst>
            </a:pPr>
            <a:r>
              <a:rPr lang="en-US" sz="2000" b="1" dirty="0" smtClean="0">
                <a:solidFill>
                  <a:schemeClr val="accent3">
                    <a:lumMod val="50000"/>
                  </a:schemeClr>
                </a:solidFill>
                <a:latin typeface="Arial"/>
                <a:cs typeface="Arial"/>
              </a:rPr>
              <a:t># detailed summary of dataset such as number of records, column names, </a:t>
            </a:r>
            <a:r>
              <a:rPr lang="en-US" sz="2000" b="1" dirty="0" err="1" smtClean="0">
                <a:solidFill>
                  <a:schemeClr val="accent3">
                    <a:lumMod val="50000"/>
                  </a:schemeClr>
                </a:solidFill>
                <a:latin typeface="Arial"/>
                <a:cs typeface="Arial"/>
              </a:rPr>
              <a:t>datatypes</a:t>
            </a:r>
            <a:r>
              <a:rPr lang="en-US" sz="2000" b="1" dirty="0" smtClean="0">
                <a:solidFill>
                  <a:schemeClr val="accent3">
                    <a:lumMod val="50000"/>
                  </a:schemeClr>
                </a:solidFill>
                <a:latin typeface="Arial"/>
                <a:cs typeface="Arial"/>
              </a:rPr>
              <a:t> of columns and computer memory consumed etc..</a:t>
            </a:r>
          </a:p>
          <a:p>
            <a:pPr marL="12700" marR="5080">
              <a:lnSpc>
                <a:spcPct val="100000"/>
              </a:lnSpc>
              <a:tabLst>
                <a:tab pos="5819775" algn="l"/>
              </a:tabLst>
            </a:pPr>
            <a:endParaRPr lang="en-US" sz="2000" b="1" dirty="0" smtClean="0">
              <a:solidFill>
                <a:schemeClr val="accent3">
                  <a:lumMod val="50000"/>
                </a:schemeClr>
              </a:solidFill>
              <a:latin typeface="Arial"/>
              <a:cs typeface="Arial"/>
            </a:endParaRPr>
          </a:p>
        </p:txBody>
      </p:sp>
    </p:spTree>
    <p:extLst>
      <p:ext uri="{BB962C8B-B14F-4D97-AF65-F5344CB8AC3E}">
        <p14:creationId xmlns:p14="http://schemas.microsoft.com/office/powerpoint/2010/main" val="2194411432"/>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03200" y="533400"/>
            <a:ext cx="7702600" cy="3767698"/>
          </a:xfrm>
          <a:prstGeom prst="rect">
            <a:avLst/>
          </a:prstGeom>
        </p:spPr>
        <p:txBody>
          <a:bodyPr vert="horz" wrap="square" lIns="0" tIns="12700" rIns="0" bIns="0" rtlCol="0">
            <a:spAutoFit/>
          </a:bodyPr>
          <a:lstStyle/>
          <a:p>
            <a:pPr marL="12700">
              <a:lnSpc>
                <a:spcPct val="100000"/>
              </a:lnSpc>
              <a:spcBef>
                <a:spcPts val="100"/>
              </a:spcBef>
              <a:tabLst>
                <a:tab pos="1265555" algn="l"/>
              </a:tabLst>
            </a:pPr>
            <a:r>
              <a:rPr sz="2400" b="1" spc="-5" dirty="0">
                <a:solidFill>
                  <a:srgbClr val="FF0000"/>
                </a:solidFill>
                <a:latin typeface="Arial"/>
                <a:cs typeface="Arial"/>
              </a:rPr>
              <a:t>Pandas	DataFrame</a:t>
            </a:r>
            <a:endParaRPr sz="2400" dirty="0">
              <a:latin typeface="Arial"/>
              <a:cs typeface="Arial"/>
            </a:endParaRPr>
          </a:p>
          <a:p>
            <a:pPr marL="12700">
              <a:lnSpc>
                <a:spcPct val="100000"/>
              </a:lnSpc>
            </a:pPr>
            <a:r>
              <a:rPr lang="en-US" sz="2000" dirty="0" smtClean="0">
                <a:latin typeface="Arial"/>
                <a:cs typeface="Arial"/>
              </a:rPr>
              <a:t> </a:t>
            </a:r>
          </a:p>
          <a:p>
            <a:pPr marL="12700">
              <a:lnSpc>
                <a:spcPct val="100000"/>
              </a:lnSpc>
            </a:pPr>
            <a:r>
              <a:rPr lang="en-US" sz="2000" b="1" dirty="0" smtClean="0">
                <a:latin typeface="Arial"/>
                <a:cs typeface="Arial"/>
              </a:rPr>
              <a:t>Missing Values:</a:t>
            </a:r>
          </a:p>
          <a:p>
            <a:pPr marL="12700">
              <a:lnSpc>
                <a:spcPct val="100000"/>
              </a:lnSpc>
            </a:pPr>
            <a:r>
              <a:rPr lang="en-US" sz="2000" b="1" dirty="0">
                <a:solidFill>
                  <a:schemeClr val="accent3">
                    <a:lumMod val="50000"/>
                  </a:schemeClr>
                </a:solidFill>
                <a:latin typeface="Arial"/>
                <a:cs typeface="Arial"/>
                <a:hlinkClick r:id="rId2"/>
              </a:rPr>
              <a:t>https://</a:t>
            </a:r>
            <a:r>
              <a:rPr lang="en-US" sz="2000" b="1" dirty="0" smtClean="0">
                <a:solidFill>
                  <a:schemeClr val="accent3">
                    <a:lumMod val="50000"/>
                  </a:schemeClr>
                </a:solidFill>
                <a:latin typeface="Arial"/>
                <a:cs typeface="Arial"/>
                <a:hlinkClick r:id="rId2"/>
              </a:rPr>
              <a:t>www.tutorialspoint.com/python_pandas/python_pandas_missing_data.htm</a:t>
            </a:r>
            <a:endParaRPr lang="en-US" sz="2000" b="1" dirty="0" smtClean="0">
              <a:solidFill>
                <a:schemeClr val="accent3">
                  <a:lumMod val="50000"/>
                </a:schemeClr>
              </a:solidFill>
              <a:latin typeface="Arial"/>
              <a:cs typeface="Arial"/>
            </a:endParaRPr>
          </a:p>
          <a:p>
            <a:pPr marL="12700">
              <a:lnSpc>
                <a:spcPct val="100000"/>
              </a:lnSpc>
            </a:pPr>
            <a:endParaRPr lang="en-US" sz="2000" b="1" dirty="0" smtClean="0">
              <a:solidFill>
                <a:schemeClr val="accent3">
                  <a:lumMod val="50000"/>
                </a:schemeClr>
              </a:solidFill>
              <a:latin typeface="Arial"/>
              <a:cs typeface="Arial"/>
            </a:endParaRPr>
          </a:p>
          <a:p>
            <a:pPr marL="12700">
              <a:lnSpc>
                <a:spcPct val="100000"/>
              </a:lnSpc>
            </a:pPr>
            <a:r>
              <a:rPr lang="en-US" sz="2000" b="1" dirty="0" err="1" smtClean="0">
                <a:solidFill>
                  <a:schemeClr val="accent3">
                    <a:lumMod val="50000"/>
                  </a:schemeClr>
                </a:solidFill>
                <a:latin typeface="Arial"/>
                <a:cs typeface="Arial"/>
              </a:rPr>
              <a:t>groupby</a:t>
            </a:r>
            <a:r>
              <a:rPr lang="en-US" sz="2000" b="1" dirty="0" smtClean="0">
                <a:solidFill>
                  <a:schemeClr val="accent3">
                    <a:lumMod val="50000"/>
                  </a:schemeClr>
                </a:solidFill>
                <a:latin typeface="Arial"/>
                <a:cs typeface="Arial"/>
              </a:rPr>
              <a:t>:</a:t>
            </a:r>
            <a:endParaRPr lang="en-US" sz="2000" b="1" dirty="0">
              <a:solidFill>
                <a:schemeClr val="accent3">
                  <a:lumMod val="50000"/>
                </a:schemeClr>
              </a:solidFill>
              <a:latin typeface="Arial"/>
              <a:cs typeface="Arial"/>
            </a:endParaRPr>
          </a:p>
          <a:p>
            <a:pPr marL="12700">
              <a:lnSpc>
                <a:spcPct val="100000"/>
              </a:lnSpc>
            </a:pPr>
            <a:r>
              <a:rPr lang="en-US" sz="2000" b="1" dirty="0">
                <a:solidFill>
                  <a:schemeClr val="accent3">
                    <a:lumMod val="50000"/>
                  </a:schemeClr>
                </a:solidFill>
                <a:latin typeface="Arial"/>
                <a:cs typeface="Arial"/>
              </a:rPr>
              <a:t>https://www.tutorialspoint.com/python_pandas/python_pandas_groupby.htm</a:t>
            </a:r>
            <a:endParaRPr lang="en-US" sz="2000" b="1" dirty="0" smtClean="0">
              <a:solidFill>
                <a:schemeClr val="accent3">
                  <a:lumMod val="50000"/>
                </a:schemeClr>
              </a:solidFill>
              <a:latin typeface="Arial"/>
              <a:cs typeface="Arial"/>
            </a:endParaRPr>
          </a:p>
          <a:p>
            <a:pPr marL="12700">
              <a:lnSpc>
                <a:spcPct val="100000"/>
              </a:lnSpc>
            </a:pPr>
            <a:endParaRPr lang="en-US" sz="2000" b="1" dirty="0" smtClean="0">
              <a:solidFill>
                <a:schemeClr val="accent3">
                  <a:lumMod val="50000"/>
                </a:schemeClr>
              </a:solidFill>
              <a:latin typeface="Arial"/>
              <a:cs typeface="Arial"/>
            </a:endParaRPr>
          </a:p>
          <a:p>
            <a:pPr marL="12700">
              <a:lnSpc>
                <a:spcPct val="100000"/>
              </a:lnSpc>
            </a:pPr>
            <a:endParaRPr lang="en-US" sz="2000" b="1" dirty="0" smtClean="0">
              <a:solidFill>
                <a:schemeClr val="accent3">
                  <a:lumMod val="50000"/>
                </a:schemeClr>
              </a:solidFill>
              <a:latin typeface="Arial"/>
              <a:cs typeface="Arial"/>
            </a:endParaRPr>
          </a:p>
          <a:p>
            <a:pPr marL="12700" marR="5080">
              <a:lnSpc>
                <a:spcPct val="100000"/>
              </a:lnSpc>
              <a:tabLst>
                <a:tab pos="5819775" algn="l"/>
              </a:tabLst>
            </a:pPr>
            <a:endParaRPr lang="en-US" sz="2000" b="1" dirty="0" smtClean="0">
              <a:solidFill>
                <a:schemeClr val="accent3">
                  <a:lumMod val="50000"/>
                </a:schemeClr>
              </a:solidFill>
              <a:latin typeface="Arial"/>
              <a:cs typeface="Arial"/>
            </a:endParaRPr>
          </a:p>
        </p:txBody>
      </p:sp>
    </p:spTree>
    <p:extLst>
      <p:ext uri="{BB962C8B-B14F-4D97-AF65-F5344CB8AC3E}">
        <p14:creationId xmlns:p14="http://schemas.microsoft.com/office/powerpoint/2010/main" val="2552030934"/>
      </p:ext>
    </p:extLst>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582415" y="862964"/>
            <a:ext cx="4767580" cy="1734185"/>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0000"/>
                </a:solidFill>
                <a:latin typeface="Calibri"/>
                <a:cs typeface="Calibri"/>
              </a:rPr>
              <a:t>Concate two DataFrame </a:t>
            </a:r>
            <a:r>
              <a:rPr sz="2000" spc="-5" dirty="0">
                <a:solidFill>
                  <a:srgbClr val="FF0000"/>
                </a:solidFill>
                <a:latin typeface="Calibri"/>
                <a:cs typeface="Calibri"/>
              </a:rPr>
              <a:t>objects with identical  columns.</a:t>
            </a:r>
            <a:endParaRPr sz="2000" dirty="0">
              <a:latin typeface="Calibri"/>
              <a:cs typeface="Calibri"/>
            </a:endParaRPr>
          </a:p>
          <a:p>
            <a:pPr marL="12700">
              <a:lnSpc>
                <a:spcPct val="100000"/>
              </a:lnSpc>
              <a:spcBef>
                <a:spcPts val="10"/>
              </a:spcBef>
            </a:pPr>
            <a:r>
              <a:rPr sz="1800" spc="-5" dirty="0">
                <a:latin typeface="Calibri"/>
                <a:cs typeface="Calibri"/>
              </a:rPr>
              <a:t>df1 </a:t>
            </a:r>
            <a:r>
              <a:rPr sz="1800" dirty="0">
                <a:latin typeface="Calibri"/>
                <a:cs typeface="Calibri"/>
              </a:rPr>
              <a:t>= </a:t>
            </a:r>
            <a:r>
              <a:rPr sz="1800" spc="-10" dirty="0">
                <a:latin typeface="Calibri"/>
                <a:cs typeface="Calibri"/>
              </a:rPr>
              <a:t>pd.DataFrame([['a', </a:t>
            </a:r>
            <a:r>
              <a:rPr sz="1800" dirty="0">
                <a:latin typeface="Calibri"/>
                <a:cs typeface="Calibri"/>
              </a:rPr>
              <a:t>1], ['b',</a:t>
            </a:r>
            <a:r>
              <a:rPr sz="1800" spc="40" dirty="0">
                <a:latin typeface="Calibri"/>
                <a:cs typeface="Calibri"/>
              </a:rPr>
              <a:t> </a:t>
            </a:r>
            <a:r>
              <a:rPr sz="1800" dirty="0">
                <a:latin typeface="Calibri"/>
                <a:cs typeface="Calibri"/>
              </a:rPr>
              <a:t>2]],</a:t>
            </a:r>
          </a:p>
          <a:p>
            <a:pPr marL="12700">
              <a:lnSpc>
                <a:spcPct val="100000"/>
              </a:lnSpc>
              <a:tabLst>
                <a:tab pos="1229995" algn="l"/>
              </a:tabLst>
            </a:pPr>
            <a:r>
              <a:rPr sz="1800" spc="-5" dirty="0">
                <a:latin typeface="Calibri"/>
                <a:cs typeface="Calibri"/>
              </a:rPr>
              <a:t>...	</a:t>
            </a:r>
            <a:r>
              <a:rPr sz="1800" spc="-10" dirty="0">
                <a:latin typeface="Calibri"/>
                <a:cs typeface="Calibri"/>
              </a:rPr>
              <a:t>columns=['letter',</a:t>
            </a:r>
            <a:r>
              <a:rPr sz="1800" spc="20" dirty="0">
                <a:latin typeface="Calibri"/>
                <a:cs typeface="Calibri"/>
              </a:rPr>
              <a:t> </a:t>
            </a:r>
            <a:r>
              <a:rPr sz="1800" spc="-5" dirty="0">
                <a:latin typeface="Calibri"/>
                <a:cs typeface="Calibri"/>
              </a:rPr>
              <a:t>'number'])</a:t>
            </a:r>
            <a:endParaRPr sz="1800" dirty="0">
              <a:latin typeface="Calibri"/>
              <a:cs typeface="Calibri"/>
            </a:endParaRPr>
          </a:p>
          <a:p>
            <a:pPr marL="12700">
              <a:lnSpc>
                <a:spcPct val="100000"/>
              </a:lnSpc>
            </a:pPr>
            <a:r>
              <a:rPr sz="1800" dirty="0">
                <a:latin typeface="Calibri"/>
                <a:cs typeface="Calibri"/>
              </a:rPr>
              <a:t>&gt;&gt;&gt;</a:t>
            </a:r>
            <a:r>
              <a:rPr sz="1800" spc="-10" dirty="0">
                <a:latin typeface="Calibri"/>
                <a:cs typeface="Calibri"/>
              </a:rPr>
              <a:t> </a:t>
            </a:r>
            <a:r>
              <a:rPr sz="1800" spc="-5" dirty="0">
                <a:latin typeface="Calibri"/>
                <a:cs typeface="Calibri"/>
              </a:rPr>
              <a:t>df1</a:t>
            </a:r>
            <a:endParaRPr sz="1800" dirty="0">
              <a:latin typeface="Calibri"/>
              <a:cs typeface="Calibri"/>
            </a:endParaRPr>
          </a:p>
          <a:p>
            <a:pPr marL="117475">
              <a:lnSpc>
                <a:spcPct val="100000"/>
              </a:lnSpc>
            </a:pPr>
            <a:r>
              <a:rPr sz="1800" spc="-15" dirty="0">
                <a:latin typeface="Calibri"/>
                <a:cs typeface="Calibri"/>
              </a:rPr>
              <a:t>letter</a:t>
            </a:r>
            <a:r>
              <a:rPr sz="1800" spc="20" dirty="0">
                <a:latin typeface="Calibri"/>
                <a:cs typeface="Calibri"/>
              </a:rPr>
              <a:t> </a:t>
            </a:r>
            <a:r>
              <a:rPr sz="1800" dirty="0">
                <a:latin typeface="Calibri"/>
                <a:cs typeface="Calibri"/>
              </a:rPr>
              <a:t>number</a:t>
            </a:r>
          </a:p>
        </p:txBody>
      </p:sp>
      <p:sp>
        <p:nvSpPr>
          <p:cNvPr id="16" name="object 16"/>
          <p:cNvSpPr txBox="1"/>
          <p:nvPr/>
        </p:nvSpPr>
        <p:spPr>
          <a:xfrm>
            <a:off x="3582415" y="2571445"/>
            <a:ext cx="141605"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a:p>
            <a:pPr marL="12700">
              <a:lnSpc>
                <a:spcPct val="100000"/>
              </a:lnSpc>
              <a:spcBef>
                <a:spcPts val="5"/>
              </a:spcBef>
            </a:pPr>
            <a:r>
              <a:rPr sz="1800" dirty="0">
                <a:latin typeface="Calibri"/>
                <a:cs typeface="Calibri"/>
              </a:rPr>
              <a:t>1</a:t>
            </a:r>
          </a:p>
        </p:txBody>
      </p:sp>
      <p:sp>
        <p:nvSpPr>
          <p:cNvPr id="17" name="object 17"/>
          <p:cNvSpPr txBox="1"/>
          <p:nvPr/>
        </p:nvSpPr>
        <p:spPr>
          <a:xfrm>
            <a:off x="4011421" y="2571445"/>
            <a:ext cx="628650" cy="574675"/>
          </a:xfrm>
          <a:prstGeom prst="rect">
            <a:avLst/>
          </a:prstGeom>
        </p:spPr>
        <p:txBody>
          <a:bodyPr vert="horz" wrap="square" lIns="0" tIns="12700" rIns="0" bIns="0" rtlCol="0">
            <a:spAutoFit/>
          </a:bodyPr>
          <a:lstStyle/>
          <a:p>
            <a:pPr marL="488950" indent="-476884">
              <a:lnSpc>
                <a:spcPct val="100000"/>
              </a:lnSpc>
              <a:spcBef>
                <a:spcPts val="100"/>
              </a:spcBef>
              <a:buAutoNum type="alphaLcPeriod"/>
              <a:tabLst>
                <a:tab pos="488950" algn="l"/>
                <a:tab pos="489584" algn="l"/>
              </a:tabLst>
            </a:pPr>
            <a:r>
              <a:rPr sz="1800" dirty="0">
                <a:latin typeface="Calibri"/>
                <a:cs typeface="Calibri"/>
              </a:rPr>
              <a:t>1</a:t>
            </a:r>
            <a:endParaRPr sz="1800">
              <a:latin typeface="Calibri"/>
              <a:cs typeface="Calibri"/>
            </a:endParaRPr>
          </a:p>
          <a:p>
            <a:pPr marL="499745" indent="-487680">
              <a:lnSpc>
                <a:spcPct val="100000"/>
              </a:lnSpc>
              <a:spcBef>
                <a:spcPts val="5"/>
              </a:spcBef>
              <a:buAutoNum type="alphaLcPeriod"/>
              <a:tabLst>
                <a:tab pos="499745" algn="l"/>
                <a:tab pos="500380" algn="l"/>
              </a:tabLst>
            </a:pPr>
            <a:r>
              <a:rPr sz="1800" dirty="0">
                <a:latin typeface="Calibri"/>
                <a:cs typeface="Calibri"/>
              </a:rPr>
              <a:t>2</a:t>
            </a:r>
            <a:endParaRPr sz="1800">
              <a:latin typeface="Calibri"/>
              <a:cs typeface="Calibri"/>
            </a:endParaRPr>
          </a:p>
        </p:txBody>
      </p:sp>
      <p:sp>
        <p:nvSpPr>
          <p:cNvPr id="18" name="object 18"/>
          <p:cNvSpPr txBox="1"/>
          <p:nvPr/>
        </p:nvSpPr>
        <p:spPr>
          <a:xfrm>
            <a:off x="3582415" y="3120644"/>
            <a:ext cx="3902075" cy="112331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&gt;&gt;&gt; </a:t>
            </a:r>
            <a:r>
              <a:rPr sz="1800" spc="-5" dirty="0">
                <a:latin typeface="Calibri"/>
                <a:cs typeface="Calibri"/>
              </a:rPr>
              <a:t>df2 </a:t>
            </a:r>
            <a:r>
              <a:rPr sz="1800" dirty="0">
                <a:latin typeface="Calibri"/>
                <a:cs typeface="Calibri"/>
              </a:rPr>
              <a:t>= </a:t>
            </a:r>
            <a:r>
              <a:rPr sz="1800" spc="-10" dirty="0">
                <a:latin typeface="Calibri"/>
                <a:cs typeface="Calibri"/>
              </a:rPr>
              <a:t>pd.DataFrame([['c', </a:t>
            </a:r>
            <a:r>
              <a:rPr sz="1800" dirty="0">
                <a:latin typeface="Calibri"/>
                <a:cs typeface="Calibri"/>
              </a:rPr>
              <a:t>3], ['d',</a:t>
            </a:r>
            <a:r>
              <a:rPr sz="1800" spc="45" dirty="0">
                <a:latin typeface="Calibri"/>
                <a:cs typeface="Calibri"/>
              </a:rPr>
              <a:t> </a:t>
            </a:r>
            <a:r>
              <a:rPr sz="1800" dirty="0">
                <a:latin typeface="Calibri"/>
                <a:cs typeface="Calibri"/>
              </a:rPr>
              <a:t>4]],</a:t>
            </a:r>
          </a:p>
          <a:p>
            <a:pPr marL="12700">
              <a:lnSpc>
                <a:spcPct val="100000"/>
              </a:lnSpc>
              <a:tabLst>
                <a:tab pos="1229995" algn="l"/>
              </a:tabLst>
            </a:pPr>
            <a:r>
              <a:rPr sz="1800" spc="-5" dirty="0">
                <a:latin typeface="Calibri"/>
                <a:cs typeface="Calibri"/>
              </a:rPr>
              <a:t>...	</a:t>
            </a:r>
            <a:r>
              <a:rPr sz="1800" spc="-10" dirty="0">
                <a:latin typeface="Calibri"/>
                <a:cs typeface="Calibri"/>
              </a:rPr>
              <a:t>columns=['letter',</a:t>
            </a:r>
            <a:r>
              <a:rPr sz="1800" spc="20" dirty="0">
                <a:latin typeface="Calibri"/>
                <a:cs typeface="Calibri"/>
              </a:rPr>
              <a:t> </a:t>
            </a:r>
            <a:r>
              <a:rPr sz="1800" spc="-5" dirty="0">
                <a:latin typeface="Calibri"/>
                <a:cs typeface="Calibri"/>
              </a:rPr>
              <a:t>'number'])</a:t>
            </a:r>
            <a:endParaRPr sz="1800" dirty="0">
              <a:latin typeface="Calibri"/>
              <a:cs typeface="Calibri"/>
            </a:endParaRPr>
          </a:p>
          <a:p>
            <a:pPr marL="12700">
              <a:lnSpc>
                <a:spcPct val="100000"/>
              </a:lnSpc>
            </a:pPr>
            <a:r>
              <a:rPr sz="1800" dirty="0">
                <a:latin typeface="Calibri"/>
                <a:cs typeface="Calibri"/>
              </a:rPr>
              <a:t>&gt;&gt;&gt;</a:t>
            </a:r>
            <a:r>
              <a:rPr sz="1800" spc="-10" dirty="0">
                <a:latin typeface="Calibri"/>
                <a:cs typeface="Calibri"/>
              </a:rPr>
              <a:t> </a:t>
            </a:r>
            <a:r>
              <a:rPr sz="1800" spc="-5" dirty="0">
                <a:latin typeface="Calibri"/>
                <a:cs typeface="Calibri"/>
              </a:rPr>
              <a:t>df2</a:t>
            </a:r>
            <a:endParaRPr sz="1800" dirty="0">
              <a:latin typeface="Calibri"/>
              <a:cs typeface="Calibri"/>
            </a:endParaRPr>
          </a:p>
          <a:p>
            <a:pPr marL="117475">
              <a:lnSpc>
                <a:spcPct val="100000"/>
              </a:lnSpc>
            </a:pPr>
            <a:r>
              <a:rPr sz="1800" spc="-15" dirty="0">
                <a:latin typeface="Calibri"/>
                <a:cs typeface="Calibri"/>
              </a:rPr>
              <a:t>letter</a:t>
            </a:r>
            <a:r>
              <a:rPr sz="1800" spc="20" dirty="0">
                <a:latin typeface="Calibri"/>
                <a:cs typeface="Calibri"/>
              </a:rPr>
              <a:t> </a:t>
            </a:r>
            <a:r>
              <a:rPr sz="1800" spc="-5" dirty="0">
                <a:latin typeface="Calibri"/>
                <a:cs typeface="Calibri"/>
              </a:rPr>
              <a:t>number</a:t>
            </a:r>
            <a:endParaRPr sz="1800" dirty="0">
              <a:latin typeface="Calibri"/>
              <a:cs typeface="Calibri"/>
            </a:endParaRPr>
          </a:p>
        </p:txBody>
      </p:sp>
      <p:sp>
        <p:nvSpPr>
          <p:cNvPr id="19" name="object 19"/>
          <p:cNvSpPr txBox="1"/>
          <p:nvPr/>
        </p:nvSpPr>
        <p:spPr>
          <a:xfrm>
            <a:off x="3582415" y="4218178"/>
            <a:ext cx="141605" cy="57404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endParaRPr sz="1800">
              <a:latin typeface="Calibri"/>
              <a:cs typeface="Calibri"/>
            </a:endParaRPr>
          </a:p>
          <a:p>
            <a:pPr marL="12700">
              <a:lnSpc>
                <a:spcPct val="100000"/>
              </a:lnSpc>
            </a:pPr>
            <a:r>
              <a:rPr sz="1800" dirty="0">
                <a:latin typeface="Calibri"/>
                <a:cs typeface="Calibri"/>
              </a:rPr>
              <a:t>1</a:t>
            </a:r>
            <a:endParaRPr sz="1800">
              <a:latin typeface="Calibri"/>
              <a:cs typeface="Calibri"/>
            </a:endParaRPr>
          </a:p>
        </p:txBody>
      </p:sp>
      <p:sp>
        <p:nvSpPr>
          <p:cNvPr id="20" name="object 20"/>
          <p:cNvSpPr txBox="1"/>
          <p:nvPr/>
        </p:nvSpPr>
        <p:spPr>
          <a:xfrm>
            <a:off x="4011535" y="4218178"/>
            <a:ext cx="628650" cy="574040"/>
          </a:xfrm>
          <a:prstGeom prst="rect">
            <a:avLst/>
          </a:prstGeom>
        </p:spPr>
        <p:txBody>
          <a:bodyPr vert="horz" wrap="square" lIns="0" tIns="12700" rIns="0" bIns="0" rtlCol="0">
            <a:spAutoFit/>
          </a:bodyPr>
          <a:lstStyle/>
          <a:p>
            <a:pPr marL="474980" indent="-462915">
              <a:lnSpc>
                <a:spcPct val="100000"/>
              </a:lnSpc>
              <a:spcBef>
                <a:spcPts val="100"/>
              </a:spcBef>
              <a:buAutoNum type="alphaLcPeriod" startAt="3"/>
              <a:tabLst>
                <a:tab pos="474980" algn="l"/>
                <a:tab pos="475615" algn="l"/>
              </a:tabLst>
            </a:pPr>
            <a:r>
              <a:rPr sz="1800" dirty="0">
                <a:latin typeface="Calibri"/>
                <a:cs typeface="Calibri"/>
              </a:rPr>
              <a:t>3</a:t>
            </a:r>
            <a:endParaRPr sz="1800">
              <a:latin typeface="Calibri"/>
              <a:cs typeface="Calibri"/>
            </a:endParaRPr>
          </a:p>
          <a:p>
            <a:pPr marL="499745" indent="-487680">
              <a:lnSpc>
                <a:spcPct val="100000"/>
              </a:lnSpc>
              <a:buAutoNum type="alphaLcPeriod" startAt="3"/>
              <a:tabLst>
                <a:tab pos="499109" algn="l"/>
                <a:tab pos="500380" algn="l"/>
              </a:tabLst>
            </a:pPr>
            <a:r>
              <a:rPr sz="1800" dirty="0">
                <a:latin typeface="Calibri"/>
                <a:cs typeface="Calibri"/>
              </a:rPr>
              <a:t>4</a:t>
            </a:r>
            <a:endParaRPr sz="1800">
              <a:latin typeface="Calibri"/>
              <a:cs typeface="Calibri"/>
            </a:endParaRPr>
          </a:p>
        </p:txBody>
      </p:sp>
      <p:sp>
        <p:nvSpPr>
          <p:cNvPr id="21" name="object 21"/>
          <p:cNvSpPr txBox="1"/>
          <p:nvPr/>
        </p:nvSpPr>
        <p:spPr>
          <a:xfrm>
            <a:off x="3582415" y="4766817"/>
            <a:ext cx="2334260" cy="1671955"/>
          </a:xfrm>
          <a:prstGeom prst="rect">
            <a:avLst/>
          </a:prstGeom>
        </p:spPr>
        <p:txBody>
          <a:bodyPr vert="horz" wrap="square" lIns="0" tIns="12700" rIns="0" bIns="0" rtlCol="0">
            <a:spAutoFit/>
          </a:bodyPr>
          <a:lstStyle/>
          <a:p>
            <a:pPr marL="117475" marR="5080" indent="-105410">
              <a:lnSpc>
                <a:spcPct val="100000"/>
              </a:lnSpc>
              <a:spcBef>
                <a:spcPts val="100"/>
              </a:spcBef>
            </a:pPr>
            <a:r>
              <a:rPr sz="1800" dirty="0">
                <a:latin typeface="Calibri"/>
                <a:cs typeface="Calibri"/>
              </a:rPr>
              <a:t>&gt;&gt;&gt; </a:t>
            </a:r>
            <a:r>
              <a:rPr sz="1800" spc="-10" dirty="0">
                <a:latin typeface="Calibri"/>
                <a:cs typeface="Calibri"/>
              </a:rPr>
              <a:t>pd.concat([df1, </a:t>
            </a:r>
            <a:r>
              <a:rPr sz="1800" spc="-5" dirty="0">
                <a:latin typeface="Calibri"/>
                <a:cs typeface="Calibri"/>
              </a:rPr>
              <a:t>df2])  </a:t>
            </a:r>
            <a:r>
              <a:rPr sz="1800" spc="-15" dirty="0">
                <a:latin typeface="Calibri"/>
                <a:cs typeface="Calibri"/>
              </a:rPr>
              <a:t>letter</a:t>
            </a:r>
            <a:r>
              <a:rPr sz="1800" spc="15" dirty="0">
                <a:latin typeface="Calibri"/>
                <a:cs typeface="Calibri"/>
              </a:rPr>
              <a:t> </a:t>
            </a:r>
            <a:r>
              <a:rPr sz="1800" dirty="0">
                <a:latin typeface="Calibri"/>
                <a:cs typeface="Calibri"/>
              </a:rPr>
              <a:t>number</a:t>
            </a:r>
            <a:endParaRPr sz="1800">
              <a:latin typeface="Calibri"/>
              <a:cs typeface="Calibri"/>
            </a:endParaRPr>
          </a:p>
          <a:p>
            <a:pPr marL="441325" indent="-429259">
              <a:lnSpc>
                <a:spcPct val="100000"/>
              </a:lnSpc>
              <a:buAutoNum type="arabicPlain"/>
              <a:tabLst>
                <a:tab pos="441325" algn="l"/>
                <a:tab pos="441959" algn="l"/>
                <a:tab pos="918210" algn="l"/>
              </a:tabLst>
            </a:pPr>
            <a:r>
              <a:rPr sz="1800" dirty="0">
                <a:latin typeface="Calibri"/>
                <a:cs typeface="Calibri"/>
              </a:rPr>
              <a:t>a	1</a:t>
            </a:r>
            <a:endParaRPr sz="1800">
              <a:latin typeface="Calibri"/>
              <a:cs typeface="Calibri"/>
            </a:endParaRPr>
          </a:p>
          <a:p>
            <a:pPr marL="441325" indent="-429259">
              <a:lnSpc>
                <a:spcPct val="100000"/>
              </a:lnSpc>
              <a:buAutoNum type="arabicPlain"/>
              <a:tabLst>
                <a:tab pos="441325" algn="l"/>
                <a:tab pos="441959" algn="l"/>
                <a:tab pos="928369" algn="l"/>
              </a:tabLst>
            </a:pPr>
            <a:r>
              <a:rPr sz="1800" dirty="0">
                <a:latin typeface="Calibri"/>
                <a:cs typeface="Calibri"/>
              </a:rPr>
              <a:t>b	2</a:t>
            </a:r>
            <a:endParaRPr sz="1800">
              <a:latin typeface="Calibri"/>
              <a:cs typeface="Calibri"/>
            </a:endParaRPr>
          </a:p>
          <a:p>
            <a:pPr marL="441325" indent="-429259">
              <a:lnSpc>
                <a:spcPct val="100000"/>
              </a:lnSpc>
              <a:buAutoNum type="arabicPlain"/>
              <a:tabLst>
                <a:tab pos="441325" algn="l"/>
                <a:tab pos="441959" algn="l"/>
                <a:tab pos="904240" algn="l"/>
              </a:tabLst>
            </a:pPr>
            <a:r>
              <a:rPr sz="1800" dirty="0">
                <a:latin typeface="Calibri"/>
                <a:cs typeface="Calibri"/>
              </a:rPr>
              <a:t>c	3</a:t>
            </a:r>
            <a:endParaRPr sz="1800">
              <a:latin typeface="Calibri"/>
              <a:cs typeface="Calibri"/>
            </a:endParaRPr>
          </a:p>
          <a:p>
            <a:pPr marL="441325" indent="-429259">
              <a:lnSpc>
                <a:spcPct val="100000"/>
              </a:lnSpc>
              <a:buAutoNum type="arabicPlain"/>
              <a:tabLst>
                <a:tab pos="441325" algn="l"/>
                <a:tab pos="441959" algn="l"/>
                <a:tab pos="928369" algn="l"/>
              </a:tabLst>
            </a:pPr>
            <a:r>
              <a:rPr sz="1800" dirty="0">
                <a:latin typeface="Calibri"/>
                <a:cs typeface="Calibri"/>
              </a:rPr>
              <a:t>d	4</a:t>
            </a:r>
            <a:endParaRPr sz="1800">
              <a:latin typeface="Calibri"/>
              <a:cs typeface="Calibri"/>
            </a:endParaRPr>
          </a:p>
        </p:txBody>
      </p:sp>
      <p:sp>
        <p:nvSpPr>
          <p:cNvPr id="11" name="object 15"/>
          <p:cNvSpPr txBox="1">
            <a:spLocks noGrp="1"/>
          </p:cNvSpPr>
          <p:nvPr>
            <p:ph type="title"/>
          </p:nvPr>
        </p:nvSpPr>
        <p:spPr>
          <a:xfrm>
            <a:off x="525271" y="447857"/>
            <a:ext cx="8229600" cy="382156"/>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400" spc="-25" dirty="0" smtClean="0"/>
              <a:t>Data </a:t>
            </a:r>
            <a:r>
              <a:rPr sz="2400" spc="-10" dirty="0"/>
              <a:t>Handling </a:t>
            </a:r>
            <a:r>
              <a:rPr sz="2400" spc="-5" dirty="0"/>
              <a:t>using </a:t>
            </a:r>
            <a:r>
              <a:rPr sz="2400" spc="-15" dirty="0"/>
              <a:t>Pand</a:t>
            </a:r>
            <a:r>
              <a:rPr sz="2400" u="none" spc="-15" dirty="0"/>
              <a:t>as</a:t>
            </a:r>
            <a:r>
              <a:rPr sz="2400" u="none" spc="-165" dirty="0"/>
              <a:t> </a:t>
            </a:r>
            <a:endParaRPr sz="2400" u="none" dirty="0"/>
          </a:p>
        </p:txBody>
      </p:sp>
    </p:spTree>
  </p:cSld>
  <p:clrMapOvr>
    <a:masterClrMapping/>
  </p:clrMapOvr>
  <p:transition spd="slow">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83235" y="1762455"/>
            <a:ext cx="7238365" cy="405384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Export </a:t>
            </a:r>
            <a:r>
              <a:rPr sz="2400" spc="-10" dirty="0">
                <a:solidFill>
                  <a:srgbClr val="FF0000"/>
                </a:solidFill>
                <a:latin typeface="Calibri"/>
                <a:cs typeface="Calibri"/>
              </a:rPr>
              <a:t>Pandas DataFrame </a:t>
            </a:r>
            <a:r>
              <a:rPr sz="2400" spc="-15" dirty="0">
                <a:solidFill>
                  <a:srgbClr val="FF0000"/>
                </a:solidFill>
                <a:latin typeface="Calibri"/>
                <a:cs typeface="Calibri"/>
              </a:rPr>
              <a:t>to </a:t>
            </a:r>
            <a:r>
              <a:rPr sz="2400" dirty="0">
                <a:solidFill>
                  <a:srgbClr val="FF0000"/>
                </a:solidFill>
                <a:latin typeface="Calibri"/>
                <a:cs typeface="Calibri"/>
              </a:rPr>
              <a:t>a </a:t>
            </a:r>
            <a:r>
              <a:rPr sz="2400" spc="-5" dirty="0">
                <a:solidFill>
                  <a:srgbClr val="FF0000"/>
                </a:solidFill>
                <a:latin typeface="Calibri"/>
                <a:cs typeface="Calibri"/>
              </a:rPr>
              <a:t>CSV</a:t>
            </a:r>
            <a:r>
              <a:rPr sz="2400" spc="-80" dirty="0">
                <a:solidFill>
                  <a:srgbClr val="FF0000"/>
                </a:solidFill>
                <a:latin typeface="Calibri"/>
                <a:cs typeface="Calibri"/>
              </a:rPr>
              <a:t> </a:t>
            </a:r>
            <a:r>
              <a:rPr sz="2400" spc="-5" dirty="0">
                <a:solidFill>
                  <a:srgbClr val="FF0000"/>
                </a:solidFill>
                <a:latin typeface="Calibri"/>
                <a:cs typeface="Calibri"/>
              </a:rPr>
              <a:t>File</a:t>
            </a:r>
            <a:endParaRPr sz="2400" dirty="0">
              <a:latin typeface="Calibri"/>
              <a:cs typeface="Calibri"/>
            </a:endParaRPr>
          </a:p>
          <a:p>
            <a:pPr marL="12700">
              <a:lnSpc>
                <a:spcPct val="100000"/>
              </a:lnSpc>
              <a:spcBef>
                <a:spcPts val="30"/>
              </a:spcBef>
            </a:pPr>
            <a:r>
              <a:rPr sz="2000" b="1" dirty="0">
                <a:latin typeface="Calibri"/>
                <a:cs typeface="Calibri"/>
              </a:rPr>
              <a:t>e.g.</a:t>
            </a:r>
            <a:endParaRPr sz="2000" dirty="0">
              <a:latin typeface="Calibri"/>
              <a:cs typeface="Calibri"/>
            </a:endParaRPr>
          </a:p>
          <a:p>
            <a:pPr marL="12700">
              <a:lnSpc>
                <a:spcPct val="100000"/>
              </a:lnSpc>
            </a:pPr>
            <a:r>
              <a:rPr sz="2000" b="1" dirty="0">
                <a:latin typeface="Calibri"/>
                <a:cs typeface="Calibri"/>
              </a:rPr>
              <a:t>import pandas </a:t>
            </a:r>
            <a:r>
              <a:rPr sz="2000" b="1" spc="-5" dirty="0">
                <a:latin typeface="Calibri"/>
                <a:cs typeface="Calibri"/>
              </a:rPr>
              <a:t>as</a:t>
            </a:r>
            <a:r>
              <a:rPr sz="2000" b="1" spc="-50" dirty="0">
                <a:latin typeface="Calibri"/>
                <a:cs typeface="Calibri"/>
              </a:rPr>
              <a:t> </a:t>
            </a:r>
            <a:r>
              <a:rPr sz="2000" b="1" dirty="0">
                <a:latin typeface="Calibri"/>
                <a:cs typeface="Calibri"/>
              </a:rPr>
              <a:t>pd</a:t>
            </a:r>
            <a:endParaRPr sz="2000" dirty="0">
              <a:latin typeface="Calibri"/>
              <a:cs typeface="Calibri"/>
            </a:endParaRPr>
          </a:p>
          <a:p>
            <a:pPr>
              <a:lnSpc>
                <a:spcPct val="100000"/>
              </a:lnSpc>
              <a:spcBef>
                <a:spcPts val="45"/>
              </a:spcBef>
            </a:pPr>
            <a:endParaRPr sz="2050" dirty="0">
              <a:latin typeface="Times New Roman"/>
              <a:cs typeface="Times New Roman"/>
            </a:endParaRPr>
          </a:p>
          <a:p>
            <a:pPr marL="469900" marR="5080" indent="-457200">
              <a:lnSpc>
                <a:spcPct val="100000"/>
              </a:lnSpc>
            </a:pPr>
            <a:r>
              <a:rPr sz="2000" b="1" spc="-15" dirty="0">
                <a:latin typeface="Calibri"/>
                <a:cs typeface="Calibri"/>
              </a:rPr>
              <a:t>cars </a:t>
            </a:r>
            <a:r>
              <a:rPr sz="2000" b="1" dirty="0">
                <a:latin typeface="Calibri"/>
                <a:cs typeface="Calibri"/>
              </a:rPr>
              <a:t>= </a:t>
            </a:r>
            <a:r>
              <a:rPr sz="2000" b="1" spc="-5" dirty="0">
                <a:latin typeface="Calibri"/>
                <a:cs typeface="Calibri"/>
              </a:rPr>
              <a:t>{'Brand': </a:t>
            </a:r>
            <a:r>
              <a:rPr sz="2000" b="1" dirty="0">
                <a:latin typeface="Calibri"/>
                <a:cs typeface="Calibri"/>
              </a:rPr>
              <a:t>['Honda </a:t>
            </a:r>
            <a:r>
              <a:rPr sz="2000" b="1" spc="-20" dirty="0">
                <a:latin typeface="Calibri"/>
                <a:cs typeface="Calibri"/>
              </a:rPr>
              <a:t>Civic','Toyota </a:t>
            </a:r>
            <a:r>
              <a:rPr sz="2000" b="1" spc="-10" dirty="0">
                <a:latin typeface="Calibri"/>
                <a:cs typeface="Calibri"/>
              </a:rPr>
              <a:t>Corolla','Ford </a:t>
            </a:r>
            <a:r>
              <a:rPr sz="2000" b="1" dirty="0">
                <a:latin typeface="Calibri"/>
                <a:cs typeface="Calibri"/>
              </a:rPr>
              <a:t>Focus','Audi </a:t>
            </a:r>
            <a:r>
              <a:rPr sz="2000" b="1" spc="-5" dirty="0">
                <a:latin typeface="Calibri"/>
                <a:cs typeface="Calibri"/>
              </a:rPr>
              <a:t>A4'],  'Price':</a:t>
            </a:r>
            <a:r>
              <a:rPr sz="2000" b="1" spc="-25" dirty="0">
                <a:latin typeface="Calibri"/>
                <a:cs typeface="Calibri"/>
              </a:rPr>
              <a:t> </a:t>
            </a:r>
            <a:r>
              <a:rPr sz="2000" b="1" spc="-5" dirty="0">
                <a:latin typeface="Calibri"/>
                <a:cs typeface="Calibri"/>
              </a:rPr>
              <a:t>[22000,25000,27000,35000]</a:t>
            </a:r>
            <a:endParaRPr sz="2000" dirty="0">
              <a:latin typeface="Calibri"/>
              <a:cs typeface="Calibri"/>
            </a:endParaRPr>
          </a:p>
          <a:p>
            <a:pPr marL="469900">
              <a:lnSpc>
                <a:spcPct val="100000"/>
              </a:lnSpc>
            </a:pPr>
            <a:r>
              <a:rPr sz="2000" b="1" dirty="0">
                <a:latin typeface="Calibri"/>
                <a:cs typeface="Calibri"/>
              </a:rPr>
              <a:t>}</a:t>
            </a:r>
            <a:endParaRPr sz="2000" dirty="0">
              <a:latin typeface="Calibri"/>
              <a:cs typeface="Calibri"/>
            </a:endParaRPr>
          </a:p>
          <a:p>
            <a:pPr>
              <a:lnSpc>
                <a:spcPct val="100000"/>
              </a:lnSpc>
              <a:spcBef>
                <a:spcPts val="45"/>
              </a:spcBef>
            </a:pPr>
            <a:endParaRPr sz="2050" dirty="0">
              <a:latin typeface="Times New Roman"/>
              <a:cs typeface="Times New Roman"/>
            </a:endParaRPr>
          </a:p>
          <a:p>
            <a:pPr marL="12700">
              <a:lnSpc>
                <a:spcPct val="100000"/>
              </a:lnSpc>
            </a:pPr>
            <a:r>
              <a:rPr sz="2000" b="1" dirty="0">
                <a:latin typeface="Calibri"/>
                <a:cs typeface="Calibri"/>
              </a:rPr>
              <a:t>df = </a:t>
            </a:r>
            <a:r>
              <a:rPr sz="2000" b="1" spc="-10" dirty="0">
                <a:latin typeface="Calibri"/>
                <a:cs typeface="Calibri"/>
              </a:rPr>
              <a:t>pd.DataFrame(cars, </a:t>
            </a:r>
            <a:r>
              <a:rPr sz="2000" b="1" dirty="0">
                <a:latin typeface="Calibri"/>
                <a:cs typeface="Calibri"/>
              </a:rPr>
              <a:t>columns= </a:t>
            </a:r>
            <a:r>
              <a:rPr sz="2000" b="1" spc="-5" dirty="0">
                <a:latin typeface="Calibri"/>
                <a:cs typeface="Calibri"/>
              </a:rPr>
              <a:t>['Brand',</a:t>
            </a:r>
            <a:r>
              <a:rPr sz="2000" b="1" spc="-50" dirty="0">
                <a:latin typeface="Calibri"/>
                <a:cs typeface="Calibri"/>
              </a:rPr>
              <a:t> </a:t>
            </a:r>
            <a:r>
              <a:rPr sz="2000" b="1" spc="-5" dirty="0">
                <a:latin typeface="Calibri"/>
                <a:cs typeface="Calibri"/>
              </a:rPr>
              <a:t>'Price'])</a:t>
            </a:r>
            <a:endParaRPr sz="2000" dirty="0">
              <a:latin typeface="Calibri"/>
              <a:cs typeface="Calibri"/>
            </a:endParaRPr>
          </a:p>
          <a:p>
            <a:pPr marL="12700" marR="302895">
              <a:lnSpc>
                <a:spcPct val="200000"/>
              </a:lnSpc>
            </a:pPr>
            <a:r>
              <a:rPr sz="2000" b="1" spc="-20" dirty="0" err="1">
                <a:latin typeface="Calibri"/>
                <a:cs typeface="Calibri"/>
              </a:rPr>
              <a:t>df.to_csv</a:t>
            </a:r>
            <a:r>
              <a:rPr sz="2000" b="1" spc="-20" dirty="0">
                <a:latin typeface="Calibri"/>
                <a:cs typeface="Calibri"/>
              </a:rPr>
              <a:t> </a:t>
            </a:r>
            <a:r>
              <a:rPr sz="2000" b="1" spc="-10" dirty="0" smtClean="0">
                <a:latin typeface="Calibri"/>
                <a:cs typeface="Calibri"/>
              </a:rPr>
              <a:t>(</a:t>
            </a:r>
            <a:r>
              <a:rPr lang="en-US" sz="2000" b="1" spc="-10" dirty="0">
                <a:latin typeface="Calibri"/>
                <a:cs typeface="Calibri"/>
              </a:rPr>
              <a:t>'</a:t>
            </a:r>
            <a:r>
              <a:rPr sz="2000" b="1" spc="-10" dirty="0" smtClean="0">
                <a:latin typeface="Calibri"/>
                <a:cs typeface="Calibri"/>
              </a:rPr>
              <a:t>C</a:t>
            </a:r>
            <a:r>
              <a:rPr sz="2000" b="1" spc="-10" dirty="0">
                <a:latin typeface="Calibri"/>
                <a:cs typeface="Calibri"/>
              </a:rPr>
              <a:t>:\export_dataframe.csv', index </a:t>
            </a:r>
            <a:r>
              <a:rPr sz="2000" b="1" dirty="0">
                <a:latin typeface="Calibri"/>
                <a:cs typeface="Calibri"/>
              </a:rPr>
              <a:t>= </a:t>
            </a:r>
            <a:r>
              <a:rPr sz="2000" b="1" spc="-10" dirty="0">
                <a:latin typeface="Calibri"/>
                <a:cs typeface="Calibri"/>
              </a:rPr>
              <a:t>False, header=True)  </a:t>
            </a:r>
            <a:r>
              <a:rPr sz="2000" b="1" spc="-5" dirty="0">
                <a:latin typeface="Calibri"/>
                <a:cs typeface="Calibri"/>
              </a:rPr>
              <a:t>print</a:t>
            </a:r>
            <a:r>
              <a:rPr sz="2000" b="1" spc="-25" dirty="0">
                <a:latin typeface="Calibri"/>
                <a:cs typeface="Calibri"/>
              </a:rPr>
              <a:t> </a:t>
            </a:r>
            <a:r>
              <a:rPr sz="2000" b="1" spc="5" dirty="0">
                <a:latin typeface="Calibri"/>
                <a:cs typeface="Calibri"/>
              </a:rPr>
              <a:t>(df)</a:t>
            </a:r>
            <a:endParaRPr sz="2000" dirty="0">
              <a:latin typeface="Calibri"/>
              <a:cs typeface="Calibri"/>
            </a:endParaRPr>
          </a:p>
        </p:txBody>
      </p:sp>
      <p:sp>
        <p:nvSpPr>
          <p:cNvPr id="5" name="object 15"/>
          <p:cNvSpPr txBox="1">
            <a:spLocks noGrp="1"/>
          </p:cNvSpPr>
          <p:nvPr>
            <p:ph type="title"/>
          </p:nvPr>
        </p:nvSpPr>
        <p:spPr>
          <a:xfrm>
            <a:off x="228600" y="609600"/>
            <a:ext cx="8229600" cy="382156"/>
          </a:xfrm>
          <a:prstGeom prst="rect">
            <a:avLst/>
          </a:prstGeom>
        </p:spPr>
        <p:txBody>
          <a:bodyPr vert="horz" wrap="square" lIns="0" tIns="12700" rIns="0" bIns="0" rtlCol="0">
            <a:spAutoFit/>
          </a:bodyPr>
          <a:lstStyle/>
          <a:p>
            <a:pPr marL="698500" algn="ctr">
              <a:lnSpc>
                <a:spcPct val="100000"/>
              </a:lnSpc>
              <a:spcBef>
                <a:spcPts val="100"/>
              </a:spcBef>
              <a:tabLst>
                <a:tab pos="3581400" algn="l"/>
              </a:tabLst>
            </a:pPr>
            <a:r>
              <a:rPr sz="2400" spc="-25" dirty="0" smtClean="0"/>
              <a:t>Data </a:t>
            </a:r>
            <a:r>
              <a:rPr sz="2400" spc="-10" dirty="0"/>
              <a:t>Handling </a:t>
            </a:r>
            <a:r>
              <a:rPr sz="2400" spc="-5" dirty="0"/>
              <a:t>using </a:t>
            </a:r>
            <a:r>
              <a:rPr sz="2400" spc="-15" dirty="0"/>
              <a:t>Pand</a:t>
            </a:r>
            <a:r>
              <a:rPr sz="2400" u="none" spc="-15" dirty="0"/>
              <a:t>as</a:t>
            </a:r>
            <a:r>
              <a:rPr sz="2400" u="none" spc="-165" dirty="0"/>
              <a:t> </a:t>
            </a:r>
            <a:endParaRPr sz="2400" u="none" dirty="0"/>
          </a:p>
        </p:txBody>
      </p:sp>
    </p:spTree>
  </p:cSld>
  <p:clrMapOvr>
    <a:masterClrMapping/>
  </p:clrMapOvr>
  <p:transition spd="slow">
    <p:check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200" b="1" dirty="0"/>
              <a:t>First, let us understand the dataset which contains the columns as Country Name, Country Code and the year from 2010 to 2014.  Now using pandas, we will use “</a:t>
            </a:r>
            <a:r>
              <a:rPr lang="en-US" sz="2200" b="1" dirty="0" err="1"/>
              <a:t>pd.read_csv</a:t>
            </a:r>
            <a:r>
              <a:rPr lang="en-US" sz="2200" b="1" dirty="0"/>
              <a:t>” to read the .</a:t>
            </a:r>
            <a:r>
              <a:rPr lang="en-US" sz="2200" b="1" dirty="0" err="1"/>
              <a:t>csv</a:t>
            </a:r>
            <a:r>
              <a:rPr lang="en-US" sz="2200" b="1" dirty="0"/>
              <a:t> file format file. </a:t>
            </a:r>
            <a:br>
              <a:rPr lang="en-US" sz="2200" b="1" dirty="0"/>
            </a:br>
            <a:endParaRPr lang="en-US" sz="22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71550" y="1371600"/>
            <a:ext cx="6743700" cy="4648200"/>
          </a:xfrm>
          <a:prstGeom prst="rect">
            <a:avLst/>
          </a:prstGeom>
        </p:spPr>
      </p:pic>
    </p:spTree>
    <p:extLst>
      <p:ext uri="{BB962C8B-B14F-4D97-AF65-F5344CB8AC3E}">
        <p14:creationId xmlns:p14="http://schemas.microsoft.com/office/powerpoint/2010/main" val="2197234489"/>
      </p:ext>
    </p:extLst>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457201"/>
            <a:ext cx="4114800" cy="4845051"/>
          </a:xfrm>
        </p:spPr>
        <p:txBody>
          <a:bodyPr>
            <a:normAutofit fontScale="62500" lnSpcReduction="20000"/>
          </a:bodyPr>
          <a:lstStyle/>
          <a:p>
            <a:pPr marL="0" indent="0">
              <a:buNone/>
            </a:pPr>
            <a:r>
              <a:rPr lang="en-US" b="1" dirty="0"/>
              <a:t>import pandas as </a:t>
            </a:r>
            <a:r>
              <a:rPr lang="en-US" b="1" dirty="0" err="1"/>
              <a:t>pd</a:t>
            </a:r>
            <a:endParaRPr lang="en-US" b="1" dirty="0"/>
          </a:p>
          <a:p>
            <a:pPr marL="0" indent="0">
              <a:buNone/>
            </a:pPr>
            <a:r>
              <a:rPr lang="en-US" b="1" dirty="0"/>
              <a:t>import </a:t>
            </a:r>
            <a:r>
              <a:rPr lang="en-US" b="1" dirty="0" err="1"/>
              <a:t>matplotlib.pyplot</a:t>
            </a:r>
            <a:r>
              <a:rPr lang="en-US" b="1" dirty="0"/>
              <a:t> as </a:t>
            </a:r>
            <a:r>
              <a:rPr lang="en-US" b="1" dirty="0" err="1"/>
              <a:t>plt</a:t>
            </a:r>
            <a:endParaRPr lang="en-US" b="1" dirty="0"/>
          </a:p>
          <a:p>
            <a:pPr marL="0" indent="0">
              <a:buNone/>
            </a:pPr>
            <a:r>
              <a:rPr lang="en-US" b="1" dirty="0"/>
              <a:t>from </a:t>
            </a:r>
            <a:r>
              <a:rPr lang="en-US" b="1" dirty="0" err="1"/>
              <a:t>matplotlib</a:t>
            </a:r>
            <a:r>
              <a:rPr lang="en-US" b="1" dirty="0"/>
              <a:t> import style</a:t>
            </a:r>
          </a:p>
          <a:p>
            <a:pPr marL="0" indent="0">
              <a:buNone/>
            </a:pPr>
            <a:r>
              <a:rPr lang="en-US" b="1" dirty="0"/>
              <a:t> </a:t>
            </a:r>
            <a:r>
              <a:rPr lang="en-US" b="1" dirty="0" err="1" smtClean="0"/>
              <a:t>style.use</a:t>
            </a:r>
            <a:r>
              <a:rPr lang="en-US" b="1" dirty="0"/>
              <a:t>('</a:t>
            </a:r>
            <a:r>
              <a:rPr lang="en-US" b="1" dirty="0" err="1"/>
              <a:t>fivethirtyeight</a:t>
            </a:r>
            <a:r>
              <a:rPr lang="en-US" b="1" dirty="0"/>
              <a:t>')</a:t>
            </a:r>
          </a:p>
          <a:p>
            <a:pPr marL="0" indent="0">
              <a:buNone/>
            </a:pPr>
            <a:r>
              <a:rPr lang="en-US" b="1" dirty="0"/>
              <a:t>country= </a:t>
            </a:r>
            <a:r>
              <a:rPr lang="en-US" b="1" dirty="0" err="1"/>
              <a:t>pd.read_csv</a:t>
            </a:r>
            <a:r>
              <a:rPr lang="en-US" b="1" dirty="0"/>
              <a:t>("c:\</a:t>
            </a:r>
            <a:r>
              <a:rPr lang="en-US" b="1" dirty="0" smtClean="0"/>
              <a:t>users\home\</a:t>
            </a:r>
            <a:r>
              <a:rPr lang="en-US" b="1" dirty="0" err="1" smtClean="0"/>
              <a:t>appdata</a:t>
            </a:r>
            <a:r>
              <a:rPr lang="en-US" b="1" dirty="0" smtClean="0"/>
              <a:t>\Local\Programs\Python\Python37-32\Table105.csv</a:t>
            </a:r>
            <a:r>
              <a:rPr lang="en-US" b="1" dirty="0"/>
              <a:t>",index_col=0)</a:t>
            </a:r>
          </a:p>
          <a:p>
            <a:pPr marL="0" indent="0" fontAlgn="base">
              <a:buNone/>
            </a:pPr>
            <a:r>
              <a:rPr lang="en-US" b="1" dirty="0"/>
              <a:t>country = </a:t>
            </a:r>
            <a:r>
              <a:rPr lang="en-US" b="1" dirty="0" err="1"/>
              <a:t>country.iloc</a:t>
            </a:r>
            <a:r>
              <a:rPr lang="en-US" b="1" dirty="0"/>
              <a:t>[:,1:]    # all rows and columns from 2 to n</a:t>
            </a:r>
          </a:p>
          <a:p>
            <a:pPr marL="0" indent="0">
              <a:buNone/>
            </a:pPr>
            <a:r>
              <a:rPr lang="en-US" b="1" dirty="0" err="1"/>
              <a:t>df</a:t>
            </a:r>
            <a:r>
              <a:rPr lang="en-US" b="1" dirty="0"/>
              <a:t>= </a:t>
            </a:r>
            <a:r>
              <a:rPr lang="en-US" b="1" dirty="0" err="1"/>
              <a:t>country.head</a:t>
            </a:r>
            <a:r>
              <a:rPr lang="en-US" b="1" dirty="0"/>
              <a:t>(5)</a:t>
            </a:r>
          </a:p>
          <a:p>
            <a:pPr marL="0" indent="0">
              <a:buNone/>
            </a:pPr>
            <a:r>
              <a:rPr lang="en-US" b="1" dirty="0" err="1"/>
              <a:t>df</a:t>
            </a:r>
            <a:r>
              <a:rPr lang="en-US" b="1" dirty="0"/>
              <a:t>= </a:t>
            </a:r>
            <a:r>
              <a:rPr lang="en-US" b="1" dirty="0" err="1"/>
              <a:t>df.set_index</a:t>
            </a:r>
            <a:r>
              <a:rPr lang="en-US" b="1" dirty="0"/>
              <a:t>(["Country Code"])</a:t>
            </a:r>
          </a:p>
          <a:p>
            <a:pPr marL="0" indent="0">
              <a:buNone/>
            </a:pPr>
            <a:r>
              <a:rPr lang="en-US" b="1" dirty="0" err="1"/>
              <a:t>sd</a:t>
            </a:r>
            <a:r>
              <a:rPr lang="en-US" b="1" dirty="0"/>
              <a:t> = </a:t>
            </a:r>
            <a:r>
              <a:rPr lang="en-US" b="1" dirty="0" err="1"/>
              <a:t>df.reindex</a:t>
            </a:r>
            <a:r>
              <a:rPr lang="en-US" b="1" dirty="0"/>
              <a:t>(columns=['2010','2011'])</a:t>
            </a:r>
          </a:p>
          <a:p>
            <a:pPr marL="0" indent="0">
              <a:buNone/>
            </a:pPr>
            <a:r>
              <a:rPr lang="en-US" b="1" dirty="0" err="1"/>
              <a:t>db</a:t>
            </a:r>
            <a:r>
              <a:rPr lang="en-US" b="1" dirty="0"/>
              <a:t>= </a:t>
            </a:r>
            <a:r>
              <a:rPr lang="en-US" b="1" dirty="0" err="1"/>
              <a:t>sd.diff</a:t>
            </a:r>
            <a:r>
              <a:rPr lang="en-US" b="1" dirty="0"/>
              <a:t>(axis=1)</a:t>
            </a:r>
          </a:p>
          <a:p>
            <a:pPr marL="0" indent="0">
              <a:buNone/>
            </a:pPr>
            <a:r>
              <a:rPr lang="en-US" b="1" dirty="0" err="1"/>
              <a:t>db.plot</a:t>
            </a:r>
            <a:r>
              <a:rPr lang="en-US" b="1" dirty="0"/>
              <a:t>(kind="bar")</a:t>
            </a:r>
          </a:p>
          <a:p>
            <a:pPr marL="0" indent="0">
              <a:buNone/>
            </a:pPr>
            <a:r>
              <a:rPr lang="en-US" b="1" dirty="0" err="1"/>
              <a:t>plt.show</a:t>
            </a:r>
            <a:r>
              <a:rPr lang="en-US"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29100" y="838200"/>
            <a:ext cx="4743450" cy="5029200"/>
          </a:xfrm>
          <a:prstGeom prst="rect">
            <a:avLst/>
          </a:prstGeom>
        </p:spPr>
      </p:pic>
    </p:spTree>
    <p:extLst>
      <p:ext uri="{BB962C8B-B14F-4D97-AF65-F5344CB8AC3E}">
        <p14:creationId xmlns:p14="http://schemas.microsoft.com/office/powerpoint/2010/main" val="331254467"/>
      </p:ext>
    </p:extLst>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1691" y="664590"/>
            <a:ext cx="8750935" cy="4103688"/>
          </a:xfrm>
          <a:prstGeom prst="rect">
            <a:avLst/>
          </a:prstGeom>
        </p:spPr>
        <p:txBody>
          <a:bodyPr vert="horz" wrap="square" lIns="0" tIns="12700" rIns="0" bIns="0" rtlCol="0">
            <a:spAutoFit/>
          </a:bodyPr>
          <a:lstStyle/>
          <a:p>
            <a:pPr marL="3237865">
              <a:lnSpc>
                <a:spcPct val="100000"/>
              </a:lnSpc>
              <a:spcBef>
                <a:spcPts val="100"/>
              </a:spcBef>
            </a:pPr>
            <a:endParaRPr lang="en-US" sz="2400" u="heavy" spc="-5" dirty="0" smtClean="0">
              <a:solidFill>
                <a:srgbClr val="FF0000"/>
              </a:solidFill>
              <a:uFill>
                <a:solidFill>
                  <a:srgbClr val="FF0000"/>
                </a:solidFill>
              </a:uFill>
              <a:latin typeface="Arial"/>
              <a:cs typeface="Arial"/>
            </a:endParaRPr>
          </a:p>
          <a:p>
            <a:pPr marL="3237865">
              <a:lnSpc>
                <a:spcPct val="100000"/>
              </a:lnSpc>
              <a:spcBef>
                <a:spcPts val="100"/>
              </a:spcBef>
            </a:pPr>
            <a:r>
              <a:rPr sz="2400" u="heavy" spc="-5" dirty="0" smtClean="0">
                <a:solidFill>
                  <a:srgbClr val="FF0000"/>
                </a:solidFill>
                <a:uFill>
                  <a:solidFill>
                    <a:srgbClr val="FF0000"/>
                  </a:solidFill>
                </a:uFill>
                <a:latin typeface="Arial"/>
                <a:cs typeface="Arial"/>
              </a:rPr>
              <a:t>Pandas </a:t>
            </a:r>
            <a:r>
              <a:rPr sz="2400" u="heavy" dirty="0">
                <a:solidFill>
                  <a:srgbClr val="FF0000"/>
                </a:solidFill>
                <a:uFill>
                  <a:solidFill>
                    <a:srgbClr val="FF0000"/>
                  </a:solidFill>
                </a:uFill>
                <a:latin typeface="Arial"/>
                <a:cs typeface="Arial"/>
              </a:rPr>
              <a:t>– </a:t>
            </a:r>
            <a:r>
              <a:rPr sz="2400" u="heavy" spc="-5" dirty="0">
                <a:solidFill>
                  <a:srgbClr val="FF0000"/>
                </a:solidFill>
                <a:uFill>
                  <a:solidFill>
                    <a:srgbClr val="FF0000"/>
                  </a:solidFill>
                </a:uFill>
                <a:latin typeface="Arial"/>
                <a:cs typeface="Arial"/>
              </a:rPr>
              <a:t>Installation/Environment</a:t>
            </a:r>
            <a:r>
              <a:rPr sz="2400" u="heavy" spc="-15" dirty="0">
                <a:solidFill>
                  <a:srgbClr val="FF0000"/>
                </a:solidFill>
                <a:uFill>
                  <a:solidFill>
                    <a:srgbClr val="FF0000"/>
                  </a:solidFill>
                </a:uFill>
                <a:latin typeface="Arial"/>
                <a:cs typeface="Arial"/>
              </a:rPr>
              <a:t> </a:t>
            </a:r>
            <a:r>
              <a:rPr sz="2400" u="heavy" spc="-5" dirty="0">
                <a:solidFill>
                  <a:srgbClr val="FF0000"/>
                </a:solidFill>
                <a:uFill>
                  <a:solidFill>
                    <a:srgbClr val="FF0000"/>
                  </a:solidFill>
                </a:uFill>
                <a:latin typeface="Arial"/>
                <a:cs typeface="Arial"/>
              </a:rPr>
              <a:t>Setup</a:t>
            </a:r>
            <a:endParaRPr sz="2400" dirty="0">
              <a:latin typeface="Arial"/>
              <a:cs typeface="Arial"/>
            </a:endParaRPr>
          </a:p>
          <a:p>
            <a:pPr>
              <a:lnSpc>
                <a:spcPct val="100000"/>
              </a:lnSpc>
              <a:spcBef>
                <a:spcPts val="5"/>
              </a:spcBef>
            </a:pPr>
            <a:endParaRPr sz="2500" dirty="0">
              <a:latin typeface="Times New Roman"/>
              <a:cs typeface="Times New Roman"/>
            </a:endParaRPr>
          </a:p>
          <a:p>
            <a:pPr marL="686435" marR="1063625" algn="just">
              <a:lnSpc>
                <a:spcPct val="100000"/>
              </a:lnSpc>
            </a:pPr>
            <a:r>
              <a:rPr sz="2400" spc="-5" dirty="0">
                <a:solidFill>
                  <a:srgbClr val="333399"/>
                </a:solidFill>
                <a:latin typeface="Arial"/>
                <a:cs typeface="Arial"/>
              </a:rPr>
              <a:t>Pandas installation can be done in Standard </a:t>
            </a:r>
            <a:r>
              <a:rPr sz="2400" dirty="0">
                <a:solidFill>
                  <a:srgbClr val="333399"/>
                </a:solidFill>
                <a:latin typeface="Arial"/>
                <a:cs typeface="Arial"/>
              </a:rPr>
              <a:t>Python  </a:t>
            </a:r>
            <a:r>
              <a:rPr sz="2400" spc="-5" dirty="0">
                <a:solidFill>
                  <a:srgbClr val="333399"/>
                </a:solidFill>
                <a:latin typeface="Arial"/>
                <a:cs typeface="Arial"/>
              </a:rPr>
              <a:t>distribution,using following</a:t>
            </a:r>
            <a:r>
              <a:rPr sz="2400" spc="40" dirty="0">
                <a:solidFill>
                  <a:srgbClr val="333399"/>
                </a:solidFill>
                <a:latin typeface="Arial"/>
                <a:cs typeface="Arial"/>
              </a:rPr>
              <a:t> </a:t>
            </a:r>
            <a:r>
              <a:rPr sz="2400" dirty="0">
                <a:solidFill>
                  <a:srgbClr val="333399"/>
                </a:solidFill>
                <a:latin typeface="Arial"/>
                <a:cs typeface="Arial"/>
              </a:rPr>
              <a:t>steps.</a:t>
            </a:r>
            <a:endParaRPr sz="2400" dirty="0">
              <a:latin typeface="Arial"/>
              <a:cs typeface="Arial"/>
            </a:endParaRPr>
          </a:p>
          <a:p>
            <a:pPr marL="469900" marR="9525" indent="-457834" algn="just">
              <a:lnSpc>
                <a:spcPct val="100000"/>
              </a:lnSpc>
              <a:buAutoNum type="arabicPeriod"/>
              <a:tabLst>
                <a:tab pos="470534" algn="l"/>
              </a:tabLst>
            </a:pPr>
            <a:r>
              <a:rPr sz="2400" spc="-5" dirty="0">
                <a:solidFill>
                  <a:srgbClr val="333399"/>
                </a:solidFill>
                <a:latin typeface="Arial"/>
                <a:cs typeface="Arial"/>
              </a:rPr>
              <a:t>There must be service </a:t>
            </a:r>
            <a:r>
              <a:rPr sz="2400" spc="-10" dirty="0">
                <a:solidFill>
                  <a:srgbClr val="333399"/>
                </a:solidFill>
                <a:latin typeface="Arial"/>
                <a:cs typeface="Arial"/>
              </a:rPr>
              <a:t>pack installed </a:t>
            </a:r>
            <a:r>
              <a:rPr sz="2400" spc="-5" dirty="0">
                <a:solidFill>
                  <a:srgbClr val="333399"/>
                </a:solidFill>
                <a:latin typeface="Arial"/>
                <a:cs typeface="Arial"/>
              </a:rPr>
              <a:t>on </a:t>
            </a:r>
            <a:r>
              <a:rPr sz="2400" spc="-10" dirty="0">
                <a:solidFill>
                  <a:srgbClr val="333399"/>
                </a:solidFill>
                <a:latin typeface="Arial"/>
                <a:cs typeface="Arial"/>
              </a:rPr>
              <a:t>our </a:t>
            </a:r>
            <a:r>
              <a:rPr sz="2400" dirty="0">
                <a:solidFill>
                  <a:srgbClr val="333399"/>
                </a:solidFill>
                <a:latin typeface="Arial"/>
                <a:cs typeface="Arial"/>
              </a:rPr>
              <a:t>computer </a:t>
            </a:r>
            <a:r>
              <a:rPr sz="2400" spc="-10" dirty="0">
                <a:solidFill>
                  <a:srgbClr val="333399"/>
                </a:solidFill>
                <a:latin typeface="Arial"/>
                <a:cs typeface="Arial"/>
              </a:rPr>
              <a:t>if we  </a:t>
            </a:r>
            <a:r>
              <a:rPr sz="2400" spc="-5" dirty="0">
                <a:solidFill>
                  <a:srgbClr val="333399"/>
                </a:solidFill>
                <a:latin typeface="Arial"/>
                <a:cs typeface="Arial"/>
              </a:rPr>
              <a:t>are using windows.If </a:t>
            </a:r>
            <a:r>
              <a:rPr sz="2400" spc="-10" dirty="0">
                <a:solidFill>
                  <a:srgbClr val="333399"/>
                </a:solidFill>
                <a:latin typeface="Arial"/>
                <a:cs typeface="Arial"/>
              </a:rPr>
              <a:t>it </a:t>
            </a:r>
            <a:r>
              <a:rPr sz="2400" spc="-15" dirty="0">
                <a:solidFill>
                  <a:srgbClr val="333399"/>
                </a:solidFill>
                <a:latin typeface="Arial"/>
                <a:cs typeface="Arial"/>
              </a:rPr>
              <a:t>is </a:t>
            </a:r>
            <a:r>
              <a:rPr sz="2400" spc="-10" dirty="0">
                <a:solidFill>
                  <a:srgbClr val="333399"/>
                </a:solidFill>
                <a:latin typeface="Arial"/>
                <a:cs typeface="Arial"/>
              </a:rPr>
              <a:t>not installed </a:t>
            </a:r>
            <a:r>
              <a:rPr sz="2400" spc="-5" dirty="0">
                <a:solidFill>
                  <a:srgbClr val="333399"/>
                </a:solidFill>
                <a:latin typeface="Arial"/>
                <a:cs typeface="Arial"/>
              </a:rPr>
              <a:t>then we </a:t>
            </a:r>
            <a:r>
              <a:rPr sz="2400" dirty="0">
                <a:solidFill>
                  <a:srgbClr val="333399"/>
                </a:solidFill>
                <a:latin typeface="Arial"/>
                <a:cs typeface="Arial"/>
              </a:rPr>
              <a:t>will </a:t>
            </a:r>
            <a:r>
              <a:rPr sz="2400" spc="-10" dirty="0">
                <a:solidFill>
                  <a:srgbClr val="333399"/>
                </a:solidFill>
                <a:latin typeface="Arial"/>
                <a:cs typeface="Arial"/>
              </a:rPr>
              <a:t>not </a:t>
            </a:r>
            <a:r>
              <a:rPr sz="2400" spc="-20" dirty="0">
                <a:solidFill>
                  <a:srgbClr val="333399"/>
                </a:solidFill>
                <a:latin typeface="Arial"/>
                <a:cs typeface="Arial"/>
              </a:rPr>
              <a:t>be  </a:t>
            </a:r>
            <a:r>
              <a:rPr sz="2400" spc="-5" dirty="0">
                <a:solidFill>
                  <a:srgbClr val="333399"/>
                </a:solidFill>
                <a:latin typeface="Arial"/>
                <a:cs typeface="Arial"/>
              </a:rPr>
              <a:t>able </a:t>
            </a:r>
            <a:r>
              <a:rPr sz="2400" dirty="0">
                <a:solidFill>
                  <a:srgbClr val="333399"/>
                </a:solidFill>
                <a:latin typeface="Arial"/>
                <a:cs typeface="Arial"/>
              </a:rPr>
              <a:t>to </a:t>
            </a:r>
            <a:r>
              <a:rPr sz="2400" spc="-5" dirty="0">
                <a:solidFill>
                  <a:srgbClr val="333399"/>
                </a:solidFill>
                <a:latin typeface="Arial"/>
                <a:cs typeface="Arial"/>
              </a:rPr>
              <a:t>install pandas in existing Standard </a:t>
            </a:r>
            <a:r>
              <a:rPr sz="2400" dirty="0">
                <a:solidFill>
                  <a:srgbClr val="333399"/>
                </a:solidFill>
                <a:latin typeface="Arial"/>
                <a:cs typeface="Arial"/>
              </a:rPr>
              <a:t>Python(which </a:t>
            </a:r>
            <a:r>
              <a:rPr sz="2400" spc="-25" dirty="0">
                <a:solidFill>
                  <a:srgbClr val="333399"/>
                </a:solidFill>
                <a:latin typeface="Arial"/>
                <a:cs typeface="Arial"/>
              </a:rPr>
              <a:t>is  </a:t>
            </a:r>
            <a:r>
              <a:rPr sz="2400" spc="-5" dirty="0">
                <a:solidFill>
                  <a:srgbClr val="333399"/>
                </a:solidFill>
                <a:latin typeface="Arial"/>
                <a:cs typeface="Arial"/>
              </a:rPr>
              <a:t>already installed).So install it first(google</a:t>
            </a:r>
            <a:r>
              <a:rPr sz="2400" spc="-10" dirty="0">
                <a:solidFill>
                  <a:srgbClr val="333399"/>
                </a:solidFill>
                <a:latin typeface="Arial"/>
                <a:cs typeface="Arial"/>
              </a:rPr>
              <a:t> </a:t>
            </a:r>
            <a:r>
              <a:rPr sz="2400" dirty="0">
                <a:solidFill>
                  <a:srgbClr val="333399"/>
                </a:solidFill>
                <a:latin typeface="Arial"/>
                <a:cs typeface="Arial"/>
              </a:rPr>
              <a:t>it).</a:t>
            </a:r>
            <a:endParaRPr sz="2400" dirty="0">
              <a:latin typeface="Arial"/>
              <a:cs typeface="Arial"/>
            </a:endParaRPr>
          </a:p>
          <a:p>
            <a:pPr marL="469900" marR="10160" indent="-457834" algn="just">
              <a:lnSpc>
                <a:spcPct val="100000"/>
              </a:lnSpc>
              <a:spcBef>
                <a:spcPts val="5"/>
              </a:spcBef>
              <a:buAutoNum type="arabicPeriod"/>
              <a:tabLst>
                <a:tab pos="470534" algn="l"/>
              </a:tabLst>
            </a:pPr>
            <a:r>
              <a:rPr sz="2400" spc="-35" dirty="0">
                <a:solidFill>
                  <a:srgbClr val="333399"/>
                </a:solidFill>
                <a:latin typeface="Arial"/>
                <a:cs typeface="Arial"/>
              </a:rPr>
              <a:t>We </a:t>
            </a:r>
            <a:r>
              <a:rPr sz="2400" spc="-5" dirty="0">
                <a:solidFill>
                  <a:srgbClr val="333399"/>
                </a:solidFill>
                <a:latin typeface="Arial"/>
                <a:cs typeface="Arial"/>
              </a:rPr>
              <a:t>can check it through properties option </a:t>
            </a:r>
            <a:r>
              <a:rPr sz="2400" spc="-10" dirty="0">
                <a:solidFill>
                  <a:srgbClr val="333399"/>
                </a:solidFill>
                <a:latin typeface="Arial"/>
                <a:cs typeface="Arial"/>
              </a:rPr>
              <a:t>of </a:t>
            </a:r>
            <a:r>
              <a:rPr sz="2400" dirty="0">
                <a:solidFill>
                  <a:srgbClr val="333399"/>
                </a:solidFill>
                <a:latin typeface="Arial"/>
                <a:cs typeface="Arial"/>
              </a:rPr>
              <a:t>my </a:t>
            </a:r>
            <a:r>
              <a:rPr sz="2400" spc="-5" dirty="0">
                <a:solidFill>
                  <a:srgbClr val="333399"/>
                </a:solidFill>
                <a:latin typeface="Arial"/>
                <a:cs typeface="Arial"/>
              </a:rPr>
              <a:t>computer  icon.</a:t>
            </a:r>
            <a:endParaRPr sz="2400" dirty="0">
              <a:latin typeface="Arial"/>
              <a:cs typeface="Arial"/>
            </a:endParaRPr>
          </a:p>
        </p:txBody>
      </p:sp>
      <p:sp>
        <p:nvSpPr>
          <p:cNvPr id="6" name="object 6"/>
          <p:cNvSpPr txBox="1"/>
          <p:nvPr/>
        </p:nvSpPr>
        <p:spPr>
          <a:xfrm>
            <a:off x="221691" y="5787338"/>
            <a:ext cx="8051165" cy="382156"/>
          </a:xfrm>
          <a:prstGeom prst="rect">
            <a:avLst/>
          </a:prstGeom>
        </p:spPr>
        <p:txBody>
          <a:bodyPr vert="horz" wrap="square" lIns="0" tIns="12700" rIns="0" bIns="0" rtlCol="0">
            <a:spAutoFit/>
          </a:bodyPr>
          <a:lstStyle/>
          <a:p>
            <a:pPr marL="12700">
              <a:lnSpc>
                <a:spcPct val="100000"/>
              </a:lnSpc>
              <a:spcBef>
                <a:spcPts val="100"/>
              </a:spcBef>
              <a:tabLst>
                <a:tab pos="553720" algn="l"/>
              </a:tabLst>
            </a:pPr>
            <a:r>
              <a:rPr sz="2400" dirty="0">
                <a:solidFill>
                  <a:srgbClr val="333399"/>
                </a:solidFill>
                <a:latin typeface="Arial"/>
                <a:cs typeface="Arial"/>
              </a:rPr>
              <a:t>3.	</a:t>
            </a:r>
            <a:r>
              <a:rPr sz="2400" spc="-5" dirty="0">
                <a:solidFill>
                  <a:srgbClr val="333399"/>
                </a:solidFill>
                <a:latin typeface="Arial"/>
                <a:cs typeface="Arial"/>
              </a:rPr>
              <a:t>Now install latest version(any one above </a:t>
            </a:r>
            <a:r>
              <a:rPr sz="2400" dirty="0" smtClean="0">
                <a:solidFill>
                  <a:srgbClr val="333399"/>
                </a:solidFill>
                <a:latin typeface="Arial"/>
                <a:cs typeface="Arial"/>
              </a:rPr>
              <a:t>3.</a:t>
            </a:r>
            <a:r>
              <a:rPr lang="en-US" sz="2400" dirty="0" smtClean="0">
                <a:solidFill>
                  <a:srgbClr val="333399"/>
                </a:solidFill>
                <a:latin typeface="Arial"/>
                <a:cs typeface="Arial"/>
              </a:rPr>
              <a:t>8</a:t>
            </a:r>
            <a:r>
              <a:rPr sz="2400" dirty="0" smtClean="0">
                <a:solidFill>
                  <a:srgbClr val="333399"/>
                </a:solidFill>
                <a:latin typeface="Arial"/>
                <a:cs typeface="Arial"/>
              </a:rPr>
              <a:t>) </a:t>
            </a:r>
            <a:r>
              <a:rPr sz="2400" dirty="0">
                <a:solidFill>
                  <a:srgbClr val="333399"/>
                </a:solidFill>
                <a:latin typeface="Arial"/>
                <a:cs typeface="Arial"/>
              </a:rPr>
              <a:t>of</a:t>
            </a:r>
            <a:r>
              <a:rPr sz="2400" spc="35" dirty="0">
                <a:solidFill>
                  <a:srgbClr val="333399"/>
                </a:solidFill>
                <a:latin typeface="Arial"/>
                <a:cs typeface="Arial"/>
              </a:rPr>
              <a:t> </a:t>
            </a:r>
            <a:r>
              <a:rPr sz="2400" dirty="0">
                <a:solidFill>
                  <a:srgbClr val="333399"/>
                </a:solidFill>
                <a:latin typeface="Arial"/>
                <a:cs typeface="Arial"/>
              </a:rPr>
              <a:t>python.</a:t>
            </a:r>
            <a:endParaRPr sz="2400" dirty="0">
              <a:latin typeface="Arial"/>
              <a:cs typeface="Arial"/>
            </a:endParaRPr>
          </a:p>
        </p:txBody>
      </p:sp>
      <p:sp>
        <p:nvSpPr>
          <p:cNvPr id="16" name="object 16"/>
          <p:cNvSpPr/>
          <p:nvPr/>
        </p:nvSpPr>
        <p:spPr>
          <a:xfrm>
            <a:off x="135636" y="1085088"/>
            <a:ext cx="644652" cy="720851"/>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09728" y="1059180"/>
            <a:ext cx="644652" cy="72085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79831" y="1129283"/>
            <a:ext cx="504190" cy="580390"/>
          </a:xfrm>
          <a:custGeom>
            <a:avLst/>
            <a:gdLst/>
            <a:ahLst/>
            <a:cxnLst/>
            <a:rect l="l" t="t" r="r" b="b"/>
            <a:pathLst>
              <a:path w="504190" h="580389">
                <a:moveTo>
                  <a:pt x="252031" y="0"/>
                </a:moveTo>
                <a:lnTo>
                  <a:pt x="206730" y="4699"/>
                </a:lnTo>
                <a:lnTo>
                  <a:pt x="164096" y="18161"/>
                </a:lnTo>
                <a:lnTo>
                  <a:pt x="124828" y="39624"/>
                </a:lnTo>
                <a:lnTo>
                  <a:pt x="89649" y="68199"/>
                </a:lnTo>
                <a:lnTo>
                  <a:pt x="59270" y="103124"/>
                </a:lnTo>
                <a:lnTo>
                  <a:pt x="34404" y="143637"/>
                </a:lnTo>
                <a:lnTo>
                  <a:pt x="15773" y="188849"/>
                </a:lnTo>
                <a:lnTo>
                  <a:pt x="4064" y="237998"/>
                </a:lnTo>
                <a:lnTo>
                  <a:pt x="0" y="290067"/>
                </a:lnTo>
                <a:lnTo>
                  <a:pt x="4064" y="342264"/>
                </a:lnTo>
                <a:lnTo>
                  <a:pt x="15773" y="391413"/>
                </a:lnTo>
                <a:lnTo>
                  <a:pt x="34404" y="436625"/>
                </a:lnTo>
                <a:lnTo>
                  <a:pt x="59270" y="477138"/>
                </a:lnTo>
                <a:lnTo>
                  <a:pt x="89649" y="512063"/>
                </a:lnTo>
                <a:lnTo>
                  <a:pt x="124828" y="540638"/>
                </a:lnTo>
                <a:lnTo>
                  <a:pt x="164096" y="562101"/>
                </a:lnTo>
                <a:lnTo>
                  <a:pt x="206730" y="575563"/>
                </a:lnTo>
                <a:lnTo>
                  <a:pt x="252031" y="580263"/>
                </a:lnTo>
                <a:lnTo>
                  <a:pt x="297332" y="575563"/>
                </a:lnTo>
                <a:lnTo>
                  <a:pt x="339966" y="562101"/>
                </a:lnTo>
                <a:lnTo>
                  <a:pt x="379234" y="540638"/>
                </a:lnTo>
                <a:lnTo>
                  <a:pt x="414413" y="512063"/>
                </a:lnTo>
                <a:lnTo>
                  <a:pt x="444792" y="477138"/>
                </a:lnTo>
                <a:lnTo>
                  <a:pt x="469646" y="436625"/>
                </a:lnTo>
                <a:lnTo>
                  <a:pt x="488289" y="391413"/>
                </a:lnTo>
                <a:lnTo>
                  <a:pt x="499999" y="342264"/>
                </a:lnTo>
                <a:lnTo>
                  <a:pt x="504063" y="290067"/>
                </a:lnTo>
                <a:lnTo>
                  <a:pt x="499999" y="237998"/>
                </a:lnTo>
                <a:lnTo>
                  <a:pt x="488289" y="188849"/>
                </a:lnTo>
                <a:lnTo>
                  <a:pt x="469646" y="143637"/>
                </a:lnTo>
                <a:lnTo>
                  <a:pt x="444792" y="103124"/>
                </a:lnTo>
                <a:lnTo>
                  <a:pt x="414413" y="68199"/>
                </a:lnTo>
                <a:lnTo>
                  <a:pt x="379234" y="39624"/>
                </a:lnTo>
                <a:lnTo>
                  <a:pt x="339966" y="18161"/>
                </a:lnTo>
                <a:lnTo>
                  <a:pt x="297332" y="4699"/>
                </a:lnTo>
                <a:lnTo>
                  <a:pt x="252031" y="0"/>
                </a:lnTo>
                <a:close/>
              </a:path>
            </a:pathLst>
          </a:custGeom>
          <a:solidFill>
            <a:srgbClr val="92D050"/>
          </a:solidFill>
        </p:spPr>
        <p:txBody>
          <a:bodyPr wrap="square" lIns="0" tIns="0" rIns="0" bIns="0" rtlCol="0"/>
          <a:lstStyle/>
          <a:p>
            <a:endParaRPr/>
          </a:p>
        </p:txBody>
      </p:sp>
      <p:sp>
        <p:nvSpPr>
          <p:cNvPr id="19" name="object 19"/>
          <p:cNvSpPr/>
          <p:nvPr/>
        </p:nvSpPr>
        <p:spPr>
          <a:xfrm>
            <a:off x="179831" y="1129283"/>
            <a:ext cx="504190" cy="580390"/>
          </a:xfrm>
          <a:custGeom>
            <a:avLst/>
            <a:gdLst/>
            <a:ahLst/>
            <a:cxnLst/>
            <a:rect l="l" t="t" r="r" b="b"/>
            <a:pathLst>
              <a:path w="504190" h="580389">
                <a:moveTo>
                  <a:pt x="0" y="290067"/>
                </a:moveTo>
                <a:lnTo>
                  <a:pt x="4064" y="237998"/>
                </a:lnTo>
                <a:lnTo>
                  <a:pt x="15773" y="188849"/>
                </a:lnTo>
                <a:lnTo>
                  <a:pt x="34404" y="143637"/>
                </a:lnTo>
                <a:lnTo>
                  <a:pt x="59270" y="103124"/>
                </a:lnTo>
                <a:lnTo>
                  <a:pt x="89649" y="68199"/>
                </a:lnTo>
                <a:lnTo>
                  <a:pt x="124828" y="39624"/>
                </a:lnTo>
                <a:lnTo>
                  <a:pt x="164096" y="18161"/>
                </a:lnTo>
                <a:lnTo>
                  <a:pt x="206730" y="4699"/>
                </a:lnTo>
                <a:lnTo>
                  <a:pt x="252031" y="0"/>
                </a:lnTo>
                <a:lnTo>
                  <a:pt x="297332" y="4699"/>
                </a:lnTo>
                <a:lnTo>
                  <a:pt x="339966" y="18161"/>
                </a:lnTo>
                <a:lnTo>
                  <a:pt x="379234" y="39624"/>
                </a:lnTo>
                <a:lnTo>
                  <a:pt x="414413" y="68199"/>
                </a:lnTo>
                <a:lnTo>
                  <a:pt x="444792" y="103124"/>
                </a:lnTo>
                <a:lnTo>
                  <a:pt x="469646" y="143637"/>
                </a:lnTo>
                <a:lnTo>
                  <a:pt x="488289" y="188849"/>
                </a:lnTo>
                <a:lnTo>
                  <a:pt x="499999" y="237998"/>
                </a:lnTo>
                <a:lnTo>
                  <a:pt x="504063" y="290067"/>
                </a:lnTo>
                <a:lnTo>
                  <a:pt x="499999" y="342264"/>
                </a:lnTo>
                <a:lnTo>
                  <a:pt x="488289" y="391413"/>
                </a:lnTo>
                <a:lnTo>
                  <a:pt x="469646" y="436625"/>
                </a:lnTo>
                <a:lnTo>
                  <a:pt x="444792" y="477138"/>
                </a:lnTo>
                <a:lnTo>
                  <a:pt x="414413" y="512063"/>
                </a:lnTo>
                <a:lnTo>
                  <a:pt x="379234" y="540638"/>
                </a:lnTo>
                <a:lnTo>
                  <a:pt x="339966" y="562101"/>
                </a:lnTo>
                <a:lnTo>
                  <a:pt x="297332" y="575563"/>
                </a:lnTo>
                <a:lnTo>
                  <a:pt x="252031" y="580263"/>
                </a:lnTo>
                <a:lnTo>
                  <a:pt x="206730" y="575563"/>
                </a:lnTo>
                <a:lnTo>
                  <a:pt x="164096" y="562101"/>
                </a:lnTo>
                <a:lnTo>
                  <a:pt x="124828" y="540638"/>
                </a:lnTo>
                <a:lnTo>
                  <a:pt x="89649" y="512063"/>
                </a:lnTo>
                <a:lnTo>
                  <a:pt x="59270" y="477138"/>
                </a:lnTo>
                <a:lnTo>
                  <a:pt x="34404" y="436625"/>
                </a:lnTo>
                <a:lnTo>
                  <a:pt x="15773" y="391413"/>
                </a:lnTo>
                <a:lnTo>
                  <a:pt x="4064" y="342264"/>
                </a:lnTo>
                <a:lnTo>
                  <a:pt x="0" y="290067"/>
                </a:lnTo>
                <a:close/>
              </a:path>
            </a:pathLst>
          </a:custGeom>
          <a:ln w="9143">
            <a:solidFill>
              <a:srgbClr val="000000"/>
            </a:solidFill>
          </a:ln>
        </p:spPr>
        <p:txBody>
          <a:bodyPr wrap="square" lIns="0" tIns="0" rIns="0" bIns="0" rtlCol="0"/>
          <a:lstStyle/>
          <a:p>
            <a:endParaRPr/>
          </a:p>
        </p:txBody>
      </p:sp>
      <p:sp>
        <p:nvSpPr>
          <p:cNvPr id="20" name="object 20"/>
          <p:cNvSpPr/>
          <p:nvPr/>
        </p:nvSpPr>
        <p:spPr>
          <a:xfrm>
            <a:off x="327659" y="1324355"/>
            <a:ext cx="196596" cy="269748"/>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47472" y="1333500"/>
            <a:ext cx="156972" cy="230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14413" y="3418333"/>
            <a:ext cx="7665720" cy="231647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1395581" y="4406855"/>
            <a:ext cx="6739128" cy="1391410"/>
          </a:xfrm>
          <a:prstGeom prst="rect">
            <a:avLst/>
          </a:prstGeom>
          <a:blipFill>
            <a:blip r:embed="rId7" cstate="print"/>
            <a:stretch>
              <a:fillRect/>
            </a:stretch>
          </a:blipFill>
        </p:spPr>
        <p:txBody>
          <a:bodyPr wrap="square" lIns="0" tIns="0" rIns="0" bIns="0" rtlCol="0"/>
          <a:lstStyle/>
          <a:p>
            <a:endParaRPr/>
          </a:p>
        </p:txBody>
      </p:sp>
      <p:sp>
        <p:nvSpPr>
          <p:cNvPr id="14" name="object 15"/>
          <p:cNvSpPr txBox="1">
            <a:spLocks/>
          </p:cNvSpPr>
          <p:nvPr/>
        </p:nvSpPr>
        <p:spPr>
          <a:xfrm>
            <a:off x="1790700" y="381000"/>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1691" y="664590"/>
            <a:ext cx="8749030" cy="5665654"/>
          </a:xfrm>
          <a:prstGeom prst="rect">
            <a:avLst/>
          </a:prstGeom>
        </p:spPr>
        <p:txBody>
          <a:bodyPr vert="horz" wrap="square" lIns="0" tIns="12700" rIns="0" bIns="0" rtlCol="0">
            <a:spAutoFit/>
          </a:bodyPr>
          <a:lstStyle/>
          <a:p>
            <a:pPr marL="3235960">
              <a:lnSpc>
                <a:spcPct val="100000"/>
              </a:lnSpc>
              <a:spcBef>
                <a:spcPts val="100"/>
              </a:spcBef>
            </a:pPr>
            <a:endParaRPr lang="en-US" sz="2400" u="heavy" spc="-5" dirty="0" smtClean="0">
              <a:solidFill>
                <a:srgbClr val="FF0000"/>
              </a:solidFill>
              <a:uFill>
                <a:solidFill>
                  <a:srgbClr val="FF0000"/>
                </a:solidFill>
              </a:uFill>
              <a:latin typeface="Arial"/>
              <a:cs typeface="Arial"/>
            </a:endParaRPr>
          </a:p>
          <a:p>
            <a:pPr marL="3235960">
              <a:lnSpc>
                <a:spcPct val="100000"/>
              </a:lnSpc>
              <a:spcBef>
                <a:spcPts val="100"/>
              </a:spcBef>
            </a:pPr>
            <a:r>
              <a:rPr sz="2400" u="heavy" spc="-5" dirty="0" smtClean="0">
                <a:solidFill>
                  <a:srgbClr val="FF0000"/>
                </a:solidFill>
                <a:uFill>
                  <a:solidFill>
                    <a:srgbClr val="FF0000"/>
                  </a:solidFill>
                </a:uFill>
                <a:latin typeface="Arial"/>
                <a:cs typeface="Arial"/>
              </a:rPr>
              <a:t>Pandas </a:t>
            </a:r>
            <a:r>
              <a:rPr sz="2400" u="heavy" dirty="0">
                <a:solidFill>
                  <a:srgbClr val="FF0000"/>
                </a:solidFill>
                <a:uFill>
                  <a:solidFill>
                    <a:srgbClr val="FF0000"/>
                  </a:solidFill>
                </a:uFill>
                <a:latin typeface="Arial"/>
                <a:cs typeface="Arial"/>
              </a:rPr>
              <a:t>– </a:t>
            </a:r>
            <a:r>
              <a:rPr sz="2400" u="heavy" spc="-5" dirty="0">
                <a:solidFill>
                  <a:srgbClr val="FF0000"/>
                </a:solidFill>
                <a:uFill>
                  <a:solidFill>
                    <a:srgbClr val="FF0000"/>
                  </a:solidFill>
                </a:uFill>
                <a:latin typeface="Arial"/>
                <a:cs typeface="Arial"/>
              </a:rPr>
              <a:t>Installation/Environment</a:t>
            </a:r>
            <a:r>
              <a:rPr sz="2400" u="heavy" spc="-15" dirty="0">
                <a:solidFill>
                  <a:srgbClr val="FF0000"/>
                </a:solidFill>
                <a:uFill>
                  <a:solidFill>
                    <a:srgbClr val="FF0000"/>
                  </a:solidFill>
                </a:uFill>
                <a:latin typeface="Arial"/>
                <a:cs typeface="Arial"/>
              </a:rPr>
              <a:t> </a:t>
            </a:r>
            <a:r>
              <a:rPr sz="2400" u="heavy" spc="-5" dirty="0">
                <a:solidFill>
                  <a:srgbClr val="FF0000"/>
                </a:solidFill>
                <a:uFill>
                  <a:solidFill>
                    <a:srgbClr val="FF0000"/>
                  </a:solidFill>
                </a:uFill>
                <a:latin typeface="Arial"/>
                <a:cs typeface="Arial"/>
              </a:rPr>
              <a:t>Setup</a:t>
            </a:r>
            <a:endParaRPr sz="2400" dirty="0">
              <a:latin typeface="Arial"/>
              <a:cs typeface="Arial"/>
            </a:endParaRPr>
          </a:p>
          <a:p>
            <a:pPr>
              <a:lnSpc>
                <a:spcPct val="100000"/>
              </a:lnSpc>
            </a:pPr>
            <a:endParaRPr sz="2700" dirty="0">
              <a:latin typeface="Times New Roman"/>
              <a:cs typeface="Times New Roman"/>
            </a:endParaRPr>
          </a:p>
          <a:p>
            <a:pPr marL="267335" indent="-255270">
              <a:lnSpc>
                <a:spcPct val="100000"/>
              </a:lnSpc>
              <a:buSzPct val="95833"/>
              <a:buAutoNum type="arabicPeriod" startAt="4"/>
              <a:tabLst>
                <a:tab pos="267970" algn="l"/>
              </a:tabLst>
            </a:pPr>
            <a:r>
              <a:rPr sz="2400" spc="-5" dirty="0" smtClean="0">
                <a:solidFill>
                  <a:srgbClr val="333399"/>
                </a:solidFill>
                <a:latin typeface="Arial"/>
                <a:cs typeface="Arial"/>
              </a:rPr>
              <a:t>Now </a:t>
            </a:r>
            <a:r>
              <a:rPr sz="2400" dirty="0">
                <a:solidFill>
                  <a:srgbClr val="333399"/>
                </a:solidFill>
                <a:latin typeface="Arial"/>
                <a:cs typeface="Arial"/>
              </a:rPr>
              <a:t>move to </a:t>
            </a:r>
            <a:r>
              <a:rPr sz="2400" spc="-5" dirty="0">
                <a:solidFill>
                  <a:srgbClr val="333399"/>
                </a:solidFill>
                <a:latin typeface="Arial"/>
                <a:cs typeface="Arial"/>
              </a:rPr>
              <a:t>script folder </a:t>
            </a:r>
            <a:r>
              <a:rPr sz="2400" dirty="0">
                <a:solidFill>
                  <a:srgbClr val="333399"/>
                </a:solidFill>
                <a:latin typeface="Arial"/>
                <a:cs typeface="Arial"/>
              </a:rPr>
              <a:t>of </a:t>
            </a:r>
            <a:r>
              <a:rPr sz="2400" spc="-5" dirty="0">
                <a:solidFill>
                  <a:srgbClr val="333399"/>
                </a:solidFill>
                <a:latin typeface="Arial"/>
                <a:cs typeface="Arial"/>
              </a:rPr>
              <a:t>python distribution </a:t>
            </a:r>
            <a:r>
              <a:rPr sz="2400" dirty="0">
                <a:solidFill>
                  <a:srgbClr val="333399"/>
                </a:solidFill>
                <a:latin typeface="Arial"/>
                <a:cs typeface="Arial"/>
              </a:rPr>
              <a:t>in</a:t>
            </a:r>
            <a:r>
              <a:rPr sz="2400" spc="-145" dirty="0">
                <a:solidFill>
                  <a:srgbClr val="333399"/>
                </a:solidFill>
                <a:latin typeface="Arial"/>
                <a:cs typeface="Arial"/>
              </a:rPr>
              <a:t> </a:t>
            </a:r>
            <a:r>
              <a:rPr sz="2400" dirty="0">
                <a:solidFill>
                  <a:srgbClr val="333399"/>
                </a:solidFill>
                <a:latin typeface="Arial"/>
                <a:cs typeface="Arial"/>
              </a:rPr>
              <a:t>command</a:t>
            </a:r>
            <a:endParaRPr sz="2400" dirty="0">
              <a:latin typeface="Arial"/>
              <a:cs typeface="Arial"/>
            </a:endParaRPr>
          </a:p>
          <a:p>
            <a:pPr marL="12700">
              <a:lnSpc>
                <a:spcPct val="100000"/>
              </a:lnSpc>
            </a:pPr>
            <a:r>
              <a:rPr sz="2400" dirty="0">
                <a:solidFill>
                  <a:srgbClr val="333399"/>
                </a:solidFill>
                <a:latin typeface="Arial"/>
                <a:cs typeface="Arial"/>
              </a:rPr>
              <a:t>prompt (through </a:t>
            </a:r>
            <a:r>
              <a:rPr sz="2400" dirty="0">
                <a:latin typeface="Arial"/>
                <a:cs typeface="Arial"/>
              </a:rPr>
              <a:t>cmd </a:t>
            </a:r>
            <a:r>
              <a:rPr sz="2400" spc="-5" dirty="0">
                <a:latin typeface="Arial"/>
                <a:cs typeface="Arial"/>
              </a:rPr>
              <a:t>command </a:t>
            </a:r>
            <a:r>
              <a:rPr sz="2400" spc="-5" dirty="0">
                <a:solidFill>
                  <a:srgbClr val="333399"/>
                </a:solidFill>
                <a:latin typeface="Arial"/>
                <a:cs typeface="Arial"/>
              </a:rPr>
              <a:t>of</a:t>
            </a:r>
            <a:r>
              <a:rPr sz="2400" spc="-90" dirty="0">
                <a:solidFill>
                  <a:srgbClr val="333399"/>
                </a:solidFill>
                <a:latin typeface="Arial"/>
                <a:cs typeface="Arial"/>
              </a:rPr>
              <a:t> </a:t>
            </a:r>
            <a:r>
              <a:rPr sz="2400" spc="-5" dirty="0">
                <a:solidFill>
                  <a:srgbClr val="333399"/>
                </a:solidFill>
                <a:latin typeface="Arial"/>
                <a:cs typeface="Arial"/>
              </a:rPr>
              <a:t>windows).</a:t>
            </a:r>
            <a:endParaRPr sz="2400" dirty="0">
              <a:latin typeface="Arial"/>
              <a:cs typeface="Arial"/>
            </a:endParaRPr>
          </a:p>
          <a:p>
            <a:pPr marL="351155" indent="-339090">
              <a:lnSpc>
                <a:spcPct val="100000"/>
              </a:lnSpc>
              <a:buSzPct val="95833"/>
              <a:buAutoNum type="arabicPeriod" startAt="5"/>
              <a:tabLst>
                <a:tab pos="351790" algn="l"/>
              </a:tabLst>
            </a:pPr>
            <a:r>
              <a:rPr sz="2400" spc="-5" dirty="0">
                <a:solidFill>
                  <a:srgbClr val="333399"/>
                </a:solidFill>
                <a:latin typeface="Arial"/>
                <a:cs typeface="Arial"/>
              </a:rPr>
              <a:t>Execute following commands in command prompt</a:t>
            </a:r>
            <a:r>
              <a:rPr sz="2400" spc="75" dirty="0">
                <a:solidFill>
                  <a:srgbClr val="333399"/>
                </a:solidFill>
                <a:latin typeface="Arial"/>
                <a:cs typeface="Arial"/>
              </a:rPr>
              <a:t> </a:t>
            </a:r>
            <a:r>
              <a:rPr sz="2400" spc="-45" dirty="0">
                <a:solidFill>
                  <a:srgbClr val="333399"/>
                </a:solidFill>
                <a:latin typeface="Arial"/>
                <a:cs typeface="Arial"/>
              </a:rPr>
              <a:t>serially.</a:t>
            </a:r>
            <a:endParaRPr sz="2400" dirty="0">
              <a:latin typeface="Arial"/>
              <a:cs typeface="Arial"/>
            </a:endParaRPr>
          </a:p>
          <a:p>
            <a:pPr marL="1841500">
              <a:lnSpc>
                <a:spcPct val="100000"/>
              </a:lnSpc>
            </a:pPr>
            <a:r>
              <a:rPr sz="2400" spc="-5" dirty="0">
                <a:latin typeface="Arial"/>
                <a:cs typeface="Arial"/>
              </a:rPr>
              <a:t>&gt;pip install</a:t>
            </a:r>
            <a:r>
              <a:rPr sz="2400" spc="-35" dirty="0">
                <a:latin typeface="Arial"/>
                <a:cs typeface="Arial"/>
              </a:rPr>
              <a:t> </a:t>
            </a:r>
            <a:r>
              <a:rPr sz="2400" spc="-5" dirty="0">
                <a:latin typeface="Arial"/>
                <a:cs typeface="Arial"/>
              </a:rPr>
              <a:t>numpy</a:t>
            </a:r>
            <a:endParaRPr sz="2400" dirty="0">
              <a:latin typeface="Arial"/>
              <a:cs typeface="Arial"/>
            </a:endParaRPr>
          </a:p>
          <a:p>
            <a:pPr marL="1841500">
              <a:lnSpc>
                <a:spcPct val="100000"/>
              </a:lnSpc>
            </a:pPr>
            <a:r>
              <a:rPr sz="2400" spc="-5" dirty="0">
                <a:latin typeface="Arial"/>
                <a:cs typeface="Arial"/>
              </a:rPr>
              <a:t>&gt;pip install</a:t>
            </a:r>
            <a:r>
              <a:rPr sz="2400" spc="-35" dirty="0">
                <a:latin typeface="Arial"/>
                <a:cs typeface="Arial"/>
              </a:rPr>
              <a:t> </a:t>
            </a:r>
            <a:r>
              <a:rPr sz="2400" dirty="0">
                <a:latin typeface="Arial"/>
                <a:cs typeface="Arial"/>
              </a:rPr>
              <a:t>six</a:t>
            </a:r>
          </a:p>
          <a:p>
            <a:pPr marL="1841500">
              <a:lnSpc>
                <a:spcPct val="100000"/>
              </a:lnSpc>
              <a:spcBef>
                <a:spcPts val="5"/>
              </a:spcBef>
            </a:pPr>
            <a:r>
              <a:rPr sz="2400" spc="-5" dirty="0">
                <a:latin typeface="Arial"/>
                <a:cs typeface="Arial"/>
              </a:rPr>
              <a:t>&gt;pip install</a:t>
            </a:r>
            <a:r>
              <a:rPr sz="2400" spc="-35" dirty="0">
                <a:latin typeface="Arial"/>
                <a:cs typeface="Arial"/>
              </a:rPr>
              <a:t> </a:t>
            </a:r>
            <a:r>
              <a:rPr sz="2400" spc="-20" dirty="0">
                <a:latin typeface="Arial"/>
                <a:cs typeface="Arial"/>
              </a:rPr>
              <a:t>pandas</a:t>
            </a:r>
            <a:endParaRPr sz="2400" dirty="0">
              <a:latin typeface="Arial"/>
              <a:cs typeface="Arial"/>
            </a:endParaRPr>
          </a:p>
          <a:p>
            <a:pPr marL="265430">
              <a:lnSpc>
                <a:spcPct val="100000"/>
              </a:lnSpc>
            </a:pPr>
            <a:r>
              <a:rPr sz="2400" spc="-45" dirty="0">
                <a:solidFill>
                  <a:srgbClr val="333399"/>
                </a:solidFill>
                <a:latin typeface="Arial"/>
                <a:cs typeface="Arial"/>
              </a:rPr>
              <a:t>Wait </a:t>
            </a:r>
            <a:r>
              <a:rPr sz="2400" dirty="0">
                <a:solidFill>
                  <a:srgbClr val="333399"/>
                </a:solidFill>
                <a:latin typeface="Arial"/>
                <a:cs typeface="Arial"/>
              </a:rPr>
              <a:t>after </a:t>
            </a:r>
            <a:r>
              <a:rPr sz="2400" spc="-5" dirty="0">
                <a:solidFill>
                  <a:srgbClr val="333399"/>
                </a:solidFill>
                <a:latin typeface="Arial"/>
                <a:cs typeface="Arial"/>
              </a:rPr>
              <a:t>each command </a:t>
            </a:r>
            <a:r>
              <a:rPr sz="2400" dirty="0">
                <a:solidFill>
                  <a:srgbClr val="333399"/>
                </a:solidFill>
                <a:latin typeface="Arial"/>
                <a:cs typeface="Arial"/>
              </a:rPr>
              <a:t>for</a:t>
            </a:r>
            <a:r>
              <a:rPr sz="2400" spc="-50" dirty="0">
                <a:solidFill>
                  <a:srgbClr val="333399"/>
                </a:solidFill>
                <a:latin typeface="Arial"/>
                <a:cs typeface="Arial"/>
              </a:rPr>
              <a:t> </a:t>
            </a:r>
            <a:r>
              <a:rPr sz="2400" spc="-5" dirty="0">
                <a:solidFill>
                  <a:srgbClr val="333399"/>
                </a:solidFill>
                <a:latin typeface="Arial"/>
                <a:cs typeface="Arial"/>
              </a:rPr>
              <a:t>installation</a:t>
            </a:r>
            <a:endParaRPr sz="2400" dirty="0">
              <a:latin typeface="Arial"/>
              <a:cs typeface="Arial"/>
            </a:endParaRPr>
          </a:p>
          <a:p>
            <a:pPr marL="265430" marR="1227455">
              <a:lnSpc>
                <a:spcPct val="100000"/>
              </a:lnSpc>
            </a:pPr>
            <a:r>
              <a:rPr sz="2400" spc="-5" dirty="0">
                <a:solidFill>
                  <a:srgbClr val="333399"/>
                </a:solidFill>
                <a:latin typeface="Arial"/>
                <a:cs typeface="Arial"/>
              </a:rPr>
              <a:t>Now we will be </a:t>
            </a:r>
            <a:r>
              <a:rPr sz="2400" spc="-10" dirty="0">
                <a:solidFill>
                  <a:srgbClr val="333399"/>
                </a:solidFill>
                <a:latin typeface="Arial"/>
                <a:cs typeface="Arial"/>
              </a:rPr>
              <a:t>able </a:t>
            </a:r>
            <a:r>
              <a:rPr sz="2400" dirty="0">
                <a:solidFill>
                  <a:srgbClr val="333399"/>
                </a:solidFill>
                <a:latin typeface="Arial"/>
                <a:cs typeface="Arial"/>
              </a:rPr>
              <a:t>to </a:t>
            </a:r>
            <a:r>
              <a:rPr sz="2400" spc="-5" dirty="0">
                <a:solidFill>
                  <a:srgbClr val="333399"/>
                </a:solidFill>
                <a:latin typeface="Arial"/>
                <a:cs typeface="Arial"/>
              </a:rPr>
              <a:t>use pandas in standard python  distribution.</a:t>
            </a:r>
            <a:endParaRPr sz="2400" dirty="0">
              <a:latin typeface="Arial"/>
              <a:cs typeface="Arial"/>
            </a:endParaRPr>
          </a:p>
          <a:p>
            <a:pPr marL="344805" indent="-332740">
              <a:lnSpc>
                <a:spcPts val="3285"/>
              </a:lnSpc>
              <a:buSzPct val="95833"/>
              <a:buAutoNum type="arabicPeriod" startAt="6"/>
              <a:tabLst>
                <a:tab pos="345440" algn="l"/>
              </a:tabLst>
            </a:pPr>
            <a:r>
              <a:rPr sz="2400" spc="-65" dirty="0">
                <a:solidFill>
                  <a:srgbClr val="333399"/>
                </a:solidFill>
                <a:latin typeface="Arial"/>
                <a:cs typeface="Arial"/>
              </a:rPr>
              <a:t>Type </a:t>
            </a:r>
            <a:r>
              <a:rPr sz="2800" spc="-5" dirty="0">
                <a:latin typeface="Arial"/>
                <a:cs typeface="Arial"/>
              </a:rPr>
              <a:t>import pandas as pd </a:t>
            </a:r>
            <a:r>
              <a:rPr sz="2400" spc="-5" dirty="0">
                <a:solidFill>
                  <a:srgbClr val="333399"/>
                </a:solidFill>
                <a:latin typeface="Arial"/>
                <a:cs typeface="Arial"/>
              </a:rPr>
              <a:t>in python (IDLE)</a:t>
            </a:r>
            <a:r>
              <a:rPr sz="2400" spc="85" dirty="0">
                <a:solidFill>
                  <a:srgbClr val="333399"/>
                </a:solidFill>
                <a:latin typeface="Arial"/>
                <a:cs typeface="Arial"/>
              </a:rPr>
              <a:t> </a:t>
            </a:r>
            <a:r>
              <a:rPr sz="2400" spc="-5" dirty="0">
                <a:solidFill>
                  <a:srgbClr val="333399"/>
                </a:solidFill>
                <a:latin typeface="Arial"/>
                <a:cs typeface="Arial"/>
              </a:rPr>
              <a:t>shell.</a:t>
            </a:r>
            <a:endParaRPr sz="2400" dirty="0">
              <a:latin typeface="Arial"/>
              <a:cs typeface="Arial"/>
            </a:endParaRPr>
          </a:p>
          <a:p>
            <a:pPr marL="351155" marR="638810" indent="-339090">
              <a:lnSpc>
                <a:spcPct val="100000"/>
              </a:lnSpc>
              <a:spcBef>
                <a:spcPts val="15"/>
              </a:spcBef>
              <a:buSzPct val="95833"/>
              <a:buAutoNum type="arabicPeriod" startAt="6"/>
              <a:tabLst>
                <a:tab pos="351790" algn="l"/>
              </a:tabLst>
            </a:pPr>
            <a:r>
              <a:rPr sz="2400" dirty="0">
                <a:solidFill>
                  <a:srgbClr val="333399"/>
                </a:solidFill>
                <a:latin typeface="Arial"/>
                <a:cs typeface="Arial"/>
              </a:rPr>
              <a:t>If it </a:t>
            </a:r>
            <a:r>
              <a:rPr sz="2400" spc="-5" dirty="0">
                <a:solidFill>
                  <a:srgbClr val="333399"/>
                </a:solidFill>
                <a:latin typeface="Arial"/>
                <a:cs typeface="Arial"/>
              </a:rPr>
              <a:t>executed without </a:t>
            </a:r>
            <a:r>
              <a:rPr sz="2400" dirty="0">
                <a:solidFill>
                  <a:srgbClr val="333399"/>
                </a:solidFill>
                <a:latin typeface="Arial"/>
                <a:cs typeface="Arial"/>
              </a:rPr>
              <a:t>error(it </a:t>
            </a:r>
            <a:r>
              <a:rPr sz="2400" spc="-5" dirty="0">
                <a:solidFill>
                  <a:srgbClr val="333399"/>
                </a:solidFill>
                <a:latin typeface="Arial"/>
                <a:cs typeface="Arial"/>
              </a:rPr>
              <a:t>means pandas is installed</a:t>
            </a:r>
            <a:r>
              <a:rPr sz="2400" spc="-125" dirty="0">
                <a:solidFill>
                  <a:srgbClr val="333399"/>
                </a:solidFill>
                <a:latin typeface="Arial"/>
                <a:cs typeface="Arial"/>
              </a:rPr>
              <a:t> </a:t>
            </a:r>
            <a:r>
              <a:rPr sz="2400" spc="-5" dirty="0">
                <a:solidFill>
                  <a:srgbClr val="333399"/>
                </a:solidFill>
                <a:latin typeface="Arial"/>
                <a:cs typeface="Arial"/>
              </a:rPr>
              <a:t>on  your</a:t>
            </a:r>
            <a:r>
              <a:rPr sz="2400" spc="-40" dirty="0">
                <a:solidFill>
                  <a:srgbClr val="333399"/>
                </a:solidFill>
                <a:latin typeface="Arial"/>
                <a:cs typeface="Arial"/>
              </a:rPr>
              <a:t> </a:t>
            </a:r>
            <a:r>
              <a:rPr sz="2400" dirty="0">
                <a:solidFill>
                  <a:srgbClr val="333399"/>
                </a:solidFill>
                <a:latin typeface="Arial"/>
                <a:cs typeface="Arial"/>
              </a:rPr>
              <a:t>system)</a:t>
            </a:r>
            <a:endParaRPr sz="2400" dirty="0">
              <a:latin typeface="Arial"/>
              <a:cs typeface="Arial"/>
            </a:endParaRPr>
          </a:p>
        </p:txBody>
      </p:sp>
      <p:sp>
        <p:nvSpPr>
          <p:cNvPr id="15" name="object 15"/>
          <p:cNvSpPr/>
          <p:nvPr/>
        </p:nvSpPr>
        <p:spPr>
          <a:xfrm>
            <a:off x="135636" y="1085088"/>
            <a:ext cx="644652" cy="720851"/>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09728" y="1059180"/>
            <a:ext cx="644652" cy="720851"/>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79831" y="1129283"/>
            <a:ext cx="504190" cy="580390"/>
          </a:xfrm>
          <a:custGeom>
            <a:avLst/>
            <a:gdLst/>
            <a:ahLst/>
            <a:cxnLst/>
            <a:rect l="l" t="t" r="r" b="b"/>
            <a:pathLst>
              <a:path w="504190" h="580389">
                <a:moveTo>
                  <a:pt x="252031" y="0"/>
                </a:moveTo>
                <a:lnTo>
                  <a:pt x="206730" y="4699"/>
                </a:lnTo>
                <a:lnTo>
                  <a:pt x="164096" y="18161"/>
                </a:lnTo>
                <a:lnTo>
                  <a:pt x="124828" y="39624"/>
                </a:lnTo>
                <a:lnTo>
                  <a:pt x="89649" y="68199"/>
                </a:lnTo>
                <a:lnTo>
                  <a:pt x="59270" y="103124"/>
                </a:lnTo>
                <a:lnTo>
                  <a:pt x="34404" y="143637"/>
                </a:lnTo>
                <a:lnTo>
                  <a:pt x="15773" y="188849"/>
                </a:lnTo>
                <a:lnTo>
                  <a:pt x="4064" y="237998"/>
                </a:lnTo>
                <a:lnTo>
                  <a:pt x="0" y="290067"/>
                </a:lnTo>
                <a:lnTo>
                  <a:pt x="4064" y="342264"/>
                </a:lnTo>
                <a:lnTo>
                  <a:pt x="15773" y="391413"/>
                </a:lnTo>
                <a:lnTo>
                  <a:pt x="34404" y="436625"/>
                </a:lnTo>
                <a:lnTo>
                  <a:pt x="59270" y="477138"/>
                </a:lnTo>
                <a:lnTo>
                  <a:pt x="89649" y="512063"/>
                </a:lnTo>
                <a:lnTo>
                  <a:pt x="124828" y="540638"/>
                </a:lnTo>
                <a:lnTo>
                  <a:pt x="164096" y="562101"/>
                </a:lnTo>
                <a:lnTo>
                  <a:pt x="206730" y="575563"/>
                </a:lnTo>
                <a:lnTo>
                  <a:pt x="252031" y="580263"/>
                </a:lnTo>
                <a:lnTo>
                  <a:pt x="297332" y="575563"/>
                </a:lnTo>
                <a:lnTo>
                  <a:pt x="339966" y="562101"/>
                </a:lnTo>
                <a:lnTo>
                  <a:pt x="379234" y="540638"/>
                </a:lnTo>
                <a:lnTo>
                  <a:pt x="414413" y="512063"/>
                </a:lnTo>
                <a:lnTo>
                  <a:pt x="444792" y="477138"/>
                </a:lnTo>
                <a:lnTo>
                  <a:pt x="469646" y="436625"/>
                </a:lnTo>
                <a:lnTo>
                  <a:pt x="488289" y="391413"/>
                </a:lnTo>
                <a:lnTo>
                  <a:pt x="499999" y="342264"/>
                </a:lnTo>
                <a:lnTo>
                  <a:pt x="504063" y="290067"/>
                </a:lnTo>
                <a:lnTo>
                  <a:pt x="499999" y="237998"/>
                </a:lnTo>
                <a:lnTo>
                  <a:pt x="488289" y="188849"/>
                </a:lnTo>
                <a:lnTo>
                  <a:pt x="469646" y="143637"/>
                </a:lnTo>
                <a:lnTo>
                  <a:pt x="444792" y="103124"/>
                </a:lnTo>
                <a:lnTo>
                  <a:pt x="414413" y="68199"/>
                </a:lnTo>
                <a:lnTo>
                  <a:pt x="379234" y="39624"/>
                </a:lnTo>
                <a:lnTo>
                  <a:pt x="339966" y="18161"/>
                </a:lnTo>
                <a:lnTo>
                  <a:pt x="297332" y="4699"/>
                </a:lnTo>
                <a:lnTo>
                  <a:pt x="252031" y="0"/>
                </a:lnTo>
                <a:close/>
              </a:path>
            </a:pathLst>
          </a:custGeom>
          <a:solidFill>
            <a:srgbClr val="92D050"/>
          </a:solidFill>
        </p:spPr>
        <p:txBody>
          <a:bodyPr wrap="square" lIns="0" tIns="0" rIns="0" bIns="0" rtlCol="0"/>
          <a:lstStyle/>
          <a:p>
            <a:endParaRPr/>
          </a:p>
        </p:txBody>
      </p:sp>
      <p:sp>
        <p:nvSpPr>
          <p:cNvPr id="18" name="object 18"/>
          <p:cNvSpPr/>
          <p:nvPr/>
        </p:nvSpPr>
        <p:spPr>
          <a:xfrm>
            <a:off x="179831" y="1129283"/>
            <a:ext cx="504190" cy="580390"/>
          </a:xfrm>
          <a:custGeom>
            <a:avLst/>
            <a:gdLst/>
            <a:ahLst/>
            <a:cxnLst/>
            <a:rect l="l" t="t" r="r" b="b"/>
            <a:pathLst>
              <a:path w="504190" h="580389">
                <a:moveTo>
                  <a:pt x="0" y="290067"/>
                </a:moveTo>
                <a:lnTo>
                  <a:pt x="4064" y="237998"/>
                </a:lnTo>
                <a:lnTo>
                  <a:pt x="15773" y="188849"/>
                </a:lnTo>
                <a:lnTo>
                  <a:pt x="34404" y="143637"/>
                </a:lnTo>
                <a:lnTo>
                  <a:pt x="59270" y="103124"/>
                </a:lnTo>
                <a:lnTo>
                  <a:pt x="89649" y="68199"/>
                </a:lnTo>
                <a:lnTo>
                  <a:pt x="124828" y="39624"/>
                </a:lnTo>
                <a:lnTo>
                  <a:pt x="164096" y="18161"/>
                </a:lnTo>
                <a:lnTo>
                  <a:pt x="206730" y="4699"/>
                </a:lnTo>
                <a:lnTo>
                  <a:pt x="252031" y="0"/>
                </a:lnTo>
                <a:lnTo>
                  <a:pt x="297332" y="4699"/>
                </a:lnTo>
                <a:lnTo>
                  <a:pt x="339966" y="18161"/>
                </a:lnTo>
                <a:lnTo>
                  <a:pt x="379234" y="39624"/>
                </a:lnTo>
                <a:lnTo>
                  <a:pt x="414413" y="68199"/>
                </a:lnTo>
                <a:lnTo>
                  <a:pt x="444792" y="103124"/>
                </a:lnTo>
                <a:lnTo>
                  <a:pt x="469646" y="143637"/>
                </a:lnTo>
                <a:lnTo>
                  <a:pt x="488289" y="188849"/>
                </a:lnTo>
                <a:lnTo>
                  <a:pt x="499999" y="237998"/>
                </a:lnTo>
                <a:lnTo>
                  <a:pt x="504063" y="290067"/>
                </a:lnTo>
                <a:lnTo>
                  <a:pt x="499999" y="342264"/>
                </a:lnTo>
                <a:lnTo>
                  <a:pt x="488289" y="391413"/>
                </a:lnTo>
                <a:lnTo>
                  <a:pt x="469646" y="436625"/>
                </a:lnTo>
                <a:lnTo>
                  <a:pt x="444792" y="477138"/>
                </a:lnTo>
                <a:lnTo>
                  <a:pt x="414413" y="512063"/>
                </a:lnTo>
                <a:lnTo>
                  <a:pt x="379234" y="540638"/>
                </a:lnTo>
                <a:lnTo>
                  <a:pt x="339966" y="562101"/>
                </a:lnTo>
                <a:lnTo>
                  <a:pt x="297332" y="575563"/>
                </a:lnTo>
                <a:lnTo>
                  <a:pt x="252031" y="580263"/>
                </a:lnTo>
                <a:lnTo>
                  <a:pt x="206730" y="575563"/>
                </a:lnTo>
                <a:lnTo>
                  <a:pt x="164096" y="562101"/>
                </a:lnTo>
                <a:lnTo>
                  <a:pt x="124828" y="540638"/>
                </a:lnTo>
                <a:lnTo>
                  <a:pt x="89649" y="512063"/>
                </a:lnTo>
                <a:lnTo>
                  <a:pt x="59270" y="477138"/>
                </a:lnTo>
                <a:lnTo>
                  <a:pt x="34404" y="436625"/>
                </a:lnTo>
                <a:lnTo>
                  <a:pt x="15773" y="391413"/>
                </a:lnTo>
                <a:lnTo>
                  <a:pt x="4064" y="342264"/>
                </a:lnTo>
                <a:lnTo>
                  <a:pt x="0" y="290067"/>
                </a:lnTo>
                <a:close/>
              </a:path>
            </a:pathLst>
          </a:custGeom>
          <a:ln w="9143">
            <a:solidFill>
              <a:srgbClr val="000000"/>
            </a:solidFill>
          </a:ln>
        </p:spPr>
        <p:txBody>
          <a:bodyPr wrap="square" lIns="0" tIns="0" rIns="0" bIns="0" rtlCol="0"/>
          <a:lstStyle/>
          <a:p>
            <a:endParaRPr/>
          </a:p>
        </p:txBody>
      </p:sp>
      <p:sp>
        <p:nvSpPr>
          <p:cNvPr id="19" name="object 19"/>
          <p:cNvSpPr/>
          <p:nvPr/>
        </p:nvSpPr>
        <p:spPr>
          <a:xfrm>
            <a:off x="327659" y="1324355"/>
            <a:ext cx="196596" cy="26974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47472" y="1333500"/>
            <a:ext cx="156972" cy="230124"/>
          </a:xfrm>
          <a:prstGeom prst="rect">
            <a:avLst/>
          </a:prstGeom>
          <a:blipFill>
            <a:blip r:embed="rId5" cstate="print"/>
            <a:stretch>
              <a:fillRect/>
            </a:stretch>
          </a:blipFill>
        </p:spPr>
        <p:txBody>
          <a:bodyPr wrap="square" lIns="0" tIns="0" rIns="0" bIns="0" rtlCol="0"/>
          <a:lstStyle/>
          <a:p>
            <a:endParaRPr/>
          </a:p>
        </p:txBody>
      </p:sp>
      <p:sp>
        <p:nvSpPr>
          <p:cNvPr id="11" name="object 15"/>
          <p:cNvSpPr txBox="1">
            <a:spLocks/>
          </p:cNvSpPr>
          <p:nvPr/>
        </p:nvSpPr>
        <p:spPr>
          <a:xfrm>
            <a:off x="1790700" y="381000"/>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57962" y="643254"/>
            <a:ext cx="8684260" cy="3016210"/>
          </a:xfrm>
          <a:prstGeom prst="rect">
            <a:avLst/>
          </a:prstGeom>
        </p:spPr>
        <p:txBody>
          <a:bodyPr vert="horz" wrap="square" lIns="0" tIns="12700" rIns="0" bIns="0" rtlCol="0">
            <a:spAutoFit/>
          </a:bodyPr>
          <a:lstStyle/>
          <a:p>
            <a:pPr marL="5123180" algn="just">
              <a:lnSpc>
                <a:spcPct val="100000"/>
              </a:lnSpc>
              <a:spcBef>
                <a:spcPts val="100"/>
              </a:spcBef>
            </a:pPr>
            <a:endParaRPr lang="en-US" sz="2400" spc="-5" dirty="0" smtClean="0">
              <a:solidFill>
                <a:srgbClr val="FF0000"/>
              </a:solidFill>
              <a:latin typeface="Arial"/>
              <a:cs typeface="Arial"/>
            </a:endParaRPr>
          </a:p>
          <a:p>
            <a:pPr marL="5123180" algn="just">
              <a:lnSpc>
                <a:spcPct val="100000"/>
              </a:lnSpc>
              <a:spcBef>
                <a:spcPts val="100"/>
              </a:spcBef>
            </a:pPr>
            <a:endParaRPr lang="en-US" sz="2400" spc="-5" dirty="0" smtClean="0">
              <a:solidFill>
                <a:srgbClr val="FF0000"/>
              </a:solidFill>
              <a:latin typeface="Arial"/>
              <a:cs typeface="Arial"/>
            </a:endParaRPr>
          </a:p>
          <a:p>
            <a:pPr marL="5123180" algn="just">
              <a:lnSpc>
                <a:spcPct val="100000"/>
              </a:lnSpc>
              <a:spcBef>
                <a:spcPts val="100"/>
              </a:spcBef>
            </a:pPr>
            <a:r>
              <a:rPr sz="2400" spc="-5" dirty="0" smtClean="0">
                <a:solidFill>
                  <a:srgbClr val="FF0000"/>
                </a:solidFill>
                <a:latin typeface="Arial"/>
                <a:cs typeface="Arial"/>
              </a:rPr>
              <a:t>Data </a:t>
            </a:r>
            <a:r>
              <a:rPr sz="2400" dirty="0">
                <a:solidFill>
                  <a:srgbClr val="FF0000"/>
                </a:solidFill>
                <a:latin typeface="Arial"/>
                <a:cs typeface="Arial"/>
              </a:rPr>
              <a:t>Structures </a:t>
            </a:r>
            <a:r>
              <a:rPr sz="2400" spc="-5" dirty="0">
                <a:solidFill>
                  <a:srgbClr val="FF0000"/>
                </a:solidFill>
                <a:latin typeface="Arial"/>
                <a:cs typeface="Arial"/>
              </a:rPr>
              <a:t>in</a:t>
            </a:r>
            <a:r>
              <a:rPr sz="2400" spc="-130" dirty="0">
                <a:solidFill>
                  <a:srgbClr val="FF0000"/>
                </a:solidFill>
                <a:latin typeface="Arial"/>
                <a:cs typeface="Arial"/>
              </a:rPr>
              <a:t> </a:t>
            </a:r>
            <a:r>
              <a:rPr sz="2400" spc="-5" dirty="0">
                <a:solidFill>
                  <a:srgbClr val="FF0000"/>
                </a:solidFill>
                <a:latin typeface="Arial"/>
                <a:cs typeface="Arial"/>
              </a:rPr>
              <a:t>Pandas</a:t>
            </a:r>
            <a:endParaRPr sz="2400" dirty="0">
              <a:latin typeface="Arial"/>
              <a:cs typeface="Arial"/>
            </a:endParaRPr>
          </a:p>
          <a:p>
            <a:pPr marL="12700" algn="just">
              <a:lnSpc>
                <a:spcPct val="100000"/>
              </a:lnSpc>
              <a:spcBef>
                <a:spcPts val="50"/>
              </a:spcBef>
            </a:pPr>
            <a:r>
              <a:rPr sz="2300" spc="-75" dirty="0">
                <a:solidFill>
                  <a:srgbClr val="00AE50"/>
                </a:solidFill>
                <a:latin typeface="Arial"/>
                <a:cs typeface="Arial"/>
              </a:rPr>
              <a:t>Two </a:t>
            </a:r>
            <a:r>
              <a:rPr sz="2300" dirty="0">
                <a:solidFill>
                  <a:srgbClr val="00AE50"/>
                </a:solidFill>
                <a:latin typeface="Arial"/>
                <a:cs typeface="Arial"/>
              </a:rPr>
              <a:t>important data structures of pandas are–Series,</a:t>
            </a:r>
            <a:r>
              <a:rPr sz="2300" spc="-430" dirty="0">
                <a:solidFill>
                  <a:srgbClr val="00AE50"/>
                </a:solidFill>
                <a:latin typeface="Arial"/>
                <a:cs typeface="Arial"/>
              </a:rPr>
              <a:t> </a:t>
            </a:r>
            <a:r>
              <a:rPr sz="2300" dirty="0">
                <a:solidFill>
                  <a:srgbClr val="00AE50"/>
                </a:solidFill>
                <a:latin typeface="Arial"/>
                <a:cs typeface="Arial"/>
              </a:rPr>
              <a:t>DataFrame</a:t>
            </a:r>
            <a:endParaRPr sz="2300" dirty="0">
              <a:latin typeface="Arial"/>
              <a:cs typeface="Arial"/>
            </a:endParaRPr>
          </a:p>
          <a:p>
            <a:pPr marL="12700" algn="just">
              <a:lnSpc>
                <a:spcPct val="100000"/>
              </a:lnSpc>
              <a:spcBef>
                <a:spcPts val="175"/>
              </a:spcBef>
            </a:pPr>
            <a:r>
              <a:rPr sz="2400" spc="-5" dirty="0">
                <a:solidFill>
                  <a:srgbClr val="92D050"/>
                </a:solidFill>
                <a:latin typeface="Arial"/>
                <a:cs typeface="Arial"/>
              </a:rPr>
              <a:t>1.</a:t>
            </a:r>
            <a:r>
              <a:rPr sz="2400" spc="265" dirty="0">
                <a:solidFill>
                  <a:srgbClr val="92D050"/>
                </a:solidFill>
                <a:latin typeface="Arial"/>
                <a:cs typeface="Arial"/>
              </a:rPr>
              <a:t> </a:t>
            </a:r>
            <a:r>
              <a:rPr sz="2400" spc="-5" dirty="0">
                <a:solidFill>
                  <a:srgbClr val="92D050"/>
                </a:solidFill>
                <a:latin typeface="Arial"/>
                <a:cs typeface="Arial"/>
              </a:rPr>
              <a:t>Series</a:t>
            </a:r>
            <a:endParaRPr sz="2400" dirty="0">
              <a:latin typeface="Arial"/>
              <a:cs typeface="Arial"/>
            </a:endParaRPr>
          </a:p>
          <a:p>
            <a:pPr marL="12700" marR="11430" indent="914400" algn="just">
              <a:lnSpc>
                <a:spcPct val="100000"/>
              </a:lnSpc>
            </a:pPr>
            <a:r>
              <a:rPr sz="2400" spc="-5" dirty="0">
                <a:solidFill>
                  <a:srgbClr val="333399"/>
                </a:solidFill>
                <a:latin typeface="Arial"/>
                <a:cs typeface="Arial"/>
              </a:rPr>
              <a:t>Series is </a:t>
            </a:r>
            <a:r>
              <a:rPr sz="2400" spc="-10" dirty="0">
                <a:solidFill>
                  <a:srgbClr val="333399"/>
                </a:solidFill>
                <a:latin typeface="Arial"/>
                <a:cs typeface="Arial"/>
              </a:rPr>
              <a:t>like </a:t>
            </a:r>
            <a:r>
              <a:rPr sz="2400" spc="-5" dirty="0">
                <a:solidFill>
                  <a:srgbClr val="333399"/>
                </a:solidFill>
                <a:latin typeface="Arial"/>
                <a:cs typeface="Arial"/>
              </a:rPr>
              <a:t>a one-dimensional array like </a:t>
            </a:r>
            <a:r>
              <a:rPr sz="2400" dirty="0">
                <a:solidFill>
                  <a:srgbClr val="333399"/>
                </a:solidFill>
                <a:latin typeface="Arial"/>
                <a:cs typeface="Arial"/>
              </a:rPr>
              <a:t>structure </a:t>
            </a:r>
            <a:r>
              <a:rPr sz="2400" spc="-10" dirty="0">
                <a:solidFill>
                  <a:srgbClr val="333399"/>
                </a:solidFill>
                <a:latin typeface="Arial"/>
                <a:cs typeface="Arial"/>
              </a:rPr>
              <a:t>with  </a:t>
            </a:r>
            <a:r>
              <a:rPr sz="2400" dirty="0">
                <a:solidFill>
                  <a:srgbClr val="333399"/>
                </a:solidFill>
                <a:latin typeface="Arial"/>
                <a:cs typeface="Arial"/>
              </a:rPr>
              <a:t>homogeneous </a:t>
            </a:r>
            <a:r>
              <a:rPr sz="2400" spc="-5" dirty="0">
                <a:solidFill>
                  <a:srgbClr val="333399"/>
                </a:solidFill>
                <a:latin typeface="Arial"/>
                <a:cs typeface="Arial"/>
              </a:rPr>
              <a:t>data. For example, the following series is a  collection of</a:t>
            </a:r>
            <a:r>
              <a:rPr sz="2400" spc="-20" dirty="0">
                <a:solidFill>
                  <a:srgbClr val="333399"/>
                </a:solidFill>
                <a:latin typeface="Arial"/>
                <a:cs typeface="Arial"/>
              </a:rPr>
              <a:t> </a:t>
            </a:r>
            <a:r>
              <a:rPr sz="2400" spc="-5" dirty="0">
                <a:solidFill>
                  <a:srgbClr val="333399"/>
                </a:solidFill>
                <a:latin typeface="Arial"/>
                <a:cs typeface="Arial"/>
              </a:rPr>
              <a:t>integers.</a:t>
            </a:r>
            <a:endParaRPr sz="2400" dirty="0">
              <a:latin typeface="Arial"/>
              <a:cs typeface="Arial"/>
            </a:endParaRPr>
          </a:p>
        </p:txBody>
      </p:sp>
      <p:sp>
        <p:nvSpPr>
          <p:cNvPr id="6" name="object 6"/>
          <p:cNvSpPr txBox="1"/>
          <p:nvPr/>
        </p:nvSpPr>
        <p:spPr>
          <a:xfrm>
            <a:off x="257962" y="4674489"/>
            <a:ext cx="3552825" cy="1489075"/>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333399"/>
                </a:solidFill>
                <a:uFill>
                  <a:solidFill>
                    <a:srgbClr val="333399"/>
                  </a:solidFill>
                </a:uFill>
                <a:latin typeface="Arial"/>
                <a:cs typeface="Arial"/>
              </a:rPr>
              <a:t>Basic feature </a:t>
            </a:r>
            <a:r>
              <a:rPr sz="2400" u="heavy" dirty="0">
                <a:solidFill>
                  <a:srgbClr val="333399"/>
                </a:solidFill>
                <a:uFill>
                  <a:solidFill>
                    <a:srgbClr val="333399"/>
                  </a:solidFill>
                </a:uFill>
                <a:latin typeface="Arial"/>
                <a:cs typeface="Arial"/>
              </a:rPr>
              <a:t>of </a:t>
            </a:r>
            <a:r>
              <a:rPr sz="2400" u="heavy" spc="-5" dirty="0">
                <a:solidFill>
                  <a:srgbClr val="333399"/>
                </a:solidFill>
                <a:uFill>
                  <a:solidFill>
                    <a:srgbClr val="333399"/>
                  </a:solidFill>
                </a:uFill>
                <a:latin typeface="Arial"/>
                <a:cs typeface="Arial"/>
              </a:rPr>
              <a:t>series</a:t>
            </a:r>
            <a:r>
              <a:rPr sz="2400" u="heavy" spc="-114" dirty="0">
                <a:solidFill>
                  <a:srgbClr val="333399"/>
                </a:solidFill>
                <a:uFill>
                  <a:solidFill>
                    <a:srgbClr val="333399"/>
                  </a:solidFill>
                </a:uFill>
                <a:latin typeface="Arial"/>
                <a:cs typeface="Arial"/>
              </a:rPr>
              <a:t> </a:t>
            </a:r>
            <a:r>
              <a:rPr sz="2400" u="heavy" spc="-5" dirty="0">
                <a:solidFill>
                  <a:srgbClr val="333399"/>
                </a:solidFill>
                <a:uFill>
                  <a:solidFill>
                    <a:srgbClr val="333399"/>
                  </a:solidFill>
                </a:uFill>
                <a:latin typeface="Arial"/>
                <a:cs typeface="Arial"/>
              </a:rPr>
              <a:t>are</a:t>
            </a:r>
            <a:endParaRPr sz="2400">
              <a:latin typeface="Arial"/>
              <a:cs typeface="Arial"/>
            </a:endParaRPr>
          </a:p>
          <a:p>
            <a:pPr marL="355600" indent="-342900">
              <a:lnSpc>
                <a:spcPct val="100000"/>
              </a:lnSpc>
              <a:buFont typeface="Wingdings"/>
              <a:buChar char=""/>
              <a:tabLst>
                <a:tab pos="355600" algn="l"/>
              </a:tabLst>
            </a:pPr>
            <a:r>
              <a:rPr sz="2400" spc="-5" dirty="0">
                <a:solidFill>
                  <a:srgbClr val="6E2E9F"/>
                </a:solidFill>
                <a:latin typeface="Arial"/>
                <a:cs typeface="Arial"/>
              </a:rPr>
              <a:t>Homogeneous</a:t>
            </a:r>
            <a:r>
              <a:rPr sz="2400" spc="5" dirty="0">
                <a:solidFill>
                  <a:srgbClr val="6E2E9F"/>
                </a:solidFill>
                <a:latin typeface="Arial"/>
                <a:cs typeface="Arial"/>
              </a:rPr>
              <a:t> </a:t>
            </a:r>
            <a:r>
              <a:rPr sz="2400" spc="-5" dirty="0">
                <a:solidFill>
                  <a:srgbClr val="6E2E9F"/>
                </a:solidFill>
                <a:latin typeface="Arial"/>
                <a:cs typeface="Arial"/>
              </a:rPr>
              <a:t>data</a:t>
            </a:r>
            <a:endParaRPr sz="2400">
              <a:latin typeface="Arial"/>
              <a:cs typeface="Arial"/>
            </a:endParaRPr>
          </a:p>
          <a:p>
            <a:pPr marL="355600" indent="-342900">
              <a:lnSpc>
                <a:spcPct val="100000"/>
              </a:lnSpc>
              <a:buFont typeface="Wingdings"/>
              <a:buChar char=""/>
              <a:tabLst>
                <a:tab pos="355600" algn="l"/>
              </a:tabLst>
            </a:pPr>
            <a:r>
              <a:rPr sz="2400" spc="-5" dirty="0">
                <a:solidFill>
                  <a:srgbClr val="6E2E9F"/>
                </a:solidFill>
                <a:latin typeface="Arial"/>
                <a:cs typeface="Arial"/>
              </a:rPr>
              <a:t>Size</a:t>
            </a:r>
            <a:r>
              <a:rPr sz="2400" spc="-15" dirty="0">
                <a:solidFill>
                  <a:srgbClr val="6E2E9F"/>
                </a:solidFill>
                <a:latin typeface="Arial"/>
                <a:cs typeface="Arial"/>
              </a:rPr>
              <a:t> </a:t>
            </a:r>
            <a:r>
              <a:rPr sz="2400" spc="-5" dirty="0">
                <a:solidFill>
                  <a:srgbClr val="6E2E9F"/>
                </a:solidFill>
                <a:latin typeface="Arial"/>
                <a:cs typeface="Arial"/>
              </a:rPr>
              <a:t>Immutable</a:t>
            </a:r>
            <a:endParaRPr sz="2400">
              <a:latin typeface="Arial"/>
              <a:cs typeface="Arial"/>
            </a:endParaRPr>
          </a:p>
          <a:p>
            <a:pPr marL="355600" indent="-342900">
              <a:lnSpc>
                <a:spcPct val="100000"/>
              </a:lnSpc>
              <a:buFont typeface="Wingdings"/>
              <a:buChar char=""/>
              <a:tabLst>
                <a:tab pos="355600" algn="l"/>
              </a:tabLst>
            </a:pPr>
            <a:r>
              <a:rPr sz="2400" spc="-70" dirty="0">
                <a:solidFill>
                  <a:srgbClr val="6E2E9F"/>
                </a:solidFill>
                <a:latin typeface="Arial"/>
                <a:cs typeface="Arial"/>
              </a:rPr>
              <a:t>Values </a:t>
            </a:r>
            <a:r>
              <a:rPr sz="2400" dirty="0">
                <a:solidFill>
                  <a:srgbClr val="6E2E9F"/>
                </a:solidFill>
                <a:latin typeface="Arial"/>
                <a:cs typeface="Arial"/>
              </a:rPr>
              <a:t>of Data</a:t>
            </a:r>
            <a:r>
              <a:rPr sz="2400" spc="-45" dirty="0">
                <a:solidFill>
                  <a:srgbClr val="6E2E9F"/>
                </a:solidFill>
                <a:latin typeface="Arial"/>
                <a:cs typeface="Arial"/>
              </a:rPr>
              <a:t> </a:t>
            </a:r>
            <a:r>
              <a:rPr sz="2400" spc="-5" dirty="0">
                <a:solidFill>
                  <a:srgbClr val="6E2E9F"/>
                </a:solidFill>
                <a:latin typeface="Arial"/>
                <a:cs typeface="Arial"/>
              </a:rPr>
              <a:t>Mutable</a:t>
            </a:r>
            <a:endParaRPr sz="2400">
              <a:latin typeface="Arial"/>
              <a:cs typeface="Arial"/>
            </a:endParaRPr>
          </a:p>
        </p:txBody>
      </p:sp>
      <p:sp>
        <p:nvSpPr>
          <p:cNvPr id="16" name="object 16"/>
          <p:cNvSpPr/>
          <p:nvPr/>
        </p:nvSpPr>
        <p:spPr>
          <a:xfrm>
            <a:off x="2743200" y="3352800"/>
            <a:ext cx="5125212" cy="148742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276600" y="3657600"/>
            <a:ext cx="4536948" cy="899159"/>
          </a:xfrm>
          <a:prstGeom prst="rect">
            <a:avLst/>
          </a:prstGeom>
          <a:blipFill>
            <a:blip r:embed="rId3" cstate="print"/>
            <a:stretch>
              <a:fillRect/>
            </a:stretch>
          </a:blipFill>
        </p:spPr>
        <p:txBody>
          <a:bodyPr wrap="square" lIns="0" tIns="0" rIns="0" bIns="0" rtlCol="0"/>
          <a:lstStyle/>
          <a:p>
            <a:endParaRPr/>
          </a:p>
        </p:txBody>
      </p:sp>
      <p:sp>
        <p:nvSpPr>
          <p:cNvPr id="8" name="object 15"/>
          <p:cNvSpPr txBox="1">
            <a:spLocks/>
          </p:cNvSpPr>
          <p:nvPr/>
        </p:nvSpPr>
        <p:spPr>
          <a:xfrm>
            <a:off x="1790700" y="381000"/>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886200" y="1537207"/>
            <a:ext cx="4822190" cy="391160"/>
          </a:xfrm>
          <a:prstGeom prst="rect">
            <a:avLst/>
          </a:prstGeom>
        </p:spPr>
        <p:txBody>
          <a:bodyPr vert="horz" wrap="square" lIns="0" tIns="12700" rIns="0" bIns="0" rtlCol="0">
            <a:spAutoFit/>
          </a:bodyPr>
          <a:lstStyle/>
          <a:p>
            <a:pPr marL="12700">
              <a:lnSpc>
                <a:spcPct val="100000"/>
              </a:lnSpc>
              <a:spcBef>
                <a:spcPts val="100"/>
              </a:spcBef>
              <a:tabLst>
                <a:tab pos="575310" algn="l"/>
                <a:tab pos="3175000" algn="l"/>
                <a:tab pos="4268470" algn="l"/>
              </a:tabLst>
            </a:pPr>
            <a:r>
              <a:rPr sz="2400" spc="-5" dirty="0">
                <a:solidFill>
                  <a:srgbClr val="333399"/>
                </a:solidFill>
                <a:latin typeface="Arial"/>
                <a:cs typeface="Arial"/>
              </a:rPr>
              <a:t>a	tw</a:t>
            </a:r>
            <a:r>
              <a:rPr sz="2400" spc="-20" dirty="0">
                <a:solidFill>
                  <a:srgbClr val="333399"/>
                </a:solidFill>
                <a:latin typeface="Arial"/>
                <a:cs typeface="Arial"/>
              </a:rPr>
              <a:t>o</a:t>
            </a:r>
            <a:r>
              <a:rPr sz="2400" dirty="0">
                <a:solidFill>
                  <a:srgbClr val="333399"/>
                </a:solidFill>
                <a:latin typeface="Arial"/>
                <a:cs typeface="Arial"/>
              </a:rPr>
              <a:t>-</a:t>
            </a:r>
            <a:r>
              <a:rPr sz="2400" spc="-5" dirty="0">
                <a:solidFill>
                  <a:srgbClr val="333399"/>
                </a:solidFill>
                <a:latin typeface="Arial"/>
                <a:cs typeface="Arial"/>
              </a:rPr>
              <a:t>d</a:t>
            </a:r>
            <a:r>
              <a:rPr sz="2400" spc="-15" dirty="0">
                <a:solidFill>
                  <a:srgbClr val="333399"/>
                </a:solidFill>
                <a:latin typeface="Arial"/>
                <a:cs typeface="Arial"/>
              </a:rPr>
              <a:t>i</a:t>
            </a:r>
            <a:r>
              <a:rPr sz="2400" dirty="0">
                <a:solidFill>
                  <a:srgbClr val="333399"/>
                </a:solidFill>
                <a:latin typeface="Arial"/>
                <a:cs typeface="Arial"/>
              </a:rPr>
              <a:t>m</a:t>
            </a:r>
            <a:r>
              <a:rPr sz="2400" spc="-10" dirty="0">
                <a:solidFill>
                  <a:srgbClr val="333399"/>
                </a:solidFill>
                <a:latin typeface="Arial"/>
                <a:cs typeface="Arial"/>
              </a:rPr>
              <a:t>en</a:t>
            </a:r>
            <a:r>
              <a:rPr sz="2400" dirty="0">
                <a:solidFill>
                  <a:srgbClr val="333399"/>
                </a:solidFill>
                <a:latin typeface="Arial"/>
                <a:cs typeface="Arial"/>
              </a:rPr>
              <a:t>s</a:t>
            </a:r>
            <a:r>
              <a:rPr sz="2400" spc="-10" dirty="0">
                <a:solidFill>
                  <a:srgbClr val="333399"/>
                </a:solidFill>
                <a:latin typeface="Arial"/>
                <a:cs typeface="Arial"/>
              </a:rPr>
              <a:t>io</a:t>
            </a:r>
            <a:r>
              <a:rPr sz="2400" dirty="0">
                <a:solidFill>
                  <a:srgbClr val="333399"/>
                </a:solidFill>
                <a:latin typeface="Arial"/>
                <a:cs typeface="Arial"/>
              </a:rPr>
              <a:t>na</a:t>
            </a:r>
            <a:r>
              <a:rPr sz="2400" spc="-5" dirty="0">
                <a:solidFill>
                  <a:srgbClr val="333399"/>
                </a:solidFill>
                <a:latin typeface="Arial"/>
                <a:cs typeface="Arial"/>
              </a:rPr>
              <a:t>l</a:t>
            </a:r>
            <a:r>
              <a:rPr sz="2400" dirty="0">
                <a:solidFill>
                  <a:srgbClr val="333399"/>
                </a:solidFill>
                <a:latin typeface="Arial"/>
                <a:cs typeface="Arial"/>
              </a:rPr>
              <a:t>	</a:t>
            </a:r>
            <a:r>
              <a:rPr sz="2400" spc="-5" dirty="0">
                <a:solidFill>
                  <a:srgbClr val="333399"/>
                </a:solidFill>
                <a:latin typeface="Arial"/>
                <a:cs typeface="Arial"/>
              </a:rPr>
              <a:t>array</a:t>
            </a:r>
            <a:r>
              <a:rPr sz="2400" dirty="0">
                <a:solidFill>
                  <a:srgbClr val="333399"/>
                </a:solidFill>
                <a:latin typeface="Arial"/>
                <a:cs typeface="Arial"/>
              </a:rPr>
              <a:t>	</a:t>
            </a:r>
            <a:r>
              <a:rPr sz="2400" spc="-10" dirty="0">
                <a:solidFill>
                  <a:srgbClr val="333399"/>
                </a:solidFill>
                <a:latin typeface="Arial"/>
                <a:cs typeface="Arial"/>
              </a:rPr>
              <a:t>w</a:t>
            </a:r>
            <a:r>
              <a:rPr sz="2400" spc="-25" dirty="0">
                <a:solidFill>
                  <a:srgbClr val="333399"/>
                </a:solidFill>
                <a:latin typeface="Arial"/>
                <a:cs typeface="Arial"/>
              </a:rPr>
              <a:t>i</a:t>
            </a:r>
            <a:r>
              <a:rPr sz="2400" dirty="0">
                <a:solidFill>
                  <a:srgbClr val="333399"/>
                </a:solidFill>
                <a:latin typeface="Arial"/>
                <a:cs typeface="Arial"/>
              </a:rPr>
              <a:t>th</a:t>
            </a:r>
            <a:endParaRPr sz="2400" dirty="0">
              <a:latin typeface="Arial"/>
              <a:cs typeface="Arial"/>
            </a:endParaRPr>
          </a:p>
        </p:txBody>
      </p:sp>
      <p:sp>
        <p:nvSpPr>
          <p:cNvPr id="6" name="object 6"/>
          <p:cNvSpPr txBox="1"/>
          <p:nvPr/>
        </p:nvSpPr>
        <p:spPr>
          <a:xfrm>
            <a:off x="692920" y="1171447"/>
            <a:ext cx="3014980" cy="1122680"/>
          </a:xfrm>
          <a:prstGeom prst="rect">
            <a:avLst/>
          </a:prstGeom>
        </p:spPr>
        <p:txBody>
          <a:bodyPr vert="horz" wrap="square" lIns="0" tIns="12700" rIns="0" bIns="0" rtlCol="0">
            <a:spAutoFit/>
          </a:bodyPr>
          <a:lstStyle/>
          <a:p>
            <a:pPr marL="12700" marR="5080">
              <a:lnSpc>
                <a:spcPct val="100000"/>
              </a:lnSpc>
              <a:spcBef>
                <a:spcPts val="100"/>
              </a:spcBef>
              <a:tabLst>
                <a:tab pos="469265" algn="l"/>
                <a:tab pos="1932939" algn="l"/>
                <a:tab pos="2546985" algn="l"/>
              </a:tabLst>
            </a:pPr>
            <a:r>
              <a:rPr sz="2400" spc="-5" dirty="0">
                <a:solidFill>
                  <a:srgbClr val="92D050"/>
                </a:solidFill>
                <a:latin typeface="Arial"/>
                <a:cs typeface="Arial"/>
              </a:rPr>
              <a:t>2.	DataFrame </a:t>
            </a:r>
            <a:r>
              <a:rPr sz="2400" spc="-5" dirty="0">
                <a:solidFill>
                  <a:srgbClr val="1F487C"/>
                </a:solidFill>
                <a:latin typeface="Arial"/>
                <a:cs typeface="Arial"/>
              </a:rPr>
              <a:t> </a:t>
            </a:r>
            <a:r>
              <a:rPr sz="2400" spc="-10" dirty="0">
                <a:solidFill>
                  <a:srgbClr val="1F487C"/>
                </a:solidFill>
                <a:latin typeface="Arial"/>
                <a:cs typeface="Arial"/>
              </a:rPr>
              <a:t>D</a:t>
            </a:r>
            <a:r>
              <a:rPr sz="2400" spc="-20" dirty="0">
                <a:solidFill>
                  <a:srgbClr val="1F487C"/>
                </a:solidFill>
                <a:latin typeface="Arial"/>
                <a:cs typeface="Arial"/>
              </a:rPr>
              <a:t>a</a:t>
            </a:r>
            <a:r>
              <a:rPr sz="2400" dirty="0">
                <a:solidFill>
                  <a:srgbClr val="1F487C"/>
                </a:solidFill>
                <a:latin typeface="Arial"/>
                <a:cs typeface="Arial"/>
              </a:rPr>
              <a:t>taFram</a:t>
            </a:r>
            <a:r>
              <a:rPr sz="2400" spc="-5" dirty="0">
                <a:solidFill>
                  <a:srgbClr val="1F487C"/>
                </a:solidFill>
                <a:latin typeface="Arial"/>
                <a:cs typeface="Arial"/>
              </a:rPr>
              <a:t>e</a:t>
            </a:r>
            <a:r>
              <a:rPr sz="2400" dirty="0">
                <a:solidFill>
                  <a:srgbClr val="1F487C"/>
                </a:solidFill>
                <a:latin typeface="Arial"/>
                <a:cs typeface="Arial"/>
              </a:rPr>
              <a:t>	</a:t>
            </a:r>
            <a:r>
              <a:rPr sz="2400" spc="-25" dirty="0">
                <a:solidFill>
                  <a:srgbClr val="1F487C"/>
                </a:solidFill>
                <a:latin typeface="Arial"/>
                <a:cs typeface="Arial"/>
              </a:rPr>
              <a:t>i</a:t>
            </a:r>
            <a:r>
              <a:rPr sz="2400" dirty="0">
                <a:solidFill>
                  <a:srgbClr val="1F487C"/>
                </a:solidFill>
                <a:latin typeface="Arial"/>
                <a:cs typeface="Arial"/>
              </a:rPr>
              <a:t>s	</a:t>
            </a:r>
            <a:r>
              <a:rPr sz="2400" spc="-10" dirty="0">
                <a:solidFill>
                  <a:srgbClr val="1F487C"/>
                </a:solidFill>
                <a:latin typeface="Arial"/>
                <a:cs typeface="Arial"/>
              </a:rPr>
              <a:t>l</a:t>
            </a:r>
            <a:r>
              <a:rPr sz="2400" spc="-25" dirty="0">
                <a:solidFill>
                  <a:srgbClr val="1F487C"/>
                </a:solidFill>
                <a:latin typeface="Arial"/>
                <a:cs typeface="Arial"/>
              </a:rPr>
              <a:t>i</a:t>
            </a:r>
            <a:r>
              <a:rPr sz="2400" spc="-5" dirty="0">
                <a:solidFill>
                  <a:srgbClr val="1F487C"/>
                </a:solidFill>
                <a:latin typeface="Arial"/>
                <a:cs typeface="Arial"/>
              </a:rPr>
              <a:t>ke  </a:t>
            </a:r>
            <a:r>
              <a:rPr sz="2400" spc="-5" dirty="0">
                <a:solidFill>
                  <a:srgbClr val="333399"/>
                </a:solidFill>
                <a:latin typeface="Arial"/>
                <a:cs typeface="Arial"/>
              </a:rPr>
              <a:t>heterogeneous</a:t>
            </a:r>
            <a:r>
              <a:rPr sz="2400" spc="-25" dirty="0">
                <a:solidFill>
                  <a:srgbClr val="333399"/>
                </a:solidFill>
                <a:latin typeface="Arial"/>
                <a:cs typeface="Arial"/>
              </a:rPr>
              <a:t> </a:t>
            </a:r>
            <a:r>
              <a:rPr sz="2400" dirty="0">
                <a:solidFill>
                  <a:srgbClr val="333399"/>
                </a:solidFill>
                <a:latin typeface="Arial"/>
                <a:cs typeface="Arial"/>
              </a:rPr>
              <a:t>data.</a:t>
            </a:r>
            <a:endParaRPr sz="2400" dirty="0">
              <a:latin typeface="Arial"/>
              <a:cs typeface="Arial"/>
            </a:endParaRPr>
          </a:p>
        </p:txBody>
      </p:sp>
      <p:sp>
        <p:nvSpPr>
          <p:cNvPr id="7" name="object 7"/>
          <p:cNvSpPr txBox="1"/>
          <p:nvPr/>
        </p:nvSpPr>
        <p:spPr>
          <a:xfrm>
            <a:off x="642619" y="4689729"/>
            <a:ext cx="4264660" cy="148907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33399"/>
                </a:solidFill>
                <a:latin typeface="Arial"/>
                <a:cs typeface="Arial"/>
              </a:rPr>
              <a:t>Basic feature </a:t>
            </a:r>
            <a:r>
              <a:rPr sz="2400" dirty="0">
                <a:solidFill>
                  <a:srgbClr val="333399"/>
                </a:solidFill>
                <a:latin typeface="Arial"/>
                <a:cs typeface="Arial"/>
              </a:rPr>
              <a:t>of </a:t>
            </a:r>
            <a:r>
              <a:rPr sz="2400" spc="-5" dirty="0">
                <a:solidFill>
                  <a:srgbClr val="333399"/>
                </a:solidFill>
                <a:latin typeface="Arial"/>
                <a:cs typeface="Arial"/>
              </a:rPr>
              <a:t>DataFrame</a:t>
            </a:r>
            <a:r>
              <a:rPr sz="2400" spc="-105" dirty="0">
                <a:solidFill>
                  <a:srgbClr val="333399"/>
                </a:solidFill>
                <a:latin typeface="Arial"/>
                <a:cs typeface="Arial"/>
              </a:rPr>
              <a:t> </a:t>
            </a:r>
            <a:r>
              <a:rPr sz="2400" spc="-5" dirty="0">
                <a:solidFill>
                  <a:srgbClr val="333399"/>
                </a:solidFill>
                <a:latin typeface="Arial"/>
                <a:cs typeface="Arial"/>
              </a:rPr>
              <a:t>are</a:t>
            </a:r>
            <a:endParaRPr sz="2400">
              <a:latin typeface="Arial"/>
              <a:cs typeface="Arial"/>
            </a:endParaRPr>
          </a:p>
          <a:p>
            <a:pPr marL="355600" indent="-342900">
              <a:lnSpc>
                <a:spcPct val="100000"/>
              </a:lnSpc>
              <a:buFont typeface="Wingdings"/>
              <a:buChar char=""/>
              <a:tabLst>
                <a:tab pos="355600" algn="l"/>
              </a:tabLst>
            </a:pPr>
            <a:r>
              <a:rPr sz="2400" spc="-5" dirty="0">
                <a:solidFill>
                  <a:srgbClr val="6E2E9F"/>
                </a:solidFill>
                <a:latin typeface="Arial"/>
                <a:cs typeface="Arial"/>
              </a:rPr>
              <a:t>Heterogeneous</a:t>
            </a:r>
            <a:r>
              <a:rPr sz="2400" spc="10" dirty="0">
                <a:solidFill>
                  <a:srgbClr val="6E2E9F"/>
                </a:solidFill>
                <a:latin typeface="Arial"/>
                <a:cs typeface="Arial"/>
              </a:rPr>
              <a:t> </a:t>
            </a:r>
            <a:r>
              <a:rPr sz="2400" spc="-5" dirty="0">
                <a:solidFill>
                  <a:srgbClr val="6E2E9F"/>
                </a:solidFill>
                <a:latin typeface="Arial"/>
                <a:cs typeface="Arial"/>
              </a:rPr>
              <a:t>data</a:t>
            </a:r>
            <a:endParaRPr sz="2400">
              <a:latin typeface="Arial"/>
              <a:cs typeface="Arial"/>
            </a:endParaRPr>
          </a:p>
          <a:p>
            <a:pPr marL="355600" indent="-342900">
              <a:lnSpc>
                <a:spcPct val="100000"/>
              </a:lnSpc>
              <a:buFont typeface="Wingdings"/>
              <a:buChar char=""/>
              <a:tabLst>
                <a:tab pos="355600" algn="l"/>
              </a:tabLst>
            </a:pPr>
            <a:r>
              <a:rPr sz="2400" spc="-5" dirty="0">
                <a:solidFill>
                  <a:srgbClr val="6E2E9F"/>
                </a:solidFill>
                <a:latin typeface="Arial"/>
                <a:cs typeface="Arial"/>
              </a:rPr>
              <a:t>Size Mutable</a:t>
            </a:r>
            <a:endParaRPr sz="2400">
              <a:latin typeface="Arial"/>
              <a:cs typeface="Arial"/>
            </a:endParaRPr>
          </a:p>
          <a:p>
            <a:pPr marL="355600" indent="-342900">
              <a:lnSpc>
                <a:spcPct val="100000"/>
              </a:lnSpc>
              <a:buFont typeface="Wingdings"/>
              <a:buChar char=""/>
              <a:tabLst>
                <a:tab pos="355600" algn="l"/>
              </a:tabLst>
            </a:pPr>
            <a:r>
              <a:rPr sz="2400" spc="-5" dirty="0">
                <a:solidFill>
                  <a:srgbClr val="6E2E9F"/>
                </a:solidFill>
                <a:latin typeface="Arial"/>
                <a:cs typeface="Arial"/>
              </a:rPr>
              <a:t>Data</a:t>
            </a:r>
            <a:r>
              <a:rPr sz="2400" spc="-15" dirty="0">
                <a:solidFill>
                  <a:srgbClr val="6E2E9F"/>
                </a:solidFill>
                <a:latin typeface="Arial"/>
                <a:cs typeface="Arial"/>
              </a:rPr>
              <a:t> </a:t>
            </a:r>
            <a:r>
              <a:rPr sz="2400" spc="-5" dirty="0">
                <a:solidFill>
                  <a:srgbClr val="6E2E9F"/>
                </a:solidFill>
                <a:latin typeface="Arial"/>
                <a:cs typeface="Arial"/>
              </a:rPr>
              <a:t>Mutable</a:t>
            </a:r>
            <a:endParaRPr sz="2400">
              <a:latin typeface="Arial"/>
              <a:cs typeface="Arial"/>
            </a:endParaRPr>
          </a:p>
        </p:txBody>
      </p:sp>
      <p:graphicFrame>
        <p:nvGraphicFramePr>
          <p:cNvPr id="17" name="object 17"/>
          <p:cNvGraphicFramePr>
            <a:graphicFrameLocks noGrp="1"/>
          </p:cNvGraphicFramePr>
          <p:nvPr>
            <p:extLst>
              <p:ext uri="{D42A27DB-BD31-4B8C-83A1-F6EECF244321}">
                <p14:modId xmlns:p14="http://schemas.microsoft.com/office/powerpoint/2010/main" val="62745267"/>
              </p:ext>
            </p:extLst>
          </p:nvPr>
        </p:nvGraphicFramePr>
        <p:xfrm>
          <a:off x="1404492" y="2635376"/>
          <a:ext cx="5318125" cy="2054478"/>
        </p:xfrm>
        <a:graphic>
          <a:graphicData uri="http://schemas.openxmlformats.org/drawingml/2006/table">
            <a:tbl>
              <a:tblPr firstRow="1" bandRow="1">
                <a:tableStyleId>{2D5ABB26-0587-4C30-8999-92F81FD0307C}</a:tableStyleId>
              </a:tblPr>
              <a:tblGrid>
                <a:gridCol w="490220"/>
                <a:gridCol w="981075"/>
                <a:gridCol w="1651635"/>
                <a:gridCol w="883285"/>
                <a:gridCol w="1311910"/>
              </a:tblGrid>
              <a:tr h="586994">
                <a:tc>
                  <a:txBody>
                    <a:bodyPr/>
                    <a:lstStyle/>
                    <a:p>
                      <a:pPr marL="60960">
                        <a:lnSpc>
                          <a:spcPts val="1985"/>
                        </a:lnSpc>
                      </a:pPr>
                      <a:r>
                        <a:rPr sz="1800" b="1" dirty="0">
                          <a:latin typeface="Calibri"/>
                          <a:cs typeface="Calibri"/>
                        </a:rPr>
                        <a:t>SR.</a:t>
                      </a:r>
                      <a:endParaRPr sz="1800" dirty="0">
                        <a:latin typeface="Calibri"/>
                        <a:cs typeface="Calibri"/>
                      </a:endParaRPr>
                    </a:p>
                    <a:p>
                      <a:pPr marL="60960">
                        <a:lnSpc>
                          <a:spcPct val="100000"/>
                        </a:lnSpc>
                        <a:spcBef>
                          <a:spcPts val="200"/>
                        </a:spcBef>
                      </a:pPr>
                      <a:r>
                        <a:rPr sz="1800" b="1" dirty="0">
                          <a:latin typeface="Calibri"/>
                          <a:cs typeface="Calibri"/>
                        </a:rPr>
                        <a:t>No.</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b="1" spc="-5" dirty="0">
                          <a:latin typeface="Calibri"/>
                          <a:cs typeface="Calibri"/>
                        </a:rPr>
                        <a:t>Admn</a:t>
                      </a:r>
                      <a:endParaRPr sz="1800">
                        <a:latin typeface="Calibri"/>
                        <a:cs typeface="Calibri"/>
                      </a:endParaRPr>
                    </a:p>
                    <a:p>
                      <a:pPr marL="60960">
                        <a:lnSpc>
                          <a:spcPct val="100000"/>
                        </a:lnSpc>
                        <a:spcBef>
                          <a:spcPts val="200"/>
                        </a:spcBef>
                      </a:pPr>
                      <a:r>
                        <a:rPr sz="1800" b="1" dirty="0">
                          <a:latin typeface="Calibri"/>
                          <a:cs typeface="Calibri"/>
                        </a:rPr>
                        <a:t>No</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b="1" spc="-5" dirty="0">
                          <a:latin typeface="Calibri"/>
                          <a:cs typeface="Calibri"/>
                        </a:rPr>
                        <a:t>Student</a:t>
                      </a:r>
                      <a:r>
                        <a:rPr sz="1800" b="1" spc="-100" dirty="0">
                          <a:latin typeface="Calibri"/>
                          <a:cs typeface="Calibri"/>
                        </a:rPr>
                        <a:t> </a:t>
                      </a:r>
                      <a:r>
                        <a:rPr sz="1800" b="1" dirty="0">
                          <a:latin typeface="Calibri"/>
                          <a:cs typeface="Calibri"/>
                        </a:rPr>
                        <a:t>Name</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00">
                        <a:lnSpc>
                          <a:spcPts val="1985"/>
                        </a:lnSpc>
                      </a:pPr>
                      <a:r>
                        <a:rPr sz="1800" b="1" spc="-5" dirty="0">
                          <a:latin typeface="Calibri"/>
                          <a:cs typeface="Calibri"/>
                        </a:rPr>
                        <a:t>Gender</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63500">
                        <a:lnSpc>
                          <a:spcPts val="1985"/>
                        </a:lnSpc>
                      </a:pPr>
                      <a:r>
                        <a:rPr sz="1800" b="1" spc="-20" dirty="0">
                          <a:latin typeface="Calibri"/>
                          <a:cs typeface="Calibri"/>
                        </a:rPr>
                        <a:t>Date</a:t>
                      </a:r>
                      <a:r>
                        <a:rPr sz="1800" b="1" spc="-45" dirty="0">
                          <a:latin typeface="Calibri"/>
                          <a:cs typeface="Calibri"/>
                        </a:rPr>
                        <a:t> </a:t>
                      </a:r>
                      <a:r>
                        <a:rPr sz="1800" b="1" spc="-10" dirty="0">
                          <a:latin typeface="Calibri"/>
                          <a:cs typeface="Calibri"/>
                        </a:rPr>
                        <a:t>Of</a:t>
                      </a:r>
                      <a:endParaRPr sz="1800">
                        <a:latin typeface="Calibri"/>
                        <a:cs typeface="Calibri"/>
                      </a:endParaRPr>
                    </a:p>
                    <a:p>
                      <a:pPr marL="63500">
                        <a:lnSpc>
                          <a:spcPct val="100000"/>
                        </a:lnSpc>
                        <a:spcBef>
                          <a:spcPts val="200"/>
                        </a:spcBef>
                      </a:pPr>
                      <a:r>
                        <a:rPr sz="1800" b="1" dirty="0">
                          <a:latin typeface="Calibri"/>
                          <a:cs typeface="Calibri"/>
                        </a:rPr>
                        <a:t>Birth</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r>
              <a:tr h="293496">
                <a:tc>
                  <a:txBody>
                    <a:bodyPr/>
                    <a:lstStyle/>
                    <a:p>
                      <a:pPr marL="60960">
                        <a:lnSpc>
                          <a:spcPts val="1985"/>
                        </a:lnSpc>
                      </a:pPr>
                      <a:r>
                        <a:rPr sz="1800" b="1"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spc="-5" dirty="0">
                          <a:latin typeface="Calibri"/>
                          <a:cs typeface="Calibri"/>
                        </a:rPr>
                        <a:t>001284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0960">
                        <a:lnSpc>
                          <a:spcPts val="1985"/>
                        </a:lnSpc>
                      </a:pPr>
                      <a:r>
                        <a:rPr sz="1800" dirty="0">
                          <a:latin typeface="Calibri"/>
                          <a:cs typeface="Calibri"/>
                        </a:rPr>
                        <a:t>NIDHI</a:t>
                      </a:r>
                      <a:r>
                        <a:rPr sz="1800" spc="-45" dirty="0">
                          <a:latin typeface="Calibri"/>
                          <a:cs typeface="Calibri"/>
                        </a:rPr>
                        <a:t> </a:t>
                      </a:r>
                      <a:r>
                        <a:rPr sz="1800" spc="-5" dirty="0">
                          <a:latin typeface="Calibri"/>
                          <a:cs typeface="Calibri"/>
                        </a:rPr>
                        <a:t>MANDAL</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3500">
                        <a:lnSpc>
                          <a:spcPts val="1985"/>
                        </a:lnSpc>
                      </a:pPr>
                      <a:r>
                        <a:rPr lang="en-US" sz="1800" spc="-5" dirty="0" smtClean="0">
                          <a:latin typeface="Calibri"/>
                          <a:cs typeface="Calibri"/>
                        </a:rPr>
                        <a:t>Female</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399"/>
                    </a:solidFill>
                  </a:tcPr>
                </a:tc>
                <a:tc>
                  <a:txBody>
                    <a:bodyPr/>
                    <a:lstStyle/>
                    <a:p>
                      <a:pPr marL="63500">
                        <a:lnSpc>
                          <a:spcPts val="1985"/>
                        </a:lnSpc>
                      </a:pPr>
                      <a:r>
                        <a:rPr sz="1800" dirty="0">
                          <a:latin typeface="Calibri"/>
                          <a:cs typeface="Calibri"/>
                        </a:rPr>
                        <a:t>07/08/2010</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r>
              <a:tr h="586994">
                <a:tc>
                  <a:txBody>
                    <a:bodyPr/>
                    <a:lstStyle/>
                    <a:p>
                      <a:pPr marL="60960">
                        <a:lnSpc>
                          <a:spcPts val="1985"/>
                        </a:lnSpc>
                      </a:pPr>
                      <a:r>
                        <a:rPr sz="1800" b="1" dirty="0">
                          <a:latin typeface="Calibri"/>
                          <a:cs typeface="Calibri"/>
                        </a:rPr>
                        <a:t>2</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5"/>
                        </a:lnSpc>
                      </a:pPr>
                      <a:r>
                        <a:rPr sz="1800" spc="-5" dirty="0">
                          <a:latin typeface="Calibri"/>
                          <a:cs typeface="Calibri"/>
                        </a:rPr>
                        <a:t>001285</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0CC"/>
                    </a:solidFill>
                  </a:tcPr>
                </a:tc>
                <a:tc>
                  <a:txBody>
                    <a:bodyPr/>
                    <a:lstStyle/>
                    <a:p>
                      <a:pPr marL="60960">
                        <a:lnSpc>
                          <a:spcPts val="1985"/>
                        </a:lnSpc>
                      </a:pPr>
                      <a:r>
                        <a:rPr sz="1800" spc="-40" dirty="0">
                          <a:latin typeface="Calibri"/>
                          <a:cs typeface="Calibri"/>
                        </a:rPr>
                        <a:t>SOUMYADIP</a:t>
                      </a:r>
                      <a:endParaRPr sz="1800">
                        <a:latin typeface="Calibri"/>
                        <a:cs typeface="Calibri"/>
                      </a:endParaRPr>
                    </a:p>
                    <a:p>
                      <a:pPr marL="60960">
                        <a:lnSpc>
                          <a:spcPct val="100000"/>
                        </a:lnSpc>
                        <a:spcBef>
                          <a:spcPts val="204"/>
                        </a:spcBef>
                      </a:pPr>
                      <a:r>
                        <a:rPr sz="1800" spc="-75" dirty="0">
                          <a:latin typeface="Calibri"/>
                          <a:cs typeface="Calibri"/>
                        </a:rPr>
                        <a:t>BHATTACHARYA</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0CC"/>
                    </a:solidFill>
                  </a:tcPr>
                </a:tc>
                <a:tc>
                  <a:txBody>
                    <a:bodyPr/>
                    <a:lstStyle/>
                    <a:p>
                      <a:pPr marL="63500">
                        <a:lnSpc>
                          <a:spcPts val="1985"/>
                        </a:lnSpc>
                      </a:pPr>
                      <a:r>
                        <a:rPr lang="en-US" sz="1800" spc="-5" dirty="0" smtClean="0">
                          <a:latin typeface="Calibri"/>
                          <a:cs typeface="Calibri"/>
                        </a:rPr>
                        <a:t>Male</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0CC"/>
                    </a:solidFill>
                  </a:tcPr>
                </a:tc>
                <a:tc>
                  <a:txBody>
                    <a:bodyPr/>
                    <a:lstStyle/>
                    <a:p>
                      <a:pPr marL="63500">
                        <a:lnSpc>
                          <a:spcPts val="1985"/>
                        </a:lnSpc>
                      </a:pPr>
                      <a:r>
                        <a:rPr sz="1800" spc="-5" dirty="0">
                          <a:latin typeface="Calibri"/>
                          <a:cs typeface="Calibri"/>
                        </a:rPr>
                        <a:t>24/02/2011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0CC"/>
                    </a:solidFill>
                  </a:tcPr>
                </a:tc>
              </a:tr>
              <a:tr h="586994">
                <a:tc>
                  <a:txBody>
                    <a:bodyPr/>
                    <a:lstStyle/>
                    <a:p>
                      <a:pPr marL="60960">
                        <a:lnSpc>
                          <a:spcPts val="1989"/>
                        </a:lnSpc>
                      </a:pPr>
                      <a:r>
                        <a:rPr sz="1800" b="1" dirty="0">
                          <a:latin typeface="Calibri"/>
                          <a:cs typeface="Calibri"/>
                        </a:rPr>
                        <a:t>3</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0960">
                        <a:lnSpc>
                          <a:spcPts val="1989"/>
                        </a:lnSpc>
                      </a:pPr>
                      <a:r>
                        <a:rPr sz="1800" spc="-5" dirty="0">
                          <a:latin typeface="Calibri"/>
                          <a:cs typeface="Calibri"/>
                        </a:rPr>
                        <a:t>001286</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0960">
                        <a:lnSpc>
                          <a:spcPts val="1989"/>
                        </a:lnSpc>
                      </a:pPr>
                      <a:r>
                        <a:rPr sz="1800" spc="-40" dirty="0">
                          <a:latin typeface="Calibri"/>
                          <a:cs typeface="Calibri"/>
                        </a:rPr>
                        <a:t>SHREYAANG</a:t>
                      </a:r>
                      <a:endParaRPr sz="1800" dirty="0">
                        <a:latin typeface="Calibri"/>
                        <a:cs typeface="Calibri"/>
                      </a:endParaRPr>
                    </a:p>
                    <a:p>
                      <a:pPr marL="60960">
                        <a:lnSpc>
                          <a:spcPct val="100000"/>
                        </a:lnSpc>
                        <a:spcBef>
                          <a:spcPts val="200"/>
                        </a:spcBef>
                      </a:pPr>
                      <a:r>
                        <a:rPr sz="1800" spc="-65" dirty="0">
                          <a:latin typeface="Calibri"/>
                          <a:cs typeface="Calibri"/>
                        </a:rPr>
                        <a:t>SHANDILYA</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c>
                  <a:txBody>
                    <a:bodyPr/>
                    <a:lstStyle/>
                    <a:p>
                      <a:pPr marL="63500">
                        <a:lnSpc>
                          <a:spcPts val="1989"/>
                        </a:lnSpc>
                      </a:pPr>
                      <a:r>
                        <a:rPr lang="en-US" sz="1800" spc="-5" dirty="0" smtClean="0">
                          <a:latin typeface="Calibri"/>
                          <a:cs typeface="Calibri"/>
                        </a:rPr>
                        <a:t>Male</a:t>
                      </a:r>
                      <a:endParaRPr sz="1800" dirty="0">
                        <a:latin typeface="Calibri"/>
                        <a:cs typeface="Calibri"/>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rgbClr val="FFE399"/>
                    </a:solidFill>
                  </a:tcPr>
                </a:tc>
                <a:tc>
                  <a:txBody>
                    <a:bodyPr/>
                    <a:lstStyle/>
                    <a:p>
                      <a:pPr marL="63500">
                        <a:lnSpc>
                          <a:spcPts val="1989"/>
                        </a:lnSpc>
                      </a:pPr>
                      <a:r>
                        <a:rPr sz="1800" dirty="0">
                          <a:latin typeface="Calibri"/>
                          <a:cs typeface="Calibri"/>
                        </a:rPr>
                        <a:t>29/12/2010</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399"/>
                    </a:solidFill>
                  </a:tcPr>
                </a:tc>
              </a:tr>
            </a:tbl>
          </a:graphicData>
        </a:graphic>
      </p:graphicFrame>
      <p:sp>
        <p:nvSpPr>
          <p:cNvPr id="8" name="object 15"/>
          <p:cNvSpPr txBox="1">
            <a:spLocks/>
          </p:cNvSpPr>
          <p:nvPr/>
        </p:nvSpPr>
        <p:spPr>
          <a:xfrm>
            <a:off x="1790700" y="381000"/>
            <a:ext cx="5715000" cy="443711"/>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698500">
              <a:spcBef>
                <a:spcPts val="100"/>
              </a:spcBef>
              <a:tabLst>
                <a:tab pos="3581400" algn="l"/>
              </a:tabLst>
            </a:pPr>
            <a:r>
              <a:rPr lang="en-US" sz="2800" u="sng" spc="-25" dirty="0" smtClean="0"/>
              <a:t>Data </a:t>
            </a:r>
            <a:r>
              <a:rPr lang="en-US" sz="2800" u="sng" spc="-10" dirty="0" smtClean="0"/>
              <a:t>Handling </a:t>
            </a:r>
            <a:r>
              <a:rPr lang="en-US" sz="2800" u="sng" spc="-5" dirty="0" smtClean="0"/>
              <a:t>using </a:t>
            </a:r>
            <a:r>
              <a:rPr lang="en-US" sz="2800" u="sng" spc="-15" dirty="0" smtClean="0"/>
              <a:t>Pandas</a:t>
            </a:r>
            <a:r>
              <a:rPr lang="en-US" sz="2800" u="sng" spc="-165" dirty="0" smtClean="0"/>
              <a:t> </a:t>
            </a:r>
            <a:endParaRPr lang="en-US" sz="2800" u="sng" dirty="0"/>
          </a:p>
        </p:txBody>
      </p:sp>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613951" y="1219200"/>
            <a:ext cx="8028305" cy="4050029"/>
          </a:xfrm>
          <a:prstGeom prst="rect">
            <a:avLst/>
          </a:prstGeom>
        </p:spPr>
        <p:txBody>
          <a:bodyPr vert="horz" wrap="square" lIns="0" tIns="12700" rIns="0" bIns="0" rtlCol="0">
            <a:spAutoFit/>
          </a:bodyPr>
          <a:lstStyle/>
          <a:p>
            <a:pPr marL="24765" algn="just">
              <a:lnSpc>
                <a:spcPct val="100000"/>
              </a:lnSpc>
              <a:spcBef>
                <a:spcPts val="100"/>
              </a:spcBef>
            </a:pPr>
            <a:r>
              <a:rPr sz="2400" b="1" u="heavy" spc="-5" dirty="0">
                <a:solidFill>
                  <a:srgbClr val="92D050"/>
                </a:solidFill>
                <a:uFill>
                  <a:solidFill>
                    <a:srgbClr val="FF0000"/>
                  </a:solidFill>
                </a:uFill>
                <a:latin typeface="Arial"/>
                <a:cs typeface="Arial"/>
              </a:rPr>
              <a:t>Pandas</a:t>
            </a:r>
            <a:r>
              <a:rPr sz="2400" b="1" u="heavy" spc="-35" dirty="0">
                <a:solidFill>
                  <a:srgbClr val="92D050"/>
                </a:solidFill>
                <a:uFill>
                  <a:solidFill>
                    <a:srgbClr val="FF0000"/>
                  </a:solidFill>
                </a:uFill>
                <a:latin typeface="Arial"/>
                <a:cs typeface="Arial"/>
              </a:rPr>
              <a:t> </a:t>
            </a:r>
            <a:r>
              <a:rPr sz="2400" b="1" u="heavy" spc="-5" dirty="0">
                <a:solidFill>
                  <a:srgbClr val="92D050"/>
                </a:solidFill>
                <a:uFill>
                  <a:solidFill>
                    <a:srgbClr val="FF0000"/>
                  </a:solidFill>
                </a:uFill>
                <a:latin typeface="Arial"/>
                <a:cs typeface="Arial"/>
              </a:rPr>
              <a:t>Series</a:t>
            </a:r>
            <a:endParaRPr sz="2400" dirty="0">
              <a:latin typeface="Arial"/>
              <a:cs typeface="Arial"/>
            </a:endParaRPr>
          </a:p>
          <a:p>
            <a:pPr marL="24765" marR="5080" algn="just">
              <a:lnSpc>
                <a:spcPct val="100000"/>
              </a:lnSpc>
            </a:pPr>
            <a:r>
              <a:rPr sz="2400" b="1" dirty="0">
                <a:solidFill>
                  <a:srgbClr val="006EC0"/>
                </a:solidFill>
                <a:latin typeface="Arial"/>
                <a:cs typeface="Arial"/>
              </a:rPr>
              <a:t>It is </a:t>
            </a:r>
            <a:r>
              <a:rPr sz="2400" b="1" spc="-5" dirty="0">
                <a:solidFill>
                  <a:srgbClr val="006EC0"/>
                </a:solidFill>
                <a:latin typeface="Arial"/>
                <a:cs typeface="Arial"/>
              </a:rPr>
              <a:t>like </a:t>
            </a:r>
            <a:r>
              <a:rPr sz="2400" b="1" spc="-10" dirty="0">
                <a:solidFill>
                  <a:srgbClr val="006EC0"/>
                </a:solidFill>
                <a:latin typeface="Arial"/>
                <a:cs typeface="Arial"/>
              </a:rPr>
              <a:t>one-dimensional </a:t>
            </a:r>
            <a:r>
              <a:rPr sz="2400" b="1" dirty="0">
                <a:solidFill>
                  <a:srgbClr val="006EC0"/>
                </a:solidFill>
                <a:latin typeface="Arial"/>
                <a:cs typeface="Arial"/>
              </a:rPr>
              <a:t>array </a:t>
            </a:r>
            <a:r>
              <a:rPr sz="2400" b="1" spc="-10" dirty="0">
                <a:solidFill>
                  <a:srgbClr val="006EC0"/>
                </a:solidFill>
                <a:latin typeface="Arial"/>
                <a:cs typeface="Arial"/>
              </a:rPr>
              <a:t>capable </a:t>
            </a:r>
            <a:r>
              <a:rPr sz="2400" b="1" spc="-20" dirty="0">
                <a:solidFill>
                  <a:srgbClr val="006EC0"/>
                </a:solidFill>
                <a:latin typeface="Arial"/>
                <a:cs typeface="Arial"/>
              </a:rPr>
              <a:t>of </a:t>
            </a:r>
            <a:r>
              <a:rPr sz="2400" b="1" spc="-10" dirty="0">
                <a:solidFill>
                  <a:srgbClr val="006EC0"/>
                </a:solidFill>
                <a:latin typeface="Arial"/>
                <a:cs typeface="Arial"/>
              </a:rPr>
              <a:t>holding </a:t>
            </a:r>
            <a:r>
              <a:rPr sz="2400" b="1" spc="-5" dirty="0">
                <a:solidFill>
                  <a:srgbClr val="006EC0"/>
                </a:solidFill>
                <a:latin typeface="Arial"/>
                <a:cs typeface="Arial"/>
              </a:rPr>
              <a:t>data  of any </a:t>
            </a:r>
            <a:r>
              <a:rPr sz="2400" b="1" spc="-10" dirty="0">
                <a:solidFill>
                  <a:srgbClr val="006EC0"/>
                </a:solidFill>
                <a:latin typeface="Arial"/>
                <a:cs typeface="Arial"/>
              </a:rPr>
              <a:t>type </a:t>
            </a:r>
            <a:r>
              <a:rPr sz="2400" b="1" spc="-40" dirty="0">
                <a:solidFill>
                  <a:srgbClr val="006EC0"/>
                </a:solidFill>
                <a:latin typeface="Arial"/>
                <a:cs typeface="Arial"/>
              </a:rPr>
              <a:t>(integer, </a:t>
            </a:r>
            <a:r>
              <a:rPr sz="2400" b="1" spc="-5" dirty="0">
                <a:solidFill>
                  <a:srgbClr val="006EC0"/>
                </a:solidFill>
                <a:latin typeface="Arial"/>
                <a:cs typeface="Arial"/>
              </a:rPr>
              <a:t>string, </a:t>
            </a:r>
            <a:r>
              <a:rPr sz="2400" b="1" spc="-10" dirty="0">
                <a:solidFill>
                  <a:srgbClr val="006EC0"/>
                </a:solidFill>
                <a:latin typeface="Arial"/>
                <a:cs typeface="Arial"/>
              </a:rPr>
              <a:t>float, </a:t>
            </a:r>
            <a:r>
              <a:rPr sz="2400" b="1" spc="-20" dirty="0">
                <a:solidFill>
                  <a:srgbClr val="006EC0"/>
                </a:solidFill>
                <a:latin typeface="Arial"/>
                <a:cs typeface="Arial"/>
              </a:rPr>
              <a:t>python </a:t>
            </a:r>
            <a:r>
              <a:rPr sz="2400" b="1" spc="-10" dirty="0">
                <a:solidFill>
                  <a:srgbClr val="006EC0"/>
                </a:solidFill>
                <a:latin typeface="Arial"/>
                <a:cs typeface="Arial"/>
              </a:rPr>
              <a:t>objects, etc.).  </a:t>
            </a:r>
            <a:r>
              <a:rPr sz="2400" b="1" spc="-5" dirty="0">
                <a:solidFill>
                  <a:srgbClr val="006EC0"/>
                </a:solidFill>
                <a:latin typeface="Arial"/>
                <a:cs typeface="Arial"/>
              </a:rPr>
              <a:t>Series can be created </a:t>
            </a:r>
            <a:r>
              <a:rPr sz="2400" b="1" dirty="0">
                <a:solidFill>
                  <a:srgbClr val="006EC0"/>
                </a:solidFill>
                <a:latin typeface="Arial"/>
                <a:cs typeface="Arial"/>
              </a:rPr>
              <a:t>using</a:t>
            </a:r>
            <a:r>
              <a:rPr sz="2400" b="1" spc="-110" dirty="0">
                <a:solidFill>
                  <a:srgbClr val="006EC0"/>
                </a:solidFill>
                <a:latin typeface="Arial"/>
                <a:cs typeface="Arial"/>
              </a:rPr>
              <a:t> </a:t>
            </a:r>
            <a:r>
              <a:rPr sz="2400" b="1" spc="-25" dirty="0">
                <a:solidFill>
                  <a:srgbClr val="006EC0"/>
                </a:solidFill>
                <a:latin typeface="Arial"/>
                <a:cs typeface="Arial"/>
              </a:rPr>
              <a:t>constructor.</a:t>
            </a:r>
            <a:endParaRPr sz="2400" dirty="0">
              <a:latin typeface="Arial"/>
              <a:cs typeface="Arial"/>
            </a:endParaRPr>
          </a:p>
          <a:p>
            <a:pPr marL="12700" marR="798195" indent="12065" algn="just">
              <a:lnSpc>
                <a:spcPct val="100000"/>
              </a:lnSpc>
            </a:pPr>
            <a:r>
              <a:rPr sz="2400" b="1" spc="-20" dirty="0">
                <a:solidFill>
                  <a:srgbClr val="006EC0"/>
                </a:solidFill>
                <a:latin typeface="Arial"/>
                <a:cs typeface="Arial"/>
              </a:rPr>
              <a:t>Syntax </a:t>
            </a:r>
            <a:r>
              <a:rPr sz="2400" b="1" dirty="0">
                <a:solidFill>
                  <a:srgbClr val="006EC0"/>
                </a:solidFill>
                <a:latin typeface="Arial"/>
                <a:cs typeface="Arial"/>
              </a:rPr>
              <a:t>:- </a:t>
            </a:r>
            <a:r>
              <a:rPr sz="2400" b="1" spc="-5" dirty="0">
                <a:solidFill>
                  <a:srgbClr val="FF0000"/>
                </a:solidFill>
                <a:latin typeface="Arial"/>
                <a:cs typeface="Arial"/>
              </a:rPr>
              <a:t>pandas.Series( data, index, </a:t>
            </a:r>
            <a:r>
              <a:rPr sz="2400" b="1" spc="-20" dirty="0">
                <a:solidFill>
                  <a:srgbClr val="FF0000"/>
                </a:solidFill>
                <a:latin typeface="Arial"/>
                <a:cs typeface="Arial"/>
              </a:rPr>
              <a:t>dtype, copy)  </a:t>
            </a:r>
            <a:r>
              <a:rPr sz="2400" b="1" spc="-5" dirty="0">
                <a:solidFill>
                  <a:srgbClr val="006EC0"/>
                </a:solidFill>
                <a:latin typeface="Arial"/>
                <a:cs typeface="Arial"/>
              </a:rPr>
              <a:t>Creation </a:t>
            </a:r>
            <a:r>
              <a:rPr sz="2400" b="1" dirty="0">
                <a:solidFill>
                  <a:srgbClr val="006EC0"/>
                </a:solidFill>
                <a:latin typeface="Arial"/>
                <a:cs typeface="Arial"/>
              </a:rPr>
              <a:t>of </a:t>
            </a:r>
            <a:r>
              <a:rPr sz="2400" b="1" spc="-5" dirty="0">
                <a:solidFill>
                  <a:srgbClr val="006EC0"/>
                </a:solidFill>
                <a:latin typeface="Arial"/>
                <a:cs typeface="Arial"/>
              </a:rPr>
              <a:t>Series is also possible from </a:t>
            </a:r>
            <a:r>
              <a:rPr sz="2400" b="1" dirty="0">
                <a:solidFill>
                  <a:srgbClr val="006EC0"/>
                </a:solidFill>
                <a:latin typeface="Arial"/>
                <a:cs typeface="Arial"/>
              </a:rPr>
              <a:t>–</a:t>
            </a:r>
            <a:r>
              <a:rPr sz="2400" b="1" spc="-165" dirty="0">
                <a:solidFill>
                  <a:srgbClr val="006EC0"/>
                </a:solidFill>
                <a:latin typeface="Arial"/>
                <a:cs typeface="Arial"/>
              </a:rPr>
              <a:t> </a:t>
            </a:r>
            <a:r>
              <a:rPr sz="2400" b="1" spc="-30" dirty="0">
                <a:solidFill>
                  <a:srgbClr val="006EC0"/>
                </a:solidFill>
                <a:latin typeface="Arial"/>
                <a:cs typeface="Arial"/>
              </a:rPr>
              <a:t>ndarray,  </a:t>
            </a:r>
            <a:r>
              <a:rPr sz="2400" b="1" spc="-25" dirty="0">
                <a:solidFill>
                  <a:srgbClr val="006EC0"/>
                </a:solidFill>
                <a:latin typeface="Arial"/>
                <a:cs typeface="Arial"/>
              </a:rPr>
              <a:t>dictionary, </a:t>
            </a:r>
            <a:r>
              <a:rPr sz="2400" b="1" spc="-5" dirty="0">
                <a:solidFill>
                  <a:srgbClr val="006EC0"/>
                </a:solidFill>
                <a:latin typeface="Arial"/>
                <a:cs typeface="Arial"/>
              </a:rPr>
              <a:t>scalar</a:t>
            </a:r>
            <a:r>
              <a:rPr sz="2400" b="1" spc="-35" dirty="0">
                <a:solidFill>
                  <a:srgbClr val="006EC0"/>
                </a:solidFill>
                <a:latin typeface="Arial"/>
                <a:cs typeface="Arial"/>
              </a:rPr>
              <a:t> </a:t>
            </a:r>
            <a:r>
              <a:rPr sz="2400" b="1" spc="-5" dirty="0">
                <a:solidFill>
                  <a:srgbClr val="006EC0"/>
                </a:solidFill>
                <a:latin typeface="Arial"/>
                <a:cs typeface="Arial"/>
              </a:rPr>
              <a:t>value.</a:t>
            </a:r>
            <a:endParaRPr sz="2400" dirty="0">
              <a:latin typeface="Arial"/>
              <a:cs typeface="Arial"/>
            </a:endParaRPr>
          </a:p>
          <a:p>
            <a:pPr marL="24765" algn="just">
              <a:lnSpc>
                <a:spcPct val="100000"/>
              </a:lnSpc>
              <a:spcBef>
                <a:spcPts val="5"/>
              </a:spcBef>
            </a:pPr>
            <a:r>
              <a:rPr sz="2400" b="1" spc="-5" dirty="0">
                <a:solidFill>
                  <a:srgbClr val="00AEEE"/>
                </a:solidFill>
                <a:latin typeface="Arial"/>
                <a:cs typeface="Arial"/>
              </a:rPr>
              <a:t>Series can be created</a:t>
            </a:r>
            <a:r>
              <a:rPr sz="2400" b="1" spc="-65" dirty="0">
                <a:solidFill>
                  <a:srgbClr val="00AEEE"/>
                </a:solidFill>
                <a:latin typeface="Arial"/>
                <a:cs typeface="Arial"/>
              </a:rPr>
              <a:t> </a:t>
            </a:r>
            <a:r>
              <a:rPr sz="2400" b="1" dirty="0">
                <a:solidFill>
                  <a:srgbClr val="00AEEE"/>
                </a:solidFill>
                <a:latin typeface="Arial"/>
                <a:cs typeface="Arial"/>
              </a:rPr>
              <a:t>using</a:t>
            </a:r>
            <a:endParaRPr sz="2400" dirty="0">
              <a:latin typeface="Arial"/>
              <a:cs typeface="Arial"/>
            </a:endParaRPr>
          </a:p>
          <a:p>
            <a:pPr marL="481965" indent="-457834">
              <a:lnSpc>
                <a:spcPct val="100000"/>
              </a:lnSpc>
              <a:buAutoNum type="arabicPeriod"/>
              <a:tabLst>
                <a:tab pos="481965" algn="l"/>
                <a:tab pos="482600" algn="l"/>
              </a:tabLst>
            </a:pPr>
            <a:r>
              <a:rPr sz="2400" dirty="0">
                <a:solidFill>
                  <a:srgbClr val="6E2E9F"/>
                </a:solidFill>
                <a:latin typeface="Arial"/>
                <a:cs typeface="Arial"/>
              </a:rPr>
              <a:t>Array</a:t>
            </a:r>
            <a:endParaRPr sz="2400" dirty="0">
              <a:latin typeface="Arial"/>
              <a:cs typeface="Arial"/>
            </a:endParaRPr>
          </a:p>
          <a:p>
            <a:pPr marL="481965" indent="-457834">
              <a:lnSpc>
                <a:spcPct val="100000"/>
              </a:lnSpc>
              <a:buAutoNum type="arabicPeriod"/>
              <a:tabLst>
                <a:tab pos="481965" algn="l"/>
                <a:tab pos="482600" algn="l"/>
              </a:tabLst>
            </a:pPr>
            <a:r>
              <a:rPr sz="2400" spc="-5" dirty="0">
                <a:solidFill>
                  <a:srgbClr val="6E2E9F"/>
                </a:solidFill>
                <a:latin typeface="Arial"/>
                <a:cs typeface="Arial"/>
              </a:rPr>
              <a:t>Dict</a:t>
            </a:r>
            <a:endParaRPr sz="2400" dirty="0">
              <a:latin typeface="Arial"/>
              <a:cs typeface="Arial"/>
            </a:endParaRPr>
          </a:p>
          <a:p>
            <a:pPr marL="481965" indent="-457834">
              <a:lnSpc>
                <a:spcPct val="100000"/>
              </a:lnSpc>
              <a:buAutoNum type="arabicPeriod"/>
              <a:tabLst>
                <a:tab pos="481965" algn="l"/>
                <a:tab pos="482600" algn="l"/>
              </a:tabLst>
            </a:pPr>
            <a:r>
              <a:rPr sz="2400" spc="-5" dirty="0">
                <a:solidFill>
                  <a:srgbClr val="6E2E9F"/>
                </a:solidFill>
                <a:latin typeface="Arial"/>
                <a:cs typeface="Arial"/>
              </a:rPr>
              <a:t>Scalar value or</a:t>
            </a:r>
            <a:r>
              <a:rPr sz="2400" dirty="0">
                <a:solidFill>
                  <a:srgbClr val="6E2E9F"/>
                </a:solidFill>
                <a:latin typeface="Arial"/>
                <a:cs typeface="Arial"/>
              </a:rPr>
              <a:t> constant</a:t>
            </a:r>
            <a:endParaRPr sz="2400" dirty="0">
              <a:latin typeface="Arial"/>
              <a:cs typeface="Arial"/>
            </a:endParaRPr>
          </a:p>
        </p:txBody>
      </p:sp>
      <p:sp>
        <p:nvSpPr>
          <p:cNvPr id="15" name="object 15"/>
          <p:cNvSpPr txBox="1">
            <a:spLocks noGrp="1"/>
          </p:cNvSpPr>
          <p:nvPr>
            <p:ph type="title"/>
          </p:nvPr>
        </p:nvSpPr>
        <p:spPr>
          <a:xfrm>
            <a:off x="1295400" y="304800"/>
            <a:ext cx="6186042" cy="443711"/>
          </a:xfrm>
          <a:prstGeom prst="rect">
            <a:avLst/>
          </a:prstGeom>
        </p:spPr>
        <p:txBody>
          <a:bodyPr vert="horz" wrap="square" lIns="0" tIns="12700" rIns="0" bIns="0" rtlCol="0">
            <a:spAutoFit/>
          </a:bodyPr>
          <a:lstStyle/>
          <a:p>
            <a:pPr marL="698500">
              <a:lnSpc>
                <a:spcPct val="100000"/>
              </a:lnSpc>
              <a:spcBef>
                <a:spcPts val="100"/>
              </a:spcBef>
              <a:tabLst>
                <a:tab pos="3581400" algn="l"/>
              </a:tabLst>
            </a:pPr>
            <a:r>
              <a:rPr sz="2800" b="1" u="sng" spc="-25" dirty="0" smtClean="0"/>
              <a:t>Data </a:t>
            </a:r>
            <a:r>
              <a:rPr sz="2800" b="1" u="sng" spc="-10" dirty="0"/>
              <a:t>Handling </a:t>
            </a:r>
            <a:r>
              <a:rPr sz="2800" b="1" u="sng" spc="-5" dirty="0"/>
              <a:t>using </a:t>
            </a:r>
            <a:r>
              <a:rPr sz="2800" b="1" u="sng" spc="-15" dirty="0"/>
              <a:t>Pandas</a:t>
            </a:r>
            <a:r>
              <a:rPr sz="2800" b="1" u="sng" spc="-165" dirty="0"/>
              <a:t> </a:t>
            </a:r>
            <a:endParaRPr sz="2800" b="1" u="sng" dirty="0"/>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57623</TotalTime>
  <Words>2276</Words>
  <Application>Microsoft Office PowerPoint</Application>
  <PresentationFormat>On-screen Show (4:3)</PresentationFormat>
  <Paragraphs>682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Data Handling using Pandas  </vt:lpstr>
      <vt:lpstr> Data Handling using Pandas </vt:lpstr>
      <vt:lpstr>Data Handling using Pandas </vt:lpstr>
      <vt:lpstr> Data Handling using Pandas </vt:lpstr>
      <vt:lpstr>PowerPoint Presentation</vt:lpstr>
      <vt:lpstr>PowerPoint Presentation</vt:lpstr>
      <vt:lpstr>PowerPoint Presentation</vt:lpstr>
      <vt:lpstr>PowerPoint Presentation</vt:lpstr>
      <vt:lpstr>Data Handling using Pandas </vt:lpstr>
      <vt:lpstr>PowerPoint Presentation</vt:lpstr>
      <vt:lpstr>PowerPoint Presentation</vt:lpstr>
      <vt:lpstr>PowerPoint Presentation</vt:lpstr>
      <vt:lpstr>PowerPoint Presentation</vt:lpstr>
      <vt:lpstr>PowerPoint Presentation</vt:lpstr>
      <vt:lpstr>Data Handling using Pandas </vt:lpstr>
      <vt:lpstr>Data Handling using Pandas </vt:lpstr>
      <vt:lpstr>Data Handling using Pandas </vt:lpstr>
      <vt:lpstr>PowerPoint Presentation</vt:lpstr>
      <vt:lpstr>PowerPoint Presentation</vt:lpstr>
      <vt:lpstr>Data Handling using Pandas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Handling using Pandas </vt:lpstr>
      <vt:lpstr>Data Handling using Pandas </vt:lpstr>
      <vt:lpstr>Data Handling using Pandas </vt:lpstr>
      <vt:lpstr>PowerPoint Presentation</vt:lpstr>
      <vt:lpstr>PowerPoint Presentation</vt:lpstr>
      <vt:lpstr>Data Handling using Pandas </vt:lpstr>
      <vt:lpstr>Data Handling using Pandas </vt:lpstr>
      <vt:lpstr>First, let us understand the dataset which contains the columns as Country Name, Country Code and the year from 2010 to 2014.  Now using pandas, we will use “pd.read_csv” to read the .csv file format file.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home</cp:lastModifiedBy>
  <cp:revision>57</cp:revision>
  <dcterms:created xsi:type="dcterms:W3CDTF">2020-04-19T09:19:02Z</dcterms:created>
  <dcterms:modified xsi:type="dcterms:W3CDTF">2023-02-08T08:50:14Z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2020-04-02T00:00:00Z</vt:filetime>
  </property>
  <property fmtid="{D5CDD505-2E9C-101B-9397-08002B2CF9AE}" pid="3" name="Creator">
    <vt:lpwstr>Microsoft® PowerPoint® 2013</vt:lpwstr>
  </property>
  <property fmtid="{D5CDD505-2E9C-101B-9397-08002B2CF9AE}" pid="4" name="LastSaved">
    <vt:filetime>2020-04-19T00:00:00Z</vt:filetime>
  </property>
</Properties>
</file>