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75" r:id="rId10"/>
    <p:sldId id="276" r:id="rId11"/>
    <p:sldId id="278" r:id="rId12"/>
    <p:sldId id="279" r:id="rId13"/>
    <p:sldId id="280" r:id="rId14"/>
    <p:sldId id="264" r:id="rId15"/>
    <p:sldId id="281" r:id="rId16"/>
    <p:sldId id="282" r:id="rId17"/>
    <p:sldId id="266" r:id="rId18"/>
    <p:sldId id="283" r:id="rId19"/>
    <p:sldId id="284" r:id="rId20"/>
    <p:sldId id="267" r:id="rId21"/>
    <p:sldId id="268" r:id="rId22"/>
    <p:sldId id="269" r:id="rId23"/>
    <p:sldId id="271" r:id="rId24"/>
    <p:sldId id="270" r:id="rId25"/>
    <p:sldId id="272" r:id="rId26"/>
    <p:sldId id="285" r:id="rId27"/>
    <p:sldId id="286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7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108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472" y="279327"/>
            <a:ext cx="719328" cy="7193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1000" y="1828800"/>
            <a:ext cx="8763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cap="all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Object </a:t>
            </a:r>
            <a:r>
              <a:rPr lang="en-US" sz="3200" b="1" cap="all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Oriented Programming : Class, Objects and Inheritance </a:t>
            </a:r>
          </a:p>
        </p:txBody>
      </p:sp>
    </p:spTree>
    <p:extLst>
      <p:ext uri="{BB962C8B-B14F-4D97-AF65-F5344CB8AC3E}">
        <p14:creationId xmlns:p14="http://schemas.microsoft.com/office/powerpoint/2010/main" val="196654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Write a program to calculate area of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rectangle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17368"/>
              </p:ext>
            </p:extLst>
          </p:nvPr>
        </p:nvGraphicFramePr>
        <p:xfrm>
          <a:off x="381000" y="2133600"/>
          <a:ext cx="84582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37920">
                <a:tc>
                  <a:txBody>
                    <a:bodyPr/>
                    <a:lstStyle/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import math</a:t>
                      </a: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rectangle:</a:t>
                      </a:r>
                      <a:endParaRPr kumimoji="0" lang="en-US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def </a:t>
                      </a:r>
                      <a:r>
                        <a:rPr kumimoji="0"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calc_area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kumimoji="0"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self,length,breadth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):</a:t>
                      </a:r>
                      <a:endParaRPr kumimoji="0" lang="en-US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print(‘length=</a:t>
                      </a:r>
                      <a:r>
                        <a:rPr kumimoji="0" lang="en-US" sz="2000" b="0" kern="12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‘, length)</a:t>
                      </a: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print(‘breadth=</a:t>
                      </a:r>
                      <a:r>
                        <a:rPr kumimoji="0" lang="en-US" sz="2000" b="0" kern="12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‘, breadth)</a:t>
                      </a:r>
                      <a:endParaRPr kumimoji="0" lang="en-US" sz="2000" b="0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</a:t>
                      </a:r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return 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length*breadth</a:t>
                      </a:r>
                      <a:endParaRPr kumimoji="0" lang="en-US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C1=rectangle()</a:t>
                      </a:r>
                      <a:endParaRPr kumimoji="0" lang="en-US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print(' The area of 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rectangle </a:t>
                      </a:r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 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',C1.calc_area(4,5</a:t>
                      </a:r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))</a:t>
                      </a:r>
                    </a:p>
                    <a:p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</a:p>
                    <a:p>
                      <a:r>
                        <a:rPr kumimoji="0" lang="en-US" sz="2000" b="1" u="sng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Output: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2000" b="1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</a:p>
                    <a:p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The area of 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rectangle </a:t>
                      </a:r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  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20</a:t>
                      </a:r>
                      <a:endParaRPr kumimoji="0" lang="en-US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70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Self parameter with instance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493776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self is used to differentiate between instance and local variable.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e.g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x displays the value of local variable and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displays the value of instance variable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17368"/>
              </p:ext>
            </p:extLst>
          </p:nvPr>
        </p:nvGraphicFramePr>
        <p:xfrm>
          <a:off x="533400" y="2438400"/>
          <a:ext cx="8382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276600">
                <a:tc>
                  <a:txBody>
                    <a:bodyPr/>
                    <a:lstStyle/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prac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x=5     # instance variable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def display(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self,x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):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x=30      # local variable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print('value of local variable x is = ', x)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print('value of instance variable x is = ', 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self.x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#print('value of instance variable x is = ', x)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ob=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prac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</a:p>
                    <a:p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ob.display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(50)</a:t>
                      </a:r>
                    </a:p>
                    <a:p>
                      <a:endParaRPr kumimoji="0" lang="en-US" sz="1800" b="0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Output: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value of local variable x is =  30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value of instance variable x is =  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70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Self parameter with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493776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self is used within methods to call another method from the same class.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17368"/>
              </p:ext>
            </p:extLst>
          </p:nvPr>
        </p:nvGraphicFramePr>
        <p:xfrm>
          <a:off x="457200" y="1905000"/>
          <a:ext cx="83820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419600">
                <a:tc>
                  <a:txBody>
                    <a:bodyPr/>
                    <a:lstStyle/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kumimoji="0"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self_demo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def </a:t>
                      </a:r>
                      <a:r>
                        <a:rPr kumimoji="0"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method_A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(self):</a:t>
                      </a: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print('In method A')</a:t>
                      </a: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print('We got a call from A')</a:t>
                      </a: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def </a:t>
                      </a:r>
                      <a:r>
                        <a:rPr kumimoji="0"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method_B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(self):</a:t>
                      </a: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print(' In </a:t>
                      </a:r>
                      <a:r>
                        <a:rPr kumimoji="0"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method_B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calling </a:t>
                      </a:r>
                      <a:r>
                        <a:rPr kumimoji="0"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method_A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')</a:t>
                      </a: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kumimoji="0"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self.method_A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ob=</a:t>
                      </a:r>
                      <a:r>
                        <a:rPr kumimoji="0"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self_demo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</a:p>
                    <a:p>
                      <a:r>
                        <a:rPr kumimoji="0"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ob.method_B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Output: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In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method_B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calling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method_A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In method A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We got a call from A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70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Display class attribute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382000" cy="493776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By using dir(), attributes of class can be displayed  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17368"/>
              </p:ext>
            </p:extLst>
          </p:nvPr>
        </p:nvGraphicFramePr>
        <p:xfrm>
          <a:off x="533400" y="1554480"/>
          <a:ext cx="83820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419600">
                <a:tc>
                  <a:txBody>
                    <a:bodyPr/>
                    <a:lstStyle/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Displaydemo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Name=' ';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Age= ' ';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def read(self):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Name=input('enter Name: ')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print('Name= ', Name)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Age=input('enter Age: ')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print('Age= ', Age)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C1=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Displaydemo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C1.read() 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&gt;&gt;&gt; dir(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Displaydemo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())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</a:t>
                      </a: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'Age', 'Name'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'__class__', '__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delattr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__', '__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dict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__', '__dir__', '__doc__', '__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eq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__', '__format__', '__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ge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__', '__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getattribute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__', '__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gt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__', '__hash__', '__init__', '__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init_subclass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__', '__le__', '__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lt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__', '__module__', '__ne__', '__new__', '__reduce__', '__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reduce_ex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__', '__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repr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__', '__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setattr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__', '__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sizeof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__', '__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str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__', '__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subclasshook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__', '__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weakref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__', </a:t>
                      </a: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'read‘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70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b="1" dirty="0"/>
              <a:t>The __</a:t>
            </a:r>
            <a:r>
              <a:rPr lang="en-US" b="1" dirty="0" err="1"/>
              <a:t>init</a:t>
            </a:r>
            <a:r>
              <a:rPr lang="en-US" b="1" dirty="0"/>
              <a:t>__ method (Constructor)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334000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method is known as an initializer. </a:t>
            </a:r>
          </a:p>
          <a:p>
            <a:pPr algn="just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It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is a special method that is used to initialize instance variable of an object. </a:t>
            </a:r>
          </a:p>
          <a:p>
            <a:pPr algn="just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This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method run as soon as an object of a class is instantiated. 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ea typeface="Times New Roman"/>
              </a:rPr>
              <a:t>The syntax of adding </a:t>
            </a:r>
            <a:r>
              <a:rPr lang="en-US" sz="1800" b="1" dirty="0">
                <a:latin typeface="Courier New"/>
                <a:ea typeface="Times New Roman"/>
              </a:rPr>
              <a:t>__</a:t>
            </a:r>
            <a:r>
              <a:rPr lang="en-US" sz="1800" b="1" dirty="0" err="1">
                <a:latin typeface="Courier New"/>
                <a:ea typeface="Times New Roman"/>
              </a:rPr>
              <a:t>init</a:t>
            </a:r>
            <a:r>
              <a:rPr lang="en-US" sz="1800" b="1" dirty="0">
                <a:latin typeface="Courier New"/>
                <a:ea typeface="Times New Roman"/>
              </a:rPr>
              <a:t>__ </a:t>
            </a:r>
            <a:r>
              <a:rPr lang="en-US" sz="1800" dirty="0">
                <a:latin typeface="Courier New"/>
                <a:ea typeface="Times New Roman"/>
              </a:rPr>
              <a:t>method to class is follows </a:t>
            </a:r>
          </a:p>
          <a:p>
            <a:pPr marL="0" indent="0">
              <a:buNone/>
            </a:pPr>
            <a:endParaRPr lang="en-US" sz="1800" dirty="0">
              <a:latin typeface="Courier New"/>
            </a:endParaRPr>
          </a:p>
          <a:p>
            <a:pPr marL="0" indent="0">
              <a:buNone/>
            </a:pPr>
            <a:endParaRPr lang="en-US" sz="1800" dirty="0">
              <a:latin typeface="Courier New"/>
            </a:endParaRPr>
          </a:p>
          <a:p>
            <a:pPr marL="0" indent="0">
              <a:buNone/>
            </a:pPr>
            <a:endParaRPr lang="en-US" sz="1800" dirty="0">
              <a:latin typeface="Courier New"/>
            </a:endParaRPr>
          </a:p>
          <a:p>
            <a:pPr marL="0" indent="0">
              <a:buNone/>
            </a:pPr>
            <a:endParaRPr lang="en-US" sz="1800" dirty="0">
              <a:latin typeface="Courier New"/>
            </a:endParaRPr>
          </a:p>
          <a:p>
            <a:pPr marL="0" indent="0">
              <a:buNone/>
            </a:pPr>
            <a:r>
              <a:rPr lang="en-US" sz="1800" b="1" u="sng" dirty="0" smtClean="0">
                <a:latin typeface="Courier New" pitchFamily="49" charset="0"/>
                <a:cs typeface="Courier New" pitchFamily="49" charset="0"/>
              </a:rPr>
              <a:t>Note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: </a:t>
            </a:r>
          </a:p>
          <a:p>
            <a:pPr marL="342900" indent="-34290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a) __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init__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method must have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as first argument.</a:t>
            </a:r>
          </a:p>
          <a:p>
            <a:pPr marL="342900" indent="-34290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self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refers to the object itself. Therefore   it refers to the object that invokes the method.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endParaRPr lang="en-US" sz="1800" dirty="0">
              <a:latin typeface="Courier New"/>
              <a:ea typeface="Times New Roman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564898"/>
              </p:ext>
            </p:extLst>
          </p:nvPr>
        </p:nvGraphicFramePr>
        <p:xfrm>
          <a:off x="1219200" y="3124200"/>
          <a:ext cx="6080760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80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Class_Name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def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_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init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_(self):   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#__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init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__ method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	…………………………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………………………… 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21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7620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Write a program to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initialise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the value of attributes  to calculate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area of circle by making use of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__init__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method.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17368"/>
              </p:ext>
            </p:extLst>
          </p:nvPr>
        </p:nvGraphicFramePr>
        <p:xfrm>
          <a:off x="838200" y="1752600"/>
          <a:ext cx="70866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6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37920">
                <a:tc>
                  <a:txBody>
                    <a:bodyPr/>
                    <a:lstStyle/>
                    <a:p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Circle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pi=0;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radius=0</a:t>
                      </a:r>
                      <a:endParaRPr kumimoji="0" lang="en-US" sz="18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def __init__(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self): </a:t>
                      </a:r>
                      <a:endParaRPr kumimoji="0" lang="en-US" sz="18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kumimoji="0"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self.pi</a:t>
                      </a:r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3.14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self.radius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=5</a:t>
                      </a:r>
                      <a:endParaRPr kumimoji="0" lang="en-US" sz="18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def 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calc_area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(self):</a:t>
                      </a:r>
                      <a:endParaRPr kumimoji="0" lang="en-US" sz="18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return 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self.pi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self.radius</a:t>
                      </a:r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**2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C1=Circle()</a:t>
                      </a:r>
                      <a:endParaRPr kumimoji="0" lang="en-US" sz="18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print(' The area of Circle is ',C1.calc_area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())</a:t>
                      </a:r>
                      <a:endParaRPr kumimoji="0" lang="en-US" sz="18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</a:p>
                    <a:p>
                      <a:r>
                        <a:rPr kumimoji="0" lang="en-US" sz="1800" b="1" u="sng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Output:</a:t>
                      </a:r>
                      <a:endParaRPr kumimoji="0" lang="en-US" sz="1800" b="1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</a:p>
                    <a:p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The area of Circle is  78.5 </a:t>
                      </a:r>
                    </a:p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70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Write a program to calculate the addition of two complex numbers by passing objects as a parameter.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7620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17368"/>
              </p:ext>
            </p:extLst>
          </p:nvPr>
        </p:nvGraphicFramePr>
        <p:xfrm>
          <a:off x="0" y="990600"/>
          <a:ext cx="8915400" cy="561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37920">
                <a:tc>
                  <a:txBody>
                    <a:bodyPr/>
                    <a:lstStyle/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complex1: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real=0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kumimoji="0"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imag</a:t>
                      </a: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=0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def __init__(</a:t>
                      </a:r>
                      <a:r>
                        <a:rPr kumimoji="0"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self,r,i</a:t>
                      </a: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):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kumimoji="0"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self.real</a:t>
                      </a: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=r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kumimoji="0"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self.imag</a:t>
                      </a: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</a:t>
                      </a:r>
                      <a:r>
                        <a:rPr kumimoji="0"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endParaRPr kumimoji="0" lang="en-US" sz="1600" b="0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def calculate(self,obj1,obj2):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print(' complex number1 is ', obj1.real , '+', obj1.imag,'i')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print(' complex number2  is ', obj2.real , '+', obj2.imag,'i')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kumimoji="0"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self.real</a:t>
                      </a: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=obj1.real+obj2.real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kumimoji="0"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self.imag</a:t>
                      </a: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=obj1.imag+obj2.imag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obj1=complex1(10,20)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obj2=complex1(20,30)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obj3=complex1(0,0)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obj3.calculate(obj1,obj2)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print(' complex number (addition of two complex numbers is ', obj3.real , '+', obj3.imag,'i‘)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37920">
                <a:tc>
                  <a:txBody>
                    <a:bodyPr/>
                    <a:lstStyle/>
                    <a:p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OUTPUT:</a:t>
                      </a:r>
                    </a:p>
                    <a:p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complex number1 is  10 + 20 </a:t>
                      </a:r>
                      <a:r>
                        <a:rPr kumimoji="0"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endParaRPr kumimoji="0" lang="en-US" sz="1600" b="1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complex number2  is  20 + 30 </a:t>
                      </a:r>
                      <a:r>
                        <a:rPr kumimoji="0"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endParaRPr kumimoji="0" lang="en-US" sz="1600" b="1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addition of two complex numbers is=  30 + 50 </a:t>
                      </a:r>
                      <a:r>
                        <a:rPr kumimoji="0"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endParaRPr kumimoji="0" lang="en-US" sz="1600" b="1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70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b="1" dirty="0"/>
              <a:t>The</a:t>
            </a:r>
            <a:r>
              <a:rPr lang="en-US" dirty="0"/>
              <a:t> </a:t>
            </a:r>
            <a:r>
              <a:rPr lang="en-US" b="1" dirty="0"/>
              <a:t>__del__() (Destructor Method)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The method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__del__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denotes the destructor 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Following is the syntax to define destructor. </a:t>
            </a:r>
          </a:p>
          <a:p>
            <a:pPr marL="0" indent="0" algn="just">
              <a:buNone/>
            </a:pPr>
            <a:r>
              <a:rPr lang="en-US" sz="2000" b="1" u="sng" dirty="0">
                <a:latin typeface="Courier New" pitchFamily="49" charset="0"/>
                <a:cs typeface="Courier New" pitchFamily="49" charset="0"/>
              </a:rPr>
              <a:t>Syntax: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__del__(self):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statement block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Python invokes destructor method when instance is about to be destroyed. 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refers to the instance on which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__del__()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method invoked.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138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Write a program to demonstrate the working of Destructor.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7620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441988"/>
              </p:ext>
            </p:extLst>
          </p:nvPr>
        </p:nvGraphicFramePr>
        <p:xfrm>
          <a:off x="609600" y="990600"/>
          <a:ext cx="8001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37920">
                <a:tc>
                  <a:txBody>
                    <a:bodyPr/>
                    <a:lstStyle/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kumimoji="0"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DestructorDemo</a:t>
                      </a: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def __init__(self):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print('Welcome to Python')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def __del__(self):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print('Destructor executed...')</a:t>
                      </a:r>
                    </a:p>
                    <a:p>
                      <a:endParaRPr kumimoji="0" lang="en-US" sz="1600" b="0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ob1=</a:t>
                      </a:r>
                      <a:r>
                        <a:rPr kumimoji="0"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DestructorDemo</a:t>
                      </a: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ob2=</a:t>
                      </a:r>
                      <a:r>
                        <a:rPr kumimoji="0"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DestructorDemo</a:t>
                      </a: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ob3=ob2</a:t>
                      </a:r>
                      <a:endParaRPr kumimoji="0" lang="en-US" sz="1600" b="0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print(' Id of ob1 = ', id(ob1))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print(' Id of ob2 = ', id(ob2))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print(' Id of ob3 = ', id(ob3))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del ob1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del ob2</a:t>
                      </a:r>
                    </a:p>
                    <a:p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del ob3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37920">
                <a:tc>
                  <a:txBody>
                    <a:bodyPr/>
                    <a:lstStyle/>
                    <a:p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OUTPUT:              </a:t>
                      </a:r>
                      <a:r>
                        <a:rPr kumimoji="0" lang="en-US" sz="1600" b="1" kern="1200" dirty="0" smtClean="0"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(Why destructor</a:t>
                      </a:r>
                      <a:r>
                        <a:rPr kumimoji="0" lang="en-US" sz="16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is called twice????)</a:t>
                      </a:r>
                      <a:endParaRPr kumimoji="0" lang="en-US" sz="1600" b="1" kern="1200" dirty="0" smtClean="0">
                        <a:solidFill>
                          <a:srgbClr val="FF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Welcome to Python</a:t>
                      </a:r>
                    </a:p>
                    <a:p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Welcome to Python</a:t>
                      </a:r>
                    </a:p>
                    <a:p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Id of ob1 =  37883888</a:t>
                      </a:r>
                    </a:p>
                    <a:p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Id of ob2 =  38582736</a:t>
                      </a:r>
                    </a:p>
                    <a:p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Id of ob3 =  </a:t>
                      </a:r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38582736</a:t>
                      </a:r>
                      <a:endParaRPr kumimoji="0" lang="en-US" sz="1600" b="1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Destructor executed...</a:t>
                      </a:r>
                    </a:p>
                    <a:p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Destructor executed...</a:t>
                      </a:r>
                    </a:p>
                    <a:p>
                      <a:endParaRPr kumimoji="0" lang="en-US" sz="1600" b="1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70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Write a program to demonstrate the working of method overloading ( using *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7620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17368"/>
              </p:ext>
            </p:extLst>
          </p:nvPr>
        </p:nvGraphicFramePr>
        <p:xfrm>
          <a:off x="609600" y="990600"/>
          <a:ext cx="8001000" cy="479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37920">
                <a:tc>
                  <a:txBody>
                    <a:bodyPr/>
                    <a:lstStyle/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DemoOverload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result=0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def add(self, 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instanceOf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=None, *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args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):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if 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instanceOf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=='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':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self.result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=0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if 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instanceOf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=='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str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':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self.result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=' '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for 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in 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args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self.result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self.result+i</a:t>
                      </a:r>
                      <a:endParaRPr kumimoji="0" lang="en-US" sz="1800" b="0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return 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self.result</a:t>
                      </a:r>
                      <a:endParaRPr kumimoji="0" lang="en-US" sz="1800" b="0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D1=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DemoOverload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print(D1.add('int',10,20,30))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print(D1.add('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str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', 'India ','is ','Great'))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37920"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OUTPUT:              </a:t>
                      </a:r>
                    </a:p>
                    <a:p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60</a:t>
                      </a:r>
                    </a:p>
                    <a:p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India is Great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70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300" dirty="0">
                <a:latin typeface="Courier New" pitchFamily="49" charset="0"/>
                <a:cs typeface="Courier New" pitchFamily="49" charset="0"/>
              </a:rPr>
              <a:t>Python is an object oriented language. </a:t>
            </a:r>
          </a:p>
          <a:p>
            <a:pPr algn="just"/>
            <a:r>
              <a:rPr lang="en-US" sz="2300" dirty="0">
                <a:latin typeface="Courier New" pitchFamily="49" charset="0"/>
                <a:cs typeface="Courier New" pitchFamily="49" charset="0"/>
              </a:rPr>
              <a:t>Object oriented languages helps programmer to reduce complexity of programs </a:t>
            </a:r>
          </a:p>
          <a:p>
            <a:pPr algn="just"/>
            <a:r>
              <a:rPr lang="en-US" sz="2300" dirty="0">
                <a:latin typeface="Courier New" pitchFamily="49" charset="0"/>
                <a:cs typeface="Courier New" pitchFamily="49" charset="0"/>
              </a:rPr>
              <a:t>The general concept of object oriented programming language is about 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class. </a:t>
            </a:r>
          </a:p>
          <a:p>
            <a:pPr algn="just"/>
            <a:r>
              <a:rPr lang="en-US" sz="2300" dirty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 is just another name for a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type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 in python.  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300" dirty="0">
                <a:latin typeface="Courier New" pitchFamily="49" charset="0"/>
                <a:cs typeface="Courier New" pitchFamily="49" charset="0"/>
              </a:rPr>
              <a:t>Where as Objects are instances of a class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 object is a container of data: attributes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 object has associated functions: 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methods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endParaRPr lang="en-US" sz="2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52072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Courier New" pitchFamily="49" charset="0"/>
                <a:cs typeface="Courier New" pitchFamily="49" charset="0"/>
              </a:rPr>
              <a:t>Inheritance is one of the most useful and essential characteristics of object-oriented programming. </a:t>
            </a:r>
          </a:p>
          <a:p>
            <a:pPr algn="just"/>
            <a:r>
              <a:rPr lang="en-US" sz="2200" dirty="0">
                <a:latin typeface="Courier New" pitchFamily="49" charset="0"/>
                <a:cs typeface="Courier New" pitchFamily="49" charset="0"/>
              </a:rPr>
              <a:t>The existing classes are main components of inheritance. The new classes are created from existing one.  </a:t>
            </a:r>
          </a:p>
          <a:p>
            <a:pPr algn="just"/>
            <a:r>
              <a:rPr lang="en-US" sz="2200" dirty="0">
                <a:latin typeface="Courier New" pitchFamily="49" charset="0"/>
                <a:cs typeface="Courier New" pitchFamily="49" charset="0"/>
              </a:rPr>
              <a:t>The properties of existing classes are simply extended to the new classes. </a:t>
            </a:r>
          </a:p>
          <a:p>
            <a:pPr algn="just"/>
            <a:r>
              <a:rPr lang="en-US" sz="2200" dirty="0">
                <a:latin typeface="Courier New" pitchFamily="49" charset="0"/>
                <a:cs typeface="Courier New" pitchFamily="49" charset="0"/>
              </a:rPr>
              <a:t>The new classes created using such method are known as </a:t>
            </a:r>
            <a:r>
              <a:rPr lang="en-US" sz="2200" b="1" i="1" dirty="0">
                <a:latin typeface="Courier New" pitchFamily="49" charset="0"/>
                <a:cs typeface="Courier New" pitchFamily="49" charset="0"/>
              </a:rPr>
              <a:t>derived classes or sub class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and the existing classes are known as </a:t>
            </a:r>
            <a:r>
              <a:rPr lang="en-US" sz="2200" b="1" i="1" dirty="0">
                <a:latin typeface="Courier New" pitchFamily="49" charset="0"/>
                <a:cs typeface="Courier New" pitchFamily="49" charset="0"/>
              </a:rPr>
              <a:t>base class or super class.</a:t>
            </a:r>
          </a:p>
          <a:p>
            <a:pPr algn="just"/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7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of Inheritance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5400"/>
            <a:ext cx="61150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437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Type of Inheritance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Single Inheritance 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ea typeface="Times New Roman"/>
              </a:rPr>
              <a:t>Only one base class is used for derivation of a new class. Further, the derived class is not used as base class.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Syntax to inherit single Base class: </a:t>
            </a: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13304"/>
            <a:ext cx="710565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005871"/>
              </p:ext>
            </p:extLst>
          </p:nvPr>
        </p:nvGraphicFramePr>
        <p:xfrm>
          <a:off x="762000" y="4648200"/>
          <a:ext cx="7010400" cy="6309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10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489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 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Derived_Class_Name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Single_Base_Class_Name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	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Body_of_Derived_Class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	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52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Inheritance continued…..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 algn="just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Multiple Inheritance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When two or more base classes are used for derivation of a new class is called multiple Inheritance. 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95600"/>
            <a:ext cx="71628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422450"/>
              </p:ext>
            </p:extLst>
          </p:nvPr>
        </p:nvGraphicFramePr>
        <p:xfrm>
          <a:off x="609600" y="5181600"/>
          <a:ext cx="8229600" cy="10076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 </a:t>
                      </a:r>
                      <a:r>
                        <a:rPr lang="en-US" sz="1600" dirty="0" err="1" smtClean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Derived_Class_Name</a:t>
                      </a:r>
                      <a:r>
                        <a:rPr lang="en-US" sz="1600" dirty="0" smtClean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600" dirty="0" err="1" smtClean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Comma_Seperated_Base_Class_Names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              </a:t>
                      </a:r>
                      <a:r>
                        <a:rPr kumimoji="0" lang="en-US" sz="1600" kern="1200" dirty="0" err="1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Body_of_Derived_Class</a:t>
                      </a:r>
                      <a:endParaRPr lang="en-US" sz="1600" dirty="0"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100" dirty="0"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72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Inheritance continued…..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Multilevel Inheritance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When a class is derived from another derived class i.e. derived acts as base class. Such type of inheritance is known as Multilevel Inheritance.</a:t>
            </a:r>
          </a:p>
          <a:p>
            <a:pPr marL="0" indent="0" algn="just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76581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005871"/>
              </p:ext>
            </p:extLst>
          </p:nvPr>
        </p:nvGraphicFramePr>
        <p:xfrm>
          <a:off x="914400" y="5029200"/>
          <a:ext cx="7620000" cy="1577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489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  Derived_Class1_Name(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Base_Class_Name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	Body_of_Derived_Class1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  Derived_Class2_Name(Derived_Class1_Name):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	Body_of_Derived_Class2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…………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	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66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Program: </a:t>
            </a:r>
            <a:r>
              <a:rPr lang="en-US" dirty="0" smtClean="0"/>
              <a:t>Single Inheritance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16838758"/>
              </p:ext>
            </p:extLst>
          </p:nvPr>
        </p:nvGraphicFramePr>
        <p:xfrm>
          <a:off x="685800" y="1295400"/>
          <a:ext cx="82296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2148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A:</a:t>
                      </a:r>
                    </a:p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def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Message1(self):</a:t>
                      </a:r>
                    </a:p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print('I am in A')</a:t>
                      </a:r>
                    </a:p>
                    <a:p>
                      <a:pPr algn="just"/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B(A):</a:t>
                      </a:r>
                    </a:p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def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Message2(self):</a:t>
                      </a:r>
                    </a:p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print('I am in B')</a:t>
                      </a:r>
                    </a:p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D1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= B()</a:t>
                      </a:r>
                    </a:p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D1.Message2()</a:t>
                      </a:r>
                    </a:p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D1.Message1()</a:t>
                      </a:r>
                    </a:p>
                    <a:p>
                      <a:pPr algn="just"/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just"/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just"/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29200" y="3962400"/>
            <a:ext cx="320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algn="just"/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 am in B</a:t>
            </a:r>
          </a:p>
          <a:p>
            <a:pPr algn="just"/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 am in A</a:t>
            </a:r>
          </a:p>
        </p:txBody>
      </p:sp>
    </p:spTree>
    <p:extLst>
      <p:ext uri="{BB962C8B-B14F-4D97-AF65-F5344CB8AC3E}">
        <p14:creationId xmlns:p14="http://schemas.microsoft.com/office/powerpoint/2010/main" val="118230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Program: </a:t>
            </a:r>
            <a:r>
              <a:rPr lang="en-US" dirty="0" smtClean="0"/>
              <a:t> Multilevel Inheritance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64815011"/>
              </p:ext>
            </p:extLst>
          </p:nvPr>
        </p:nvGraphicFramePr>
        <p:xfrm>
          <a:off x="685800" y="762000"/>
          <a:ext cx="8229600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2920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A: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def Message1(self):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print('I am in A')</a:t>
                      </a:r>
                    </a:p>
                    <a:p>
                      <a:pPr algn="just"/>
                      <a:endParaRPr lang="en-US" sz="20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B(A):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def Message2(self):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print('I am in B')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C(B):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def Message3(self):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print('I am in C')   </a:t>
                      </a:r>
                    </a:p>
                    <a:p>
                      <a:pPr algn="just"/>
                      <a:endParaRPr lang="en-US" sz="20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D1 = C()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D1.Message3()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D1.Message2()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D1.Message1()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just"/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29200" y="3962400"/>
            <a:ext cx="3200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algn="just"/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 am in C</a:t>
            </a:r>
          </a:p>
          <a:p>
            <a:pPr algn="just"/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 am in B</a:t>
            </a:r>
          </a:p>
          <a:p>
            <a:pPr algn="just"/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 am in A</a:t>
            </a:r>
          </a:p>
        </p:txBody>
      </p:sp>
    </p:spTree>
    <p:extLst>
      <p:ext uri="{BB962C8B-B14F-4D97-AF65-F5344CB8AC3E}">
        <p14:creationId xmlns:p14="http://schemas.microsoft.com/office/powerpoint/2010/main" val="118230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Program: </a:t>
            </a:r>
            <a:r>
              <a:rPr lang="en-US" dirty="0" smtClean="0"/>
              <a:t>Hierarchical </a:t>
            </a:r>
            <a:r>
              <a:rPr lang="en-US" dirty="0"/>
              <a:t>Inheritance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93567053"/>
              </p:ext>
            </p:extLst>
          </p:nvPr>
        </p:nvGraphicFramePr>
        <p:xfrm>
          <a:off x="609600" y="685800"/>
          <a:ext cx="82296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94360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A: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def Message1(self):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print('I am in A')</a:t>
                      </a:r>
                    </a:p>
                    <a:p>
                      <a:pPr algn="just"/>
                      <a:endParaRPr lang="en-US" sz="20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B(A):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def Message2(self):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print('I am in B')</a:t>
                      </a:r>
                    </a:p>
                    <a:p>
                      <a:pPr algn="just"/>
                      <a:endParaRPr lang="en-US" sz="20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C(A):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def Message3(self):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print('I am in C')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D1 = B()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D1.Message2()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D1.Message1()</a:t>
                      </a:r>
                    </a:p>
                    <a:p>
                      <a:pPr algn="just"/>
                      <a:endParaRPr lang="en-US" sz="20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D2 = C()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D2.Message3()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D2.Message1()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29200" y="3962400"/>
            <a:ext cx="3200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algn="just"/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 am in B</a:t>
            </a:r>
          </a:p>
          <a:p>
            <a:pPr algn="just"/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 am in A</a:t>
            </a:r>
          </a:p>
          <a:p>
            <a:pPr algn="just"/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 am in C</a:t>
            </a:r>
          </a:p>
          <a:p>
            <a:pPr algn="just"/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 am in A</a:t>
            </a:r>
          </a:p>
        </p:txBody>
      </p:sp>
    </p:spTree>
    <p:extLst>
      <p:ext uri="{BB962C8B-B14F-4D97-AF65-F5344CB8AC3E}">
        <p14:creationId xmlns:p14="http://schemas.microsoft.com/office/powerpoint/2010/main" val="118230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Program: </a:t>
            </a:r>
            <a:r>
              <a:rPr lang="en-US" dirty="0" smtClean="0"/>
              <a:t>Multiple </a:t>
            </a:r>
            <a:r>
              <a:rPr lang="en-US" dirty="0"/>
              <a:t>Inheritance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40043630"/>
              </p:ext>
            </p:extLst>
          </p:nvPr>
        </p:nvGraphicFramePr>
        <p:xfrm>
          <a:off x="609600" y="685800"/>
          <a:ext cx="82296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94360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A: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def Message1(self):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print('I am in A')</a:t>
                      </a:r>
                    </a:p>
                    <a:p>
                      <a:pPr algn="just"/>
                      <a:endParaRPr lang="en-US" sz="20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B: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def Message2(self):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print('I am in B')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C(A,B):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def Message3(self):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print('I am in C')   </a:t>
                      </a:r>
                    </a:p>
                    <a:p>
                      <a:pPr algn="just"/>
                      <a:endParaRPr lang="en-US" sz="20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D1 = C()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D1.Message3()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D1.Message2()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D1.Message1()</a:t>
                      </a:r>
                    </a:p>
                    <a:p>
                      <a:pPr algn="just"/>
                      <a:endParaRPr lang="en-US" sz="20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29200" y="3962400"/>
            <a:ext cx="3200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algn="just"/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 am in C</a:t>
            </a:r>
          </a:p>
          <a:p>
            <a:pPr algn="just"/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 am in B</a:t>
            </a:r>
          </a:p>
          <a:p>
            <a:pPr algn="just"/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 am in A</a:t>
            </a:r>
          </a:p>
        </p:txBody>
      </p:sp>
    </p:spTree>
    <p:extLst>
      <p:ext uri="{BB962C8B-B14F-4D97-AF65-F5344CB8AC3E}">
        <p14:creationId xmlns:p14="http://schemas.microsoft.com/office/powerpoint/2010/main" val="118230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2362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Method Overriding</a:t>
            </a:r>
            <a:r>
              <a:rPr lang="en-US" dirty="0" smtClean="0"/>
              <a:t> : When a method in sub class has same name and header as that of super class, then method in sub class is said to override the method in the super class.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93567053"/>
              </p:ext>
            </p:extLst>
          </p:nvPr>
        </p:nvGraphicFramePr>
        <p:xfrm>
          <a:off x="304800" y="2514600"/>
          <a:ext cx="822960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8620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A: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def Message(self):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print('I am in A')</a:t>
                      </a:r>
                    </a:p>
                    <a:p>
                      <a:pPr algn="just"/>
                      <a:endParaRPr lang="en-US" sz="20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B(A):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def Message(self):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print('I am in B')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D1 = B()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D1.Message()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29200" y="3962400"/>
            <a:ext cx="32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algn="just"/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 am in B</a:t>
            </a:r>
          </a:p>
        </p:txBody>
      </p:sp>
    </p:spTree>
    <p:extLst>
      <p:ext uri="{BB962C8B-B14F-4D97-AF65-F5344CB8AC3E}">
        <p14:creationId xmlns:p14="http://schemas.microsoft.com/office/powerpoint/2010/main" val="118230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b="1" dirty="0"/>
              <a:t>Defining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Courier New" pitchFamily="49" charset="0"/>
                <a:cs typeface="Courier New" pitchFamily="49" charset="0"/>
              </a:rPr>
              <a:t>The class is just another name for type in python. </a:t>
            </a:r>
          </a:p>
          <a:p>
            <a:pPr algn="just"/>
            <a:r>
              <a:rPr lang="en-US" sz="2200" dirty="0">
                <a:latin typeface="Courier New" pitchFamily="49" charset="0"/>
                <a:cs typeface="Courier New" pitchFamily="49" charset="0"/>
              </a:rPr>
              <a:t>The class may contain data in the form of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fields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. </a:t>
            </a:r>
          </a:p>
          <a:p>
            <a:pPr algn="just"/>
            <a:r>
              <a:rPr lang="en-US" sz="2200" dirty="0">
                <a:latin typeface="Courier New" pitchFamily="49" charset="0"/>
                <a:cs typeface="Courier New" pitchFamily="49" charset="0"/>
              </a:rPr>
              <a:t>Fields are also called as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attributes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and code in the form of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known as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methods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.  </a:t>
            </a:r>
          </a:p>
          <a:p>
            <a:pPr marL="0" indent="0" algn="just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 marL="0" indent="0" algn="just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The Syntax for defining Class is as follows </a:t>
            </a:r>
          </a:p>
          <a:p>
            <a:pPr marL="0" indent="0" algn="just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672555"/>
              </p:ext>
            </p:extLst>
          </p:nvPr>
        </p:nvGraphicFramePr>
        <p:xfrm>
          <a:off x="1219200" y="4419600"/>
          <a:ext cx="609600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29640">
                <a:tc>
                  <a:txBody>
                    <a:bodyPr/>
                    <a:lstStyle/>
                    <a:p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kumimoji="0"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Class_Name</a:t>
                      </a:r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Initializer</a:t>
                      </a:r>
                    </a:p>
                    <a:p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attributes</a:t>
                      </a:r>
                    </a:p>
                    <a:p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methods()</a:t>
                      </a:r>
                    </a:p>
                    <a:p>
                      <a:r>
                        <a:rPr kumimoji="0" lang="en-US" sz="2000" b="0" kern="12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statements</a:t>
                      </a:r>
                      <a:endParaRPr kumimoji="0" lang="en-US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7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Program: </a:t>
            </a:r>
            <a:r>
              <a:rPr lang="en-US" dirty="0" smtClean="0"/>
              <a:t>Method overriding using super()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93567053"/>
              </p:ext>
            </p:extLst>
          </p:nvPr>
        </p:nvGraphicFramePr>
        <p:xfrm>
          <a:off x="609600" y="685800"/>
          <a:ext cx="82296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94360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A: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def Message(self):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print('I am in Super class A')</a:t>
                      </a:r>
                    </a:p>
                    <a:p>
                      <a:pPr algn="just"/>
                      <a:endParaRPr lang="en-US" sz="20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B(A):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def Message(self):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super().Message()# call to base class method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print('I am in Sub class B')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D1 = B()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D1.Message()  </a:t>
                      </a:r>
                    </a:p>
                    <a:p>
                      <a:pPr algn="just"/>
                      <a:endParaRPr lang="en-US" sz="20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62400" y="3962400"/>
            <a:ext cx="426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algn="just"/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 am in Super class A</a:t>
            </a:r>
          </a:p>
          <a:p>
            <a:pPr algn="just"/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 am in Sub class B</a:t>
            </a:r>
          </a:p>
        </p:txBody>
      </p:sp>
    </p:spTree>
    <p:extLst>
      <p:ext uri="{BB962C8B-B14F-4D97-AF65-F5344CB8AC3E}">
        <p14:creationId xmlns:p14="http://schemas.microsoft.com/office/powerpoint/2010/main" val="118230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Program: </a:t>
            </a:r>
            <a:r>
              <a:rPr lang="en-US" b="1" dirty="0" smtClean="0"/>
              <a:t>Method overriding in Multiple </a:t>
            </a:r>
            <a:r>
              <a:rPr lang="en-US" b="1" dirty="0"/>
              <a:t>Inheritance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93567053"/>
              </p:ext>
            </p:extLst>
          </p:nvPr>
        </p:nvGraphicFramePr>
        <p:xfrm>
          <a:off x="533400" y="914400"/>
          <a:ext cx="82296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94360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A: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def Message(self):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print('I am in A')</a:t>
                      </a:r>
                    </a:p>
                    <a:p>
                      <a:pPr algn="just"/>
                      <a:endParaRPr lang="en-US" sz="20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B: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def Message(self):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 print('I am in B')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C(A,B):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def Message(self):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A.Message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(self)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B.Message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(self)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print('I am in C')   </a:t>
                      </a:r>
                    </a:p>
                    <a:p>
                      <a:pPr algn="just"/>
                      <a:endParaRPr lang="en-US" sz="20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D1 = C()</a:t>
                      </a:r>
                    </a:p>
                    <a:p>
                      <a:pPr algn="just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D1.Message()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29200" y="3962400"/>
            <a:ext cx="3200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algn="just"/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 am in A</a:t>
            </a:r>
          </a:p>
          <a:p>
            <a:pPr algn="just"/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 am in B</a:t>
            </a:r>
          </a:p>
          <a:p>
            <a:pPr algn="just"/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 am in C</a:t>
            </a:r>
          </a:p>
        </p:txBody>
      </p:sp>
    </p:spTree>
    <p:extLst>
      <p:ext uri="{BB962C8B-B14F-4D97-AF65-F5344CB8AC3E}">
        <p14:creationId xmlns:p14="http://schemas.microsoft.com/office/powerpoint/2010/main" val="118230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534400" cy="304800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Program: </a:t>
            </a:r>
            <a:r>
              <a:rPr lang="en-US" sz="2400" b="1" dirty="0" smtClean="0"/>
              <a:t>Super to call super class constructor</a:t>
            </a:r>
            <a:endParaRPr lang="en-US" sz="2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93567053"/>
              </p:ext>
            </p:extLst>
          </p:nvPr>
        </p:nvGraphicFramePr>
        <p:xfrm>
          <a:off x="533400" y="457200"/>
          <a:ext cx="8229600" cy="61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BaseDemo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  <a:p>
                      <a:pPr algn="just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a=0</a:t>
                      </a:r>
                    </a:p>
                    <a:p>
                      <a:pPr algn="just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b=0</a:t>
                      </a:r>
                    </a:p>
                    <a:p>
                      <a:pPr algn="just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c=0</a:t>
                      </a:r>
                    </a:p>
                    <a:p>
                      <a:pPr algn="just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def __init__(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self,A,B,C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):</a:t>
                      </a:r>
                    </a:p>
                    <a:p>
                      <a:pPr algn="just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self.a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=A</a:t>
                      </a:r>
                    </a:p>
                    <a:p>
                      <a:pPr algn="just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self.b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=B</a:t>
                      </a:r>
                    </a:p>
                    <a:p>
                      <a:pPr algn="just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self.c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=C</a:t>
                      </a:r>
                    </a:p>
                    <a:p>
                      <a:pPr algn="just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def display(self):</a:t>
                      </a:r>
                    </a:p>
                    <a:p>
                      <a:pPr algn="just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self.a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self.b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self.c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pPr algn="just"/>
                      <a:endParaRPr lang="en-US" sz="16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just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DerivedDemo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BaseDemo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):</a:t>
                      </a:r>
                    </a:p>
                    <a:p>
                      <a:pPr algn="just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d=0</a:t>
                      </a:r>
                    </a:p>
                    <a:p>
                      <a:pPr algn="just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def __init__(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self,A,B,C,D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):</a:t>
                      </a:r>
                    </a:p>
                    <a:p>
                      <a:pPr algn="just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self.d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=D</a:t>
                      </a:r>
                    </a:p>
                    <a:p>
                      <a:pPr algn="just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super().__init__(A,B,C)</a:t>
                      </a:r>
                    </a:p>
                    <a:p>
                      <a:pPr algn="just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def display(self):</a:t>
                      </a:r>
                    </a:p>
                    <a:p>
                      <a:pPr algn="just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self.a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self.b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self.c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self.d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pPr algn="just"/>
                      <a:endParaRPr lang="en-US" sz="16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just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#B=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BaseDemo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(10,20,30)</a:t>
                      </a:r>
                    </a:p>
                    <a:p>
                      <a:pPr algn="just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#print('content of Base class: ')</a:t>
                      </a:r>
                    </a:p>
                    <a:p>
                      <a:pPr algn="just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B.display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</a:p>
                    <a:p>
                      <a:pPr algn="just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P=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DerivedDemo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(10,20,30,40)</a:t>
                      </a:r>
                    </a:p>
                    <a:p>
                      <a:pPr algn="just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print('content of derived class: ')</a:t>
                      </a:r>
                    </a:p>
                    <a:p>
                      <a:pPr algn="just"/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P.display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19600" y="1371600"/>
            <a:ext cx="426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algn="just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content of derived class: </a:t>
            </a:r>
          </a:p>
          <a:p>
            <a:pPr algn="just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10 20 30 40</a:t>
            </a:r>
          </a:p>
        </p:txBody>
      </p:sp>
    </p:spTree>
    <p:extLst>
      <p:ext uri="{BB962C8B-B14F-4D97-AF65-F5344CB8AC3E}">
        <p14:creationId xmlns:p14="http://schemas.microsoft.com/office/powerpoint/2010/main" val="118230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It means to assign a special meaning to the existing operator to perform some intended task.</a:t>
            </a:r>
          </a:p>
          <a:p>
            <a:pPr algn="just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E.g. ‘+’ operator is used to add two numbers, same can be used to concatenate two strings</a:t>
            </a:r>
          </a:p>
          <a:p>
            <a:pPr algn="just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Similarly two class objects can be added by using the concept of operator overloading.</a:t>
            </a:r>
          </a:p>
        </p:txBody>
      </p:sp>
    </p:spTree>
    <p:extLst>
      <p:ext uri="{BB962C8B-B14F-4D97-AF65-F5344CB8AC3E}">
        <p14:creationId xmlns:p14="http://schemas.microsoft.com/office/powerpoint/2010/main" val="318975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782"/>
            <a:ext cx="8229600" cy="685800"/>
          </a:xfrm>
        </p:spPr>
        <p:txBody>
          <a:bodyPr>
            <a:normAutofit/>
          </a:bodyPr>
          <a:lstStyle/>
          <a:p>
            <a:r>
              <a:rPr lang="en-US" b="1" dirty="0"/>
              <a:t>Program: </a:t>
            </a:r>
            <a:r>
              <a:rPr lang="en-US" b="1" dirty="0" smtClean="0"/>
              <a:t>Overloading ‘+’ operator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229600" cy="493776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complex:  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real,imag</a:t>
            </a:r>
            <a:r>
              <a:rPr lang="en-US" dirty="0"/>
              <a:t>):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       </a:t>
            </a:r>
            <a:r>
              <a:rPr lang="en-US" dirty="0" err="1"/>
              <a:t>self.real</a:t>
            </a:r>
            <a:r>
              <a:rPr lang="en-US" dirty="0"/>
              <a:t>=real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       </a:t>
            </a:r>
            <a:r>
              <a:rPr lang="en-US" dirty="0" err="1"/>
              <a:t>self.imag</a:t>
            </a:r>
            <a:r>
              <a:rPr lang="en-US" dirty="0"/>
              <a:t>=</a:t>
            </a:r>
            <a:r>
              <a:rPr lang="en-US" dirty="0" err="1"/>
              <a:t>imag</a:t>
            </a: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     </a:t>
            </a:r>
            <a:r>
              <a:rPr lang="en-US" dirty="0" err="1"/>
              <a:t>def</a:t>
            </a:r>
            <a:r>
              <a:rPr lang="en-US" dirty="0"/>
              <a:t> __add__(</a:t>
            </a:r>
            <a:r>
              <a:rPr lang="en-US" dirty="0" err="1"/>
              <a:t>self,obj</a:t>
            </a:r>
            <a:r>
              <a:rPr lang="en-US" dirty="0"/>
              <a:t>):  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         real=</a:t>
            </a:r>
            <a:r>
              <a:rPr lang="en-US" dirty="0" err="1" smtClean="0"/>
              <a:t>self.real+obj.real</a:t>
            </a:r>
            <a:r>
              <a:rPr lang="en-US" dirty="0" smtClean="0"/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/>
              <a:t>imag</a:t>
            </a:r>
            <a:r>
              <a:rPr lang="en-US" dirty="0"/>
              <a:t>=</a:t>
            </a:r>
            <a:r>
              <a:rPr lang="en-US" dirty="0" err="1"/>
              <a:t>self.imag+obj.imag</a:t>
            </a:r>
            <a:r>
              <a:rPr lang="en-US" dirty="0"/>
              <a:t>        </a:t>
            </a:r>
            <a:r>
              <a:rPr lang="en-US" dirty="0" smtClean="0"/>
              <a:t>	    	       	     	      return (complex(</a:t>
            </a:r>
            <a:r>
              <a:rPr lang="en-US" dirty="0" err="1" smtClean="0"/>
              <a:t>real,imag</a:t>
            </a:r>
            <a:r>
              <a:rPr lang="en-US" dirty="0"/>
              <a:t>))       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display(self):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       </a:t>
            </a:r>
            <a:r>
              <a:rPr lang="en-US" dirty="0"/>
              <a:t>print(</a:t>
            </a:r>
            <a:r>
              <a:rPr lang="en-US" dirty="0" err="1"/>
              <a:t>self.real</a:t>
            </a:r>
            <a:r>
              <a:rPr lang="en-US" dirty="0"/>
              <a:t>,' +', </a:t>
            </a:r>
            <a:r>
              <a:rPr lang="en-US" dirty="0" smtClean="0"/>
              <a:t>self.</a:t>
            </a:r>
            <a:r>
              <a:rPr lang="en-US" dirty="0" err="1" smtClean="0"/>
              <a:t>imag</a:t>
            </a:r>
            <a:r>
              <a:rPr lang="en-US" dirty="0"/>
              <a:t>,"i</a:t>
            </a:r>
            <a:r>
              <a:rPr lang="en-US" dirty="0" smtClean="0"/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c1=complex(10,20)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c2=complex(23,12)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c1.display()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c2.display()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c3=c1+c2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c3.display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8190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782"/>
            <a:ext cx="8229600" cy="685800"/>
          </a:xfrm>
        </p:spPr>
        <p:txBody>
          <a:bodyPr>
            <a:normAutofit/>
          </a:bodyPr>
          <a:lstStyle/>
          <a:p>
            <a:r>
              <a:rPr lang="en-US" b="1" dirty="0"/>
              <a:t>Program: </a:t>
            </a:r>
            <a:r>
              <a:rPr lang="en-US" b="1" dirty="0" smtClean="0"/>
              <a:t>Overloading ‘-’ operator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685800"/>
            <a:ext cx="8229600" cy="6019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class complex:   </a:t>
            </a:r>
            <a:endParaRPr lang="en-US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 	</a:t>
            </a:r>
            <a:r>
              <a:rPr lang="en-US" sz="2200" dirty="0" err="1" smtClean="0"/>
              <a:t>def</a:t>
            </a:r>
            <a:r>
              <a:rPr lang="en-US" sz="2200" dirty="0" smtClean="0"/>
              <a:t> </a:t>
            </a:r>
            <a:r>
              <a:rPr lang="en-US" sz="2200" dirty="0"/>
              <a:t>__</a:t>
            </a:r>
            <a:r>
              <a:rPr lang="en-US" sz="2200" dirty="0" err="1"/>
              <a:t>init</a:t>
            </a:r>
            <a:r>
              <a:rPr lang="en-US" sz="2200" dirty="0"/>
              <a:t>__(self, </a:t>
            </a:r>
            <a:r>
              <a:rPr lang="en-US" sz="2200" dirty="0" err="1"/>
              <a:t>real,imag</a:t>
            </a:r>
            <a:r>
              <a:rPr lang="en-US" sz="2200" dirty="0"/>
              <a:t>): </a:t>
            </a:r>
            <a:endParaRPr lang="en-US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	       </a:t>
            </a:r>
            <a:r>
              <a:rPr lang="en-US" sz="2200" dirty="0" err="1"/>
              <a:t>self.real</a:t>
            </a:r>
            <a:r>
              <a:rPr lang="en-US" sz="2200" dirty="0"/>
              <a:t>=real </a:t>
            </a:r>
            <a:endParaRPr lang="en-US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</a:t>
            </a:r>
            <a:r>
              <a:rPr lang="en-US" sz="2200" dirty="0" smtClean="0"/>
              <a:t>       </a:t>
            </a:r>
            <a:r>
              <a:rPr lang="en-US" sz="2200" dirty="0" err="1"/>
              <a:t>self.imag</a:t>
            </a:r>
            <a:r>
              <a:rPr lang="en-US" sz="2200" dirty="0"/>
              <a:t>=</a:t>
            </a:r>
            <a:r>
              <a:rPr lang="en-US" sz="2200" dirty="0" err="1"/>
              <a:t>imag</a:t>
            </a:r>
            <a:r>
              <a:rPr lang="en-US" sz="2200" dirty="0"/>
              <a:t> </a:t>
            </a:r>
            <a:endParaRPr lang="en-US" sz="2200" dirty="0" smtClean="0"/>
          </a:p>
          <a:p>
            <a:pPr marL="0" indent="0">
              <a:spcBef>
                <a:spcPts val="0"/>
              </a:spcBef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          </a:t>
            </a:r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dirty="0" smtClean="0"/>
              <a:t>__sub__(</a:t>
            </a:r>
            <a:r>
              <a:rPr lang="en-US" sz="2200" dirty="0" err="1"/>
              <a:t>self,obj</a:t>
            </a:r>
            <a:r>
              <a:rPr lang="en-US" sz="2200" dirty="0"/>
              <a:t>):   </a:t>
            </a:r>
            <a:endParaRPr lang="en-US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  real=</a:t>
            </a:r>
            <a:r>
              <a:rPr lang="en-US" sz="2200" dirty="0" err="1" smtClean="0"/>
              <a:t>self.real-obj.real</a:t>
            </a:r>
            <a:r>
              <a:rPr lang="en-US" sz="2200" dirty="0" smtClean="0"/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  </a:t>
            </a:r>
            <a:r>
              <a:rPr lang="en-US" sz="2200" dirty="0" err="1" smtClean="0"/>
              <a:t>imag</a:t>
            </a:r>
            <a:r>
              <a:rPr lang="en-US" sz="2200" dirty="0" smtClean="0"/>
              <a:t>=</a:t>
            </a:r>
            <a:r>
              <a:rPr lang="en-US" sz="2200" dirty="0" err="1" smtClean="0"/>
              <a:t>self.imag-obj.imag</a:t>
            </a:r>
            <a:r>
              <a:rPr lang="en-US" sz="2200" dirty="0" smtClean="0"/>
              <a:t>        	    	       	     	      	    return (complex(</a:t>
            </a:r>
            <a:r>
              <a:rPr lang="en-US" sz="2200" dirty="0" err="1" smtClean="0"/>
              <a:t>real,imag</a:t>
            </a:r>
            <a:r>
              <a:rPr lang="en-US" sz="2200" dirty="0"/>
              <a:t>))        </a:t>
            </a:r>
            <a:endParaRPr lang="en-US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</a:t>
            </a:r>
            <a:r>
              <a:rPr lang="en-US" sz="2200" dirty="0" err="1" smtClean="0"/>
              <a:t>def</a:t>
            </a:r>
            <a:r>
              <a:rPr lang="en-US" sz="2200" dirty="0" smtClean="0"/>
              <a:t> </a:t>
            </a:r>
            <a:r>
              <a:rPr lang="en-US" sz="2200" dirty="0"/>
              <a:t>display(self): </a:t>
            </a:r>
            <a:endParaRPr lang="en-US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</a:t>
            </a:r>
            <a:r>
              <a:rPr lang="en-US" sz="2200" dirty="0" smtClean="0"/>
              <a:t>       </a:t>
            </a:r>
            <a:r>
              <a:rPr lang="en-US" sz="2200" dirty="0"/>
              <a:t>print(</a:t>
            </a:r>
            <a:r>
              <a:rPr lang="en-US" sz="2200" dirty="0" err="1"/>
              <a:t>self.real</a:t>
            </a:r>
            <a:r>
              <a:rPr lang="en-US" sz="2200" dirty="0"/>
              <a:t>,' +', </a:t>
            </a:r>
            <a:r>
              <a:rPr lang="en-US" sz="2200" dirty="0" smtClean="0"/>
              <a:t>self.</a:t>
            </a:r>
            <a:r>
              <a:rPr lang="en-US" sz="2200" dirty="0" err="1" smtClean="0"/>
              <a:t>imag</a:t>
            </a:r>
            <a:r>
              <a:rPr lang="en-US" sz="2200" dirty="0"/>
              <a:t>,"i</a:t>
            </a:r>
            <a:r>
              <a:rPr lang="en-US" sz="2200" dirty="0" smtClean="0"/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c1=complex(10,20)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c2=complex(23,12)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c1.display()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c2.display()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c3=c1-c2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c3.display</a:t>
            </a:r>
            <a:r>
              <a:rPr lang="en-US" sz="2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1241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782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Program: </a:t>
            </a:r>
            <a:r>
              <a:rPr lang="en-US" b="1" dirty="0" smtClean="0"/>
              <a:t>Overloading relational operator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685800"/>
            <a:ext cx="8229600" cy="6019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class </a:t>
            </a:r>
            <a:r>
              <a:rPr lang="en-US" sz="2200" dirty="0" err="1" smtClean="0"/>
              <a:t>num</a:t>
            </a:r>
            <a:r>
              <a:rPr lang="en-US" sz="2200" dirty="0" smtClean="0"/>
              <a:t>: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 	</a:t>
            </a:r>
            <a:r>
              <a:rPr lang="en-US" sz="2200" dirty="0" err="1" smtClean="0"/>
              <a:t>def</a:t>
            </a:r>
            <a:r>
              <a:rPr lang="en-US" sz="2200" dirty="0" smtClean="0"/>
              <a:t> </a:t>
            </a:r>
            <a:r>
              <a:rPr lang="en-US" sz="2200" dirty="0"/>
              <a:t>__</a:t>
            </a:r>
            <a:r>
              <a:rPr lang="en-US" sz="2200" dirty="0" err="1"/>
              <a:t>init</a:t>
            </a:r>
            <a:r>
              <a:rPr lang="en-US" sz="2200" dirty="0"/>
              <a:t>__(</a:t>
            </a:r>
            <a:r>
              <a:rPr lang="en-US" sz="2200" dirty="0" err="1" smtClean="0"/>
              <a:t>self,n</a:t>
            </a:r>
            <a:r>
              <a:rPr lang="en-US" sz="2200" dirty="0" smtClean="0"/>
              <a:t>):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	       </a:t>
            </a:r>
            <a:r>
              <a:rPr lang="en-US" sz="2200" dirty="0" err="1" smtClean="0"/>
              <a:t>self.number</a:t>
            </a:r>
            <a:r>
              <a:rPr lang="en-US" sz="2200" dirty="0" smtClean="0"/>
              <a:t>=n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          </a:t>
            </a:r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dirty="0" smtClean="0"/>
              <a:t>__</a:t>
            </a:r>
            <a:r>
              <a:rPr lang="en-US" sz="2200" dirty="0" err="1" smtClean="0"/>
              <a:t>gt</a:t>
            </a:r>
            <a:r>
              <a:rPr lang="en-US" sz="2200" dirty="0" smtClean="0"/>
              <a:t>__(</a:t>
            </a:r>
            <a:r>
              <a:rPr lang="en-US" sz="2200" dirty="0" err="1"/>
              <a:t>self,obj</a:t>
            </a:r>
            <a:r>
              <a:rPr lang="en-US" sz="2200" dirty="0"/>
              <a:t>):   </a:t>
            </a:r>
            <a:endParaRPr lang="en-US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  return (</a:t>
            </a:r>
            <a:r>
              <a:rPr lang="en-US" sz="2200" dirty="0" err="1" smtClean="0"/>
              <a:t>self.number</a:t>
            </a:r>
            <a:r>
              <a:rPr lang="en-US" sz="2200" dirty="0" smtClean="0"/>
              <a:t>&gt;</a:t>
            </a:r>
            <a:r>
              <a:rPr lang="en-US" sz="2200" dirty="0" err="1" smtClean="0"/>
              <a:t>obj.number</a:t>
            </a:r>
            <a:r>
              <a:rPr lang="en-US" sz="22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</a:t>
            </a:r>
            <a:r>
              <a:rPr lang="en-US" sz="2200" dirty="0" err="1" smtClean="0"/>
              <a:t>def</a:t>
            </a:r>
            <a:r>
              <a:rPr lang="en-US" sz="2200" dirty="0" smtClean="0"/>
              <a:t> </a:t>
            </a:r>
            <a:r>
              <a:rPr lang="en-US" sz="2200" dirty="0"/>
              <a:t>display(self): </a:t>
            </a:r>
            <a:endParaRPr lang="en-US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</a:t>
            </a:r>
            <a:r>
              <a:rPr lang="en-US" sz="2200" dirty="0" smtClean="0"/>
              <a:t>       print(‘number is : ‘,</a:t>
            </a:r>
            <a:r>
              <a:rPr lang="en-US" sz="2200" dirty="0" err="1" smtClean="0"/>
              <a:t>self.number</a:t>
            </a:r>
            <a:r>
              <a:rPr lang="en-US" sz="22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n1= </a:t>
            </a:r>
            <a:r>
              <a:rPr lang="en-US" sz="2200" dirty="0" err="1" smtClean="0"/>
              <a:t>num</a:t>
            </a:r>
            <a:r>
              <a:rPr lang="en-US" sz="2200" dirty="0" smtClean="0"/>
              <a:t>(20)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n2= </a:t>
            </a:r>
            <a:r>
              <a:rPr lang="en-US" sz="2200" dirty="0" err="1" smtClean="0"/>
              <a:t>num</a:t>
            </a:r>
            <a:r>
              <a:rPr lang="en-US" sz="2200" dirty="0" smtClean="0"/>
              <a:t>(12)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print(n1&gt;n2)</a:t>
            </a:r>
          </a:p>
        </p:txBody>
      </p:sp>
    </p:spTree>
    <p:extLst>
      <p:ext uri="{BB962C8B-B14F-4D97-AF65-F5344CB8AC3E}">
        <p14:creationId xmlns:p14="http://schemas.microsoft.com/office/powerpoint/2010/main" val="225238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that reduces the complexity of programs. </a:t>
            </a:r>
          </a:p>
          <a:p>
            <a:pPr algn="just"/>
            <a:r>
              <a:rPr lang="en-US" sz="2400" dirty="0">
                <a:latin typeface="Courier New" pitchFamily="49" charset="0"/>
                <a:cs typeface="Courier New" pitchFamily="49" charset="0"/>
              </a:rPr>
              <a:t>Attributes and member function  belongs to the class. </a:t>
            </a:r>
          </a:p>
          <a:p>
            <a:pPr algn="just"/>
            <a:r>
              <a:rPr lang="en-US" sz="2400" dirty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self parameter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is used to reference object itself </a:t>
            </a:r>
          </a:p>
          <a:p>
            <a:pPr algn="just"/>
            <a:r>
              <a:rPr lang="en-US" sz="2400" dirty="0">
                <a:latin typeface="Courier New" pitchFamily="49" charset="0"/>
                <a:cs typeface="Courier New" pitchFamily="49" charset="0"/>
              </a:rPr>
              <a:t>A programmer can initialize the value of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member variable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or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attribute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by making use of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__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method. </a:t>
            </a:r>
          </a:p>
          <a:p>
            <a:pPr algn="just"/>
            <a:r>
              <a:rPr lang="en-US" sz="2400" dirty="0">
                <a:latin typeface="Courier New" pitchFamily="49" charset="0"/>
                <a:cs typeface="Courier New" pitchFamily="49" charset="0"/>
              </a:rPr>
              <a:t>Python also supports various types of inheritance such as single inheritance, multiple and multi level inheritance. 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884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class program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Write a simple class program and print the message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“Welcome to Classes”.</a:t>
            </a:r>
          </a:p>
          <a:p>
            <a:pPr marL="0" indent="0"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541732"/>
              </p:ext>
            </p:extLst>
          </p:nvPr>
        </p:nvGraphicFramePr>
        <p:xfrm>
          <a:off x="457200" y="2133600"/>
          <a:ext cx="830580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95960">
                <a:tc>
                  <a:txBody>
                    <a:bodyPr/>
                    <a:lstStyle/>
                    <a:p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MyFirstClassProgram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print(' Welcome to Classes')</a:t>
                      </a:r>
                    </a:p>
                    <a:p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C=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MyFirstClassProgram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()    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Instance of 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print(C)</a:t>
                      </a:r>
                    </a:p>
                    <a:p>
                      <a:endParaRPr lang="en-US" sz="22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200" b="1" u="sng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Output:</a:t>
                      </a:r>
                    </a:p>
                    <a:p>
                      <a:endParaRPr lang="en-US" sz="2200" b="1" u="sng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Welcome to Classes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&lt;__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main__.MyFirstClassProgram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object at 0x023F5030&gt;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45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</p:spPr>
        <p:txBody>
          <a:bodyPr>
            <a:normAutofit/>
          </a:bodyPr>
          <a:lstStyle/>
          <a:p>
            <a:r>
              <a:rPr lang="en-US" sz="2400" b="1" dirty="0"/>
              <a:t>Adding, Assigning </a:t>
            </a:r>
            <a:r>
              <a:rPr lang="en-US" sz="2400" b="1" dirty="0" smtClean="0"/>
              <a:t>&amp; Accessing </a:t>
            </a:r>
            <a:r>
              <a:rPr lang="en-US" sz="2400" b="1" dirty="0"/>
              <a:t>values to </a:t>
            </a:r>
            <a:r>
              <a:rPr lang="en-US" sz="2400" b="1" dirty="0" smtClean="0"/>
              <a:t>an Attribute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493776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Adding attribute to the class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The syntax to add attribute to the class is as follows 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class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class_name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attribute_name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value 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…………………………………………………………</a:t>
            </a:r>
          </a:p>
          <a:p>
            <a:pPr marL="0" indent="0" algn="just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Accessing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attributes of a class </a:t>
            </a:r>
          </a:p>
          <a:p>
            <a:pPr marL="0" indent="0"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following syntax is used to access attributes of  a class 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000" dirty="0">
                <a:latin typeface="Courier New"/>
                <a:ea typeface="Times New Roman"/>
              </a:rPr>
              <a:t>&lt;object&gt;.&lt;attribute&gt;</a:t>
            </a:r>
          </a:p>
          <a:p>
            <a:pPr marL="0" indent="0" algn="just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Assigning values to an  attributes outside the class </a:t>
            </a:r>
          </a:p>
          <a:p>
            <a:pPr marL="0" indent="0" algn="just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&lt;object&gt;.attribute = Value    </a:t>
            </a:r>
          </a:p>
          <a:p>
            <a:pPr marL="0" indent="0" algn="just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83200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160321"/>
              </p:ext>
            </p:extLst>
          </p:nvPr>
        </p:nvGraphicFramePr>
        <p:xfrm>
          <a:off x="457200" y="457200"/>
          <a:ext cx="7924800" cy="583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369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Rectangle: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length=0;     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#Attribute  length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breadth=0;    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#Attribute  breadth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R1 = Rectangle () 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#Instance of a class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print('Initial values of Attribute')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print('Length   = ',R1.length)  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#Access attribute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length    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print('Breadth  = ',R1.breadth) 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#Access attribute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breadth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print('Area of Rectangle = ',R1.length * R1.breadth )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R1.length   =  20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#Assign value to attribute length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R1.breadth  =  30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#Assign  value to attribute breadth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print('After reassigning the value of attributes')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print('Length = ',R1.length )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print('Breadth = ',R1.breadth ) 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print('Area of Rectangle is ',R1.length * R1.breadth) 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Output: </a:t>
                      </a:r>
                    </a:p>
                    <a:p>
                      <a:pPr marL="9144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imes New Roman"/>
                          <a:cs typeface="Mangal"/>
                        </a:rPr>
                        <a:t>Initial values of Attribute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Mangal"/>
                      </a:endParaRPr>
                    </a:p>
                    <a:p>
                      <a:pPr marL="9144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imes New Roman"/>
                          <a:cs typeface="Mangal"/>
                        </a:rPr>
                        <a:t>Length   =  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Mangal"/>
                      </a:endParaRPr>
                    </a:p>
                    <a:p>
                      <a:pPr marL="9144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imes New Roman"/>
                          <a:cs typeface="Mangal"/>
                        </a:rPr>
                        <a:t>Breadth  =  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Mangal"/>
                      </a:endParaRPr>
                    </a:p>
                    <a:p>
                      <a:pPr marL="9144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imes New Roman"/>
                          <a:cs typeface="Mangal"/>
                        </a:rPr>
                        <a:t>Area of Rectangle =  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Mangal"/>
                      </a:endParaRPr>
                    </a:p>
                    <a:p>
                      <a:pPr marL="9144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imes New Roman"/>
                          <a:cs typeface="Mangal"/>
                        </a:rPr>
                        <a:t>After reassigning the value of attributes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Mangal"/>
                      </a:endParaRPr>
                    </a:p>
                    <a:p>
                      <a:pPr marL="9144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imes New Roman"/>
                          <a:cs typeface="Mangal"/>
                        </a:rPr>
                        <a:t>Length =  20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Mangal"/>
                      </a:endParaRPr>
                    </a:p>
                    <a:p>
                      <a:pPr marL="9144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imes New Roman"/>
                          <a:cs typeface="Mangal"/>
                        </a:rPr>
                        <a:t>Breadth =  30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Mang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imes New Roman"/>
                        </a:rPr>
                        <a:t>Area of Rectangle is  600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imes New Roman"/>
                        </a:rPr>
                        <a:t> 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97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Methods to The Class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Class consist of two things i.e. instance variable and instance methods.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The syntax  to  add methods to the class is  follows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b="1" u="sng" dirty="0">
                <a:latin typeface="Courier New" pitchFamily="49" charset="0"/>
                <a:cs typeface="Courier New" pitchFamily="49" charset="0"/>
              </a:rPr>
              <a:t>Note: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 algn="just">
              <a:buNone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first parameter for each method should be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 if method exist within the class. </a:t>
            </a:r>
          </a:p>
          <a:p>
            <a:pPr marL="0" indent="0" algn="just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parameter references the object itself. </a:t>
            </a:r>
          </a:p>
          <a:p>
            <a:pPr marL="0" indent="0" algn="just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401834"/>
              </p:ext>
            </p:extLst>
          </p:nvPr>
        </p:nvGraphicFramePr>
        <p:xfrm>
          <a:off x="0" y="2362200"/>
          <a:ext cx="9144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class </a:t>
                      </a:r>
                      <a:r>
                        <a:rPr kumimoji="0"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Class_Name</a:t>
                      </a:r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kumimoji="0" lang="en-US" sz="1800" b="0" kern="12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instance variable;  </a:t>
                      </a:r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#instance variable with initialization</a:t>
                      </a:r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</a:p>
                    <a:p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def 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mthod_name</a:t>
                      </a:r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Self,param_list</a:t>
                      </a:r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):</a:t>
                      </a:r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</a:t>
                      </a: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Parameter </a:t>
                      </a:r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List is Optional</a:t>
                      </a:r>
                    </a:p>
                    <a:p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	</a:t>
                      </a:r>
                      <a:r>
                        <a:rPr kumimoji="0"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block_of_statements</a:t>
                      </a:r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6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u="sng" dirty="0"/>
              <a:t>Program: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Program to  create method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Display_Message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display message  “Hello,  Learn  Adding Methods” within the methods. 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 algn="just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080553"/>
              </p:ext>
            </p:extLst>
          </p:nvPr>
        </p:nvGraphicFramePr>
        <p:xfrm>
          <a:off x="762000" y="2743200"/>
          <a:ext cx="79248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76276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class Demo:</a:t>
                      </a:r>
                    </a:p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def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Display_Message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(self):</a:t>
                      </a:r>
                    </a:p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print('Hello,  Learn  Adding Methods')</a:t>
                      </a:r>
                    </a:p>
                    <a:p>
                      <a:pPr algn="just"/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D1 = Demo()</a:t>
                      </a:r>
                    </a:p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D1.Display_Message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just"/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just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Output:</a:t>
                      </a:r>
                    </a:p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'Hello,  Learn  Adding Methods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30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Write a program to calculate area of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circle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17368"/>
              </p:ext>
            </p:extLst>
          </p:nvPr>
        </p:nvGraphicFramePr>
        <p:xfrm>
          <a:off x="304800" y="2133600"/>
          <a:ext cx="79248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37920">
                <a:tc>
                  <a:txBody>
                    <a:bodyPr/>
                    <a:lstStyle/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import math</a:t>
                      </a: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Circle:</a:t>
                      </a:r>
                    </a:p>
                    <a:p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def </a:t>
                      </a:r>
                      <a:r>
                        <a:rPr kumimoji="0"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calc_area</a:t>
                      </a:r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kumimoji="0"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self,radius</a:t>
                      </a:r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):</a:t>
                      </a:r>
                    </a:p>
                    <a:p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print(‘radius=</a:t>
                      </a:r>
                      <a:r>
                        <a:rPr kumimoji="0" lang="en-US" sz="2000" b="0" kern="12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‘, radius)</a:t>
                      </a:r>
                      <a:endParaRPr kumimoji="0" lang="en-US" sz="2000" b="0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</a:t>
                      </a:r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return </a:t>
                      </a:r>
                      <a:r>
                        <a:rPr kumimoji="0"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math.pi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*radius</a:t>
                      </a:r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**2</a:t>
                      </a:r>
                    </a:p>
                    <a:p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C1=Circle()</a:t>
                      </a:r>
                      <a:endParaRPr kumimoji="0" lang="en-US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print(' The area of Circle is ',C1.calc_area(5))</a:t>
                      </a:r>
                    </a:p>
                    <a:p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</a:p>
                    <a:p>
                      <a:r>
                        <a:rPr kumimoji="0" lang="en-US" sz="2000" b="1" u="sng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Output: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2000" b="1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</a:p>
                    <a:p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The area of Circle is  78.5 </a:t>
                      </a:r>
                    </a:p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70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6539</TotalTime>
  <Words>2460</Words>
  <Application>Microsoft Office PowerPoint</Application>
  <PresentationFormat>On-screen Show (4:3)</PresentationFormat>
  <Paragraphs>549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Origin</vt:lpstr>
      <vt:lpstr>PowerPoint Presentation</vt:lpstr>
      <vt:lpstr>Introduction</vt:lpstr>
      <vt:lpstr>  Defining Classes</vt:lpstr>
      <vt:lpstr>A simple class program </vt:lpstr>
      <vt:lpstr>Adding, Assigning &amp; Accessing values to an Attribute</vt:lpstr>
      <vt:lpstr>PowerPoint Presentation</vt:lpstr>
      <vt:lpstr>Adding Methods to The Class </vt:lpstr>
      <vt:lpstr>Program:</vt:lpstr>
      <vt:lpstr>Program</vt:lpstr>
      <vt:lpstr>Program</vt:lpstr>
      <vt:lpstr>Self parameter with instance variable</vt:lpstr>
      <vt:lpstr>Self parameter with method</vt:lpstr>
      <vt:lpstr>Display class attribute and methods</vt:lpstr>
      <vt:lpstr>The __init__ method (Constructor) </vt:lpstr>
      <vt:lpstr>Program</vt:lpstr>
      <vt:lpstr>Write a program to calculate the addition of two complex numbers by passing objects as a parameter. </vt:lpstr>
      <vt:lpstr>  The __del__() (Destructor Method) </vt:lpstr>
      <vt:lpstr>Write a program to demonstrate the working of Destructor. </vt:lpstr>
      <vt:lpstr>Write a program to demonstrate the working of method overloading ( using *args) </vt:lpstr>
      <vt:lpstr>Inheritance  </vt:lpstr>
      <vt:lpstr>Example of Inheritance</vt:lpstr>
      <vt:lpstr>Type of Inheritance</vt:lpstr>
      <vt:lpstr>Inheritance continued…..</vt:lpstr>
      <vt:lpstr>Inheritance continued…..</vt:lpstr>
      <vt:lpstr>Program: Single Inheritance</vt:lpstr>
      <vt:lpstr>Program:  Multilevel Inheritance</vt:lpstr>
      <vt:lpstr>Program: Hierarchical Inheritance</vt:lpstr>
      <vt:lpstr>Program: Multiple Inheritance</vt:lpstr>
      <vt:lpstr>Method Overriding : When a method in sub class has same name and header as that of super class, then method in sub class is said to override the method in the super class.</vt:lpstr>
      <vt:lpstr>Program: Method overriding using super()</vt:lpstr>
      <vt:lpstr>Program: Method overriding in Multiple Inheritance</vt:lpstr>
      <vt:lpstr>Program: Super to call super class constructor</vt:lpstr>
      <vt:lpstr>Operator Overloading </vt:lpstr>
      <vt:lpstr>Program: Overloading ‘+’ operator </vt:lpstr>
      <vt:lpstr>Program: Overloading ‘-’ operator </vt:lpstr>
      <vt:lpstr>Program: Overloading relational operator </vt:lpstr>
      <vt:lpstr>Conclusion……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</dc:creator>
  <cp:lastModifiedBy>home</cp:lastModifiedBy>
  <cp:revision>73</cp:revision>
  <dcterms:created xsi:type="dcterms:W3CDTF">2006-08-16T00:00:00Z</dcterms:created>
  <dcterms:modified xsi:type="dcterms:W3CDTF">2021-11-30T08:05:01Z</dcterms:modified>
</cp:coreProperties>
</file>