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1"/>
  </p:notesMasterIdLst>
  <p:handoutMasterIdLst>
    <p:handoutMasterId r:id="rId62"/>
  </p:handoutMasterIdLst>
  <p:sldIdLst>
    <p:sldId id="444" r:id="rId2"/>
    <p:sldId id="484" r:id="rId3"/>
    <p:sldId id="259" r:id="rId4"/>
    <p:sldId id="485" r:id="rId5"/>
    <p:sldId id="486" r:id="rId6"/>
    <p:sldId id="491" r:id="rId7"/>
    <p:sldId id="258" r:id="rId8"/>
    <p:sldId id="487" r:id="rId9"/>
    <p:sldId id="488" r:id="rId10"/>
    <p:sldId id="489" r:id="rId11"/>
    <p:sldId id="490" r:id="rId12"/>
    <p:sldId id="445" r:id="rId13"/>
    <p:sldId id="452" r:id="rId14"/>
    <p:sldId id="453" r:id="rId15"/>
    <p:sldId id="454" r:id="rId16"/>
    <p:sldId id="455" r:id="rId17"/>
    <p:sldId id="456" r:id="rId18"/>
    <p:sldId id="446" r:id="rId19"/>
    <p:sldId id="447" r:id="rId20"/>
    <p:sldId id="469" r:id="rId21"/>
    <p:sldId id="267" r:id="rId22"/>
    <p:sldId id="393" r:id="rId23"/>
    <p:sldId id="414" r:id="rId24"/>
    <p:sldId id="394" r:id="rId25"/>
    <p:sldId id="276" r:id="rId26"/>
    <p:sldId id="277" r:id="rId27"/>
    <p:sldId id="279" r:id="rId28"/>
    <p:sldId id="283" r:id="rId29"/>
    <p:sldId id="312" r:id="rId30"/>
    <p:sldId id="415" r:id="rId31"/>
    <p:sldId id="313" r:id="rId32"/>
    <p:sldId id="458" r:id="rId33"/>
    <p:sldId id="459" r:id="rId34"/>
    <p:sldId id="460" r:id="rId35"/>
    <p:sldId id="461" r:id="rId36"/>
    <p:sldId id="472" r:id="rId37"/>
    <p:sldId id="467" r:id="rId38"/>
    <p:sldId id="462" r:id="rId39"/>
    <p:sldId id="463" r:id="rId40"/>
    <p:sldId id="464" r:id="rId41"/>
    <p:sldId id="465" r:id="rId42"/>
    <p:sldId id="466" r:id="rId43"/>
    <p:sldId id="468" r:id="rId44"/>
    <p:sldId id="473" r:id="rId45"/>
    <p:sldId id="476" r:id="rId46"/>
    <p:sldId id="475" r:id="rId47"/>
    <p:sldId id="474" r:id="rId48"/>
    <p:sldId id="479" r:id="rId49"/>
    <p:sldId id="492" r:id="rId50"/>
    <p:sldId id="357" r:id="rId51"/>
    <p:sldId id="358" r:id="rId52"/>
    <p:sldId id="471" r:id="rId53"/>
    <p:sldId id="495" r:id="rId54"/>
    <p:sldId id="496" r:id="rId55"/>
    <p:sldId id="470" r:id="rId56"/>
    <p:sldId id="478" r:id="rId57"/>
    <p:sldId id="493" r:id="rId58"/>
    <p:sldId id="494" r:id="rId59"/>
    <p:sldId id="482" r:id="rId6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486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864" y="-96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C8500-30D7-49E2-BA97-C6E1AB4E052E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6452A-47D1-4B6C-942F-1C447A53F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12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7D3C1-7A16-4B85-9B5D-EDE78BFC39E3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1A5DA-2B0B-4813-AFF2-84FEF65EC7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6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1A5DA-2B0B-4813-AFF2-84FEF65EC70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6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1A5DA-2B0B-4813-AFF2-84FEF65EC70E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6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090D-EC8E-4C86-B369-745B6ED61D28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AFD2-DDB0-4B80-AF7D-10CD221C3B04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A34F-B0EC-4ED1-AB69-B459845506F8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0F77-EBE6-472F-A5A5-668694CC7E3D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B027F-3130-4C69-967E-1E15F4992B33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CA90-7479-4A0D-8477-934D685AC1FB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A05-B0FE-433A-AB27-B1841746FB7C}" type="datetime1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6AD9-2106-475F-8C51-07BCC660D74C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4363-DF8F-403D-9416-2DDD15E82BE2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BBE9-17D2-44BB-A735-B2C06A82F83C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B84E3-036F-49E2-82D7-F48634A5224B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90E8-69CE-4C79-B4FC-99F2052C823D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onpythonpython.net/" TargetMode="External"/><Relationship Id="rId2" Type="http://schemas.openxmlformats.org/officeDocument/2006/relationships/hyperlink" Target="https://www.j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python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tmp"/><Relationship Id="rId4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tmp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Document6.docx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10363200" cy="1470025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Programming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 </a:t>
            </a:r>
          </a:p>
          <a:p>
            <a:r>
              <a:rPr lang="en-US" dirty="0">
                <a:solidFill>
                  <a:schemeClr val="tx1"/>
                </a:solidFill>
              </a:rPr>
              <a:t>Dr. Anjali </a:t>
            </a:r>
            <a:r>
              <a:rPr lang="en-US" dirty="0" err="1">
                <a:solidFill>
                  <a:schemeClr val="tx1"/>
                </a:solidFill>
              </a:rPr>
              <a:t>Garg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Asso</a:t>
            </a:r>
            <a:r>
              <a:rPr lang="en-US" dirty="0">
                <a:solidFill>
                  <a:schemeClr val="tx1"/>
                </a:solidFill>
              </a:rPr>
              <a:t>. Prof. ( Dept. of Comp. App.) , GNIMT, Ludhiana</a:t>
            </a:r>
          </a:p>
          <a:p>
            <a:r>
              <a:rPr lang="en-US" dirty="0">
                <a:solidFill>
                  <a:schemeClr val="tx1"/>
                </a:solidFill>
              </a:rPr>
              <a:t>Email: anjali.garg73@gmail.com</a:t>
            </a:r>
          </a:p>
        </p:txBody>
      </p:sp>
    </p:spTree>
    <p:extLst>
      <p:ext uri="{BB962C8B-B14F-4D97-AF65-F5344CB8AC3E}">
        <p14:creationId xmlns:p14="http://schemas.microsoft.com/office/powerpoint/2010/main" val="8878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uido van Rossum on Twitter: &quot;I decided that retirement was boring and have  joined the Developer Division at Microsoft. To do what? Too many options to  say! But it'll make using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96012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DEEP LEARNING </a:t>
            </a:r>
            <a:r>
              <a:rPr lang="en-US" sz="3000" b="1" dirty="0" smtClean="0"/>
              <a:t>PROJECTS</a:t>
            </a:r>
          </a:p>
          <a:p>
            <a:endParaRPr lang="en-US" sz="3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3000" b="1" dirty="0" smtClean="0">
                <a:solidFill>
                  <a:srgbClr val="0070C0"/>
                </a:solidFill>
              </a:rPr>
              <a:t>Image </a:t>
            </a:r>
            <a:r>
              <a:rPr lang="en-US" sz="3000" b="1" dirty="0">
                <a:solidFill>
                  <a:srgbClr val="0070C0"/>
                </a:solidFill>
              </a:rPr>
              <a:t>Classification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</a:rPr>
              <a:t>Dog’s Breed Identification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</a:rPr>
              <a:t>Gender Recognition Using Voice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</a:rPr>
              <a:t>Human Activity Recognition with Video </a:t>
            </a:r>
            <a:r>
              <a:rPr lang="en-US" sz="3000" b="1" dirty="0" smtClean="0">
                <a:solidFill>
                  <a:srgbClr val="0070C0"/>
                </a:solidFill>
              </a:rPr>
              <a:t>Classification</a:t>
            </a:r>
          </a:p>
          <a:p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1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uido van Rossum on Twitter: &quot;I decided that retirement was boring and have  joined the Developer Division at Microsoft. To do what? Too many options to  say! But it'll make using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96012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smtClean="0">
                <a:latin typeface="+mj-lt"/>
              </a:rPr>
              <a:t>Data Science PROJECTS</a:t>
            </a:r>
          </a:p>
          <a:p>
            <a:endParaRPr lang="en-US" sz="32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Driver Drowsiness Detection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Movie Recommendation System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Traffic Signs Recognition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Image Caption Generator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Handwritten Digit Recognition</a:t>
            </a:r>
          </a:p>
        </p:txBody>
      </p:sp>
    </p:spTree>
    <p:extLst>
      <p:ext uri="{BB962C8B-B14F-4D97-AF65-F5344CB8AC3E}">
        <p14:creationId xmlns:p14="http://schemas.microsoft.com/office/powerpoint/2010/main" val="35801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to Python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high-level programming language</a:t>
            </a:r>
          </a:p>
          <a:p>
            <a:r>
              <a:rPr lang="en-US" dirty="0"/>
              <a:t>Open source and community driven</a:t>
            </a:r>
          </a:p>
          <a:p>
            <a:r>
              <a:rPr lang="en-US" dirty="0"/>
              <a:t>Dynamic typed</a:t>
            </a:r>
          </a:p>
          <a:p>
            <a:r>
              <a:rPr lang="en-US" dirty="0"/>
              <a:t>Source can be compiled or run just-in-time</a:t>
            </a:r>
          </a:p>
          <a:p>
            <a:r>
              <a:rPr lang="en-US" dirty="0"/>
              <a:t>Object Oriented Language</a:t>
            </a:r>
          </a:p>
          <a:p>
            <a:r>
              <a:rPr lang="en-US" dirty="0"/>
              <a:t>Interpreted Language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A068C4-7349-4E71-950B-039A70DF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2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92176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</a:t>
            </a:r>
            <a:r>
              <a:rPr lang="en-US" sz="4400"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Implementations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10288905" cy="576824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35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>
                <a:latin typeface="Calibri"/>
                <a:cs typeface="Calibri"/>
              </a:rPr>
              <a:t>The standard implementation of Python is called </a:t>
            </a:r>
            <a:r>
              <a:rPr lang="en-US" sz="2800" spc="-5" dirty="0" err="1">
                <a:solidFill>
                  <a:srgbClr val="C00000"/>
                </a:solidFill>
                <a:latin typeface="Calibri"/>
                <a:cs typeface="Calibri"/>
              </a:rPr>
              <a:t>CPython</a:t>
            </a:r>
            <a:r>
              <a:rPr lang="en-US" sz="2800" spc="-5" dirty="0">
                <a:latin typeface="Calibri"/>
                <a:cs typeface="Calibri"/>
              </a:rPr>
              <a:t>. It is written in C. </a:t>
            </a:r>
          </a:p>
          <a:p>
            <a:pPr marL="241300" marR="42735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>
                <a:latin typeface="Calibri"/>
                <a:cs typeface="Calibri"/>
              </a:rPr>
              <a:t>There are different implementations such as </a:t>
            </a:r>
            <a:r>
              <a:rPr lang="en-US" sz="2800" spc="-5" dirty="0" err="1">
                <a:latin typeface="Calibri"/>
                <a:cs typeface="Calibri"/>
              </a:rPr>
              <a:t>Jython</a:t>
            </a:r>
            <a:r>
              <a:rPr lang="en-US" sz="2800" spc="-5" dirty="0">
                <a:latin typeface="Calibri"/>
                <a:cs typeface="Calibri"/>
              </a:rPr>
              <a:t>, </a:t>
            </a:r>
            <a:r>
              <a:rPr lang="en-US" sz="2800" spc="-5" dirty="0" err="1">
                <a:latin typeface="Calibri"/>
                <a:cs typeface="Calibri"/>
              </a:rPr>
              <a:t>IronPython</a:t>
            </a:r>
            <a:r>
              <a:rPr lang="en-US" sz="2800" spc="-5" dirty="0">
                <a:latin typeface="Calibri"/>
                <a:cs typeface="Calibri"/>
              </a:rPr>
              <a:t>, </a:t>
            </a:r>
            <a:r>
              <a:rPr lang="en-US" sz="2800" spc="-5" dirty="0" err="1">
                <a:latin typeface="Calibri"/>
                <a:cs typeface="Calibri"/>
              </a:rPr>
              <a:t>Stackless</a:t>
            </a:r>
            <a:r>
              <a:rPr lang="en-US" sz="2800" spc="-5" dirty="0">
                <a:latin typeface="Calibri"/>
                <a:cs typeface="Calibri"/>
              </a:rPr>
              <a:t> and </a:t>
            </a:r>
            <a:r>
              <a:rPr lang="en-US" sz="2800" spc="-5" dirty="0" err="1">
                <a:latin typeface="Calibri"/>
                <a:cs typeface="Calibri"/>
              </a:rPr>
              <a:t>PyPy</a:t>
            </a:r>
            <a:r>
              <a:rPr lang="en-US" sz="2800" spc="-5" dirty="0">
                <a:latin typeface="Calibri"/>
                <a:cs typeface="Calibri"/>
              </a:rPr>
              <a:t>.</a:t>
            </a:r>
          </a:p>
          <a:p>
            <a:pPr marL="698500" marR="427355" lvl="1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err="1">
                <a:solidFill>
                  <a:srgbClr val="C00000"/>
                </a:solidFill>
                <a:latin typeface="Calibri"/>
                <a:cs typeface="Calibri"/>
              </a:rPr>
              <a:t>Jython</a:t>
            </a:r>
            <a:r>
              <a:rPr lang="en-US" sz="2800" spc="-5" dirty="0">
                <a:latin typeface="Calibri"/>
                <a:cs typeface="Calibri"/>
              </a:rPr>
              <a:t>: It was originally known as </a:t>
            </a:r>
            <a:r>
              <a:rPr lang="en-US" sz="2800" spc="-5" dirty="0" err="1">
                <a:latin typeface="Calibri"/>
                <a:cs typeface="Calibri"/>
              </a:rPr>
              <a:t>Jpython</a:t>
            </a:r>
            <a:r>
              <a:rPr lang="en-US" sz="2800" spc="-5" dirty="0">
                <a:latin typeface="Calibri"/>
                <a:cs typeface="Calibri"/>
              </a:rPr>
              <a:t>. It is used to run programs on Java platform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http</a:t>
            </a:r>
            <a:r>
              <a:rPr lang="en-US" sz="2800" spc="-10" dirty="0">
                <a:solidFill>
                  <a:srgbClr val="C00000"/>
                </a:solidFill>
                <a:latin typeface="Calibri"/>
                <a:cs typeface="Calibri"/>
                <a:hlinkClick r:id="rId2"/>
              </a:rPr>
              <a:t>s://www.jython.org</a:t>
            </a:r>
            <a:r>
              <a:rPr lang="en-US" sz="2800" spc="-10" dirty="0">
                <a:solidFill>
                  <a:srgbClr val="C00000"/>
                </a:solidFill>
                <a:latin typeface="Calibri"/>
                <a:cs typeface="Calibri"/>
              </a:rPr>
              <a:t>)</a:t>
            </a:r>
          </a:p>
          <a:p>
            <a:pPr marL="698500" marR="427355" lvl="1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err="1">
                <a:solidFill>
                  <a:srgbClr val="C00000"/>
                </a:solidFill>
                <a:cs typeface="Calibri"/>
              </a:rPr>
              <a:t>IronPython</a:t>
            </a:r>
            <a:r>
              <a:rPr lang="en-US" sz="2800" spc="-5" dirty="0">
                <a:cs typeface="Calibri"/>
              </a:rPr>
              <a:t>: It is an open source implementation of Python for the </a:t>
            </a:r>
            <a:r>
              <a:rPr lang="en-US" sz="2800" spc="-5" dirty="0" err="1">
                <a:cs typeface="Calibri"/>
              </a:rPr>
              <a:t>.Net</a:t>
            </a:r>
            <a:r>
              <a:rPr lang="en-US" sz="2800" spc="-5" dirty="0">
                <a:cs typeface="Calibri"/>
              </a:rPr>
              <a:t> framework. A major used of this is to embed </a:t>
            </a:r>
            <a:r>
              <a:rPr lang="en-US" sz="2800" spc="-5" dirty="0" err="1">
                <a:cs typeface="Calibri"/>
              </a:rPr>
              <a:t>.net</a:t>
            </a:r>
            <a:r>
              <a:rPr lang="en-US" sz="2800" spc="-5" dirty="0">
                <a:cs typeface="Calibri"/>
              </a:rPr>
              <a:t> applications. </a:t>
            </a:r>
            <a:r>
              <a:rPr lang="en-US" sz="2800" spc="-10" dirty="0">
                <a:cs typeface="Calibri"/>
              </a:rPr>
              <a:t>(</a:t>
            </a:r>
            <a:r>
              <a:rPr lang="en-US" sz="2800" spc="-10" dirty="0">
                <a:solidFill>
                  <a:srgbClr val="C00000"/>
                </a:solidFill>
                <a:cs typeface="Calibri"/>
                <a:hlinkClick r:id="rId3"/>
              </a:rPr>
              <a:t>https://www.ironpythonPython.net</a:t>
            </a:r>
            <a:r>
              <a:rPr lang="en-US" sz="2800" spc="-10" dirty="0">
                <a:solidFill>
                  <a:srgbClr val="C00000"/>
                </a:solidFill>
                <a:cs typeface="Calibri"/>
              </a:rPr>
              <a:t>)</a:t>
            </a:r>
          </a:p>
          <a:p>
            <a:pPr marL="698500" marR="427355" lvl="1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err="1">
                <a:solidFill>
                  <a:srgbClr val="C00000"/>
                </a:solidFill>
                <a:cs typeface="Calibri"/>
              </a:rPr>
              <a:t>Stackless</a:t>
            </a:r>
            <a:r>
              <a:rPr lang="en-US" sz="2800" spc="-5" dirty="0">
                <a:solidFill>
                  <a:srgbClr val="C00000"/>
                </a:solidFill>
                <a:cs typeface="Calibri"/>
              </a:rPr>
              <a:t> Python</a:t>
            </a:r>
            <a:r>
              <a:rPr lang="en-US" sz="2800" spc="-5" dirty="0">
                <a:cs typeface="Calibri"/>
              </a:rPr>
              <a:t>: When a program is run on </a:t>
            </a:r>
            <a:r>
              <a:rPr lang="en-US" sz="2800" spc="-5" dirty="0" err="1">
                <a:cs typeface="Calibri"/>
              </a:rPr>
              <a:t>stackless</a:t>
            </a:r>
            <a:r>
              <a:rPr lang="en-US" sz="2800" spc="-5" dirty="0">
                <a:cs typeface="Calibri"/>
              </a:rPr>
              <a:t> Python then program is split into multithreads. (</a:t>
            </a:r>
            <a:r>
              <a:rPr lang="en-US" sz="2800" spc="-10" dirty="0">
                <a:solidFill>
                  <a:srgbClr val="C00000"/>
                </a:solidFill>
                <a:cs typeface="Calibri"/>
                <a:hlinkClick r:id="rId4"/>
              </a:rPr>
              <a:t>www.stackless.com) </a:t>
            </a:r>
            <a:endParaRPr lang="en-US" sz="2800" spc="-10" dirty="0">
              <a:solidFill>
                <a:srgbClr val="C00000"/>
              </a:solidFill>
              <a:cs typeface="Calibri"/>
            </a:endParaRPr>
          </a:p>
          <a:p>
            <a:pPr marL="698500" marR="427355" lvl="1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 err="1">
                <a:solidFill>
                  <a:srgbClr val="C00000"/>
                </a:solidFill>
                <a:cs typeface="Calibri"/>
              </a:rPr>
              <a:t>PyPy</a:t>
            </a:r>
            <a:r>
              <a:rPr lang="en-US" sz="2800" spc="-5" dirty="0">
                <a:cs typeface="Calibri"/>
              </a:rPr>
              <a:t>: Here Python interpreter is written in Python itself. It focuses on speed, efficiency and compatibility. It is 4.4 times faster than </a:t>
            </a:r>
            <a:r>
              <a:rPr lang="en-US" sz="2800" spc="-5" dirty="0" err="1">
                <a:cs typeface="Calibri"/>
              </a:rPr>
              <a:t>Cpython</a:t>
            </a:r>
            <a:r>
              <a:rPr lang="en-US" sz="2800" spc="-5" dirty="0">
                <a:cs typeface="Calibri"/>
              </a:rPr>
              <a:t>. </a:t>
            </a:r>
            <a:r>
              <a:rPr lang="en-US" sz="2800" spc="-5" dirty="0">
                <a:solidFill>
                  <a:srgbClr val="C00000"/>
                </a:solidFill>
                <a:cs typeface="Calibri"/>
              </a:rPr>
              <a:t>(www.pypy.org)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C8E3ED-3253-4D1E-A45C-348B73F1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48789"/>
            <a:ext cx="939376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Internal working of</a:t>
            </a:r>
            <a:r>
              <a:rPr b="1" spc="-5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0824" y="1701545"/>
            <a:ext cx="5281505" cy="684803"/>
          </a:xfrm>
          <a:prstGeom prst="rect">
            <a:avLst/>
          </a:prstGeom>
          <a:ln w="25907">
            <a:solidFill>
              <a:srgbClr val="8063A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Syntax checker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Translator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60824" y="3861053"/>
            <a:ext cx="5281505" cy="686085"/>
          </a:xfrm>
          <a:prstGeom prst="rect">
            <a:avLst/>
          </a:prstGeom>
          <a:ln w="25907">
            <a:solidFill>
              <a:srgbClr val="4AACC5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Python </a:t>
            </a:r>
            <a:r>
              <a:rPr sz="1800" spc="-5" dirty="0">
                <a:latin typeface="Calibri"/>
                <a:cs typeface="Calibri"/>
              </a:rPr>
              <a:t>Virtual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Machine(PVM)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2607" y="2188592"/>
            <a:ext cx="1728893" cy="103505"/>
          </a:xfrm>
          <a:custGeom>
            <a:avLst/>
            <a:gdLst/>
            <a:ahLst/>
            <a:cxnLst/>
            <a:rect l="l" t="t" r="r" b="b"/>
            <a:pathLst>
              <a:path w="1296670" h="103505">
                <a:moveTo>
                  <a:pt x="1271052" y="51689"/>
                </a:moveTo>
                <a:lnTo>
                  <a:pt x="1201166" y="92456"/>
                </a:lnTo>
                <a:lnTo>
                  <a:pt x="1200149" y="96266"/>
                </a:lnTo>
                <a:lnTo>
                  <a:pt x="1203706" y="102362"/>
                </a:lnTo>
                <a:lnTo>
                  <a:pt x="1207516" y="103378"/>
                </a:lnTo>
                <a:lnTo>
                  <a:pt x="1285271" y="58038"/>
                </a:lnTo>
                <a:lnTo>
                  <a:pt x="1283589" y="58038"/>
                </a:lnTo>
                <a:lnTo>
                  <a:pt x="1283589" y="57150"/>
                </a:lnTo>
                <a:lnTo>
                  <a:pt x="1280414" y="57150"/>
                </a:lnTo>
                <a:lnTo>
                  <a:pt x="1271052" y="51689"/>
                </a:lnTo>
                <a:close/>
              </a:path>
              <a:path w="1296670" h="103505">
                <a:moveTo>
                  <a:pt x="1260166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60166" y="58038"/>
                </a:lnTo>
                <a:lnTo>
                  <a:pt x="1271052" y="51689"/>
                </a:lnTo>
                <a:lnTo>
                  <a:pt x="1260166" y="45338"/>
                </a:lnTo>
                <a:close/>
              </a:path>
              <a:path w="1296670" h="103505">
                <a:moveTo>
                  <a:pt x="1285271" y="45338"/>
                </a:moveTo>
                <a:lnTo>
                  <a:pt x="1283589" y="45338"/>
                </a:lnTo>
                <a:lnTo>
                  <a:pt x="1283589" y="58038"/>
                </a:lnTo>
                <a:lnTo>
                  <a:pt x="1285271" y="58038"/>
                </a:lnTo>
                <a:lnTo>
                  <a:pt x="1296161" y="51689"/>
                </a:lnTo>
                <a:lnTo>
                  <a:pt x="1285271" y="45338"/>
                </a:lnTo>
                <a:close/>
              </a:path>
              <a:path w="1296670" h="103505">
                <a:moveTo>
                  <a:pt x="1280414" y="46228"/>
                </a:moveTo>
                <a:lnTo>
                  <a:pt x="1271052" y="51689"/>
                </a:lnTo>
                <a:lnTo>
                  <a:pt x="1280414" y="57150"/>
                </a:lnTo>
                <a:lnTo>
                  <a:pt x="1280414" y="46228"/>
                </a:lnTo>
                <a:close/>
              </a:path>
              <a:path w="1296670" h="103505">
                <a:moveTo>
                  <a:pt x="1283589" y="46228"/>
                </a:moveTo>
                <a:lnTo>
                  <a:pt x="1280414" y="46228"/>
                </a:lnTo>
                <a:lnTo>
                  <a:pt x="1280414" y="57150"/>
                </a:lnTo>
                <a:lnTo>
                  <a:pt x="1283589" y="57150"/>
                </a:lnTo>
                <a:lnTo>
                  <a:pt x="1283589" y="46228"/>
                </a:lnTo>
                <a:close/>
              </a:path>
              <a:path w="1296670" h="103505">
                <a:moveTo>
                  <a:pt x="1207516" y="0"/>
                </a:moveTo>
                <a:lnTo>
                  <a:pt x="1203706" y="1016"/>
                </a:lnTo>
                <a:lnTo>
                  <a:pt x="1200149" y="7112"/>
                </a:lnTo>
                <a:lnTo>
                  <a:pt x="1201166" y="10922"/>
                </a:lnTo>
                <a:lnTo>
                  <a:pt x="1271052" y="51689"/>
                </a:lnTo>
                <a:lnTo>
                  <a:pt x="1280414" y="46228"/>
                </a:lnTo>
                <a:lnTo>
                  <a:pt x="1283589" y="46228"/>
                </a:lnTo>
                <a:lnTo>
                  <a:pt x="1283589" y="45338"/>
                </a:lnTo>
                <a:lnTo>
                  <a:pt x="1285271" y="45338"/>
                </a:lnTo>
                <a:lnTo>
                  <a:pt x="120751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30457" y="2781301"/>
            <a:ext cx="138007" cy="1080135"/>
          </a:xfrm>
          <a:custGeom>
            <a:avLst/>
            <a:gdLst/>
            <a:ahLst/>
            <a:cxnLst/>
            <a:rect l="l" t="t" r="r" b="b"/>
            <a:pathLst>
              <a:path w="103504" h="1080135">
                <a:moveTo>
                  <a:pt x="7112" y="984123"/>
                </a:moveTo>
                <a:lnTo>
                  <a:pt x="1016" y="987679"/>
                </a:lnTo>
                <a:lnTo>
                  <a:pt x="0" y="991488"/>
                </a:lnTo>
                <a:lnTo>
                  <a:pt x="51689" y="1080135"/>
                </a:lnTo>
                <a:lnTo>
                  <a:pt x="59020" y="1067562"/>
                </a:lnTo>
                <a:lnTo>
                  <a:pt x="45339" y="1067562"/>
                </a:lnTo>
                <a:lnTo>
                  <a:pt x="45339" y="1044139"/>
                </a:lnTo>
                <a:lnTo>
                  <a:pt x="10922" y="985138"/>
                </a:lnTo>
                <a:lnTo>
                  <a:pt x="7112" y="984123"/>
                </a:lnTo>
                <a:close/>
              </a:path>
              <a:path w="103504" h="1080135">
                <a:moveTo>
                  <a:pt x="45339" y="1044139"/>
                </a:moveTo>
                <a:lnTo>
                  <a:pt x="45339" y="1067562"/>
                </a:lnTo>
                <a:lnTo>
                  <a:pt x="58039" y="1067562"/>
                </a:lnTo>
                <a:lnTo>
                  <a:pt x="58039" y="1064387"/>
                </a:lnTo>
                <a:lnTo>
                  <a:pt x="46228" y="1064387"/>
                </a:lnTo>
                <a:lnTo>
                  <a:pt x="51688" y="1055025"/>
                </a:lnTo>
                <a:lnTo>
                  <a:pt x="45339" y="1044139"/>
                </a:lnTo>
                <a:close/>
              </a:path>
              <a:path w="103504" h="1080135">
                <a:moveTo>
                  <a:pt x="96266" y="984123"/>
                </a:moveTo>
                <a:lnTo>
                  <a:pt x="92456" y="985138"/>
                </a:lnTo>
                <a:lnTo>
                  <a:pt x="58039" y="1044139"/>
                </a:lnTo>
                <a:lnTo>
                  <a:pt x="58039" y="1067562"/>
                </a:lnTo>
                <a:lnTo>
                  <a:pt x="59020" y="1067562"/>
                </a:lnTo>
                <a:lnTo>
                  <a:pt x="103378" y="991488"/>
                </a:lnTo>
                <a:lnTo>
                  <a:pt x="102362" y="987679"/>
                </a:lnTo>
                <a:lnTo>
                  <a:pt x="96266" y="984123"/>
                </a:lnTo>
                <a:close/>
              </a:path>
              <a:path w="103504" h="1080135">
                <a:moveTo>
                  <a:pt x="51688" y="1055025"/>
                </a:moveTo>
                <a:lnTo>
                  <a:pt x="46228" y="1064387"/>
                </a:lnTo>
                <a:lnTo>
                  <a:pt x="57150" y="1064387"/>
                </a:lnTo>
                <a:lnTo>
                  <a:pt x="51688" y="1055025"/>
                </a:lnTo>
                <a:close/>
              </a:path>
              <a:path w="103504" h="1080135">
                <a:moveTo>
                  <a:pt x="58039" y="1044139"/>
                </a:moveTo>
                <a:lnTo>
                  <a:pt x="51688" y="1055025"/>
                </a:lnTo>
                <a:lnTo>
                  <a:pt x="57150" y="1064387"/>
                </a:lnTo>
                <a:lnTo>
                  <a:pt x="58039" y="1064387"/>
                </a:lnTo>
                <a:lnTo>
                  <a:pt x="58039" y="1044139"/>
                </a:lnTo>
                <a:close/>
              </a:path>
              <a:path w="103504" h="1080135">
                <a:moveTo>
                  <a:pt x="58039" y="0"/>
                </a:moveTo>
                <a:lnTo>
                  <a:pt x="45339" y="0"/>
                </a:lnTo>
                <a:lnTo>
                  <a:pt x="45339" y="1044139"/>
                </a:lnTo>
                <a:lnTo>
                  <a:pt x="51688" y="1055025"/>
                </a:lnTo>
                <a:lnTo>
                  <a:pt x="58038" y="1044139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2607" y="4349623"/>
            <a:ext cx="1728893" cy="103505"/>
          </a:xfrm>
          <a:custGeom>
            <a:avLst/>
            <a:gdLst/>
            <a:ahLst/>
            <a:cxnLst/>
            <a:rect l="l" t="t" r="r" b="b"/>
            <a:pathLst>
              <a:path w="1296670" h="103504">
                <a:moveTo>
                  <a:pt x="1271052" y="51688"/>
                </a:moveTo>
                <a:lnTo>
                  <a:pt x="1201166" y="92456"/>
                </a:lnTo>
                <a:lnTo>
                  <a:pt x="1200149" y="96265"/>
                </a:lnTo>
                <a:lnTo>
                  <a:pt x="1203706" y="102362"/>
                </a:lnTo>
                <a:lnTo>
                  <a:pt x="1207516" y="103377"/>
                </a:lnTo>
                <a:lnTo>
                  <a:pt x="1285271" y="58038"/>
                </a:lnTo>
                <a:lnTo>
                  <a:pt x="1283589" y="58038"/>
                </a:lnTo>
                <a:lnTo>
                  <a:pt x="1283589" y="57150"/>
                </a:lnTo>
                <a:lnTo>
                  <a:pt x="1280414" y="57150"/>
                </a:lnTo>
                <a:lnTo>
                  <a:pt x="1271052" y="51688"/>
                </a:lnTo>
                <a:close/>
              </a:path>
              <a:path w="1296670" h="103504">
                <a:moveTo>
                  <a:pt x="1260166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60166" y="58038"/>
                </a:lnTo>
                <a:lnTo>
                  <a:pt x="1271052" y="51688"/>
                </a:lnTo>
                <a:lnTo>
                  <a:pt x="1260166" y="45338"/>
                </a:lnTo>
                <a:close/>
              </a:path>
              <a:path w="1296670" h="103504">
                <a:moveTo>
                  <a:pt x="1285271" y="45338"/>
                </a:moveTo>
                <a:lnTo>
                  <a:pt x="1283589" y="45338"/>
                </a:lnTo>
                <a:lnTo>
                  <a:pt x="1283589" y="58038"/>
                </a:lnTo>
                <a:lnTo>
                  <a:pt x="1285271" y="58038"/>
                </a:lnTo>
                <a:lnTo>
                  <a:pt x="1296161" y="51688"/>
                </a:lnTo>
                <a:lnTo>
                  <a:pt x="1285271" y="45338"/>
                </a:lnTo>
                <a:close/>
              </a:path>
              <a:path w="1296670" h="103504">
                <a:moveTo>
                  <a:pt x="1280414" y="46227"/>
                </a:moveTo>
                <a:lnTo>
                  <a:pt x="1271052" y="51688"/>
                </a:lnTo>
                <a:lnTo>
                  <a:pt x="1280414" y="57150"/>
                </a:lnTo>
                <a:lnTo>
                  <a:pt x="1280414" y="46227"/>
                </a:lnTo>
                <a:close/>
              </a:path>
              <a:path w="1296670" h="103504">
                <a:moveTo>
                  <a:pt x="1283589" y="46227"/>
                </a:moveTo>
                <a:lnTo>
                  <a:pt x="1280414" y="46227"/>
                </a:lnTo>
                <a:lnTo>
                  <a:pt x="1280414" y="57150"/>
                </a:lnTo>
                <a:lnTo>
                  <a:pt x="1283589" y="57150"/>
                </a:lnTo>
                <a:lnTo>
                  <a:pt x="1283589" y="46227"/>
                </a:lnTo>
                <a:close/>
              </a:path>
              <a:path w="1296670" h="103504">
                <a:moveTo>
                  <a:pt x="1207516" y="0"/>
                </a:moveTo>
                <a:lnTo>
                  <a:pt x="1203706" y="1015"/>
                </a:lnTo>
                <a:lnTo>
                  <a:pt x="1200149" y="7112"/>
                </a:lnTo>
                <a:lnTo>
                  <a:pt x="1201166" y="10921"/>
                </a:lnTo>
                <a:lnTo>
                  <a:pt x="1271052" y="51688"/>
                </a:lnTo>
                <a:lnTo>
                  <a:pt x="1280414" y="46227"/>
                </a:lnTo>
                <a:lnTo>
                  <a:pt x="1283589" y="46227"/>
                </a:lnTo>
                <a:lnTo>
                  <a:pt x="1283589" y="45338"/>
                </a:lnTo>
                <a:lnTo>
                  <a:pt x="1285271" y="45338"/>
                </a:lnTo>
                <a:lnTo>
                  <a:pt x="120751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30457" y="4940809"/>
            <a:ext cx="138007" cy="720725"/>
          </a:xfrm>
          <a:custGeom>
            <a:avLst/>
            <a:gdLst/>
            <a:ahLst/>
            <a:cxnLst/>
            <a:rect l="l" t="t" r="r" b="b"/>
            <a:pathLst>
              <a:path w="103504" h="720725">
                <a:moveTo>
                  <a:pt x="7112" y="624078"/>
                </a:moveTo>
                <a:lnTo>
                  <a:pt x="1016" y="627634"/>
                </a:lnTo>
                <a:lnTo>
                  <a:pt x="0" y="631444"/>
                </a:lnTo>
                <a:lnTo>
                  <a:pt x="51689" y="720102"/>
                </a:lnTo>
                <a:lnTo>
                  <a:pt x="59033" y="707504"/>
                </a:lnTo>
                <a:lnTo>
                  <a:pt x="45339" y="707504"/>
                </a:lnTo>
                <a:lnTo>
                  <a:pt x="45339" y="684066"/>
                </a:lnTo>
                <a:lnTo>
                  <a:pt x="10922" y="625094"/>
                </a:lnTo>
                <a:lnTo>
                  <a:pt x="7112" y="624078"/>
                </a:lnTo>
                <a:close/>
              </a:path>
              <a:path w="103504" h="720725">
                <a:moveTo>
                  <a:pt x="45339" y="684066"/>
                </a:moveTo>
                <a:lnTo>
                  <a:pt x="45339" y="707504"/>
                </a:lnTo>
                <a:lnTo>
                  <a:pt x="58039" y="707504"/>
                </a:lnTo>
                <a:lnTo>
                  <a:pt x="58039" y="704303"/>
                </a:lnTo>
                <a:lnTo>
                  <a:pt x="46228" y="704303"/>
                </a:lnTo>
                <a:lnTo>
                  <a:pt x="51688" y="694946"/>
                </a:lnTo>
                <a:lnTo>
                  <a:pt x="45339" y="684066"/>
                </a:lnTo>
                <a:close/>
              </a:path>
              <a:path w="103504" h="720725">
                <a:moveTo>
                  <a:pt x="96266" y="624078"/>
                </a:moveTo>
                <a:lnTo>
                  <a:pt x="92456" y="625094"/>
                </a:lnTo>
                <a:lnTo>
                  <a:pt x="58039" y="684066"/>
                </a:lnTo>
                <a:lnTo>
                  <a:pt x="58039" y="707504"/>
                </a:lnTo>
                <a:lnTo>
                  <a:pt x="59033" y="707504"/>
                </a:lnTo>
                <a:lnTo>
                  <a:pt x="103378" y="631444"/>
                </a:lnTo>
                <a:lnTo>
                  <a:pt x="102362" y="627634"/>
                </a:lnTo>
                <a:lnTo>
                  <a:pt x="96266" y="624078"/>
                </a:lnTo>
                <a:close/>
              </a:path>
              <a:path w="103504" h="720725">
                <a:moveTo>
                  <a:pt x="51689" y="694946"/>
                </a:moveTo>
                <a:lnTo>
                  <a:pt x="46228" y="704303"/>
                </a:lnTo>
                <a:lnTo>
                  <a:pt x="57150" y="704303"/>
                </a:lnTo>
                <a:lnTo>
                  <a:pt x="51689" y="694946"/>
                </a:lnTo>
                <a:close/>
              </a:path>
              <a:path w="103504" h="720725">
                <a:moveTo>
                  <a:pt x="58039" y="684066"/>
                </a:moveTo>
                <a:lnTo>
                  <a:pt x="51689" y="694946"/>
                </a:lnTo>
                <a:lnTo>
                  <a:pt x="57150" y="704303"/>
                </a:lnTo>
                <a:lnTo>
                  <a:pt x="58039" y="704303"/>
                </a:lnTo>
                <a:lnTo>
                  <a:pt x="58039" y="684066"/>
                </a:lnTo>
                <a:close/>
              </a:path>
              <a:path w="103504" h="720725">
                <a:moveTo>
                  <a:pt x="58039" y="0"/>
                </a:moveTo>
                <a:lnTo>
                  <a:pt x="45339" y="0"/>
                </a:lnTo>
                <a:lnTo>
                  <a:pt x="45339" y="684066"/>
                </a:lnTo>
                <a:lnTo>
                  <a:pt x="51689" y="694946"/>
                </a:lnTo>
                <a:lnTo>
                  <a:pt x="58038" y="684066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0631" y="2259329"/>
            <a:ext cx="15832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8941" y="2974594"/>
            <a:ext cx="125391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Byte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4679" y="4419727"/>
            <a:ext cx="69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8400" y="5796004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Output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4901BEF9-DE1B-4FD9-AE31-4E683FEC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92176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Installation </a:t>
            </a:r>
            <a:r>
              <a:rPr sz="4400"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of Python </a:t>
            </a:r>
            <a:r>
              <a:rPr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</a:t>
            </a:r>
            <a:r>
              <a:rPr sz="4400" b="1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4400" b="1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Windows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88905" cy="30239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735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Go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Download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15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official </a:t>
            </a:r>
            <a:r>
              <a:rPr sz="2800" spc="-15" dirty="0">
                <a:latin typeface="Calibri"/>
                <a:cs typeface="Calibri"/>
              </a:rPr>
              <a:t>site 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http</a:t>
            </a:r>
            <a:r>
              <a:rPr lang="en-US" sz="2800" spc="-10" dirty="0">
                <a:solidFill>
                  <a:srgbClr val="C00000"/>
                </a:solidFill>
                <a:latin typeface="Calibri"/>
                <a:cs typeface="Calibri"/>
              </a:rPr>
              <a:t>s://www.python.org/downloads</a:t>
            </a:r>
            <a:r>
              <a:rPr sz="2800" spc="-10" dirty="0">
                <a:latin typeface="Calibri"/>
                <a:cs typeface="Calibri"/>
              </a:rPr>
              <a:t>) </a:t>
            </a:r>
            <a:r>
              <a:rPr sz="2800" spc="-5" dirty="0">
                <a:latin typeface="Calibri"/>
                <a:cs typeface="Calibri"/>
              </a:rPr>
              <a:t>and click Download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2985"/>
              </a:lnSpc>
            </a:pPr>
            <a:r>
              <a:rPr sz="2800" spc="-55" dirty="0">
                <a:latin typeface="Calibri"/>
                <a:cs typeface="Calibri"/>
              </a:rPr>
              <a:t>(You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see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20" dirty="0">
                <a:latin typeface="Calibri"/>
                <a:cs typeface="Calibri"/>
              </a:rPr>
              <a:t>version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name)</a:t>
            </a:r>
            <a:endParaRPr sz="28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When the </a:t>
            </a:r>
            <a:r>
              <a:rPr sz="2800" spc="-10" dirty="0">
                <a:latin typeface="Calibri"/>
                <a:cs typeface="Calibri"/>
              </a:rPr>
              <a:t>download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completed, </a:t>
            </a:r>
            <a:r>
              <a:rPr sz="2800" spc="-10" dirty="0">
                <a:latin typeface="Calibri"/>
                <a:cs typeface="Calibri"/>
              </a:rPr>
              <a:t>double-click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follow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instructions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install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  <a:p>
            <a:pPr marL="241300" marR="52069" indent="-229235">
              <a:lnSpc>
                <a:spcPts val="3030"/>
              </a:lnSpc>
              <a:spcBef>
                <a:spcPts val="9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dirty="0">
                <a:latin typeface="Calibri"/>
                <a:cs typeface="Calibri"/>
              </a:rPr>
              <a:t>Python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installed,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IDLE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15" dirty="0">
                <a:latin typeface="Calibri"/>
                <a:cs typeface="Calibri"/>
              </a:rPr>
              <a:t>installed </a:t>
            </a:r>
            <a:r>
              <a:rPr sz="2800" spc="-5" dirty="0">
                <a:latin typeface="Calibri"/>
                <a:cs typeface="Calibri"/>
              </a:rPr>
              <a:t>along  with it. It </a:t>
            </a:r>
            <a:r>
              <a:rPr sz="2800" spc="-15" dirty="0">
                <a:latin typeface="Calibri"/>
                <a:cs typeface="Calibri"/>
              </a:rPr>
              <a:t>provides graphical </a:t>
            </a:r>
            <a:r>
              <a:rPr sz="2800" spc="-10" dirty="0">
                <a:latin typeface="Calibri"/>
                <a:cs typeface="Calibri"/>
              </a:rPr>
              <a:t>user </a:t>
            </a:r>
            <a:r>
              <a:rPr sz="2800" spc="-20" dirty="0">
                <a:latin typeface="Calibri"/>
                <a:cs typeface="Calibri"/>
              </a:rPr>
              <a:t>interface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work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A4E485-F34B-4B55-B7A5-4B80497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66976"/>
            <a:ext cx="10284461" cy="34188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+mj-lt"/>
                <a:cs typeface="Calibri"/>
              </a:rPr>
              <a:t>Open </a:t>
            </a:r>
            <a:r>
              <a:rPr sz="2800" spc="-5" dirty="0">
                <a:latin typeface="+mj-lt"/>
                <a:cs typeface="Calibri"/>
              </a:rPr>
              <a:t>IDLE, </a:t>
            </a:r>
            <a:r>
              <a:rPr sz="2800" spc="-30" dirty="0">
                <a:latin typeface="+mj-lt"/>
                <a:cs typeface="Calibri"/>
              </a:rPr>
              <a:t>Write </a:t>
            </a:r>
            <a:r>
              <a:rPr sz="2800" spc="-5" dirty="0">
                <a:latin typeface="+mj-lt"/>
                <a:cs typeface="Calibri"/>
              </a:rPr>
              <a:t>the </a:t>
            </a:r>
            <a:r>
              <a:rPr sz="2800" spc="-15" dirty="0">
                <a:latin typeface="+mj-lt"/>
                <a:cs typeface="Calibri"/>
              </a:rPr>
              <a:t>following </a:t>
            </a:r>
            <a:r>
              <a:rPr sz="2800" spc="-10" dirty="0">
                <a:latin typeface="+mj-lt"/>
                <a:cs typeface="Calibri"/>
              </a:rPr>
              <a:t>code below </a:t>
            </a:r>
            <a:r>
              <a:rPr sz="2800" spc="-5" dirty="0">
                <a:latin typeface="+mj-lt"/>
                <a:cs typeface="Calibri"/>
              </a:rPr>
              <a:t>and </a:t>
            </a:r>
            <a:r>
              <a:rPr sz="2800" spc="-15" dirty="0">
                <a:latin typeface="+mj-lt"/>
                <a:cs typeface="Calibri"/>
              </a:rPr>
              <a:t>press</a:t>
            </a:r>
            <a:r>
              <a:rPr sz="2800" spc="150" dirty="0">
                <a:latin typeface="+mj-lt"/>
                <a:cs typeface="Calibri"/>
              </a:rPr>
              <a:t> </a:t>
            </a:r>
            <a:r>
              <a:rPr sz="2800" spc="-60" dirty="0">
                <a:latin typeface="+mj-lt"/>
                <a:cs typeface="Calibri"/>
              </a:rPr>
              <a:t>enter.</a:t>
            </a:r>
            <a:endParaRPr sz="2800" dirty="0">
              <a:latin typeface="+mj-lt"/>
              <a:cs typeface="Calibri"/>
            </a:endParaRPr>
          </a:p>
          <a:p>
            <a:pPr marL="257175" algn="ctr">
              <a:lnSpc>
                <a:spcPct val="100000"/>
              </a:lnSpc>
              <a:spcBef>
                <a:spcPts val="200"/>
              </a:spcBef>
            </a:pPr>
            <a:r>
              <a:rPr sz="2800" spc="-345" dirty="0">
                <a:latin typeface="+mj-lt"/>
                <a:cs typeface="Arial"/>
              </a:rPr>
              <a:t>print("Hello,</a:t>
            </a:r>
            <a:r>
              <a:rPr sz="2800" spc="-220" dirty="0">
                <a:latin typeface="+mj-lt"/>
                <a:cs typeface="Arial"/>
              </a:rPr>
              <a:t> </a:t>
            </a:r>
            <a:r>
              <a:rPr sz="2800" spc="-380" dirty="0">
                <a:latin typeface="+mj-lt"/>
                <a:cs typeface="Arial"/>
              </a:rPr>
              <a:t>World!")</a:t>
            </a:r>
            <a:endParaRPr sz="28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30" dirty="0">
                <a:latin typeface="+mj-lt"/>
                <a:cs typeface="Calibri"/>
              </a:rPr>
              <a:t>To </a:t>
            </a:r>
            <a:r>
              <a:rPr sz="2800" spc="-20" dirty="0">
                <a:latin typeface="+mj-lt"/>
                <a:cs typeface="Calibri"/>
              </a:rPr>
              <a:t>create </a:t>
            </a:r>
            <a:r>
              <a:rPr sz="2800" spc="-5" dirty="0">
                <a:latin typeface="+mj-lt"/>
                <a:cs typeface="Calibri"/>
              </a:rPr>
              <a:t>a </a:t>
            </a:r>
            <a:r>
              <a:rPr sz="2800" spc="-10" dirty="0">
                <a:latin typeface="+mj-lt"/>
                <a:cs typeface="Calibri"/>
              </a:rPr>
              <a:t>file </a:t>
            </a:r>
            <a:r>
              <a:rPr sz="2800" spc="-5" dirty="0">
                <a:latin typeface="+mj-lt"/>
                <a:cs typeface="Calibri"/>
              </a:rPr>
              <a:t>in IDLE, </a:t>
            </a:r>
            <a:r>
              <a:rPr sz="2800" spc="-10" dirty="0">
                <a:latin typeface="+mj-lt"/>
                <a:cs typeface="Calibri"/>
              </a:rPr>
              <a:t>go </a:t>
            </a:r>
            <a:r>
              <a:rPr sz="2800" spc="-15" dirty="0">
                <a:latin typeface="+mj-lt"/>
                <a:cs typeface="Calibri"/>
              </a:rPr>
              <a:t>to </a:t>
            </a:r>
            <a:r>
              <a:rPr sz="2800" spc="-10" dirty="0">
                <a:latin typeface="+mj-lt"/>
                <a:cs typeface="Calibri"/>
              </a:rPr>
              <a:t>File </a:t>
            </a:r>
            <a:r>
              <a:rPr sz="2800" spc="-5" dirty="0">
                <a:latin typeface="+mj-lt"/>
                <a:cs typeface="Calibri"/>
              </a:rPr>
              <a:t>&gt; </a:t>
            </a:r>
            <a:r>
              <a:rPr sz="2800" spc="-10" dirty="0">
                <a:latin typeface="+mj-lt"/>
                <a:cs typeface="Calibri"/>
              </a:rPr>
              <a:t>New Window (Shortcut:</a:t>
            </a:r>
            <a:r>
              <a:rPr sz="2800" spc="340" dirty="0">
                <a:latin typeface="+mj-lt"/>
                <a:cs typeface="Calibri"/>
              </a:rPr>
              <a:t> </a:t>
            </a:r>
            <a:r>
              <a:rPr sz="2800" spc="-10" dirty="0">
                <a:latin typeface="+mj-lt"/>
                <a:cs typeface="Calibri"/>
              </a:rPr>
              <a:t>Ctrl+N).</a:t>
            </a:r>
            <a:endParaRPr sz="2800" dirty="0">
              <a:latin typeface="+mj-lt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4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+mj-lt"/>
                <a:cs typeface="Calibri"/>
              </a:rPr>
              <a:t>Write </a:t>
            </a:r>
            <a:r>
              <a:rPr sz="2800" spc="-5" dirty="0">
                <a:latin typeface="+mj-lt"/>
                <a:cs typeface="Calibri"/>
              </a:rPr>
              <a:t>Python </a:t>
            </a:r>
            <a:r>
              <a:rPr sz="2800" spc="-10" dirty="0">
                <a:latin typeface="+mj-lt"/>
                <a:cs typeface="Calibri"/>
              </a:rPr>
              <a:t>code </a:t>
            </a:r>
            <a:r>
              <a:rPr sz="2800" spc="-5" dirty="0">
                <a:latin typeface="+mj-lt"/>
                <a:cs typeface="Calibri"/>
              </a:rPr>
              <a:t>and </a:t>
            </a:r>
            <a:r>
              <a:rPr sz="2800" spc="-25" dirty="0">
                <a:latin typeface="+mj-lt"/>
                <a:cs typeface="Calibri"/>
              </a:rPr>
              <a:t>save </a:t>
            </a:r>
            <a:r>
              <a:rPr sz="2800" spc="-10" dirty="0">
                <a:latin typeface="+mj-lt"/>
                <a:cs typeface="Calibri"/>
              </a:rPr>
              <a:t>(Shortcut: Ctrl+S) </a:t>
            </a:r>
            <a:r>
              <a:rPr sz="2800" spc="-5" dirty="0">
                <a:latin typeface="+mj-lt"/>
                <a:cs typeface="Calibri"/>
              </a:rPr>
              <a:t>with .py </a:t>
            </a:r>
            <a:r>
              <a:rPr sz="2800" spc="-10" dirty="0">
                <a:latin typeface="+mj-lt"/>
                <a:cs typeface="Calibri"/>
              </a:rPr>
              <a:t>file </a:t>
            </a:r>
            <a:r>
              <a:rPr sz="2800" spc="-15" dirty="0">
                <a:latin typeface="+mj-lt"/>
                <a:cs typeface="Calibri"/>
              </a:rPr>
              <a:t>extension  </a:t>
            </a:r>
            <a:r>
              <a:rPr sz="2800" spc="-25" dirty="0">
                <a:latin typeface="+mj-lt"/>
                <a:cs typeface="Calibri"/>
              </a:rPr>
              <a:t>like: </a:t>
            </a:r>
            <a:r>
              <a:rPr sz="2800" spc="-10" dirty="0">
                <a:latin typeface="+mj-lt"/>
                <a:cs typeface="Calibri"/>
              </a:rPr>
              <a:t>hello.py </a:t>
            </a:r>
            <a:r>
              <a:rPr sz="2800" spc="-5" dirty="0">
                <a:latin typeface="+mj-lt"/>
                <a:cs typeface="Calibri"/>
              </a:rPr>
              <a:t>or</a:t>
            </a:r>
            <a:r>
              <a:rPr sz="2800" spc="60" dirty="0">
                <a:latin typeface="+mj-lt"/>
                <a:cs typeface="Calibri"/>
              </a:rPr>
              <a:t> </a:t>
            </a:r>
            <a:r>
              <a:rPr sz="2800" spc="-20" dirty="0">
                <a:latin typeface="+mj-lt"/>
                <a:cs typeface="Calibri"/>
              </a:rPr>
              <a:t>your-first-program.py</a:t>
            </a:r>
            <a:endParaRPr sz="2800" dirty="0">
              <a:latin typeface="+mj-lt"/>
              <a:cs typeface="Calibri"/>
            </a:endParaRPr>
          </a:p>
          <a:p>
            <a:pPr marL="259079" algn="ctr">
              <a:lnSpc>
                <a:spcPct val="100000"/>
              </a:lnSpc>
              <a:spcBef>
                <a:spcPts val="170"/>
              </a:spcBef>
            </a:pPr>
            <a:r>
              <a:rPr sz="2800" spc="-340" dirty="0">
                <a:latin typeface="+mj-lt"/>
                <a:cs typeface="Arial"/>
              </a:rPr>
              <a:t>print("Hello,</a:t>
            </a:r>
            <a:r>
              <a:rPr sz="2800" spc="-220" dirty="0">
                <a:latin typeface="+mj-lt"/>
                <a:cs typeface="Arial"/>
              </a:rPr>
              <a:t> </a:t>
            </a:r>
            <a:r>
              <a:rPr sz="2800" spc="-380" dirty="0">
                <a:latin typeface="+mj-lt"/>
                <a:cs typeface="Arial"/>
              </a:rPr>
              <a:t>World!")</a:t>
            </a:r>
            <a:endParaRPr sz="2800" dirty="0">
              <a:latin typeface="+mj-lt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11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+mj-lt"/>
                <a:cs typeface="Calibri"/>
              </a:rPr>
              <a:t>Go </a:t>
            </a:r>
            <a:r>
              <a:rPr sz="2800" spc="-15" dirty="0">
                <a:latin typeface="+mj-lt"/>
                <a:cs typeface="Calibri"/>
              </a:rPr>
              <a:t>to </a:t>
            </a:r>
            <a:r>
              <a:rPr sz="2800" spc="-5" dirty="0">
                <a:latin typeface="+mj-lt"/>
                <a:cs typeface="Calibri"/>
              </a:rPr>
              <a:t>Run &gt; Run module </a:t>
            </a:r>
            <a:r>
              <a:rPr sz="2800" spc="-10" dirty="0">
                <a:latin typeface="+mj-lt"/>
                <a:cs typeface="Calibri"/>
              </a:rPr>
              <a:t>(Shortcut: </a:t>
            </a:r>
            <a:r>
              <a:rPr sz="2800" spc="-5" dirty="0">
                <a:latin typeface="+mj-lt"/>
                <a:cs typeface="Calibri"/>
              </a:rPr>
              <a:t>F5) and </a:t>
            </a:r>
            <a:r>
              <a:rPr sz="2800" spc="-20" dirty="0">
                <a:latin typeface="+mj-lt"/>
                <a:cs typeface="Calibri"/>
              </a:rPr>
              <a:t>you </a:t>
            </a:r>
            <a:r>
              <a:rPr sz="2800" spc="-10" dirty="0">
                <a:latin typeface="+mj-lt"/>
                <a:cs typeface="Calibri"/>
              </a:rPr>
              <a:t>can see </a:t>
            </a:r>
            <a:r>
              <a:rPr sz="2800" spc="-5" dirty="0">
                <a:latin typeface="+mj-lt"/>
                <a:cs typeface="Calibri"/>
              </a:rPr>
              <a:t>the</a:t>
            </a:r>
            <a:r>
              <a:rPr sz="2800" spc="240" dirty="0">
                <a:latin typeface="+mj-lt"/>
                <a:cs typeface="Calibri"/>
              </a:rPr>
              <a:t> </a:t>
            </a:r>
            <a:r>
              <a:rPr sz="2800" spc="-10" dirty="0">
                <a:latin typeface="+mj-lt"/>
                <a:cs typeface="Calibri"/>
              </a:rPr>
              <a:t>output.</a:t>
            </a:r>
            <a:endParaRPr sz="2800" dirty="0">
              <a:latin typeface="+mj-lt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51C0D0-5AF1-4475-9AD7-892C3E67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5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9316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First </a:t>
            </a:r>
            <a:r>
              <a:rPr sz="4400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  <a:r>
              <a:rPr sz="4400" spc="-5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4400" spc="-3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</a:t>
            </a:r>
            <a:endParaRPr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1513344"/>
            <a:ext cx="739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 first program ‘first.py’ to add two numbers</a:t>
            </a:r>
          </a:p>
          <a:p>
            <a:r>
              <a:rPr lang="en-US" sz="2800" dirty="0"/>
              <a:t>a=2</a:t>
            </a:r>
          </a:p>
          <a:p>
            <a:r>
              <a:rPr lang="en-US" sz="2800" dirty="0"/>
              <a:t>b=3</a:t>
            </a:r>
          </a:p>
          <a:p>
            <a:r>
              <a:rPr lang="en-US" sz="2800" dirty="0"/>
              <a:t>sum=</a:t>
            </a:r>
            <a:r>
              <a:rPr lang="en-US" sz="2800" dirty="0" err="1"/>
              <a:t>a+b</a:t>
            </a:r>
            <a:endParaRPr lang="en-US" sz="2800" dirty="0"/>
          </a:p>
          <a:p>
            <a:r>
              <a:rPr lang="en-US" sz="2800" dirty="0"/>
              <a:t>print('sum =',sum)</a:t>
            </a:r>
          </a:p>
          <a:p>
            <a:r>
              <a:rPr lang="en-US" sz="2800" dirty="0"/>
              <a:t>print( 'sum of {0} and {1} is {2}'.format(</a:t>
            </a:r>
            <a:r>
              <a:rPr lang="en-US" sz="2800" dirty="0" err="1"/>
              <a:t>a,b,sum</a:t>
            </a:r>
            <a:r>
              <a:rPr lang="en-US" sz="2800" dirty="0"/>
              <a:t>))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4191000"/>
            <a:ext cx="10363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=============== RESTART: C:/Users/home/Desktop/python/first.py ===============</a:t>
            </a:r>
          </a:p>
          <a:p>
            <a:r>
              <a:rPr lang="en-US" sz="2200" dirty="0">
                <a:solidFill>
                  <a:srgbClr val="C00000"/>
                </a:solidFill>
              </a:rPr>
              <a:t>sum = 5</a:t>
            </a:r>
          </a:p>
          <a:p>
            <a:r>
              <a:rPr lang="en-US" sz="2200" dirty="0">
                <a:solidFill>
                  <a:srgbClr val="C00000"/>
                </a:solidFill>
              </a:rPr>
              <a:t>sum of 2 and 3 is 5</a:t>
            </a:r>
          </a:p>
          <a:p>
            <a:r>
              <a:rPr lang="en-US" sz="2200" dirty="0">
                <a:solidFill>
                  <a:srgbClr val="C00000"/>
                </a:solidFill>
              </a:rPr>
              <a:t>&gt;&gt;&gt;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2DC6D0-68FA-431D-83E9-B69658F7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53015" r="17252" b="9994"/>
          <a:stretch/>
        </p:blipFill>
        <p:spPr bwMode="auto">
          <a:xfrm>
            <a:off x="812800" y="1853625"/>
            <a:ext cx="10603347" cy="295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12800" y="457200"/>
            <a:ext cx="10972800" cy="114300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 Shell is Interactive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" y="1853626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IN[1]: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80" y="3834826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IN[3]: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2844226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IN[2]: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044767" y="2145152"/>
            <a:ext cx="4869065" cy="1689673"/>
            <a:chOff x="3200400" y="2362201"/>
            <a:chExt cx="3651799" cy="1689673"/>
          </a:xfrm>
        </p:grpSpPr>
        <p:grpSp>
          <p:nvGrpSpPr>
            <p:cNvPr id="34" name="Group 33"/>
            <p:cNvGrpSpPr/>
            <p:nvPr/>
          </p:nvGrpSpPr>
          <p:grpSpPr>
            <a:xfrm>
              <a:off x="3200400" y="2362201"/>
              <a:ext cx="3651799" cy="1305817"/>
              <a:chOff x="3075709" y="774412"/>
              <a:chExt cx="3651799" cy="1305817"/>
            </a:xfrm>
          </p:grpSpPr>
          <p:cxnSp>
            <p:nvCxnSpPr>
              <p:cNvPr id="36" name="Straight Arrow Connector 35"/>
              <p:cNvCxnSpPr>
                <a:stCxn id="37" idx="1"/>
              </p:cNvCxnSpPr>
              <p:nvPr/>
            </p:nvCxnSpPr>
            <p:spPr>
              <a:xfrm flipH="1" flipV="1">
                <a:off x="3075709" y="774412"/>
                <a:ext cx="1422582" cy="7672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498291" y="1003011"/>
                <a:ext cx="222921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User Commands</a:t>
                </a:r>
              </a:p>
              <a:p>
                <a:r>
                  <a:rPr lang="en-US" sz="3200" b="1" dirty="0">
                    <a:solidFill>
                      <a:srgbClr val="C00000"/>
                    </a:solidFill>
                  </a:rPr>
                  <a:t>(Statements)</a:t>
                </a:r>
              </a:p>
            </p:txBody>
          </p:sp>
        </p:grpSp>
        <p:cxnSp>
          <p:nvCxnSpPr>
            <p:cNvPr id="35" name="Straight Arrow Connector 34"/>
            <p:cNvCxnSpPr>
              <a:stCxn id="37" idx="2"/>
            </p:cNvCxnSpPr>
            <p:nvPr/>
          </p:nvCxnSpPr>
          <p:spPr>
            <a:xfrm flipH="1">
              <a:off x="4662061" y="3668018"/>
              <a:ext cx="1075530" cy="3838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743201" y="3642898"/>
            <a:ext cx="6570712" cy="1575375"/>
            <a:chOff x="872193" y="1600200"/>
            <a:chExt cx="4928034" cy="1575375"/>
          </a:xfrm>
        </p:grpSpPr>
        <p:grpSp>
          <p:nvGrpSpPr>
            <p:cNvPr id="39" name="Group 38"/>
            <p:cNvGrpSpPr/>
            <p:nvPr/>
          </p:nvGrpSpPr>
          <p:grpSpPr>
            <a:xfrm>
              <a:off x="872193" y="1600200"/>
              <a:ext cx="4928034" cy="1575375"/>
              <a:chOff x="747502" y="12411"/>
              <a:chExt cx="4928034" cy="1575375"/>
            </a:xfrm>
          </p:grpSpPr>
          <p:cxnSp>
            <p:nvCxnSpPr>
              <p:cNvPr id="41" name="Straight Arrow Connector 40"/>
              <p:cNvCxnSpPr>
                <a:stCxn id="42" idx="1"/>
              </p:cNvCxnSpPr>
              <p:nvPr/>
            </p:nvCxnSpPr>
            <p:spPr>
              <a:xfrm flipH="1" flipV="1">
                <a:off x="747502" y="12411"/>
                <a:ext cx="3750789" cy="12829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498291" y="1003011"/>
                <a:ext cx="11772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Outputs</a:t>
                </a:r>
              </a:p>
            </p:txBody>
          </p:sp>
        </p:grpSp>
        <p:cxnSp>
          <p:nvCxnSpPr>
            <p:cNvPr id="40" name="Straight Arrow Connector 39"/>
            <p:cNvCxnSpPr>
              <a:stCxn id="42" idx="2"/>
            </p:cNvCxnSpPr>
            <p:nvPr/>
          </p:nvCxnSpPr>
          <p:spPr>
            <a:xfrm flipH="1" flipV="1">
              <a:off x="2167592" y="2622695"/>
              <a:ext cx="3044012" cy="5528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4064000" y="38100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126448" y="38100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Interacting with Python Programs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 communicates its results to user using </a:t>
            </a:r>
            <a:r>
              <a:rPr lang="en-US" dirty="0">
                <a:solidFill>
                  <a:srgbClr val="FF0000"/>
                </a:solidFill>
              </a:rPr>
              <a:t>print</a:t>
            </a:r>
          </a:p>
          <a:p>
            <a:r>
              <a:rPr lang="en-US" dirty="0"/>
              <a:t>Python 3 uses </a:t>
            </a:r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n-US" dirty="0"/>
              <a:t>to read user input as a string (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/>
              <a:t>)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4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096" y="2057400"/>
            <a:ext cx="53551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Python was </a:t>
            </a:r>
            <a:r>
              <a:rPr lang="en-US" sz="4000" b="1" dirty="0">
                <a:solidFill>
                  <a:srgbClr val="0070C0"/>
                </a:solidFill>
              </a:rPr>
              <a:t>developed in </a:t>
            </a:r>
            <a:r>
              <a:rPr lang="en-US" sz="4000" b="1" dirty="0" smtClean="0">
                <a:solidFill>
                  <a:srgbClr val="0070C0"/>
                </a:solidFill>
              </a:rPr>
              <a:t>1989</a:t>
            </a:r>
          </a:p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 by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</a:rPr>
              <a:t> </a:t>
            </a:r>
            <a:r>
              <a:rPr lang="en-US" sz="4000" b="1" dirty="0"/>
              <a:t>Guido Van </a:t>
            </a:r>
            <a:r>
              <a:rPr lang="en-US" sz="4000" b="1" dirty="0" err="1" smtClean="0"/>
              <a:t>Rossum</a:t>
            </a:r>
            <a:endParaRPr lang="en-US" sz="4000" b="1" dirty="0" smtClean="0"/>
          </a:p>
        </p:txBody>
      </p:sp>
      <p:sp>
        <p:nvSpPr>
          <p:cNvPr id="2" name="AutoShape 2" descr="Guido van Rossum on Twitter: &quot;I decided that retirement was boring and have  joined the Developer Division at Microsoft. To do what? Too many options to  say! But it'll make using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9" y="2024743"/>
            <a:ext cx="2385151" cy="238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6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915233"/>
              </p:ext>
            </p:extLst>
          </p:nvPr>
        </p:nvGraphicFramePr>
        <p:xfrm>
          <a:off x="609600" y="457200"/>
          <a:ext cx="1071489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3" imgW="5728906" imgH="918956" progId="Word.Document.12">
                  <p:embed/>
                </p:oleObj>
              </mc:Choice>
              <mc:Fallback>
                <p:oleObj name="Document" r:id="rId3" imgW="5728906" imgH="918956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10714892" cy="190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Run - 1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 t="1475" r="555" b="1904"/>
          <a:stretch/>
        </p:blipFill>
        <p:spPr bwMode="auto">
          <a:xfrm>
            <a:off x="3124200" y="3048000"/>
            <a:ext cx="5669280" cy="2994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0D4DDD-CC5A-412C-9F25-38B546AE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9827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Few </a:t>
            </a:r>
            <a:r>
              <a:rPr sz="4400" b="1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Important </a:t>
            </a:r>
            <a:r>
              <a:rPr sz="4400"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Things </a:t>
            </a:r>
            <a:r>
              <a:rPr sz="4400" b="1" spc="-2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</a:t>
            </a:r>
            <a:r>
              <a:rPr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4400" b="1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Remember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137775" cy="28390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3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represent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statement </a:t>
            </a:r>
            <a:r>
              <a:rPr sz="2800" spc="-5" dirty="0">
                <a:latin typeface="Calibri"/>
                <a:cs typeface="Calibri"/>
              </a:rPr>
              <a:t>in Python, </a:t>
            </a:r>
            <a:r>
              <a:rPr sz="2800" spc="-10" dirty="0">
                <a:latin typeface="Calibri"/>
                <a:cs typeface="Calibri"/>
              </a:rPr>
              <a:t>newline </a:t>
            </a:r>
            <a:r>
              <a:rPr sz="2800" spc="-15" dirty="0">
                <a:latin typeface="Calibri"/>
                <a:cs typeface="Calibri"/>
              </a:rPr>
              <a:t>(enter)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used.</a:t>
            </a:r>
            <a:endParaRPr sz="2800" dirty="0">
              <a:latin typeface="Calibri"/>
              <a:cs typeface="Calibri"/>
            </a:endParaRPr>
          </a:p>
          <a:p>
            <a:pPr marL="241300" marR="732155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Use of </a:t>
            </a:r>
            <a:r>
              <a:rPr sz="2800" spc="-10" dirty="0">
                <a:latin typeface="Calibri"/>
                <a:cs typeface="Calibri"/>
              </a:rPr>
              <a:t>semicolon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end of the </a:t>
            </a:r>
            <a:r>
              <a:rPr sz="2800" spc="-20" dirty="0">
                <a:latin typeface="Calibri"/>
                <a:cs typeface="Calibri"/>
              </a:rPr>
              <a:t>statement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optional </a:t>
            </a:r>
            <a:r>
              <a:rPr sz="2800" spc="-20" dirty="0">
                <a:latin typeface="Calibri"/>
                <a:cs typeface="Calibri"/>
              </a:rPr>
              <a:t>(unlike  </a:t>
            </a:r>
            <a:r>
              <a:rPr sz="2800" spc="-5" dirty="0">
                <a:latin typeface="Calibri"/>
                <a:cs typeface="Calibri"/>
              </a:rPr>
              <a:t>languages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C/C++)</a:t>
            </a:r>
            <a:endParaRPr sz="2800" dirty="0">
              <a:latin typeface="Calibri"/>
              <a:cs typeface="Calibri"/>
            </a:endParaRPr>
          </a:p>
          <a:p>
            <a:pPr marL="241300" marR="1021080" indent="-229235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fact, </a:t>
            </a:r>
            <a:r>
              <a:rPr sz="2800" spc="-5" dirty="0">
                <a:latin typeface="Calibri"/>
                <a:cs typeface="Calibri"/>
              </a:rPr>
              <a:t>it's </a:t>
            </a:r>
            <a:r>
              <a:rPr sz="2800" spc="-15" dirty="0">
                <a:latin typeface="Calibri"/>
                <a:cs typeface="Calibri"/>
              </a:rPr>
              <a:t>recommended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omit semicolon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end of the  </a:t>
            </a:r>
            <a:r>
              <a:rPr sz="2800" spc="-20" dirty="0">
                <a:latin typeface="Calibri"/>
                <a:cs typeface="Calibri"/>
              </a:rPr>
              <a:t>statement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Instead </a:t>
            </a:r>
            <a:r>
              <a:rPr sz="2800" spc="-5" dirty="0">
                <a:latin typeface="Calibri"/>
                <a:cs typeface="Calibri"/>
              </a:rPr>
              <a:t>of curly </a:t>
            </a:r>
            <a:r>
              <a:rPr sz="2800" spc="-15" dirty="0">
                <a:latin typeface="Calibri"/>
                <a:cs typeface="Calibri"/>
              </a:rPr>
              <a:t>braces </a:t>
            </a:r>
            <a:r>
              <a:rPr sz="2800" spc="-5" dirty="0">
                <a:latin typeface="Calibri"/>
                <a:cs typeface="Calibri"/>
              </a:rPr>
              <a:t>{ }, </a:t>
            </a:r>
            <a:r>
              <a:rPr sz="2800" spc="-15" dirty="0">
                <a:latin typeface="Calibri"/>
                <a:cs typeface="Calibri"/>
              </a:rPr>
              <a:t>indentations are </a:t>
            </a:r>
            <a:r>
              <a:rPr sz="2800" spc="-10" dirty="0">
                <a:latin typeface="Calibri"/>
                <a:cs typeface="Calibri"/>
              </a:rPr>
              <a:t>used </a:t>
            </a:r>
            <a:r>
              <a:rPr sz="2800" spc="-20" dirty="0">
                <a:latin typeface="Calibri"/>
                <a:cs typeface="Calibri"/>
              </a:rPr>
              <a:t>to represent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D3CCFA-AA8F-4E32-AB0D-41F6E370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996" y="232059"/>
            <a:ext cx="819234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Commenting in</a:t>
            </a:r>
            <a:r>
              <a:rPr b="1" spc="-85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Python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587" y="1140918"/>
            <a:ext cx="10695940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130" dirty="0">
                <a:cs typeface="Calibri"/>
              </a:rPr>
              <a:t>To </a:t>
            </a:r>
            <a:r>
              <a:rPr lang="en-US" sz="2800" spc="-25" dirty="0">
                <a:cs typeface="Calibri"/>
              </a:rPr>
              <a:t>make </a:t>
            </a:r>
            <a:r>
              <a:rPr lang="en-US" sz="2800" spc="-10" dirty="0">
                <a:cs typeface="Calibri"/>
              </a:rPr>
              <a:t>the code </a:t>
            </a:r>
            <a:r>
              <a:rPr lang="en-US" sz="2800" spc="-5" dirty="0">
                <a:cs typeface="Calibri"/>
              </a:rPr>
              <a:t>much </a:t>
            </a:r>
            <a:r>
              <a:rPr lang="en-US" sz="2800" spc="-15" dirty="0">
                <a:cs typeface="Calibri"/>
              </a:rPr>
              <a:t>more</a:t>
            </a:r>
            <a:r>
              <a:rPr lang="en-US" sz="2800" spc="190" dirty="0">
                <a:cs typeface="Calibri"/>
              </a:rPr>
              <a:t> </a:t>
            </a:r>
            <a:r>
              <a:rPr lang="en-US" sz="2800" spc="-10" dirty="0">
                <a:cs typeface="Calibri"/>
              </a:rPr>
              <a:t>readable.</a:t>
            </a:r>
            <a:endParaRPr lang="en-US" sz="2800" dirty="0"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dirty="0">
                <a:cs typeface="Calibri"/>
              </a:rPr>
              <a:t>Python </a:t>
            </a:r>
            <a:r>
              <a:rPr lang="en-US" sz="2800" spc="-20" dirty="0">
                <a:cs typeface="Calibri"/>
              </a:rPr>
              <a:t>Interpreter </a:t>
            </a:r>
            <a:r>
              <a:rPr lang="en-US" sz="2800" spc="-10" dirty="0">
                <a:cs typeface="Calibri"/>
              </a:rPr>
              <a:t>ignores</a:t>
            </a:r>
            <a:r>
              <a:rPr lang="en-US" sz="2800" spc="45" dirty="0">
                <a:cs typeface="Calibri"/>
              </a:rPr>
              <a:t> </a:t>
            </a:r>
            <a:r>
              <a:rPr lang="en-US" sz="2800" spc="-15" dirty="0">
                <a:cs typeface="Calibri"/>
              </a:rPr>
              <a:t>comment. </a:t>
            </a: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cs typeface="Times New Roman"/>
              </a:rPr>
              <a:t>Python single line comment</a:t>
            </a:r>
            <a:r>
              <a:rPr sz="2800" spc="-85" dirty="0">
                <a:cs typeface="Times New Roman"/>
              </a:rPr>
              <a:t> </a:t>
            </a:r>
            <a:r>
              <a:rPr sz="2800" dirty="0">
                <a:cs typeface="Times New Roman"/>
              </a:rPr>
              <a:t>preceded  </a:t>
            </a:r>
            <a:r>
              <a:rPr sz="2800" spc="-5" dirty="0">
                <a:cs typeface="Times New Roman"/>
              </a:rPr>
              <a:t>by a </a:t>
            </a:r>
            <a:r>
              <a:rPr sz="2800" dirty="0">
                <a:cs typeface="Times New Roman"/>
              </a:rPr>
              <a:t>hash symbol</a:t>
            </a:r>
            <a:r>
              <a:rPr sz="2800" spc="-10" dirty="0"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cs typeface="Times New Roman"/>
              </a:rPr>
              <a:t>(#)</a:t>
            </a:r>
            <a:endParaRPr sz="2800" dirty="0">
              <a:cs typeface="Times New Roman"/>
            </a:endParaRPr>
          </a:p>
          <a:p>
            <a:pPr marL="355600" marR="173990" indent="-34290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cs typeface="Times New Roman"/>
              </a:rPr>
              <a:t>Three </a:t>
            </a:r>
            <a:r>
              <a:rPr sz="2800" dirty="0">
                <a:cs typeface="Times New Roman"/>
              </a:rPr>
              <a:t>consecutive single quotation  marks </a:t>
            </a:r>
            <a:r>
              <a:rPr sz="2800" spc="-105" dirty="0">
                <a:solidFill>
                  <a:srgbClr val="FF0000"/>
                </a:solidFill>
                <a:cs typeface="Times New Roman"/>
              </a:rPr>
              <a:t>‘’’ </a:t>
            </a:r>
            <a:r>
              <a:rPr sz="2800" spc="-5" dirty="0">
                <a:cs typeface="Times New Roman"/>
              </a:rPr>
              <a:t>are </a:t>
            </a:r>
            <a:r>
              <a:rPr sz="2800" dirty="0">
                <a:cs typeface="Times New Roman"/>
              </a:rPr>
              <a:t>used </a:t>
            </a:r>
            <a:r>
              <a:rPr sz="2800" spc="-5" dirty="0">
                <a:cs typeface="Times New Roman"/>
              </a:rPr>
              <a:t>to </a:t>
            </a:r>
            <a:r>
              <a:rPr sz="2800" dirty="0">
                <a:cs typeface="Times New Roman"/>
              </a:rPr>
              <a:t>give multiple  </a:t>
            </a:r>
            <a:r>
              <a:rPr sz="2800" spc="-5" dirty="0">
                <a:cs typeface="Times New Roman"/>
              </a:rPr>
              <a:t>comments (or) </a:t>
            </a:r>
            <a:r>
              <a:rPr sz="2800" dirty="0">
                <a:cs typeface="Times New Roman"/>
              </a:rPr>
              <a:t>paragraph</a:t>
            </a:r>
            <a:r>
              <a:rPr sz="2800" spc="40" dirty="0">
                <a:cs typeface="Times New Roman"/>
              </a:rPr>
              <a:t> </a:t>
            </a:r>
            <a:r>
              <a:rPr sz="2800" spc="-5" dirty="0">
                <a:cs typeface="Times New Roman"/>
              </a:rPr>
              <a:t>comments.</a:t>
            </a:r>
            <a:endParaRPr sz="2800" dirty="0"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3978876"/>
            <a:ext cx="8763000" cy="2345724"/>
          </a:xfrm>
          <a:prstGeom prst="rect">
            <a:avLst/>
          </a:prstGeom>
          <a:blipFill>
            <a:blip r:embed="rId2" cstate="print"/>
            <a:srcRect/>
            <a:stretch>
              <a:fillRect t="-1044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FA8618A-781A-46D8-9AB6-35A101E6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425" y="16693"/>
            <a:ext cx="2804160" cy="64346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4000" b="1" spc="113" dirty="0">
                <a:solidFill>
                  <a:schemeClr val="tx2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C</a:t>
            </a:r>
            <a:r>
              <a:rPr sz="4000" b="1" spc="113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omments</a:t>
            </a:r>
            <a:endParaRPr sz="4000" b="1" dirty="0">
              <a:solidFill>
                <a:schemeClr val="tx2">
                  <a:lumMod val="60000"/>
                  <a:lumOff val="40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7425" y="626293"/>
            <a:ext cx="3337560" cy="86868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47" dirty="0">
                <a:solidFill>
                  <a:srgbClr val="4D2F8F"/>
                </a:solidFill>
                <a:latin typeface="Tahoma"/>
                <a:cs typeface="Tahoma"/>
              </a:rPr>
              <a:t>M</a:t>
            </a:r>
            <a:r>
              <a:rPr sz="2400" spc="47" dirty="0">
                <a:solidFill>
                  <a:srgbClr val="4D2F8F"/>
                </a:solidFill>
                <a:latin typeface="Lucida Sans Unicode"/>
                <a:cs typeface="Lucida Sans Unicode"/>
              </a:rPr>
              <a:t>ulti </a:t>
            </a:r>
            <a:r>
              <a:rPr sz="2400" b="1" spc="73" dirty="0">
                <a:solidFill>
                  <a:srgbClr val="4D2F8F"/>
                </a:solidFill>
                <a:latin typeface="Tahoma"/>
                <a:cs typeface="Tahoma"/>
              </a:rPr>
              <a:t>L</a:t>
            </a:r>
            <a:r>
              <a:rPr sz="2400" spc="73" dirty="0">
                <a:solidFill>
                  <a:srgbClr val="4D2F8F"/>
                </a:solidFill>
                <a:latin typeface="Lucida Sans Unicode"/>
                <a:cs typeface="Lucida Sans Unicode"/>
              </a:rPr>
              <a:t>ine</a:t>
            </a:r>
            <a:r>
              <a:rPr sz="2400" spc="-113" dirty="0">
                <a:solidFill>
                  <a:srgbClr val="4D2F8F"/>
                </a:solidFill>
                <a:latin typeface="Lucida Sans Unicode"/>
                <a:cs typeface="Lucida Sans Unicode"/>
              </a:rPr>
              <a:t> </a:t>
            </a:r>
            <a:r>
              <a:rPr sz="2400" b="1" spc="67" dirty="0">
                <a:solidFill>
                  <a:srgbClr val="4D2F8F"/>
                </a:solidFill>
                <a:latin typeface="Tahoma"/>
                <a:cs typeface="Tahoma"/>
              </a:rPr>
              <a:t>C</a:t>
            </a:r>
            <a:r>
              <a:rPr sz="2400" spc="67" dirty="0">
                <a:solidFill>
                  <a:srgbClr val="4D2F8F"/>
                </a:solidFill>
                <a:latin typeface="Lucida Sans Unicode"/>
                <a:cs typeface="Lucida Sans Unicode"/>
              </a:rPr>
              <a:t>omments</a:t>
            </a:r>
            <a:endParaRPr sz="2400" dirty="0">
              <a:latin typeface="Lucida Sans Unicode"/>
              <a:cs typeface="Lucida Sans Unicode"/>
            </a:endParaRPr>
          </a:p>
          <a:p>
            <a:pPr marL="695943" indent="-423323">
              <a:spcBef>
                <a:spcPts val="1453"/>
              </a:spcBef>
              <a:buChar char="●"/>
              <a:tabLst>
                <a:tab pos="695095" algn="l"/>
                <a:tab pos="695943" algn="l"/>
              </a:tabLst>
            </a:pPr>
            <a:r>
              <a:rPr sz="1900" spc="-47" dirty="0">
                <a:latin typeface="Lucida Sans Unicode"/>
                <a:cs typeface="Lucida Sans Unicode"/>
              </a:rPr>
              <a:t>Version-1</a:t>
            </a:r>
            <a:endParaRPr sz="19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3121" y="2649827"/>
            <a:ext cx="241300" cy="3183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900" spc="140" dirty="0">
                <a:latin typeface="Lucida Sans Unicode"/>
                <a:cs typeface="Lucida Sans Unicode"/>
              </a:rPr>
              <a:t>●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6453" y="2661680"/>
            <a:ext cx="1143847" cy="3183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900" spc="-47" dirty="0">
                <a:latin typeface="Lucida Sans Unicode"/>
                <a:cs typeface="Lucida Sans Unicode"/>
              </a:rPr>
              <a:t>Version-2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121" y="4265267"/>
            <a:ext cx="1567180" cy="3183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0256" indent="-423323">
              <a:spcBef>
                <a:spcPts val="133"/>
              </a:spcBef>
              <a:buChar char="●"/>
              <a:tabLst>
                <a:tab pos="439409" algn="l"/>
                <a:tab pos="440256" algn="l"/>
              </a:tabLst>
            </a:pPr>
            <a:r>
              <a:rPr sz="1900" spc="-47" dirty="0">
                <a:latin typeface="Lucida Sans Unicode"/>
                <a:cs typeface="Lucida Sans Unicode"/>
              </a:rPr>
              <a:t>Version-3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7759" y="1481427"/>
            <a:ext cx="10171853" cy="750629"/>
          </a:xfrm>
          <a:prstGeom prst="rect">
            <a:avLst/>
          </a:prstGeom>
          <a:solidFill>
            <a:srgbClr val="EDEBE0"/>
          </a:solidFill>
          <a:ln w="19048">
            <a:solidFill>
              <a:srgbClr val="FF0000"/>
            </a:solidFill>
          </a:ln>
        </p:spPr>
        <p:txBody>
          <a:bodyPr vert="horz" wrap="square" lIns="0" tIns="149010" rIns="0" bIns="0" rtlCol="0">
            <a:spAutoFit/>
          </a:bodyPr>
          <a:lstStyle/>
          <a:p>
            <a:pPr marL="324264" indent="-203195">
              <a:spcBef>
                <a:spcPts val="1173"/>
              </a:spcBef>
              <a:buAutoNum type="arabicPlain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#To find sum of two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numbers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buAutoNum type="arabicPlain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#This is multi-line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comments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buAutoNum type="arabicPlain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#One more commented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line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3734" y="3027440"/>
            <a:ext cx="10173545" cy="1065248"/>
          </a:xfrm>
          <a:prstGeom prst="rect">
            <a:avLst/>
          </a:prstGeom>
          <a:solidFill>
            <a:srgbClr val="EDEBE0"/>
          </a:solidFill>
          <a:ln w="19048">
            <a:solidFill>
              <a:srgbClr val="FF0000"/>
            </a:solidFill>
          </a:ln>
        </p:spPr>
        <p:txBody>
          <a:bodyPr vert="horz" wrap="square" lIns="0" tIns="23706" rIns="0" bIns="0" rtlCol="0">
            <a:spAutoFit/>
          </a:bodyPr>
          <a:lstStyle/>
          <a:p>
            <a:pPr marL="121917">
              <a:spcBef>
                <a:spcPts val="187"/>
              </a:spcBef>
            </a:pPr>
            <a:r>
              <a:rPr sz="1300" dirty="0">
                <a:latin typeface="Courier New"/>
                <a:cs typeface="Courier New"/>
              </a:rPr>
              <a:t>4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"""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lnSpc>
                <a:spcPts val="1593"/>
              </a:lnSpc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This is first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line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lnSpc>
                <a:spcPts val="1593"/>
              </a:lnSpc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This second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line</a:t>
            </a:r>
            <a:endParaRPr sz="1300" dirty="0">
              <a:latin typeface="Courier New"/>
              <a:cs typeface="Courier New"/>
            </a:endParaRPr>
          </a:p>
          <a:p>
            <a:pPr marL="121917" marR="7907669"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Finally comes</a:t>
            </a:r>
            <a:r>
              <a:rPr sz="1300" spc="-120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third  </a:t>
            </a:r>
            <a:r>
              <a:rPr sz="1300" dirty="0">
                <a:latin typeface="Courier New"/>
                <a:cs typeface="Courier New"/>
              </a:rPr>
              <a:t>8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""</a:t>
            </a:r>
            <a:r>
              <a:rPr sz="1500" spc="-7" dirty="0">
                <a:latin typeface="Courier New"/>
                <a:cs typeface="Courier New"/>
              </a:rPr>
              <a:t>"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734" y="4766493"/>
            <a:ext cx="10173545" cy="1060119"/>
          </a:xfrm>
          <a:prstGeom prst="rect">
            <a:avLst/>
          </a:prstGeom>
          <a:solidFill>
            <a:srgbClr val="EDEBE0"/>
          </a:solidFill>
          <a:ln w="19048">
            <a:solidFill>
              <a:srgbClr val="FF0000"/>
            </a:solidFill>
          </a:ln>
        </p:spPr>
        <p:txBody>
          <a:bodyPr vert="horz" wrap="square" lIns="0" tIns="23706" rIns="0" bIns="0" rtlCol="0">
            <a:spAutoFit/>
          </a:bodyPr>
          <a:lstStyle/>
          <a:p>
            <a:pPr marL="121917">
              <a:lnSpc>
                <a:spcPts val="1753"/>
              </a:lnSpc>
              <a:spcBef>
                <a:spcPts val="187"/>
              </a:spcBef>
            </a:pPr>
            <a:r>
              <a:rPr sz="1500" dirty="0">
                <a:latin typeface="Courier New"/>
                <a:cs typeface="Courier New"/>
              </a:rPr>
              <a:t>4</a:t>
            </a:r>
            <a:r>
              <a:rPr sz="15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'''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lnSpc>
                <a:spcPts val="1593"/>
              </a:lnSpc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This is first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line</a:t>
            </a:r>
            <a:endParaRPr sz="1300" dirty="0">
              <a:latin typeface="Courier New"/>
              <a:cs typeface="Courier New"/>
            </a:endParaRPr>
          </a:p>
          <a:p>
            <a:pPr marL="324264" indent="-203195"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This second</a:t>
            </a:r>
            <a:r>
              <a:rPr sz="1300" spc="-13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line</a:t>
            </a:r>
            <a:endParaRPr sz="1300" dirty="0">
              <a:latin typeface="Courier New"/>
              <a:cs typeface="Courier New"/>
            </a:endParaRPr>
          </a:p>
          <a:p>
            <a:pPr marL="121917" marR="7907669">
              <a:buAutoNum type="arabicPlain" startAt="5"/>
              <a:tabLst>
                <a:tab pos="325112" algn="l"/>
              </a:tabLst>
            </a:pPr>
            <a:r>
              <a:rPr sz="1300" spc="-7" dirty="0">
                <a:latin typeface="Courier New"/>
                <a:cs typeface="Courier New"/>
              </a:rPr>
              <a:t>Finally comes</a:t>
            </a:r>
            <a:r>
              <a:rPr sz="1300" spc="-120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third  </a:t>
            </a:r>
            <a:r>
              <a:rPr sz="1300" dirty="0">
                <a:latin typeface="Courier New"/>
                <a:cs typeface="Courier New"/>
              </a:rPr>
              <a:t>8</a:t>
            </a:r>
            <a:r>
              <a:rPr sz="1300" spc="-20" dirty="0">
                <a:latin typeface="Courier New"/>
                <a:cs typeface="Courier New"/>
              </a:rPr>
              <a:t> </a:t>
            </a:r>
            <a:r>
              <a:rPr sz="1300" spc="-7" dirty="0">
                <a:latin typeface="Courier New"/>
                <a:cs typeface="Courier New"/>
              </a:rPr>
              <a:t>'''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B2347EA-1F7A-44A3-A831-82B2315B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6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895" y="232059"/>
            <a:ext cx="21750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33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oken</a:t>
            </a:r>
          </a:p>
        </p:txBody>
      </p:sp>
      <p:sp>
        <p:nvSpPr>
          <p:cNvPr id="3" name="object 3"/>
          <p:cNvSpPr/>
          <p:nvPr/>
        </p:nvSpPr>
        <p:spPr>
          <a:xfrm>
            <a:off x="4062670" y="1508433"/>
            <a:ext cx="3168227" cy="792480"/>
          </a:xfrm>
          <a:custGeom>
            <a:avLst/>
            <a:gdLst/>
            <a:ahLst/>
            <a:cxnLst/>
            <a:rect l="l" t="t" r="r" b="b"/>
            <a:pathLst>
              <a:path w="2376170" h="792480">
                <a:moveTo>
                  <a:pt x="0" y="132080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2243836" y="0"/>
                </a:lnTo>
                <a:lnTo>
                  <a:pt x="2285565" y="6738"/>
                </a:lnTo>
                <a:lnTo>
                  <a:pt x="2321820" y="25497"/>
                </a:lnTo>
                <a:lnTo>
                  <a:pt x="2350418" y="54095"/>
                </a:lnTo>
                <a:lnTo>
                  <a:pt x="2369177" y="90350"/>
                </a:lnTo>
                <a:lnTo>
                  <a:pt x="2375916" y="132080"/>
                </a:lnTo>
                <a:lnTo>
                  <a:pt x="2375916" y="660400"/>
                </a:lnTo>
                <a:lnTo>
                  <a:pt x="2369177" y="702129"/>
                </a:lnTo>
                <a:lnTo>
                  <a:pt x="2350418" y="738384"/>
                </a:lnTo>
                <a:lnTo>
                  <a:pt x="2321820" y="766982"/>
                </a:lnTo>
                <a:lnTo>
                  <a:pt x="2285565" y="785741"/>
                </a:lnTo>
                <a:lnTo>
                  <a:pt x="2243836" y="792480"/>
                </a:lnTo>
                <a:lnTo>
                  <a:pt x="132080" y="792480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400"/>
                </a:lnTo>
                <a:lnTo>
                  <a:pt x="0" y="132080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31876" y="1738812"/>
            <a:ext cx="182795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Tokens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439342" y="3450010"/>
            <a:ext cx="1584960" cy="792480"/>
          </a:xfrm>
          <a:custGeom>
            <a:avLst/>
            <a:gdLst/>
            <a:ahLst/>
            <a:cxnLst/>
            <a:rect l="l" t="t" r="r" b="b"/>
            <a:pathLst>
              <a:path w="1188720" h="792479">
                <a:moveTo>
                  <a:pt x="0" y="132079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79" y="0"/>
                </a:lnTo>
                <a:lnTo>
                  <a:pt x="1056639" y="0"/>
                </a:lnTo>
                <a:lnTo>
                  <a:pt x="1098369" y="6738"/>
                </a:lnTo>
                <a:lnTo>
                  <a:pt x="1134624" y="25497"/>
                </a:lnTo>
                <a:lnTo>
                  <a:pt x="1163222" y="54095"/>
                </a:lnTo>
                <a:lnTo>
                  <a:pt x="1181981" y="90350"/>
                </a:lnTo>
                <a:lnTo>
                  <a:pt x="1188720" y="132079"/>
                </a:lnTo>
                <a:lnTo>
                  <a:pt x="1188720" y="660399"/>
                </a:lnTo>
                <a:lnTo>
                  <a:pt x="1181981" y="702129"/>
                </a:lnTo>
                <a:lnTo>
                  <a:pt x="1163222" y="738384"/>
                </a:lnTo>
                <a:lnTo>
                  <a:pt x="1134624" y="766982"/>
                </a:lnTo>
                <a:lnTo>
                  <a:pt x="1098369" y="785741"/>
                </a:lnTo>
                <a:lnTo>
                  <a:pt x="1056639" y="792479"/>
                </a:lnTo>
                <a:lnTo>
                  <a:pt x="132079" y="792479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773775" y="3681276"/>
            <a:ext cx="91609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Literals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1400" y="3465250"/>
            <a:ext cx="1759907" cy="792480"/>
          </a:xfrm>
          <a:custGeom>
            <a:avLst/>
            <a:gdLst/>
            <a:ahLst/>
            <a:cxnLst/>
            <a:rect l="l" t="t" r="r" b="b"/>
            <a:pathLst>
              <a:path w="1007745" h="792479">
                <a:moveTo>
                  <a:pt x="0" y="132079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79" y="0"/>
                </a:lnTo>
                <a:lnTo>
                  <a:pt x="875283" y="0"/>
                </a:lnTo>
                <a:lnTo>
                  <a:pt x="917013" y="6738"/>
                </a:lnTo>
                <a:lnTo>
                  <a:pt x="953268" y="25497"/>
                </a:lnTo>
                <a:lnTo>
                  <a:pt x="981866" y="54095"/>
                </a:lnTo>
                <a:lnTo>
                  <a:pt x="1000625" y="90350"/>
                </a:lnTo>
                <a:lnTo>
                  <a:pt x="1007364" y="132079"/>
                </a:lnTo>
                <a:lnTo>
                  <a:pt x="1007364" y="660399"/>
                </a:lnTo>
                <a:lnTo>
                  <a:pt x="1000625" y="702129"/>
                </a:lnTo>
                <a:lnTo>
                  <a:pt x="981866" y="738384"/>
                </a:lnTo>
                <a:lnTo>
                  <a:pt x="953268" y="766982"/>
                </a:lnTo>
                <a:lnTo>
                  <a:pt x="917013" y="785741"/>
                </a:lnTo>
                <a:lnTo>
                  <a:pt x="875283" y="792479"/>
                </a:lnTo>
                <a:lnTo>
                  <a:pt x="132079" y="792479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25908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04170" y="3730353"/>
            <a:ext cx="11343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marR="5080" indent="-1955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mit</a:t>
            </a:r>
            <a:r>
              <a:rPr sz="1800" spc="-15" dirty="0">
                <a:latin typeface="Calibri"/>
                <a:cs typeface="Calibri"/>
              </a:rPr>
              <a:t>ers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3086" y="3450010"/>
            <a:ext cx="1545506" cy="792480"/>
          </a:xfrm>
          <a:custGeom>
            <a:avLst/>
            <a:gdLst/>
            <a:ahLst/>
            <a:cxnLst/>
            <a:rect l="l" t="t" r="r" b="b"/>
            <a:pathLst>
              <a:path w="1365885" h="792479">
                <a:moveTo>
                  <a:pt x="0" y="132079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233424" y="0"/>
                </a:lnTo>
                <a:lnTo>
                  <a:pt x="1275153" y="6738"/>
                </a:lnTo>
                <a:lnTo>
                  <a:pt x="1311408" y="25497"/>
                </a:lnTo>
                <a:lnTo>
                  <a:pt x="1340006" y="54095"/>
                </a:lnTo>
                <a:lnTo>
                  <a:pt x="1358765" y="90350"/>
                </a:lnTo>
                <a:lnTo>
                  <a:pt x="1365504" y="132079"/>
                </a:lnTo>
                <a:lnTo>
                  <a:pt x="1365504" y="660399"/>
                </a:lnTo>
                <a:lnTo>
                  <a:pt x="1358765" y="702129"/>
                </a:lnTo>
                <a:lnTo>
                  <a:pt x="1340006" y="738384"/>
                </a:lnTo>
                <a:lnTo>
                  <a:pt x="1311408" y="766982"/>
                </a:lnTo>
                <a:lnTo>
                  <a:pt x="1275153" y="785741"/>
                </a:lnTo>
                <a:lnTo>
                  <a:pt x="1233424" y="792479"/>
                </a:lnTo>
                <a:lnTo>
                  <a:pt x="132080" y="792479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87745" y="3681276"/>
            <a:ext cx="127084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Ope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0800" y="3465250"/>
            <a:ext cx="2528849" cy="725750"/>
          </a:xfrm>
          <a:custGeom>
            <a:avLst/>
            <a:gdLst/>
            <a:ahLst/>
            <a:cxnLst/>
            <a:rect l="l" t="t" r="r" b="b"/>
            <a:pathLst>
              <a:path w="1492250" h="792479">
                <a:moveTo>
                  <a:pt x="0" y="132079"/>
                </a:moveTo>
                <a:lnTo>
                  <a:pt x="6738" y="90350"/>
                </a:lnTo>
                <a:lnTo>
                  <a:pt x="25497" y="54095"/>
                </a:lnTo>
                <a:lnTo>
                  <a:pt x="54095" y="25497"/>
                </a:lnTo>
                <a:lnTo>
                  <a:pt x="90350" y="6738"/>
                </a:lnTo>
                <a:lnTo>
                  <a:pt x="132080" y="0"/>
                </a:lnTo>
                <a:lnTo>
                  <a:pt x="1359915" y="0"/>
                </a:lnTo>
                <a:lnTo>
                  <a:pt x="1401645" y="6738"/>
                </a:lnTo>
                <a:lnTo>
                  <a:pt x="1437900" y="25497"/>
                </a:lnTo>
                <a:lnTo>
                  <a:pt x="1466498" y="54095"/>
                </a:lnTo>
                <a:lnTo>
                  <a:pt x="1485257" y="90350"/>
                </a:lnTo>
                <a:lnTo>
                  <a:pt x="1491996" y="132079"/>
                </a:lnTo>
                <a:lnTo>
                  <a:pt x="1491996" y="660399"/>
                </a:lnTo>
                <a:lnTo>
                  <a:pt x="1485257" y="702129"/>
                </a:lnTo>
                <a:lnTo>
                  <a:pt x="1466498" y="738384"/>
                </a:lnTo>
                <a:lnTo>
                  <a:pt x="1437900" y="766982"/>
                </a:lnTo>
                <a:lnTo>
                  <a:pt x="1401645" y="785741"/>
                </a:lnTo>
                <a:lnTo>
                  <a:pt x="1359915" y="792479"/>
                </a:lnTo>
                <a:lnTo>
                  <a:pt x="132080" y="792479"/>
                </a:lnTo>
                <a:lnTo>
                  <a:pt x="90350" y="785741"/>
                </a:lnTo>
                <a:lnTo>
                  <a:pt x="54095" y="766982"/>
                </a:lnTo>
                <a:lnTo>
                  <a:pt x="25497" y="738384"/>
                </a:lnTo>
                <a:lnTo>
                  <a:pt x="6738" y="702129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25907">
            <a:solidFill>
              <a:srgbClr val="9BB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95600" y="3559737"/>
            <a:ext cx="20594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marR="5080" indent="-290195">
              <a:lnSpc>
                <a:spcPct val="100000"/>
              </a:lnSpc>
              <a:spcBef>
                <a:spcPts val="100"/>
              </a:spcBef>
            </a:pPr>
            <a:r>
              <a:rPr sz="1800" spc="-100">
                <a:latin typeface="Calibri"/>
                <a:cs typeface="Calibri"/>
              </a:rPr>
              <a:t>V</a:t>
            </a:r>
            <a:r>
              <a:rPr sz="1800">
                <a:latin typeface="Calibri"/>
                <a:cs typeface="Calibri"/>
              </a:rPr>
              <a:t>ar</a:t>
            </a:r>
            <a:r>
              <a:rPr sz="1800" spc="-10">
                <a:latin typeface="Calibri"/>
                <a:cs typeface="Calibri"/>
              </a:rPr>
              <a:t>i</a:t>
            </a:r>
            <a:r>
              <a:rPr sz="1800">
                <a:latin typeface="Calibri"/>
                <a:cs typeface="Calibri"/>
              </a:rPr>
              <a:t>able</a:t>
            </a:r>
            <a:r>
              <a:rPr sz="1800" spc="5">
                <a:latin typeface="Calibri"/>
                <a:cs typeface="Calibri"/>
              </a:rPr>
              <a:t>s</a:t>
            </a:r>
            <a:r>
              <a:rPr lang="en-US" sz="1800" spc="5" dirty="0">
                <a:latin typeface="Calibri"/>
                <a:cs typeface="Calibri"/>
              </a:rPr>
              <a:t>  </a:t>
            </a:r>
            <a:r>
              <a:rPr sz="1800" spc="-5">
                <a:latin typeface="Calibri"/>
                <a:cs typeface="Calibri"/>
              </a:rPr>
              <a:t>/</a:t>
            </a:r>
            <a:r>
              <a:rPr lang="en-US" sz="1800" spc="-5" dirty="0">
                <a:latin typeface="Calibri"/>
                <a:cs typeface="Calibri"/>
              </a:rPr>
              <a:t> </a:t>
            </a:r>
            <a:r>
              <a:rPr sz="1800" spc="-5">
                <a:latin typeface="Calibri"/>
                <a:cs typeface="Calibri"/>
              </a:rPr>
              <a:t>I</a:t>
            </a:r>
            <a:r>
              <a:rPr sz="1800" spc="5">
                <a:latin typeface="Calibri"/>
                <a:cs typeface="Calibri"/>
              </a:rPr>
              <a:t>d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10">
                <a:latin typeface="Calibri"/>
                <a:cs typeface="Calibri"/>
              </a:rPr>
              <a:t>ntifiers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4112" y="3450010"/>
            <a:ext cx="2015913" cy="792480"/>
          </a:xfrm>
          <a:custGeom>
            <a:avLst/>
            <a:gdLst/>
            <a:ahLst/>
            <a:cxnLst/>
            <a:rect l="l" t="t" r="r" b="b"/>
            <a:pathLst>
              <a:path w="1511935" h="792479">
                <a:moveTo>
                  <a:pt x="0" y="132079"/>
                </a:moveTo>
                <a:lnTo>
                  <a:pt x="6733" y="90350"/>
                </a:lnTo>
                <a:lnTo>
                  <a:pt x="25482" y="54095"/>
                </a:lnTo>
                <a:lnTo>
                  <a:pt x="54073" y="25497"/>
                </a:lnTo>
                <a:lnTo>
                  <a:pt x="90331" y="6738"/>
                </a:lnTo>
                <a:lnTo>
                  <a:pt x="132079" y="0"/>
                </a:lnTo>
                <a:lnTo>
                  <a:pt x="1379727" y="0"/>
                </a:lnTo>
                <a:lnTo>
                  <a:pt x="1421457" y="6738"/>
                </a:lnTo>
                <a:lnTo>
                  <a:pt x="1457712" y="25497"/>
                </a:lnTo>
                <a:lnTo>
                  <a:pt x="1486310" y="54095"/>
                </a:lnTo>
                <a:lnTo>
                  <a:pt x="1505069" y="90350"/>
                </a:lnTo>
                <a:lnTo>
                  <a:pt x="1511808" y="132079"/>
                </a:lnTo>
                <a:lnTo>
                  <a:pt x="1511808" y="660399"/>
                </a:lnTo>
                <a:lnTo>
                  <a:pt x="1505069" y="702129"/>
                </a:lnTo>
                <a:lnTo>
                  <a:pt x="1486310" y="738384"/>
                </a:lnTo>
                <a:lnTo>
                  <a:pt x="1457712" y="766982"/>
                </a:lnTo>
                <a:lnTo>
                  <a:pt x="1421457" y="785741"/>
                </a:lnTo>
                <a:lnTo>
                  <a:pt x="1379727" y="792479"/>
                </a:lnTo>
                <a:lnTo>
                  <a:pt x="132079" y="792479"/>
                </a:lnTo>
                <a:lnTo>
                  <a:pt x="90331" y="785741"/>
                </a:lnTo>
                <a:lnTo>
                  <a:pt x="54073" y="766982"/>
                </a:lnTo>
                <a:lnTo>
                  <a:pt x="25482" y="738384"/>
                </a:lnTo>
                <a:lnTo>
                  <a:pt x="6733" y="702129"/>
                </a:lnTo>
                <a:lnTo>
                  <a:pt x="0" y="660399"/>
                </a:lnTo>
                <a:lnTo>
                  <a:pt x="0" y="132079"/>
                </a:lnTo>
                <a:close/>
              </a:path>
            </a:pathLst>
          </a:custGeom>
          <a:ln w="25908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33780" y="3681276"/>
            <a:ext cx="123359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Keywords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2310" y="2876223"/>
            <a:ext cx="9049173" cy="0"/>
          </a:xfrm>
          <a:custGeom>
            <a:avLst/>
            <a:gdLst/>
            <a:ahLst/>
            <a:cxnLst/>
            <a:rect l="l" t="t" r="r" b="b"/>
            <a:pathLst>
              <a:path w="6786880">
                <a:moveTo>
                  <a:pt x="0" y="0"/>
                </a:moveTo>
                <a:lnTo>
                  <a:pt x="6786753" y="0"/>
                </a:lnTo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3375" y="2876224"/>
            <a:ext cx="138007" cy="574675"/>
          </a:xfrm>
          <a:custGeom>
            <a:avLst/>
            <a:gdLst/>
            <a:ahLst/>
            <a:cxnLst/>
            <a:rect l="l" t="t" r="r" b="b"/>
            <a:pathLst>
              <a:path w="103505" h="574675">
                <a:moveTo>
                  <a:pt x="7086" y="478154"/>
                </a:moveTo>
                <a:lnTo>
                  <a:pt x="4051" y="479805"/>
                </a:lnTo>
                <a:lnTo>
                  <a:pt x="1028" y="481583"/>
                </a:lnTo>
                <a:lnTo>
                  <a:pt x="0" y="485520"/>
                </a:lnTo>
                <a:lnTo>
                  <a:pt x="51701" y="574166"/>
                </a:lnTo>
                <a:lnTo>
                  <a:pt x="59032" y="561593"/>
                </a:lnTo>
                <a:lnTo>
                  <a:pt x="45351" y="561593"/>
                </a:lnTo>
                <a:lnTo>
                  <a:pt x="45351" y="538001"/>
                </a:lnTo>
                <a:lnTo>
                  <a:pt x="12738" y="482091"/>
                </a:lnTo>
                <a:lnTo>
                  <a:pt x="10972" y="479170"/>
                </a:lnTo>
                <a:lnTo>
                  <a:pt x="7086" y="478154"/>
                </a:lnTo>
                <a:close/>
              </a:path>
              <a:path w="103505" h="574675">
                <a:moveTo>
                  <a:pt x="45351" y="538001"/>
                </a:moveTo>
                <a:lnTo>
                  <a:pt x="45351" y="561593"/>
                </a:lnTo>
                <a:lnTo>
                  <a:pt x="58051" y="561593"/>
                </a:lnTo>
                <a:lnTo>
                  <a:pt x="58051" y="558291"/>
                </a:lnTo>
                <a:lnTo>
                  <a:pt x="46215" y="558291"/>
                </a:lnTo>
                <a:lnTo>
                  <a:pt x="51703" y="548889"/>
                </a:lnTo>
                <a:lnTo>
                  <a:pt x="45351" y="538001"/>
                </a:lnTo>
                <a:close/>
              </a:path>
              <a:path w="103505" h="574675">
                <a:moveTo>
                  <a:pt x="96278" y="478154"/>
                </a:moveTo>
                <a:lnTo>
                  <a:pt x="92468" y="479170"/>
                </a:lnTo>
                <a:lnTo>
                  <a:pt x="90690" y="482091"/>
                </a:lnTo>
                <a:lnTo>
                  <a:pt x="58058" y="538001"/>
                </a:lnTo>
                <a:lnTo>
                  <a:pt x="58051" y="561593"/>
                </a:lnTo>
                <a:lnTo>
                  <a:pt x="59032" y="561593"/>
                </a:lnTo>
                <a:lnTo>
                  <a:pt x="103390" y="485520"/>
                </a:lnTo>
                <a:lnTo>
                  <a:pt x="102374" y="481583"/>
                </a:lnTo>
                <a:lnTo>
                  <a:pt x="99326" y="479805"/>
                </a:lnTo>
                <a:lnTo>
                  <a:pt x="96278" y="478154"/>
                </a:lnTo>
                <a:close/>
              </a:path>
              <a:path w="103505" h="574675">
                <a:moveTo>
                  <a:pt x="51703" y="548889"/>
                </a:moveTo>
                <a:lnTo>
                  <a:pt x="46215" y="558291"/>
                </a:lnTo>
                <a:lnTo>
                  <a:pt x="57188" y="558291"/>
                </a:lnTo>
                <a:lnTo>
                  <a:pt x="51703" y="548889"/>
                </a:lnTo>
                <a:close/>
              </a:path>
              <a:path w="103505" h="574675">
                <a:moveTo>
                  <a:pt x="58051" y="538012"/>
                </a:moveTo>
                <a:lnTo>
                  <a:pt x="51703" y="548889"/>
                </a:lnTo>
                <a:lnTo>
                  <a:pt x="57188" y="558291"/>
                </a:lnTo>
                <a:lnTo>
                  <a:pt x="58051" y="558291"/>
                </a:lnTo>
                <a:lnTo>
                  <a:pt x="58051" y="538012"/>
                </a:lnTo>
                <a:close/>
              </a:path>
              <a:path w="103505" h="574675">
                <a:moveTo>
                  <a:pt x="58051" y="0"/>
                </a:moveTo>
                <a:lnTo>
                  <a:pt x="45351" y="0"/>
                </a:lnTo>
                <a:lnTo>
                  <a:pt x="45358" y="538012"/>
                </a:lnTo>
                <a:lnTo>
                  <a:pt x="51703" y="548889"/>
                </a:lnTo>
                <a:lnTo>
                  <a:pt x="58051" y="538012"/>
                </a:lnTo>
                <a:lnTo>
                  <a:pt x="5805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53696" y="2876224"/>
            <a:ext cx="138007" cy="589915"/>
          </a:xfrm>
          <a:custGeom>
            <a:avLst/>
            <a:gdLst/>
            <a:ahLst/>
            <a:cxnLst/>
            <a:rect l="l" t="t" r="r" b="b"/>
            <a:pathLst>
              <a:path w="103504" h="589914">
                <a:moveTo>
                  <a:pt x="7112" y="493649"/>
                </a:moveTo>
                <a:lnTo>
                  <a:pt x="4063" y="495300"/>
                </a:lnTo>
                <a:lnTo>
                  <a:pt x="1015" y="497077"/>
                </a:lnTo>
                <a:lnTo>
                  <a:pt x="0" y="501014"/>
                </a:lnTo>
                <a:lnTo>
                  <a:pt x="51688" y="589661"/>
                </a:lnTo>
                <a:lnTo>
                  <a:pt x="59020" y="577088"/>
                </a:lnTo>
                <a:lnTo>
                  <a:pt x="45338" y="577088"/>
                </a:lnTo>
                <a:lnTo>
                  <a:pt x="45338" y="553538"/>
                </a:lnTo>
                <a:lnTo>
                  <a:pt x="12700" y="497586"/>
                </a:lnTo>
                <a:lnTo>
                  <a:pt x="10922" y="494664"/>
                </a:lnTo>
                <a:lnTo>
                  <a:pt x="7112" y="493649"/>
                </a:lnTo>
                <a:close/>
              </a:path>
              <a:path w="103504" h="589914">
                <a:moveTo>
                  <a:pt x="45338" y="553538"/>
                </a:moveTo>
                <a:lnTo>
                  <a:pt x="45338" y="577088"/>
                </a:lnTo>
                <a:lnTo>
                  <a:pt x="58038" y="577088"/>
                </a:lnTo>
                <a:lnTo>
                  <a:pt x="58038" y="573786"/>
                </a:lnTo>
                <a:lnTo>
                  <a:pt x="46227" y="573786"/>
                </a:lnTo>
                <a:lnTo>
                  <a:pt x="51688" y="564424"/>
                </a:lnTo>
                <a:lnTo>
                  <a:pt x="45338" y="553538"/>
                </a:lnTo>
                <a:close/>
              </a:path>
              <a:path w="103504" h="589914">
                <a:moveTo>
                  <a:pt x="96265" y="493649"/>
                </a:moveTo>
                <a:lnTo>
                  <a:pt x="92455" y="494664"/>
                </a:lnTo>
                <a:lnTo>
                  <a:pt x="90677" y="497586"/>
                </a:lnTo>
                <a:lnTo>
                  <a:pt x="58038" y="553538"/>
                </a:lnTo>
                <a:lnTo>
                  <a:pt x="58038" y="577088"/>
                </a:lnTo>
                <a:lnTo>
                  <a:pt x="59020" y="577088"/>
                </a:lnTo>
                <a:lnTo>
                  <a:pt x="103377" y="501014"/>
                </a:lnTo>
                <a:lnTo>
                  <a:pt x="102362" y="497077"/>
                </a:lnTo>
                <a:lnTo>
                  <a:pt x="99313" y="495300"/>
                </a:lnTo>
                <a:lnTo>
                  <a:pt x="96265" y="493649"/>
                </a:lnTo>
                <a:close/>
              </a:path>
              <a:path w="103504" h="589914">
                <a:moveTo>
                  <a:pt x="51688" y="564424"/>
                </a:moveTo>
                <a:lnTo>
                  <a:pt x="46227" y="573786"/>
                </a:lnTo>
                <a:lnTo>
                  <a:pt x="57150" y="573786"/>
                </a:lnTo>
                <a:lnTo>
                  <a:pt x="51688" y="564424"/>
                </a:lnTo>
                <a:close/>
              </a:path>
              <a:path w="103504" h="589914">
                <a:moveTo>
                  <a:pt x="58038" y="553538"/>
                </a:moveTo>
                <a:lnTo>
                  <a:pt x="51688" y="564424"/>
                </a:lnTo>
                <a:lnTo>
                  <a:pt x="57150" y="573786"/>
                </a:lnTo>
                <a:lnTo>
                  <a:pt x="58038" y="573786"/>
                </a:lnTo>
                <a:lnTo>
                  <a:pt x="58038" y="553538"/>
                </a:lnTo>
                <a:close/>
              </a:path>
              <a:path w="103504" h="589914">
                <a:moveTo>
                  <a:pt x="58038" y="0"/>
                </a:moveTo>
                <a:lnTo>
                  <a:pt x="45338" y="0"/>
                </a:lnTo>
                <a:lnTo>
                  <a:pt x="45338" y="553538"/>
                </a:lnTo>
                <a:lnTo>
                  <a:pt x="51688" y="564424"/>
                </a:lnTo>
                <a:lnTo>
                  <a:pt x="58038" y="553538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3488" y="2876224"/>
            <a:ext cx="138007" cy="574675"/>
          </a:xfrm>
          <a:custGeom>
            <a:avLst/>
            <a:gdLst/>
            <a:ahLst/>
            <a:cxnLst/>
            <a:rect l="l" t="t" r="r" b="b"/>
            <a:pathLst>
              <a:path w="103504" h="574675">
                <a:moveTo>
                  <a:pt x="7112" y="478154"/>
                </a:moveTo>
                <a:lnTo>
                  <a:pt x="4064" y="479805"/>
                </a:lnTo>
                <a:lnTo>
                  <a:pt x="1016" y="481583"/>
                </a:lnTo>
                <a:lnTo>
                  <a:pt x="0" y="485520"/>
                </a:lnTo>
                <a:lnTo>
                  <a:pt x="51689" y="574166"/>
                </a:lnTo>
                <a:lnTo>
                  <a:pt x="59020" y="561593"/>
                </a:lnTo>
                <a:lnTo>
                  <a:pt x="45339" y="561593"/>
                </a:lnTo>
                <a:lnTo>
                  <a:pt x="45339" y="538044"/>
                </a:lnTo>
                <a:lnTo>
                  <a:pt x="12700" y="482091"/>
                </a:lnTo>
                <a:lnTo>
                  <a:pt x="10922" y="479170"/>
                </a:lnTo>
                <a:lnTo>
                  <a:pt x="7112" y="478154"/>
                </a:lnTo>
                <a:close/>
              </a:path>
              <a:path w="103504" h="574675">
                <a:moveTo>
                  <a:pt x="45339" y="538044"/>
                </a:moveTo>
                <a:lnTo>
                  <a:pt x="45339" y="561593"/>
                </a:lnTo>
                <a:lnTo>
                  <a:pt x="58039" y="561593"/>
                </a:lnTo>
                <a:lnTo>
                  <a:pt x="58039" y="558291"/>
                </a:lnTo>
                <a:lnTo>
                  <a:pt x="46228" y="558291"/>
                </a:lnTo>
                <a:lnTo>
                  <a:pt x="51689" y="548930"/>
                </a:lnTo>
                <a:lnTo>
                  <a:pt x="45339" y="538044"/>
                </a:lnTo>
                <a:close/>
              </a:path>
              <a:path w="103504" h="574675">
                <a:moveTo>
                  <a:pt x="96266" y="478154"/>
                </a:moveTo>
                <a:lnTo>
                  <a:pt x="92456" y="479170"/>
                </a:lnTo>
                <a:lnTo>
                  <a:pt x="90678" y="482091"/>
                </a:lnTo>
                <a:lnTo>
                  <a:pt x="58039" y="538044"/>
                </a:lnTo>
                <a:lnTo>
                  <a:pt x="58039" y="561593"/>
                </a:lnTo>
                <a:lnTo>
                  <a:pt x="59020" y="561593"/>
                </a:lnTo>
                <a:lnTo>
                  <a:pt x="103378" y="485520"/>
                </a:lnTo>
                <a:lnTo>
                  <a:pt x="102362" y="481583"/>
                </a:lnTo>
                <a:lnTo>
                  <a:pt x="99314" y="479805"/>
                </a:lnTo>
                <a:lnTo>
                  <a:pt x="96266" y="478154"/>
                </a:lnTo>
                <a:close/>
              </a:path>
              <a:path w="103504" h="574675">
                <a:moveTo>
                  <a:pt x="51689" y="548930"/>
                </a:moveTo>
                <a:lnTo>
                  <a:pt x="46228" y="558291"/>
                </a:lnTo>
                <a:lnTo>
                  <a:pt x="57150" y="558291"/>
                </a:lnTo>
                <a:lnTo>
                  <a:pt x="51689" y="548930"/>
                </a:lnTo>
                <a:close/>
              </a:path>
              <a:path w="103504" h="574675">
                <a:moveTo>
                  <a:pt x="58039" y="538044"/>
                </a:moveTo>
                <a:lnTo>
                  <a:pt x="51689" y="548930"/>
                </a:lnTo>
                <a:lnTo>
                  <a:pt x="57150" y="558291"/>
                </a:lnTo>
                <a:lnTo>
                  <a:pt x="58039" y="558291"/>
                </a:lnTo>
                <a:lnTo>
                  <a:pt x="58039" y="538044"/>
                </a:lnTo>
                <a:close/>
              </a:path>
              <a:path w="103504" h="574675">
                <a:moveTo>
                  <a:pt x="58039" y="0"/>
                </a:moveTo>
                <a:lnTo>
                  <a:pt x="45339" y="0"/>
                </a:lnTo>
                <a:lnTo>
                  <a:pt x="45339" y="538044"/>
                </a:lnTo>
                <a:lnTo>
                  <a:pt x="51689" y="548930"/>
                </a:lnTo>
                <a:lnTo>
                  <a:pt x="58038" y="538044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08272" y="2876224"/>
            <a:ext cx="138007" cy="574675"/>
          </a:xfrm>
          <a:custGeom>
            <a:avLst/>
            <a:gdLst/>
            <a:ahLst/>
            <a:cxnLst/>
            <a:rect l="l" t="t" r="r" b="b"/>
            <a:pathLst>
              <a:path w="103504" h="574675">
                <a:moveTo>
                  <a:pt x="7111" y="478154"/>
                </a:moveTo>
                <a:lnTo>
                  <a:pt x="4063" y="479805"/>
                </a:lnTo>
                <a:lnTo>
                  <a:pt x="1015" y="481583"/>
                </a:lnTo>
                <a:lnTo>
                  <a:pt x="0" y="485520"/>
                </a:lnTo>
                <a:lnTo>
                  <a:pt x="51688" y="574166"/>
                </a:lnTo>
                <a:lnTo>
                  <a:pt x="59020" y="561593"/>
                </a:lnTo>
                <a:lnTo>
                  <a:pt x="45338" y="561593"/>
                </a:lnTo>
                <a:lnTo>
                  <a:pt x="45338" y="538044"/>
                </a:lnTo>
                <a:lnTo>
                  <a:pt x="12700" y="482091"/>
                </a:lnTo>
                <a:lnTo>
                  <a:pt x="10922" y="479170"/>
                </a:lnTo>
                <a:lnTo>
                  <a:pt x="7111" y="478154"/>
                </a:lnTo>
                <a:close/>
              </a:path>
              <a:path w="103504" h="574675">
                <a:moveTo>
                  <a:pt x="45339" y="538044"/>
                </a:moveTo>
                <a:lnTo>
                  <a:pt x="45338" y="561593"/>
                </a:lnTo>
                <a:lnTo>
                  <a:pt x="58038" y="561593"/>
                </a:lnTo>
                <a:lnTo>
                  <a:pt x="58038" y="558291"/>
                </a:lnTo>
                <a:lnTo>
                  <a:pt x="46227" y="558291"/>
                </a:lnTo>
                <a:lnTo>
                  <a:pt x="51688" y="548930"/>
                </a:lnTo>
                <a:lnTo>
                  <a:pt x="45339" y="538044"/>
                </a:lnTo>
                <a:close/>
              </a:path>
              <a:path w="103504" h="574675">
                <a:moveTo>
                  <a:pt x="96265" y="478154"/>
                </a:moveTo>
                <a:lnTo>
                  <a:pt x="92455" y="479170"/>
                </a:lnTo>
                <a:lnTo>
                  <a:pt x="90677" y="482091"/>
                </a:lnTo>
                <a:lnTo>
                  <a:pt x="58038" y="538044"/>
                </a:lnTo>
                <a:lnTo>
                  <a:pt x="58038" y="561593"/>
                </a:lnTo>
                <a:lnTo>
                  <a:pt x="59020" y="561593"/>
                </a:lnTo>
                <a:lnTo>
                  <a:pt x="103377" y="485520"/>
                </a:lnTo>
                <a:lnTo>
                  <a:pt x="102361" y="481583"/>
                </a:lnTo>
                <a:lnTo>
                  <a:pt x="99313" y="479805"/>
                </a:lnTo>
                <a:lnTo>
                  <a:pt x="96265" y="478154"/>
                </a:lnTo>
                <a:close/>
              </a:path>
              <a:path w="103504" h="574675">
                <a:moveTo>
                  <a:pt x="51688" y="548930"/>
                </a:moveTo>
                <a:lnTo>
                  <a:pt x="46227" y="558291"/>
                </a:lnTo>
                <a:lnTo>
                  <a:pt x="57150" y="558291"/>
                </a:lnTo>
                <a:lnTo>
                  <a:pt x="51688" y="548930"/>
                </a:lnTo>
                <a:close/>
              </a:path>
              <a:path w="103504" h="574675">
                <a:moveTo>
                  <a:pt x="58038" y="538044"/>
                </a:moveTo>
                <a:lnTo>
                  <a:pt x="51688" y="548930"/>
                </a:lnTo>
                <a:lnTo>
                  <a:pt x="57150" y="558291"/>
                </a:lnTo>
                <a:lnTo>
                  <a:pt x="58038" y="558291"/>
                </a:lnTo>
                <a:lnTo>
                  <a:pt x="58038" y="538044"/>
                </a:lnTo>
                <a:close/>
              </a:path>
              <a:path w="103504" h="574675">
                <a:moveTo>
                  <a:pt x="58038" y="0"/>
                </a:moveTo>
                <a:lnTo>
                  <a:pt x="45338" y="0"/>
                </a:lnTo>
                <a:lnTo>
                  <a:pt x="45339" y="538044"/>
                </a:lnTo>
                <a:lnTo>
                  <a:pt x="51688" y="548930"/>
                </a:lnTo>
                <a:lnTo>
                  <a:pt x="58038" y="538044"/>
                </a:lnTo>
                <a:lnTo>
                  <a:pt x="5803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161889" y="2876224"/>
            <a:ext cx="138007" cy="574675"/>
          </a:xfrm>
          <a:custGeom>
            <a:avLst/>
            <a:gdLst/>
            <a:ahLst/>
            <a:cxnLst/>
            <a:rect l="l" t="t" r="r" b="b"/>
            <a:pathLst>
              <a:path w="103504" h="574675">
                <a:moveTo>
                  <a:pt x="7112" y="478154"/>
                </a:moveTo>
                <a:lnTo>
                  <a:pt x="4064" y="479805"/>
                </a:lnTo>
                <a:lnTo>
                  <a:pt x="1016" y="481583"/>
                </a:lnTo>
                <a:lnTo>
                  <a:pt x="0" y="485520"/>
                </a:lnTo>
                <a:lnTo>
                  <a:pt x="51689" y="574166"/>
                </a:lnTo>
                <a:lnTo>
                  <a:pt x="59020" y="561593"/>
                </a:lnTo>
                <a:lnTo>
                  <a:pt x="45339" y="561593"/>
                </a:lnTo>
                <a:lnTo>
                  <a:pt x="45339" y="538044"/>
                </a:lnTo>
                <a:lnTo>
                  <a:pt x="12700" y="482091"/>
                </a:lnTo>
                <a:lnTo>
                  <a:pt x="10922" y="479170"/>
                </a:lnTo>
                <a:lnTo>
                  <a:pt x="7112" y="478154"/>
                </a:lnTo>
                <a:close/>
              </a:path>
              <a:path w="103504" h="574675">
                <a:moveTo>
                  <a:pt x="45339" y="538044"/>
                </a:moveTo>
                <a:lnTo>
                  <a:pt x="45339" y="561593"/>
                </a:lnTo>
                <a:lnTo>
                  <a:pt x="58039" y="561593"/>
                </a:lnTo>
                <a:lnTo>
                  <a:pt x="58039" y="558291"/>
                </a:lnTo>
                <a:lnTo>
                  <a:pt x="46227" y="558291"/>
                </a:lnTo>
                <a:lnTo>
                  <a:pt x="51688" y="548930"/>
                </a:lnTo>
                <a:lnTo>
                  <a:pt x="45339" y="538044"/>
                </a:lnTo>
                <a:close/>
              </a:path>
              <a:path w="103504" h="574675">
                <a:moveTo>
                  <a:pt x="96266" y="478154"/>
                </a:moveTo>
                <a:lnTo>
                  <a:pt x="92455" y="479170"/>
                </a:lnTo>
                <a:lnTo>
                  <a:pt x="90677" y="482091"/>
                </a:lnTo>
                <a:lnTo>
                  <a:pt x="58039" y="538044"/>
                </a:lnTo>
                <a:lnTo>
                  <a:pt x="58039" y="561593"/>
                </a:lnTo>
                <a:lnTo>
                  <a:pt x="59020" y="561593"/>
                </a:lnTo>
                <a:lnTo>
                  <a:pt x="103377" y="485520"/>
                </a:lnTo>
                <a:lnTo>
                  <a:pt x="102362" y="481583"/>
                </a:lnTo>
                <a:lnTo>
                  <a:pt x="99314" y="479805"/>
                </a:lnTo>
                <a:lnTo>
                  <a:pt x="96266" y="478154"/>
                </a:lnTo>
                <a:close/>
              </a:path>
              <a:path w="103504" h="574675">
                <a:moveTo>
                  <a:pt x="51688" y="548930"/>
                </a:moveTo>
                <a:lnTo>
                  <a:pt x="46227" y="558291"/>
                </a:lnTo>
                <a:lnTo>
                  <a:pt x="57150" y="558291"/>
                </a:lnTo>
                <a:lnTo>
                  <a:pt x="51688" y="548930"/>
                </a:lnTo>
                <a:close/>
              </a:path>
              <a:path w="103504" h="574675">
                <a:moveTo>
                  <a:pt x="58039" y="538044"/>
                </a:moveTo>
                <a:lnTo>
                  <a:pt x="51688" y="548930"/>
                </a:lnTo>
                <a:lnTo>
                  <a:pt x="57150" y="558291"/>
                </a:lnTo>
                <a:lnTo>
                  <a:pt x="58039" y="558291"/>
                </a:lnTo>
                <a:lnTo>
                  <a:pt x="58039" y="538044"/>
                </a:lnTo>
                <a:close/>
              </a:path>
              <a:path w="103504" h="574675">
                <a:moveTo>
                  <a:pt x="58039" y="0"/>
                </a:moveTo>
                <a:lnTo>
                  <a:pt x="45339" y="0"/>
                </a:lnTo>
                <a:lnTo>
                  <a:pt x="45339" y="538044"/>
                </a:lnTo>
                <a:lnTo>
                  <a:pt x="51688" y="548930"/>
                </a:lnTo>
                <a:lnTo>
                  <a:pt x="58038" y="538044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37920" y="2300151"/>
            <a:ext cx="138007" cy="576580"/>
          </a:xfrm>
          <a:custGeom>
            <a:avLst/>
            <a:gdLst/>
            <a:ahLst/>
            <a:cxnLst/>
            <a:rect l="l" t="t" r="r" b="b"/>
            <a:pathLst>
              <a:path w="103504" h="576580">
                <a:moveTo>
                  <a:pt x="7112" y="480060"/>
                </a:moveTo>
                <a:lnTo>
                  <a:pt x="1016" y="483615"/>
                </a:lnTo>
                <a:lnTo>
                  <a:pt x="0" y="487425"/>
                </a:lnTo>
                <a:lnTo>
                  <a:pt x="51689" y="576072"/>
                </a:lnTo>
                <a:lnTo>
                  <a:pt x="59020" y="563499"/>
                </a:lnTo>
                <a:lnTo>
                  <a:pt x="45339" y="563499"/>
                </a:lnTo>
                <a:lnTo>
                  <a:pt x="45339" y="540076"/>
                </a:lnTo>
                <a:lnTo>
                  <a:pt x="10922" y="481075"/>
                </a:lnTo>
                <a:lnTo>
                  <a:pt x="7112" y="480060"/>
                </a:lnTo>
                <a:close/>
              </a:path>
              <a:path w="103504" h="576580">
                <a:moveTo>
                  <a:pt x="45339" y="540076"/>
                </a:moveTo>
                <a:lnTo>
                  <a:pt x="45339" y="563499"/>
                </a:lnTo>
                <a:lnTo>
                  <a:pt x="58039" y="563499"/>
                </a:lnTo>
                <a:lnTo>
                  <a:pt x="58039" y="560324"/>
                </a:lnTo>
                <a:lnTo>
                  <a:pt x="46228" y="560324"/>
                </a:lnTo>
                <a:lnTo>
                  <a:pt x="51688" y="550962"/>
                </a:lnTo>
                <a:lnTo>
                  <a:pt x="45339" y="540076"/>
                </a:lnTo>
                <a:close/>
              </a:path>
              <a:path w="103504" h="576580">
                <a:moveTo>
                  <a:pt x="96266" y="480060"/>
                </a:moveTo>
                <a:lnTo>
                  <a:pt x="92456" y="481075"/>
                </a:lnTo>
                <a:lnTo>
                  <a:pt x="58039" y="540076"/>
                </a:lnTo>
                <a:lnTo>
                  <a:pt x="58039" y="563499"/>
                </a:lnTo>
                <a:lnTo>
                  <a:pt x="59020" y="563499"/>
                </a:lnTo>
                <a:lnTo>
                  <a:pt x="103378" y="487425"/>
                </a:lnTo>
                <a:lnTo>
                  <a:pt x="102362" y="483615"/>
                </a:lnTo>
                <a:lnTo>
                  <a:pt x="96266" y="480060"/>
                </a:lnTo>
                <a:close/>
              </a:path>
              <a:path w="103504" h="576580">
                <a:moveTo>
                  <a:pt x="51689" y="550962"/>
                </a:moveTo>
                <a:lnTo>
                  <a:pt x="46228" y="560324"/>
                </a:lnTo>
                <a:lnTo>
                  <a:pt x="57150" y="560324"/>
                </a:lnTo>
                <a:lnTo>
                  <a:pt x="51689" y="550962"/>
                </a:lnTo>
                <a:close/>
              </a:path>
              <a:path w="103504" h="576580">
                <a:moveTo>
                  <a:pt x="58039" y="540076"/>
                </a:moveTo>
                <a:lnTo>
                  <a:pt x="51689" y="550962"/>
                </a:lnTo>
                <a:lnTo>
                  <a:pt x="57150" y="560324"/>
                </a:lnTo>
                <a:lnTo>
                  <a:pt x="58039" y="560324"/>
                </a:lnTo>
                <a:lnTo>
                  <a:pt x="58039" y="540076"/>
                </a:lnTo>
                <a:close/>
              </a:path>
              <a:path w="103504" h="576580">
                <a:moveTo>
                  <a:pt x="58039" y="0"/>
                </a:moveTo>
                <a:lnTo>
                  <a:pt x="45339" y="0"/>
                </a:lnTo>
                <a:lnTo>
                  <a:pt x="45339" y="540076"/>
                </a:lnTo>
                <a:lnTo>
                  <a:pt x="51689" y="550962"/>
                </a:lnTo>
                <a:lnTo>
                  <a:pt x="58038" y="540076"/>
                </a:lnTo>
                <a:lnTo>
                  <a:pt x="5803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xmlns="" id="{9509CE78-61FA-4EC3-A905-6F2E1DFA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66268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  <a:r>
              <a:rPr sz="4400" b="1" spc="-7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4400" b="1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Indentation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91750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Most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20" dirty="0">
                <a:latin typeface="Calibri"/>
                <a:cs typeface="Calibri"/>
              </a:rPr>
              <a:t>programming </a:t>
            </a:r>
            <a:r>
              <a:rPr sz="2800" spc="-5" dirty="0">
                <a:latin typeface="Calibri"/>
                <a:cs typeface="Calibri"/>
              </a:rPr>
              <a:t>languages </a:t>
            </a:r>
            <a:r>
              <a:rPr sz="2800" spc="-30" dirty="0">
                <a:latin typeface="Calibri"/>
                <a:cs typeface="Calibri"/>
              </a:rPr>
              <a:t>like </a:t>
            </a:r>
            <a:r>
              <a:rPr sz="2800" spc="-10" dirty="0">
                <a:latin typeface="Calibri"/>
                <a:cs typeface="Calibri"/>
              </a:rPr>
              <a:t>C, </a:t>
            </a:r>
            <a:r>
              <a:rPr sz="2800" spc="-5" dirty="0">
                <a:latin typeface="Calibri"/>
                <a:cs typeface="Calibri"/>
              </a:rPr>
              <a:t>C++, </a:t>
            </a:r>
            <a:r>
              <a:rPr sz="2800" spc="-25" dirty="0">
                <a:latin typeface="Calibri"/>
                <a:cs typeface="Calibri"/>
              </a:rPr>
              <a:t>Java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15" dirty="0">
                <a:latin typeface="Calibri"/>
                <a:cs typeface="Calibri"/>
              </a:rPr>
              <a:t>braces </a:t>
            </a:r>
            <a:r>
              <a:rPr sz="2800" spc="-5" dirty="0">
                <a:latin typeface="Calibri"/>
                <a:cs typeface="Calibri"/>
              </a:rPr>
              <a:t>{ } </a:t>
            </a:r>
            <a:r>
              <a:rPr sz="2800" spc="-15" dirty="0">
                <a:latin typeface="Calibri"/>
                <a:cs typeface="Calibri"/>
              </a:rPr>
              <a:t>to  define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10" dirty="0">
                <a:latin typeface="Calibri"/>
                <a:cs typeface="Calibri"/>
              </a:rPr>
              <a:t>uses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indentation</a:t>
            </a:r>
            <a:endParaRPr sz="2800">
              <a:latin typeface="Calibri"/>
              <a:cs typeface="Calibri"/>
            </a:endParaRPr>
          </a:p>
          <a:p>
            <a:pPr marL="241300" marR="395605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code block (body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0" dirty="0">
                <a:latin typeface="Calibri"/>
                <a:cs typeface="Calibri"/>
              </a:rPr>
              <a:t>function, </a:t>
            </a:r>
            <a:r>
              <a:rPr sz="2800" spc="-5" dirty="0">
                <a:latin typeface="Calibri"/>
                <a:cs typeface="Calibri"/>
              </a:rPr>
              <a:t>loop </a:t>
            </a:r>
            <a:r>
              <a:rPr sz="2800" spc="-15" dirty="0">
                <a:latin typeface="Calibri"/>
                <a:cs typeface="Calibri"/>
              </a:rPr>
              <a:t>etc.) starts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5" dirty="0">
                <a:latin typeface="Calibri"/>
                <a:cs typeface="Calibri"/>
              </a:rPr>
              <a:t>indentation  </a:t>
            </a:r>
            <a:r>
              <a:rPr sz="2800" spc="-5" dirty="0">
                <a:latin typeface="Calibri"/>
                <a:cs typeface="Calibri"/>
              </a:rPr>
              <a:t>and ends with the </a:t>
            </a: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un-indented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1851C8-6B20-4DA0-94D6-99CF1D6F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609600"/>
            <a:ext cx="8782812" cy="2895600"/>
          </a:xfrm>
          <a:prstGeom prst="rect">
            <a:avLst/>
          </a:prstGeom>
          <a:blipFill>
            <a:blip r:embed="rId2" cstate="print"/>
            <a:srcRect/>
            <a:stretch>
              <a:fillRect t="-1371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2"/>
          <p:cNvSpPr/>
          <p:nvPr/>
        </p:nvSpPr>
        <p:spPr>
          <a:xfrm>
            <a:off x="1087395" y="3124200"/>
            <a:ext cx="9046464" cy="2964179"/>
          </a:xfrm>
          <a:prstGeom prst="rect">
            <a:avLst/>
          </a:prstGeom>
          <a:blipFill>
            <a:blip r:embed="rId3" cstate="print"/>
            <a:srcRect/>
            <a:stretch>
              <a:fillRect t="-5861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EF2D2A-26F8-4E0D-895A-51FE8F00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102082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Error </a:t>
            </a:r>
            <a:r>
              <a:rPr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due </a:t>
            </a:r>
            <a:r>
              <a:rPr sz="4400" b="1" spc="-2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</a:t>
            </a:r>
            <a:r>
              <a:rPr sz="4400" b="1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incorrect</a:t>
            </a:r>
            <a:r>
              <a:rPr sz="4400" b="1" spc="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4400" b="1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indentation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9032" y="2106167"/>
            <a:ext cx="9116568" cy="437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F07A12-0AB7-4479-9ECA-C990EFB6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981"/>
            <a:ext cx="43408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  <a:r>
              <a:rPr sz="4400" b="1" spc="-5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4400" b="1" spc="-3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Variable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600565" cy="14338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variable </a:t>
            </a:r>
            <a:r>
              <a:rPr sz="2800" spc="-15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named location used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25" dirty="0">
                <a:latin typeface="Calibri"/>
                <a:cs typeface="Calibri"/>
              </a:rPr>
              <a:t>store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in the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Alternatively,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15" dirty="0">
                <a:latin typeface="Calibri"/>
                <a:cs typeface="Calibri"/>
              </a:rPr>
              <a:t>are container </a:t>
            </a:r>
            <a:r>
              <a:rPr sz="2800" spc="-10" dirty="0">
                <a:latin typeface="Calibri"/>
                <a:cs typeface="Calibri"/>
              </a:rPr>
              <a:t>that hold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0" dirty="0">
                <a:latin typeface="Calibri"/>
                <a:cs typeface="Calibri"/>
              </a:rPr>
              <a:t>can be  </a:t>
            </a:r>
            <a:r>
              <a:rPr sz="2800" spc="-5" dirty="0">
                <a:latin typeface="Calibri"/>
                <a:cs typeface="Calibri"/>
              </a:rPr>
              <a:t>changed </a:t>
            </a:r>
            <a:r>
              <a:rPr sz="2800" spc="-15" dirty="0">
                <a:latin typeface="Calibri"/>
                <a:cs typeface="Calibri"/>
              </a:rPr>
              <a:t>later throughout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programming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916939" y="3505200"/>
            <a:ext cx="9919335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5656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In Python,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not need </a:t>
            </a:r>
            <a:r>
              <a:rPr sz="2800" spc="-15" dirty="0">
                <a:latin typeface="Calibri"/>
                <a:cs typeface="Calibri"/>
              </a:rPr>
              <a:t>declaration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reserve </a:t>
            </a:r>
            <a:r>
              <a:rPr sz="2800" spc="-5" dirty="0">
                <a:latin typeface="Calibri"/>
                <a:cs typeface="Calibri"/>
              </a:rPr>
              <a:t>memory  </a:t>
            </a:r>
            <a:r>
              <a:rPr sz="2800" spc="-10" dirty="0">
                <a:latin typeface="Calibri"/>
                <a:cs typeface="Calibri"/>
              </a:rPr>
              <a:t>space.</a:t>
            </a:r>
            <a:endParaRPr sz="2800" dirty="0">
              <a:latin typeface="Calibri"/>
              <a:cs typeface="Calibri"/>
            </a:endParaRPr>
          </a:p>
          <a:p>
            <a:pPr marL="241300" marR="869950" indent="-229235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The "variable </a:t>
            </a:r>
            <a:r>
              <a:rPr sz="2800" spc="-15" dirty="0">
                <a:latin typeface="Calibri"/>
                <a:cs typeface="Calibri"/>
              </a:rPr>
              <a:t>declaration"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"variable initialization" happens  automatically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assign a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assignment </a:t>
            </a:r>
            <a:r>
              <a:rPr sz="2800" spc="-20" dirty="0">
                <a:latin typeface="Calibri"/>
                <a:cs typeface="Calibri"/>
              </a:rPr>
              <a:t>operator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assign the </a:t>
            </a:r>
            <a:r>
              <a:rPr sz="2800" spc="-10" dirty="0">
                <a:latin typeface="Calibri"/>
                <a:cs typeface="Calibri"/>
              </a:rPr>
              <a:t>value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CA3EECF-583F-4E3B-972F-CECA9F00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3415" y="1371600"/>
            <a:ext cx="10247630" cy="49911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>
                <a:latin typeface="Calibri"/>
                <a:cs typeface="Calibri"/>
              </a:rPr>
              <a:t>All features in Pythons are associated with an object.</a:t>
            </a:r>
          </a:p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IN" sz="2800" spc="-5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python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classes and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20" dirty="0">
                <a:latin typeface="Calibri"/>
                <a:cs typeface="Calibri"/>
              </a:rPr>
              <a:t>are instance </a:t>
            </a:r>
            <a:r>
              <a:rPr sz="2800" spc="-5" dirty="0">
                <a:latin typeface="Calibri"/>
                <a:cs typeface="Calibri"/>
              </a:rPr>
              <a:t>(object) </a:t>
            </a:r>
            <a:r>
              <a:rPr sz="2800" dirty="0">
                <a:latin typeface="Calibri"/>
                <a:cs typeface="Calibri"/>
              </a:rPr>
              <a:t>of  </a:t>
            </a:r>
            <a:r>
              <a:rPr sz="2800" spc="-5" dirty="0">
                <a:latin typeface="Calibri"/>
                <a:cs typeface="Calibri"/>
              </a:rPr>
              <a:t>these classes</a:t>
            </a:r>
            <a:r>
              <a:rPr lang="en-US" sz="2800" spc="-5" dirty="0">
                <a:latin typeface="Calibri"/>
                <a:cs typeface="Calibri"/>
              </a:rPr>
              <a:t>.</a:t>
            </a:r>
          </a:p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2800" spc="-5" dirty="0">
                <a:latin typeface="Calibri"/>
                <a:cs typeface="Calibri"/>
              </a:rPr>
              <a:t>The native data types supported by Python are string, integer, float and complex numbers.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5" dirty="0">
                <a:latin typeface="Calibri"/>
                <a:cs typeface="Calibri"/>
              </a:rPr>
              <a:t>types of </a:t>
            </a:r>
            <a:r>
              <a:rPr sz="2800" spc="-25" dirty="0">
                <a:latin typeface="Calibri"/>
                <a:cs typeface="Calibri"/>
              </a:rPr>
              <a:t>data </a:t>
            </a:r>
            <a:r>
              <a:rPr sz="2800" spc="-5" dirty="0">
                <a:latin typeface="Calibri"/>
                <a:cs typeface="Calibri"/>
              </a:rPr>
              <a:t>types in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are: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tuples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dictionary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609600" y="381000"/>
            <a:ext cx="3842175" cy="724984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6933">
              <a:spcBef>
                <a:spcPts val="133"/>
              </a:spcBef>
            </a:pPr>
            <a:r>
              <a:rPr lang="en-US" b="1" spc="22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ahoma"/>
              </a:rPr>
              <a:t>D</a:t>
            </a:r>
            <a:r>
              <a:rPr lang="en-US" b="1" spc="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  <a:r>
              <a:rPr lang="en-US" b="1" spc="-147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ta</a:t>
            </a:r>
            <a:r>
              <a:rPr lang="en-US"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-</a:t>
            </a:r>
            <a:r>
              <a:rPr lang="en-US" b="1" spc="207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ahoma"/>
              </a:rPr>
              <a:t>T</a:t>
            </a:r>
            <a:r>
              <a:rPr lang="en-US" b="1" spc="107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yp</a:t>
            </a:r>
            <a:r>
              <a:rPr lang="en-US" b="1" spc="167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  <a:r>
              <a:rPr lang="en-US" b="1" spc="33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072A69-EE51-48C9-A38D-331EAF65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8" y="2606369"/>
            <a:ext cx="10055861" cy="179690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sz="3000" spc="-5" dirty="0" smtClean="0">
                <a:latin typeface="Calibri"/>
                <a:cs typeface="Calibri"/>
              </a:rPr>
              <a:t>Not </a:t>
            </a:r>
            <a:r>
              <a:rPr sz="3000" spc="-10" dirty="0">
                <a:latin typeface="Calibri"/>
                <a:cs typeface="Calibri"/>
              </a:rPr>
              <a:t>after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dangerous</a:t>
            </a:r>
            <a:r>
              <a:rPr sz="3000" spc="-15" dirty="0">
                <a:latin typeface="Calibri"/>
                <a:cs typeface="Calibri"/>
              </a:rPr>
              <a:t> snake.</a:t>
            </a:r>
            <a:endParaRPr sz="3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3000" spc="-15" dirty="0">
                <a:latin typeface="Calibri"/>
                <a:cs typeface="Calibri"/>
              </a:rPr>
              <a:t>Rossum </a:t>
            </a:r>
            <a:r>
              <a:rPr sz="3000" spc="-10" dirty="0">
                <a:latin typeface="Calibri"/>
                <a:cs typeface="Calibri"/>
              </a:rPr>
              <a:t>was </a:t>
            </a:r>
            <a:r>
              <a:rPr sz="3000" spc="-20" dirty="0">
                <a:latin typeface="Calibri"/>
                <a:cs typeface="Calibri"/>
              </a:rPr>
              <a:t>fan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comedy </a:t>
            </a:r>
            <a:r>
              <a:rPr sz="3000" spc="-5" dirty="0">
                <a:latin typeface="Calibri"/>
                <a:cs typeface="Calibri"/>
              </a:rPr>
              <a:t>series </a:t>
            </a:r>
            <a:r>
              <a:rPr sz="3000" spc="-15" dirty="0">
                <a:latin typeface="Calibri"/>
                <a:cs typeface="Calibri"/>
              </a:rPr>
              <a:t>from late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seventies.</a:t>
            </a:r>
            <a:endParaRPr sz="30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3000" spc="-5" dirty="0">
                <a:latin typeface="Calibri"/>
                <a:cs typeface="Calibri"/>
              </a:rPr>
              <a:t>The name </a:t>
            </a:r>
            <a:r>
              <a:rPr sz="3000" dirty="0">
                <a:latin typeface="Calibri"/>
                <a:cs typeface="Calibri"/>
              </a:rPr>
              <a:t>"Python" </a:t>
            </a:r>
            <a:r>
              <a:rPr sz="3000" spc="-10" dirty="0">
                <a:latin typeface="Calibri"/>
                <a:cs typeface="Calibri"/>
              </a:rPr>
              <a:t>was adopted </a:t>
            </a:r>
            <a:r>
              <a:rPr sz="3000" spc="-15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same series </a:t>
            </a:r>
            <a:r>
              <a:rPr sz="3000" spc="-10" dirty="0">
                <a:latin typeface="Calibri"/>
                <a:cs typeface="Calibri"/>
              </a:rPr>
              <a:t>"Monty </a:t>
            </a:r>
            <a:r>
              <a:rPr sz="3000" dirty="0">
                <a:latin typeface="Calibri"/>
                <a:cs typeface="Calibri"/>
              </a:rPr>
              <a:t>Python's  </a:t>
            </a:r>
            <a:r>
              <a:rPr sz="3000" spc="-5" dirty="0">
                <a:latin typeface="Calibri"/>
                <a:cs typeface="Calibri"/>
              </a:rPr>
              <a:t>Flying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Circus".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0B7943-79DB-46BC-BCCF-9E872069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1000032"/>
            <a:ext cx="53551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670"/>
              </a:spcBef>
              <a:tabLst>
                <a:tab pos="241935" algn="l"/>
              </a:tabLst>
            </a:pPr>
            <a:r>
              <a:rPr lang="en-US" sz="4000" b="1" spc="-25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Why </a:t>
            </a:r>
            <a:r>
              <a:rPr lang="en-US" sz="4000" b="1" spc="-5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the name</a:t>
            </a:r>
            <a:r>
              <a:rPr lang="en-US" sz="4000" b="1" spc="35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US" sz="4000" b="1" spc="-5" dirty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Python</a:t>
            </a:r>
            <a:r>
              <a:rPr lang="en-US" sz="4000" b="1" spc="-5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alibri"/>
              </a:rPr>
              <a:t>?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96388"/>
            <a:ext cx="3842175" cy="69420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b="1" spc="22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ahoma"/>
              </a:rPr>
              <a:t>D</a:t>
            </a:r>
            <a:r>
              <a:rPr b="1" spc="2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</a:t>
            </a:r>
            <a:r>
              <a:rPr b="1" spc="-147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ta</a:t>
            </a:r>
            <a:r>
              <a:rPr b="1" spc="-173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-</a:t>
            </a:r>
            <a:r>
              <a:rPr b="1" spc="207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Tahoma"/>
              </a:rPr>
              <a:t>T</a:t>
            </a:r>
            <a:r>
              <a:rPr b="1" spc="107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yp</a:t>
            </a:r>
            <a:r>
              <a:rPr b="1" spc="167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</a:t>
            </a:r>
            <a:r>
              <a:rPr b="1" spc="33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480" y="1219200"/>
            <a:ext cx="1731433" cy="3996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80" dirty="0">
                <a:solidFill>
                  <a:srgbClr val="4D2F8F"/>
                </a:solidFill>
                <a:cs typeface="Tahoma"/>
              </a:rPr>
              <a:t>N</a:t>
            </a:r>
            <a:r>
              <a:rPr sz="2400" spc="80" dirty="0">
                <a:solidFill>
                  <a:srgbClr val="4D2F8F"/>
                </a:solidFill>
                <a:cs typeface="Lucida Sans Unicode"/>
              </a:rPr>
              <a:t>one</a:t>
            </a:r>
            <a:r>
              <a:rPr sz="2400" spc="-33" dirty="0">
                <a:solidFill>
                  <a:srgbClr val="4D2F8F"/>
                </a:solidFill>
                <a:cs typeface="Lucida Sans Unicode"/>
              </a:rPr>
              <a:t> </a:t>
            </a:r>
            <a:r>
              <a:rPr sz="2400" b="1" spc="113" dirty="0">
                <a:solidFill>
                  <a:srgbClr val="4D2F8F"/>
                </a:solidFill>
                <a:cs typeface="Tahoma"/>
              </a:rPr>
              <a:t>T</a:t>
            </a:r>
            <a:r>
              <a:rPr sz="2400" spc="113" dirty="0">
                <a:solidFill>
                  <a:srgbClr val="4D2F8F"/>
                </a:solidFill>
                <a:cs typeface="Lucida Sans Unicode"/>
              </a:rPr>
              <a:t>ype</a:t>
            </a:r>
            <a:endParaRPr sz="2400" dirty="0"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480" y="2135833"/>
            <a:ext cx="8930320" cy="4316563"/>
          </a:xfrm>
          <a:prstGeom prst="rect">
            <a:avLst/>
          </a:prstGeom>
        </p:spPr>
        <p:txBody>
          <a:bodyPr vert="horz" wrap="square" lIns="0" tIns="137157" rIns="0" bIns="0" rtlCol="0">
            <a:spAutoFit/>
          </a:bodyPr>
          <a:lstStyle/>
          <a:p>
            <a:pPr marL="423323" indent="-406390">
              <a:spcBef>
                <a:spcPts val="1080"/>
              </a:spcBef>
              <a:buFont typeface="Lucida Sans Unicode"/>
              <a:buChar char="●"/>
              <a:tabLst>
                <a:tab pos="422476" algn="l"/>
                <a:tab pos="423323" algn="l"/>
              </a:tabLst>
            </a:pPr>
            <a:r>
              <a:rPr sz="2800" b="1" spc="113" dirty="0">
                <a:cs typeface="Tahoma"/>
              </a:rPr>
              <a:t>None </a:t>
            </a:r>
            <a:r>
              <a:rPr sz="2800" dirty="0">
                <a:cs typeface="Lucida Sans Unicode"/>
              </a:rPr>
              <a:t>data-type </a:t>
            </a:r>
            <a:r>
              <a:rPr sz="2800" spc="27" dirty="0">
                <a:cs typeface="Lucida Sans Unicode"/>
              </a:rPr>
              <a:t>represents </a:t>
            </a:r>
            <a:r>
              <a:rPr sz="2800" spc="47" dirty="0">
                <a:cs typeface="Lucida Sans Unicode"/>
              </a:rPr>
              <a:t>an </a:t>
            </a:r>
            <a:r>
              <a:rPr sz="2800" spc="20" dirty="0">
                <a:cs typeface="Lucida Sans Unicode"/>
              </a:rPr>
              <a:t>object </a:t>
            </a:r>
            <a:r>
              <a:rPr sz="2800" spc="33" dirty="0">
                <a:cs typeface="Lucida Sans Unicode"/>
              </a:rPr>
              <a:t>that </a:t>
            </a:r>
            <a:r>
              <a:rPr sz="2800" spc="20" dirty="0">
                <a:cs typeface="Lucida Sans Unicode"/>
              </a:rPr>
              <a:t>does </a:t>
            </a:r>
            <a:r>
              <a:rPr sz="2800" spc="7" dirty="0">
                <a:cs typeface="Lucida Sans Unicode"/>
              </a:rPr>
              <a:t>not </a:t>
            </a:r>
            <a:r>
              <a:rPr sz="2800" spc="20" dirty="0">
                <a:cs typeface="Lucida Sans Unicode"/>
              </a:rPr>
              <a:t>contain </a:t>
            </a:r>
            <a:r>
              <a:rPr sz="2800" spc="60" dirty="0">
                <a:cs typeface="Lucida Sans Unicode"/>
              </a:rPr>
              <a:t>any</a:t>
            </a:r>
            <a:r>
              <a:rPr sz="2800" spc="-113" dirty="0">
                <a:cs typeface="Lucida Sans Unicode"/>
              </a:rPr>
              <a:t> </a:t>
            </a:r>
            <a:r>
              <a:rPr sz="2800" spc="53" dirty="0">
                <a:cs typeface="Lucida Sans Unicode"/>
              </a:rPr>
              <a:t>value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47" dirty="0">
                <a:cs typeface="Lucida Sans Unicode"/>
              </a:rPr>
              <a:t>Java, </a:t>
            </a:r>
            <a:r>
              <a:rPr sz="2800" spc="7" dirty="0">
                <a:cs typeface="Lucida Sans Unicode"/>
              </a:rPr>
              <a:t>it </a:t>
            </a:r>
            <a:r>
              <a:rPr sz="2800" dirty="0">
                <a:cs typeface="Lucida Sans Unicode"/>
              </a:rPr>
              <a:t>is </a:t>
            </a:r>
            <a:r>
              <a:rPr sz="2800" spc="33" dirty="0">
                <a:cs typeface="Lucida Sans Unicode"/>
              </a:rPr>
              <a:t>called </a:t>
            </a:r>
            <a:r>
              <a:rPr sz="2800" spc="53" dirty="0">
                <a:cs typeface="Lucida Sans Unicode"/>
              </a:rPr>
              <a:t>as </a:t>
            </a:r>
            <a:r>
              <a:rPr sz="2800" b="1" spc="100" dirty="0">
                <a:cs typeface="Tahoma"/>
              </a:rPr>
              <a:t>NULL</a:t>
            </a:r>
            <a:r>
              <a:rPr sz="2800" b="1" spc="-120" dirty="0">
                <a:cs typeface="Tahoma"/>
              </a:rPr>
              <a:t> </a:t>
            </a:r>
            <a:r>
              <a:rPr sz="2800" spc="20" dirty="0">
                <a:cs typeface="Lucida Sans Unicode"/>
              </a:rPr>
              <a:t>Object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27" dirty="0">
                <a:cs typeface="Lucida Sans Unicode"/>
              </a:rPr>
              <a:t>Python, </a:t>
            </a:r>
            <a:r>
              <a:rPr sz="2800" spc="7" dirty="0">
                <a:cs typeface="Lucida Sans Unicode"/>
              </a:rPr>
              <a:t>it </a:t>
            </a:r>
            <a:r>
              <a:rPr sz="2800" dirty="0">
                <a:cs typeface="Lucida Sans Unicode"/>
              </a:rPr>
              <a:t>is </a:t>
            </a:r>
            <a:r>
              <a:rPr sz="2800" spc="33" dirty="0">
                <a:cs typeface="Lucida Sans Unicode"/>
              </a:rPr>
              <a:t>called </a:t>
            </a:r>
            <a:r>
              <a:rPr sz="2800" spc="53" dirty="0">
                <a:cs typeface="Lucida Sans Unicode"/>
              </a:rPr>
              <a:t>as </a:t>
            </a:r>
            <a:r>
              <a:rPr sz="2800" b="1" spc="107" dirty="0">
                <a:cs typeface="Tahoma"/>
              </a:rPr>
              <a:t>NONE</a:t>
            </a:r>
            <a:r>
              <a:rPr sz="2800" b="1" spc="-107" dirty="0">
                <a:cs typeface="Tahoma"/>
              </a:rPr>
              <a:t> </a:t>
            </a:r>
            <a:r>
              <a:rPr sz="2800" spc="20" dirty="0">
                <a:cs typeface="Lucida Sans Unicode"/>
              </a:rPr>
              <a:t>Object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60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7" dirty="0">
                <a:cs typeface="Lucida Sans Unicode"/>
              </a:rPr>
              <a:t>In </a:t>
            </a:r>
            <a:r>
              <a:rPr sz="2800" spc="20" dirty="0">
                <a:cs typeface="Lucida Sans Unicode"/>
              </a:rPr>
              <a:t>boolean </a:t>
            </a:r>
            <a:r>
              <a:rPr sz="2800" spc="7" dirty="0">
                <a:cs typeface="Lucida Sans Unicode"/>
              </a:rPr>
              <a:t>expression, </a:t>
            </a:r>
            <a:r>
              <a:rPr sz="2800" b="1" spc="107" dirty="0">
                <a:cs typeface="Tahoma"/>
              </a:rPr>
              <a:t>NONE </a:t>
            </a:r>
            <a:r>
              <a:rPr sz="2800" dirty="0">
                <a:cs typeface="Lucida Sans Unicode"/>
              </a:rPr>
              <a:t>data-type </a:t>
            </a:r>
            <a:r>
              <a:rPr sz="2800" spc="27" dirty="0">
                <a:cs typeface="Lucida Sans Unicode"/>
              </a:rPr>
              <a:t>represents</a:t>
            </a:r>
            <a:r>
              <a:rPr sz="2800" spc="-67" dirty="0">
                <a:cs typeface="Lucida Sans Unicode"/>
              </a:rPr>
              <a:t> </a:t>
            </a:r>
            <a:r>
              <a:rPr sz="2800" spc="67" dirty="0">
                <a:cs typeface="Lucida Sans Unicode"/>
              </a:rPr>
              <a:t>‘</a:t>
            </a:r>
            <a:r>
              <a:rPr sz="2800" b="1" spc="67" dirty="0">
                <a:cs typeface="Tahoma"/>
              </a:rPr>
              <a:t>False</a:t>
            </a:r>
            <a:r>
              <a:rPr sz="2800" spc="67" dirty="0">
                <a:cs typeface="Lucida Sans Unicode"/>
              </a:rPr>
              <a:t>’</a:t>
            </a:r>
            <a:endParaRPr sz="2800" dirty="0">
              <a:cs typeface="Lucida Sans Unicode"/>
            </a:endParaRPr>
          </a:p>
          <a:p>
            <a:pPr marL="423323" indent="-406390">
              <a:spcBef>
                <a:spcPts val="947"/>
              </a:spcBef>
              <a:buChar char="●"/>
              <a:tabLst>
                <a:tab pos="422476" algn="l"/>
                <a:tab pos="423323" algn="l"/>
              </a:tabLst>
            </a:pPr>
            <a:r>
              <a:rPr sz="2800" spc="40" dirty="0">
                <a:cs typeface="Lucida Sans Unicode"/>
              </a:rPr>
              <a:t>Example:</a:t>
            </a:r>
            <a:endParaRPr sz="2800" dirty="0">
              <a:cs typeface="Lucida Sans Unicode"/>
            </a:endParaRPr>
          </a:p>
          <a:p>
            <a:pPr marL="1032908" lvl="1" indent="-406390">
              <a:spcBef>
                <a:spcPts val="960"/>
              </a:spcBef>
              <a:buChar char="○"/>
              <a:tabLst>
                <a:tab pos="1032061" algn="l"/>
                <a:tab pos="1032908" algn="l"/>
              </a:tabLst>
            </a:pPr>
            <a:r>
              <a:rPr sz="2800" spc="93" dirty="0">
                <a:cs typeface="Lucida Sans Unicode"/>
              </a:rPr>
              <a:t>a </a:t>
            </a:r>
            <a:r>
              <a:rPr sz="2800" spc="67" dirty="0">
                <a:cs typeface="Lucida Sans Unicode"/>
              </a:rPr>
              <a:t>=</a:t>
            </a:r>
            <a:r>
              <a:rPr sz="2800" spc="-93" dirty="0">
                <a:cs typeface="Lucida Sans Unicode"/>
              </a:rPr>
              <a:t> </a:t>
            </a:r>
            <a:r>
              <a:rPr lang="en-US" sz="2800" spc="227" dirty="0">
                <a:cs typeface="Lucida Sans Unicode"/>
              </a:rPr>
              <a:t>None</a:t>
            </a:r>
          </a:p>
          <a:p>
            <a:pPr marL="1032908" lvl="1" indent="-406390">
              <a:spcBef>
                <a:spcPts val="960"/>
              </a:spcBef>
              <a:buChar char="○"/>
              <a:tabLst>
                <a:tab pos="1032061" algn="l"/>
                <a:tab pos="1032908" algn="l"/>
              </a:tabLst>
            </a:pPr>
            <a:r>
              <a:rPr lang="en-US" sz="2800" spc="227" dirty="0">
                <a:cs typeface="Lucida Sans Unicode"/>
              </a:rPr>
              <a:t>type(a)   will return </a:t>
            </a:r>
            <a:r>
              <a:rPr lang="en-US" sz="2800" b="1" spc="227" dirty="0" err="1">
                <a:cs typeface="Lucida Sans Unicode"/>
              </a:rPr>
              <a:t>NoneType</a:t>
            </a:r>
            <a:endParaRPr sz="2800" b="1" dirty="0">
              <a:cs typeface="Lucida Sans Unicode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A9AFB68-BEE7-4B50-ABBC-192F989E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1717" y="152400"/>
            <a:ext cx="45694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  <a:r>
              <a:rPr sz="4400" b="1" spc="-7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4400" b="1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Numbers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7720" y="914400"/>
            <a:ext cx="10515600" cy="4336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/>
          <p:nvPr/>
        </p:nvSpPr>
        <p:spPr>
          <a:xfrm>
            <a:off x="807720" y="4953000"/>
            <a:ext cx="10341864" cy="1732905"/>
          </a:xfrm>
          <a:prstGeom prst="rect">
            <a:avLst/>
          </a:prstGeom>
          <a:blipFill>
            <a:blip r:embed="rId3" cstate="print"/>
            <a:srcRect/>
            <a:stretch>
              <a:fillRect t="-8946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893FD6-37FA-4DD7-8F13-2D8D28B2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381000"/>
            <a:ext cx="5788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  <a:r>
              <a:rPr sz="4400" b="1" spc="-8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4400" b="1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800" y="1367783"/>
            <a:ext cx="10665461" cy="472821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3500" spc="-20" dirty="0">
                <a:latin typeface="Calibri"/>
                <a:cs typeface="Calibri"/>
              </a:rPr>
              <a:t>Ordered </a:t>
            </a:r>
            <a:r>
              <a:rPr sz="3500" spc="-10" dirty="0">
                <a:latin typeface="Calibri"/>
                <a:cs typeface="Calibri"/>
              </a:rPr>
              <a:t>sequence </a:t>
            </a:r>
            <a:r>
              <a:rPr sz="3500" spc="-5" dirty="0">
                <a:latin typeface="Calibri"/>
                <a:cs typeface="Calibri"/>
              </a:rPr>
              <a:t>of</a:t>
            </a:r>
            <a:r>
              <a:rPr sz="3500" spc="6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items</a:t>
            </a:r>
            <a:endParaRPr sz="35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3500" spc="-5" dirty="0">
                <a:latin typeface="Calibri"/>
                <a:cs typeface="Calibri"/>
              </a:rPr>
              <a:t>Can </a:t>
            </a:r>
            <a:r>
              <a:rPr sz="3500" spc="-15" dirty="0">
                <a:latin typeface="Calibri"/>
                <a:cs typeface="Calibri"/>
              </a:rPr>
              <a:t>contain heterogeneous</a:t>
            </a:r>
            <a:r>
              <a:rPr sz="3500" spc="35" dirty="0">
                <a:latin typeface="Calibri"/>
                <a:cs typeface="Calibri"/>
              </a:rPr>
              <a:t> </a:t>
            </a:r>
            <a:r>
              <a:rPr sz="3500" spc="-20" dirty="0">
                <a:latin typeface="Calibri"/>
                <a:cs typeface="Calibri"/>
              </a:rPr>
              <a:t>data</a:t>
            </a:r>
            <a:endParaRPr lang="en-US" sz="3500" spc="-2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3500" spc="-15" dirty="0">
                <a:cs typeface="Calibri"/>
              </a:rPr>
              <a:t>Lists </a:t>
            </a:r>
            <a:r>
              <a:rPr lang="en-US" sz="3500" spc="-20" dirty="0">
                <a:cs typeface="Calibri"/>
              </a:rPr>
              <a:t>are </a:t>
            </a:r>
            <a:r>
              <a:rPr lang="en-US" sz="3500" spc="-10" dirty="0">
                <a:cs typeface="Calibri"/>
              </a:rPr>
              <a:t>mutable, </a:t>
            </a:r>
            <a:r>
              <a:rPr lang="en-US" sz="3500" dirty="0">
                <a:cs typeface="Calibri"/>
              </a:rPr>
              <a:t>meaning, </a:t>
            </a:r>
            <a:r>
              <a:rPr lang="en-US" sz="3500" spc="-10" dirty="0">
                <a:cs typeface="Calibri"/>
              </a:rPr>
              <a:t>value </a:t>
            </a:r>
            <a:r>
              <a:rPr lang="en-US" sz="3500" spc="-5" dirty="0">
                <a:cs typeface="Calibri"/>
              </a:rPr>
              <a:t>of </a:t>
            </a:r>
            <a:r>
              <a:rPr lang="en-US" sz="3500" spc="-10" dirty="0">
                <a:cs typeface="Calibri"/>
              </a:rPr>
              <a:t>elements </a:t>
            </a:r>
            <a:r>
              <a:rPr lang="en-US" sz="3500" spc="-5" dirty="0">
                <a:cs typeface="Calibri"/>
              </a:rPr>
              <a:t>of a </a:t>
            </a:r>
            <a:r>
              <a:rPr lang="en-US" sz="3500" spc="-15" dirty="0">
                <a:cs typeface="Calibri"/>
              </a:rPr>
              <a:t>list </a:t>
            </a:r>
            <a:r>
              <a:rPr lang="en-US" sz="3500" spc="-10" dirty="0">
                <a:cs typeface="Calibri"/>
              </a:rPr>
              <a:t>can be  </a:t>
            </a:r>
            <a:r>
              <a:rPr lang="en-US" sz="3500" spc="-15" dirty="0">
                <a:cs typeface="Calibri"/>
              </a:rPr>
              <a:t>altered.</a:t>
            </a:r>
            <a:endParaRPr sz="35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3500" b="1" spc="-25" dirty="0">
                <a:solidFill>
                  <a:srgbClr val="C00000"/>
                </a:solidFill>
                <a:latin typeface="Calibri"/>
                <a:cs typeface="Calibri"/>
              </a:rPr>
              <a:t>Syntax:</a:t>
            </a:r>
            <a:endParaRPr sz="35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9135" algn="l"/>
              </a:tabLst>
            </a:pPr>
            <a:r>
              <a:rPr sz="3500" b="1" spc="-10" dirty="0">
                <a:solidFill>
                  <a:srgbClr val="C00000"/>
                </a:solidFill>
                <a:latin typeface="Calibri"/>
                <a:cs typeface="Calibri"/>
              </a:rPr>
              <a:t>Items </a:t>
            </a:r>
            <a:r>
              <a:rPr sz="3500" b="1" spc="-15" dirty="0">
                <a:solidFill>
                  <a:srgbClr val="C00000"/>
                </a:solidFill>
                <a:latin typeface="Calibri"/>
                <a:cs typeface="Calibri"/>
              </a:rPr>
              <a:t>separated </a:t>
            </a:r>
            <a:r>
              <a:rPr sz="3500" b="1" spc="-10" dirty="0">
                <a:solidFill>
                  <a:srgbClr val="C00000"/>
                </a:solidFill>
                <a:latin typeface="Calibri"/>
                <a:cs typeface="Calibri"/>
              </a:rPr>
              <a:t>by commas </a:t>
            </a:r>
            <a:r>
              <a:rPr sz="3500" b="1" spc="-15" dirty="0">
                <a:solidFill>
                  <a:srgbClr val="C00000"/>
                </a:solidFill>
                <a:latin typeface="Calibri"/>
                <a:cs typeface="Calibri"/>
              </a:rPr>
              <a:t>are </a:t>
            </a:r>
            <a:r>
              <a:rPr sz="3500" b="1" spc="-5" dirty="0">
                <a:solidFill>
                  <a:srgbClr val="C00000"/>
                </a:solidFill>
                <a:latin typeface="Calibri"/>
                <a:cs typeface="Calibri"/>
              </a:rPr>
              <a:t>enclosed </a:t>
            </a:r>
            <a:r>
              <a:rPr sz="3500" b="1" dirty="0">
                <a:solidFill>
                  <a:srgbClr val="C00000"/>
                </a:solidFill>
                <a:latin typeface="Calibri"/>
                <a:cs typeface="Calibri"/>
              </a:rPr>
              <a:t>within </a:t>
            </a:r>
            <a:r>
              <a:rPr sz="3500" b="1" spc="-15" dirty="0">
                <a:solidFill>
                  <a:srgbClr val="C00000"/>
                </a:solidFill>
                <a:latin typeface="Calibri"/>
                <a:cs typeface="Calibri"/>
              </a:rPr>
              <a:t>brackets </a:t>
            </a:r>
            <a:r>
              <a:rPr sz="3500" b="1" dirty="0">
                <a:solidFill>
                  <a:srgbClr val="C00000"/>
                </a:solidFill>
                <a:latin typeface="Calibri"/>
                <a:cs typeface="Calibri"/>
              </a:rPr>
              <a:t>[</a:t>
            </a:r>
            <a:r>
              <a:rPr sz="35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C00000"/>
                </a:solidFill>
                <a:latin typeface="Calibri"/>
                <a:cs typeface="Calibri"/>
              </a:rPr>
              <a:t>]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3500" b="1" spc="-5" dirty="0">
                <a:solidFill>
                  <a:srgbClr val="C00000"/>
                </a:solidFill>
                <a:latin typeface="Calibri"/>
                <a:cs typeface="Calibri"/>
              </a:rPr>
              <a:t>Example: </a:t>
            </a:r>
            <a:r>
              <a:rPr sz="3500" b="1" dirty="0">
                <a:solidFill>
                  <a:srgbClr val="C00000"/>
                </a:solidFill>
                <a:latin typeface="Calibri"/>
                <a:cs typeface="Calibri"/>
              </a:rPr>
              <a:t>a=</a:t>
            </a:r>
            <a:r>
              <a:rPr sz="35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500" b="1" spc="-5" dirty="0">
                <a:solidFill>
                  <a:srgbClr val="C00000"/>
                </a:solidFill>
                <a:latin typeface="Calibri"/>
                <a:cs typeface="Calibri"/>
              </a:rPr>
              <a:t>[1,2.2,'python']</a:t>
            </a:r>
            <a:endParaRPr sz="3500" b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77F626-B159-46BF-B150-A5614C12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The  ‘in’  operator 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066800"/>
            <a:ext cx="10972800" cy="4937760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endParaRPr lang="en-US" sz="56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5600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5600" b="1" dirty="0">
                <a:latin typeface="Calibri" pitchFamily="34" charset="0"/>
                <a:cs typeface="Calibri" pitchFamily="34" charset="0"/>
              </a:rPr>
              <a:t>in</a:t>
            </a:r>
            <a:r>
              <a:rPr lang="en-US" sz="5600" dirty="0">
                <a:latin typeface="Calibri" pitchFamily="34" charset="0"/>
                <a:cs typeface="Calibri" pitchFamily="34" charset="0"/>
              </a:rPr>
              <a:t> operator: Determine whether an element is in a list or not.</a:t>
            </a:r>
          </a:p>
          <a:p>
            <a:pPr marL="0" indent="0" algn="just">
              <a:buNone/>
            </a:pPr>
            <a:r>
              <a:rPr lang="en-US" sz="5600" b="1" u="sng" dirty="0">
                <a:latin typeface="Calibri" pitchFamily="34" charset="0"/>
                <a:cs typeface="Calibri" pitchFamily="34" charset="0"/>
              </a:rPr>
              <a:t>Example:</a:t>
            </a:r>
            <a:r>
              <a:rPr lang="en-US" sz="560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sz="5600" dirty="0">
                <a:latin typeface="Calibri" pitchFamily="34" charset="0"/>
                <a:cs typeface="Calibri" pitchFamily="34" charset="0"/>
              </a:rPr>
              <a:t>&gt;&gt;&gt; L1=['A','B','C',10,20,30]</a:t>
            </a:r>
          </a:p>
          <a:p>
            <a:pPr marL="0" indent="0" algn="just">
              <a:buNone/>
            </a:pPr>
            <a:r>
              <a:rPr lang="en-US" sz="5600" dirty="0">
                <a:latin typeface="Calibri" pitchFamily="34" charset="0"/>
                <a:cs typeface="Calibri" pitchFamily="34" charset="0"/>
              </a:rPr>
              <a:t>&gt;&gt;&gt; 30 not in L1</a:t>
            </a:r>
          </a:p>
          <a:p>
            <a:pPr marL="0" indent="0" algn="just">
              <a:buNone/>
            </a:pPr>
            <a:r>
              <a:rPr lang="en-US" sz="5600" dirty="0">
                <a:latin typeface="Calibri" pitchFamily="34" charset="0"/>
                <a:cs typeface="Calibri" pitchFamily="34" charset="0"/>
              </a:rPr>
              <a:t>False</a:t>
            </a:r>
          </a:p>
          <a:p>
            <a:pPr marL="0" indent="0" algn="just">
              <a:buNone/>
            </a:pPr>
            <a:r>
              <a:rPr lang="en-US" sz="5600" dirty="0">
                <a:latin typeface="Calibri" pitchFamily="34" charset="0"/>
                <a:cs typeface="Calibri" pitchFamily="34" charset="0"/>
              </a:rPr>
              <a:t>&gt;&gt;&gt; 'D' in L1</a:t>
            </a:r>
          </a:p>
          <a:p>
            <a:pPr marL="0" indent="0" algn="just">
              <a:buNone/>
            </a:pPr>
            <a:r>
              <a:rPr lang="en-US" sz="5600" dirty="0">
                <a:latin typeface="Calibri" pitchFamily="34" charset="0"/>
                <a:cs typeface="Calibri" pitchFamily="34" charset="0"/>
              </a:rPr>
              <a:t>False </a:t>
            </a:r>
          </a:p>
          <a:p>
            <a:pPr marL="0" indent="0" algn="just">
              <a:buNone/>
            </a:pPr>
            <a:endParaRPr lang="en-US" sz="30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43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5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23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19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E0F144-780B-47BD-A132-C8D33C59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62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11480800" cy="493776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Calibri" pitchFamily="34" charset="0"/>
                <a:cs typeface="Calibri" pitchFamily="34" charset="0"/>
              </a:rPr>
              <a:t>List Comprehension is used to create a new list form existing sequences.</a:t>
            </a:r>
            <a:endParaRPr lang="en-US" sz="28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Syntax:</a:t>
            </a:r>
          </a:p>
          <a:p>
            <a:pPr marL="0" indent="0">
              <a:buNone/>
            </a:pPr>
            <a:r>
              <a:rPr lang="en-US" sz="2800" dirty="0">
                <a:latin typeface="Calibri" pitchFamily="34" charset="0"/>
                <a:cs typeface="Calibri" pitchFamily="34" charset="0"/>
              </a:rPr>
              <a:t>[&lt;expression&gt; for &lt;element&gt; in &lt;sequence&gt; if  &lt;conditional&gt;]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738842"/>
              </p:ext>
            </p:extLst>
          </p:nvPr>
        </p:nvGraphicFramePr>
        <p:xfrm>
          <a:off x="1168400" y="2724875"/>
          <a:ext cx="8991600" cy="3312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91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4620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List1=[1,2,3,4,5]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print(“content of list”, 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List2=[x for x in List1 if x%2==1]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print(“odd numbers from List1”, List2)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Output: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content of list  [1, 2, 3, 4, 5]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Odd numbers from List1 [1,3,5]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584E906-B72E-41AA-9748-90B4A1AA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90600"/>
          </a:xfrm>
        </p:spPr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Splitting a String in List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</a:b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str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class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contains the split method.  </a:t>
            </a:r>
          </a:p>
          <a:p>
            <a:pPr algn="just"/>
            <a:r>
              <a:rPr lang="en-US" dirty="0">
                <a:latin typeface="Calibri" pitchFamily="34" charset="0"/>
                <a:cs typeface="Calibri" pitchFamily="34" charset="0"/>
              </a:rPr>
              <a:t>It is used to split the string into words. 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b="1" u="sng" dirty="0">
                <a:latin typeface="Calibri" pitchFamily="34" charset="0"/>
                <a:cs typeface="Calibri" pitchFamily="34" charset="0"/>
              </a:rPr>
              <a:t>Example: 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L1 = "Welcome to Python Programming"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L1.split()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['Welcome', 'to', 'Python', 'Programming']</a:t>
            </a: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b="1" u="sng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2A90D2-65A7-43CB-95E6-4417D489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6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62448"/>
              </p:ext>
            </p:extLst>
          </p:nvPr>
        </p:nvGraphicFramePr>
        <p:xfrm>
          <a:off x="246062" y="685800"/>
          <a:ext cx="119459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Document" r:id="rId3" imgW="5728906" imgH="918956" progId="Word.Document.12">
                  <p:embed/>
                </p:oleObj>
              </mc:Choice>
              <mc:Fallback>
                <p:oleObj name="Document" r:id="rId3" imgW="5728906" imgH="918956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" y="685800"/>
                        <a:ext cx="11945938" cy="190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Run - 3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983" r="1219" b="2398"/>
          <a:stretch/>
        </p:blipFill>
        <p:spPr bwMode="auto">
          <a:xfrm>
            <a:off x="3200400" y="2743200"/>
            <a:ext cx="5623560" cy="2994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2C32FA-D252-4400-99D0-F981670A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"/>
            <a:ext cx="109728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b="1" dirty="0"/>
              <a:t># 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 to add two matrices ( result= X+Y)  using nested loops   X and Y are of  # 3x3 matrix</a:t>
            </a:r>
          </a:p>
          <a:p>
            <a:pPr marL="0" indent="0">
              <a:buNone/>
            </a:pPr>
            <a:r>
              <a:rPr lang="en-US" sz="2500" dirty="0"/>
              <a:t>X = [[12,7,3], [4 ,5,6], [7 ,8,9]]</a:t>
            </a:r>
          </a:p>
          <a:p>
            <a:pPr marL="0" indent="0">
              <a:buNone/>
            </a:pPr>
            <a:r>
              <a:rPr lang="en-US" sz="2500" dirty="0"/>
              <a:t>Y = [[5,8,1], [6,7,3], [4,5,9]]</a:t>
            </a:r>
          </a:p>
          <a:p>
            <a:pPr marL="0" indent="0">
              <a:buNone/>
            </a:pPr>
            <a:r>
              <a:rPr lang="en-US" sz="2500" b="1" dirty="0"/>
              <a:t># result is 3x3</a:t>
            </a:r>
          </a:p>
          <a:p>
            <a:pPr marL="0" indent="0">
              <a:buNone/>
            </a:pPr>
            <a:r>
              <a:rPr lang="en-US" sz="2500" dirty="0"/>
              <a:t>result = [ [0,0,0],   [0,0,0], [0,0,0] ]</a:t>
            </a:r>
          </a:p>
          <a:p>
            <a:pPr marL="0" indent="0">
              <a:buNone/>
            </a:pPr>
            <a:r>
              <a:rPr lang="en-US" sz="2500" b="1" dirty="0"/>
              <a:t># iterate through rows of X</a:t>
            </a:r>
          </a:p>
          <a:p>
            <a:pPr marL="0" indent="0">
              <a:buNone/>
            </a:pPr>
            <a:r>
              <a:rPr lang="en-US" sz="2500" dirty="0"/>
              <a:t>for i in range(</a:t>
            </a:r>
            <a:r>
              <a:rPr lang="en-US" sz="2500" dirty="0" err="1"/>
              <a:t>len</a:t>
            </a:r>
            <a:r>
              <a:rPr lang="en-US" sz="2500" dirty="0"/>
              <a:t>(X)):</a:t>
            </a:r>
          </a:p>
          <a:p>
            <a:pPr marL="0" indent="0">
              <a:buNone/>
            </a:pPr>
            <a:r>
              <a:rPr lang="en-US" sz="2500" dirty="0"/>
              <a:t>   </a:t>
            </a:r>
            <a:r>
              <a:rPr lang="en-US" sz="2500" b="1" dirty="0"/>
              <a:t># iterate through rows of Y</a:t>
            </a:r>
          </a:p>
          <a:p>
            <a:pPr marL="0" indent="0">
              <a:buNone/>
            </a:pPr>
            <a:r>
              <a:rPr lang="en-US" sz="2500" dirty="0"/>
              <a:t>   for j in range(</a:t>
            </a:r>
            <a:r>
              <a:rPr lang="en-US" sz="2500" dirty="0" err="1"/>
              <a:t>len</a:t>
            </a:r>
            <a:r>
              <a:rPr lang="en-US" sz="2500" dirty="0"/>
              <a:t>(Y)):</a:t>
            </a:r>
          </a:p>
          <a:p>
            <a:pPr marL="0" indent="0">
              <a:buNone/>
            </a:pPr>
            <a:r>
              <a:rPr lang="en-US" sz="2500" dirty="0"/>
              <a:t>           result[i][j] = X[i][j] + Y[i][j]</a:t>
            </a:r>
          </a:p>
          <a:p>
            <a:pPr marL="0" indent="0">
              <a:buNone/>
            </a:pPr>
            <a:r>
              <a:rPr lang="en-US" sz="2500" dirty="0"/>
              <a:t>for r in result:</a:t>
            </a:r>
          </a:p>
          <a:p>
            <a:pPr marL="0" indent="0">
              <a:buNone/>
            </a:pPr>
            <a:r>
              <a:rPr lang="en-US" sz="2500" dirty="0"/>
              <a:t>   print(r)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B13415-ACB6-4D6E-9AFF-55AC7A2B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57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itchFamily="34" charset="0"/>
                <a:cs typeface="Calibri" pitchFamily="34" charset="0"/>
              </a:rPr>
              <a:t>Output???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118872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sz="2800" b="1" u="sng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61321"/>
              </p:ext>
            </p:extLst>
          </p:nvPr>
        </p:nvGraphicFramePr>
        <p:xfrm>
          <a:off x="304800" y="762000"/>
          <a:ext cx="11582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str1="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donald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trumph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[print(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, end="") for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in str1 if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not in "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aeiou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"]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Output:  ??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60492"/>
              </p:ext>
            </p:extLst>
          </p:nvPr>
        </p:nvGraphicFramePr>
        <p:xfrm>
          <a:off x="304800" y="3124200"/>
          <a:ext cx="1158240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8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list1=[[n,n+1,n+2] for n in range (0,3)]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Print(list1)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Output:  ??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3226BC6-AC1B-467C-98E1-34CDB0CF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609600"/>
          </a:xfrm>
        </p:spPr>
        <p:txBody>
          <a:bodyPr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urier New" pitchFamily="49" charset="0"/>
              </a:rPr>
              <a:t>Tuples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838200"/>
            <a:ext cx="10972800" cy="4648200"/>
          </a:xfrm>
        </p:spPr>
        <p:txBody>
          <a:bodyPr>
            <a:noAutofit/>
          </a:bodyPr>
          <a:lstStyle/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Tuples contains a sequence of items of any types. 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The elements of tuples are fixed.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Tuples are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immutable</a:t>
            </a:r>
            <a:r>
              <a:rPr lang="en-US" sz="3000" dirty="0">
                <a:latin typeface="Calibri" pitchFamily="34" charset="0"/>
                <a:cs typeface="Calibri" pitchFamily="34" charset="0"/>
              </a:rPr>
              <a:t>, i.e. once created it cannot be changed.   </a:t>
            </a:r>
          </a:p>
          <a:p>
            <a:pPr algn="just"/>
            <a:r>
              <a:rPr lang="en-US" sz="3000" dirty="0">
                <a:latin typeface="Calibri" pitchFamily="34" charset="0"/>
                <a:cs typeface="Calibri" pitchFamily="34" charset="0"/>
              </a:rPr>
              <a:t>In order to create a tuple the elements of tuples are enclosed in parenthesis instead of square bracket. </a:t>
            </a:r>
          </a:p>
          <a:p>
            <a:pPr marL="0" indent="0" algn="just">
              <a:buNone/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3000" dirty="0">
                <a:latin typeface="Calibri" pitchFamily="34" charset="0"/>
                <a:cs typeface="Calibri" pitchFamily="34" charset="0"/>
              </a:rPr>
              <a:t>T2 = (12,34,56,90) 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#Create </a:t>
            </a:r>
            <a:r>
              <a:rPr lang="en-US" sz="3000" b="1" dirty="0" err="1">
                <a:latin typeface="Calibri" pitchFamily="34" charset="0"/>
                <a:cs typeface="Calibri" pitchFamily="34" charset="0"/>
              </a:rPr>
              <a:t>Tuple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with 4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B71617-886F-4A5A-86F2-DF19E90D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03096" y="2057400"/>
            <a:ext cx="5355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Why should you learn </a:t>
            </a:r>
            <a:r>
              <a:rPr lang="en-US" sz="5000" b="1" dirty="0" smtClean="0"/>
              <a:t>Python?</a:t>
            </a:r>
          </a:p>
        </p:txBody>
      </p:sp>
      <p:sp>
        <p:nvSpPr>
          <p:cNvPr id="2" name="AutoShape 2" descr="Guido van Rossum on Twitter: &quot;I decided that retirement was boring and have  joined the Developer Division at Microsoft. To do what? Too many options to  say! But it'll make using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1336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9" y="2024743"/>
            <a:ext cx="2385151" cy="238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1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Sorting elements of 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762000"/>
            <a:ext cx="10972800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Tuple </a:t>
            </a:r>
            <a:r>
              <a:rPr lang="en-US" sz="2500" b="1" dirty="0">
                <a:latin typeface="Calibri" pitchFamily="34" charset="0"/>
                <a:cs typeface="Calibri" pitchFamily="34" charset="0"/>
              </a:rPr>
              <a:t>does not </a:t>
            </a:r>
            <a:r>
              <a:rPr lang="en-US" sz="2500" dirty="0">
                <a:latin typeface="Calibri" pitchFamily="34" charset="0"/>
                <a:cs typeface="Calibri" pitchFamily="34" charset="0"/>
              </a:rPr>
              <a:t>support any sort method to sort the contents of Tuple.   </a:t>
            </a:r>
          </a:p>
          <a:p>
            <a:pPr marL="0" indent="0" algn="just">
              <a:buNone/>
            </a:pPr>
            <a:r>
              <a:rPr lang="en-US" sz="2500" b="1" dirty="0">
                <a:latin typeface="Calibri" pitchFamily="34" charset="0"/>
                <a:cs typeface="Calibri" pitchFamily="34" charset="0"/>
              </a:rPr>
              <a:t>Following are the steps required to sort the elements of Tuple.</a:t>
            </a:r>
            <a:endParaRPr lang="en-US" sz="2500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 a. Create Tuple</a:t>
            </a:r>
          </a:p>
          <a:p>
            <a:pPr marL="0" indent="0" algn="just">
              <a:buNone/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 b. Convert Tuple  to List  </a:t>
            </a:r>
          </a:p>
          <a:p>
            <a:pPr marL="0" indent="0" algn="just">
              <a:buNone/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 c. Use sort method of list </a:t>
            </a:r>
          </a:p>
          <a:p>
            <a:pPr marL="0" indent="0" algn="just">
              <a:buNone/>
            </a:pPr>
            <a:r>
              <a:rPr lang="en-US" sz="2500" dirty="0">
                <a:latin typeface="Calibri" pitchFamily="34" charset="0"/>
                <a:cs typeface="Calibri" pitchFamily="34" charset="0"/>
              </a:rPr>
              <a:t>  d. Convert back from list to tuple.   </a:t>
            </a:r>
          </a:p>
          <a:p>
            <a:pPr marL="0" indent="0" algn="just">
              <a:buNone/>
            </a:pPr>
            <a:r>
              <a:rPr lang="en-US" sz="2500" b="1" u="sng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fr-FR" sz="2500" dirty="0">
                <a:latin typeface="Calibri" pitchFamily="34" charset="0"/>
                <a:cs typeface="Calibri" pitchFamily="34" charset="0"/>
              </a:rPr>
              <a:t>&gt;&gt;&gt; t=(76,45,23,11)    </a:t>
            </a:r>
            <a:r>
              <a:rPr lang="fr-FR" sz="2500" b="1" dirty="0">
                <a:latin typeface="Calibri" pitchFamily="34" charset="0"/>
                <a:cs typeface="Calibri" pitchFamily="34" charset="0"/>
              </a:rPr>
              <a:t>#</a:t>
            </a:r>
            <a:r>
              <a:rPr lang="fr-FR" sz="2500" b="1" dirty="0" err="1">
                <a:latin typeface="Calibri" pitchFamily="34" charset="0"/>
                <a:cs typeface="Calibri" pitchFamily="34" charset="0"/>
              </a:rPr>
              <a:t>Tuple</a:t>
            </a:r>
            <a:endParaRPr lang="fr-FR" sz="2500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fr-FR" sz="2500" dirty="0">
                <a:latin typeface="Calibri" pitchFamily="34" charset="0"/>
                <a:cs typeface="Calibri" pitchFamily="34" charset="0"/>
              </a:rPr>
              <a:t>&gt;&gt;&gt; t=</a:t>
            </a:r>
            <a:r>
              <a:rPr lang="fr-FR" sz="2500" dirty="0" err="1">
                <a:latin typeface="Calibri" pitchFamily="34" charset="0"/>
                <a:cs typeface="Calibri" pitchFamily="34" charset="0"/>
              </a:rPr>
              <a:t>list</a:t>
            </a:r>
            <a:r>
              <a:rPr lang="fr-FR" sz="2500" dirty="0">
                <a:latin typeface="Calibri" pitchFamily="34" charset="0"/>
                <a:cs typeface="Calibri" pitchFamily="34" charset="0"/>
              </a:rPr>
              <a:t>(t)          </a:t>
            </a:r>
            <a:r>
              <a:rPr lang="fr-FR" sz="2500" b="1" dirty="0">
                <a:latin typeface="Calibri" pitchFamily="34" charset="0"/>
                <a:cs typeface="Calibri" pitchFamily="34" charset="0"/>
              </a:rPr>
              <a:t>#</a:t>
            </a:r>
            <a:r>
              <a:rPr lang="fr-FR" sz="2500" b="1" dirty="0" err="1">
                <a:latin typeface="Calibri" pitchFamily="34" charset="0"/>
                <a:cs typeface="Calibri" pitchFamily="34" charset="0"/>
              </a:rPr>
              <a:t>Converted</a:t>
            </a:r>
            <a:r>
              <a:rPr lang="fr-FR" sz="25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fr-FR" sz="2500" b="1" dirty="0" err="1">
                <a:latin typeface="Calibri" pitchFamily="34" charset="0"/>
                <a:cs typeface="Calibri" pitchFamily="34" charset="0"/>
              </a:rPr>
              <a:t>Tuple</a:t>
            </a:r>
            <a:r>
              <a:rPr lang="fr-FR" sz="2500" b="1" dirty="0">
                <a:latin typeface="Calibri" pitchFamily="34" charset="0"/>
                <a:cs typeface="Calibri" pitchFamily="34" charset="0"/>
              </a:rPr>
              <a:t> to a List</a:t>
            </a:r>
          </a:p>
          <a:p>
            <a:pPr marL="0" indent="0" algn="just">
              <a:buNone/>
            </a:pPr>
            <a:r>
              <a:rPr lang="fr-FR" sz="2500" dirty="0">
                <a:latin typeface="Calibri" pitchFamily="34" charset="0"/>
                <a:cs typeface="Calibri" pitchFamily="34" charset="0"/>
              </a:rPr>
              <a:t>&gt;&gt;&gt; </a:t>
            </a:r>
            <a:r>
              <a:rPr lang="fr-FR" sz="2500" dirty="0" err="1">
                <a:latin typeface="Calibri" pitchFamily="34" charset="0"/>
                <a:cs typeface="Calibri" pitchFamily="34" charset="0"/>
              </a:rPr>
              <a:t>t.sort</a:t>
            </a:r>
            <a:r>
              <a:rPr lang="fr-FR" sz="2500" dirty="0">
                <a:latin typeface="Calibri" pitchFamily="34" charset="0"/>
                <a:cs typeface="Calibri" pitchFamily="34" charset="0"/>
              </a:rPr>
              <a:t>()           </a:t>
            </a:r>
            <a:r>
              <a:rPr lang="fr-FR" sz="2500" b="1" dirty="0">
                <a:latin typeface="Calibri" pitchFamily="34" charset="0"/>
                <a:cs typeface="Calibri" pitchFamily="34" charset="0"/>
              </a:rPr>
              <a:t>#Sort </a:t>
            </a:r>
            <a:r>
              <a:rPr lang="fr-FR" sz="2500" b="1" dirty="0" err="1">
                <a:latin typeface="Calibri" pitchFamily="34" charset="0"/>
                <a:cs typeface="Calibri" pitchFamily="34" charset="0"/>
              </a:rPr>
              <a:t>method</a:t>
            </a:r>
            <a:r>
              <a:rPr lang="fr-FR" sz="2500" b="1" dirty="0">
                <a:latin typeface="Calibri" pitchFamily="34" charset="0"/>
                <a:cs typeface="Calibri" pitchFamily="34" charset="0"/>
              </a:rPr>
              <a:t> of List </a:t>
            </a:r>
          </a:p>
          <a:p>
            <a:pPr marL="0" indent="0" algn="just">
              <a:buNone/>
            </a:pPr>
            <a:r>
              <a:rPr lang="fr-FR" sz="2500" dirty="0">
                <a:latin typeface="Calibri" pitchFamily="34" charset="0"/>
                <a:cs typeface="Calibri" pitchFamily="34" charset="0"/>
              </a:rPr>
              <a:t>&gt;&gt;&gt; t=</a:t>
            </a:r>
            <a:r>
              <a:rPr lang="fr-FR" sz="2500" dirty="0" err="1">
                <a:latin typeface="Calibri" pitchFamily="34" charset="0"/>
                <a:cs typeface="Calibri" pitchFamily="34" charset="0"/>
              </a:rPr>
              <a:t>tuple</a:t>
            </a:r>
            <a:r>
              <a:rPr lang="fr-FR" sz="2500" dirty="0">
                <a:latin typeface="Calibri" pitchFamily="34" charset="0"/>
                <a:cs typeface="Calibri" pitchFamily="34" charset="0"/>
              </a:rPr>
              <a:t>(t)           </a:t>
            </a:r>
            <a:r>
              <a:rPr lang="fr-FR" sz="2500" b="1" dirty="0">
                <a:latin typeface="Calibri" pitchFamily="34" charset="0"/>
                <a:cs typeface="Calibri" pitchFamily="34" charset="0"/>
              </a:rPr>
              <a:t>#</a:t>
            </a:r>
            <a:r>
              <a:rPr lang="fr-FR" sz="2500" b="1" dirty="0" err="1">
                <a:latin typeface="Calibri" pitchFamily="34" charset="0"/>
                <a:cs typeface="Calibri" pitchFamily="34" charset="0"/>
              </a:rPr>
              <a:t>Converting</a:t>
            </a:r>
            <a:r>
              <a:rPr lang="fr-FR" sz="2500" b="1" dirty="0">
                <a:latin typeface="Calibri" pitchFamily="34" charset="0"/>
                <a:cs typeface="Calibri" pitchFamily="34" charset="0"/>
              </a:rPr>
              <a:t> List to </a:t>
            </a:r>
            <a:r>
              <a:rPr lang="fr-FR" sz="2500" b="1" dirty="0" err="1">
                <a:latin typeface="Calibri" pitchFamily="34" charset="0"/>
                <a:cs typeface="Calibri" pitchFamily="34" charset="0"/>
              </a:rPr>
              <a:t>tuple</a:t>
            </a:r>
            <a:r>
              <a:rPr lang="fr-FR" sz="25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0" indent="0" algn="just">
              <a:buNone/>
            </a:pPr>
            <a:r>
              <a:rPr lang="fr-FR" sz="2500" dirty="0">
                <a:latin typeface="Calibri" pitchFamily="34" charset="0"/>
                <a:cs typeface="Calibri" pitchFamily="34" charset="0"/>
              </a:rPr>
              <a:t>&gt;&gt;&gt;</a:t>
            </a:r>
            <a:r>
              <a:rPr lang="fr-FR" sz="2500" dirty="0" err="1">
                <a:latin typeface="Calibri" pitchFamily="34" charset="0"/>
                <a:cs typeface="Calibri" pitchFamily="34" charset="0"/>
              </a:rPr>
              <a:t>print</a:t>
            </a:r>
            <a:r>
              <a:rPr lang="fr-FR" sz="2500" dirty="0">
                <a:latin typeface="Calibri" pitchFamily="34" charset="0"/>
                <a:cs typeface="Calibri" pitchFamily="34" charset="0"/>
              </a:rPr>
              <a:t>(t)</a:t>
            </a:r>
          </a:p>
          <a:p>
            <a:pPr marL="0" indent="0" algn="just">
              <a:buNone/>
            </a:pPr>
            <a:r>
              <a:rPr lang="fr-FR" sz="2500" dirty="0">
                <a:latin typeface="Calibri" pitchFamily="34" charset="0"/>
                <a:cs typeface="Calibri" pitchFamily="34" charset="0"/>
              </a:rPr>
              <a:t>(11, 23, 45, 76)       </a:t>
            </a:r>
          </a:p>
          <a:p>
            <a:pPr marL="0" indent="0" algn="just">
              <a:buNone/>
            </a:pPr>
            <a:endParaRPr lang="en-US" sz="2500" b="1" u="sn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7EDFAB-F877-4E8C-96B4-539100D6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Traverse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Tuples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762000"/>
            <a:ext cx="109728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 A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Tuple</a:t>
            </a:r>
            <a:r>
              <a:rPr lang="en-US" dirty="0">
                <a:latin typeface="Calibri" pitchFamily="34" charset="0"/>
                <a:cs typeface="Calibri" pitchFamily="34" charset="0"/>
              </a:rPr>
              <a:t> assignments can be used in the for loop to traverse a list of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tuples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b="1" u="sng" dirty="0">
                <a:latin typeface="Calibri" pitchFamily="34" charset="0"/>
                <a:cs typeface="Calibri" pitchFamily="34" charset="0"/>
              </a:rPr>
              <a:t>Example: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t=[(1,"manu"),(2,"anu")]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&gt;&gt;&gt; for no, name in t: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  <a:cs typeface="Calibri" pitchFamily="34" charset="0"/>
              </a:rPr>
              <a:t>	print(no, name,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sep</a:t>
            </a:r>
            <a:r>
              <a:rPr lang="en-US" dirty="0">
                <a:latin typeface="Calibri" pitchFamily="34" charset="0"/>
                <a:cs typeface="Calibri" pitchFamily="34" charset="0"/>
              </a:rPr>
              <a:t>=‘\t’)</a:t>
            </a:r>
          </a:p>
          <a:p>
            <a:pPr marL="0" indent="0" algn="just">
              <a:buNone/>
            </a:pPr>
            <a:r>
              <a:rPr lang="en-US" b="1" u="sng" dirty="0">
                <a:latin typeface="Calibri" pitchFamily="34" charset="0"/>
                <a:cs typeface="Calibri" pitchFamily="34" charset="0"/>
              </a:rPr>
              <a:t>Output:</a:t>
            </a:r>
          </a:p>
          <a:p>
            <a:pPr marL="0" indent="0" algn="just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1 	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manu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Calibri" pitchFamily="34" charset="0"/>
                <a:cs typeface="Calibri" pitchFamily="34" charset="0"/>
              </a:rPr>
              <a:t>2 	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anu</a:t>
            </a:r>
            <a:endParaRPr lang="en-US" b="1" u="sng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5B4619-46C5-4303-A6DC-58E1B0B2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urier New" pitchFamily="49" charset="0"/>
              </a:rPr>
              <a:t>		Dictionaries</a:t>
            </a:r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/>
            </a:r>
            <a:b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</a:b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>
                <a:latin typeface="+mj-lt"/>
                <a:ea typeface="Verdana" pitchFamily="34" charset="0"/>
                <a:cs typeface="Verdana" pitchFamily="34" charset="0"/>
              </a:rPr>
              <a:t>In python a dictionary is a collection that stores the values along with the keys.  </a:t>
            </a:r>
          </a:p>
          <a:p>
            <a:pPr algn="just"/>
            <a:r>
              <a:rPr lang="en-US" sz="3000" dirty="0">
                <a:latin typeface="+mj-lt"/>
                <a:ea typeface="Verdana" pitchFamily="34" charset="0"/>
                <a:cs typeface="Verdana" pitchFamily="34" charset="0"/>
              </a:rPr>
              <a:t>The sequence of key and value pairs are separated by commas.  </a:t>
            </a:r>
          </a:p>
          <a:p>
            <a:pPr algn="just"/>
            <a:r>
              <a:rPr lang="en-US" sz="3000" dirty="0">
                <a:latin typeface="+mj-lt"/>
                <a:ea typeface="Verdana" pitchFamily="34" charset="0"/>
                <a:cs typeface="Verdana" pitchFamily="34" charset="0"/>
              </a:rPr>
              <a:t>These pairs are sometimes called </a:t>
            </a:r>
            <a:r>
              <a:rPr lang="en-US" sz="3000" b="1" dirty="0">
                <a:latin typeface="+mj-lt"/>
                <a:ea typeface="Verdana" pitchFamily="34" charset="0"/>
                <a:cs typeface="Verdana" pitchFamily="34" charset="0"/>
              </a:rPr>
              <a:t>entries or item</a:t>
            </a:r>
            <a:r>
              <a:rPr lang="en-US" sz="3000" dirty="0">
                <a:latin typeface="+mj-lt"/>
                <a:ea typeface="Verdana" pitchFamily="34" charset="0"/>
                <a:cs typeface="Verdana" pitchFamily="34" charset="0"/>
              </a:rPr>
              <a:t>. </a:t>
            </a:r>
          </a:p>
          <a:p>
            <a:pPr algn="just"/>
            <a:r>
              <a:rPr lang="en-US" sz="3000" dirty="0">
                <a:latin typeface="+mj-lt"/>
                <a:ea typeface="Verdana" pitchFamily="34" charset="0"/>
                <a:cs typeface="Verdana" pitchFamily="34" charset="0"/>
              </a:rPr>
              <a:t>All entries are enclosed in curly braces </a:t>
            </a:r>
            <a:r>
              <a:rPr lang="en-US" sz="3000" b="1" dirty="0">
                <a:latin typeface="+mj-lt"/>
                <a:ea typeface="Verdana" pitchFamily="34" charset="0"/>
                <a:cs typeface="Verdana" pitchFamily="34" charset="0"/>
              </a:rPr>
              <a:t>{</a:t>
            </a:r>
            <a:r>
              <a:rPr lang="en-US" sz="3000" dirty="0">
                <a:latin typeface="+mj-lt"/>
                <a:ea typeface="Verdana" pitchFamily="34" charset="0"/>
                <a:cs typeface="Verdana" pitchFamily="34" charset="0"/>
              </a:rPr>
              <a:t> and </a:t>
            </a:r>
            <a:r>
              <a:rPr lang="en-US" sz="3000" b="1" dirty="0">
                <a:latin typeface="+mj-lt"/>
                <a:ea typeface="Verdana" pitchFamily="34" charset="0"/>
                <a:cs typeface="Verdana" pitchFamily="34" charset="0"/>
              </a:rPr>
              <a:t>}. </a:t>
            </a:r>
            <a:endParaRPr lang="en-US" sz="3000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en-US" sz="3000" b="1" u="sng" dirty="0">
                <a:latin typeface="+mj-lt"/>
                <a:ea typeface="Verdana" pitchFamily="34" charset="0"/>
                <a:cs typeface="Verdana" pitchFamily="34" charset="0"/>
              </a:rPr>
              <a:t>Example: </a:t>
            </a:r>
          </a:p>
          <a:p>
            <a:pPr marL="0" indent="0">
              <a:buNone/>
            </a:pPr>
            <a:r>
              <a:rPr lang="en-US" sz="3000" dirty="0">
                <a:latin typeface="+mj-lt"/>
                <a:ea typeface="Verdana" pitchFamily="34" charset="0"/>
                <a:cs typeface="Verdana" pitchFamily="34" charset="0"/>
              </a:rPr>
              <a:t>D= {'India': '+91', 'USA': '+1'}</a:t>
            </a:r>
            <a:endParaRPr lang="en-US" sz="3000" b="1" u="sng" dirty="0">
              <a:latin typeface="+mj-lt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3000" b="1" dirty="0">
                <a:latin typeface="+mj-lt"/>
                <a:ea typeface="Verdana" pitchFamily="34" charset="0"/>
                <a:cs typeface="Verdana" pitchFamily="34" charset="0"/>
              </a:rPr>
              <a:t>         Key    Value   Key   Value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2EB0A0-52EB-4FC3-A32B-10D8B4B0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381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 on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6400" y="685800"/>
            <a:ext cx="7061200" cy="5943600"/>
          </a:xfrm>
        </p:spPr>
        <p:txBody>
          <a:bodyPr>
            <a:noAutofit/>
          </a:bodyPr>
          <a:lstStyle/>
          <a:p>
            <a:pPr lvl="0" algn="just">
              <a:buNone/>
            </a:pPr>
            <a:r>
              <a:rPr lang="en-US" sz="2600" b="1" dirty="0">
                <a:latin typeface="+mj-lt"/>
                <a:ea typeface="Verdana" pitchFamily="34" charset="0"/>
                <a:cs typeface="Verdana" pitchFamily="34" charset="0"/>
              </a:rPr>
              <a:t>Write a program to calculate number of positive and negative numbers of a list and display the count in dictionary.</a:t>
            </a:r>
          </a:p>
          <a:p>
            <a:pPr lvl="0" algn="just">
              <a:buNone/>
            </a:pPr>
            <a:r>
              <a:rPr lang="en-US" sz="2600" dirty="0" err="1">
                <a:latin typeface="+mj-lt"/>
                <a:ea typeface="Verdana" pitchFamily="34" charset="0"/>
                <a:cs typeface="Verdana" pitchFamily="34" charset="0"/>
              </a:rPr>
              <a:t>Lst</a:t>
            </a: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=[10,-3,23,-5]</a:t>
            </a:r>
          </a:p>
          <a:p>
            <a:pPr lvl="0" algn="just">
              <a:buNone/>
            </a:pP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D=</a:t>
            </a:r>
            <a:r>
              <a:rPr lang="en-US" sz="2600" dirty="0" err="1">
                <a:latin typeface="+mj-lt"/>
                <a:ea typeface="Verdana" pitchFamily="34" charset="0"/>
                <a:cs typeface="Verdana" pitchFamily="34" charset="0"/>
              </a:rPr>
              <a:t>dict</a:t>
            </a: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()</a:t>
            </a:r>
          </a:p>
          <a:p>
            <a:pPr lvl="0" algn="just">
              <a:buNone/>
            </a:pP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D['Pos']=0</a:t>
            </a:r>
          </a:p>
          <a:p>
            <a:pPr lvl="0" algn="just">
              <a:buNone/>
            </a:pP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D['</a:t>
            </a:r>
            <a:r>
              <a:rPr lang="en-US" sz="2600" dirty="0" err="1">
                <a:latin typeface="+mj-lt"/>
                <a:ea typeface="Verdana" pitchFamily="34" charset="0"/>
                <a:cs typeface="Verdana" pitchFamily="34" charset="0"/>
              </a:rPr>
              <a:t>Neg</a:t>
            </a: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']=0</a:t>
            </a:r>
          </a:p>
          <a:p>
            <a:pPr lvl="0" algn="just">
              <a:buNone/>
            </a:pP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for i in </a:t>
            </a:r>
            <a:r>
              <a:rPr lang="en-US" sz="2600" dirty="0" err="1">
                <a:latin typeface="+mj-lt"/>
                <a:ea typeface="Verdana" pitchFamily="34" charset="0"/>
                <a:cs typeface="Verdana" pitchFamily="34" charset="0"/>
              </a:rPr>
              <a:t>Lst</a:t>
            </a: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:</a:t>
            </a:r>
          </a:p>
          <a:p>
            <a:pPr lvl="0" algn="just">
              <a:buNone/>
            </a:pP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    if </a:t>
            </a:r>
            <a:r>
              <a:rPr lang="en-US" sz="2600" dirty="0" err="1">
                <a:latin typeface="+mj-lt"/>
                <a:ea typeface="Verdana" pitchFamily="34" charset="0"/>
                <a:cs typeface="Verdana" pitchFamily="34" charset="0"/>
              </a:rPr>
              <a:t>i</a:t>
            </a: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&lt;0:</a:t>
            </a:r>
          </a:p>
          <a:p>
            <a:pPr lvl="0" algn="just">
              <a:buNone/>
            </a:pP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        D['</a:t>
            </a:r>
            <a:r>
              <a:rPr lang="en-US" sz="2600" dirty="0" err="1">
                <a:latin typeface="+mj-lt"/>
                <a:ea typeface="Verdana" pitchFamily="34" charset="0"/>
                <a:cs typeface="Verdana" pitchFamily="34" charset="0"/>
              </a:rPr>
              <a:t>Neg</a:t>
            </a: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']+=1</a:t>
            </a:r>
          </a:p>
          <a:p>
            <a:pPr lvl="0" algn="just">
              <a:buNone/>
            </a:pP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    else:</a:t>
            </a:r>
          </a:p>
          <a:p>
            <a:pPr lvl="0" algn="just">
              <a:buNone/>
            </a:pP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        D['Pos']+=1</a:t>
            </a:r>
          </a:p>
          <a:p>
            <a:pPr lvl="0" algn="just">
              <a:buNone/>
            </a:pPr>
            <a:r>
              <a:rPr lang="en-US" sz="2600" dirty="0">
                <a:latin typeface="+mj-lt"/>
                <a:ea typeface="Verdana" pitchFamily="34" charset="0"/>
                <a:cs typeface="Verdana" pitchFamily="34" charset="0"/>
              </a:rPr>
              <a:t>print (D</a:t>
            </a:r>
            <a:r>
              <a:rPr lang="en-US" sz="26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  <a:endParaRPr lang="en-US" sz="26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D4CD70-1523-4133-B5B6-FF704AB6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91200" y="2209800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ea typeface="Verdana" pitchFamily="34" charset="0"/>
                <a:cs typeface="Verdana" pitchFamily="34" charset="0"/>
              </a:rPr>
              <a:t> </a:t>
            </a:r>
            <a:r>
              <a:rPr lang="en-US" sz="2500" b="1" dirty="0">
                <a:solidFill>
                  <a:srgbClr val="0070C0"/>
                </a:solidFill>
                <a:ea typeface="Verdana" pitchFamily="34" charset="0"/>
                <a:cs typeface="Verdana" pitchFamily="34" charset="0"/>
              </a:rPr>
              <a:t>Output:		</a:t>
            </a:r>
            <a:r>
              <a:rPr lang="pt-BR" sz="2500" b="1" dirty="0">
                <a:solidFill>
                  <a:srgbClr val="0070C0"/>
                </a:solidFill>
                <a:ea typeface="Verdana" pitchFamily="34" charset="0"/>
                <a:cs typeface="Verdana" pitchFamily="34" charset="0"/>
              </a:rPr>
              <a:t>{'Pos': 2, 'Neg': 2}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85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64180"/>
              </p:ext>
            </p:extLst>
          </p:nvPr>
        </p:nvGraphicFramePr>
        <p:xfrm>
          <a:off x="228600" y="762000"/>
          <a:ext cx="8499201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Document" r:id="rId3" imgW="5728906" imgH="3761265" progId="Word.Document.12">
                  <p:embed/>
                </p:oleObj>
              </mc:Choice>
              <mc:Fallback>
                <p:oleObj name="Document" r:id="rId3" imgW="5728906" imgH="3761265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0"/>
                        <a:ext cx="8499201" cy="556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Run - 27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1659" r="47372" b="1967"/>
          <a:stretch/>
        </p:blipFill>
        <p:spPr bwMode="auto">
          <a:xfrm>
            <a:off x="7239000" y="457200"/>
            <a:ext cx="4765431" cy="449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B39D03-DF01-447E-B602-97BEDB55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115062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Program on Functions with Arguments and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Q. Write a program to calculate minimum of two numbers by making use of arguments and parameters. 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36667"/>
              </p:ext>
            </p:extLst>
          </p:nvPr>
        </p:nvGraphicFramePr>
        <p:xfrm>
          <a:off x="1143000" y="2514600"/>
          <a:ext cx="725424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4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30880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FindMin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(num1,num2):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if num1 &lt; num2: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print(num1, 'is smaller than ',num2)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elif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num2 &lt; num1: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print(num2,' is smaller than ', num1)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else: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    print(' Both are equal')</a:t>
                      </a:r>
                    </a:p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FindMin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(20,40)</a:t>
                      </a:r>
                    </a:p>
                    <a:p>
                      <a:endParaRPr lang="en-US" sz="2000" b="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Output: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 is smaller than  40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BFCFBA-4C0B-4AAB-B73B-2ACB7B37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9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-13898"/>
            <a:ext cx="114821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ARBITRARY 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ARGUMENT</a:t>
            </a:r>
            <a:r>
              <a:rPr b="1" spc="-30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360" y="893338"/>
            <a:ext cx="11504295" cy="3044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765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  <a:tab pos="4594225" algn="l"/>
              </a:tabLst>
            </a:pPr>
            <a:r>
              <a:rPr sz="2600" b="1" spc="-10" dirty="0">
                <a:latin typeface="+mj-lt"/>
                <a:cs typeface="Arial"/>
              </a:rPr>
              <a:t>Variable-Length</a:t>
            </a:r>
            <a:r>
              <a:rPr sz="2600" b="1" spc="-95" dirty="0">
                <a:latin typeface="+mj-lt"/>
                <a:cs typeface="Arial"/>
              </a:rPr>
              <a:t> </a:t>
            </a:r>
            <a:r>
              <a:rPr sz="2600" b="1" spc="-5" dirty="0">
                <a:latin typeface="+mj-lt"/>
                <a:cs typeface="Arial"/>
              </a:rPr>
              <a:t>Arguments:	</a:t>
            </a:r>
            <a:r>
              <a:rPr sz="2600" b="1" dirty="0">
                <a:latin typeface="+mj-lt"/>
                <a:cs typeface="Arial"/>
              </a:rPr>
              <a:t>more </a:t>
            </a:r>
            <a:r>
              <a:rPr sz="2600" b="1" spc="-5" dirty="0">
                <a:latin typeface="+mj-lt"/>
                <a:cs typeface="Arial"/>
              </a:rPr>
              <a:t>arguments </a:t>
            </a:r>
            <a:r>
              <a:rPr sz="2600" spc="-5" dirty="0">
                <a:latin typeface="+mj-lt"/>
                <a:cs typeface="Arial"/>
              </a:rPr>
              <a:t>than we </a:t>
            </a:r>
            <a:r>
              <a:rPr sz="2600" b="1" dirty="0">
                <a:latin typeface="+mj-lt"/>
                <a:cs typeface="Arial"/>
              </a:rPr>
              <a:t>specified </a:t>
            </a:r>
            <a:r>
              <a:rPr sz="2600" spc="-5" dirty="0">
                <a:latin typeface="+mj-lt"/>
                <a:cs typeface="Arial"/>
              </a:rPr>
              <a:t>while defining  the</a:t>
            </a:r>
            <a:r>
              <a:rPr sz="2600" spc="-15" dirty="0">
                <a:latin typeface="+mj-lt"/>
                <a:cs typeface="Arial"/>
              </a:rPr>
              <a:t> </a:t>
            </a:r>
            <a:r>
              <a:rPr sz="2600" b="1" dirty="0">
                <a:latin typeface="+mj-lt"/>
                <a:cs typeface="Arial"/>
              </a:rPr>
              <a:t>function</a:t>
            </a:r>
            <a:r>
              <a:rPr sz="2600" dirty="0">
                <a:latin typeface="+mj-lt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latin typeface="+mj-lt"/>
                <a:cs typeface="Arial"/>
              </a:rPr>
              <a:t>These </a:t>
            </a:r>
            <a:r>
              <a:rPr sz="2600" b="1" spc="-5" dirty="0">
                <a:latin typeface="+mj-lt"/>
                <a:cs typeface="Arial"/>
              </a:rPr>
              <a:t>arguments </a:t>
            </a:r>
            <a:r>
              <a:rPr sz="2600" dirty="0">
                <a:latin typeface="+mj-lt"/>
                <a:cs typeface="Arial"/>
              </a:rPr>
              <a:t>are </a:t>
            </a:r>
            <a:r>
              <a:rPr sz="2600" spc="-5" dirty="0">
                <a:latin typeface="+mj-lt"/>
                <a:cs typeface="Arial"/>
              </a:rPr>
              <a:t>also called </a:t>
            </a:r>
            <a:r>
              <a:rPr sz="2600" b="1" spc="-5" dirty="0">
                <a:latin typeface="+mj-lt"/>
                <a:cs typeface="Arial"/>
              </a:rPr>
              <a:t>variable-length arguments</a:t>
            </a:r>
            <a:r>
              <a:rPr sz="2600" b="1" spc="70" dirty="0">
                <a:latin typeface="+mj-lt"/>
                <a:cs typeface="Arial"/>
              </a:rPr>
              <a:t> </a:t>
            </a:r>
            <a:r>
              <a:rPr sz="2600" b="1" dirty="0">
                <a:latin typeface="+mj-lt"/>
                <a:cs typeface="Arial"/>
              </a:rPr>
              <a:t>.</a:t>
            </a:r>
            <a:endParaRPr sz="2600" dirty="0">
              <a:latin typeface="+mj-lt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Wingdings"/>
              <a:buChar char=""/>
              <a:tabLst>
                <a:tab pos="355600" algn="l"/>
              </a:tabLst>
            </a:pPr>
            <a:r>
              <a:rPr sz="2600" spc="-5" dirty="0">
                <a:latin typeface="+mj-lt"/>
                <a:cs typeface="Arial"/>
              </a:rPr>
              <a:t>An </a:t>
            </a:r>
            <a:r>
              <a:rPr sz="2600" b="1" spc="-5" dirty="0">
                <a:latin typeface="+mj-lt"/>
                <a:cs typeface="Arial"/>
              </a:rPr>
              <a:t>asterisk (*) </a:t>
            </a:r>
            <a:r>
              <a:rPr sz="2600" spc="-5" dirty="0">
                <a:latin typeface="+mj-lt"/>
                <a:cs typeface="Arial"/>
              </a:rPr>
              <a:t>is placed before </a:t>
            </a:r>
            <a:r>
              <a:rPr sz="2600" dirty="0">
                <a:latin typeface="+mj-lt"/>
                <a:cs typeface="Arial"/>
              </a:rPr>
              <a:t>the </a:t>
            </a:r>
            <a:r>
              <a:rPr sz="2600" b="1" dirty="0">
                <a:latin typeface="+mj-lt"/>
                <a:cs typeface="Arial"/>
              </a:rPr>
              <a:t>variable </a:t>
            </a:r>
            <a:r>
              <a:rPr sz="2600" b="1" spc="-5" dirty="0">
                <a:latin typeface="+mj-lt"/>
                <a:cs typeface="Arial"/>
              </a:rPr>
              <a:t>name </a:t>
            </a:r>
            <a:r>
              <a:rPr sz="2600" dirty="0">
                <a:latin typeface="+mj-lt"/>
                <a:cs typeface="Arial"/>
              </a:rPr>
              <a:t>that </a:t>
            </a:r>
            <a:r>
              <a:rPr sz="2600" spc="-5" dirty="0">
                <a:latin typeface="+mj-lt"/>
                <a:cs typeface="Arial"/>
              </a:rPr>
              <a:t>holds </a:t>
            </a:r>
            <a:r>
              <a:rPr sz="2600" dirty="0">
                <a:latin typeface="+mj-lt"/>
                <a:cs typeface="Arial"/>
              </a:rPr>
              <a:t>the </a:t>
            </a:r>
            <a:r>
              <a:rPr sz="2600" spc="-5" dirty="0">
                <a:latin typeface="+mj-lt"/>
                <a:cs typeface="Arial"/>
              </a:rPr>
              <a:t>values </a:t>
            </a:r>
            <a:r>
              <a:rPr sz="2600" dirty="0">
                <a:latin typeface="+mj-lt"/>
                <a:cs typeface="Arial"/>
              </a:rPr>
              <a:t>of </a:t>
            </a:r>
            <a:r>
              <a:rPr sz="2600" spc="-5" dirty="0">
                <a:latin typeface="+mj-lt"/>
                <a:cs typeface="Arial"/>
              </a:rPr>
              <a:t>all </a:t>
            </a:r>
            <a:r>
              <a:rPr sz="2600" b="1" spc="-5" dirty="0">
                <a:latin typeface="+mj-lt"/>
                <a:cs typeface="Arial"/>
              </a:rPr>
              <a:t>non  keyword </a:t>
            </a:r>
            <a:r>
              <a:rPr sz="2600" b="1" dirty="0">
                <a:latin typeface="+mj-lt"/>
                <a:cs typeface="Arial"/>
              </a:rPr>
              <a:t>variable</a:t>
            </a:r>
            <a:r>
              <a:rPr sz="2600" b="1" spc="5" dirty="0">
                <a:latin typeface="+mj-lt"/>
                <a:cs typeface="Arial"/>
              </a:rPr>
              <a:t> </a:t>
            </a:r>
            <a:r>
              <a:rPr sz="2600" b="1" spc="-5" dirty="0">
                <a:latin typeface="+mj-lt"/>
                <a:cs typeface="Arial"/>
              </a:rPr>
              <a:t>arguments.</a:t>
            </a:r>
            <a:endParaRPr sz="2600" dirty="0">
              <a:latin typeface="+mj-lt"/>
              <a:cs typeface="Arial"/>
            </a:endParaRPr>
          </a:p>
          <a:p>
            <a:pPr marL="355600" marR="469265" indent="-342900">
              <a:lnSpc>
                <a:spcPct val="100000"/>
              </a:lnSpc>
              <a:spcBef>
                <a:spcPts val="575"/>
              </a:spcBef>
              <a:buFont typeface="Wingdings"/>
              <a:buChar char=""/>
              <a:tabLst>
                <a:tab pos="438784" algn="l"/>
                <a:tab pos="439420" algn="l"/>
              </a:tabLst>
            </a:pPr>
            <a:r>
              <a:rPr sz="2600" dirty="0">
                <a:latin typeface="+mj-lt"/>
              </a:rPr>
              <a:t>	</a:t>
            </a:r>
            <a:r>
              <a:rPr sz="2600" spc="-5" dirty="0">
                <a:latin typeface="+mj-lt"/>
                <a:cs typeface="Arial"/>
              </a:rPr>
              <a:t>This tuple remains </a:t>
            </a:r>
            <a:r>
              <a:rPr sz="2600" b="1" spc="-5" dirty="0">
                <a:latin typeface="+mj-lt"/>
                <a:cs typeface="Arial"/>
              </a:rPr>
              <a:t>empty </a:t>
            </a:r>
            <a:r>
              <a:rPr sz="2600" dirty="0">
                <a:latin typeface="+mj-lt"/>
                <a:cs typeface="Arial"/>
              </a:rPr>
              <a:t>if </a:t>
            </a:r>
            <a:r>
              <a:rPr sz="2600" b="1" dirty="0">
                <a:latin typeface="+mj-lt"/>
                <a:cs typeface="Arial"/>
              </a:rPr>
              <a:t>no </a:t>
            </a:r>
            <a:r>
              <a:rPr sz="2600" b="1" spc="-5" dirty="0">
                <a:latin typeface="+mj-lt"/>
                <a:cs typeface="Arial"/>
              </a:rPr>
              <a:t>additional arguments </a:t>
            </a:r>
            <a:r>
              <a:rPr sz="2600" spc="-5" dirty="0">
                <a:latin typeface="+mj-lt"/>
                <a:cs typeface="Arial"/>
              </a:rPr>
              <a:t>are specified during </a:t>
            </a:r>
            <a:r>
              <a:rPr sz="2600" dirty="0">
                <a:latin typeface="+mj-lt"/>
                <a:cs typeface="Arial"/>
              </a:rPr>
              <a:t>the  </a:t>
            </a:r>
            <a:r>
              <a:rPr sz="2600" spc="-5" dirty="0">
                <a:latin typeface="+mj-lt"/>
                <a:cs typeface="Arial"/>
              </a:rPr>
              <a:t>function call.</a:t>
            </a:r>
            <a:endParaRPr sz="2600" dirty="0"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360" y="3937761"/>
            <a:ext cx="27266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10" dirty="0">
                <a:latin typeface="Arial"/>
                <a:cs typeface="Arial"/>
              </a:rPr>
              <a:t>Syntax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4419600"/>
            <a:ext cx="9245600" cy="2133600"/>
          </a:xfrm>
          <a:custGeom>
            <a:avLst/>
            <a:gdLst/>
            <a:ahLst/>
            <a:cxnLst/>
            <a:rect l="l" t="t" r="r" b="b"/>
            <a:pathLst>
              <a:path w="6929755" h="2575560">
                <a:moveTo>
                  <a:pt x="0" y="2575560"/>
                </a:moveTo>
                <a:lnTo>
                  <a:pt x="6929628" y="2575560"/>
                </a:lnTo>
                <a:lnTo>
                  <a:pt x="6929628" y="0"/>
                </a:lnTo>
                <a:lnTo>
                  <a:pt x="0" y="0"/>
                </a:lnTo>
                <a:lnTo>
                  <a:pt x="0" y="2575560"/>
                </a:lnTo>
                <a:close/>
              </a:path>
            </a:pathLst>
          </a:custGeom>
          <a:ln w="12192">
            <a:solidFill>
              <a:srgbClr val="2C89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8000" y="4724401"/>
            <a:ext cx="88392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2200" spc="-5" dirty="0">
                <a:latin typeface="Arial"/>
                <a:cs typeface="Arial"/>
              </a:rPr>
              <a:t>d</a:t>
            </a:r>
            <a:r>
              <a:rPr sz="2200" spc="-5">
                <a:latin typeface="Arial"/>
                <a:cs typeface="Arial"/>
              </a:rPr>
              <a:t>ef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function_name</a:t>
            </a:r>
            <a:r>
              <a:rPr sz="2200" spc="-5" dirty="0">
                <a:latin typeface="Arial"/>
                <a:cs typeface="Arial"/>
              </a:rPr>
              <a:t>([formal_args], *</a:t>
            </a:r>
            <a:r>
              <a:rPr sz="2200" spc="-5">
                <a:latin typeface="Arial"/>
                <a:cs typeface="Arial"/>
              </a:rPr>
              <a:t>var_args_tuple</a:t>
            </a:r>
            <a:r>
              <a:rPr sz="2200" spc="80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):</a:t>
            </a:r>
          </a:p>
          <a:p>
            <a:pPr marL="1774189" marR="1574165" indent="118745" algn="just">
              <a:lnSpc>
                <a:spcPct val="100000"/>
              </a:lnSpc>
            </a:pPr>
            <a:r>
              <a:rPr sz="2200" spc="-5">
                <a:latin typeface="Arial"/>
                <a:cs typeface="Arial"/>
              </a:rPr>
              <a:t>statement1……  </a:t>
            </a:r>
            <a:r>
              <a:rPr lang="en-US" sz="2200" spc="-5" dirty="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statement 2……  </a:t>
            </a:r>
            <a:endParaRPr lang="en-US" sz="2200" spc="-5" dirty="0">
              <a:latin typeface="Arial"/>
              <a:cs typeface="Arial"/>
            </a:endParaRPr>
          </a:p>
          <a:p>
            <a:pPr marL="1774189" marR="1574165" indent="118745" algn="just">
              <a:lnSpc>
                <a:spcPct val="100000"/>
              </a:lnSpc>
            </a:pPr>
            <a:r>
              <a:rPr sz="2200" spc="-5">
                <a:latin typeface="Arial"/>
                <a:cs typeface="Arial"/>
              </a:rPr>
              <a:t>return</a:t>
            </a:r>
            <a:r>
              <a:rPr sz="2200" spc="-55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[expression]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04001" y="4303521"/>
            <a:ext cx="3003424" cy="420879"/>
          </a:xfrm>
          <a:custGeom>
            <a:avLst/>
            <a:gdLst/>
            <a:ahLst/>
            <a:cxnLst/>
            <a:rect l="l" t="t" r="r" b="b"/>
            <a:pathLst>
              <a:path w="2070734" h="386079">
                <a:moveTo>
                  <a:pt x="1994285" y="31239"/>
                </a:moveTo>
                <a:lnTo>
                  <a:pt x="0" y="373379"/>
                </a:lnTo>
                <a:lnTo>
                  <a:pt x="2031" y="385825"/>
                </a:lnTo>
                <a:lnTo>
                  <a:pt x="1996434" y="43813"/>
                </a:lnTo>
                <a:lnTo>
                  <a:pt x="1994285" y="31239"/>
                </a:lnTo>
                <a:close/>
              </a:path>
              <a:path w="2070734" h="386079">
                <a:moveTo>
                  <a:pt x="2064423" y="29082"/>
                </a:moveTo>
                <a:lnTo>
                  <a:pt x="2006853" y="29082"/>
                </a:lnTo>
                <a:lnTo>
                  <a:pt x="2009012" y="41655"/>
                </a:lnTo>
                <a:lnTo>
                  <a:pt x="1996434" y="43813"/>
                </a:lnTo>
                <a:lnTo>
                  <a:pt x="2001773" y="75056"/>
                </a:lnTo>
                <a:lnTo>
                  <a:pt x="2064423" y="29082"/>
                </a:lnTo>
                <a:close/>
              </a:path>
              <a:path w="2070734" h="386079">
                <a:moveTo>
                  <a:pt x="2006853" y="29082"/>
                </a:moveTo>
                <a:lnTo>
                  <a:pt x="1994285" y="31239"/>
                </a:lnTo>
                <a:lnTo>
                  <a:pt x="1996434" y="43813"/>
                </a:lnTo>
                <a:lnTo>
                  <a:pt x="2009012" y="41655"/>
                </a:lnTo>
                <a:lnTo>
                  <a:pt x="2006853" y="29082"/>
                </a:lnTo>
                <a:close/>
              </a:path>
              <a:path w="2070734" h="386079">
                <a:moveTo>
                  <a:pt x="1988946" y="0"/>
                </a:moveTo>
                <a:lnTo>
                  <a:pt x="1994285" y="31239"/>
                </a:lnTo>
                <a:lnTo>
                  <a:pt x="2006853" y="29082"/>
                </a:lnTo>
                <a:lnTo>
                  <a:pt x="2064423" y="29082"/>
                </a:lnTo>
                <a:lnTo>
                  <a:pt x="2070480" y="24637"/>
                </a:lnTo>
                <a:lnTo>
                  <a:pt x="1988946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687559" y="4031437"/>
            <a:ext cx="2183131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This is called  arbitrary argument  and asterisk sign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  placed before the  variable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name.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3866D732-08F4-4B43-AC75-F683E222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0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875" y="-30480"/>
            <a:ext cx="83864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ARBITRARY 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ARGUMENT</a:t>
            </a:r>
            <a:r>
              <a:rPr b="1" spc="-3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6659" y="1032128"/>
            <a:ext cx="341254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1267" y="1716522"/>
            <a:ext cx="4621933" cy="23982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6539" y="4834245"/>
            <a:ext cx="2964261" cy="1450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544" y="4021328"/>
            <a:ext cx="29626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Output: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0893" y="1716465"/>
            <a:ext cx="5871507" cy="1941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1600" y="4267200"/>
            <a:ext cx="1824736" cy="165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Output: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Monika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C00000"/>
                </a:solidFill>
                <a:latin typeface="Arial"/>
                <a:cs typeface="Arial"/>
              </a:rPr>
              <a:t>Monika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>
                <a:solidFill>
                  <a:srgbClr val="C00000"/>
                </a:solidFill>
                <a:latin typeface="Arial"/>
                <a:cs typeface="Arial"/>
              </a:rPr>
              <a:t>Purva</a:t>
            </a:r>
            <a:endParaRPr lang="en-US" sz="2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dirty="0" err="1">
                <a:solidFill>
                  <a:srgbClr val="C00000"/>
                </a:solidFill>
                <a:latin typeface="Arial"/>
                <a:cs typeface="Arial"/>
              </a:rPr>
              <a:t>Lalit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1565" y="1032128"/>
            <a:ext cx="35900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2: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33282" y="1974469"/>
            <a:ext cx="1232535" cy="2421890"/>
          </a:xfrm>
          <a:custGeom>
            <a:avLst/>
            <a:gdLst/>
            <a:ahLst/>
            <a:cxnLst/>
            <a:rect l="l" t="t" r="r" b="b"/>
            <a:pathLst>
              <a:path w="1232534" h="2421890">
                <a:moveTo>
                  <a:pt x="381" y="2336672"/>
                </a:moveTo>
                <a:lnTo>
                  <a:pt x="0" y="2421889"/>
                </a:lnTo>
                <a:lnTo>
                  <a:pt x="68452" y="2371089"/>
                </a:lnTo>
                <a:lnTo>
                  <a:pt x="65689" y="2369692"/>
                </a:lnTo>
                <a:lnTo>
                  <a:pt x="37465" y="2369692"/>
                </a:lnTo>
                <a:lnTo>
                  <a:pt x="19812" y="2360803"/>
                </a:lnTo>
                <a:lnTo>
                  <a:pt x="25577" y="2349412"/>
                </a:lnTo>
                <a:lnTo>
                  <a:pt x="381" y="2336672"/>
                </a:lnTo>
                <a:close/>
              </a:path>
              <a:path w="1232534" h="2421890">
                <a:moveTo>
                  <a:pt x="25577" y="2349412"/>
                </a:moveTo>
                <a:lnTo>
                  <a:pt x="19812" y="2360803"/>
                </a:lnTo>
                <a:lnTo>
                  <a:pt x="37465" y="2369692"/>
                </a:lnTo>
                <a:lnTo>
                  <a:pt x="43216" y="2358330"/>
                </a:lnTo>
                <a:lnTo>
                  <a:pt x="25577" y="2349412"/>
                </a:lnTo>
                <a:close/>
              </a:path>
              <a:path w="1232534" h="2421890">
                <a:moveTo>
                  <a:pt x="43216" y="2358330"/>
                </a:moveTo>
                <a:lnTo>
                  <a:pt x="37465" y="2369692"/>
                </a:lnTo>
                <a:lnTo>
                  <a:pt x="65689" y="2369692"/>
                </a:lnTo>
                <a:lnTo>
                  <a:pt x="43216" y="2358330"/>
                </a:lnTo>
                <a:close/>
              </a:path>
              <a:path w="1232534" h="2421890">
                <a:moveTo>
                  <a:pt x="1214754" y="0"/>
                </a:moveTo>
                <a:lnTo>
                  <a:pt x="25577" y="2349412"/>
                </a:lnTo>
                <a:lnTo>
                  <a:pt x="43216" y="2358330"/>
                </a:lnTo>
                <a:lnTo>
                  <a:pt x="1232535" y="8889"/>
                </a:lnTo>
                <a:lnTo>
                  <a:pt x="1214754" y="0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518400" y="3733801"/>
            <a:ext cx="41656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3664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Any </a:t>
            </a:r>
            <a:r>
              <a:rPr sz="2000" b="1" dirty="0">
                <a:latin typeface="Arial"/>
                <a:cs typeface="Arial"/>
              </a:rPr>
              <a:t>formal parameter </a:t>
            </a:r>
            <a:r>
              <a:rPr sz="2000" dirty="0">
                <a:latin typeface="Arial"/>
                <a:cs typeface="Arial"/>
              </a:rPr>
              <a:t>which  occur </a:t>
            </a: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*args  parameter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keyword-only  arguments.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If </a:t>
            </a:r>
            <a:r>
              <a:rPr sz="2000" b="1" dirty="0">
                <a:latin typeface="Arial"/>
                <a:cs typeface="Arial"/>
              </a:rPr>
              <a:t>formal parameter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b="1" dirty="0">
                <a:latin typeface="Arial"/>
                <a:cs typeface="Arial"/>
              </a:rPr>
              <a:t>not  keyword argument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error  </a:t>
            </a:r>
            <a:r>
              <a:rPr sz="2000" dirty="0">
                <a:latin typeface="Arial"/>
                <a:cs typeface="Arial"/>
              </a:rPr>
              <a:t>occurred.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C6A04CDB-E081-42F3-A25A-5C0C594C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1034733"/>
            <a:ext cx="8991600" cy="2588761"/>
          </a:xfrm>
          <a:prstGeom prst="rect">
            <a:avLst/>
          </a:prstGeom>
          <a:solidFill>
            <a:srgbClr val="EEEE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org_list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 = [1, 2, 3, 4, 5]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# define a function that returns the cube of `</a:t>
            </a: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num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`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def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 cube(</a:t>
            </a: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num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 	return </a:t>
            </a: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num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**3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fin_list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 = list(map(cube, </a:t>
            </a: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org_list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print(</a:t>
            </a: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fin_list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) # [1, 8, 27, 64, 125]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7782" y="3623494"/>
            <a:ext cx="10972800" cy="765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of lambda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34462"/>
            <a:ext cx="10972800" cy="800271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 of map()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56824" y="4630579"/>
            <a:ext cx="9187375" cy="1696209"/>
          </a:xfrm>
          <a:prstGeom prst="rect">
            <a:avLst/>
          </a:prstGeom>
          <a:solidFill>
            <a:srgbClr val="EEEE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777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org_list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 = [1, 2, 3, 4, 5]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fin_list</a:t>
            </a:r>
            <a:r>
              <a:rPr kumimoji="0" lang="en-US" sz="30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 = list(map(lambda x:x**3, </a:t>
            </a:r>
            <a:r>
              <a:rPr kumimoji="0" lang="en-US" sz="30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org_list</a:t>
            </a:r>
            <a:r>
              <a:rPr kumimoji="0" lang="en-US" sz="30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))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print(</a:t>
            </a:r>
            <a:r>
              <a:rPr kumimoji="0" lang="en-US" sz="3000" b="0" i="0" u="none" strike="noStrike" cap="none" normalizeH="0" baseline="0" dirty="0" err="1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fin_list</a:t>
            </a:r>
            <a:r>
              <a:rPr kumimoji="0" lang="en-US" sz="30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Inconsolata"/>
                <a:cs typeface="Arial" pitchFamily="34" charset="0"/>
              </a:rPr>
              <a:t>) # [1, 8, 27, 64, 125]</a:t>
            </a:r>
            <a:r>
              <a:rPr kumimoji="0" 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F8BECF-15AF-4F09-996F-0A15BB2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7236461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5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Class 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582" y="1219200"/>
            <a:ext cx="6791617" cy="49859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class complex1:    #  </a:t>
            </a:r>
            <a:r>
              <a:rPr lang="en-US" sz="1600" dirty="0" err="1">
                <a:cs typeface="Calibri"/>
              </a:rPr>
              <a:t>real+imag</a:t>
            </a:r>
            <a:r>
              <a:rPr lang="en-US" sz="1600" dirty="0">
                <a:cs typeface="Calibri"/>
              </a:rPr>
              <a:t> i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real=0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</a:t>
            </a:r>
            <a:r>
              <a:rPr lang="en-US" sz="1600" dirty="0" err="1">
                <a:cs typeface="Calibri"/>
              </a:rPr>
              <a:t>imag</a:t>
            </a:r>
            <a:r>
              <a:rPr lang="en-US" sz="1600" dirty="0">
                <a:cs typeface="Calibri"/>
              </a:rPr>
              <a:t>=0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</a:t>
            </a:r>
            <a:r>
              <a:rPr lang="en-US" sz="1600" dirty="0" err="1">
                <a:cs typeface="Calibri"/>
              </a:rPr>
              <a:t>def</a:t>
            </a:r>
            <a:r>
              <a:rPr lang="en-US" sz="1600" dirty="0">
                <a:cs typeface="Calibri"/>
              </a:rPr>
              <a:t> __</a:t>
            </a:r>
            <a:r>
              <a:rPr lang="en-US" sz="1600" dirty="0" err="1">
                <a:cs typeface="Calibri"/>
              </a:rPr>
              <a:t>init</a:t>
            </a:r>
            <a:r>
              <a:rPr lang="en-US" sz="1600" dirty="0">
                <a:cs typeface="Calibri"/>
              </a:rPr>
              <a:t>__(self</a:t>
            </a:r>
            <a:r>
              <a:rPr lang="en-US" sz="1600" dirty="0" smtClean="0">
                <a:cs typeface="Calibri"/>
              </a:rPr>
              <a:t>, r, i</a:t>
            </a:r>
            <a:r>
              <a:rPr lang="en-US" sz="1600" dirty="0">
                <a:cs typeface="Calibri"/>
              </a:rPr>
              <a:t>):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    </a:t>
            </a:r>
            <a:r>
              <a:rPr lang="en-US" sz="1600" dirty="0" err="1">
                <a:cs typeface="Calibri"/>
              </a:rPr>
              <a:t>self.real</a:t>
            </a:r>
            <a:r>
              <a:rPr lang="en-US" sz="1600" dirty="0">
                <a:cs typeface="Calibri"/>
              </a:rPr>
              <a:t>=r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    </a:t>
            </a:r>
            <a:r>
              <a:rPr lang="en-US" sz="1600" dirty="0" err="1">
                <a:cs typeface="Calibri"/>
              </a:rPr>
              <a:t>self.imag</a:t>
            </a:r>
            <a:r>
              <a:rPr lang="en-US" sz="1600" dirty="0">
                <a:cs typeface="Calibri"/>
              </a:rPr>
              <a:t>=i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</a:t>
            </a:r>
            <a:r>
              <a:rPr lang="en-US" sz="1600" dirty="0" err="1">
                <a:cs typeface="Calibri"/>
              </a:rPr>
              <a:t>def</a:t>
            </a:r>
            <a:r>
              <a:rPr lang="en-US" sz="1600" dirty="0">
                <a:cs typeface="Calibri"/>
              </a:rPr>
              <a:t> calculate(self,obj1,obj2):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    obj4=complex1(0,0)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    print(' complex number1 is ', obj1.real , '+', obj1.imag,'i')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    print(' complex number2  is ', obj2.real , '+', obj2.imag,'i')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    obj4.real=obj1.real+obj2.real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    obj4.imag=obj1.imag+obj2.imag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    return obj4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        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obj1=complex1(10,20)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obj2=complex1(20,30)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obj3=complex1(0,0)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obj4=complex1(0,0)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obj4=obj3.calculate(obj1,obj2)</a:t>
            </a:r>
          </a:p>
          <a:p>
            <a:pPr marL="12065" marR="297815">
              <a:tabLst>
                <a:tab pos="241935" algn="l"/>
              </a:tabLst>
            </a:pPr>
            <a:r>
              <a:rPr lang="en-US" sz="1600" dirty="0">
                <a:cs typeface="Calibri"/>
              </a:rPr>
              <a:t>print(' addition of two complex numbers is= ', obj4.real , '+', obj4.imag,'i')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596E6D-0CD1-4BEA-A6F9-22B39D05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00600" y="1676400"/>
            <a:ext cx="662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Output:</a:t>
            </a:r>
          </a:p>
          <a:p>
            <a:r>
              <a:rPr lang="en-US" sz="2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(' </a:t>
            </a:r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complex number1 is ', 10, '+', 20, 'i')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(' complex number2  is ', 20, '+', 30, 'i')</a:t>
            </a:r>
          </a:p>
          <a:p>
            <a:r>
              <a:rPr 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(' addition of two complex numbers is= ', 30, '+', 50, 'i')</a:t>
            </a:r>
          </a:p>
        </p:txBody>
      </p:sp>
    </p:spTree>
    <p:extLst>
      <p:ext uri="{BB962C8B-B14F-4D97-AF65-F5344CB8AC3E}">
        <p14:creationId xmlns:p14="http://schemas.microsoft.com/office/powerpoint/2010/main" val="2874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685800"/>
            <a:ext cx="7552517" cy="54014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70C0"/>
                </a:solidFill>
              </a:rPr>
              <a:t> </a:t>
            </a:r>
            <a:r>
              <a:rPr lang="en-US" sz="4500" b="1" dirty="0" smtClean="0">
                <a:solidFill>
                  <a:srgbClr val="0070C0"/>
                </a:solidFill>
              </a:rPr>
              <a:t>Python </a:t>
            </a:r>
            <a:r>
              <a:rPr lang="en-US" sz="4500" b="1" dirty="0" smtClean="0">
                <a:solidFill>
                  <a:srgbClr val="0070C0"/>
                </a:solidFill>
              </a:rPr>
              <a:t>Applications</a:t>
            </a:r>
            <a:endParaRPr lang="en-US" sz="4500" b="1" dirty="0" smtClean="0">
              <a:solidFill>
                <a:srgbClr val="0070C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 smtClean="0"/>
              <a:t>Web </a:t>
            </a:r>
            <a:r>
              <a:rPr lang="en-US" sz="3000" dirty="0"/>
              <a:t>Development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Game Development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Machine Learning and Artificial Intelligence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Data Science and Data Visualization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Desktop GUI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Web Scraping Applications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Business Applications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Audio and Video Applications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CAD Applications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000" dirty="0"/>
              <a:t>Embedded Applications</a:t>
            </a:r>
          </a:p>
        </p:txBody>
      </p:sp>
      <p:sp>
        <p:nvSpPr>
          <p:cNvPr id="2" name="AutoShape 2" descr="Guido van Rossum on Twitter: &quot;I decided that retirement was boring and have  joined the Developer Division at Microsoft. To do what? Too many options to  say! But it'll make using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491521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  <a:r>
              <a:rPr sz="4400" b="1" spc="-6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4400"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30435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97815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spc="-10" dirty="0">
                <a:latin typeface="Calibri"/>
                <a:cs typeface="Calibri"/>
              </a:rPr>
              <a:t>our </a:t>
            </a:r>
            <a:r>
              <a:rPr sz="2800" spc="-25" dirty="0">
                <a:latin typeface="Calibri"/>
                <a:cs typeface="Calibri"/>
              </a:rPr>
              <a:t>program </a:t>
            </a:r>
            <a:r>
              <a:rPr sz="2800" spc="-20" dirty="0">
                <a:latin typeface="Calibri"/>
                <a:cs typeface="Calibri"/>
              </a:rPr>
              <a:t>grows </a:t>
            </a:r>
            <a:r>
              <a:rPr sz="2800" spc="-40" dirty="0">
                <a:latin typeface="Calibri"/>
                <a:cs typeface="Calibri"/>
              </a:rPr>
              <a:t>bigger,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good </a:t>
            </a:r>
            <a:r>
              <a:rPr sz="2800" spc="-5" dirty="0">
                <a:latin typeface="Calibri"/>
                <a:cs typeface="Calibri"/>
              </a:rPr>
              <a:t>idea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break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20" dirty="0">
                <a:latin typeface="Calibri"/>
                <a:cs typeface="Calibri"/>
              </a:rPr>
              <a:t>into 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 module is a </a:t>
            </a:r>
            <a:r>
              <a:rPr sz="2800" spc="-10" dirty="0">
                <a:latin typeface="Calibri"/>
                <a:cs typeface="Calibri"/>
              </a:rPr>
              <a:t>file </a:t>
            </a:r>
            <a:r>
              <a:rPr sz="2800" spc="-15" dirty="0">
                <a:latin typeface="Calibri"/>
                <a:cs typeface="Calibri"/>
              </a:rPr>
              <a:t>containing </a:t>
            </a:r>
            <a:r>
              <a:rPr sz="2800" spc="-5" dirty="0">
                <a:latin typeface="Calibri"/>
                <a:cs typeface="Calibri"/>
              </a:rPr>
              <a:t>Python </a:t>
            </a:r>
            <a:r>
              <a:rPr sz="2800" spc="-10" dirty="0">
                <a:latin typeface="Calibri"/>
                <a:cs typeface="Calibri"/>
              </a:rPr>
              <a:t>definitions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statements.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Python modules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 filename and end </a:t>
            </a:r>
            <a:r>
              <a:rPr sz="2800" dirty="0">
                <a:latin typeface="Calibri"/>
                <a:cs typeface="Calibri"/>
              </a:rPr>
              <a:t>with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extension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.py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Definitions inside </a:t>
            </a:r>
            <a:r>
              <a:rPr sz="2800" spc="-5" dirty="0">
                <a:latin typeface="Calibri"/>
                <a:cs typeface="Calibri"/>
              </a:rPr>
              <a:t>a module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imported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another module </a:t>
            </a:r>
            <a:r>
              <a:rPr sz="2800" spc="-10" dirty="0">
                <a:latin typeface="Calibri"/>
                <a:cs typeface="Calibri"/>
              </a:rPr>
              <a:t>or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interactive interpreter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6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import </a:t>
            </a:r>
            <a:r>
              <a:rPr sz="2800" spc="-25" dirty="0">
                <a:latin typeface="Calibri"/>
                <a:cs typeface="Calibri"/>
              </a:rPr>
              <a:t>keyword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596E6D-0CD1-4BEA-A6F9-22B39D05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891597"/>
              </p:ext>
            </p:extLst>
          </p:nvPr>
        </p:nvGraphicFramePr>
        <p:xfrm>
          <a:off x="533400" y="457200"/>
          <a:ext cx="92202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3" imgW="5728906" imgH="1233686" progId="Word.Document.12">
                  <p:embed/>
                </p:oleObj>
              </mc:Choice>
              <mc:Fallback>
                <p:oleObj name="Document" r:id="rId3" imgW="5728906" imgH="1233686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9220200" cy="2590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Run - 10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t="1721" r="820" b="2151"/>
          <a:stretch/>
        </p:blipFill>
        <p:spPr bwMode="auto">
          <a:xfrm>
            <a:off x="2133600" y="2895600"/>
            <a:ext cx="5654040" cy="2979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2EEF19-CCCE-48BE-8C90-E4355B6E6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489254"/>
              </p:ext>
            </p:extLst>
          </p:nvPr>
        </p:nvGraphicFramePr>
        <p:xfrm>
          <a:off x="609600" y="533400"/>
          <a:ext cx="9425836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Document" r:id="rId3" imgW="5730832" imgH="1390567" progId="Word.Document.12">
                  <p:embed/>
                </p:oleObj>
              </mc:Choice>
              <mc:Fallback>
                <p:oleObj name="Document" r:id="rId3" imgW="5730832" imgH="1390567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9425836" cy="228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Run - 19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t="1475" r="953" b="2151"/>
          <a:stretch/>
        </p:blipFill>
        <p:spPr bwMode="auto">
          <a:xfrm>
            <a:off x="3657600" y="2971800"/>
            <a:ext cx="5646420" cy="29870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D10F7C-9C61-4151-80F5-DCF66B39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840" y="1881022"/>
            <a:ext cx="629539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Python </a:t>
            </a:r>
            <a:r>
              <a:rPr sz="2800" spc="-5" dirty="0">
                <a:latin typeface="Arial"/>
                <a:cs typeface="Arial"/>
              </a:rPr>
              <a:t>in combination with </a:t>
            </a:r>
            <a:r>
              <a:rPr sz="2800" b="1" spc="-45" dirty="0">
                <a:latin typeface="Arial"/>
                <a:cs typeface="Arial"/>
              </a:rPr>
              <a:t>NumPy,  </a:t>
            </a:r>
            <a:r>
              <a:rPr sz="2800" b="1" spc="-5" dirty="0">
                <a:latin typeface="Arial"/>
                <a:cs typeface="Arial"/>
              </a:rPr>
              <a:t>Scipy and Matplotlib </a:t>
            </a:r>
            <a:r>
              <a:rPr sz="2800" spc="-5" dirty="0">
                <a:latin typeface="Arial"/>
                <a:cs typeface="Arial"/>
              </a:rPr>
              <a:t>can </a:t>
            </a:r>
            <a:r>
              <a:rPr sz="2800" dirty="0">
                <a:latin typeface="Arial"/>
                <a:cs typeface="Arial"/>
              </a:rPr>
              <a:t>be used as 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b="1" spc="-5" dirty="0">
                <a:latin typeface="Arial"/>
                <a:cs typeface="Arial"/>
              </a:rPr>
              <a:t>replacement for</a:t>
            </a:r>
            <a:r>
              <a:rPr sz="2800" b="1" spc="40" dirty="0">
                <a:latin typeface="Arial"/>
                <a:cs typeface="Arial"/>
              </a:rPr>
              <a:t> </a:t>
            </a:r>
            <a:r>
              <a:rPr sz="2800" b="1" spc="-35" dirty="0">
                <a:latin typeface="Arial"/>
                <a:cs typeface="Arial"/>
              </a:rPr>
              <a:t>MATLAB.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350">
              <a:latin typeface="Arial"/>
              <a:cs typeface="Arial"/>
            </a:endParaRPr>
          </a:p>
          <a:p>
            <a:pPr marL="12700" marR="95885">
              <a:lnSpc>
                <a:spcPct val="150100"/>
              </a:lnSpc>
            </a:pPr>
            <a:r>
              <a:rPr sz="2800" b="1" spc="-5" dirty="0">
                <a:latin typeface="Arial"/>
                <a:cs typeface="Arial"/>
              </a:rPr>
              <a:t>Matplotlib module </a:t>
            </a:r>
            <a:r>
              <a:rPr sz="2800" dirty="0">
                <a:latin typeface="Arial"/>
                <a:cs typeface="Arial"/>
              </a:rPr>
              <a:t>provides </a:t>
            </a:r>
            <a:r>
              <a:rPr sz="2800" b="1" spc="-40" dirty="0">
                <a:latin typeface="Arial"/>
                <a:cs typeface="Arial"/>
              </a:rPr>
              <a:t>MATLAB-  </a:t>
            </a:r>
            <a:r>
              <a:rPr sz="2800" b="1" spc="-5" dirty="0">
                <a:latin typeface="Arial"/>
                <a:cs typeface="Arial"/>
              </a:rPr>
              <a:t>like plotting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functionality.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97268" y="1775460"/>
            <a:ext cx="4814316" cy="4238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7554" y="112521"/>
            <a:ext cx="95840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NumPy – A Replacement for</a:t>
            </a:r>
            <a:r>
              <a:rPr b="1" spc="-40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144771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5042" y="106426"/>
            <a:ext cx="6271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Core Python Vs</a:t>
            </a:r>
            <a:r>
              <a:rPr b="1" spc="-7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NumPy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879" y="1236929"/>
            <a:ext cx="11739245" cy="551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0935" algn="l"/>
              </a:tabLst>
            </a:pPr>
            <a:r>
              <a:rPr sz="2400" b="1" spc="-5" dirty="0">
                <a:latin typeface="Arial"/>
                <a:cs typeface="Arial"/>
              </a:rPr>
              <a:t>"Core</a:t>
            </a:r>
            <a:r>
              <a:rPr sz="2400" b="1" spc="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Python"</a:t>
            </a:r>
            <a:r>
              <a:rPr sz="2400" spc="-5" dirty="0">
                <a:latin typeface="Arial"/>
                <a:cs typeface="Arial"/>
              </a:rPr>
              <a:t>,	means Python </a:t>
            </a:r>
            <a:r>
              <a:rPr sz="2400" b="1" spc="-5" dirty="0">
                <a:latin typeface="Arial"/>
                <a:cs typeface="Arial"/>
              </a:rPr>
              <a:t>without </a:t>
            </a:r>
            <a:r>
              <a:rPr sz="2400" b="1" dirty="0">
                <a:latin typeface="Arial"/>
                <a:cs typeface="Arial"/>
              </a:rPr>
              <a:t>any </a:t>
            </a:r>
            <a:r>
              <a:rPr sz="2400" b="1" spc="-5" dirty="0">
                <a:latin typeface="Arial"/>
                <a:cs typeface="Arial"/>
              </a:rPr>
              <a:t>special modules, </a:t>
            </a:r>
            <a:r>
              <a:rPr sz="2400" spc="-5" dirty="0">
                <a:latin typeface="Arial"/>
                <a:cs typeface="Arial"/>
              </a:rPr>
              <a:t>i.e. especially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without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35" dirty="0">
                <a:latin typeface="Arial"/>
                <a:cs typeface="Arial"/>
              </a:rPr>
              <a:t>NumPy.</a:t>
            </a:r>
            <a:endParaRPr sz="2400" dirty="0">
              <a:latin typeface="Arial"/>
              <a:cs typeface="Arial"/>
            </a:endParaRPr>
          </a:p>
          <a:p>
            <a:pPr marL="284480" indent="-272415">
              <a:lnSpc>
                <a:spcPct val="100000"/>
              </a:lnSpc>
              <a:spcBef>
                <a:spcPts val="230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b="1" spc="-5" dirty="0">
                <a:latin typeface="Arial"/>
                <a:cs typeface="Arial"/>
              </a:rPr>
              <a:t>Advantages of Core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Python:</a:t>
            </a:r>
            <a:endParaRPr sz="2400" dirty="0">
              <a:latin typeface="Arial"/>
              <a:cs typeface="Arial"/>
            </a:endParaRPr>
          </a:p>
          <a:p>
            <a:pPr marL="741680" lvl="1" indent="-272415">
              <a:lnSpc>
                <a:spcPct val="100000"/>
              </a:lnSpc>
              <a:spcBef>
                <a:spcPts val="230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spc="-5" dirty="0">
                <a:latin typeface="Arial"/>
                <a:cs typeface="Arial"/>
              </a:rPr>
              <a:t>high-level number objects: integers, floating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point</a:t>
            </a:r>
            <a:endParaRPr sz="2400" dirty="0">
              <a:latin typeface="Arial"/>
              <a:cs typeface="Arial"/>
            </a:endParaRPr>
          </a:p>
          <a:p>
            <a:pPr marL="469900" marR="5080" lvl="1">
              <a:lnSpc>
                <a:spcPct val="160000"/>
              </a:lnSpc>
              <a:spcBef>
                <a:spcPts val="580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spc="-5" dirty="0">
                <a:latin typeface="Arial"/>
                <a:cs typeface="Arial"/>
              </a:rPr>
              <a:t>containers: lists with cheap </a:t>
            </a:r>
            <a:r>
              <a:rPr sz="2400" dirty="0">
                <a:latin typeface="Arial"/>
                <a:cs typeface="Arial"/>
              </a:rPr>
              <a:t>insertion </a:t>
            </a:r>
            <a:r>
              <a:rPr sz="2400" spc="-5" dirty="0">
                <a:latin typeface="Arial"/>
                <a:cs typeface="Arial"/>
              </a:rPr>
              <a:t>and append methods, dictionaries with fast  lookup</a:t>
            </a:r>
            <a:endParaRPr sz="2400" dirty="0">
              <a:latin typeface="Arial"/>
              <a:cs typeface="Arial"/>
            </a:endParaRPr>
          </a:p>
          <a:p>
            <a:pPr marL="441959" indent="-429895">
              <a:lnSpc>
                <a:spcPct val="100000"/>
              </a:lnSpc>
              <a:spcBef>
                <a:spcPts val="2305"/>
              </a:spcBef>
              <a:buSzPct val="95833"/>
              <a:buFont typeface="Wingdings"/>
              <a:buChar char=""/>
              <a:tabLst>
                <a:tab pos="441959" algn="l"/>
                <a:tab pos="442595" algn="l"/>
              </a:tabLst>
            </a:pPr>
            <a:r>
              <a:rPr sz="2400" b="1" dirty="0">
                <a:latin typeface="Arial"/>
                <a:cs typeface="Arial"/>
              </a:rPr>
              <a:t>Advantages </a:t>
            </a:r>
            <a:r>
              <a:rPr sz="2400" b="1" spc="-5" dirty="0">
                <a:latin typeface="Arial"/>
                <a:cs typeface="Arial"/>
              </a:rPr>
              <a:t>of </a:t>
            </a:r>
            <a:r>
              <a:rPr sz="2400" b="1" dirty="0">
                <a:latin typeface="Arial"/>
                <a:cs typeface="Arial"/>
              </a:rPr>
              <a:t>using </a:t>
            </a:r>
            <a:r>
              <a:rPr sz="2400" b="1" spc="-5" dirty="0">
                <a:latin typeface="Arial"/>
                <a:cs typeface="Arial"/>
              </a:rPr>
              <a:t>NumPy </a:t>
            </a:r>
            <a:r>
              <a:rPr sz="2400" b="1" spc="5" dirty="0">
                <a:latin typeface="Arial"/>
                <a:cs typeface="Arial"/>
              </a:rPr>
              <a:t>with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Python:</a:t>
            </a:r>
            <a:endParaRPr sz="2400" dirty="0">
              <a:latin typeface="Arial"/>
              <a:cs typeface="Arial"/>
            </a:endParaRPr>
          </a:p>
          <a:p>
            <a:pPr marL="742315" lvl="1" indent="-273050">
              <a:lnSpc>
                <a:spcPct val="100000"/>
              </a:lnSpc>
              <a:spcBef>
                <a:spcPts val="230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sz="2400" dirty="0">
                <a:latin typeface="Arial"/>
                <a:cs typeface="Arial"/>
              </a:rPr>
              <a:t>array </a:t>
            </a:r>
            <a:r>
              <a:rPr sz="2400" spc="-5" dirty="0">
                <a:latin typeface="Arial"/>
                <a:cs typeface="Arial"/>
              </a:rPr>
              <a:t>oriented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computing</a:t>
            </a:r>
            <a:endParaRPr sz="2400" dirty="0">
              <a:latin typeface="Arial"/>
              <a:cs typeface="Arial"/>
            </a:endParaRPr>
          </a:p>
          <a:p>
            <a:pPr marL="741680" lvl="1" indent="-272415">
              <a:lnSpc>
                <a:spcPct val="100000"/>
              </a:lnSpc>
              <a:spcBef>
                <a:spcPts val="2305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sz="2400" spc="-10" dirty="0">
                <a:latin typeface="Arial"/>
                <a:cs typeface="Arial"/>
              </a:rPr>
              <a:t>efficiently </a:t>
            </a:r>
            <a:r>
              <a:rPr sz="2400" spc="-5" dirty="0">
                <a:latin typeface="Arial"/>
                <a:cs typeface="Arial"/>
              </a:rPr>
              <a:t>implemented multi-dimensional</a:t>
            </a:r>
            <a:r>
              <a:rPr sz="2400" spc="1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arrays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1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658780"/>
              </p:ext>
            </p:extLst>
          </p:nvPr>
        </p:nvGraphicFramePr>
        <p:xfrm>
          <a:off x="381000" y="515938"/>
          <a:ext cx="8624887" cy="565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4" imgW="5728906" imgH="3759823" progId="Word.Document.12">
                  <p:embed/>
                </p:oleObj>
              </mc:Choice>
              <mc:Fallback>
                <p:oleObj name="Document" r:id="rId4" imgW="5728906" imgH="3759823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5938"/>
                        <a:ext cx="8624887" cy="5656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Run - 18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475" r="60371" b="1168"/>
          <a:stretch/>
        </p:blipFill>
        <p:spPr bwMode="auto">
          <a:xfrm>
            <a:off x="6553200" y="762000"/>
            <a:ext cx="4495800" cy="5029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3A76A6-26DD-4929-AD3E-27B72987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0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510980" y="1143000"/>
            <a:ext cx="11147620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Export </a:t>
            </a:r>
            <a:r>
              <a:rPr sz="2800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Pandas DataFrame </a:t>
            </a:r>
            <a:r>
              <a:rPr sz="2800" b="1" spc="-1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to </a:t>
            </a:r>
            <a:r>
              <a:rPr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a </a:t>
            </a:r>
            <a:r>
              <a:rPr sz="2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CSV</a:t>
            </a:r>
            <a:r>
              <a:rPr sz="2800" b="1" spc="-8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 </a:t>
            </a:r>
            <a:r>
              <a:rPr sz="2800" b="1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alibri"/>
              </a:rPr>
              <a:t>File</a:t>
            </a:r>
            <a:endParaRPr sz="28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800" dirty="0">
                <a:latin typeface="+mj-lt"/>
                <a:cs typeface="Calibri"/>
              </a:rPr>
              <a:t>e.g.</a:t>
            </a:r>
          </a:p>
          <a:p>
            <a:pPr marL="12700">
              <a:lnSpc>
                <a:spcPct val="100000"/>
              </a:lnSpc>
            </a:pPr>
            <a:r>
              <a:rPr sz="2800" dirty="0">
                <a:latin typeface="+mj-lt"/>
                <a:cs typeface="Calibri"/>
              </a:rPr>
              <a:t>import pandas </a:t>
            </a:r>
            <a:r>
              <a:rPr sz="2800" spc="-5" dirty="0">
                <a:latin typeface="+mj-lt"/>
                <a:cs typeface="Calibri"/>
              </a:rPr>
              <a:t>as</a:t>
            </a:r>
            <a:r>
              <a:rPr sz="2800" spc="-50" dirty="0">
                <a:latin typeface="+mj-lt"/>
                <a:cs typeface="Calibri"/>
              </a:rPr>
              <a:t> </a:t>
            </a:r>
            <a:r>
              <a:rPr sz="2800" dirty="0">
                <a:latin typeface="+mj-lt"/>
                <a:cs typeface="Calibri"/>
              </a:rPr>
              <a:t>pd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+mj-lt"/>
              <a:cs typeface="Times New Roman"/>
            </a:endParaRPr>
          </a:p>
          <a:p>
            <a:pPr marL="469900" marR="5080" indent="-457200">
              <a:lnSpc>
                <a:spcPct val="100000"/>
              </a:lnSpc>
            </a:pPr>
            <a:r>
              <a:rPr sz="2800" spc="-15" dirty="0">
                <a:latin typeface="+mj-lt"/>
                <a:cs typeface="Calibri"/>
              </a:rPr>
              <a:t>cars </a:t>
            </a:r>
            <a:r>
              <a:rPr sz="2800" dirty="0">
                <a:latin typeface="+mj-lt"/>
                <a:cs typeface="Calibri"/>
              </a:rPr>
              <a:t>= </a:t>
            </a:r>
            <a:r>
              <a:rPr sz="2800" spc="-5" dirty="0">
                <a:latin typeface="+mj-lt"/>
                <a:cs typeface="Calibri"/>
              </a:rPr>
              <a:t>{'Brand': </a:t>
            </a:r>
            <a:r>
              <a:rPr sz="2800" dirty="0">
                <a:latin typeface="+mj-lt"/>
                <a:cs typeface="Calibri"/>
              </a:rPr>
              <a:t>['Honda </a:t>
            </a:r>
            <a:r>
              <a:rPr sz="2800" spc="-20" dirty="0">
                <a:latin typeface="+mj-lt"/>
                <a:cs typeface="Calibri"/>
              </a:rPr>
              <a:t>Civic','Toyota </a:t>
            </a:r>
            <a:r>
              <a:rPr sz="2800" spc="-10" dirty="0">
                <a:latin typeface="+mj-lt"/>
                <a:cs typeface="Calibri"/>
              </a:rPr>
              <a:t>Corolla','Ford </a:t>
            </a:r>
            <a:r>
              <a:rPr sz="2800" dirty="0">
                <a:latin typeface="+mj-lt"/>
                <a:cs typeface="Calibri"/>
              </a:rPr>
              <a:t>Focus','Audi </a:t>
            </a:r>
            <a:r>
              <a:rPr sz="2800" spc="-5" dirty="0">
                <a:latin typeface="+mj-lt"/>
                <a:cs typeface="Calibri"/>
              </a:rPr>
              <a:t>A4'],  'Price':</a:t>
            </a:r>
            <a:r>
              <a:rPr sz="2800" spc="-25" dirty="0">
                <a:latin typeface="+mj-lt"/>
                <a:cs typeface="Calibri"/>
              </a:rPr>
              <a:t> </a:t>
            </a:r>
            <a:r>
              <a:rPr sz="2800" spc="-5" dirty="0">
                <a:latin typeface="+mj-lt"/>
                <a:cs typeface="Calibri"/>
              </a:rPr>
              <a:t>[22000,25000,27000,35000]</a:t>
            </a:r>
            <a:r>
              <a:rPr lang="en-US" sz="2800" spc="-5" dirty="0">
                <a:latin typeface="+mj-lt"/>
                <a:cs typeface="Calibri"/>
              </a:rPr>
              <a:t>   </a:t>
            </a:r>
            <a:r>
              <a:rPr sz="2800" dirty="0">
                <a:latin typeface="+mj-lt"/>
                <a:cs typeface="Calibri"/>
              </a:rPr>
              <a:t>}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+mj-lt"/>
                <a:cs typeface="Calibri"/>
              </a:rPr>
              <a:t>df = </a:t>
            </a:r>
            <a:r>
              <a:rPr sz="2800" spc="-10" dirty="0">
                <a:latin typeface="+mj-lt"/>
                <a:cs typeface="Calibri"/>
              </a:rPr>
              <a:t>pd.DataFrame(cars, </a:t>
            </a:r>
            <a:r>
              <a:rPr sz="2800" dirty="0">
                <a:latin typeface="+mj-lt"/>
                <a:cs typeface="Calibri"/>
              </a:rPr>
              <a:t>columns= </a:t>
            </a:r>
            <a:r>
              <a:rPr sz="2800" spc="-5" dirty="0">
                <a:latin typeface="+mj-lt"/>
                <a:cs typeface="Calibri"/>
              </a:rPr>
              <a:t>['Brand',</a:t>
            </a:r>
            <a:r>
              <a:rPr sz="2800" spc="-50" dirty="0">
                <a:latin typeface="+mj-lt"/>
                <a:cs typeface="Calibri"/>
              </a:rPr>
              <a:t> </a:t>
            </a:r>
            <a:r>
              <a:rPr sz="2800" spc="-5" dirty="0">
                <a:latin typeface="+mj-lt"/>
                <a:cs typeface="Calibri"/>
              </a:rPr>
              <a:t>'Price'])</a:t>
            </a:r>
            <a:endParaRPr sz="2800" dirty="0">
              <a:latin typeface="+mj-lt"/>
              <a:cs typeface="Calibri"/>
            </a:endParaRPr>
          </a:p>
          <a:p>
            <a:pPr marL="12700" marR="302895">
              <a:lnSpc>
                <a:spcPct val="200000"/>
              </a:lnSpc>
            </a:pPr>
            <a:r>
              <a:rPr sz="2800" spc="-20" dirty="0" err="1">
                <a:latin typeface="+mj-lt"/>
                <a:cs typeface="Calibri"/>
              </a:rPr>
              <a:t>df.to_csv</a:t>
            </a:r>
            <a:r>
              <a:rPr sz="2800" spc="-20" dirty="0">
                <a:latin typeface="+mj-lt"/>
                <a:cs typeface="Calibri"/>
              </a:rPr>
              <a:t> </a:t>
            </a:r>
            <a:r>
              <a:rPr sz="2800" spc="-10" dirty="0">
                <a:latin typeface="+mj-lt"/>
                <a:cs typeface="Calibri"/>
              </a:rPr>
              <a:t>(</a:t>
            </a:r>
            <a:r>
              <a:rPr lang="en-US" sz="2800" spc="-10" dirty="0">
                <a:latin typeface="+mj-lt"/>
                <a:cs typeface="Calibri"/>
              </a:rPr>
              <a:t>'</a:t>
            </a:r>
            <a:r>
              <a:rPr sz="2800" spc="-10" dirty="0">
                <a:latin typeface="+mj-lt"/>
                <a:cs typeface="Calibri"/>
              </a:rPr>
              <a:t>C:</a:t>
            </a:r>
            <a:r>
              <a:rPr lang="en-US" sz="2800" spc="-10" dirty="0">
                <a:latin typeface="+mj-lt"/>
                <a:cs typeface="Calibri"/>
              </a:rPr>
              <a:t>/</a:t>
            </a:r>
            <a:r>
              <a:rPr sz="2800" spc="-10" dirty="0">
                <a:latin typeface="+mj-lt"/>
                <a:cs typeface="Calibri"/>
              </a:rPr>
              <a:t>export_dataframe.csv', index </a:t>
            </a:r>
            <a:r>
              <a:rPr sz="2800" dirty="0">
                <a:latin typeface="+mj-lt"/>
                <a:cs typeface="Calibri"/>
              </a:rPr>
              <a:t>= </a:t>
            </a:r>
            <a:r>
              <a:rPr sz="2800" spc="-10" dirty="0">
                <a:latin typeface="+mj-lt"/>
                <a:cs typeface="Calibri"/>
              </a:rPr>
              <a:t>False, header=True)  </a:t>
            </a:r>
            <a:endParaRPr lang="en-US" sz="2800" spc="-10" dirty="0">
              <a:latin typeface="+mj-lt"/>
              <a:cs typeface="Calibri"/>
            </a:endParaRPr>
          </a:p>
          <a:p>
            <a:pPr marL="12700" marR="302895">
              <a:lnSpc>
                <a:spcPct val="200000"/>
              </a:lnSpc>
            </a:pPr>
            <a:r>
              <a:rPr sz="2800" spc="-5" dirty="0">
                <a:latin typeface="+mj-lt"/>
                <a:cs typeface="Calibri"/>
              </a:rPr>
              <a:t>print</a:t>
            </a:r>
            <a:r>
              <a:rPr sz="2800" spc="-25" dirty="0">
                <a:latin typeface="+mj-lt"/>
                <a:cs typeface="Calibri"/>
              </a:rPr>
              <a:t> </a:t>
            </a:r>
            <a:r>
              <a:rPr sz="2800" spc="5" dirty="0">
                <a:latin typeface="+mj-lt"/>
                <a:cs typeface="Calibri"/>
              </a:rPr>
              <a:t>(df)</a:t>
            </a:r>
            <a:endParaRPr sz="2800" dirty="0">
              <a:latin typeface="+mj-lt"/>
              <a:cs typeface="Calibri"/>
            </a:endParaRPr>
          </a:p>
        </p:txBody>
      </p:sp>
      <p:sp>
        <p:nvSpPr>
          <p:cNvPr id="5" name="object 15"/>
          <p:cNvSpPr txBox="1">
            <a:spLocks noGrp="1"/>
          </p:cNvSpPr>
          <p:nvPr>
            <p:ph type="title"/>
          </p:nvPr>
        </p:nvSpPr>
        <p:spPr>
          <a:xfrm>
            <a:off x="304800" y="486490"/>
            <a:ext cx="10972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algn="ctr">
              <a:lnSpc>
                <a:spcPct val="100000"/>
              </a:lnSpc>
              <a:spcBef>
                <a:spcPts val="100"/>
              </a:spcBef>
              <a:tabLst>
                <a:tab pos="3581400" algn="l"/>
              </a:tabLst>
            </a:pPr>
            <a:r>
              <a:rPr sz="4000" b="1" spc="-2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</a:t>
            </a:r>
            <a:r>
              <a:rPr sz="4000" b="1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Handling </a:t>
            </a:r>
            <a:r>
              <a:rPr sz="4000" b="1"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</a:t>
            </a:r>
            <a:r>
              <a:rPr sz="4000" b="1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Pand</a:t>
            </a:r>
            <a:r>
              <a:rPr sz="4000" b="1" u="none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</a:t>
            </a:r>
            <a:r>
              <a:rPr sz="4000" b="1" u="none" spc="-16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sz="4000" b="1" u="non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584639-7BE3-4732-A1CF-3047E2C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200" b="1" dirty="0"/>
              <a:t>First, let us understand the dataset which contains the columns as Country Name, Country Code and the year from 2010 to 2014.  Now using pandas, we will use “</a:t>
            </a:r>
            <a:r>
              <a:rPr lang="en-US" sz="2200" b="1" dirty="0" err="1"/>
              <a:t>pd.read_csv</a:t>
            </a:r>
            <a:r>
              <a:rPr lang="en-US" sz="2200" b="1" dirty="0"/>
              <a:t>” to read the .</a:t>
            </a:r>
            <a:r>
              <a:rPr lang="en-US" sz="2200" b="1" dirty="0" err="1"/>
              <a:t>csv</a:t>
            </a:r>
            <a:r>
              <a:rPr lang="en-US" sz="2200" b="1" dirty="0"/>
              <a:t> file format file. </a:t>
            </a:r>
            <a:br>
              <a:rPr lang="en-US" sz="2200" b="1" dirty="0"/>
            </a:b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8991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67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5486400" cy="484505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import pandas as </a:t>
            </a:r>
            <a:r>
              <a:rPr lang="en-US" b="1" dirty="0" err="1"/>
              <a:t>pd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matplotlib.pyplot</a:t>
            </a:r>
            <a:r>
              <a:rPr lang="en-US" b="1" dirty="0"/>
              <a:t> as </a:t>
            </a:r>
            <a:r>
              <a:rPr lang="en-US" b="1" dirty="0" err="1"/>
              <a:t>plt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matplotlib</a:t>
            </a:r>
            <a:r>
              <a:rPr lang="en-US" b="1" dirty="0"/>
              <a:t> import style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err="1" smtClean="0"/>
              <a:t>style.use</a:t>
            </a:r>
            <a:r>
              <a:rPr lang="en-US" b="1" dirty="0"/>
              <a:t>('</a:t>
            </a:r>
            <a:r>
              <a:rPr lang="en-US" b="1" dirty="0" err="1"/>
              <a:t>fivethirtyeight</a:t>
            </a:r>
            <a:r>
              <a:rPr lang="en-US" b="1" dirty="0"/>
              <a:t>')</a:t>
            </a:r>
          </a:p>
          <a:p>
            <a:pPr marL="0" indent="0">
              <a:buNone/>
            </a:pPr>
            <a:r>
              <a:rPr lang="en-US" b="1" dirty="0"/>
              <a:t>country= </a:t>
            </a:r>
            <a:r>
              <a:rPr lang="en-US" b="1" dirty="0" err="1"/>
              <a:t>pd.read_csv</a:t>
            </a:r>
            <a:r>
              <a:rPr lang="en-US" b="1" dirty="0"/>
              <a:t>("c:\</a:t>
            </a:r>
            <a:r>
              <a:rPr lang="en-US" b="1" dirty="0" smtClean="0"/>
              <a:t>users\home\</a:t>
            </a:r>
            <a:r>
              <a:rPr lang="en-US" b="1" dirty="0" err="1" smtClean="0"/>
              <a:t>appdata</a:t>
            </a:r>
            <a:r>
              <a:rPr lang="en-US" b="1" dirty="0" smtClean="0"/>
              <a:t>\Local\Programs\Python\Python37-32\Table105.csv</a:t>
            </a:r>
            <a:r>
              <a:rPr lang="en-US" b="1" dirty="0"/>
              <a:t>",index_col=0)</a:t>
            </a:r>
          </a:p>
          <a:p>
            <a:pPr marL="0" indent="0" fontAlgn="base">
              <a:buNone/>
            </a:pPr>
            <a:r>
              <a:rPr lang="en-US" b="1" dirty="0"/>
              <a:t>country = </a:t>
            </a:r>
            <a:r>
              <a:rPr lang="en-US" b="1" dirty="0" err="1"/>
              <a:t>country.iloc</a:t>
            </a:r>
            <a:r>
              <a:rPr lang="en-US" b="1" dirty="0"/>
              <a:t>[:,1:]    # all rows and columns from 2 to n</a:t>
            </a:r>
          </a:p>
          <a:p>
            <a:pPr marL="0" indent="0">
              <a:buNone/>
            </a:pPr>
            <a:r>
              <a:rPr lang="en-US" b="1" dirty="0" err="1"/>
              <a:t>df</a:t>
            </a:r>
            <a:r>
              <a:rPr lang="en-US" b="1" dirty="0"/>
              <a:t>= </a:t>
            </a:r>
            <a:r>
              <a:rPr lang="en-US" b="1" dirty="0" err="1"/>
              <a:t>country.head</a:t>
            </a:r>
            <a:r>
              <a:rPr lang="en-US" b="1" dirty="0"/>
              <a:t>(5)</a:t>
            </a:r>
          </a:p>
          <a:p>
            <a:pPr marL="0" indent="0">
              <a:buNone/>
            </a:pPr>
            <a:r>
              <a:rPr lang="en-US" b="1" dirty="0" err="1"/>
              <a:t>df</a:t>
            </a:r>
            <a:r>
              <a:rPr lang="en-US" b="1" dirty="0"/>
              <a:t>= </a:t>
            </a:r>
            <a:r>
              <a:rPr lang="en-US" b="1" dirty="0" err="1"/>
              <a:t>df.set_index</a:t>
            </a:r>
            <a:r>
              <a:rPr lang="en-US" b="1" dirty="0"/>
              <a:t>(["Country Code"])</a:t>
            </a:r>
          </a:p>
          <a:p>
            <a:pPr marL="0" indent="0">
              <a:buNone/>
            </a:pPr>
            <a:r>
              <a:rPr lang="en-US" b="1" dirty="0" err="1"/>
              <a:t>sd</a:t>
            </a:r>
            <a:r>
              <a:rPr lang="en-US" b="1" dirty="0"/>
              <a:t> = </a:t>
            </a:r>
            <a:r>
              <a:rPr lang="en-US" b="1" dirty="0" err="1"/>
              <a:t>df.reindex</a:t>
            </a:r>
            <a:r>
              <a:rPr lang="en-US" b="1" dirty="0"/>
              <a:t>(columns=['2010','2011'])</a:t>
            </a:r>
          </a:p>
          <a:p>
            <a:pPr marL="0" indent="0">
              <a:buNone/>
            </a:pPr>
            <a:r>
              <a:rPr lang="en-US" b="1" dirty="0" err="1"/>
              <a:t>db</a:t>
            </a:r>
            <a:r>
              <a:rPr lang="en-US" b="1" dirty="0"/>
              <a:t>= </a:t>
            </a:r>
            <a:r>
              <a:rPr lang="en-US" b="1" dirty="0" err="1"/>
              <a:t>sd.diff</a:t>
            </a:r>
            <a:r>
              <a:rPr lang="en-US" b="1" dirty="0"/>
              <a:t>(axis=1)</a:t>
            </a:r>
          </a:p>
          <a:p>
            <a:pPr marL="0" indent="0">
              <a:buNone/>
            </a:pPr>
            <a:r>
              <a:rPr lang="en-US" b="1" dirty="0" err="1"/>
              <a:t>db.plot</a:t>
            </a:r>
            <a:r>
              <a:rPr lang="en-US" b="1" dirty="0"/>
              <a:t>(kind="bar")</a:t>
            </a:r>
          </a:p>
          <a:p>
            <a:pPr marL="0" indent="0">
              <a:buNone/>
            </a:pPr>
            <a:r>
              <a:rPr lang="en-US" b="1" dirty="0" err="1"/>
              <a:t>plt.show</a:t>
            </a:r>
            <a:r>
              <a:rPr lang="en-US" b="1" dirty="0"/>
              <a:t>()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838200"/>
            <a:ext cx="6324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104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256E2B-9E6D-413E-9921-AB29B6F8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469BB5-C390-4952-9F5D-A64F1DA2F00B}"/>
              </a:ext>
            </a:extLst>
          </p:cNvPr>
          <p:cNvSpPr txBox="1"/>
          <p:nvPr/>
        </p:nvSpPr>
        <p:spPr>
          <a:xfrm>
            <a:off x="2209800" y="16002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me for Further Queries:</a:t>
            </a:r>
          </a:p>
          <a:p>
            <a:pPr algn="ctr"/>
            <a:endParaRPr lang="en-US" sz="3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3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 Anjali Garg </a:t>
            </a:r>
          </a:p>
          <a:p>
            <a:pPr algn="ctr"/>
            <a:r>
              <a:rPr 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9914513435</a:t>
            </a:r>
          </a:p>
          <a:p>
            <a:pPr algn="ctr"/>
            <a:r>
              <a:rPr lang="en-US" sz="3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Anjali.garg73@gmail.com</a:t>
            </a:r>
            <a:endParaRPr lang="en-IN" sz="3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2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uido van Rossum on Twitter: &quot;I decided that retirement was boring and have  joined the Developer Division at Microsoft. To do what? Too many options to  say! But it'll make using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Python Projects For Beginners | Python Projects Examples | Python Tut…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4" b="9814"/>
          <a:stretch/>
        </p:blipFill>
        <p:spPr bwMode="auto">
          <a:xfrm>
            <a:off x="307975" y="1447800"/>
            <a:ext cx="68548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2800" y="1752600"/>
            <a:ext cx="48006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b="1" dirty="0" err="1" smtClean="0">
                <a:latin typeface="+mj-lt"/>
                <a:cs typeface="Arial"/>
              </a:rPr>
              <a:t>Numpy</a:t>
            </a:r>
            <a:r>
              <a:rPr lang="en-US" sz="2500" b="1" dirty="0" smtClean="0">
                <a:latin typeface="+mj-lt"/>
                <a:cs typeface="Arial"/>
              </a:rPr>
              <a:t> and </a:t>
            </a:r>
            <a:r>
              <a:rPr lang="en-US" sz="2500" b="1" dirty="0" err="1" smtClean="0">
                <a:latin typeface="+mj-lt"/>
                <a:cs typeface="Arial"/>
              </a:rPr>
              <a:t>Scipy</a:t>
            </a:r>
            <a:r>
              <a:rPr lang="en-US" sz="2500" b="1" dirty="0" smtClean="0">
                <a:latin typeface="+mj-lt"/>
                <a:cs typeface="Arial"/>
              </a:rPr>
              <a:t> </a:t>
            </a:r>
            <a:r>
              <a:rPr lang="en-US" sz="2500" dirty="0" smtClean="0">
                <a:latin typeface="+mj-lt"/>
                <a:cs typeface="Arial"/>
              </a:rPr>
              <a:t>– </a:t>
            </a:r>
            <a:r>
              <a:rPr lang="en-US" sz="2500" spc="-5" dirty="0" smtClean="0">
                <a:latin typeface="+mj-lt"/>
                <a:cs typeface="Arial"/>
              </a:rPr>
              <a:t>fundamental </a:t>
            </a:r>
            <a:r>
              <a:rPr lang="en-US" sz="2500" dirty="0" smtClean="0">
                <a:latin typeface="+mj-lt"/>
                <a:cs typeface="Arial"/>
              </a:rPr>
              <a:t>scientific</a:t>
            </a:r>
            <a:r>
              <a:rPr lang="en-US" sz="2500" spc="-100" dirty="0" smtClean="0">
                <a:latin typeface="+mj-lt"/>
                <a:cs typeface="Arial"/>
              </a:rPr>
              <a:t> </a:t>
            </a:r>
            <a:r>
              <a:rPr lang="en-US" sz="2500" spc="-5" dirty="0" smtClean="0">
                <a:latin typeface="+mj-lt"/>
                <a:cs typeface="Arial"/>
              </a:rPr>
              <a:t>computing.</a:t>
            </a:r>
            <a:endParaRPr lang="en-US" sz="2500" dirty="0" smtClean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lang="en-US" sz="2500" dirty="0" smtClean="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b="1" spc="-5" dirty="0" smtClean="0">
                <a:latin typeface="+mj-lt"/>
                <a:cs typeface="Arial"/>
              </a:rPr>
              <a:t>Pandas </a:t>
            </a:r>
            <a:r>
              <a:rPr lang="en-US" sz="2500" dirty="0" smtClean="0">
                <a:latin typeface="+mj-lt"/>
                <a:cs typeface="Arial"/>
              </a:rPr>
              <a:t>– </a:t>
            </a:r>
            <a:r>
              <a:rPr lang="en-US" sz="2500" spc="-5" dirty="0" smtClean="0">
                <a:latin typeface="+mj-lt"/>
                <a:cs typeface="Arial"/>
              </a:rPr>
              <a:t>data manipulation </a:t>
            </a:r>
            <a:r>
              <a:rPr lang="en-US" sz="2500" dirty="0" smtClean="0">
                <a:latin typeface="+mj-lt"/>
                <a:cs typeface="Arial"/>
              </a:rPr>
              <a:t>and</a:t>
            </a:r>
            <a:r>
              <a:rPr lang="en-US" sz="2500" spc="-75" dirty="0" smtClean="0">
                <a:latin typeface="+mj-lt"/>
                <a:cs typeface="Arial"/>
              </a:rPr>
              <a:t> </a:t>
            </a:r>
            <a:r>
              <a:rPr lang="en-US" sz="2500" dirty="0" smtClean="0">
                <a:latin typeface="+mj-lt"/>
                <a:cs typeface="Arial"/>
              </a:rPr>
              <a:t>analysis.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US" sz="2500" dirty="0" smtClean="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b="1" dirty="0" err="1" smtClean="0">
                <a:latin typeface="+mj-lt"/>
                <a:cs typeface="Arial"/>
              </a:rPr>
              <a:t>Matplotlib</a:t>
            </a:r>
            <a:r>
              <a:rPr lang="en-US" sz="2500" b="1" dirty="0" smtClean="0">
                <a:latin typeface="+mj-lt"/>
                <a:cs typeface="Arial"/>
              </a:rPr>
              <a:t> </a:t>
            </a:r>
            <a:r>
              <a:rPr lang="en-US" sz="2500" dirty="0" smtClean="0">
                <a:latin typeface="+mj-lt"/>
                <a:cs typeface="Arial"/>
              </a:rPr>
              <a:t>– </a:t>
            </a:r>
            <a:r>
              <a:rPr lang="en-US" sz="2500" spc="-5" dirty="0" smtClean="0">
                <a:latin typeface="+mj-lt"/>
                <a:cs typeface="Arial"/>
              </a:rPr>
              <a:t>plotting and</a:t>
            </a:r>
            <a:r>
              <a:rPr lang="en-US" sz="2500" spc="-65" dirty="0" smtClean="0">
                <a:latin typeface="+mj-lt"/>
                <a:cs typeface="Arial"/>
              </a:rPr>
              <a:t> </a:t>
            </a:r>
            <a:r>
              <a:rPr lang="en-US" sz="2500" spc="-5" dirty="0" smtClean="0">
                <a:latin typeface="+mj-lt"/>
                <a:cs typeface="Arial"/>
              </a:rPr>
              <a:t>visualization.</a:t>
            </a:r>
            <a:endParaRPr lang="en-US" sz="2500" dirty="0" smtClean="0">
              <a:latin typeface="+mj-lt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lang="en-US" sz="2500" dirty="0" smtClean="0">
              <a:latin typeface="+mj-lt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500" b="1" spc="-5" dirty="0" err="1" smtClean="0">
                <a:latin typeface="+mj-lt"/>
                <a:cs typeface="Arial"/>
              </a:rPr>
              <a:t>Scikit</a:t>
            </a:r>
            <a:r>
              <a:rPr lang="en-US" sz="2500" b="1" spc="-5" dirty="0" smtClean="0">
                <a:latin typeface="+mj-lt"/>
                <a:cs typeface="Arial"/>
              </a:rPr>
              <a:t>-learn</a:t>
            </a:r>
            <a:r>
              <a:rPr lang="en-US" sz="2500" spc="-5" dirty="0" smtClean="0">
                <a:latin typeface="+mj-lt"/>
                <a:cs typeface="Arial"/>
              </a:rPr>
              <a:t>– </a:t>
            </a:r>
            <a:r>
              <a:rPr lang="en-US" sz="2500" dirty="0" smtClean="0">
                <a:latin typeface="+mj-lt"/>
                <a:cs typeface="Arial"/>
              </a:rPr>
              <a:t>machine </a:t>
            </a:r>
            <a:r>
              <a:rPr lang="en-US" sz="2500" spc="-5" dirty="0" smtClean="0">
                <a:latin typeface="+mj-lt"/>
                <a:cs typeface="Arial"/>
              </a:rPr>
              <a:t>learning and data</a:t>
            </a:r>
            <a:r>
              <a:rPr lang="en-US" sz="2500" spc="-75" dirty="0" smtClean="0">
                <a:latin typeface="+mj-lt"/>
                <a:cs typeface="Arial"/>
              </a:rPr>
              <a:t> </a:t>
            </a:r>
            <a:r>
              <a:rPr lang="en-US" sz="2500" spc="-5" dirty="0" smtClean="0">
                <a:latin typeface="+mj-lt"/>
                <a:cs typeface="Arial"/>
              </a:rPr>
              <a:t>mining.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09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529489"/>
            <a:ext cx="10134600" cy="5388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>
              <a:lnSpc>
                <a:spcPct val="100000"/>
              </a:lnSpc>
              <a:spcBef>
                <a:spcPts val="670"/>
              </a:spcBef>
              <a:tabLst>
                <a:tab pos="241935" algn="l"/>
              </a:tabLst>
            </a:pPr>
            <a:endParaRPr lang="en-US" sz="3000" dirty="0">
              <a:cs typeface="Calibri"/>
            </a:endParaRPr>
          </a:p>
          <a:p>
            <a:pPr marL="698500" lvl="1" indent="-229235"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sz="3000" spc="-15" dirty="0">
                <a:cs typeface="Calibri"/>
              </a:rPr>
              <a:t>Python is General</a:t>
            </a:r>
            <a:r>
              <a:rPr lang="en-US" sz="3000" spc="-10" dirty="0">
                <a:cs typeface="Calibri"/>
              </a:rPr>
              <a:t> purpose programming language </a:t>
            </a:r>
            <a:endParaRPr lang="en-US" sz="3000" dirty="0"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30" dirty="0">
                <a:cs typeface="Calibri"/>
              </a:rPr>
              <a:t>Python is used in engineering field to develop Web </a:t>
            </a:r>
            <a:r>
              <a:rPr lang="en-US" sz="3000" spc="-10" dirty="0">
                <a:cs typeface="Calibri"/>
              </a:rPr>
              <a:t>Application</a:t>
            </a:r>
            <a:r>
              <a:rPr lang="en-US" sz="3000" spc="-15" dirty="0">
                <a:cs typeface="Calibri"/>
              </a:rPr>
              <a:t>(like: </a:t>
            </a:r>
            <a:r>
              <a:rPr lang="en-US" sz="3000" spc="-10" dirty="0" err="1">
                <a:cs typeface="Calibri"/>
              </a:rPr>
              <a:t>Django</a:t>
            </a:r>
            <a:r>
              <a:rPr lang="en-US" sz="3000" spc="-10" dirty="0">
                <a:cs typeface="Calibri"/>
              </a:rPr>
              <a:t> </a:t>
            </a:r>
            <a:r>
              <a:rPr lang="en-US" sz="3000" dirty="0">
                <a:cs typeface="Calibri"/>
              </a:rPr>
              <a:t>and</a:t>
            </a:r>
            <a:r>
              <a:rPr lang="en-US" sz="3000" spc="10" dirty="0">
                <a:cs typeface="Calibri"/>
              </a:rPr>
              <a:t> </a:t>
            </a:r>
            <a:r>
              <a:rPr lang="en-US" sz="3000" spc="-5" dirty="0">
                <a:cs typeface="Calibri"/>
              </a:rPr>
              <a:t>Bottle)</a:t>
            </a:r>
            <a:endParaRPr lang="en-US" sz="3000" dirty="0"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5" dirty="0">
                <a:cs typeface="Calibri"/>
              </a:rPr>
              <a:t>Used by data scientists to </a:t>
            </a:r>
            <a:r>
              <a:rPr lang="en-US" sz="3000" spc="-5" dirty="0" err="1">
                <a:cs typeface="Calibri"/>
              </a:rPr>
              <a:t>analyse</a:t>
            </a:r>
            <a:r>
              <a:rPr lang="en-US" sz="3000" spc="-5" dirty="0">
                <a:cs typeface="Calibri"/>
              </a:rPr>
              <a:t> large amount of data           (</a:t>
            </a:r>
            <a:r>
              <a:rPr lang="en-US" sz="3000" dirty="0" err="1">
                <a:cs typeface="Calibri"/>
              </a:rPr>
              <a:t>NumPy</a:t>
            </a:r>
            <a:r>
              <a:rPr lang="en-US" sz="3000" dirty="0">
                <a:cs typeface="Calibri"/>
              </a:rPr>
              <a:t>, Pandas)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10" dirty="0">
                <a:cs typeface="Calibri"/>
              </a:rPr>
              <a:t>To develop graphical </a:t>
            </a:r>
            <a:r>
              <a:rPr lang="en-US" sz="3000" spc="-5" dirty="0">
                <a:cs typeface="Calibri"/>
              </a:rPr>
              <a:t>user </a:t>
            </a:r>
            <a:r>
              <a:rPr lang="en-US" sz="3000" spc="-10" dirty="0">
                <a:cs typeface="Calibri"/>
              </a:rPr>
              <a:t>Interfaces (</a:t>
            </a:r>
            <a:r>
              <a:rPr lang="en-US" sz="3000" spc="-10" dirty="0" err="1">
                <a:cs typeface="Calibri"/>
              </a:rPr>
              <a:t>Pygame</a:t>
            </a:r>
            <a:r>
              <a:rPr lang="en-US" sz="3000" spc="-10" dirty="0">
                <a:cs typeface="Calibri"/>
              </a:rPr>
              <a:t>,</a:t>
            </a:r>
            <a:r>
              <a:rPr lang="en-US" sz="3000" spc="-40" dirty="0">
                <a:cs typeface="Calibri"/>
              </a:rPr>
              <a:t> </a:t>
            </a:r>
            <a:r>
              <a:rPr lang="en-US" sz="3000" spc="-10" dirty="0">
                <a:cs typeface="Calibri"/>
              </a:rPr>
              <a:t>Panda3D), network security and many more applications.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10" dirty="0">
                <a:cs typeface="Calibri"/>
              </a:rPr>
              <a:t>Image processing applications can be developed using </a:t>
            </a:r>
            <a:r>
              <a:rPr lang="en-US" sz="3000" spc="-10" dirty="0" err="1">
                <a:cs typeface="Calibri"/>
              </a:rPr>
              <a:t>scikit</a:t>
            </a:r>
            <a:r>
              <a:rPr lang="en-US" sz="3000" spc="-10" dirty="0">
                <a:cs typeface="Calibri"/>
              </a:rPr>
              <a:t>-image library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lang="en-US" sz="3000" spc="-10" dirty="0">
                <a:cs typeface="Calibri"/>
              </a:rPr>
              <a:t>Develop IOT applications using </a:t>
            </a:r>
            <a:r>
              <a:rPr lang="en-US" sz="3000" spc="-10" dirty="0" err="1">
                <a:cs typeface="Calibri"/>
              </a:rPr>
              <a:t>Arduino</a:t>
            </a:r>
            <a:r>
              <a:rPr lang="en-US" sz="3000" spc="-10" dirty="0">
                <a:cs typeface="Calibri"/>
              </a:rPr>
              <a:t> and Raspberry pi</a:t>
            </a:r>
            <a:endParaRPr lang="en-US" sz="3000" dirty="0">
              <a:cs typeface="Calibri"/>
            </a:endParaRP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916939" y="264694"/>
            <a:ext cx="9674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b="1"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Scope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F8EF0A-5A56-4D8F-B21C-A5759531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uido van Rossum on Twitter: &quot;I decided that retirement was boring and have  joined the Developer Division at Microsoft. To do what? Too many options to  say! But it'll make using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2" descr="Python Projects For Beginners | Python Projects Examples | Python Tut…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 descr="A package of top 5 python projects with source code in 2020 | Coding,  Coding websites, Pyth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9" b="11021"/>
          <a:stretch/>
        </p:blipFill>
        <p:spPr bwMode="auto">
          <a:xfrm>
            <a:off x="2514600" y="2200717"/>
            <a:ext cx="7639050" cy="29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056373" y="1371600"/>
            <a:ext cx="71839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5000" b="1" dirty="0" smtClean="0"/>
              <a:t>Python Projects….</a:t>
            </a:r>
          </a:p>
        </p:txBody>
      </p:sp>
    </p:spTree>
    <p:extLst>
      <p:ext uri="{BB962C8B-B14F-4D97-AF65-F5344CB8AC3E}">
        <p14:creationId xmlns:p14="http://schemas.microsoft.com/office/powerpoint/2010/main" val="222198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uido van Rossum on Twitter: &quot;I decided that retirement was boring and have  joined the Developer Division at Microsoft. To do what? Too many options to  say! But it'll make using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9601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 err="1" smtClean="0">
                <a:latin typeface="+mj-lt"/>
              </a:rPr>
              <a:t>IoT</a:t>
            </a:r>
            <a:r>
              <a:rPr lang="en-US" sz="3000" b="1" dirty="0" smtClean="0">
                <a:latin typeface="+mj-lt"/>
              </a:rPr>
              <a:t> PROJECTS</a:t>
            </a:r>
          </a:p>
          <a:p>
            <a:endParaRPr lang="en-US" sz="32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>
                <a:solidFill>
                  <a:srgbClr val="0070C0"/>
                </a:solidFill>
              </a:rPr>
              <a:t>Weather </a:t>
            </a:r>
            <a:r>
              <a:rPr lang="en-US" sz="3200" b="1" dirty="0">
                <a:solidFill>
                  <a:srgbClr val="0070C0"/>
                </a:solidFill>
              </a:rPr>
              <a:t>Reporting System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Facial Recognition Door Unlock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Fire Detection System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err="1">
                <a:solidFill>
                  <a:srgbClr val="0070C0"/>
                </a:solidFill>
              </a:rPr>
              <a:t>IoT</a:t>
            </a:r>
            <a:r>
              <a:rPr lang="en-US" sz="3200" b="1" dirty="0">
                <a:solidFill>
                  <a:srgbClr val="0070C0"/>
                </a:solidFill>
              </a:rPr>
              <a:t> Based Smart Mirror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Smart Parking System using </a:t>
            </a:r>
            <a:r>
              <a:rPr lang="en-US" sz="3200" b="1" dirty="0" err="1">
                <a:solidFill>
                  <a:srgbClr val="0070C0"/>
                </a:solidFill>
              </a:rPr>
              <a:t>IoT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14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6873</TotalTime>
  <Words>2581</Words>
  <Application>Microsoft Office PowerPoint</Application>
  <PresentationFormat>Custom</PresentationFormat>
  <Paragraphs>470</Paragraphs>
  <Slides>59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Office Theme</vt:lpstr>
      <vt:lpstr>Document</vt:lpstr>
      <vt:lpstr>Programming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Python</vt:lpstr>
      <vt:lpstr>Python Implementations</vt:lpstr>
      <vt:lpstr>Internal working of python</vt:lpstr>
      <vt:lpstr>Installation of Python in Windows</vt:lpstr>
      <vt:lpstr>PowerPoint Presentation</vt:lpstr>
      <vt:lpstr>First Python Program</vt:lpstr>
      <vt:lpstr>Python Shell is Interactive</vt:lpstr>
      <vt:lpstr>Interacting with Python Programs</vt:lpstr>
      <vt:lpstr>PowerPoint Presentation</vt:lpstr>
      <vt:lpstr>Few Important Things to Remember</vt:lpstr>
      <vt:lpstr>Commenting in Python</vt:lpstr>
      <vt:lpstr>Comments</vt:lpstr>
      <vt:lpstr>Token</vt:lpstr>
      <vt:lpstr>Python Indentation</vt:lpstr>
      <vt:lpstr>PowerPoint Presentation</vt:lpstr>
      <vt:lpstr>Error due to incorrect indentation</vt:lpstr>
      <vt:lpstr>Python Variable</vt:lpstr>
      <vt:lpstr>PowerPoint Presentation</vt:lpstr>
      <vt:lpstr>Data-Types</vt:lpstr>
      <vt:lpstr>Python Numbers</vt:lpstr>
      <vt:lpstr>Python List</vt:lpstr>
      <vt:lpstr>The  ‘in’  operator on List</vt:lpstr>
      <vt:lpstr>List Comprehension</vt:lpstr>
      <vt:lpstr>  Splitting a String in List </vt:lpstr>
      <vt:lpstr>PowerPoint Presentation</vt:lpstr>
      <vt:lpstr>PowerPoint Presentation</vt:lpstr>
      <vt:lpstr>Output???</vt:lpstr>
      <vt:lpstr> Tuples</vt:lpstr>
      <vt:lpstr>Sorting elements of  Tuple</vt:lpstr>
      <vt:lpstr>Traverse Tuples from a List</vt:lpstr>
      <vt:lpstr>  Dictionaries </vt:lpstr>
      <vt:lpstr>Program on Dictionary</vt:lpstr>
      <vt:lpstr>PowerPoint Presentation</vt:lpstr>
      <vt:lpstr>Program on Functions with Arguments and Parameters</vt:lpstr>
      <vt:lpstr>ARBITRARY ARGUMENT LISTS</vt:lpstr>
      <vt:lpstr>ARBITRARY ARGUMENT LISTS</vt:lpstr>
      <vt:lpstr>Use of map()</vt:lpstr>
      <vt:lpstr>Class </vt:lpstr>
      <vt:lpstr>Python Import</vt:lpstr>
      <vt:lpstr>PowerPoint Presentation</vt:lpstr>
      <vt:lpstr>PowerPoint Presentation</vt:lpstr>
      <vt:lpstr>NumPy – A Replacement for MatLab</vt:lpstr>
      <vt:lpstr>Core Python Vs NumPy</vt:lpstr>
      <vt:lpstr>PowerPoint Presentation</vt:lpstr>
      <vt:lpstr>Data Handling using Pandas </vt:lpstr>
      <vt:lpstr>First, let us understand the dataset which contains the columns as Country Name, Country Code and the year from 2010 to 2014.  Now using pandas, we will use “pd.read_csv” to read the .csv file format file. 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  Programming</dc:title>
  <dc:creator>home</dc:creator>
  <cp:lastModifiedBy>home</cp:lastModifiedBy>
  <cp:revision>139</cp:revision>
  <dcterms:created xsi:type="dcterms:W3CDTF">2020-07-21T17:14:15Z</dcterms:created>
  <dcterms:modified xsi:type="dcterms:W3CDTF">2022-04-05T12:48:15Z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2020-07-21T00:00:00Z</vt:filetime>
  </property>
</Properties>
</file>