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96" r:id="rId2"/>
    <p:sldId id="311"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297" r:id="rId26"/>
    <p:sldId id="334" r:id="rId27"/>
    <p:sldId id="335" r:id="rId28"/>
    <p:sldId id="336" r:id="rId29"/>
    <p:sldId id="337" r:id="rId30"/>
    <p:sldId id="338" r:id="rId31"/>
    <p:sldId id="339" r:id="rId32"/>
    <p:sldId id="340" r:id="rId33"/>
    <p:sldId id="341" r:id="rId34"/>
    <p:sldId id="342" r:id="rId35"/>
    <p:sldId id="305" r:id="rId36"/>
    <p:sldId id="306" r:id="rId37"/>
    <p:sldId id="307" r:id="rId38"/>
    <p:sldId id="308" r:id="rId39"/>
    <p:sldId id="309" r:id="rId40"/>
    <p:sldId id="310" r:id="rId41"/>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3" d="100"/>
          <a:sy n="153" d="100"/>
        </p:scale>
        <p:origin x="-942"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26BE30C9-7E42-4739-AA90-BB5E720C2F4C}" type="datetimeFigureOut">
              <a:rPr lang="en-US" smtClean="0"/>
              <a:t>4/11/2022</a:t>
            </a:fld>
            <a:endParaRPr lang="en-US"/>
          </a:p>
        </p:txBody>
      </p:sp>
      <p:sp>
        <p:nvSpPr>
          <p:cNvPr id="4" name="Slide Image Placeholder 3"/>
          <p:cNvSpPr>
            <a:spLocks noGrp="1" noRot="1" noChangeAspect="1"/>
          </p:cNvSpPr>
          <p:nvPr>
            <p:ph type="sldImg" idx="2"/>
          </p:nvPr>
        </p:nvSpPr>
        <p:spPr>
          <a:xfrm>
            <a:off x="1441450" y="260350"/>
            <a:ext cx="1727200" cy="129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44650"/>
            <a:ext cx="3689350" cy="1557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EB63D7F8-01CB-4059-9777-DA411BC2DF5F}" type="slidenum">
              <a:rPr lang="en-US" smtClean="0"/>
              <a:t>‹#›</a:t>
            </a:fld>
            <a:endParaRPr lang="en-US"/>
          </a:p>
        </p:txBody>
      </p:sp>
    </p:spTree>
    <p:extLst>
      <p:ext uri="{BB962C8B-B14F-4D97-AF65-F5344CB8AC3E}">
        <p14:creationId xmlns:p14="http://schemas.microsoft.com/office/powerpoint/2010/main" val="155570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3529" y="714873"/>
            <a:ext cx="3303041" cy="708660"/>
          </a:xfrm>
          <a:prstGeom prst="rect">
            <a:avLst/>
          </a:prstGeom>
        </p:spPr>
        <p:txBody>
          <a:bodyPr wrap="square" lIns="0" tIns="0" rIns="0" bIns="0">
            <a:spAutoFit/>
          </a:bodyPr>
          <a:lstStyle>
            <a:lvl1pPr>
              <a:defRPr sz="1400" b="0" i="0">
                <a:solidFill>
                  <a:schemeClr val="tx1"/>
                </a:solidFill>
                <a:latin typeface="Microsoft Sans Serif"/>
                <a:cs typeface="Microsoft Sans Serif"/>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500" b="0" i="0">
                <a:solidFill>
                  <a:srgbClr val="7F7F7F"/>
                </a:solidFill>
                <a:latin typeface="Tahoma"/>
                <a:cs typeface="Tahoma"/>
              </a:defRPr>
            </a:lvl1pPr>
          </a:lstStyle>
          <a:p>
            <a:pPr marL="12700">
              <a:lnSpc>
                <a:spcPct val="100000"/>
              </a:lnSpc>
              <a:spcBef>
                <a:spcPts val="175"/>
              </a:spcBef>
            </a:pPr>
            <a:r>
              <a:rPr spc="-20" dirty="0"/>
              <a:t>5:</a:t>
            </a:r>
            <a:r>
              <a:rPr spc="65" dirty="0"/>
              <a:t> </a:t>
            </a:r>
            <a:r>
              <a:rPr spc="-10" dirty="0"/>
              <a:t>Numpy,</a:t>
            </a:r>
            <a:r>
              <a:rPr spc="15" dirty="0"/>
              <a:t> </a:t>
            </a:r>
            <a:r>
              <a:rPr spc="-10" dirty="0"/>
              <a:t>Scipy,</a:t>
            </a:r>
            <a:r>
              <a:rPr spc="15" dirty="0"/>
              <a:t> </a:t>
            </a:r>
            <a:r>
              <a:rPr spc="10" dirty="0"/>
              <a:t>Matplotlib</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E86E191-7FB2-48EB-86A9-F394BD34661C}" type="datetime1">
              <a:rPr lang="en-US" smtClean="0"/>
              <a:t>4/11/2022</a:t>
            </a:fld>
            <a:endParaRPr lang="en-US"/>
          </a:p>
        </p:txBody>
      </p:sp>
      <p:sp>
        <p:nvSpPr>
          <p:cNvPr id="6" name="Holder 6"/>
          <p:cNvSpPr>
            <a:spLocks noGrp="1"/>
          </p:cNvSpPr>
          <p:nvPr>
            <p:ph type="sldNum" sz="quarter" idx="7"/>
          </p:nvPr>
        </p:nvSpPr>
        <p:spPr/>
        <p:txBody>
          <a:bodyPr lIns="0" tIns="0" rIns="0" bIns="0"/>
          <a:lstStyle>
            <a:lvl1pPr>
              <a:defRPr sz="500" b="0" i="0">
                <a:solidFill>
                  <a:srgbClr val="7F7F7F"/>
                </a:solidFill>
                <a:latin typeface="Tahoma"/>
                <a:cs typeface="Tahoma"/>
              </a:defRPr>
            </a:lvl1pPr>
          </a:lstStyle>
          <a:p>
            <a:pPr marL="12700">
              <a:lnSpc>
                <a:spcPct val="100000"/>
              </a:lnSpc>
              <a:spcBef>
                <a:spcPts val="175"/>
              </a:spcBef>
            </a:pPr>
            <a:r>
              <a:rPr spc="-10" dirty="0"/>
              <a:t>5-</a:t>
            </a: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SimSun"/>
                <a:cs typeface="SimSun"/>
              </a:defRPr>
            </a:lvl1pPr>
          </a:lstStyle>
          <a:p>
            <a:endParaRPr/>
          </a:p>
        </p:txBody>
      </p:sp>
      <p:sp>
        <p:nvSpPr>
          <p:cNvPr id="4" name="Holder 4"/>
          <p:cNvSpPr>
            <a:spLocks noGrp="1"/>
          </p:cNvSpPr>
          <p:nvPr>
            <p:ph type="ftr" sz="quarter" idx="5"/>
          </p:nvPr>
        </p:nvSpPr>
        <p:spPr/>
        <p:txBody>
          <a:bodyPr lIns="0" tIns="0" rIns="0" bIns="0"/>
          <a:lstStyle>
            <a:lvl1pPr>
              <a:defRPr sz="500" b="0" i="0">
                <a:solidFill>
                  <a:srgbClr val="7F7F7F"/>
                </a:solidFill>
                <a:latin typeface="Tahoma"/>
                <a:cs typeface="Tahoma"/>
              </a:defRPr>
            </a:lvl1pPr>
          </a:lstStyle>
          <a:p>
            <a:pPr marL="12700">
              <a:lnSpc>
                <a:spcPct val="100000"/>
              </a:lnSpc>
              <a:spcBef>
                <a:spcPts val="175"/>
              </a:spcBef>
            </a:pPr>
            <a:r>
              <a:rPr spc="-20" dirty="0"/>
              <a:t>5:</a:t>
            </a:r>
            <a:r>
              <a:rPr spc="65" dirty="0"/>
              <a:t> </a:t>
            </a:r>
            <a:r>
              <a:rPr spc="-10" dirty="0"/>
              <a:t>Numpy,</a:t>
            </a:r>
            <a:r>
              <a:rPr spc="15" dirty="0"/>
              <a:t> </a:t>
            </a:r>
            <a:r>
              <a:rPr spc="-10" dirty="0"/>
              <a:t>Scipy,</a:t>
            </a:r>
            <a:r>
              <a:rPr spc="15" dirty="0"/>
              <a:t> </a:t>
            </a:r>
            <a:r>
              <a:rPr spc="10" dirty="0"/>
              <a:t>Matplotlib</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65DF273-FED4-4E36-AD7D-FE730041F50C}" type="datetime1">
              <a:rPr lang="en-US" smtClean="0"/>
              <a:t>4/11/2022</a:t>
            </a:fld>
            <a:endParaRPr lang="en-US"/>
          </a:p>
        </p:txBody>
      </p:sp>
      <p:sp>
        <p:nvSpPr>
          <p:cNvPr id="6" name="Holder 6"/>
          <p:cNvSpPr>
            <a:spLocks noGrp="1"/>
          </p:cNvSpPr>
          <p:nvPr>
            <p:ph type="sldNum" sz="quarter" idx="7"/>
          </p:nvPr>
        </p:nvSpPr>
        <p:spPr/>
        <p:txBody>
          <a:bodyPr lIns="0" tIns="0" rIns="0" bIns="0"/>
          <a:lstStyle>
            <a:lvl1pPr>
              <a:defRPr sz="500" b="0" i="0">
                <a:solidFill>
                  <a:srgbClr val="7F7F7F"/>
                </a:solidFill>
                <a:latin typeface="Tahoma"/>
                <a:cs typeface="Tahoma"/>
              </a:defRPr>
            </a:lvl1pPr>
          </a:lstStyle>
          <a:p>
            <a:pPr marL="12700">
              <a:lnSpc>
                <a:spcPct val="100000"/>
              </a:lnSpc>
              <a:spcBef>
                <a:spcPts val="175"/>
              </a:spcBef>
            </a:pPr>
            <a:r>
              <a:rPr spc="-10" dirty="0"/>
              <a:t>5-</a:t>
            </a: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00" b="0" i="0">
                <a:solidFill>
                  <a:srgbClr val="7F7F7F"/>
                </a:solidFill>
                <a:latin typeface="Tahoma"/>
                <a:cs typeface="Tahoma"/>
              </a:defRPr>
            </a:lvl1pPr>
          </a:lstStyle>
          <a:p>
            <a:pPr marL="12700">
              <a:lnSpc>
                <a:spcPct val="100000"/>
              </a:lnSpc>
              <a:spcBef>
                <a:spcPts val="175"/>
              </a:spcBef>
            </a:pPr>
            <a:r>
              <a:rPr spc="-20" dirty="0"/>
              <a:t>5:</a:t>
            </a:r>
            <a:r>
              <a:rPr spc="65" dirty="0"/>
              <a:t> </a:t>
            </a:r>
            <a:r>
              <a:rPr spc="-10" dirty="0"/>
              <a:t>Numpy,</a:t>
            </a:r>
            <a:r>
              <a:rPr spc="15" dirty="0"/>
              <a:t> </a:t>
            </a:r>
            <a:r>
              <a:rPr spc="-10" dirty="0"/>
              <a:t>Scipy,</a:t>
            </a:r>
            <a:r>
              <a:rPr spc="15" dirty="0"/>
              <a:t> </a:t>
            </a:r>
            <a:r>
              <a:rPr spc="10" dirty="0"/>
              <a:t>Matplotlib</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F524718-E9F8-483F-9637-742116D92B71}" type="datetime1">
              <a:rPr lang="en-US" smtClean="0"/>
              <a:t>4/11/2022</a:t>
            </a:fld>
            <a:endParaRPr lang="en-US"/>
          </a:p>
        </p:txBody>
      </p:sp>
      <p:sp>
        <p:nvSpPr>
          <p:cNvPr id="7" name="Holder 7"/>
          <p:cNvSpPr>
            <a:spLocks noGrp="1"/>
          </p:cNvSpPr>
          <p:nvPr>
            <p:ph type="sldNum" sz="quarter" idx="7"/>
          </p:nvPr>
        </p:nvSpPr>
        <p:spPr/>
        <p:txBody>
          <a:bodyPr lIns="0" tIns="0" rIns="0" bIns="0"/>
          <a:lstStyle>
            <a:lvl1pPr>
              <a:defRPr sz="500" b="0" i="0">
                <a:solidFill>
                  <a:srgbClr val="7F7F7F"/>
                </a:solidFill>
                <a:latin typeface="Tahoma"/>
                <a:cs typeface="Tahoma"/>
              </a:defRPr>
            </a:lvl1pPr>
          </a:lstStyle>
          <a:p>
            <a:pPr marL="12700">
              <a:lnSpc>
                <a:spcPct val="100000"/>
              </a:lnSpc>
              <a:spcBef>
                <a:spcPts val="175"/>
              </a:spcBef>
            </a:pPr>
            <a:r>
              <a:rPr spc="-10" dirty="0"/>
              <a:t>5-</a:t>
            </a: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500" b="0" i="0">
                <a:solidFill>
                  <a:srgbClr val="7F7F7F"/>
                </a:solidFill>
                <a:latin typeface="Tahoma"/>
                <a:cs typeface="Tahoma"/>
              </a:defRPr>
            </a:lvl1pPr>
          </a:lstStyle>
          <a:p>
            <a:pPr marL="12700">
              <a:lnSpc>
                <a:spcPct val="100000"/>
              </a:lnSpc>
              <a:spcBef>
                <a:spcPts val="175"/>
              </a:spcBef>
            </a:pPr>
            <a:r>
              <a:rPr spc="-20" dirty="0"/>
              <a:t>5:</a:t>
            </a:r>
            <a:r>
              <a:rPr spc="65" dirty="0"/>
              <a:t> </a:t>
            </a:r>
            <a:r>
              <a:rPr spc="-10" dirty="0"/>
              <a:t>Numpy,</a:t>
            </a:r>
            <a:r>
              <a:rPr spc="15" dirty="0"/>
              <a:t> </a:t>
            </a:r>
            <a:r>
              <a:rPr spc="-10" dirty="0"/>
              <a:t>Scipy,</a:t>
            </a:r>
            <a:r>
              <a:rPr spc="15" dirty="0"/>
              <a:t> </a:t>
            </a:r>
            <a:r>
              <a:rPr spc="10" dirty="0"/>
              <a:t>Matplotlib</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DE16C1-687A-4B63-BBF3-3B8EFA8FE129}" type="datetime1">
              <a:rPr lang="en-US" smtClean="0"/>
              <a:t>4/11/2022</a:t>
            </a:fld>
            <a:endParaRPr lang="en-US"/>
          </a:p>
        </p:txBody>
      </p:sp>
      <p:sp>
        <p:nvSpPr>
          <p:cNvPr id="5" name="Holder 5"/>
          <p:cNvSpPr>
            <a:spLocks noGrp="1"/>
          </p:cNvSpPr>
          <p:nvPr>
            <p:ph type="sldNum" sz="quarter" idx="7"/>
          </p:nvPr>
        </p:nvSpPr>
        <p:spPr/>
        <p:txBody>
          <a:bodyPr lIns="0" tIns="0" rIns="0" bIns="0"/>
          <a:lstStyle>
            <a:lvl1pPr>
              <a:defRPr sz="500" b="0" i="0">
                <a:solidFill>
                  <a:srgbClr val="7F7F7F"/>
                </a:solidFill>
                <a:latin typeface="Tahoma"/>
                <a:cs typeface="Tahoma"/>
              </a:defRPr>
            </a:lvl1pPr>
          </a:lstStyle>
          <a:p>
            <a:pPr marL="12700">
              <a:lnSpc>
                <a:spcPct val="100000"/>
              </a:lnSpc>
              <a:spcBef>
                <a:spcPts val="175"/>
              </a:spcBef>
            </a:pPr>
            <a:r>
              <a:rPr spc="-10" dirty="0"/>
              <a:t>5-</a:t>
            </a: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500" b="0" i="0">
                <a:solidFill>
                  <a:srgbClr val="7F7F7F"/>
                </a:solidFill>
                <a:latin typeface="Tahoma"/>
                <a:cs typeface="Tahoma"/>
              </a:defRPr>
            </a:lvl1pPr>
          </a:lstStyle>
          <a:p>
            <a:pPr marL="12700">
              <a:lnSpc>
                <a:spcPct val="100000"/>
              </a:lnSpc>
              <a:spcBef>
                <a:spcPts val="175"/>
              </a:spcBef>
            </a:pPr>
            <a:r>
              <a:rPr spc="-20" dirty="0"/>
              <a:t>5:</a:t>
            </a:r>
            <a:r>
              <a:rPr spc="65" dirty="0"/>
              <a:t> </a:t>
            </a:r>
            <a:r>
              <a:rPr spc="-10" dirty="0"/>
              <a:t>Numpy,</a:t>
            </a:r>
            <a:r>
              <a:rPr spc="15" dirty="0"/>
              <a:t> </a:t>
            </a:r>
            <a:r>
              <a:rPr spc="-10" dirty="0"/>
              <a:t>Scipy,</a:t>
            </a:r>
            <a:r>
              <a:rPr spc="15" dirty="0"/>
              <a:t> </a:t>
            </a:r>
            <a:r>
              <a:rPr spc="10" dirty="0"/>
              <a:t>Matplotlib</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AED7106F-3F65-4272-8395-9E930711960F}" type="datetime1">
              <a:rPr lang="en-US" smtClean="0"/>
              <a:t>4/11/2022</a:t>
            </a:fld>
            <a:endParaRPr lang="en-US"/>
          </a:p>
        </p:txBody>
      </p:sp>
      <p:sp>
        <p:nvSpPr>
          <p:cNvPr id="4" name="Holder 4"/>
          <p:cNvSpPr>
            <a:spLocks noGrp="1"/>
          </p:cNvSpPr>
          <p:nvPr>
            <p:ph type="sldNum" sz="quarter" idx="7"/>
          </p:nvPr>
        </p:nvSpPr>
        <p:spPr/>
        <p:txBody>
          <a:bodyPr lIns="0" tIns="0" rIns="0" bIns="0"/>
          <a:lstStyle>
            <a:lvl1pPr>
              <a:defRPr sz="500" b="0" i="0">
                <a:solidFill>
                  <a:srgbClr val="7F7F7F"/>
                </a:solidFill>
                <a:latin typeface="Tahoma"/>
                <a:cs typeface="Tahoma"/>
              </a:defRPr>
            </a:lvl1pPr>
          </a:lstStyle>
          <a:p>
            <a:pPr marL="12700">
              <a:lnSpc>
                <a:spcPct val="100000"/>
              </a:lnSpc>
              <a:spcBef>
                <a:spcPts val="175"/>
              </a:spcBef>
            </a:pPr>
            <a:r>
              <a:rPr spc="-10" dirty="0"/>
              <a:t>5-</a:t>
            </a: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78075" y="101165"/>
            <a:ext cx="653948" cy="207645"/>
          </a:xfrm>
          <a:prstGeom prst="rect">
            <a:avLst/>
          </a:prstGeom>
        </p:spPr>
        <p:txBody>
          <a:bodyPr wrap="square" lIns="0" tIns="0" rIns="0" bIns="0">
            <a:spAutoFit/>
          </a:bodyPr>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a:xfrm>
            <a:off x="576795" y="1046309"/>
            <a:ext cx="3456508" cy="1206500"/>
          </a:xfrm>
          <a:prstGeom prst="rect">
            <a:avLst/>
          </a:prstGeom>
        </p:spPr>
        <p:txBody>
          <a:bodyPr wrap="square" lIns="0" tIns="0" rIns="0" bIns="0">
            <a:spAutoFit/>
          </a:bodyPr>
          <a:lstStyle>
            <a:lvl1pPr>
              <a:defRPr sz="900" b="0" i="0">
                <a:solidFill>
                  <a:schemeClr val="tx1"/>
                </a:solidFill>
                <a:latin typeface="SimSun"/>
                <a:cs typeface="SimSun"/>
              </a:defRPr>
            </a:lvl1pPr>
          </a:lstStyle>
          <a:p>
            <a:endParaRPr/>
          </a:p>
        </p:txBody>
      </p:sp>
      <p:sp>
        <p:nvSpPr>
          <p:cNvPr id="4" name="Holder 4"/>
          <p:cNvSpPr>
            <a:spLocks noGrp="1"/>
          </p:cNvSpPr>
          <p:nvPr>
            <p:ph type="ftr" sz="quarter" idx="5"/>
          </p:nvPr>
        </p:nvSpPr>
        <p:spPr>
          <a:xfrm>
            <a:off x="348424" y="3278918"/>
            <a:ext cx="815975" cy="118745"/>
          </a:xfrm>
          <a:prstGeom prst="rect">
            <a:avLst/>
          </a:prstGeom>
        </p:spPr>
        <p:txBody>
          <a:bodyPr wrap="square" lIns="0" tIns="0" rIns="0" bIns="0">
            <a:spAutoFit/>
          </a:bodyPr>
          <a:lstStyle>
            <a:lvl1pPr>
              <a:defRPr sz="500" b="0" i="0">
                <a:solidFill>
                  <a:srgbClr val="7F7F7F"/>
                </a:solidFill>
                <a:latin typeface="Tahoma"/>
                <a:cs typeface="Tahoma"/>
              </a:defRPr>
            </a:lvl1pPr>
          </a:lstStyle>
          <a:p>
            <a:pPr marL="12700">
              <a:lnSpc>
                <a:spcPct val="100000"/>
              </a:lnSpc>
              <a:spcBef>
                <a:spcPts val="175"/>
              </a:spcBef>
            </a:pPr>
            <a:r>
              <a:rPr spc="-20" dirty="0"/>
              <a:t>5:</a:t>
            </a:r>
            <a:r>
              <a:rPr spc="65" dirty="0"/>
              <a:t> </a:t>
            </a:r>
            <a:r>
              <a:rPr spc="-10" dirty="0"/>
              <a:t>Numpy,</a:t>
            </a:r>
            <a:r>
              <a:rPr spc="15" dirty="0"/>
              <a:t> </a:t>
            </a:r>
            <a:r>
              <a:rPr spc="-10" dirty="0"/>
              <a:t>Scipy,</a:t>
            </a:r>
            <a:r>
              <a:rPr spc="15" dirty="0"/>
              <a:t> </a:t>
            </a:r>
            <a:r>
              <a:rPr spc="10" dirty="0"/>
              <a:t>Matplotlib</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0F293C37-2628-437A-A289-02F7870216BE}" type="datetime1">
              <a:rPr lang="en-US" smtClean="0"/>
              <a:t>4/11/2022</a:t>
            </a:fld>
            <a:endParaRPr lang="en-US"/>
          </a:p>
        </p:txBody>
      </p:sp>
      <p:sp>
        <p:nvSpPr>
          <p:cNvPr id="6" name="Holder 6"/>
          <p:cNvSpPr>
            <a:spLocks noGrp="1"/>
          </p:cNvSpPr>
          <p:nvPr>
            <p:ph type="sldNum" sz="quarter" idx="7"/>
          </p:nvPr>
        </p:nvSpPr>
        <p:spPr>
          <a:xfrm>
            <a:off x="4114901" y="3278918"/>
            <a:ext cx="174625" cy="118745"/>
          </a:xfrm>
          <a:prstGeom prst="rect">
            <a:avLst/>
          </a:prstGeom>
        </p:spPr>
        <p:txBody>
          <a:bodyPr wrap="square" lIns="0" tIns="0" rIns="0" bIns="0">
            <a:spAutoFit/>
          </a:bodyPr>
          <a:lstStyle>
            <a:lvl1pPr>
              <a:defRPr sz="500" b="0" i="0">
                <a:solidFill>
                  <a:srgbClr val="7F7F7F"/>
                </a:solidFill>
                <a:latin typeface="Tahoma"/>
                <a:cs typeface="Tahoma"/>
              </a:defRPr>
            </a:lvl1pPr>
          </a:lstStyle>
          <a:p>
            <a:pPr marL="12700">
              <a:lnSpc>
                <a:spcPct val="100000"/>
              </a:lnSpc>
              <a:spcBef>
                <a:spcPts val="175"/>
              </a:spcBef>
            </a:pPr>
            <a:r>
              <a:rPr spc="-10" dirty="0"/>
              <a:t>5-</a:t>
            </a: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1050" y="101165"/>
            <a:ext cx="2234806" cy="289182"/>
          </a:xfrm>
          <a:prstGeom prst="rect">
            <a:avLst/>
          </a:prstGeom>
        </p:spPr>
        <p:txBody>
          <a:bodyPr vert="horz" wrap="square" lIns="0" tIns="12065" rIns="0" bIns="0" rtlCol="0">
            <a:spAutoFit/>
          </a:bodyPr>
          <a:lstStyle/>
          <a:p>
            <a:pPr marL="12700">
              <a:lnSpc>
                <a:spcPct val="100000"/>
              </a:lnSpc>
              <a:spcBef>
                <a:spcPts val="95"/>
              </a:spcBef>
            </a:pPr>
            <a:r>
              <a:rPr b="1" spc="15" dirty="0">
                <a:latin typeface="Arial"/>
                <a:cs typeface="Arial"/>
              </a:rPr>
              <a:t>What</a:t>
            </a:r>
            <a:r>
              <a:rPr b="1" spc="75" dirty="0">
                <a:latin typeface="Arial"/>
                <a:cs typeface="Arial"/>
              </a:rPr>
              <a:t> </a:t>
            </a:r>
            <a:r>
              <a:rPr b="1" spc="-100" dirty="0">
                <a:latin typeface="Arial"/>
                <a:cs typeface="Arial"/>
              </a:rPr>
              <a:t>is</a:t>
            </a:r>
            <a:r>
              <a:rPr b="1" spc="70" dirty="0">
                <a:latin typeface="Arial"/>
                <a:cs typeface="Arial"/>
              </a:rPr>
              <a:t> </a:t>
            </a:r>
            <a:r>
              <a:rPr b="1" spc="-15" dirty="0">
                <a:latin typeface="Arial"/>
                <a:cs typeface="Arial"/>
              </a:rPr>
              <a:t>Matplotlib?</a:t>
            </a:r>
            <a:endParaRPr dirty="0">
              <a:latin typeface="Arial"/>
              <a:cs typeface="Arial"/>
            </a:endParaRPr>
          </a:p>
        </p:txBody>
      </p:sp>
      <p:sp>
        <p:nvSpPr>
          <p:cNvPr id="4" name="object 4"/>
          <p:cNvSpPr txBox="1">
            <a:spLocks noGrp="1"/>
          </p:cNvSpPr>
          <p:nvPr>
            <p:ph type="title"/>
          </p:nvPr>
        </p:nvSpPr>
        <p:spPr>
          <a:xfrm>
            <a:off x="420230" y="892175"/>
            <a:ext cx="3767582" cy="2366674"/>
          </a:xfrm>
          <a:prstGeom prst="rect">
            <a:avLst/>
          </a:prstGeom>
        </p:spPr>
        <p:txBody>
          <a:bodyPr vert="horz" wrap="square" lIns="0" tIns="12065" rIns="0" bIns="0" rtlCol="0">
            <a:spAutoFit/>
          </a:bodyPr>
          <a:lstStyle/>
          <a:p>
            <a:pPr marL="12700">
              <a:lnSpc>
                <a:spcPct val="100000"/>
              </a:lnSpc>
              <a:spcBef>
                <a:spcPts val="95"/>
              </a:spcBef>
            </a:pPr>
            <a:r>
              <a:rPr lang="en-US" sz="1500" b="0" spc="-5" dirty="0">
                <a:latin typeface="Tahoma"/>
                <a:cs typeface="Tahoma"/>
              </a:rPr>
              <a:t>-</a:t>
            </a:r>
            <a:r>
              <a:rPr sz="1500" b="0" spc="-5" dirty="0">
                <a:latin typeface="Tahoma"/>
                <a:cs typeface="Tahoma"/>
              </a:rPr>
              <a:t>Plotting</a:t>
            </a:r>
            <a:r>
              <a:rPr sz="1500" b="0" dirty="0">
                <a:latin typeface="Tahoma"/>
                <a:cs typeface="Tahoma"/>
              </a:rPr>
              <a:t> </a:t>
            </a:r>
            <a:r>
              <a:rPr sz="1500" b="0" spc="-35" dirty="0">
                <a:latin typeface="Tahoma"/>
                <a:cs typeface="Tahoma"/>
              </a:rPr>
              <a:t>library</a:t>
            </a:r>
            <a:r>
              <a:rPr sz="1500" b="0" dirty="0">
                <a:latin typeface="Tahoma"/>
                <a:cs typeface="Tahoma"/>
              </a:rPr>
              <a:t> </a:t>
            </a:r>
            <a:r>
              <a:rPr sz="1500" b="0" spc="-40" dirty="0">
                <a:latin typeface="Tahoma"/>
                <a:cs typeface="Tahoma"/>
              </a:rPr>
              <a:t>for</a:t>
            </a:r>
            <a:r>
              <a:rPr sz="1500" b="0" dirty="0">
                <a:latin typeface="Tahoma"/>
                <a:cs typeface="Tahoma"/>
              </a:rPr>
              <a:t> </a:t>
            </a:r>
            <a:r>
              <a:rPr sz="1500" b="0" spc="-15" dirty="0">
                <a:latin typeface="Tahoma"/>
                <a:cs typeface="Tahoma"/>
              </a:rPr>
              <a:t>Python</a:t>
            </a:r>
            <a:r>
              <a:rPr lang="en-US" sz="1500" b="0" spc="-15" dirty="0">
                <a:latin typeface="Tahoma"/>
                <a:cs typeface="Tahoma"/>
              </a:rPr>
              <a:t/>
            </a:r>
            <a:br>
              <a:rPr lang="en-US" sz="1500" b="0" spc="-15" dirty="0">
                <a:latin typeface="Tahoma"/>
                <a:cs typeface="Tahoma"/>
              </a:rPr>
            </a:br>
            <a:r>
              <a:rPr lang="en-US" sz="1500" b="0" spc="-15" dirty="0">
                <a:latin typeface="Tahoma"/>
                <a:cs typeface="Tahoma"/>
              </a:rPr>
              <a:t/>
            </a:r>
            <a:br>
              <a:rPr lang="en-US" sz="1500" b="0" spc="-15" dirty="0">
                <a:latin typeface="Tahoma"/>
                <a:cs typeface="Tahoma"/>
              </a:rPr>
            </a:br>
            <a:endParaRPr sz="1500" dirty="0">
              <a:latin typeface="Tahoma"/>
              <a:cs typeface="Tahoma"/>
            </a:endParaRPr>
          </a:p>
          <a:p>
            <a:r>
              <a:rPr lang="en-US" sz="1500" b="0" spc="-35" dirty="0">
                <a:latin typeface="Tahoma"/>
                <a:cs typeface="Tahoma"/>
              </a:rPr>
              <a:t>-</a:t>
            </a:r>
            <a:r>
              <a:rPr sz="1500" b="0" spc="-35" dirty="0">
                <a:latin typeface="Tahoma"/>
                <a:cs typeface="Tahoma"/>
              </a:rPr>
              <a:t>Works</a:t>
            </a:r>
            <a:r>
              <a:rPr sz="1500" b="0" dirty="0">
                <a:latin typeface="Tahoma"/>
                <a:cs typeface="Tahoma"/>
              </a:rPr>
              <a:t> </a:t>
            </a:r>
            <a:r>
              <a:rPr sz="1500" b="0" spc="-40" dirty="0">
                <a:latin typeface="Tahoma"/>
                <a:cs typeface="Tahoma"/>
              </a:rPr>
              <a:t>well</a:t>
            </a:r>
            <a:r>
              <a:rPr sz="1500" b="0" dirty="0">
                <a:latin typeface="Tahoma"/>
                <a:cs typeface="Tahoma"/>
              </a:rPr>
              <a:t> </a:t>
            </a:r>
            <a:r>
              <a:rPr sz="1500" b="0" spc="-20" dirty="0">
                <a:latin typeface="Tahoma"/>
                <a:cs typeface="Tahoma"/>
              </a:rPr>
              <a:t>with</a:t>
            </a:r>
            <a:r>
              <a:rPr sz="1500" b="0" spc="5" dirty="0">
                <a:latin typeface="Tahoma"/>
                <a:cs typeface="Tahoma"/>
              </a:rPr>
              <a:t> </a:t>
            </a:r>
            <a:r>
              <a:rPr sz="1500" b="0" spc="-35" dirty="0" err="1">
                <a:latin typeface="Tahoma"/>
                <a:cs typeface="Tahoma"/>
              </a:rPr>
              <a:t>Numpy</a:t>
            </a:r>
            <a:r>
              <a:rPr sz="1500" b="0" spc="-35" dirty="0">
                <a:latin typeface="Tahoma"/>
                <a:cs typeface="Tahoma"/>
              </a:rPr>
              <a:t> </a:t>
            </a:r>
            <a:r>
              <a:rPr sz="1500" b="0" spc="-30" dirty="0">
                <a:latin typeface="Tahoma"/>
                <a:cs typeface="Tahoma"/>
              </a:rPr>
              <a:t> Syntax</a:t>
            </a:r>
            <a:r>
              <a:rPr sz="1500" b="0" spc="-5" dirty="0">
                <a:latin typeface="Tahoma"/>
                <a:cs typeface="Tahoma"/>
              </a:rPr>
              <a:t> </a:t>
            </a:r>
            <a:r>
              <a:rPr sz="1500" b="0" spc="-30" dirty="0">
                <a:latin typeface="Tahoma"/>
                <a:cs typeface="Tahoma"/>
              </a:rPr>
              <a:t>similar</a:t>
            </a:r>
            <a:r>
              <a:rPr sz="1500" b="0" spc="5" dirty="0">
                <a:latin typeface="Tahoma"/>
                <a:cs typeface="Tahoma"/>
              </a:rPr>
              <a:t> </a:t>
            </a:r>
            <a:r>
              <a:rPr sz="1500" b="0" spc="-10" dirty="0">
                <a:latin typeface="Tahoma"/>
                <a:cs typeface="Tahoma"/>
              </a:rPr>
              <a:t>to</a:t>
            </a:r>
            <a:r>
              <a:rPr sz="1500" b="0" dirty="0">
                <a:latin typeface="Tahoma"/>
                <a:cs typeface="Tahoma"/>
              </a:rPr>
              <a:t> </a:t>
            </a:r>
            <a:r>
              <a:rPr sz="1500" b="0" dirty="0" err="1">
                <a:latin typeface="Tahoma"/>
                <a:cs typeface="Tahoma"/>
              </a:rPr>
              <a:t>Matlab</a:t>
            </a:r>
            <a:r>
              <a:rPr lang="en-US" sz="1500" b="0" dirty="0">
                <a:latin typeface="Tahoma"/>
                <a:cs typeface="Tahoma"/>
              </a:rPr>
              <a:t/>
            </a:r>
            <a:br>
              <a:rPr lang="en-US" sz="1500" b="0" dirty="0">
                <a:latin typeface="Tahoma"/>
                <a:cs typeface="Tahoma"/>
              </a:rPr>
            </a:br>
            <a:r>
              <a:rPr lang="en-US" sz="1500" b="0" dirty="0">
                <a:latin typeface="Tahoma"/>
                <a:cs typeface="Tahoma"/>
              </a:rPr>
              <a:t/>
            </a:r>
            <a:br>
              <a:rPr lang="en-US" sz="1500" b="0" dirty="0">
                <a:latin typeface="Tahoma"/>
                <a:cs typeface="Tahoma"/>
              </a:rPr>
            </a:br>
            <a:r>
              <a:rPr lang="en-US" sz="1500" b="0" dirty="0">
                <a:latin typeface="Tahoma"/>
                <a:cs typeface="Tahoma"/>
              </a:rPr>
              <a:t>-</a:t>
            </a:r>
            <a:r>
              <a:rPr lang="en-US" sz="1600" b="0" dirty="0" err="1"/>
              <a:t>Pyplot</a:t>
            </a:r>
            <a:r>
              <a:rPr lang="en-US" sz="1600" b="0" dirty="0"/>
              <a:t>: Most of the </a:t>
            </a:r>
            <a:r>
              <a:rPr lang="en-US" sz="1600" b="0" dirty="0" err="1"/>
              <a:t>Matplotlib</a:t>
            </a:r>
            <a:r>
              <a:rPr lang="en-US" sz="1600" b="0" dirty="0"/>
              <a:t> utilities lies under the </a:t>
            </a:r>
            <a:r>
              <a:rPr lang="en-US" sz="1600" b="0" dirty="0" err="1"/>
              <a:t>pyplot</a:t>
            </a:r>
            <a:r>
              <a:rPr lang="en-US" sz="1600" b="0" dirty="0"/>
              <a:t> </a:t>
            </a:r>
            <a:r>
              <a:rPr lang="en-US" sz="1600" b="0" dirty="0" err="1"/>
              <a:t>submodule</a:t>
            </a:r>
            <a:r>
              <a:rPr lang="en-US" sz="1600" b="0" dirty="0"/>
              <a:t>, and are usually imported under the </a:t>
            </a:r>
            <a:r>
              <a:rPr lang="en-US" sz="1600" b="0" dirty="0" err="1"/>
              <a:t>plt</a:t>
            </a:r>
            <a:r>
              <a:rPr lang="en-US" sz="1600" b="0" dirty="0"/>
              <a:t> alias:</a:t>
            </a:r>
            <a:br>
              <a:rPr lang="en-US" sz="1600" b="0" dirty="0"/>
            </a:br>
            <a:endParaRPr sz="1500" dirty="0">
              <a:latin typeface="Tahoma"/>
              <a:cs typeface="Tahoma"/>
            </a:endParaRP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76" y="101165"/>
            <a:ext cx="4283074" cy="319959"/>
          </a:xfrm>
          <a:prstGeom prst="rect">
            <a:avLst/>
          </a:prstGeom>
        </p:spPr>
        <p:txBody>
          <a:bodyPr vert="horz" wrap="square" lIns="0" tIns="12065" rIns="0" bIns="0" rtlCol="0">
            <a:spAutoFit/>
          </a:bodyPr>
          <a:lstStyle/>
          <a:p>
            <a:r>
              <a:rPr sz="1000" spc="25" dirty="0"/>
              <a:t> </a:t>
            </a:r>
            <a:r>
              <a:rPr lang="en-US" sz="1000" dirty="0"/>
              <a:t>Format Strings </a:t>
            </a:r>
            <a:r>
              <a:rPr lang="en-US" sz="1000" dirty="0" err="1"/>
              <a:t>fmt</a:t>
            </a:r>
            <a:r>
              <a:rPr lang="en-US" sz="1000" dirty="0"/>
              <a:t>:  </a:t>
            </a:r>
            <a:r>
              <a:rPr lang="en-US" sz="1000" b="0" dirty="0"/>
              <a:t>This parameter is also called </a:t>
            </a:r>
            <a:r>
              <a:rPr lang="en-US" sz="1000" b="0" dirty="0" err="1"/>
              <a:t>fmt</a:t>
            </a:r>
            <a:r>
              <a:rPr lang="en-US" sz="1000" b="0" dirty="0"/>
              <a:t>, and is written with this syntax:    </a:t>
            </a:r>
            <a:r>
              <a:rPr lang="en-US" sz="1000" i="1" dirty="0" err="1"/>
              <a:t>marker</a:t>
            </a:r>
            <a:r>
              <a:rPr lang="en-US" sz="1000" dirty="0" err="1"/>
              <a:t>|</a:t>
            </a:r>
            <a:r>
              <a:rPr lang="en-US" sz="1000" i="1" dirty="0" err="1"/>
              <a:t>line</a:t>
            </a:r>
            <a:r>
              <a:rPr lang="en-US" sz="1000" dirty="0" err="1"/>
              <a:t>|</a:t>
            </a:r>
            <a:r>
              <a:rPr lang="en-US" sz="1000" i="1" dirty="0" err="1"/>
              <a:t>color</a:t>
            </a:r>
            <a:endParaRPr lang="en-US" sz="1000" b="0" dirty="0"/>
          </a:p>
        </p:txBody>
      </p:sp>
      <p:sp>
        <p:nvSpPr>
          <p:cNvPr id="3" name="object 3"/>
          <p:cNvSpPr txBox="1"/>
          <p:nvPr/>
        </p:nvSpPr>
        <p:spPr>
          <a:xfrm>
            <a:off x="460375" y="587375"/>
            <a:ext cx="3311525" cy="852156"/>
          </a:xfrm>
          <a:prstGeom prst="rect">
            <a:avLst/>
          </a:prstGeom>
          <a:solidFill>
            <a:srgbClr val="F9F9F9"/>
          </a:solidFill>
          <a:ln w="5054">
            <a:solidFill>
              <a:srgbClr val="000000"/>
            </a:solidFill>
          </a:ln>
        </p:spPr>
        <p:txBody>
          <a:bodyPr vert="horz" wrap="square" lIns="0" tIns="81915" rIns="0" bIns="0" rtlCol="0">
            <a:spAutoFit/>
          </a:bodyPr>
          <a:lstStyle/>
          <a:p>
            <a:r>
              <a:rPr lang="en-US" sz="1000" dirty="0"/>
              <a:t>import </a:t>
            </a:r>
            <a:r>
              <a:rPr lang="en-US" sz="1000" dirty="0" err="1"/>
              <a:t>matplotlib.pyplot</a:t>
            </a:r>
            <a:r>
              <a:rPr lang="en-US" sz="1000" dirty="0"/>
              <a:t> as </a:t>
            </a:r>
            <a:r>
              <a:rPr lang="en-US" sz="1000" dirty="0" err="1"/>
              <a:t>plt</a:t>
            </a:r>
            <a:r>
              <a:rPr lang="en-US" sz="1000" dirty="0"/>
              <a:t/>
            </a:r>
            <a:br>
              <a:rPr lang="en-US" sz="1000" dirty="0"/>
            </a:br>
            <a:r>
              <a:rPr lang="en-US" sz="1000" dirty="0"/>
              <a:t>import </a:t>
            </a:r>
            <a:r>
              <a:rPr lang="en-US" sz="1000" dirty="0" err="1"/>
              <a:t>numpy</a:t>
            </a:r>
            <a:r>
              <a:rPr lang="en-US" sz="1000" dirty="0"/>
              <a:t> as </a:t>
            </a:r>
            <a:r>
              <a:rPr lang="en-US" sz="1000" dirty="0" err="1"/>
              <a:t>np</a:t>
            </a:r>
            <a:r>
              <a:rPr lang="en-US" sz="1000" dirty="0"/>
              <a:t/>
            </a:r>
            <a:br>
              <a:rPr lang="en-US" sz="1000" dirty="0"/>
            </a:br>
            <a:r>
              <a:rPr lang="en-US" sz="1000" dirty="0" err="1"/>
              <a:t>ypoints</a:t>
            </a:r>
            <a:r>
              <a:rPr lang="en-US" sz="1000" dirty="0"/>
              <a:t> = </a:t>
            </a:r>
            <a:r>
              <a:rPr lang="en-US" sz="1000" dirty="0" err="1"/>
              <a:t>np.array</a:t>
            </a:r>
            <a:r>
              <a:rPr lang="en-US" sz="1000" dirty="0"/>
              <a:t>([3, 8, 1, 10])</a:t>
            </a:r>
            <a:br>
              <a:rPr lang="en-US" sz="1000" dirty="0"/>
            </a:br>
            <a:r>
              <a:rPr lang="en-US" sz="1000" dirty="0" err="1"/>
              <a:t>plt.plot</a:t>
            </a:r>
            <a:r>
              <a:rPr lang="en-US" sz="1000" dirty="0"/>
              <a:t>(</a:t>
            </a:r>
            <a:r>
              <a:rPr lang="en-US" sz="1000" dirty="0" err="1"/>
              <a:t>ypoints</a:t>
            </a:r>
            <a:r>
              <a:rPr lang="en-US" sz="1000" dirty="0"/>
              <a:t>, '</a:t>
            </a:r>
            <a:r>
              <a:rPr lang="en-US" sz="1000" dirty="0" err="1"/>
              <a:t>o:r</a:t>
            </a:r>
            <a:r>
              <a:rPr lang="en-US" sz="1000" dirty="0"/>
              <a:t>')</a:t>
            </a:r>
            <a:br>
              <a:rPr lang="en-US" sz="1000" dirty="0"/>
            </a:br>
            <a:r>
              <a:rPr lang="en-US" sz="1000" dirty="0" err="1"/>
              <a:t>plt.show</a:t>
            </a:r>
            <a:r>
              <a:rPr lang="en-US" sz="1000" dirty="0"/>
              <a:t>()</a:t>
            </a:r>
            <a:endParaRPr lang="en-US" sz="1000" dirty="0">
              <a:solidFill>
                <a:srgbClr val="000000"/>
              </a:solidFill>
              <a:latin typeface="Arial" pitchFamily="34" charset="0"/>
              <a:cs typeface="Arial" pitchFamily="34" charset="0"/>
            </a:endParaRP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464577"/>
            <a:ext cx="2581587" cy="192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le 7"/>
          <p:cNvGraphicFramePr>
            <a:graphicFrameLocks noGrp="1"/>
          </p:cNvGraphicFramePr>
          <p:nvPr>
            <p:extLst>
              <p:ext uri="{D42A27DB-BD31-4B8C-83A1-F6EECF244321}">
                <p14:modId xmlns:p14="http://schemas.microsoft.com/office/powerpoint/2010/main" val="315812020"/>
              </p:ext>
            </p:extLst>
          </p:nvPr>
        </p:nvGraphicFramePr>
        <p:xfrm>
          <a:off x="2737162" y="1579865"/>
          <a:ext cx="1748247" cy="1306422"/>
        </p:xfrm>
        <a:graphic>
          <a:graphicData uri="http://schemas.openxmlformats.org/drawingml/2006/table">
            <a:tbl>
              <a:tblPr/>
              <a:tblGrid>
                <a:gridCol w="1028382">
                  <a:extLst>
                    <a:ext uri="{9D8B030D-6E8A-4147-A177-3AD203B41FA5}">
                      <a16:colId xmlns="" xmlns:a16="http://schemas.microsoft.com/office/drawing/2014/main" val="20000"/>
                    </a:ext>
                  </a:extLst>
                </a:gridCol>
                <a:gridCol w="719865">
                  <a:extLst>
                    <a:ext uri="{9D8B030D-6E8A-4147-A177-3AD203B41FA5}">
                      <a16:colId xmlns="" xmlns:a16="http://schemas.microsoft.com/office/drawing/2014/main" val="20001"/>
                    </a:ext>
                  </a:extLst>
                </a:gridCol>
              </a:tblGrid>
              <a:tr h="159349">
                <a:tc>
                  <a:txBody>
                    <a:bodyPr/>
                    <a:lstStyle/>
                    <a:p>
                      <a:pPr algn="l" fontAlgn="t"/>
                      <a:r>
                        <a:rPr lang="en-US" sz="1000" dirty="0">
                          <a:effectLst/>
                        </a:rPr>
                        <a:t>Line Syntax</a:t>
                      </a:r>
                    </a:p>
                  </a:txBody>
                  <a:tcPr marL="56910" marR="28455" marT="28455" marB="28455">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Description</a:t>
                      </a:r>
                    </a:p>
                  </a:txBody>
                  <a:tcPr marL="28455" marR="28455" marT="28455" marB="28455">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159349">
                <a:tc>
                  <a:txBody>
                    <a:bodyPr/>
                    <a:lstStyle/>
                    <a:p>
                      <a:pPr algn="l" fontAlgn="t"/>
                      <a:r>
                        <a:rPr lang="en-US" sz="1000">
                          <a:effectLst/>
                        </a:rPr>
                        <a:t>'-'</a:t>
                      </a:r>
                    </a:p>
                  </a:txBody>
                  <a:tcPr marL="56910" marR="28455" marT="28455" marB="284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000">
                          <a:effectLst/>
                        </a:rPr>
                        <a:t>Solid line</a:t>
                      </a:r>
                    </a:p>
                  </a:txBody>
                  <a:tcPr marL="28455" marR="28455" marT="28455" marB="284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 xmlns:a16="http://schemas.microsoft.com/office/drawing/2014/main" val="10001"/>
                  </a:ext>
                </a:extLst>
              </a:tr>
              <a:tr h="261788">
                <a:tc>
                  <a:txBody>
                    <a:bodyPr/>
                    <a:lstStyle/>
                    <a:p>
                      <a:pPr algn="l" fontAlgn="t"/>
                      <a:r>
                        <a:rPr lang="en-US" sz="1000">
                          <a:effectLst/>
                        </a:rPr>
                        <a:t>':'</a:t>
                      </a:r>
                    </a:p>
                  </a:txBody>
                  <a:tcPr marL="56910" marR="28455" marT="28455" marB="284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Dotted line</a:t>
                      </a:r>
                    </a:p>
                  </a:txBody>
                  <a:tcPr marL="28455" marR="28455" marT="28455" marB="284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261788">
                <a:tc>
                  <a:txBody>
                    <a:bodyPr/>
                    <a:lstStyle/>
                    <a:p>
                      <a:pPr algn="l" fontAlgn="t"/>
                      <a:r>
                        <a:rPr lang="en-US" sz="1000" dirty="0">
                          <a:effectLst/>
                        </a:rPr>
                        <a:t>'--'</a:t>
                      </a:r>
                    </a:p>
                  </a:txBody>
                  <a:tcPr marL="56910" marR="28455" marT="28455" marB="284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000">
                          <a:effectLst/>
                        </a:rPr>
                        <a:t>Dashed line</a:t>
                      </a:r>
                    </a:p>
                  </a:txBody>
                  <a:tcPr marL="28455" marR="28455" marT="28455" marB="284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 xmlns:a16="http://schemas.microsoft.com/office/drawing/2014/main" val="10003"/>
                  </a:ext>
                </a:extLst>
              </a:tr>
              <a:tr h="364226">
                <a:tc>
                  <a:txBody>
                    <a:bodyPr/>
                    <a:lstStyle/>
                    <a:p>
                      <a:pPr algn="l" fontAlgn="t"/>
                      <a:r>
                        <a:rPr lang="en-US" sz="1000" dirty="0">
                          <a:effectLst/>
                        </a:rPr>
                        <a:t>'-.'</a:t>
                      </a:r>
                    </a:p>
                  </a:txBody>
                  <a:tcPr marL="56910" marR="28455" marT="28455" marB="284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dirty="0">
                          <a:effectLst/>
                        </a:rPr>
                        <a:t>Dashed/dotted line</a:t>
                      </a:r>
                    </a:p>
                  </a:txBody>
                  <a:tcPr marL="28455" marR="28455" marT="28455" marB="284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551360704"/>
      </p:ext>
    </p:ext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76" y="101165"/>
            <a:ext cx="4283074" cy="319959"/>
          </a:xfrm>
          <a:prstGeom prst="rect">
            <a:avLst/>
          </a:prstGeom>
        </p:spPr>
        <p:txBody>
          <a:bodyPr vert="horz" wrap="square" lIns="0" tIns="12065" rIns="0" bIns="0" rtlCol="0">
            <a:spAutoFit/>
          </a:bodyPr>
          <a:lstStyle/>
          <a:p>
            <a:r>
              <a:rPr lang="en-US" sz="1000" spc="25" dirty="0"/>
              <a:t>Color</a:t>
            </a:r>
            <a:r>
              <a:rPr lang="en-US" sz="1000" dirty="0"/>
              <a:t> Reference</a:t>
            </a:r>
            <a:r>
              <a:rPr lang="en-US" sz="1000" b="0" dirty="0"/>
              <a:t>:</a:t>
            </a:r>
            <a:br>
              <a:rPr lang="en-US" sz="1000" b="0" dirty="0"/>
            </a:br>
            <a:endParaRPr lang="en-US" sz="1000" b="0" dirty="0"/>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068045539"/>
              </p:ext>
            </p:extLst>
          </p:nvPr>
        </p:nvGraphicFramePr>
        <p:xfrm>
          <a:off x="612774" y="434971"/>
          <a:ext cx="2256506" cy="2362203"/>
        </p:xfrm>
        <a:graphic>
          <a:graphicData uri="http://schemas.openxmlformats.org/drawingml/2006/table">
            <a:tbl>
              <a:tblPr/>
              <a:tblGrid>
                <a:gridCol w="1128253">
                  <a:extLst>
                    <a:ext uri="{9D8B030D-6E8A-4147-A177-3AD203B41FA5}">
                      <a16:colId xmlns="" xmlns:a16="http://schemas.microsoft.com/office/drawing/2014/main" val="20000"/>
                    </a:ext>
                  </a:extLst>
                </a:gridCol>
                <a:gridCol w="1128253">
                  <a:extLst>
                    <a:ext uri="{9D8B030D-6E8A-4147-A177-3AD203B41FA5}">
                      <a16:colId xmlns="" xmlns:a16="http://schemas.microsoft.com/office/drawing/2014/main" val="20001"/>
                    </a:ext>
                  </a:extLst>
                </a:gridCol>
              </a:tblGrid>
              <a:tr h="262467">
                <a:tc>
                  <a:txBody>
                    <a:bodyPr/>
                    <a:lstStyle/>
                    <a:p>
                      <a:pPr algn="l" fontAlgn="t"/>
                      <a:r>
                        <a:rPr lang="en-US" sz="1000">
                          <a:effectLst/>
                        </a:rPr>
                        <a:t>Color Syntax</a:t>
                      </a:r>
                    </a:p>
                  </a:txBody>
                  <a:tcPr marL="47877"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Description</a:t>
                      </a:r>
                    </a:p>
                  </a:txBody>
                  <a:tcPr marL="23938"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262467">
                <a:tc>
                  <a:txBody>
                    <a:bodyPr/>
                    <a:lstStyle/>
                    <a:p>
                      <a:pPr algn="l" fontAlgn="t"/>
                      <a:r>
                        <a:rPr lang="en-US" sz="1000">
                          <a:effectLst/>
                        </a:rPr>
                        <a:t>'r'</a:t>
                      </a:r>
                    </a:p>
                  </a:txBody>
                  <a:tcPr marL="47877"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Red</a:t>
                      </a:r>
                    </a:p>
                  </a:txBody>
                  <a:tcPr marL="23938"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01"/>
                  </a:ext>
                </a:extLst>
              </a:tr>
              <a:tr h="262467">
                <a:tc>
                  <a:txBody>
                    <a:bodyPr/>
                    <a:lstStyle/>
                    <a:p>
                      <a:pPr algn="l" fontAlgn="t"/>
                      <a:r>
                        <a:rPr lang="en-US" sz="1000">
                          <a:effectLst/>
                        </a:rPr>
                        <a:t>'g'</a:t>
                      </a:r>
                    </a:p>
                  </a:txBody>
                  <a:tcPr marL="47877"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Green</a:t>
                      </a:r>
                    </a:p>
                  </a:txBody>
                  <a:tcPr marL="23938"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262467">
                <a:tc>
                  <a:txBody>
                    <a:bodyPr/>
                    <a:lstStyle/>
                    <a:p>
                      <a:pPr algn="l" fontAlgn="t"/>
                      <a:r>
                        <a:rPr lang="en-US" sz="1000">
                          <a:effectLst/>
                        </a:rPr>
                        <a:t>'b'</a:t>
                      </a:r>
                    </a:p>
                  </a:txBody>
                  <a:tcPr marL="47877"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Blue</a:t>
                      </a:r>
                    </a:p>
                  </a:txBody>
                  <a:tcPr marL="23938"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03"/>
                  </a:ext>
                </a:extLst>
              </a:tr>
              <a:tr h="262467">
                <a:tc>
                  <a:txBody>
                    <a:bodyPr/>
                    <a:lstStyle/>
                    <a:p>
                      <a:pPr algn="l" fontAlgn="t"/>
                      <a:r>
                        <a:rPr lang="en-US" sz="1000">
                          <a:effectLst/>
                        </a:rPr>
                        <a:t>'c'</a:t>
                      </a:r>
                    </a:p>
                  </a:txBody>
                  <a:tcPr marL="47877"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Cyan</a:t>
                      </a:r>
                    </a:p>
                  </a:txBody>
                  <a:tcPr marL="23938"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262467">
                <a:tc>
                  <a:txBody>
                    <a:bodyPr/>
                    <a:lstStyle/>
                    <a:p>
                      <a:pPr algn="l" fontAlgn="t"/>
                      <a:r>
                        <a:rPr lang="en-US" sz="1000">
                          <a:effectLst/>
                        </a:rPr>
                        <a:t>'m'</a:t>
                      </a:r>
                    </a:p>
                  </a:txBody>
                  <a:tcPr marL="47877"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Magenta</a:t>
                      </a:r>
                    </a:p>
                  </a:txBody>
                  <a:tcPr marL="23938"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05"/>
                  </a:ext>
                </a:extLst>
              </a:tr>
              <a:tr h="262467">
                <a:tc>
                  <a:txBody>
                    <a:bodyPr/>
                    <a:lstStyle/>
                    <a:p>
                      <a:pPr algn="l" fontAlgn="t"/>
                      <a:r>
                        <a:rPr lang="en-US" sz="1000">
                          <a:effectLst/>
                        </a:rPr>
                        <a:t>'y'</a:t>
                      </a:r>
                    </a:p>
                  </a:txBody>
                  <a:tcPr marL="47877"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Yellow</a:t>
                      </a:r>
                    </a:p>
                  </a:txBody>
                  <a:tcPr marL="23938"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6"/>
                  </a:ext>
                </a:extLst>
              </a:tr>
              <a:tr h="262467">
                <a:tc>
                  <a:txBody>
                    <a:bodyPr/>
                    <a:lstStyle/>
                    <a:p>
                      <a:pPr algn="l" fontAlgn="t"/>
                      <a:r>
                        <a:rPr lang="en-US" sz="1000">
                          <a:effectLst/>
                        </a:rPr>
                        <a:t>'k'</a:t>
                      </a:r>
                    </a:p>
                  </a:txBody>
                  <a:tcPr marL="47877"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Black</a:t>
                      </a:r>
                    </a:p>
                  </a:txBody>
                  <a:tcPr marL="23938"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07"/>
                  </a:ext>
                </a:extLst>
              </a:tr>
              <a:tr h="262467">
                <a:tc>
                  <a:txBody>
                    <a:bodyPr/>
                    <a:lstStyle/>
                    <a:p>
                      <a:pPr algn="l" fontAlgn="t"/>
                      <a:r>
                        <a:rPr lang="en-US" sz="1000">
                          <a:effectLst/>
                        </a:rPr>
                        <a:t>'w'</a:t>
                      </a:r>
                    </a:p>
                  </a:txBody>
                  <a:tcPr marL="47877"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dirty="0">
                          <a:effectLst/>
                        </a:rPr>
                        <a:t>White</a:t>
                      </a:r>
                    </a:p>
                  </a:txBody>
                  <a:tcPr marL="23938" marR="23938" marT="23938" marB="239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821569412"/>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76" y="101165"/>
            <a:ext cx="4283074" cy="627736"/>
          </a:xfrm>
          <a:prstGeom prst="rect">
            <a:avLst/>
          </a:prstGeom>
        </p:spPr>
        <p:txBody>
          <a:bodyPr vert="horz" wrap="square" lIns="0" tIns="12065" rIns="0" bIns="0" rtlCol="0">
            <a:spAutoFit/>
          </a:bodyPr>
          <a:lstStyle/>
          <a:p>
            <a:r>
              <a:rPr sz="1000" spc="25" dirty="0"/>
              <a:t> </a:t>
            </a:r>
            <a:r>
              <a:rPr lang="en-US" sz="1000" dirty="0"/>
              <a:t>Marker Size:  </a:t>
            </a:r>
            <a:r>
              <a:rPr lang="en-US" sz="1000" b="0" dirty="0"/>
              <a:t>keyword argument </a:t>
            </a:r>
            <a:r>
              <a:rPr lang="en-US" sz="1000" dirty="0" err="1"/>
              <a:t>markersize</a:t>
            </a:r>
            <a:r>
              <a:rPr lang="en-US" sz="1000" b="0" dirty="0"/>
              <a:t> or the shorter version, </a:t>
            </a:r>
            <a:r>
              <a:rPr lang="en-US" sz="1000" dirty="0" err="1"/>
              <a:t>ms</a:t>
            </a:r>
            <a:r>
              <a:rPr lang="en-US" sz="1000" b="0" dirty="0"/>
              <a:t> to set the size of the markers:</a:t>
            </a:r>
            <a:br>
              <a:rPr lang="en-US" sz="1000" b="0" dirty="0"/>
            </a:br>
            <a:r>
              <a:rPr lang="en-US" sz="1000" dirty="0"/>
              <a:t>Marker Color</a:t>
            </a:r>
            <a:r>
              <a:rPr lang="en-US" sz="1000" b="0" dirty="0"/>
              <a:t>: keyword argument </a:t>
            </a:r>
            <a:r>
              <a:rPr lang="en-US" sz="1000" b="0" dirty="0" err="1"/>
              <a:t>markeredgecolor</a:t>
            </a:r>
            <a:r>
              <a:rPr lang="en-US" sz="1000" b="0" dirty="0"/>
              <a:t> or the shorter </a:t>
            </a:r>
            <a:r>
              <a:rPr lang="en-US" sz="1000" b="0" dirty="0" err="1"/>
              <a:t>mec</a:t>
            </a:r>
            <a:r>
              <a:rPr lang="en-US" sz="1000" b="0" dirty="0"/>
              <a:t> to set the color of the </a:t>
            </a:r>
            <a:r>
              <a:rPr lang="en-US" sz="1000" b="0" i="1" dirty="0"/>
              <a:t>edge</a:t>
            </a:r>
            <a:r>
              <a:rPr lang="en-US" sz="1000" b="0" dirty="0"/>
              <a:t> of the markers:</a:t>
            </a:r>
          </a:p>
        </p:txBody>
      </p:sp>
      <p:sp>
        <p:nvSpPr>
          <p:cNvPr id="3" name="object 3"/>
          <p:cNvSpPr txBox="1"/>
          <p:nvPr/>
        </p:nvSpPr>
        <p:spPr>
          <a:xfrm>
            <a:off x="460375" y="739775"/>
            <a:ext cx="3311525" cy="1006045"/>
          </a:xfrm>
          <a:prstGeom prst="rect">
            <a:avLst/>
          </a:prstGeom>
          <a:solidFill>
            <a:srgbClr val="F9F9F9"/>
          </a:solidFill>
          <a:ln w="5054">
            <a:solidFill>
              <a:srgbClr val="000000"/>
            </a:solidFill>
          </a:ln>
        </p:spPr>
        <p:txBody>
          <a:bodyPr vert="horz" wrap="square" lIns="0" tIns="81915" rIns="0" bIns="0" rtlCol="0">
            <a:spAutoFit/>
          </a:bodyPr>
          <a:lstStyle/>
          <a:p>
            <a:r>
              <a:rPr lang="en-US" sz="1000" dirty="0"/>
              <a:t>import </a:t>
            </a:r>
            <a:r>
              <a:rPr lang="en-US" sz="1000" dirty="0" err="1"/>
              <a:t>matplotlib.pyplot</a:t>
            </a:r>
            <a:r>
              <a:rPr lang="en-US" sz="1000" dirty="0"/>
              <a:t> as </a:t>
            </a:r>
            <a:r>
              <a:rPr lang="en-US" sz="1000" dirty="0" err="1"/>
              <a:t>plt</a:t>
            </a:r>
            <a:r>
              <a:rPr lang="en-US" sz="1000" dirty="0"/>
              <a:t/>
            </a:r>
            <a:br>
              <a:rPr lang="en-US" sz="1000" dirty="0"/>
            </a:br>
            <a:r>
              <a:rPr lang="en-US" sz="1000" dirty="0"/>
              <a:t>import </a:t>
            </a:r>
            <a:r>
              <a:rPr lang="en-US" sz="1000" dirty="0" err="1"/>
              <a:t>numpy</a:t>
            </a:r>
            <a:r>
              <a:rPr lang="en-US" sz="1000" dirty="0"/>
              <a:t> as </a:t>
            </a:r>
            <a:r>
              <a:rPr lang="en-US" sz="1000" dirty="0" err="1"/>
              <a:t>np</a:t>
            </a:r>
            <a:r>
              <a:rPr lang="en-US" sz="1000" dirty="0"/>
              <a:t/>
            </a:r>
            <a:br>
              <a:rPr lang="en-US" sz="1000" dirty="0"/>
            </a:br>
            <a:r>
              <a:rPr lang="en-US" sz="1000" dirty="0" err="1"/>
              <a:t>ypoints</a:t>
            </a:r>
            <a:r>
              <a:rPr lang="en-US" sz="1000" dirty="0"/>
              <a:t> = </a:t>
            </a:r>
            <a:r>
              <a:rPr lang="en-US" sz="1000" dirty="0" err="1"/>
              <a:t>np.array</a:t>
            </a:r>
            <a:r>
              <a:rPr lang="en-US" sz="1000" dirty="0"/>
              <a:t>([3, 8, 1, 10])</a:t>
            </a:r>
            <a:br>
              <a:rPr lang="en-US" sz="1000" dirty="0"/>
            </a:br>
            <a:r>
              <a:rPr lang="en-US" sz="1000" dirty="0" err="1"/>
              <a:t>plt.plot</a:t>
            </a:r>
            <a:r>
              <a:rPr lang="en-US" sz="1000" dirty="0"/>
              <a:t>(</a:t>
            </a:r>
            <a:r>
              <a:rPr lang="en-US" sz="1000" dirty="0" err="1"/>
              <a:t>ypoints</a:t>
            </a:r>
            <a:r>
              <a:rPr lang="en-US" sz="1000" dirty="0"/>
              <a:t>, marker = 'o', </a:t>
            </a:r>
            <a:r>
              <a:rPr lang="en-US" sz="1000" dirty="0" err="1"/>
              <a:t>ms</a:t>
            </a:r>
            <a:r>
              <a:rPr lang="en-US" sz="1000" dirty="0"/>
              <a:t> = 20, </a:t>
            </a:r>
            <a:r>
              <a:rPr lang="en-US" sz="1000" dirty="0" err="1"/>
              <a:t>mec</a:t>
            </a:r>
            <a:r>
              <a:rPr lang="en-US" sz="1000" dirty="0"/>
              <a:t>=‘r’)</a:t>
            </a:r>
          </a:p>
          <a:p>
            <a:r>
              <a:rPr lang="en-US" sz="1000" dirty="0"/>
              <a:t>#</a:t>
            </a:r>
            <a:r>
              <a:rPr lang="en-US" sz="1000" dirty="0" err="1"/>
              <a:t>plt.plot</a:t>
            </a:r>
            <a:r>
              <a:rPr lang="en-US" sz="1000" dirty="0"/>
              <a:t>(</a:t>
            </a:r>
            <a:r>
              <a:rPr lang="en-US" sz="1000" dirty="0" err="1"/>
              <a:t>ypoints</a:t>
            </a:r>
            <a:r>
              <a:rPr lang="en-US" sz="1000" dirty="0"/>
              <a:t>, marker = 'o', </a:t>
            </a:r>
            <a:r>
              <a:rPr lang="en-US" sz="1000" dirty="0" err="1"/>
              <a:t>ms</a:t>
            </a:r>
            <a:r>
              <a:rPr lang="en-US" sz="1000" dirty="0"/>
              <a:t> = 20)</a:t>
            </a:r>
            <a:br>
              <a:rPr lang="en-US" sz="1000" dirty="0"/>
            </a:br>
            <a:r>
              <a:rPr lang="en-US" sz="1000" dirty="0" err="1"/>
              <a:t>plt.show</a:t>
            </a:r>
            <a:r>
              <a:rPr lang="en-US" sz="1000" dirty="0"/>
              <a:t>()</a:t>
            </a:r>
            <a:endParaRPr lang="en-US" sz="1000" dirty="0">
              <a:solidFill>
                <a:srgbClr val="000000"/>
              </a:solidFill>
              <a:latin typeface="Arial" pitchFamily="34" charset="0"/>
              <a:cs typeface="Arial" pitchFamily="34" charset="0"/>
            </a:endParaRP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061" y="1745819"/>
            <a:ext cx="2389187" cy="151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4204" y="1676788"/>
            <a:ext cx="2248801" cy="158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340130"/>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76" y="101165"/>
            <a:ext cx="4283074" cy="627736"/>
          </a:xfrm>
          <a:prstGeom prst="rect">
            <a:avLst/>
          </a:prstGeom>
        </p:spPr>
        <p:txBody>
          <a:bodyPr vert="horz" wrap="square" lIns="0" tIns="12065" rIns="0" bIns="0" rtlCol="0">
            <a:spAutoFit/>
          </a:bodyPr>
          <a:lstStyle/>
          <a:p>
            <a:r>
              <a:rPr sz="1000" spc="25" dirty="0"/>
              <a:t> </a:t>
            </a:r>
            <a:r>
              <a:rPr lang="en-US" sz="1000" dirty="0"/>
              <a:t>Marker Size:  </a:t>
            </a:r>
            <a:r>
              <a:rPr lang="en-US" sz="1000" b="0" dirty="0"/>
              <a:t>keyword argument </a:t>
            </a:r>
            <a:r>
              <a:rPr lang="en-US" sz="1000" dirty="0" err="1"/>
              <a:t>markersize</a:t>
            </a:r>
            <a:r>
              <a:rPr lang="en-US" sz="1000" b="0" dirty="0"/>
              <a:t> or the shorter version, </a:t>
            </a:r>
            <a:r>
              <a:rPr lang="en-US" sz="1000" dirty="0" err="1"/>
              <a:t>ms</a:t>
            </a:r>
            <a:r>
              <a:rPr lang="en-US" sz="1000" b="0" dirty="0"/>
              <a:t> to set the size of the markers.</a:t>
            </a:r>
            <a:br>
              <a:rPr lang="en-US" sz="1000" b="0" dirty="0"/>
            </a:br>
            <a:r>
              <a:rPr lang="en-US" sz="1000" dirty="0" err="1"/>
              <a:t>Markerfacecolor</a:t>
            </a:r>
            <a:r>
              <a:rPr lang="en-US" sz="1000" b="0" dirty="0"/>
              <a:t> or the shorter </a:t>
            </a:r>
            <a:r>
              <a:rPr lang="en-US" sz="1000" dirty="0" err="1"/>
              <a:t>mfc</a:t>
            </a:r>
            <a:r>
              <a:rPr lang="en-US" sz="1000" b="0" dirty="0"/>
              <a:t> to set the color inside the edge of the markers</a:t>
            </a:r>
          </a:p>
        </p:txBody>
      </p:sp>
      <p:sp>
        <p:nvSpPr>
          <p:cNvPr id="3" name="object 3"/>
          <p:cNvSpPr txBox="1"/>
          <p:nvPr/>
        </p:nvSpPr>
        <p:spPr>
          <a:xfrm>
            <a:off x="460375" y="739775"/>
            <a:ext cx="3311525" cy="1006045"/>
          </a:xfrm>
          <a:prstGeom prst="rect">
            <a:avLst/>
          </a:prstGeom>
          <a:solidFill>
            <a:srgbClr val="F9F9F9"/>
          </a:solidFill>
          <a:ln w="5054">
            <a:solidFill>
              <a:srgbClr val="000000"/>
            </a:solidFill>
          </a:ln>
        </p:spPr>
        <p:txBody>
          <a:bodyPr vert="horz" wrap="square" lIns="0" tIns="81915" rIns="0" bIns="0" rtlCol="0">
            <a:spAutoFit/>
          </a:bodyPr>
          <a:lstStyle/>
          <a:p>
            <a:r>
              <a:rPr lang="en-US" sz="1000" dirty="0"/>
              <a:t>import </a:t>
            </a:r>
            <a:r>
              <a:rPr lang="en-US" sz="1000" dirty="0" err="1"/>
              <a:t>matplotlib.pyplot</a:t>
            </a:r>
            <a:r>
              <a:rPr lang="en-US" sz="1000" dirty="0"/>
              <a:t> as </a:t>
            </a:r>
            <a:r>
              <a:rPr lang="en-US" sz="1000" dirty="0" err="1"/>
              <a:t>plt</a:t>
            </a:r>
            <a:r>
              <a:rPr lang="en-US" sz="1000" dirty="0"/>
              <a:t/>
            </a:r>
            <a:br>
              <a:rPr lang="en-US" sz="1000" dirty="0"/>
            </a:br>
            <a:r>
              <a:rPr lang="en-US" sz="1000" dirty="0"/>
              <a:t>import </a:t>
            </a:r>
            <a:r>
              <a:rPr lang="en-US" sz="1000" dirty="0" err="1"/>
              <a:t>numpy</a:t>
            </a:r>
            <a:r>
              <a:rPr lang="en-US" sz="1000" dirty="0"/>
              <a:t> as </a:t>
            </a:r>
            <a:r>
              <a:rPr lang="en-US" sz="1000" dirty="0" err="1"/>
              <a:t>np</a:t>
            </a:r>
            <a:r>
              <a:rPr lang="en-US" sz="1000" dirty="0"/>
              <a:t/>
            </a:r>
            <a:br>
              <a:rPr lang="en-US" sz="1000" dirty="0"/>
            </a:br>
            <a:r>
              <a:rPr lang="en-US" sz="1000" dirty="0" err="1"/>
              <a:t>ypoints</a:t>
            </a:r>
            <a:r>
              <a:rPr lang="en-US" sz="1000" dirty="0"/>
              <a:t> = </a:t>
            </a:r>
            <a:r>
              <a:rPr lang="en-US" sz="1000" dirty="0" err="1"/>
              <a:t>np.array</a:t>
            </a:r>
            <a:r>
              <a:rPr lang="en-US" sz="1000" dirty="0"/>
              <a:t>([3, 8, 1, 10])</a:t>
            </a:r>
            <a:br>
              <a:rPr lang="en-US" sz="1000" dirty="0"/>
            </a:br>
            <a:r>
              <a:rPr lang="en-US" sz="1000" dirty="0" err="1"/>
              <a:t>plt.plot</a:t>
            </a:r>
            <a:r>
              <a:rPr lang="en-US" sz="1000" dirty="0"/>
              <a:t>(</a:t>
            </a:r>
            <a:r>
              <a:rPr lang="en-US" sz="1000" dirty="0" err="1"/>
              <a:t>ypoints</a:t>
            </a:r>
            <a:r>
              <a:rPr lang="en-US" sz="1000" dirty="0"/>
              <a:t>, marker = 'o', </a:t>
            </a:r>
            <a:r>
              <a:rPr lang="en-US" sz="1000" dirty="0" err="1"/>
              <a:t>ms</a:t>
            </a:r>
            <a:r>
              <a:rPr lang="en-US" sz="1000" dirty="0"/>
              <a:t> = 20, </a:t>
            </a:r>
            <a:r>
              <a:rPr lang="en-US" sz="1000" dirty="0" err="1"/>
              <a:t>mec</a:t>
            </a:r>
            <a:r>
              <a:rPr lang="en-US" sz="1000" dirty="0"/>
              <a:t>=‘r’)</a:t>
            </a:r>
          </a:p>
          <a:p>
            <a:r>
              <a:rPr lang="en-US" sz="1000" dirty="0"/>
              <a:t>#</a:t>
            </a:r>
            <a:r>
              <a:rPr lang="en-US" sz="1000" dirty="0" err="1"/>
              <a:t>plt.plot</a:t>
            </a:r>
            <a:r>
              <a:rPr lang="en-US" sz="1000" dirty="0"/>
              <a:t>(</a:t>
            </a:r>
            <a:r>
              <a:rPr lang="en-US" sz="1000" dirty="0" err="1"/>
              <a:t>ypoints</a:t>
            </a:r>
            <a:r>
              <a:rPr lang="en-US" sz="1000" dirty="0"/>
              <a:t>, marker = 'o', </a:t>
            </a:r>
            <a:r>
              <a:rPr lang="en-US" sz="1000" dirty="0" err="1"/>
              <a:t>ms</a:t>
            </a:r>
            <a:r>
              <a:rPr lang="en-US" sz="1000" dirty="0"/>
              <a:t> = 20, </a:t>
            </a:r>
            <a:r>
              <a:rPr lang="en-US" sz="1000" dirty="0" err="1"/>
              <a:t>mfc</a:t>
            </a:r>
            <a:r>
              <a:rPr lang="en-US" sz="1000" dirty="0"/>
              <a:t> = 'r')</a:t>
            </a:r>
          </a:p>
          <a:p>
            <a:r>
              <a:rPr lang="en-US" sz="1000" dirty="0" err="1"/>
              <a:t>plt.show</a:t>
            </a:r>
            <a:r>
              <a:rPr lang="en-US" sz="1000" dirty="0"/>
              <a:t>()</a:t>
            </a:r>
            <a:endParaRPr lang="en-US" sz="1000" dirty="0">
              <a:solidFill>
                <a:srgbClr val="000000"/>
              </a:solidFill>
              <a:latin typeface="Arial" pitchFamily="34" charset="0"/>
              <a:cs typeface="Arial" pitchFamily="34" charset="0"/>
            </a:endParaRP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2472" y="1745820"/>
            <a:ext cx="2248801" cy="158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737" y="1882775"/>
            <a:ext cx="1984662" cy="148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855661"/>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76" y="101165"/>
            <a:ext cx="4283074" cy="627736"/>
          </a:xfrm>
          <a:prstGeom prst="rect">
            <a:avLst/>
          </a:prstGeom>
        </p:spPr>
        <p:txBody>
          <a:bodyPr vert="horz" wrap="square" lIns="0" tIns="12065" rIns="0" bIns="0" rtlCol="0">
            <a:spAutoFit/>
          </a:bodyPr>
          <a:lstStyle/>
          <a:p>
            <a:r>
              <a:rPr sz="1000" spc="25" dirty="0"/>
              <a:t> </a:t>
            </a:r>
            <a:r>
              <a:rPr lang="en-US" sz="1000" dirty="0"/>
              <a:t>Marker Size:  </a:t>
            </a:r>
            <a:r>
              <a:rPr lang="en-US" sz="1000" b="0" dirty="0"/>
              <a:t>keyword argument </a:t>
            </a:r>
            <a:r>
              <a:rPr lang="en-US" sz="1000" dirty="0" err="1"/>
              <a:t>markersize</a:t>
            </a:r>
            <a:r>
              <a:rPr lang="en-US" sz="1000" b="0" dirty="0"/>
              <a:t> or the shorter version, </a:t>
            </a:r>
            <a:r>
              <a:rPr lang="en-US" sz="1000" dirty="0" err="1"/>
              <a:t>ms</a:t>
            </a:r>
            <a:r>
              <a:rPr lang="en-US" sz="1000" b="0" dirty="0"/>
              <a:t> to set the size of the markers.</a:t>
            </a:r>
            <a:br>
              <a:rPr lang="en-US" sz="1000" b="0" dirty="0"/>
            </a:br>
            <a:r>
              <a:rPr lang="en-US" sz="1000" dirty="0" err="1"/>
              <a:t>Markerfacecolor</a:t>
            </a:r>
            <a:r>
              <a:rPr lang="en-US" sz="1000" b="0" dirty="0"/>
              <a:t> or the shorter </a:t>
            </a:r>
            <a:r>
              <a:rPr lang="en-US" sz="1000" dirty="0" err="1"/>
              <a:t>mfc</a:t>
            </a:r>
            <a:r>
              <a:rPr lang="en-US" sz="1000" b="0" dirty="0"/>
              <a:t> to set the color inside the edge of the markers. </a:t>
            </a:r>
            <a:r>
              <a:rPr lang="en-US" sz="1000" dirty="0" err="1"/>
              <a:t>Markeredgecolor</a:t>
            </a:r>
            <a:r>
              <a:rPr lang="en-US" sz="1000" b="0" dirty="0"/>
              <a:t> to set edge color</a:t>
            </a:r>
          </a:p>
        </p:txBody>
      </p:sp>
      <p:sp>
        <p:nvSpPr>
          <p:cNvPr id="3" name="object 3"/>
          <p:cNvSpPr txBox="1"/>
          <p:nvPr/>
        </p:nvSpPr>
        <p:spPr>
          <a:xfrm>
            <a:off x="460375" y="739775"/>
            <a:ext cx="3825875" cy="852156"/>
          </a:xfrm>
          <a:prstGeom prst="rect">
            <a:avLst/>
          </a:prstGeom>
          <a:solidFill>
            <a:srgbClr val="F9F9F9"/>
          </a:solidFill>
          <a:ln w="5054">
            <a:solidFill>
              <a:srgbClr val="000000"/>
            </a:solidFill>
          </a:ln>
        </p:spPr>
        <p:txBody>
          <a:bodyPr vert="horz" wrap="square" lIns="0" tIns="81915" rIns="0" bIns="0" rtlCol="0">
            <a:spAutoFit/>
          </a:bodyPr>
          <a:lstStyle/>
          <a:p>
            <a:r>
              <a:rPr lang="en-US" sz="1000" dirty="0"/>
              <a:t>import </a:t>
            </a:r>
            <a:r>
              <a:rPr lang="en-US" sz="1000" dirty="0" err="1"/>
              <a:t>matplotlib.pyplot</a:t>
            </a:r>
            <a:r>
              <a:rPr lang="en-US" sz="1000" dirty="0"/>
              <a:t> as </a:t>
            </a:r>
            <a:r>
              <a:rPr lang="en-US" sz="1000" dirty="0" err="1"/>
              <a:t>plt</a:t>
            </a:r>
            <a:r>
              <a:rPr lang="en-US" sz="1000" dirty="0"/>
              <a:t/>
            </a:r>
            <a:br>
              <a:rPr lang="en-US" sz="1000" dirty="0"/>
            </a:br>
            <a:r>
              <a:rPr lang="en-US" sz="1000" dirty="0"/>
              <a:t>import </a:t>
            </a:r>
            <a:r>
              <a:rPr lang="en-US" sz="1000" dirty="0" err="1"/>
              <a:t>numpy</a:t>
            </a:r>
            <a:r>
              <a:rPr lang="en-US" sz="1000" dirty="0"/>
              <a:t> as </a:t>
            </a:r>
            <a:r>
              <a:rPr lang="en-US" sz="1000" dirty="0" err="1"/>
              <a:t>np</a:t>
            </a:r>
            <a:r>
              <a:rPr lang="en-US" sz="1000" dirty="0"/>
              <a:t/>
            </a:r>
            <a:br>
              <a:rPr lang="en-US" sz="1000" dirty="0"/>
            </a:br>
            <a:r>
              <a:rPr lang="en-US" sz="1000" dirty="0" err="1"/>
              <a:t>ypoints</a:t>
            </a:r>
            <a:r>
              <a:rPr lang="en-US" sz="1000" dirty="0"/>
              <a:t> = </a:t>
            </a:r>
            <a:r>
              <a:rPr lang="en-US" sz="1000" dirty="0" err="1"/>
              <a:t>np.array</a:t>
            </a:r>
            <a:r>
              <a:rPr lang="en-US" sz="1000" dirty="0"/>
              <a:t>([3, 8, 1, 10])</a:t>
            </a:r>
            <a:br>
              <a:rPr lang="en-US" sz="1000" dirty="0"/>
            </a:br>
            <a:r>
              <a:rPr lang="en-US" sz="1000" dirty="0" err="1"/>
              <a:t>plt.plot</a:t>
            </a:r>
            <a:r>
              <a:rPr lang="en-US" sz="1000" dirty="0"/>
              <a:t>(</a:t>
            </a:r>
            <a:r>
              <a:rPr lang="en-US" sz="1000" dirty="0" err="1"/>
              <a:t>ypoints</a:t>
            </a:r>
            <a:r>
              <a:rPr lang="en-US" sz="1000" dirty="0"/>
              <a:t>, marker = 'o', </a:t>
            </a:r>
            <a:r>
              <a:rPr lang="en-US" sz="1000" dirty="0" err="1"/>
              <a:t>ms</a:t>
            </a:r>
            <a:r>
              <a:rPr lang="en-US" sz="1000" dirty="0"/>
              <a:t> = 20, </a:t>
            </a:r>
            <a:r>
              <a:rPr lang="en-US" sz="1000" dirty="0" err="1"/>
              <a:t>mec</a:t>
            </a:r>
            <a:r>
              <a:rPr lang="en-US" sz="1000" dirty="0"/>
              <a:t> = '</a:t>
            </a:r>
            <a:r>
              <a:rPr lang="en-US" sz="1000" dirty="0" err="1"/>
              <a:t>hotpink</a:t>
            </a:r>
            <a:r>
              <a:rPr lang="en-US" sz="1000" dirty="0"/>
              <a:t>', </a:t>
            </a:r>
            <a:r>
              <a:rPr lang="en-US" sz="1000" dirty="0" err="1"/>
              <a:t>mfc</a:t>
            </a:r>
            <a:r>
              <a:rPr lang="en-US" sz="1000" dirty="0"/>
              <a:t> = '</a:t>
            </a:r>
            <a:r>
              <a:rPr lang="en-US" sz="1000" dirty="0" err="1"/>
              <a:t>hotpink</a:t>
            </a:r>
            <a:r>
              <a:rPr lang="en-US" sz="1000" dirty="0"/>
              <a:t>')</a:t>
            </a:r>
          </a:p>
          <a:p>
            <a:r>
              <a:rPr lang="en-US" sz="1000" dirty="0" err="1"/>
              <a:t>plt.show</a:t>
            </a:r>
            <a:r>
              <a:rPr lang="en-US" sz="1000" dirty="0"/>
              <a:t>()</a:t>
            </a:r>
            <a:endParaRPr lang="en-US" sz="1000" dirty="0">
              <a:solidFill>
                <a:srgbClr val="000000"/>
              </a:solidFill>
              <a:latin typeface="Arial" pitchFamily="34" charset="0"/>
              <a:cs typeface="Arial" pitchFamily="34" charset="0"/>
            </a:endParaRP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8250" y="1603492"/>
            <a:ext cx="2362200" cy="1764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61896"/>
      </p:ext>
    </p:ext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 y="101165"/>
            <a:ext cx="4495800" cy="689291"/>
          </a:xfrm>
          <a:prstGeom prst="rect">
            <a:avLst/>
          </a:prstGeom>
        </p:spPr>
        <p:txBody>
          <a:bodyPr vert="horz" wrap="square" lIns="0" tIns="12065" rIns="0" bIns="0" rtlCol="0">
            <a:spAutoFit/>
          </a:bodyPr>
          <a:lstStyle/>
          <a:p>
            <a:r>
              <a:rPr sz="1000" spc="25" dirty="0"/>
              <a:t> </a:t>
            </a:r>
            <a:r>
              <a:rPr lang="en-US" sz="1000" dirty="0" err="1"/>
              <a:t>Matplotlib</a:t>
            </a:r>
            <a:r>
              <a:rPr lang="en-US" sz="1000" dirty="0"/>
              <a:t> Line</a:t>
            </a:r>
            <a:br>
              <a:rPr lang="en-US" sz="1000" dirty="0"/>
            </a:br>
            <a:r>
              <a:rPr lang="en-US" sz="1000" dirty="0"/>
              <a:t> --</a:t>
            </a:r>
            <a:r>
              <a:rPr lang="en-US" sz="800" b="0" dirty="0"/>
              <a:t>keyword argument </a:t>
            </a:r>
            <a:r>
              <a:rPr lang="en-US" sz="800" dirty="0" err="1"/>
              <a:t>linestyle</a:t>
            </a:r>
            <a:r>
              <a:rPr lang="en-US" sz="800" b="0" dirty="0"/>
              <a:t>, or shorter </a:t>
            </a:r>
            <a:r>
              <a:rPr lang="en-US" sz="800" dirty="0" err="1"/>
              <a:t>ls</a:t>
            </a:r>
            <a:r>
              <a:rPr lang="en-US" sz="800" b="0" dirty="0"/>
              <a:t>, to change the style of the plotted line</a:t>
            </a:r>
            <a:br>
              <a:rPr lang="en-US" sz="800" b="0" dirty="0"/>
            </a:br>
            <a:r>
              <a:rPr lang="en-US" sz="800" b="0" dirty="0"/>
              <a:t> </a:t>
            </a:r>
            <a:r>
              <a:rPr lang="en-US" sz="800" dirty="0"/>
              <a:t>-- </a:t>
            </a:r>
            <a:r>
              <a:rPr lang="en-US" sz="800" b="0" dirty="0"/>
              <a:t>dotted can be written as </a:t>
            </a:r>
            <a:r>
              <a:rPr lang="en-US" sz="800" dirty="0"/>
              <a:t>:</a:t>
            </a:r>
            <a:r>
              <a:rPr lang="en-US" sz="800" b="0" dirty="0"/>
              <a:t>    dashed can be written as </a:t>
            </a:r>
            <a:r>
              <a:rPr lang="en-US" sz="800" dirty="0"/>
              <a:t>--</a:t>
            </a:r>
            <a:br>
              <a:rPr lang="en-US" sz="800" dirty="0"/>
            </a:br>
            <a:r>
              <a:rPr lang="en-US" sz="800" dirty="0"/>
              <a:t>-- </a:t>
            </a:r>
            <a:r>
              <a:rPr lang="en-US" sz="800" b="0" dirty="0"/>
              <a:t>keyword argument </a:t>
            </a:r>
            <a:r>
              <a:rPr lang="en-US" sz="800" dirty="0"/>
              <a:t>color</a:t>
            </a:r>
            <a:r>
              <a:rPr lang="en-US" sz="800" b="0" dirty="0"/>
              <a:t> or the shorter </a:t>
            </a:r>
            <a:r>
              <a:rPr lang="en-US" sz="800" dirty="0"/>
              <a:t>c</a:t>
            </a:r>
            <a:r>
              <a:rPr lang="en-US" sz="800" b="0" dirty="0"/>
              <a:t> to set the color of the line</a:t>
            </a:r>
            <a:br>
              <a:rPr lang="en-US" sz="800" b="0" dirty="0"/>
            </a:br>
            <a:r>
              <a:rPr lang="en-US" sz="800" dirty="0"/>
              <a:t>--</a:t>
            </a:r>
            <a:r>
              <a:rPr lang="en-US" sz="800" b="0" dirty="0"/>
              <a:t> keyword argument </a:t>
            </a:r>
            <a:r>
              <a:rPr lang="en-US" sz="800" dirty="0" err="1"/>
              <a:t>linewidth</a:t>
            </a:r>
            <a:r>
              <a:rPr lang="en-US" sz="800" b="0" dirty="0"/>
              <a:t> or the shorter </a:t>
            </a:r>
            <a:r>
              <a:rPr lang="en-US" sz="800" dirty="0" err="1"/>
              <a:t>lw</a:t>
            </a:r>
            <a:r>
              <a:rPr lang="en-US" sz="800" b="0" dirty="0"/>
              <a:t> to change the width of the line</a:t>
            </a:r>
            <a:endParaRPr lang="en-US" sz="800" dirty="0"/>
          </a:p>
        </p:txBody>
      </p:sp>
      <p:sp>
        <p:nvSpPr>
          <p:cNvPr id="3" name="object 3"/>
          <p:cNvSpPr txBox="1"/>
          <p:nvPr/>
        </p:nvSpPr>
        <p:spPr>
          <a:xfrm>
            <a:off x="400050" y="815975"/>
            <a:ext cx="3825875" cy="1006045"/>
          </a:xfrm>
          <a:prstGeom prst="rect">
            <a:avLst/>
          </a:prstGeom>
          <a:solidFill>
            <a:srgbClr val="F9F9F9"/>
          </a:solidFill>
          <a:ln w="5054">
            <a:solidFill>
              <a:srgbClr val="000000"/>
            </a:solidFill>
          </a:ln>
        </p:spPr>
        <p:txBody>
          <a:bodyPr vert="horz" wrap="square" lIns="0" tIns="81915" rIns="0" bIns="0" rtlCol="0">
            <a:spAutoFit/>
          </a:bodyPr>
          <a:lstStyle/>
          <a:p>
            <a:r>
              <a:rPr lang="en-US" sz="1000" dirty="0"/>
              <a:t>import </a:t>
            </a:r>
            <a:r>
              <a:rPr lang="en-US" sz="1000" dirty="0" err="1"/>
              <a:t>matplotlib.pyplot</a:t>
            </a:r>
            <a:r>
              <a:rPr lang="en-US" sz="1000" dirty="0"/>
              <a:t> as </a:t>
            </a:r>
            <a:r>
              <a:rPr lang="en-US" sz="1000" dirty="0" err="1"/>
              <a:t>plt</a:t>
            </a:r>
            <a:r>
              <a:rPr lang="en-US" sz="1000" dirty="0"/>
              <a:t/>
            </a:r>
            <a:br>
              <a:rPr lang="en-US" sz="1000" dirty="0"/>
            </a:br>
            <a:r>
              <a:rPr lang="en-US" sz="1000" dirty="0"/>
              <a:t>import </a:t>
            </a:r>
            <a:r>
              <a:rPr lang="en-US" sz="1000" dirty="0" err="1"/>
              <a:t>numpy</a:t>
            </a:r>
            <a:r>
              <a:rPr lang="en-US" sz="1000" dirty="0"/>
              <a:t> as </a:t>
            </a:r>
            <a:r>
              <a:rPr lang="en-US" sz="1000" dirty="0" err="1"/>
              <a:t>np</a:t>
            </a:r>
            <a:r>
              <a:rPr lang="en-US" sz="1000" dirty="0"/>
              <a:t/>
            </a:r>
            <a:br>
              <a:rPr lang="en-US" sz="1000" dirty="0"/>
            </a:br>
            <a:r>
              <a:rPr lang="en-US" sz="1000" dirty="0" err="1"/>
              <a:t>ypoints</a:t>
            </a:r>
            <a:r>
              <a:rPr lang="en-US" sz="1000" dirty="0"/>
              <a:t> = </a:t>
            </a:r>
            <a:r>
              <a:rPr lang="en-US" sz="1000" dirty="0" err="1"/>
              <a:t>np.array</a:t>
            </a:r>
            <a:r>
              <a:rPr lang="en-US" sz="1000" dirty="0"/>
              <a:t>([3, 8, 1, 10])</a:t>
            </a:r>
            <a:br>
              <a:rPr lang="en-US" sz="1000" dirty="0"/>
            </a:br>
            <a:r>
              <a:rPr lang="en-US" sz="1000" dirty="0" err="1"/>
              <a:t>plt.plot</a:t>
            </a:r>
            <a:r>
              <a:rPr lang="en-US" sz="1000" dirty="0"/>
              <a:t>(</a:t>
            </a:r>
            <a:r>
              <a:rPr lang="en-US" sz="1000" dirty="0" err="1"/>
              <a:t>ypoints</a:t>
            </a:r>
            <a:r>
              <a:rPr lang="en-US" sz="1000" dirty="0"/>
              <a:t>, </a:t>
            </a:r>
            <a:r>
              <a:rPr lang="en-US" sz="1000" dirty="0" err="1"/>
              <a:t>linewidth</a:t>
            </a:r>
            <a:r>
              <a:rPr lang="en-US" sz="1000" dirty="0"/>
              <a:t> = '20.5')</a:t>
            </a:r>
          </a:p>
          <a:p>
            <a:r>
              <a:rPr lang="en-US" sz="1000" dirty="0"/>
              <a:t>#</a:t>
            </a:r>
            <a:r>
              <a:rPr lang="en-US" sz="1000" dirty="0" err="1"/>
              <a:t>plt.plot</a:t>
            </a:r>
            <a:r>
              <a:rPr lang="en-US" sz="1000" dirty="0"/>
              <a:t>(</a:t>
            </a:r>
            <a:r>
              <a:rPr lang="en-US" sz="1000" dirty="0" err="1"/>
              <a:t>ypoints</a:t>
            </a:r>
            <a:r>
              <a:rPr lang="en-US" sz="1000" dirty="0"/>
              <a:t>, </a:t>
            </a:r>
            <a:r>
              <a:rPr lang="en-US" sz="1000" dirty="0" err="1"/>
              <a:t>ls</a:t>
            </a:r>
            <a:r>
              <a:rPr lang="en-US" sz="1000" dirty="0"/>
              <a:t>=‘dotted’, c=‘r’)</a:t>
            </a:r>
            <a:br>
              <a:rPr lang="en-US" sz="1000" dirty="0"/>
            </a:br>
            <a:r>
              <a:rPr lang="en-US" sz="1000" dirty="0" err="1"/>
              <a:t>plt.show</a:t>
            </a:r>
            <a:r>
              <a:rPr lang="en-US" sz="1000" dirty="0"/>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3050" y="1882775"/>
            <a:ext cx="2590800" cy="1593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189067"/>
      </p:ext>
    </p:ext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 y="101165"/>
            <a:ext cx="4495800" cy="812402"/>
          </a:xfrm>
          <a:prstGeom prst="rect">
            <a:avLst/>
          </a:prstGeom>
        </p:spPr>
        <p:txBody>
          <a:bodyPr vert="horz" wrap="square" lIns="0" tIns="12065" rIns="0" bIns="0" rtlCol="0">
            <a:spAutoFit/>
          </a:bodyPr>
          <a:lstStyle/>
          <a:p>
            <a:r>
              <a:rPr sz="1000" spc="25" dirty="0"/>
              <a:t> </a:t>
            </a:r>
            <a:r>
              <a:rPr lang="en-US" sz="1000" dirty="0"/>
              <a:t>Create Labels for a Plot</a:t>
            </a:r>
            <a:br>
              <a:rPr lang="en-US" sz="1000" dirty="0"/>
            </a:br>
            <a:r>
              <a:rPr lang="en-US" sz="1000" dirty="0"/>
              <a:t>--</a:t>
            </a:r>
            <a:r>
              <a:rPr lang="en-US" sz="800" b="0" dirty="0"/>
              <a:t>With </a:t>
            </a:r>
            <a:r>
              <a:rPr lang="en-US" sz="800" b="0" dirty="0" err="1"/>
              <a:t>Pyplot</a:t>
            </a:r>
            <a:r>
              <a:rPr lang="en-US" sz="800" b="0" dirty="0"/>
              <a:t>, the </a:t>
            </a:r>
            <a:r>
              <a:rPr lang="en-US" sz="800" b="0" dirty="0" err="1"/>
              <a:t>xlabel</a:t>
            </a:r>
            <a:r>
              <a:rPr lang="en-US" sz="800" b="0" dirty="0"/>
              <a:t>() and </a:t>
            </a:r>
            <a:r>
              <a:rPr lang="en-US" sz="800" b="0" dirty="0" err="1"/>
              <a:t>ylabel</a:t>
            </a:r>
            <a:r>
              <a:rPr lang="en-US" sz="800" b="0" dirty="0"/>
              <a:t>() functions to set a label for the x and y-axis.</a:t>
            </a:r>
            <a:br>
              <a:rPr lang="en-US" sz="800" b="0" dirty="0"/>
            </a:br>
            <a:r>
              <a:rPr lang="en-US" sz="800" b="0" dirty="0"/>
              <a:t>--With </a:t>
            </a:r>
            <a:r>
              <a:rPr lang="en-US" sz="800" b="0" dirty="0" err="1"/>
              <a:t>Pyplot</a:t>
            </a:r>
            <a:r>
              <a:rPr lang="en-US" sz="800" b="0" dirty="0"/>
              <a:t>, you can use the title() function to set a title for the plot.</a:t>
            </a:r>
            <a:br>
              <a:rPr lang="en-US" sz="800" b="0" dirty="0"/>
            </a:br>
            <a:r>
              <a:rPr lang="en-US" sz="800" b="0" dirty="0"/>
              <a:t>-- Use the </a:t>
            </a:r>
            <a:r>
              <a:rPr lang="en-US" sz="800" b="0" dirty="0" err="1"/>
              <a:t>loc</a:t>
            </a:r>
            <a:r>
              <a:rPr lang="en-US" sz="800" b="0" dirty="0"/>
              <a:t> parameter in title() to position the title. Legal values are: 'left', 'right', and 'center'. Default value is 'center'.</a:t>
            </a:r>
            <a:br>
              <a:rPr lang="en-US" sz="800" b="0" dirty="0"/>
            </a:br>
            <a:endParaRPr lang="en-US" sz="800" b="0" dirty="0"/>
          </a:p>
        </p:txBody>
      </p:sp>
      <p:sp>
        <p:nvSpPr>
          <p:cNvPr id="3" name="object 3"/>
          <p:cNvSpPr txBox="1"/>
          <p:nvPr/>
        </p:nvSpPr>
        <p:spPr>
          <a:xfrm>
            <a:off x="16669" y="815975"/>
            <a:ext cx="3292475" cy="1775486"/>
          </a:xfrm>
          <a:prstGeom prst="rect">
            <a:avLst/>
          </a:prstGeom>
          <a:solidFill>
            <a:srgbClr val="F9F9F9"/>
          </a:solidFill>
          <a:ln w="5054">
            <a:solidFill>
              <a:srgbClr val="000000"/>
            </a:solidFill>
          </a:ln>
        </p:spPr>
        <p:txBody>
          <a:bodyPr vert="horz" wrap="square" lIns="0" tIns="81915" rIns="0" bIns="0" rtlCol="0">
            <a:spAutoFit/>
          </a:bodyPr>
          <a:lstStyle/>
          <a:p>
            <a:r>
              <a:rPr lang="en-US" sz="1000" dirty="0"/>
              <a:t>import </a:t>
            </a:r>
            <a:r>
              <a:rPr lang="en-US" sz="1000" dirty="0" err="1"/>
              <a:t>numpy</a:t>
            </a:r>
            <a:r>
              <a:rPr lang="en-US" sz="1000" dirty="0"/>
              <a:t> as </a:t>
            </a:r>
            <a:r>
              <a:rPr lang="en-US" sz="1000" dirty="0" err="1"/>
              <a:t>np</a:t>
            </a:r>
            <a:r>
              <a:rPr lang="en-US" sz="1000" dirty="0"/>
              <a:t/>
            </a:r>
            <a:br>
              <a:rPr lang="en-US" sz="1000" dirty="0"/>
            </a:br>
            <a:r>
              <a:rPr lang="en-US" sz="1000" dirty="0"/>
              <a:t>import </a:t>
            </a:r>
            <a:r>
              <a:rPr lang="en-US" sz="1000" dirty="0" err="1"/>
              <a:t>matplotlib.pyplot</a:t>
            </a:r>
            <a:r>
              <a:rPr lang="en-US" sz="1000" dirty="0"/>
              <a:t> as </a:t>
            </a:r>
            <a:r>
              <a:rPr lang="en-US" sz="1000" dirty="0" err="1"/>
              <a:t>plt</a:t>
            </a:r>
            <a:r>
              <a:rPr lang="en-US" sz="1000" dirty="0"/>
              <a:t/>
            </a:r>
            <a:br>
              <a:rPr lang="en-US" sz="1000" dirty="0"/>
            </a:br>
            <a:r>
              <a:rPr lang="en-US" sz="1000" dirty="0"/>
              <a:t>x = </a:t>
            </a:r>
            <a:r>
              <a:rPr lang="en-US" sz="1000" dirty="0" err="1"/>
              <a:t>np.array</a:t>
            </a:r>
            <a:r>
              <a:rPr lang="en-US" sz="1000" dirty="0"/>
              <a:t>([80, 85, 90, 95, 100, 105, 110, 115, 120, 125])</a:t>
            </a:r>
            <a:br>
              <a:rPr lang="en-US" sz="1000" dirty="0"/>
            </a:br>
            <a:r>
              <a:rPr lang="en-US" sz="1000" dirty="0"/>
              <a:t>y = </a:t>
            </a:r>
            <a:r>
              <a:rPr lang="en-US" sz="1000" dirty="0" err="1"/>
              <a:t>np.array</a:t>
            </a:r>
            <a:r>
              <a:rPr lang="en-US" sz="1000" dirty="0"/>
              <a:t>([240, 250, 260, 270, 280, 290, 300, 310, 320, 330])</a:t>
            </a:r>
            <a:br>
              <a:rPr lang="en-US" sz="1000" dirty="0"/>
            </a:br>
            <a:r>
              <a:rPr lang="en-US" sz="1000" dirty="0"/>
              <a:t>font1 = {'family':'serif','color':'blue','size':20}</a:t>
            </a:r>
            <a:br>
              <a:rPr lang="en-US" sz="1000" dirty="0"/>
            </a:br>
            <a:r>
              <a:rPr lang="en-US" sz="1000" dirty="0"/>
              <a:t>font2 = {'family':'serif','color':'darkred','size':15}</a:t>
            </a:r>
          </a:p>
          <a:p>
            <a:r>
              <a:rPr lang="en-US" sz="1000" dirty="0" err="1"/>
              <a:t>plt.xlabel</a:t>
            </a:r>
            <a:r>
              <a:rPr lang="en-US" sz="1000" dirty="0"/>
              <a:t>("Average Pulse", </a:t>
            </a:r>
            <a:r>
              <a:rPr lang="en-US" sz="1000" dirty="0" err="1"/>
              <a:t>fontdict</a:t>
            </a:r>
            <a:r>
              <a:rPr lang="en-US" sz="1000" dirty="0"/>
              <a:t> = font2)</a:t>
            </a:r>
            <a:br>
              <a:rPr lang="en-US" sz="1000" dirty="0"/>
            </a:br>
            <a:r>
              <a:rPr lang="en-US" sz="1000" dirty="0" err="1"/>
              <a:t>plt.title</a:t>
            </a:r>
            <a:r>
              <a:rPr lang="en-US" sz="1000" dirty="0"/>
              <a:t>("Sports Watch Data", </a:t>
            </a:r>
            <a:r>
              <a:rPr lang="en-US" sz="1000" dirty="0" err="1"/>
              <a:t>fontdict</a:t>
            </a:r>
            <a:r>
              <a:rPr lang="en-US" sz="1000" dirty="0"/>
              <a:t> = font1, </a:t>
            </a:r>
            <a:r>
              <a:rPr lang="en-US" sz="1000" dirty="0" err="1"/>
              <a:t>loc</a:t>
            </a:r>
            <a:r>
              <a:rPr lang="en-US" sz="1000" dirty="0"/>
              <a:t>=‘center’)</a:t>
            </a:r>
            <a:br>
              <a:rPr lang="en-US" sz="1000" dirty="0"/>
            </a:br>
            <a:r>
              <a:rPr lang="en-US" sz="1000" dirty="0" err="1"/>
              <a:t>plt.ylabel</a:t>
            </a:r>
            <a:r>
              <a:rPr lang="en-US" sz="1000" dirty="0"/>
              <a:t>("Calorie </a:t>
            </a:r>
            <a:r>
              <a:rPr lang="en-US" sz="1000" dirty="0" err="1"/>
              <a:t>Burnage</a:t>
            </a:r>
            <a:r>
              <a:rPr lang="en-US" sz="1000" dirty="0"/>
              <a:t>", </a:t>
            </a:r>
            <a:r>
              <a:rPr lang="en-US" sz="1000" dirty="0" err="1"/>
              <a:t>fontdict</a:t>
            </a:r>
            <a:r>
              <a:rPr lang="en-US" sz="1000" dirty="0"/>
              <a:t> = font2)</a:t>
            </a:r>
            <a:br>
              <a:rPr lang="en-US" sz="1000" dirty="0"/>
            </a:br>
            <a:r>
              <a:rPr lang="en-US" sz="1000" dirty="0" err="1"/>
              <a:t>plt.plot</a:t>
            </a:r>
            <a:r>
              <a:rPr lang="en-US" sz="1000" dirty="0"/>
              <a:t>(x, y)</a:t>
            </a:r>
            <a:br>
              <a:rPr lang="en-US" sz="1000" dirty="0"/>
            </a:br>
            <a:r>
              <a:rPr lang="en-US" sz="1000" dirty="0" err="1"/>
              <a:t>plt.show</a:t>
            </a:r>
            <a:r>
              <a:rPr lang="en-US" sz="1000" dirty="0"/>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3250" y="1501775"/>
            <a:ext cx="150733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828986"/>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 y="101165"/>
            <a:ext cx="4495800" cy="812402"/>
          </a:xfrm>
          <a:prstGeom prst="rect">
            <a:avLst/>
          </a:prstGeom>
        </p:spPr>
        <p:txBody>
          <a:bodyPr vert="horz" wrap="square" lIns="0" tIns="12065" rIns="0" bIns="0" rtlCol="0">
            <a:spAutoFit/>
          </a:bodyPr>
          <a:lstStyle/>
          <a:p>
            <a:r>
              <a:rPr sz="1000" spc="25" dirty="0"/>
              <a:t> </a:t>
            </a:r>
            <a:r>
              <a:rPr lang="en-US" sz="1000" dirty="0"/>
              <a:t>Grid Lines to a Plot</a:t>
            </a:r>
            <a:br>
              <a:rPr lang="en-US" sz="1000" dirty="0"/>
            </a:br>
            <a:r>
              <a:rPr lang="en-US" sz="1000" dirty="0"/>
              <a:t>--</a:t>
            </a:r>
            <a:r>
              <a:rPr lang="en-US" sz="800" b="0" dirty="0"/>
              <a:t>use the </a:t>
            </a:r>
            <a:r>
              <a:rPr lang="en-US" sz="800" dirty="0"/>
              <a:t>grid()</a:t>
            </a:r>
            <a:r>
              <a:rPr lang="en-US" sz="800" b="0" dirty="0"/>
              <a:t> function to add grid lines to the plot.</a:t>
            </a:r>
            <a:br>
              <a:rPr lang="en-US" sz="800" b="0" dirty="0"/>
            </a:br>
            <a:r>
              <a:rPr lang="en-US" sz="800" dirty="0"/>
              <a:t>--</a:t>
            </a:r>
            <a:r>
              <a:rPr lang="en-US" sz="800" b="0" dirty="0"/>
              <a:t>line properties of the grid, like this: grid(color = '</a:t>
            </a:r>
            <a:r>
              <a:rPr lang="en-US" sz="800" b="0" i="1" dirty="0"/>
              <a:t>color</a:t>
            </a:r>
            <a:r>
              <a:rPr lang="en-US" sz="800" b="0" dirty="0"/>
              <a:t>', </a:t>
            </a:r>
            <a:r>
              <a:rPr lang="en-US" sz="800" b="0" dirty="0" err="1"/>
              <a:t>linestyle</a:t>
            </a:r>
            <a:r>
              <a:rPr lang="en-US" sz="800" b="0" dirty="0"/>
              <a:t> = '</a:t>
            </a:r>
            <a:r>
              <a:rPr lang="en-US" sz="800" b="0" i="1" dirty="0" err="1"/>
              <a:t>linestyle</a:t>
            </a:r>
            <a:r>
              <a:rPr lang="en-US" sz="800" b="0" dirty="0"/>
              <a:t>', </a:t>
            </a:r>
            <a:r>
              <a:rPr lang="en-US" sz="800" b="0" dirty="0" err="1"/>
              <a:t>linewidth</a:t>
            </a:r>
            <a:r>
              <a:rPr lang="en-US" sz="800" b="0" dirty="0"/>
              <a:t>  = </a:t>
            </a:r>
            <a:r>
              <a:rPr lang="en-US" sz="800" b="0" i="1" dirty="0"/>
              <a:t>number</a:t>
            </a:r>
            <a:r>
              <a:rPr lang="en-US" sz="800" b="0" dirty="0"/>
              <a:t>).</a:t>
            </a:r>
            <a:br>
              <a:rPr lang="en-US" sz="800" b="0" dirty="0"/>
            </a:br>
            <a:r>
              <a:rPr lang="en-US" sz="800" b="0" dirty="0"/>
              <a:t>-- Use the </a:t>
            </a:r>
            <a:r>
              <a:rPr lang="en-US" sz="800" b="0" dirty="0" err="1"/>
              <a:t>loc</a:t>
            </a:r>
            <a:r>
              <a:rPr lang="en-US" sz="800" b="0" dirty="0"/>
              <a:t> parameter in title() to position the title. Legal values are: 'left', 'right', and 'center'. Default value is 'center'.</a:t>
            </a:r>
            <a:br>
              <a:rPr lang="en-US" sz="800" b="0" dirty="0"/>
            </a:br>
            <a:endParaRPr lang="en-US" sz="800" b="0" dirty="0"/>
          </a:p>
        </p:txBody>
      </p:sp>
      <p:sp>
        <p:nvSpPr>
          <p:cNvPr id="3" name="object 3"/>
          <p:cNvSpPr txBox="1"/>
          <p:nvPr/>
        </p:nvSpPr>
        <p:spPr>
          <a:xfrm>
            <a:off x="42646" y="815975"/>
            <a:ext cx="3292475" cy="1621598"/>
          </a:xfrm>
          <a:prstGeom prst="rect">
            <a:avLst/>
          </a:prstGeom>
          <a:solidFill>
            <a:srgbClr val="F9F9F9"/>
          </a:solidFill>
          <a:ln w="5054">
            <a:solidFill>
              <a:srgbClr val="000000"/>
            </a:solidFill>
          </a:ln>
        </p:spPr>
        <p:txBody>
          <a:bodyPr vert="horz" wrap="square" lIns="0" tIns="81915" rIns="0" bIns="0" rtlCol="0">
            <a:spAutoFit/>
          </a:bodyPr>
          <a:lstStyle/>
          <a:p>
            <a:r>
              <a:rPr lang="en-US" sz="1000" dirty="0"/>
              <a:t>import </a:t>
            </a:r>
            <a:r>
              <a:rPr lang="en-US" sz="1000" dirty="0" err="1"/>
              <a:t>numpy</a:t>
            </a:r>
            <a:r>
              <a:rPr lang="en-US" sz="1000" dirty="0"/>
              <a:t> as </a:t>
            </a:r>
            <a:r>
              <a:rPr lang="en-US" sz="1000" dirty="0" err="1"/>
              <a:t>np</a:t>
            </a:r>
            <a:r>
              <a:rPr lang="en-US" sz="1000" dirty="0"/>
              <a:t/>
            </a:r>
            <a:br>
              <a:rPr lang="en-US" sz="1000" dirty="0"/>
            </a:br>
            <a:r>
              <a:rPr lang="en-US" sz="1000" dirty="0"/>
              <a:t>import </a:t>
            </a:r>
            <a:r>
              <a:rPr lang="en-US" sz="1000" dirty="0" err="1"/>
              <a:t>matplotlib.pyplot</a:t>
            </a:r>
            <a:r>
              <a:rPr lang="en-US" sz="1000" dirty="0"/>
              <a:t> as </a:t>
            </a:r>
            <a:r>
              <a:rPr lang="en-US" sz="1000" dirty="0" err="1"/>
              <a:t>plt</a:t>
            </a:r>
            <a:r>
              <a:rPr lang="en-US" sz="1000" dirty="0"/>
              <a:t/>
            </a:r>
            <a:br>
              <a:rPr lang="en-US" sz="1000" dirty="0"/>
            </a:br>
            <a:r>
              <a:rPr lang="en-US" sz="1000" dirty="0"/>
              <a:t>x = </a:t>
            </a:r>
            <a:r>
              <a:rPr lang="en-US" sz="1000" dirty="0" err="1"/>
              <a:t>np.array</a:t>
            </a:r>
            <a:r>
              <a:rPr lang="en-US" sz="1000" dirty="0"/>
              <a:t>([80, 85, 90, 95, 100, 105, 110, 115, 120, 125])</a:t>
            </a:r>
            <a:br>
              <a:rPr lang="en-US" sz="1000" dirty="0"/>
            </a:br>
            <a:r>
              <a:rPr lang="en-US" sz="1000" dirty="0"/>
              <a:t>y = </a:t>
            </a:r>
            <a:r>
              <a:rPr lang="en-US" sz="1000" dirty="0" err="1"/>
              <a:t>np.array</a:t>
            </a:r>
            <a:r>
              <a:rPr lang="en-US" sz="1000" dirty="0"/>
              <a:t>([240, 250, 260, 270, 280, 290, 300, 310, 320, 330])</a:t>
            </a:r>
            <a:br>
              <a:rPr lang="en-US" sz="1000" dirty="0"/>
            </a:br>
            <a:r>
              <a:rPr lang="en-US" sz="1000" dirty="0" err="1"/>
              <a:t>plt.title</a:t>
            </a:r>
            <a:r>
              <a:rPr lang="en-US" sz="1000" dirty="0"/>
              <a:t>("Sports Watch Data")</a:t>
            </a:r>
            <a:br>
              <a:rPr lang="en-US" sz="1000" dirty="0"/>
            </a:br>
            <a:r>
              <a:rPr lang="en-US" sz="1000" dirty="0" err="1"/>
              <a:t>plt.xlabel</a:t>
            </a:r>
            <a:r>
              <a:rPr lang="en-US" sz="1000" dirty="0"/>
              <a:t>("Average Pulse")</a:t>
            </a:r>
            <a:br>
              <a:rPr lang="en-US" sz="1000" dirty="0"/>
            </a:br>
            <a:r>
              <a:rPr lang="en-US" sz="1000" dirty="0" err="1"/>
              <a:t>plt.ylabel</a:t>
            </a:r>
            <a:r>
              <a:rPr lang="en-US" sz="1000" dirty="0"/>
              <a:t>("Calorie </a:t>
            </a:r>
            <a:r>
              <a:rPr lang="en-US" sz="1000" dirty="0" err="1"/>
              <a:t>Burnage</a:t>
            </a:r>
            <a:r>
              <a:rPr lang="en-US" sz="1000" dirty="0"/>
              <a:t>")</a:t>
            </a:r>
            <a:br>
              <a:rPr lang="en-US" sz="1000" dirty="0"/>
            </a:br>
            <a:r>
              <a:rPr lang="en-US" sz="1000" dirty="0" err="1"/>
              <a:t>plt.plot</a:t>
            </a:r>
            <a:r>
              <a:rPr lang="en-US" sz="1000" dirty="0"/>
              <a:t>(x, y)</a:t>
            </a:r>
            <a:br>
              <a:rPr lang="en-US" sz="1000" dirty="0"/>
            </a:br>
            <a:r>
              <a:rPr lang="en-US" sz="1000" dirty="0" err="1"/>
              <a:t>plt.grid</a:t>
            </a:r>
            <a:r>
              <a:rPr lang="en-US" sz="1000" dirty="0"/>
              <a:t>(color = 'green', </a:t>
            </a:r>
            <a:r>
              <a:rPr lang="en-US" sz="1000" dirty="0" err="1"/>
              <a:t>linestyle</a:t>
            </a:r>
            <a:r>
              <a:rPr lang="en-US" sz="1000" dirty="0"/>
              <a:t> = '--', </a:t>
            </a:r>
            <a:r>
              <a:rPr lang="en-US" sz="1000" dirty="0" err="1"/>
              <a:t>linewidth</a:t>
            </a:r>
            <a:r>
              <a:rPr lang="en-US" sz="1000" dirty="0"/>
              <a:t> = 0.5)</a:t>
            </a:r>
            <a:br>
              <a:rPr lang="en-US" sz="1000" dirty="0"/>
            </a:br>
            <a:r>
              <a:rPr lang="en-US" sz="1000" dirty="0" err="1"/>
              <a:t>plt.show</a:t>
            </a:r>
            <a:r>
              <a:rPr lang="en-US" sz="1000" dirty="0"/>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4069" y="1618404"/>
            <a:ext cx="1706031" cy="162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739413"/>
      </p:ext>
    </p:ext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 y="126821"/>
            <a:ext cx="4495800" cy="812402"/>
          </a:xfrm>
          <a:prstGeom prst="rect">
            <a:avLst/>
          </a:prstGeom>
        </p:spPr>
        <p:txBody>
          <a:bodyPr vert="horz" wrap="square" lIns="0" tIns="12065" rIns="0" bIns="0" rtlCol="0">
            <a:spAutoFit/>
          </a:bodyPr>
          <a:lstStyle/>
          <a:p>
            <a:r>
              <a:rPr sz="1000" spc="25" dirty="0"/>
              <a:t> </a:t>
            </a:r>
            <a:r>
              <a:rPr lang="en-US" sz="1000" spc="25" dirty="0"/>
              <a:t>Display Multiple plots using </a:t>
            </a:r>
            <a:r>
              <a:rPr lang="en-US" sz="1000" dirty="0"/>
              <a:t>Subplot</a:t>
            </a:r>
            <a:br>
              <a:rPr lang="en-US" sz="1000" dirty="0"/>
            </a:br>
            <a:r>
              <a:rPr lang="en-US" sz="1000" dirty="0"/>
              <a:t>--</a:t>
            </a:r>
            <a:r>
              <a:rPr lang="en-US" sz="800" b="0" dirty="0"/>
              <a:t>The subplot() function takes three arguments that describes the layout of the figure. The layout is organized in rows and columns, which are represented by he </a:t>
            </a:r>
            <a:r>
              <a:rPr lang="en-US" sz="800" b="0" i="1" dirty="0"/>
              <a:t>first </a:t>
            </a:r>
            <a:r>
              <a:rPr lang="en-US" sz="800" b="0" dirty="0"/>
              <a:t>and </a:t>
            </a:r>
            <a:r>
              <a:rPr lang="en-US" sz="800" b="0" i="1" dirty="0"/>
              <a:t>second </a:t>
            </a:r>
            <a:r>
              <a:rPr lang="en-US" sz="800" b="0" dirty="0"/>
              <a:t>argument. The third argument represents the index of the current plot.</a:t>
            </a:r>
            <a:br>
              <a:rPr lang="en-US" sz="800" b="0" dirty="0"/>
            </a:br>
            <a:r>
              <a:rPr lang="en-US" sz="800" dirty="0"/>
              <a:t>--</a:t>
            </a:r>
            <a:r>
              <a:rPr lang="en-US" sz="800" b="0" dirty="0"/>
              <a:t>add a title to each plot with the </a:t>
            </a:r>
            <a:r>
              <a:rPr lang="en-US" sz="800" dirty="0"/>
              <a:t>title()</a:t>
            </a:r>
            <a:r>
              <a:rPr lang="en-US" sz="800" b="0" dirty="0"/>
              <a:t> function</a:t>
            </a:r>
            <a:br>
              <a:rPr lang="en-US" sz="800" b="0" dirty="0"/>
            </a:br>
            <a:r>
              <a:rPr lang="en-US" sz="800" dirty="0"/>
              <a:t>-- </a:t>
            </a:r>
            <a:r>
              <a:rPr lang="en-US" sz="800" b="0" dirty="0"/>
              <a:t>add a title to the entire figure with the </a:t>
            </a:r>
            <a:r>
              <a:rPr lang="en-US" sz="800" dirty="0" err="1"/>
              <a:t>suptitle</a:t>
            </a:r>
            <a:r>
              <a:rPr lang="en-US" sz="800" dirty="0"/>
              <a:t>()</a:t>
            </a:r>
            <a:r>
              <a:rPr lang="en-US" sz="800" b="0" dirty="0"/>
              <a:t> function:</a:t>
            </a:r>
          </a:p>
        </p:txBody>
      </p:sp>
      <p:sp>
        <p:nvSpPr>
          <p:cNvPr id="3" name="object 3"/>
          <p:cNvSpPr txBox="1"/>
          <p:nvPr/>
        </p:nvSpPr>
        <p:spPr>
          <a:xfrm>
            <a:off x="42646" y="968375"/>
            <a:ext cx="3292475" cy="2298706"/>
          </a:xfrm>
          <a:prstGeom prst="rect">
            <a:avLst/>
          </a:prstGeom>
          <a:solidFill>
            <a:srgbClr val="F9F9F9"/>
          </a:solidFill>
          <a:ln w="5054">
            <a:solidFill>
              <a:srgbClr val="000000"/>
            </a:solidFill>
          </a:ln>
        </p:spPr>
        <p:txBody>
          <a:bodyPr vert="horz" wrap="square" lIns="0" tIns="81915" rIns="0" bIns="0" rtlCol="0">
            <a:spAutoFit/>
          </a:bodyPr>
          <a:lstStyle/>
          <a:p>
            <a:pPr marL="228600"/>
            <a:r>
              <a:rPr lang="en-US" sz="900" dirty="0"/>
              <a:t>import </a:t>
            </a:r>
            <a:r>
              <a:rPr lang="en-US" sz="900" dirty="0" err="1"/>
              <a:t>matplotlib.pyplot</a:t>
            </a:r>
            <a:r>
              <a:rPr lang="en-US" sz="900" dirty="0"/>
              <a:t> as </a:t>
            </a:r>
            <a:r>
              <a:rPr lang="en-US" sz="900" dirty="0" err="1"/>
              <a:t>plt</a:t>
            </a:r>
            <a:r>
              <a:rPr lang="en-US" sz="900" dirty="0"/>
              <a:t/>
            </a:r>
            <a:br>
              <a:rPr lang="en-US" sz="900" dirty="0"/>
            </a:br>
            <a:r>
              <a:rPr lang="en-US" sz="900" dirty="0"/>
              <a:t>import </a:t>
            </a:r>
            <a:r>
              <a:rPr lang="en-US" sz="900" dirty="0" err="1"/>
              <a:t>numpy</a:t>
            </a:r>
            <a:r>
              <a:rPr lang="en-US" sz="900" dirty="0"/>
              <a:t> as </a:t>
            </a:r>
            <a:r>
              <a:rPr lang="en-US" sz="900" dirty="0" err="1"/>
              <a:t>np</a:t>
            </a:r>
            <a:r>
              <a:rPr lang="en-US" sz="900" dirty="0"/>
              <a:t/>
            </a:r>
            <a:br>
              <a:rPr lang="en-US" sz="900" dirty="0"/>
            </a:br>
            <a:r>
              <a:rPr lang="en-US" sz="900" dirty="0"/>
              <a:t>#plot 1:</a:t>
            </a:r>
            <a:br>
              <a:rPr lang="en-US" sz="900" dirty="0"/>
            </a:br>
            <a:r>
              <a:rPr lang="en-US" sz="900" dirty="0"/>
              <a:t>x = </a:t>
            </a:r>
            <a:r>
              <a:rPr lang="en-US" sz="900" dirty="0" err="1"/>
              <a:t>np.array</a:t>
            </a:r>
            <a:r>
              <a:rPr lang="en-US" sz="900" dirty="0"/>
              <a:t>([0, 1, 2, 3])</a:t>
            </a:r>
            <a:br>
              <a:rPr lang="en-US" sz="900" dirty="0"/>
            </a:br>
            <a:r>
              <a:rPr lang="en-US" sz="900" dirty="0"/>
              <a:t>y = </a:t>
            </a:r>
            <a:r>
              <a:rPr lang="en-US" sz="900" dirty="0" err="1"/>
              <a:t>np.array</a:t>
            </a:r>
            <a:r>
              <a:rPr lang="en-US" sz="900" dirty="0"/>
              <a:t>([3, 8, 1, 10])</a:t>
            </a:r>
            <a:br>
              <a:rPr lang="en-US" sz="900" dirty="0"/>
            </a:br>
            <a:r>
              <a:rPr lang="en-US" sz="900" dirty="0" err="1"/>
              <a:t>plt.subplot</a:t>
            </a:r>
            <a:r>
              <a:rPr lang="en-US" sz="900" dirty="0"/>
              <a:t>(1, 2, 1)</a:t>
            </a:r>
            <a:br>
              <a:rPr lang="en-US" sz="900" dirty="0"/>
            </a:br>
            <a:r>
              <a:rPr lang="en-US" sz="900" dirty="0" err="1"/>
              <a:t>plt.plot</a:t>
            </a:r>
            <a:r>
              <a:rPr lang="en-US" sz="900" dirty="0"/>
              <a:t>(</a:t>
            </a:r>
            <a:r>
              <a:rPr lang="en-US" sz="900" dirty="0" err="1"/>
              <a:t>x,y</a:t>
            </a:r>
            <a:r>
              <a:rPr lang="en-US" sz="900" dirty="0"/>
              <a:t>)</a:t>
            </a:r>
            <a:br>
              <a:rPr lang="en-US" sz="900" dirty="0"/>
            </a:br>
            <a:r>
              <a:rPr lang="en-US" sz="900" dirty="0" err="1"/>
              <a:t>plt.title</a:t>
            </a:r>
            <a:r>
              <a:rPr lang="en-US" sz="900" dirty="0"/>
              <a:t>("SALES")</a:t>
            </a:r>
            <a:br>
              <a:rPr lang="en-US" sz="900" dirty="0"/>
            </a:br>
            <a:r>
              <a:rPr lang="en-US" sz="900" dirty="0"/>
              <a:t>#plot 2:</a:t>
            </a:r>
            <a:br>
              <a:rPr lang="en-US" sz="900" dirty="0"/>
            </a:br>
            <a:r>
              <a:rPr lang="en-US" sz="900" dirty="0"/>
              <a:t>x = </a:t>
            </a:r>
            <a:r>
              <a:rPr lang="en-US" sz="900" dirty="0" err="1"/>
              <a:t>np.array</a:t>
            </a:r>
            <a:r>
              <a:rPr lang="en-US" sz="900" dirty="0"/>
              <a:t>([0, 1, 2, 3])</a:t>
            </a:r>
            <a:br>
              <a:rPr lang="en-US" sz="900" dirty="0"/>
            </a:br>
            <a:r>
              <a:rPr lang="en-US" sz="900" dirty="0"/>
              <a:t>y = </a:t>
            </a:r>
            <a:r>
              <a:rPr lang="en-US" sz="900" dirty="0" err="1"/>
              <a:t>np.array</a:t>
            </a:r>
            <a:r>
              <a:rPr lang="en-US" sz="900" dirty="0"/>
              <a:t>([10, 20, 30, 40])</a:t>
            </a:r>
            <a:br>
              <a:rPr lang="en-US" sz="900" dirty="0"/>
            </a:br>
            <a:r>
              <a:rPr lang="en-US" sz="900" dirty="0" err="1"/>
              <a:t>plt.subplot</a:t>
            </a:r>
            <a:r>
              <a:rPr lang="en-US" sz="900" dirty="0"/>
              <a:t>(1, 2, 2)</a:t>
            </a:r>
            <a:br>
              <a:rPr lang="en-US" sz="900" dirty="0"/>
            </a:br>
            <a:r>
              <a:rPr lang="en-US" sz="900" dirty="0" err="1"/>
              <a:t>plt.plot</a:t>
            </a:r>
            <a:r>
              <a:rPr lang="en-US" sz="900" dirty="0"/>
              <a:t>(</a:t>
            </a:r>
            <a:r>
              <a:rPr lang="en-US" sz="900" dirty="0" err="1"/>
              <a:t>x,y</a:t>
            </a:r>
            <a:r>
              <a:rPr lang="en-US" sz="900" dirty="0"/>
              <a:t>)</a:t>
            </a:r>
            <a:br>
              <a:rPr lang="en-US" sz="900" dirty="0"/>
            </a:br>
            <a:r>
              <a:rPr lang="en-US" sz="900" dirty="0" err="1"/>
              <a:t>plt.title</a:t>
            </a:r>
            <a:r>
              <a:rPr lang="en-US" sz="900" dirty="0"/>
              <a:t>("INCOME")</a:t>
            </a:r>
            <a:br>
              <a:rPr lang="en-US" sz="900" dirty="0"/>
            </a:br>
            <a:r>
              <a:rPr lang="en-US" sz="900" dirty="0" err="1"/>
              <a:t>plt.suptitle</a:t>
            </a:r>
            <a:r>
              <a:rPr lang="en-US" sz="900" dirty="0"/>
              <a:t>("MY SHOP")</a:t>
            </a:r>
            <a:br>
              <a:rPr lang="en-US" sz="900" dirty="0"/>
            </a:br>
            <a:r>
              <a:rPr lang="en-US" sz="900" dirty="0" err="1"/>
              <a:t>plt.show</a:t>
            </a:r>
            <a:r>
              <a:rPr lang="en-US" sz="900" dirty="0"/>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960504"/>
            <a:ext cx="2514600" cy="2370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52300"/>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 y="126821"/>
            <a:ext cx="4495800" cy="812402"/>
          </a:xfrm>
          <a:prstGeom prst="rect">
            <a:avLst/>
          </a:prstGeom>
        </p:spPr>
        <p:txBody>
          <a:bodyPr vert="horz" wrap="square" lIns="0" tIns="12065" rIns="0" bIns="0" rtlCol="0">
            <a:spAutoFit/>
          </a:bodyPr>
          <a:lstStyle/>
          <a:p>
            <a:r>
              <a:rPr sz="1000" spc="25" dirty="0"/>
              <a:t> </a:t>
            </a:r>
            <a:r>
              <a:rPr lang="en-US" sz="1000" spc="25" dirty="0"/>
              <a:t>Display Multiple plots using </a:t>
            </a:r>
            <a:r>
              <a:rPr lang="en-US" sz="1000" dirty="0"/>
              <a:t>Subplot</a:t>
            </a:r>
            <a:br>
              <a:rPr lang="en-US" sz="1000" dirty="0"/>
            </a:br>
            <a:r>
              <a:rPr lang="en-US" sz="1000" dirty="0"/>
              <a:t>--</a:t>
            </a:r>
            <a:r>
              <a:rPr lang="en-US" sz="800" b="0" dirty="0"/>
              <a:t>The subplot() function takes three arguments that describes the layout of the figure. The layout is organized in rows and columns, which are represented by he </a:t>
            </a:r>
            <a:r>
              <a:rPr lang="en-US" sz="800" b="0" i="1" dirty="0"/>
              <a:t>first </a:t>
            </a:r>
            <a:r>
              <a:rPr lang="en-US" sz="800" b="0" dirty="0"/>
              <a:t>and </a:t>
            </a:r>
            <a:r>
              <a:rPr lang="en-US" sz="800" b="0" i="1" dirty="0"/>
              <a:t>second </a:t>
            </a:r>
            <a:r>
              <a:rPr lang="en-US" sz="800" b="0" dirty="0"/>
              <a:t>argument. The third argument represents the index of the current plot.</a:t>
            </a:r>
            <a:br>
              <a:rPr lang="en-US" sz="800" b="0" dirty="0"/>
            </a:br>
            <a:r>
              <a:rPr lang="en-US" sz="800" dirty="0"/>
              <a:t>--</a:t>
            </a:r>
            <a:r>
              <a:rPr lang="en-US" sz="800" b="0" dirty="0"/>
              <a:t>add a title to each plot with the </a:t>
            </a:r>
            <a:r>
              <a:rPr lang="en-US" sz="800" dirty="0"/>
              <a:t>title()</a:t>
            </a:r>
            <a:r>
              <a:rPr lang="en-US" sz="800" b="0" dirty="0"/>
              <a:t> function</a:t>
            </a:r>
            <a:br>
              <a:rPr lang="en-US" sz="800" b="0" dirty="0"/>
            </a:br>
            <a:r>
              <a:rPr lang="en-US" sz="800" dirty="0"/>
              <a:t>-- </a:t>
            </a:r>
            <a:r>
              <a:rPr lang="en-US" sz="800" b="0" dirty="0"/>
              <a:t>add a title to the entire figure with the </a:t>
            </a:r>
            <a:r>
              <a:rPr lang="en-US" sz="800" dirty="0" err="1"/>
              <a:t>suptitle</a:t>
            </a:r>
            <a:r>
              <a:rPr lang="en-US" sz="800" dirty="0"/>
              <a:t>()</a:t>
            </a:r>
            <a:r>
              <a:rPr lang="en-US" sz="800" b="0" dirty="0"/>
              <a:t> function:</a:t>
            </a:r>
          </a:p>
        </p:txBody>
      </p:sp>
      <p:sp>
        <p:nvSpPr>
          <p:cNvPr id="3" name="object 3"/>
          <p:cNvSpPr txBox="1"/>
          <p:nvPr/>
        </p:nvSpPr>
        <p:spPr>
          <a:xfrm>
            <a:off x="42646" y="968375"/>
            <a:ext cx="3292475" cy="2298706"/>
          </a:xfrm>
          <a:prstGeom prst="rect">
            <a:avLst/>
          </a:prstGeom>
          <a:solidFill>
            <a:srgbClr val="F9F9F9"/>
          </a:solidFill>
          <a:ln w="5054">
            <a:solidFill>
              <a:srgbClr val="000000"/>
            </a:solidFill>
          </a:ln>
        </p:spPr>
        <p:txBody>
          <a:bodyPr vert="horz" wrap="square" lIns="0" tIns="81915" rIns="0" bIns="0" rtlCol="0">
            <a:spAutoFit/>
          </a:bodyPr>
          <a:lstStyle/>
          <a:p>
            <a:pPr marL="228600"/>
            <a:r>
              <a:rPr lang="en-US" sz="900" dirty="0"/>
              <a:t>import </a:t>
            </a:r>
            <a:r>
              <a:rPr lang="en-US" sz="900" dirty="0" err="1"/>
              <a:t>matplotlib.pyplot</a:t>
            </a:r>
            <a:r>
              <a:rPr lang="en-US" sz="900" dirty="0"/>
              <a:t> as </a:t>
            </a:r>
            <a:r>
              <a:rPr lang="en-US" sz="900" dirty="0" err="1"/>
              <a:t>plt</a:t>
            </a:r>
            <a:r>
              <a:rPr lang="en-US" sz="900" dirty="0"/>
              <a:t/>
            </a:r>
            <a:br>
              <a:rPr lang="en-US" sz="900" dirty="0"/>
            </a:br>
            <a:r>
              <a:rPr lang="en-US" sz="900" dirty="0"/>
              <a:t>import </a:t>
            </a:r>
            <a:r>
              <a:rPr lang="en-US" sz="900" dirty="0" err="1"/>
              <a:t>numpy</a:t>
            </a:r>
            <a:r>
              <a:rPr lang="en-US" sz="900" dirty="0"/>
              <a:t> as </a:t>
            </a:r>
            <a:r>
              <a:rPr lang="en-US" sz="900" dirty="0" err="1"/>
              <a:t>np</a:t>
            </a:r>
            <a:r>
              <a:rPr lang="en-US" sz="900" dirty="0"/>
              <a:t/>
            </a:r>
            <a:br>
              <a:rPr lang="en-US" sz="900" dirty="0"/>
            </a:br>
            <a:r>
              <a:rPr lang="en-US" sz="900" dirty="0"/>
              <a:t>#plot 1:</a:t>
            </a:r>
            <a:br>
              <a:rPr lang="en-US" sz="900" dirty="0"/>
            </a:br>
            <a:r>
              <a:rPr lang="en-US" sz="900" dirty="0"/>
              <a:t>x = </a:t>
            </a:r>
            <a:r>
              <a:rPr lang="en-US" sz="900" dirty="0" err="1"/>
              <a:t>np.array</a:t>
            </a:r>
            <a:r>
              <a:rPr lang="en-US" sz="900" dirty="0"/>
              <a:t>([0, 1, 2, 3])</a:t>
            </a:r>
            <a:br>
              <a:rPr lang="en-US" sz="900" dirty="0"/>
            </a:br>
            <a:r>
              <a:rPr lang="en-US" sz="900" dirty="0"/>
              <a:t>y = </a:t>
            </a:r>
            <a:r>
              <a:rPr lang="en-US" sz="900" dirty="0" err="1"/>
              <a:t>np.array</a:t>
            </a:r>
            <a:r>
              <a:rPr lang="en-US" sz="900" dirty="0"/>
              <a:t>([3, 8, 1, 10])</a:t>
            </a:r>
            <a:br>
              <a:rPr lang="en-US" sz="900" dirty="0"/>
            </a:br>
            <a:r>
              <a:rPr lang="en-US" sz="900" dirty="0" err="1"/>
              <a:t>plt.subplot</a:t>
            </a:r>
            <a:r>
              <a:rPr lang="en-US" sz="900" dirty="0"/>
              <a:t>(1, 2, 1)</a:t>
            </a:r>
            <a:br>
              <a:rPr lang="en-US" sz="900" dirty="0"/>
            </a:br>
            <a:r>
              <a:rPr lang="en-US" sz="900" dirty="0" err="1"/>
              <a:t>plt.plot</a:t>
            </a:r>
            <a:r>
              <a:rPr lang="en-US" sz="900" dirty="0"/>
              <a:t>(</a:t>
            </a:r>
            <a:r>
              <a:rPr lang="en-US" sz="900" dirty="0" err="1"/>
              <a:t>x,y</a:t>
            </a:r>
            <a:r>
              <a:rPr lang="en-US" sz="900" dirty="0"/>
              <a:t>)</a:t>
            </a:r>
            <a:br>
              <a:rPr lang="en-US" sz="900" dirty="0"/>
            </a:br>
            <a:r>
              <a:rPr lang="en-US" sz="900" dirty="0" err="1"/>
              <a:t>plt.title</a:t>
            </a:r>
            <a:r>
              <a:rPr lang="en-US" sz="900" dirty="0"/>
              <a:t>("SALES")</a:t>
            </a:r>
            <a:br>
              <a:rPr lang="en-US" sz="900" dirty="0"/>
            </a:br>
            <a:r>
              <a:rPr lang="en-US" sz="900" dirty="0"/>
              <a:t>#plot 2:</a:t>
            </a:r>
            <a:br>
              <a:rPr lang="en-US" sz="900" dirty="0"/>
            </a:br>
            <a:r>
              <a:rPr lang="en-US" sz="900" dirty="0"/>
              <a:t>x = </a:t>
            </a:r>
            <a:r>
              <a:rPr lang="en-US" sz="900" dirty="0" err="1"/>
              <a:t>np.array</a:t>
            </a:r>
            <a:r>
              <a:rPr lang="en-US" sz="900" dirty="0"/>
              <a:t>([0, 1, 2, 3])</a:t>
            </a:r>
            <a:br>
              <a:rPr lang="en-US" sz="900" dirty="0"/>
            </a:br>
            <a:r>
              <a:rPr lang="en-US" sz="900" dirty="0"/>
              <a:t>y = </a:t>
            </a:r>
            <a:r>
              <a:rPr lang="en-US" sz="900" dirty="0" err="1"/>
              <a:t>np.array</a:t>
            </a:r>
            <a:r>
              <a:rPr lang="en-US" sz="900" dirty="0"/>
              <a:t>([10, 20, 30, 40])</a:t>
            </a:r>
            <a:br>
              <a:rPr lang="en-US" sz="900" dirty="0"/>
            </a:br>
            <a:r>
              <a:rPr lang="en-US" sz="900" dirty="0" err="1"/>
              <a:t>plt.subplot</a:t>
            </a:r>
            <a:r>
              <a:rPr lang="en-US" sz="900" dirty="0"/>
              <a:t>(1, 2, 2)</a:t>
            </a:r>
            <a:br>
              <a:rPr lang="en-US" sz="900" dirty="0"/>
            </a:br>
            <a:r>
              <a:rPr lang="en-US" sz="900" dirty="0" err="1"/>
              <a:t>plt.plot</a:t>
            </a:r>
            <a:r>
              <a:rPr lang="en-US" sz="900" dirty="0"/>
              <a:t>(</a:t>
            </a:r>
            <a:r>
              <a:rPr lang="en-US" sz="900" dirty="0" err="1"/>
              <a:t>x,y</a:t>
            </a:r>
            <a:r>
              <a:rPr lang="en-US" sz="900" dirty="0"/>
              <a:t>)</a:t>
            </a:r>
            <a:br>
              <a:rPr lang="en-US" sz="900" dirty="0"/>
            </a:br>
            <a:r>
              <a:rPr lang="en-US" sz="900" dirty="0" err="1"/>
              <a:t>plt.title</a:t>
            </a:r>
            <a:r>
              <a:rPr lang="en-US" sz="900" dirty="0"/>
              <a:t>("INCOME")</a:t>
            </a:r>
            <a:br>
              <a:rPr lang="en-US" sz="900" dirty="0"/>
            </a:br>
            <a:r>
              <a:rPr lang="en-US" sz="900" dirty="0" err="1"/>
              <a:t>plt.suptitle</a:t>
            </a:r>
            <a:r>
              <a:rPr lang="en-US" sz="900" dirty="0"/>
              <a:t>("MY SHOP")</a:t>
            </a:r>
            <a:br>
              <a:rPr lang="en-US" sz="900" dirty="0"/>
            </a:br>
            <a:r>
              <a:rPr lang="en-US" sz="900" dirty="0" err="1"/>
              <a:t>plt.show</a:t>
            </a:r>
            <a:r>
              <a:rPr lang="en-US" sz="900" dirty="0"/>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960504"/>
            <a:ext cx="2514600" cy="2370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442011"/>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492" y="101165"/>
            <a:ext cx="1657757" cy="196849"/>
          </a:xfrm>
          <a:prstGeom prst="rect">
            <a:avLst/>
          </a:prstGeom>
        </p:spPr>
        <p:txBody>
          <a:bodyPr vert="horz" wrap="square" lIns="0" tIns="12065" rIns="0" bIns="0" rtlCol="0">
            <a:spAutoFit/>
          </a:bodyPr>
          <a:lstStyle/>
          <a:p>
            <a:pPr marL="12700">
              <a:lnSpc>
                <a:spcPct val="100000"/>
              </a:lnSpc>
              <a:spcBef>
                <a:spcPts val="95"/>
              </a:spcBef>
            </a:pPr>
            <a:r>
              <a:rPr spc="25" dirty="0"/>
              <a:t> </a:t>
            </a:r>
            <a:r>
              <a:rPr dirty="0"/>
              <a:t>Plot</a:t>
            </a:r>
            <a:r>
              <a:rPr lang="en-US" dirty="0"/>
              <a:t>   X and Y points</a:t>
            </a:r>
            <a:endParaRPr dirty="0"/>
          </a:p>
        </p:txBody>
      </p:sp>
      <p:sp>
        <p:nvSpPr>
          <p:cNvPr id="3" name="object 3"/>
          <p:cNvSpPr txBox="1"/>
          <p:nvPr/>
        </p:nvSpPr>
        <p:spPr>
          <a:xfrm>
            <a:off x="781051" y="387896"/>
            <a:ext cx="3124200" cy="935897"/>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US" sz="1000" dirty="0"/>
              <a:t>import </a:t>
            </a:r>
            <a:r>
              <a:rPr lang="en-US" sz="1000" dirty="0" err="1"/>
              <a:t>matplotlib.pyplot</a:t>
            </a:r>
            <a:r>
              <a:rPr lang="en-US" sz="1000" dirty="0"/>
              <a:t> as </a:t>
            </a:r>
            <a:r>
              <a:rPr lang="en-US" sz="1000" dirty="0" err="1"/>
              <a:t>plt</a:t>
            </a:r>
            <a:r>
              <a:rPr lang="en-US" sz="1000" dirty="0"/>
              <a:t/>
            </a:r>
            <a:br>
              <a:rPr lang="en-US" sz="1000" dirty="0"/>
            </a:br>
            <a:r>
              <a:rPr lang="en-US" sz="1000" dirty="0"/>
              <a:t>import </a:t>
            </a:r>
            <a:r>
              <a:rPr lang="en-US" sz="1000" dirty="0" err="1"/>
              <a:t>numpy</a:t>
            </a:r>
            <a:r>
              <a:rPr lang="en-US" sz="1000" dirty="0"/>
              <a:t> as </a:t>
            </a:r>
            <a:r>
              <a:rPr lang="en-US" sz="1000" dirty="0" err="1"/>
              <a:t>np</a:t>
            </a:r>
            <a:r>
              <a:rPr lang="en-US" sz="1000" dirty="0"/>
              <a:t/>
            </a:r>
            <a:br>
              <a:rPr lang="en-US" sz="1000" dirty="0"/>
            </a:br>
            <a:r>
              <a:rPr lang="en-US" sz="1000" dirty="0"/>
              <a:t/>
            </a:r>
            <a:br>
              <a:rPr lang="en-US" sz="1000" dirty="0"/>
            </a:br>
            <a:r>
              <a:rPr lang="en-US" sz="1000" dirty="0" err="1"/>
              <a:t>xpoints</a:t>
            </a:r>
            <a:r>
              <a:rPr lang="en-US" sz="1000" dirty="0"/>
              <a:t> = </a:t>
            </a:r>
            <a:r>
              <a:rPr lang="en-US" sz="1000" dirty="0" err="1"/>
              <a:t>np.array</a:t>
            </a:r>
            <a:r>
              <a:rPr lang="en-US" sz="1000" dirty="0"/>
              <a:t>([0, 6])</a:t>
            </a:r>
            <a:br>
              <a:rPr lang="en-US" sz="1000" dirty="0"/>
            </a:br>
            <a:r>
              <a:rPr lang="en-US" sz="1000" dirty="0" err="1"/>
              <a:t>ypoints</a:t>
            </a:r>
            <a:r>
              <a:rPr lang="en-US" sz="1000" dirty="0"/>
              <a:t> = </a:t>
            </a:r>
            <a:r>
              <a:rPr lang="en-US" sz="1000" dirty="0" err="1"/>
              <a:t>np.array</a:t>
            </a:r>
            <a:r>
              <a:rPr lang="en-US" sz="1000" dirty="0"/>
              <a:t>([0, 250])</a:t>
            </a:r>
            <a:br>
              <a:rPr lang="en-US" sz="1000" dirty="0"/>
            </a:br>
            <a:r>
              <a:rPr lang="en-US" sz="1000" dirty="0"/>
              <a:t/>
            </a:r>
            <a:br>
              <a:rPr lang="en-US" sz="1000" dirty="0"/>
            </a:br>
            <a:r>
              <a:rPr lang="en-US" sz="1000" dirty="0" err="1"/>
              <a:t>plt.plot</a:t>
            </a:r>
            <a:r>
              <a:rPr lang="en-US" sz="1000" dirty="0"/>
              <a:t>(</a:t>
            </a:r>
            <a:r>
              <a:rPr lang="en-US" sz="1000" dirty="0" err="1"/>
              <a:t>xpoints</a:t>
            </a:r>
            <a:r>
              <a:rPr lang="en-US" sz="1000" dirty="0"/>
              <a:t>, </a:t>
            </a:r>
            <a:r>
              <a:rPr lang="en-US" sz="1000" dirty="0" err="1"/>
              <a:t>ypoints</a:t>
            </a:r>
            <a:r>
              <a:rPr lang="en-US" sz="1000" dirty="0"/>
              <a:t>)</a:t>
            </a:r>
            <a:br>
              <a:rPr lang="en-US" sz="1000" dirty="0"/>
            </a:br>
            <a:r>
              <a:rPr lang="en-US" sz="1000" dirty="0" err="1"/>
              <a:t>plt.show</a:t>
            </a:r>
            <a:r>
              <a:rPr lang="en-US" sz="1000" dirty="0"/>
              <a:t>()</a:t>
            </a:r>
            <a:endParaRPr sz="1000" dirty="0">
              <a:latin typeface="Tahoma"/>
              <a:cs typeface="Tahoma"/>
            </a:endParaRP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425575"/>
            <a:ext cx="3276600" cy="175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573862"/>
      </p:ext>
    </p:extLst>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 y="126821"/>
            <a:ext cx="4495800" cy="289182"/>
          </a:xfrm>
          <a:prstGeom prst="rect">
            <a:avLst/>
          </a:prstGeom>
        </p:spPr>
        <p:txBody>
          <a:bodyPr vert="horz" wrap="square" lIns="0" tIns="12065" rIns="0" bIns="0" rtlCol="0">
            <a:spAutoFit/>
          </a:bodyPr>
          <a:lstStyle/>
          <a:p>
            <a:r>
              <a:rPr sz="1000" spc="25" dirty="0"/>
              <a:t> </a:t>
            </a:r>
            <a:r>
              <a:rPr lang="en-US" sz="1000" dirty="0"/>
              <a:t>Creating Scatter Plots</a:t>
            </a:r>
            <a:br>
              <a:rPr lang="en-US" sz="1000" dirty="0"/>
            </a:br>
            <a:endParaRPr lang="en-US" sz="800" b="0" dirty="0"/>
          </a:p>
        </p:txBody>
      </p:sp>
      <p:sp>
        <p:nvSpPr>
          <p:cNvPr id="3" name="object 3"/>
          <p:cNvSpPr txBox="1"/>
          <p:nvPr/>
        </p:nvSpPr>
        <p:spPr>
          <a:xfrm>
            <a:off x="107373" y="456767"/>
            <a:ext cx="3352800" cy="1190711"/>
          </a:xfrm>
          <a:prstGeom prst="rect">
            <a:avLst/>
          </a:prstGeom>
          <a:solidFill>
            <a:srgbClr val="F9F9F9"/>
          </a:solidFill>
          <a:ln w="5054">
            <a:solidFill>
              <a:srgbClr val="000000"/>
            </a:solidFill>
          </a:ln>
        </p:spPr>
        <p:txBody>
          <a:bodyPr vert="horz" wrap="square" lIns="0" tIns="81915" rIns="0" bIns="0" rtlCol="0">
            <a:spAutoFit/>
          </a:bodyPr>
          <a:lstStyle/>
          <a:p>
            <a:pPr marL="228600"/>
            <a:r>
              <a:rPr lang="en-US" sz="900" dirty="0"/>
              <a:t>import </a:t>
            </a:r>
            <a:r>
              <a:rPr lang="en-US" sz="900" dirty="0" err="1"/>
              <a:t>matplotlib.pyplot</a:t>
            </a:r>
            <a:r>
              <a:rPr lang="en-US" sz="900" dirty="0"/>
              <a:t> as </a:t>
            </a:r>
            <a:r>
              <a:rPr lang="en-US" sz="900" dirty="0" err="1"/>
              <a:t>plt</a:t>
            </a:r>
            <a:r>
              <a:rPr lang="en-US" sz="900" dirty="0"/>
              <a:t/>
            </a:r>
            <a:br>
              <a:rPr lang="en-US" sz="900" dirty="0"/>
            </a:br>
            <a:r>
              <a:rPr lang="en-US" sz="900" dirty="0"/>
              <a:t>import </a:t>
            </a:r>
            <a:r>
              <a:rPr lang="en-US" sz="900" dirty="0" err="1"/>
              <a:t>numpy</a:t>
            </a:r>
            <a:r>
              <a:rPr lang="en-US" sz="900" dirty="0"/>
              <a:t> as </a:t>
            </a:r>
            <a:r>
              <a:rPr lang="en-US" sz="900" dirty="0" err="1"/>
              <a:t>np</a:t>
            </a:r>
            <a:r>
              <a:rPr lang="en-US" sz="900" dirty="0"/>
              <a:t/>
            </a:r>
            <a:br>
              <a:rPr lang="en-US" sz="900" dirty="0"/>
            </a:br>
            <a:r>
              <a:rPr lang="en-US" sz="900" dirty="0"/>
              <a:t>x = </a:t>
            </a:r>
            <a:r>
              <a:rPr lang="en-US" sz="900" dirty="0" err="1"/>
              <a:t>np.array</a:t>
            </a:r>
            <a:r>
              <a:rPr lang="en-US" sz="900" dirty="0"/>
              <a:t>([5,7,8,7,2,17,2,9,4,11,12,9,6])</a:t>
            </a:r>
            <a:br>
              <a:rPr lang="en-US" sz="900" dirty="0"/>
            </a:br>
            <a:r>
              <a:rPr lang="en-US" sz="900" dirty="0"/>
              <a:t>y = </a:t>
            </a:r>
            <a:r>
              <a:rPr lang="en-US" sz="900" dirty="0" err="1"/>
              <a:t>np.array</a:t>
            </a:r>
            <a:r>
              <a:rPr lang="en-US" sz="900" dirty="0"/>
              <a:t>([99,86,87,88,111,86,103,87,94,78,77,85,86])</a:t>
            </a:r>
            <a:br>
              <a:rPr lang="en-US" sz="900" dirty="0"/>
            </a:br>
            <a:r>
              <a:rPr lang="en-US" sz="900" dirty="0"/>
              <a:t>colors = </a:t>
            </a:r>
            <a:r>
              <a:rPr lang="en-US" sz="900" dirty="0" err="1"/>
              <a:t>np.array</a:t>
            </a:r>
            <a:r>
              <a:rPr lang="en-US" sz="900" dirty="0"/>
              <a:t>([0, 10, 20, 30, 40, 45, 50, 55, 60, 70, 80, 90, 100])</a:t>
            </a:r>
            <a:br>
              <a:rPr lang="en-US" sz="900" dirty="0"/>
            </a:br>
            <a:r>
              <a:rPr lang="en-US" sz="900" dirty="0" err="1"/>
              <a:t>plt.scatter</a:t>
            </a:r>
            <a:r>
              <a:rPr lang="en-US" sz="900" dirty="0"/>
              <a:t>(x, y, c=colors, </a:t>
            </a:r>
            <a:r>
              <a:rPr lang="en-US" sz="900" dirty="0" err="1"/>
              <a:t>cmap</a:t>
            </a:r>
            <a:r>
              <a:rPr lang="en-US" sz="900" dirty="0"/>
              <a:t>='</a:t>
            </a:r>
            <a:r>
              <a:rPr lang="en-US" sz="900" dirty="0" err="1"/>
              <a:t>viridis</a:t>
            </a:r>
            <a:r>
              <a:rPr lang="en-US" sz="900" dirty="0"/>
              <a:t>')</a:t>
            </a:r>
            <a:br>
              <a:rPr lang="en-US" sz="900" dirty="0"/>
            </a:br>
            <a:r>
              <a:rPr lang="en-US" sz="900" dirty="0" err="1"/>
              <a:t>plt.colorbar</a:t>
            </a:r>
            <a:r>
              <a:rPr lang="en-US" sz="900" dirty="0"/>
              <a:t>()</a:t>
            </a:r>
            <a:br>
              <a:rPr lang="en-US" sz="900" dirty="0"/>
            </a:br>
            <a:r>
              <a:rPr lang="en-US" sz="900" dirty="0" err="1"/>
              <a:t>plt.show</a:t>
            </a:r>
            <a:r>
              <a:rPr lang="en-US" sz="900" dirty="0"/>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425575"/>
            <a:ext cx="2895600" cy="21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1114777"/>
      </p:ext>
    </p:ext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 y="126821"/>
            <a:ext cx="4495800" cy="289182"/>
          </a:xfrm>
          <a:prstGeom prst="rect">
            <a:avLst/>
          </a:prstGeom>
        </p:spPr>
        <p:txBody>
          <a:bodyPr vert="horz" wrap="square" lIns="0" tIns="12065" rIns="0" bIns="0" rtlCol="0">
            <a:spAutoFit/>
          </a:bodyPr>
          <a:lstStyle/>
          <a:p>
            <a:r>
              <a:rPr sz="1000" spc="25" dirty="0"/>
              <a:t> </a:t>
            </a:r>
            <a:r>
              <a:rPr lang="en-US" sz="1000" dirty="0"/>
              <a:t>Creating Scatter Plots</a:t>
            </a:r>
            <a:br>
              <a:rPr lang="en-US" sz="1000" dirty="0"/>
            </a:br>
            <a:endParaRPr lang="en-US" sz="800" b="0" dirty="0"/>
          </a:p>
        </p:txBody>
      </p:sp>
      <p:sp>
        <p:nvSpPr>
          <p:cNvPr id="3" name="object 3"/>
          <p:cNvSpPr txBox="1"/>
          <p:nvPr/>
        </p:nvSpPr>
        <p:spPr>
          <a:xfrm>
            <a:off x="107372" y="456767"/>
            <a:ext cx="3721677" cy="1052211"/>
          </a:xfrm>
          <a:prstGeom prst="rect">
            <a:avLst/>
          </a:prstGeom>
          <a:solidFill>
            <a:srgbClr val="F9F9F9"/>
          </a:solidFill>
          <a:ln w="5054">
            <a:solidFill>
              <a:srgbClr val="000000"/>
            </a:solidFill>
          </a:ln>
        </p:spPr>
        <p:txBody>
          <a:bodyPr vert="horz" wrap="square" lIns="0" tIns="81915" rIns="0" bIns="0" rtlCol="0">
            <a:spAutoFit/>
          </a:bodyPr>
          <a:lstStyle/>
          <a:p>
            <a:pPr marL="228600"/>
            <a:r>
              <a:rPr lang="en-US" sz="900" dirty="0"/>
              <a:t>import </a:t>
            </a:r>
            <a:r>
              <a:rPr lang="en-US" sz="900" dirty="0" err="1"/>
              <a:t>matplotlib.pyplot</a:t>
            </a:r>
            <a:r>
              <a:rPr lang="en-US" sz="900" dirty="0"/>
              <a:t> as </a:t>
            </a:r>
            <a:r>
              <a:rPr lang="en-US" sz="900" dirty="0" err="1"/>
              <a:t>plt</a:t>
            </a:r>
            <a:r>
              <a:rPr lang="en-US" sz="900" dirty="0"/>
              <a:t/>
            </a:r>
            <a:br>
              <a:rPr lang="en-US" sz="900" dirty="0"/>
            </a:br>
            <a:r>
              <a:rPr lang="en-US" sz="900" dirty="0"/>
              <a:t>import </a:t>
            </a:r>
            <a:r>
              <a:rPr lang="en-US" sz="900" dirty="0" err="1"/>
              <a:t>numpy</a:t>
            </a:r>
            <a:r>
              <a:rPr lang="en-US" sz="900" dirty="0"/>
              <a:t> as </a:t>
            </a:r>
            <a:r>
              <a:rPr lang="en-US" sz="900" dirty="0" err="1"/>
              <a:t>np</a:t>
            </a:r>
            <a:r>
              <a:rPr lang="en-US" sz="900" dirty="0"/>
              <a:t/>
            </a:r>
            <a:br>
              <a:rPr lang="en-US" sz="900" dirty="0"/>
            </a:br>
            <a:r>
              <a:rPr lang="en-US" sz="900" dirty="0"/>
              <a:t>x = </a:t>
            </a:r>
            <a:r>
              <a:rPr lang="en-US" sz="900" dirty="0" err="1"/>
              <a:t>np.array</a:t>
            </a:r>
            <a:r>
              <a:rPr lang="en-US" sz="900" dirty="0"/>
              <a:t>([5,7,8,7,2,17,2,9,4,11,12,9,6])</a:t>
            </a:r>
            <a:br>
              <a:rPr lang="en-US" sz="900" dirty="0"/>
            </a:br>
            <a:r>
              <a:rPr lang="en-US" sz="900" dirty="0"/>
              <a:t>y = </a:t>
            </a:r>
            <a:r>
              <a:rPr lang="en-US" sz="900" dirty="0" err="1"/>
              <a:t>np.array</a:t>
            </a:r>
            <a:r>
              <a:rPr lang="en-US" sz="900" dirty="0"/>
              <a:t>([99,86,87,88,111,86,103,87,94,78,77,85,86])</a:t>
            </a:r>
            <a:br>
              <a:rPr lang="en-US" sz="900" dirty="0"/>
            </a:br>
            <a:r>
              <a:rPr lang="en-US" sz="900" dirty="0"/>
              <a:t>sizes = </a:t>
            </a:r>
            <a:r>
              <a:rPr lang="en-US" sz="900" dirty="0" err="1"/>
              <a:t>np.array</a:t>
            </a:r>
            <a:r>
              <a:rPr lang="en-US" sz="900" dirty="0"/>
              <a:t>([20,50,100,200,500,1000,60,90,10,300,600,800,75])</a:t>
            </a:r>
            <a:br>
              <a:rPr lang="en-US" sz="900" dirty="0"/>
            </a:br>
            <a:r>
              <a:rPr lang="en-US" sz="900" dirty="0" err="1"/>
              <a:t>plt.scatter</a:t>
            </a:r>
            <a:r>
              <a:rPr lang="en-US" sz="900" dirty="0"/>
              <a:t>(x, y, s=sizes)</a:t>
            </a:r>
            <a:br>
              <a:rPr lang="en-US" sz="900" dirty="0"/>
            </a:br>
            <a:r>
              <a:rPr lang="en-US" sz="900" dirty="0" err="1"/>
              <a:t>plt.show</a:t>
            </a:r>
            <a:r>
              <a:rPr lang="en-US" sz="900" dirty="0"/>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312327"/>
            <a:ext cx="2876550" cy="214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448069"/>
      </p:ext>
    </p:ext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 y="126821"/>
            <a:ext cx="4495800" cy="289182"/>
          </a:xfrm>
          <a:prstGeom prst="rect">
            <a:avLst/>
          </a:prstGeom>
        </p:spPr>
        <p:txBody>
          <a:bodyPr vert="horz" wrap="square" lIns="0" tIns="12065" rIns="0" bIns="0" rtlCol="0">
            <a:spAutoFit/>
          </a:bodyPr>
          <a:lstStyle/>
          <a:p>
            <a:r>
              <a:rPr sz="1000" spc="25" dirty="0"/>
              <a:t> </a:t>
            </a:r>
            <a:r>
              <a:rPr lang="en-US" sz="1000" dirty="0"/>
              <a:t>Creating Scatter Plots</a:t>
            </a:r>
            <a:br>
              <a:rPr lang="en-US" sz="1000" dirty="0"/>
            </a:br>
            <a:endParaRPr lang="en-US" sz="800" b="0" dirty="0"/>
          </a:p>
        </p:txBody>
      </p:sp>
      <p:sp>
        <p:nvSpPr>
          <p:cNvPr id="3" name="object 3"/>
          <p:cNvSpPr txBox="1"/>
          <p:nvPr/>
        </p:nvSpPr>
        <p:spPr>
          <a:xfrm>
            <a:off x="107372" y="456767"/>
            <a:ext cx="3721677" cy="1052211"/>
          </a:xfrm>
          <a:prstGeom prst="rect">
            <a:avLst/>
          </a:prstGeom>
          <a:solidFill>
            <a:srgbClr val="F9F9F9"/>
          </a:solidFill>
          <a:ln w="5054">
            <a:solidFill>
              <a:srgbClr val="000000"/>
            </a:solidFill>
          </a:ln>
        </p:spPr>
        <p:txBody>
          <a:bodyPr vert="horz" wrap="square" lIns="0" tIns="81915" rIns="0" bIns="0" rtlCol="0">
            <a:spAutoFit/>
          </a:bodyPr>
          <a:lstStyle/>
          <a:p>
            <a:pPr marL="228600"/>
            <a:r>
              <a:rPr lang="en-US" sz="900" dirty="0"/>
              <a:t>import </a:t>
            </a:r>
            <a:r>
              <a:rPr lang="en-US" sz="900" dirty="0" err="1"/>
              <a:t>matplotlib.pyplot</a:t>
            </a:r>
            <a:r>
              <a:rPr lang="en-US" sz="900" dirty="0"/>
              <a:t> as </a:t>
            </a:r>
            <a:r>
              <a:rPr lang="en-US" sz="900" dirty="0" err="1"/>
              <a:t>plt</a:t>
            </a:r>
            <a:r>
              <a:rPr lang="en-US" sz="900" dirty="0"/>
              <a:t/>
            </a:r>
            <a:br>
              <a:rPr lang="en-US" sz="900" dirty="0"/>
            </a:br>
            <a:r>
              <a:rPr lang="en-US" sz="900" dirty="0"/>
              <a:t>import </a:t>
            </a:r>
            <a:r>
              <a:rPr lang="en-US" sz="900" dirty="0" err="1"/>
              <a:t>numpy</a:t>
            </a:r>
            <a:r>
              <a:rPr lang="en-US" sz="900" dirty="0"/>
              <a:t> as </a:t>
            </a:r>
            <a:r>
              <a:rPr lang="en-US" sz="900" dirty="0" err="1"/>
              <a:t>np</a:t>
            </a:r>
            <a:r>
              <a:rPr lang="en-US" sz="900" dirty="0"/>
              <a:t/>
            </a:r>
            <a:br>
              <a:rPr lang="en-US" sz="900" dirty="0"/>
            </a:br>
            <a:r>
              <a:rPr lang="en-US" sz="900" dirty="0"/>
              <a:t>x = </a:t>
            </a:r>
            <a:r>
              <a:rPr lang="en-US" sz="900" dirty="0" err="1"/>
              <a:t>np.array</a:t>
            </a:r>
            <a:r>
              <a:rPr lang="en-US" sz="900" dirty="0"/>
              <a:t>([5,7,8,7,2,17,2,9,4,11,12,9,6])</a:t>
            </a:r>
            <a:br>
              <a:rPr lang="en-US" sz="900" dirty="0"/>
            </a:br>
            <a:r>
              <a:rPr lang="en-US" sz="900" dirty="0"/>
              <a:t>y = </a:t>
            </a:r>
            <a:r>
              <a:rPr lang="en-US" sz="900" dirty="0" err="1"/>
              <a:t>np.array</a:t>
            </a:r>
            <a:r>
              <a:rPr lang="en-US" sz="900" dirty="0"/>
              <a:t>([99,86,87,88,111,86,103,87,94,78,77,85,86])</a:t>
            </a:r>
            <a:br>
              <a:rPr lang="en-US" sz="900" dirty="0"/>
            </a:br>
            <a:r>
              <a:rPr lang="en-US" sz="900" dirty="0"/>
              <a:t>sizes = </a:t>
            </a:r>
            <a:r>
              <a:rPr lang="en-US" sz="900" dirty="0" err="1"/>
              <a:t>np.array</a:t>
            </a:r>
            <a:r>
              <a:rPr lang="en-US" sz="900" dirty="0"/>
              <a:t>([20,50,100,200,500,1000,60,90,10,300,600,800,75])</a:t>
            </a:r>
            <a:br>
              <a:rPr lang="en-US" sz="900" dirty="0"/>
            </a:br>
            <a:r>
              <a:rPr lang="en-US" sz="900" dirty="0" err="1"/>
              <a:t>plt.scatter</a:t>
            </a:r>
            <a:r>
              <a:rPr lang="en-US" sz="900" dirty="0"/>
              <a:t>(x, y, s=sizes, alpha=0.5)</a:t>
            </a:r>
            <a:br>
              <a:rPr lang="en-US" sz="900" dirty="0"/>
            </a:br>
            <a:r>
              <a:rPr lang="en-US" sz="900" dirty="0" err="1"/>
              <a:t>plt.show</a:t>
            </a:r>
            <a:r>
              <a:rPr lang="en-US" sz="900" dirty="0"/>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1510" y="1425575"/>
            <a:ext cx="2621753" cy="195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28936"/>
      </p:ext>
    </p:extLst>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 y="126821"/>
            <a:ext cx="4495800" cy="289182"/>
          </a:xfrm>
          <a:prstGeom prst="rect">
            <a:avLst/>
          </a:prstGeom>
        </p:spPr>
        <p:txBody>
          <a:bodyPr vert="horz" wrap="square" lIns="0" tIns="12065" rIns="0" bIns="0" rtlCol="0">
            <a:spAutoFit/>
          </a:bodyPr>
          <a:lstStyle/>
          <a:p>
            <a:r>
              <a:rPr sz="1000" spc="25" dirty="0"/>
              <a:t> </a:t>
            </a:r>
            <a:r>
              <a:rPr lang="en-US" sz="1000" dirty="0"/>
              <a:t>Creating Scatter Plots</a:t>
            </a:r>
            <a:br>
              <a:rPr lang="en-US" sz="1000" dirty="0"/>
            </a:br>
            <a:endParaRPr lang="en-US" sz="800" b="0" dirty="0"/>
          </a:p>
        </p:txBody>
      </p:sp>
      <p:sp>
        <p:nvSpPr>
          <p:cNvPr id="3" name="object 3"/>
          <p:cNvSpPr txBox="1"/>
          <p:nvPr/>
        </p:nvSpPr>
        <p:spPr>
          <a:xfrm>
            <a:off x="107371" y="312738"/>
            <a:ext cx="3721677" cy="1329210"/>
          </a:xfrm>
          <a:prstGeom prst="rect">
            <a:avLst/>
          </a:prstGeom>
          <a:solidFill>
            <a:srgbClr val="F9F9F9"/>
          </a:solidFill>
          <a:ln w="5054">
            <a:solidFill>
              <a:srgbClr val="000000"/>
            </a:solidFill>
          </a:ln>
        </p:spPr>
        <p:txBody>
          <a:bodyPr vert="horz" wrap="square" lIns="0" tIns="81915" rIns="0" bIns="0" rtlCol="0">
            <a:spAutoFit/>
          </a:bodyPr>
          <a:lstStyle/>
          <a:p>
            <a:pPr marL="228600"/>
            <a:r>
              <a:rPr lang="en-US" sz="900" dirty="0"/>
              <a:t>import </a:t>
            </a:r>
            <a:r>
              <a:rPr lang="en-US" sz="900" dirty="0" err="1"/>
              <a:t>matplotlib.pyplot</a:t>
            </a:r>
            <a:r>
              <a:rPr lang="en-US" sz="900" dirty="0"/>
              <a:t> as </a:t>
            </a:r>
            <a:r>
              <a:rPr lang="en-US" sz="900" dirty="0" err="1"/>
              <a:t>plt</a:t>
            </a:r>
            <a:r>
              <a:rPr lang="en-US" sz="900" dirty="0"/>
              <a:t/>
            </a:r>
            <a:br>
              <a:rPr lang="en-US" sz="900" dirty="0"/>
            </a:br>
            <a:r>
              <a:rPr lang="en-US" sz="900" dirty="0"/>
              <a:t>import </a:t>
            </a:r>
            <a:r>
              <a:rPr lang="en-US" sz="900" dirty="0" err="1"/>
              <a:t>numpy</a:t>
            </a:r>
            <a:r>
              <a:rPr lang="en-US" sz="900" dirty="0"/>
              <a:t> as </a:t>
            </a:r>
            <a:r>
              <a:rPr lang="en-US" sz="900" dirty="0" err="1"/>
              <a:t>np</a:t>
            </a:r>
            <a:r>
              <a:rPr lang="en-US" sz="900" dirty="0"/>
              <a:t/>
            </a:r>
            <a:br>
              <a:rPr lang="en-US" sz="900" dirty="0"/>
            </a:br>
            <a:r>
              <a:rPr lang="en-US" sz="900" dirty="0"/>
              <a:t>x = </a:t>
            </a:r>
            <a:r>
              <a:rPr lang="en-US" sz="900" dirty="0" err="1"/>
              <a:t>np.random.randint</a:t>
            </a:r>
            <a:r>
              <a:rPr lang="en-US" sz="900" dirty="0"/>
              <a:t>(100, size=(100))</a:t>
            </a:r>
            <a:br>
              <a:rPr lang="en-US" sz="900" dirty="0"/>
            </a:br>
            <a:r>
              <a:rPr lang="en-US" sz="900" dirty="0"/>
              <a:t>y = </a:t>
            </a:r>
            <a:r>
              <a:rPr lang="en-US" sz="900" dirty="0" err="1"/>
              <a:t>np.random.randint</a:t>
            </a:r>
            <a:r>
              <a:rPr lang="en-US" sz="900" dirty="0"/>
              <a:t>(100, size=(100))</a:t>
            </a:r>
            <a:br>
              <a:rPr lang="en-US" sz="900" dirty="0"/>
            </a:br>
            <a:r>
              <a:rPr lang="en-US" sz="900" dirty="0"/>
              <a:t>colors = </a:t>
            </a:r>
            <a:r>
              <a:rPr lang="en-US" sz="900" dirty="0" err="1"/>
              <a:t>np.random.randint</a:t>
            </a:r>
            <a:r>
              <a:rPr lang="en-US" sz="900" dirty="0"/>
              <a:t>(100, size=(100))</a:t>
            </a:r>
            <a:br>
              <a:rPr lang="en-US" sz="900" dirty="0"/>
            </a:br>
            <a:r>
              <a:rPr lang="en-US" sz="900" dirty="0"/>
              <a:t>sizes = 10 * </a:t>
            </a:r>
            <a:r>
              <a:rPr lang="en-US" sz="900" dirty="0" err="1"/>
              <a:t>np.random.randint</a:t>
            </a:r>
            <a:r>
              <a:rPr lang="en-US" sz="900" dirty="0"/>
              <a:t>(100, size=(100))</a:t>
            </a:r>
            <a:br>
              <a:rPr lang="en-US" sz="900" dirty="0"/>
            </a:br>
            <a:r>
              <a:rPr lang="en-US" sz="900" dirty="0" err="1"/>
              <a:t>plt.scatter</a:t>
            </a:r>
            <a:r>
              <a:rPr lang="en-US" sz="900" dirty="0"/>
              <a:t>(x, y, c=colors, s=sizes, alpha=0.5, </a:t>
            </a:r>
            <a:r>
              <a:rPr lang="en-US" sz="900" dirty="0" err="1"/>
              <a:t>cmap</a:t>
            </a:r>
            <a:r>
              <a:rPr lang="en-US" sz="900" dirty="0"/>
              <a:t>='</a:t>
            </a:r>
            <a:r>
              <a:rPr lang="en-US" sz="900" dirty="0" err="1"/>
              <a:t>nipy_spectral</a:t>
            </a:r>
            <a:r>
              <a:rPr lang="en-US" sz="900" dirty="0"/>
              <a:t>')</a:t>
            </a:r>
            <a:br>
              <a:rPr lang="en-US" sz="900" dirty="0"/>
            </a:br>
            <a:r>
              <a:rPr lang="en-US" sz="900" dirty="0" err="1"/>
              <a:t>plt.colorbar</a:t>
            </a:r>
            <a:r>
              <a:rPr lang="en-US" sz="900" dirty="0"/>
              <a:t>()</a:t>
            </a:r>
            <a:br>
              <a:rPr lang="en-US" sz="900" dirty="0"/>
            </a:br>
            <a:r>
              <a:rPr lang="en-US" sz="900" dirty="0" err="1"/>
              <a:t>plt.show</a:t>
            </a:r>
            <a:r>
              <a:rPr lang="en-US" sz="900" dirty="0"/>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1650" y="1501775"/>
            <a:ext cx="2343150" cy="175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166854"/>
      </p:ext>
    </p:ext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 y="126821"/>
            <a:ext cx="4495800" cy="289182"/>
          </a:xfrm>
          <a:prstGeom prst="rect">
            <a:avLst/>
          </a:prstGeom>
        </p:spPr>
        <p:txBody>
          <a:bodyPr vert="horz" wrap="square" lIns="0" tIns="12065" rIns="0" bIns="0" rtlCol="0">
            <a:spAutoFit/>
          </a:bodyPr>
          <a:lstStyle/>
          <a:p>
            <a:r>
              <a:rPr sz="1000" spc="25" dirty="0"/>
              <a:t> </a:t>
            </a:r>
            <a:r>
              <a:rPr lang="en-US" sz="1000" dirty="0"/>
              <a:t>Creating Scatter Plots</a:t>
            </a:r>
            <a:br>
              <a:rPr lang="en-US" sz="1000" dirty="0"/>
            </a:br>
            <a:endParaRPr lang="en-US" sz="800" b="0" dirty="0"/>
          </a:p>
        </p:txBody>
      </p:sp>
      <p:sp>
        <p:nvSpPr>
          <p:cNvPr id="3" name="object 3"/>
          <p:cNvSpPr txBox="1"/>
          <p:nvPr/>
        </p:nvSpPr>
        <p:spPr>
          <a:xfrm>
            <a:off x="107371" y="312738"/>
            <a:ext cx="3721677" cy="1329210"/>
          </a:xfrm>
          <a:prstGeom prst="rect">
            <a:avLst/>
          </a:prstGeom>
          <a:solidFill>
            <a:srgbClr val="F9F9F9"/>
          </a:solidFill>
          <a:ln w="5054">
            <a:solidFill>
              <a:srgbClr val="000000"/>
            </a:solidFill>
          </a:ln>
        </p:spPr>
        <p:txBody>
          <a:bodyPr vert="horz" wrap="square" lIns="0" tIns="81915" rIns="0" bIns="0" rtlCol="0">
            <a:spAutoFit/>
          </a:bodyPr>
          <a:lstStyle/>
          <a:p>
            <a:pPr marL="228600"/>
            <a:r>
              <a:rPr lang="en-US" sz="900" dirty="0"/>
              <a:t>import </a:t>
            </a:r>
            <a:r>
              <a:rPr lang="en-US" sz="900" dirty="0" err="1"/>
              <a:t>matplotlib.pyplot</a:t>
            </a:r>
            <a:r>
              <a:rPr lang="en-US" sz="900" dirty="0"/>
              <a:t> as </a:t>
            </a:r>
            <a:r>
              <a:rPr lang="en-US" sz="900" dirty="0" err="1"/>
              <a:t>plt</a:t>
            </a:r>
            <a:r>
              <a:rPr lang="en-US" sz="900" dirty="0"/>
              <a:t/>
            </a:r>
            <a:br>
              <a:rPr lang="en-US" sz="900" dirty="0"/>
            </a:br>
            <a:r>
              <a:rPr lang="en-US" sz="900" dirty="0"/>
              <a:t>import </a:t>
            </a:r>
            <a:r>
              <a:rPr lang="en-US" sz="900" dirty="0" err="1"/>
              <a:t>numpy</a:t>
            </a:r>
            <a:r>
              <a:rPr lang="en-US" sz="900" dirty="0"/>
              <a:t> as </a:t>
            </a:r>
            <a:r>
              <a:rPr lang="en-US" sz="900" dirty="0" err="1"/>
              <a:t>np</a:t>
            </a:r>
            <a:r>
              <a:rPr lang="en-US" sz="900" dirty="0"/>
              <a:t/>
            </a:r>
            <a:br>
              <a:rPr lang="en-US" sz="900" dirty="0"/>
            </a:br>
            <a:r>
              <a:rPr lang="en-US" sz="900" dirty="0"/>
              <a:t>x = </a:t>
            </a:r>
            <a:r>
              <a:rPr lang="en-US" sz="900" dirty="0" err="1"/>
              <a:t>np.random.randint</a:t>
            </a:r>
            <a:r>
              <a:rPr lang="en-US" sz="900" dirty="0"/>
              <a:t>(100, size=(100))</a:t>
            </a:r>
            <a:br>
              <a:rPr lang="en-US" sz="900" dirty="0"/>
            </a:br>
            <a:r>
              <a:rPr lang="en-US" sz="900" dirty="0"/>
              <a:t>y = </a:t>
            </a:r>
            <a:r>
              <a:rPr lang="en-US" sz="900" dirty="0" err="1"/>
              <a:t>np.random.randint</a:t>
            </a:r>
            <a:r>
              <a:rPr lang="en-US" sz="900" dirty="0"/>
              <a:t>(100, size=(100))</a:t>
            </a:r>
            <a:br>
              <a:rPr lang="en-US" sz="900" dirty="0"/>
            </a:br>
            <a:r>
              <a:rPr lang="en-US" sz="900" dirty="0"/>
              <a:t>colors = </a:t>
            </a:r>
            <a:r>
              <a:rPr lang="en-US" sz="900" dirty="0" err="1"/>
              <a:t>np.random.randint</a:t>
            </a:r>
            <a:r>
              <a:rPr lang="en-US" sz="900" dirty="0"/>
              <a:t>(100, size=(100))</a:t>
            </a:r>
            <a:br>
              <a:rPr lang="en-US" sz="900" dirty="0"/>
            </a:br>
            <a:r>
              <a:rPr lang="en-US" sz="900" dirty="0"/>
              <a:t>sizes = 10 * </a:t>
            </a:r>
            <a:r>
              <a:rPr lang="en-US" sz="900" dirty="0" err="1"/>
              <a:t>np.random.randint</a:t>
            </a:r>
            <a:r>
              <a:rPr lang="en-US" sz="900" dirty="0"/>
              <a:t>(100, size=(100))</a:t>
            </a:r>
            <a:br>
              <a:rPr lang="en-US" sz="900" dirty="0"/>
            </a:br>
            <a:r>
              <a:rPr lang="en-US" sz="900" dirty="0" err="1"/>
              <a:t>plt.scatter</a:t>
            </a:r>
            <a:r>
              <a:rPr lang="en-US" sz="900" dirty="0"/>
              <a:t>(x, y, c=colors, s=sizes, alpha=0.5, </a:t>
            </a:r>
            <a:r>
              <a:rPr lang="en-US" sz="900" dirty="0" err="1"/>
              <a:t>cmap</a:t>
            </a:r>
            <a:r>
              <a:rPr lang="en-US" sz="900" dirty="0"/>
              <a:t>='</a:t>
            </a:r>
            <a:r>
              <a:rPr lang="en-US" sz="900" dirty="0" err="1"/>
              <a:t>nipy_spectral</a:t>
            </a:r>
            <a:r>
              <a:rPr lang="en-US" sz="900" dirty="0"/>
              <a:t>')</a:t>
            </a:r>
            <a:br>
              <a:rPr lang="en-US" sz="900" dirty="0"/>
            </a:br>
            <a:r>
              <a:rPr lang="en-US" sz="900" dirty="0" err="1"/>
              <a:t>plt.colorbar</a:t>
            </a:r>
            <a:r>
              <a:rPr lang="en-US" sz="900" dirty="0"/>
              <a:t>()</a:t>
            </a:r>
            <a:br>
              <a:rPr lang="en-US" sz="900" dirty="0"/>
            </a:br>
            <a:r>
              <a:rPr lang="en-US" sz="900" dirty="0" err="1"/>
              <a:t>plt.show</a:t>
            </a:r>
            <a:r>
              <a:rPr lang="en-US" sz="900" dirty="0"/>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www.w3schools.com/python/img_matplotlib_marker_fmt1.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1650" y="1501775"/>
            <a:ext cx="2343150" cy="175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464024"/>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493" y="101165"/>
            <a:ext cx="875030" cy="207645"/>
          </a:xfrm>
          <a:prstGeom prst="rect">
            <a:avLst/>
          </a:prstGeom>
        </p:spPr>
        <p:txBody>
          <a:bodyPr vert="horz" wrap="square" lIns="0" tIns="12065" rIns="0" bIns="0" rtlCol="0">
            <a:spAutoFit/>
          </a:bodyPr>
          <a:lstStyle/>
          <a:p>
            <a:pPr marL="12700">
              <a:lnSpc>
                <a:spcPct val="100000"/>
              </a:lnSpc>
              <a:spcBef>
                <a:spcPts val="95"/>
              </a:spcBef>
            </a:pPr>
            <a:r>
              <a:rPr spc="-15" dirty="0"/>
              <a:t>Scatter</a:t>
            </a:r>
            <a:r>
              <a:rPr spc="25" dirty="0"/>
              <a:t> </a:t>
            </a:r>
            <a:r>
              <a:rPr dirty="0"/>
              <a:t>Plot</a:t>
            </a:r>
          </a:p>
        </p:txBody>
      </p:sp>
      <p:sp>
        <p:nvSpPr>
          <p:cNvPr id="3" name="object 3"/>
          <p:cNvSpPr txBox="1"/>
          <p:nvPr/>
        </p:nvSpPr>
        <p:spPr>
          <a:xfrm>
            <a:off x="781051" y="387896"/>
            <a:ext cx="3124200" cy="909416"/>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matplotlib.pyplot</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plt</a:t>
            </a:r>
            <a:r>
              <a:rPr lang="en-IN" sz="1000" dirty="0"/>
              <a:t/>
            </a:r>
            <a:br>
              <a:rPr lang="en-IN" sz="1000" dirty="0"/>
            </a:b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numpy</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np</a:t>
            </a:r>
            <a:r>
              <a:rPr lang="en-IN" sz="1000" dirty="0"/>
              <a:t/>
            </a:r>
            <a:br>
              <a:rPr lang="en-IN" sz="1000" dirty="0"/>
            </a:br>
            <a:r>
              <a:rPr lang="en-IN" sz="1000" dirty="0"/>
              <a:t/>
            </a:r>
            <a:br>
              <a:rPr lang="en-IN" sz="1000" dirty="0"/>
            </a:br>
            <a:r>
              <a:rPr lang="en-IN" sz="1000" b="0" i="0" dirty="0">
                <a:solidFill>
                  <a:srgbClr val="000000"/>
                </a:solidFill>
                <a:effectLst/>
                <a:latin typeface="Consolas" panose="020B0609020204030204" pitchFamily="49" charset="0"/>
              </a:rPr>
              <a:t>x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A52A2A"/>
                </a:solidFill>
                <a:effectLst/>
                <a:latin typeface="Consolas" panose="020B0609020204030204" pitchFamily="49" charset="0"/>
              </a:rPr>
              <a:t>"A"</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"B"</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"C"</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"D"</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a:solidFill>
                  <a:srgbClr val="000000"/>
                </a:solidFill>
                <a:effectLst/>
                <a:latin typeface="Consolas" panose="020B0609020204030204" pitchFamily="49" charset="0"/>
              </a:rPr>
              <a:t>y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FF0000"/>
                </a:solidFill>
                <a:effectLst/>
                <a:latin typeface="Consolas" panose="020B0609020204030204" pitchFamily="49" charset="0"/>
              </a:rPr>
              <a:t>3</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8</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10</a:t>
            </a:r>
            <a:r>
              <a:rPr lang="en-IN" sz="1000" b="0" i="0" dirty="0">
                <a:solidFill>
                  <a:srgbClr val="000000"/>
                </a:solidFill>
                <a:effectLst/>
                <a:latin typeface="Consolas" panose="020B0609020204030204" pitchFamily="49" charset="0"/>
              </a:rPr>
              <a:t>])</a:t>
            </a:r>
            <a:r>
              <a:rPr lang="en-IN" sz="1000" dirty="0"/>
              <a:t/>
            </a:r>
            <a:br>
              <a:rPr lang="en-IN" sz="1000" dirty="0"/>
            </a:br>
            <a:r>
              <a:rPr lang="en-IN" sz="1000" dirty="0"/>
              <a:t/>
            </a:r>
            <a:br>
              <a:rPr lang="en-IN" sz="1000" dirty="0"/>
            </a:br>
            <a:r>
              <a:rPr lang="en-IN" sz="1000" b="0" i="0" dirty="0" err="1">
                <a:solidFill>
                  <a:srgbClr val="000000"/>
                </a:solidFill>
                <a:effectLst/>
                <a:latin typeface="Consolas" panose="020B0609020204030204" pitchFamily="49" charset="0"/>
              </a:rPr>
              <a:t>plt.bar</a:t>
            </a:r>
            <a:r>
              <a:rPr lang="en-IN" sz="1000" b="0" i="0" dirty="0">
                <a:solidFill>
                  <a:srgbClr val="000000"/>
                </a:solidFill>
                <a:effectLst/>
                <a:latin typeface="Consolas" panose="020B0609020204030204" pitchFamily="49" charset="0"/>
              </a:rPr>
              <a:t>(</a:t>
            </a:r>
            <a:r>
              <a:rPr lang="en-IN" sz="1000" b="0" i="0" dirty="0" err="1">
                <a:solidFill>
                  <a:srgbClr val="000000"/>
                </a:solidFill>
                <a:effectLst/>
                <a:latin typeface="Consolas" panose="020B0609020204030204" pitchFamily="49" charset="0"/>
              </a:rPr>
              <a:t>x,y</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err="1">
                <a:solidFill>
                  <a:srgbClr val="000000"/>
                </a:solidFill>
                <a:effectLst/>
                <a:latin typeface="Consolas" panose="020B0609020204030204" pitchFamily="49" charset="0"/>
              </a:rPr>
              <a:t>plt.show</a:t>
            </a:r>
            <a:r>
              <a:rPr lang="en-IN" sz="1000" b="0" i="0" dirty="0">
                <a:solidFill>
                  <a:srgbClr val="000000"/>
                </a:solidFill>
                <a:effectLst/>
                <a:latin typeface="Consolas" panose="020B0609020204030204" pitchFamily="49" charset="0"/>
              </a:rPr>
              <a:t>()</a:t>
            </a:r>
            <a:endParaRPr sz="1000" dirty="0">
              <a:latin typeface="Tahoma"/>
              <a:cs typeface="Tahoma"/>
            </a:endParaRPr>
          </a:p>
        </p:txBody>
      </p:sp>
      <p:sp>
        <p:nvSpPr>
          <p:cNvPr id="5" name="Rectangle 1">
            <a:extLst>
              <a:ext uri="{FF2B5EF4-FFF2-40B4-BE49-F238E27FC236}">
                <a16:creationId xmlns="" xmlns:a16="http://schemas.microsoft.com/office/drawing/2014/main" id="{5C02F884-57F8-4022-BADD-C6413664F07A}"/>
              </a:ext>
            </a:extLst>
          </p:cNvPr>
          <p:cNvSpPr>
            <a:spLocks noChangeArrowheads="1"/>
          </p:cNvSpPr>
          <p:nvPr/>
        </p:nvSpPr>
        <p:spPr bwMode="auto">
          <a:xfrm>
            <a:off x="0" y="104217"/>
            <a:ext cx="4371325" cy="248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j-lt"/>
                <a:cs typeface="Segoe UI" panose="020B0502040204020203" pitchFamily="34" charset="0"/>
              </a:rPr>
              <a:t>Creating Bars: </a:t>
            </a:r>
            <a:r>
              <a:rPr kumimoji="0" lang="en-US" altLang="en-US" sz="1200" b="0" i="0" u="none" strike="noStrike" cap="none" normalizeH="0" baseline="0" dirty="0">
                <a:ln>
                  <a:noFill/>
                </a:ln>
                <a:solidFill>
                  <a:srgbClr val="000000"/>
                </a:solidFill>
                <a:effectLst/>
                <a:latin typeface="+mj-lt"/>
              </a:rPr>
              <a:t>With </a:t>
            </a:r>
            <a:r>
              <a:rPr kumimoji="0" lang="en-US" altLang="en-US" sz="1200" b="0" i="0" u="none" strike="noStrike" cap="none" normalizeH="0" baseline="0" dirty="0" err="1">
                <a:ln>
                  <a:noFill/>
                </a:ln>
                <a:solidFill>
                  <a:srgbClr val="000000"/>
                </a:solidFill>
                <a:effectLst/>
                <a:latin typeface="+mj-lt"/>
              </a:rPr>
              <a:t>Pyplot</a:t>
            </a:r>
            <a:r>
              <a:rPr kumimoji="0" lang="en-US" altLang="en-US" sz="1200" b="0" i="0" u="none" strike="noStrike" cap="none" normalizeH="0" baseline="0" dirty="0">
                <a:ln>
                  <a:noFill/>
                </a:ln>
                <a:solidFill>
                  <a:srgbClr val="000000"/>
                </a:solidFill>
                <a:effectLst/>
                <a:latin typeface="+mj-lt"/>
              </a:rPr>
              <a:t>, use the </a:t>
            </a:r>
            <a:r>
              <a:rPr kumimoji="0" lang="en-US" altLang="en-US" sz="1200" b="0" i="0" u="none" strike="noStrike" cap="none" normalizeH="0" baseline="0" dirty="0">
                <a:ln>
                  <a:noFill/>
                </a:ln>
                <a:solidFill>
                  <a:srgbClr val="DC143C"/>
                </a:solidFill>
                <a:effectLst/>
                <a:latin typeface="+mj-lt"/>
              </a:rPr>
              <a:t>bar()</a:t>
            </a:r>
            <a:r>
              <a:rPr kumimoji="0" lang="en-US" altLang="en-US" sz="1200" b="0" i="0" u="none" strike="noStrike" cap="none" normalizeH="0" baseline="0" dirty="0">
                <a:ln>
                  <a:noFill/>
                </a:ln>
                <a:solidFill>
                  <a:srgbClr val="000000"/>
                </a:solidFill>
                <a:effectLst/>
                <a:latin typeface="+mj-lt"/>
              </a:rPr>
              <a:t> function to draw bar graphs:</a:t>
            </a:r>
            <a:endParaRPr kumimoji="0" lang="en-US" altLang="en-US" sz="1200" b="0" i="0" u="none" strike="noStrike" cap="none" normalizeH="0" baseline="0" dirty="0">
              <a:ln>
                <a:noFill/>
              </a:ln>
              <a:solidFill>
                <a:schemeClr val="tx1"/>
              </a:solidFill>
              <a:effectLst/>
              <a:latin typeface="+mj-lt"/>
            </a:endParaRPr>
          </a:p>
        </p:txBody>
      </p:sp>
      <p:pic>
        <p:nvPicPr>
          <p:cNvPr id="6" name="Picture 5">
            <a:extLst>
              <a:ext uri="{FF2B5EF4-FFF2-40B4-BE49-F238E27FC236}">
                <a16:creationId xmlns="" xmlns:a16="http://schemas.microsoft.com/office/drawing/2014/main" id="{5AA3AAF9-DA29-4AD1-9E36-CF29D45EFF42}"/>
              </a:ext>
            </a:extLst>
          </p:cNvPr>
          <p:cNvPicPr>
            <a:picLocks noChangeAspect="1"/>
          </p:cNvPicPr>
          <p:nvPr/>
        </p:nvPicPr>
        <p:blipFill>
          <a:blip r:embed="rId2"/>
          <a:stretch>
            <a:fillRect/>
          </a:stretch>
        </p:blipFill>
        <p:spPr>
          <a:xfrm>
            <a:off x="1104902" y="1369239"/>
            <a:ext cx="2800349" cy="2091511"/>
          </a:xfrm>
          <a:prstGeom prst="rect">
            <a:avLst/>
          </a:prstGeom>
        </p:spPr>
      </p:pic>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493" y="101165"/>
            <a:ext cx="875030" cy="207645"/>
          </a:xfrm>
          <a:prstGeom prst="rect">
            <a:avLst/>
          </a:prstGeom>
        </p:spPr>
        <p:txBody>
          <a:bodyPr vert="horz" wrap="square" lIns="0" tIns="12065" rIns="0" bIns="0" rtlCol="0">
            <a:spAutoFit/>
          </a:bodyPr>
          <a:lstStyle/>
          <a:p>
            <a:pPr marL="12700">
              <a:lnSpc>
                <a:spcPct val="100000"/>
              </a:lnSpc>
              <a:spcBef>
                <a:spcPts val="95"/>
              </a:spcBef>
            </a:pPr>
            <a:r>
              <a:rPr spc="-15" dirty="0"/>
              <a:t>Scatter</a:t>
            </a:r>
            <a:r>
              <a:rPr spc="25" dirty="0"/>
              <a:t> </a:t>
            </a:r>
            <a:r>
              <a:rPr dirty="0"/>
              <a:t>Plot</a:t>
            </a:r>
          </a:p>
        </p:txBody>
      </p:sp>
      <p:sp>
        <p:nvSpPr>
          <p:cNvPr id="3" name="object 3"/>
          <p:cNvSpPr txBox="1"/>
          <p:nvPr/>
        </p:nvSpPr>
        <p:spPr>
          <a:xfrm>
            <a:off x="781051" y="387896"/>
            <a:ext cx="3124200" cy="909416"/>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matplotlib.pyplot</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plt</a:t>
            </a:r>
            <a:r>
              <a:rPr lang="en-IN" sz="1000" dirty="0"/>
              <a:t/>
            </a:r>
            <a:br>
              <a:rPr lang="en-IN" sz="1000" dirty="0"/>
            </a:b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numpy</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np</a:t>
            </a:r>
            <a:r>
              <a:rPr lang="en-IN" sz="1000" dirty="0"/>
              <a:t/>
            </a:r>
            <a:br>
              <a:rPr lang="en-IN" sz="1000" dirty="0"/>
            </a:br>
            <a:r>
              <a:rPr lang="en-IN" sz="1000" dirty="0"/>
              <a:t/>
            </a:r>
            <a:br>
              <a:rPr lang="en-IN" sz="1000" dirty="0"/>
            </a:br>
            <a:r>
              <a:rPr lang="en-IN" sz="1000" b="0" i="0" dirty="0">
                <a:solidFill>
                  <a:srgbClr val="000000"/>
                </a:solidFill>
                <a:effectLst/>
                <a:latin typeface="Consolas" panose="020B0609020204030204" pitchFamily="49" charset="0"/>
              </a:rPr>
              <a:t>x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A52A2A"/>
                </a:solidFill>
                <a:effectLst/>
                <a:latin typeface="Consolas" panose="020B0609020204030204" pitchFamily="49" charset="0"/>
              </a:rPr>
              <a:t>"A"</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"B"</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"C"</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"D"</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a:solidFill>
                  <a:srgbClr val="000000"/>
                </a:solidFill>
                <a:effectLst/>
                <a:latin typeface="Consolas" panose="020B0609020204030204" pitchFamily="49" charset="0"/>
              </a:rPr>
              <a:t>y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FF0000"/>
                </a:solidFill>
                <a:effectLst/>
                <a:latin typeface="Consolas" panose="020B0609020204030204" pitchFamily="49" charset="0"/>
              </a:rPr>
              <a:t>3</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8</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10</a:t>
            </a:r>
            <a:r>
              <a:rPr lang="en-IN" sz="1000" b="0" i="0" dirty="0">
                <a:solidFill>
                  <a:srgbClr val="000000"/>
                </a:solidFill>
                <a:effectLst/>
                <a:latin typeface="Consolas" panose="020B0609020204030204" pitchFamily="49" charset="0"/>
              </a:rPr>
              <a:t>])</a:t>
            </a:r>
            <a:r>
              <a:rPr lang="en-IN" sz="1000" dirty="0"/>
              <a:t/>
            </a:r>
            <a:br>
              <a:rPr lang="en-IN" sz="1000" dirty="0"/>
            </a:br>
            <a:r>
              <a:rPr lang="en-IN" sz="1000" dirty="0"/>
              <a:t/>
            </a:r>
            <a:br>
              <a:rPr lang="en-IN" sz="1000" dirty="0"/>
            </a:br>
            <a:r>
              <a:rPr lang="en-IN" sz="1000" b="0" i="0" dirty="0" err="1">
                <a:solidFill>
                  <a:srgbClr val="000000"/>
                </a:solidFill>
                <a:effectLst/>
                <a:latin typeface="Consolas" panose="020B0609020204030204" pitchFamily="49" charset="0"/>
              </a:rPr>
              <a:t>plt.barh</a:t>
            </a:r>
            <a:r>
              <a:rPr lang="en-IN" sz="1000" b="0" i="0" dirty="0">
                <a:solidFill>
                  <a:srgbClr val="000000"/>
                </a:solidFill>
                <a:effectLst/>
                <a:latin typeface="Consolas" panose="020B0609020204030204" pitchFamily="49" charset="0"/>
              </a:rPr>
              <a:t>(x, y)</a:t>
            </a:r>
            <a:r>
              <a:rPr lang="en-IN" sz="1000" dirty="0"/>
              <a:t/>
            </a:r>
            <a:br>
              <a:rPr lang="en-IN" sz="1000" dirty="0"/>
            </a:br>
            <a:r>
              <a:rPr lang="en-IN" sz="1000" b="0" i="0" dirty="0" err="1">
                <a:solidFill>
                  <a:srgbClr val="000000"/>
                </a:solidFill>
                <a:effectLst/>
                <a:latin typeface="Consolas" panose="020B0609020204030204" pitchFamily="49" charset="0"/>
              </a:rPr>
              <a:t>plt.show</a:t>
            </a:r>
            <a:r>
              <a:rPr lang="en-IN" sz="1000" b="0" i="0" dirty="0">
                <a:solidFill>
                  <a:srgbClr val="000000"/>
                </a:solidFill>
                <a:effectLst/>
                <a:latin typeface="Consolas" panose="020B0609020204030204" pitchFamily="49" charset="0"/>
              </a:rPr>
              <a:t>()</a:t>
            </a:r>
            <a:endParaRPr sz="1000" dirty="0">
              <a:latin typeface="Tahoma"/>
              <a:cs typeface="Tahoma"/>
            </a:endParaRPr>
          </a:p>
        </p:txBody>
      </p:sp>
      <p:sp>
        <p:nvSpPr>
          <p:cNvPr id="5" name="Rectangle 1">
            <a:extLst>
              <a:ext uri="{FF2B5EF4-FFF2-40B4-BE49-F238E27FC236}">
                <a16:creationId xmlns="" xmlns:a16="http://schemas.microsoft.com/office/drawing/2014/main" id="{5C02F884-57F8-4022-BADD-C6413664F07A}"/>
              </a:ext>
            </a:extLst>
          </p:cNvPr>
          <p:cNvSpPr>
            <a:spLocks noChangeArrowheads="1"/>
          </p:cNvSpPr>
          <p:nvPr/>
        </p:nvSpPr>
        <p:spPr bwMode="auto">
          <a:xfrm>
            <a:off x="0" y="104217"/>
            <a:ext cx="4416209" cy="248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j-lt"/>
                <a:cs typeface="Segoe UI" panose="020B0502040204020203" pitchFamily="34" charset="0"/>
              </a:rPr>
              <a:t>Creating Bars: </a:t>
            </a:r>
            <a:r>
              <a:rPr kumimoji="0" lang="en-US" altLang="en-US" sz="1200" b="0" i="0" u="none" strike="noStrike" cap="none" normalizeH="0" baseline="0" dirty="0">
                <a:ln>
                  <a:noFill/>
                </a:ln>
                <a:solidFill>
                  <a:srgbClr val="000000"/>
                </a:solidFill>
                <a:effectLst/>
                <a:latin typeface="+mj-lt"/>
              </a:rPr>
              <a:t>With </a:t>
            </a:r>
            <a:r>
              <a:rPr kumimoji="0" lang="en-US" altLang="en-US" sz="1200" b="0" i="0" u="none" strike="noStrike" cap="none" normalizeH="0" baseline="0" dirty="0" err="1">
                <a:ln>
                  <a:noFill/>
                </a:ln>
                <a:solidFill>
                  <a:srgbClr val="000000"/>
                </a:solidFill>
                <a:effectLst/>
                <a:latin typeface="+mj-lt"/>
              </a:rPr>
              <a:t>Pyplot</a:t>
            </a:r>
            <a:r>
              <a:rPr kumimoji="0" lang="en-US" altLang="en-US" sz="1200" b="0" i="0" u="none" strike="noStrike" cap="none" normalizeH="0" baseline="0" dirty="0">
                <a:ln>
                  <a:noFill/>
                </a:ln>
                <a:solidFill>
                  <a:srgbClr val="000000"/>
                </a:solidFill>
                <a:effectLst/>
                <a:latin typeface="+mj-lt"/>
              </a:rPr>
              <a:t>, use the </a:t>
            </a:r>
            <a:r>
              <a:rPr kumimoji="0" lang="en-US" altLang="en-US" sz="1200" b="0" i="0" u="none" strike="noStrike" cap="none" normalizeH="0" baseline="0" dirty="0" err="1">
                <a:ln>
                  <a:noFill/>
                </a:ln>
                <a:solidFill>
                  <a:srgbClr val="DC143C"/>
                </a:solidFill>
                <a:effectLst/>
                <a:latin typeface="+mj-lt"/>
              </a:rPr>
              <a:t>barh</a:t>
            </a:r>
            <a:r>
              <a:rPr kumimoji="0" lang="en-US" altLang="en-US" sz="1200" b="0" i="0" u="none" strike="noStrike" cap="none" normalizeH="0" baseline="0" dirty="0">
                <a:ln>
                  <a:noFill/>
                </a:ln>
                <a:solidFill>
                  <a:srgbClr val="DC143C"/>
                </a:solidFill>
                <a:effectLst/>
                <a:latin typeface="+mj-lt"/>
              </a:rPr>
              <a:t>()</a:t>
            </a:r>
            <a:r>
              <a:rPr kumimoji="0" lang="en-US" altLang="en-US" sz="1200" b="0" i="0" u="none" strike="noStrike" cap="none" normalizeH="0" baseline="0" dirty="0">
                <a:ln>
                  <a:noFill/>
                </a:ln>
                <a:solidFill>
                  <a:srgbClr val="000000"/>
                </a:solidFill>
                <a:effectLst/>
                <a:latin typeface="+mj-lt"/>
              </a:rPr>
              <a:t> function to draw bar graphs:</a:t>
            </a:r>
            <a:endParaRPr kumimoji="0" lang="en-US" altLang="en-US" sz="1200" b="0" i="0" u="none" strike="noStrike" cap="none" normalizeH="0" baseline="0" dirty="0">
              <a:ln>
                <a:noFill/>
              </a:ln>
              <a:solidFill>
                <a:schemeClr val="tx1"/>
              </a:solidFill>
              <a:effectLst/>
              <a:latin typeface="+mj-lt"/>
            </a:endParaRPr>
          </a:p>
        </p:txBody>
      </p:sp>
      <p:pic>
        <p:nvPicPr>
          <p:cNvPr id="4" name="Picture 3">
            <a:extLst>
              <a:ext uri="{FF2B5EF4-FFF2-40B4-BE49-F238E27FC236}">
                <a16:creationId xmlns="" xmlns:a16="http://schemas.microsoft.com/office/drawing/2014/main" id="{D7C94191-0596-4F60-A937-99D6C62235E5}"/>
              </a:ext>
            </a:extLst>
          </p:cNvPr>
          <p:cNvPicPr>
            <a:picLocks noChangeAspect="1"/>
          </p:cNvPicPr>
          <p:nvPr/>
        </p:nvPicPr>
        <p:blipFill>
          <a:blip r:embed="rId2"/>
          <a:stretch>
            <a:fillRect/>
          </a:stretch>
        </p:blipFill>
        <p:spPr>
          <a:xfrm>
            <a:off x="958942" y="1425575"/>
            <a:ext cx="2717708" cy="2029788"/>
          </a:xfrm>
          <a:prstGeom prst="rect">
            <a:avLst/>
          </a:prstGeom>
        </p:spPr>
      </p:pic>
    </p:spTree>
    <p:extLst>
      <p:ext uri="{BB962C8B-B14F-4D97-AF65-F5344CB8AC3E}">
        <p14:creationId xmlns:p14="http://schemas.microsoft.com/office/powerpoint/2010/main" val="2462362210"/>
      </p:ext>
    </p:extLst>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493" y="101165"/>
            <a:ext cx="875030" cy="207645"/>
          </a:xfrm>
          <a:prstGeom prst="rect">
            <a:avLst/>
          </a:prstGeom>
        </p:spPr>
        <p:txBody>
          <a:bodyPr vert="horz" wrap="square" lIns="0" tIns="12065" rIns="0" bIns="0" rtlCol="0">
            <a:spAutoFit/>
          </a:bodyPr>
          <a:lstStyle/>
          <a:p>
            <a:pPr marL="12700">
              <a:lnSpc>
                <a:spcPct val="100000"/>
              </a:lnSpc>
              <a:spcBef>
                <a:spcPts val="95"/>
              </a:spcBef>
            </a:pPr>
            <a:r>
              <a:rPr spc="-15" dirty="0"/>
              <a:t>Scatter</a:t>
            </a:r>
            <a:r>
              <a:rPr spc="25" dirty="0"/>
              <a:t> </a:t>
            </a:r>
            <a:r>
              <a:rPr dirty="0"/>
              <a:t>Plot</a:t>
            </a:r>
          </a:p>
        </p:txBody>
      </p:sp>
      <p:sp>
        <p:nvSpPr>
          <p:cNvPr id="3" name="object 3"/>
          <p:cNvSpPr txBox="1"/>
          <p:nvPr/>
        </p:nvSpPr>
        <p:spPr>
          <a:xfrm>
            <a:off x="781051" y="387896"/>
            <a:ext cx="3124200" cy="909416"/>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matplotlib.pyplot</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plt</a:t>
            </a:r>
            <a:r>
              <a:rPr lang="en-IN" sz="1000" dirty="0"/>
              <a:t/>
            </a:r>
            <a:br>
              <a:rPr lang="en-IN" sz="1000" dirty="0"/>
            </a:b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numpy</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np</a:t>
            </a:r>
            <a:r>
              <a:rPr lang="en-IN" sz="1000" dirty="0"/>
              <a:t/>
            </a:r>
            <a:br>
              <a:rPr lang="en-IN" sz="1000" dirty="0"/>
            </a:br>
            <a:r>
              <a:rPr lang="en-IN" sz="1000" dirty="0"/>
              <a:t/>
            </a:r>
            <a:br>
              <a:rPr lang="en-IN" sz="1000" dirty="0"/>
            </a:br>
            <a:r>
              <a:rPr lang="en-IN" sz="1000" b="0" i="0" dirty="0">
                <a:solidFill>
                  <a:srgbClr val="000000"/>
                </a:solidFill>
                <a:effectLst/>
                <a:latin typeface="Consolas" panose="020B0609020204030204" pitchFamily="49" charset="0"/>
              </a:rPr>
              <a:t>x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A52A2A"/>
                </a:solidFill>
                <a:effectLst/>
                <a:latin typeface="Consolas" panose="020B0609020204030204" pitchFamily="49" charset="0"/>
              </a:rPr>
              <a:t>"A"</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"B"</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"C"</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"D"</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a:solidFill>
                  <a:srgbClr val="000000"/>
                </a:solidFill>
                <a:effectLst/>
                <a:latin typeface="Consolas" panose="020B0609020204030204" pitchFamily="49" charset="0"/>
              </a:rPr>
              <a:t>y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FF0000"/>
                </a:solidFill>
                <a:effectLst/>
                <a:latin typeface="Consolas" panose="020B0609020204030204" pitchFamily="49" charset="0"/>
              </a:rPr>
              <a:t>3</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8</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10</a:t>
            </a:r>
            <a:r>
              <a:rPr lang="en-IN" sz="1000" b="0" i="0" dirty="0">
                <a:solidFill>
                  <a:srgbClr val="000000"/>
                </a:solidFill>
                <a:effectLst/>
                <a:latin typeface="Consolas" panose="020B0609020204030204" pitchFamily="49" charset="0"/>
              </a:rPr>
              <a:t>])</a:t>
            </a:r>
            <a:r>
              <a:rPr lang="en-IN" sz="1000" dirty="0"/>
              <a:t/>
            </a:r>
            <a:br>
              <a:rPr lang="en-IN" sz="1000" dirty="0"/>
            </a:br>
            <a:r>
              <a:rPr lang="en-IN" sz="1000" dirty="0"/>
              <a:t/>
            </a:r>
            <a:br>
              <a:rPr lang="en-IN" sz="1000" dirty="0"/>
            </a:br>
            <a:r>
              <a:rPr lang="en-IN" sz="1000" b="0" i="0" dirty="0" err="1">
                <a:solidFill>
                  <a:srgbClr val="000000"/>
                </a:solidFill>
                <a:effectLst/>
                <a:latin typeface="Consolas" panose="020B0609020204030204" pitchFamily="49" charset="0"/>
              </a:rPr>
              <a:t>plt.bar</a:t>
            </a:r>
            <a:r>
              <a:rPr lang="en-IN" sz="1000" b="0" i="0" dirty="0">
                <a:solidFill>
                  <a:srgbClr val="000000"/>
                </a:solidFill>
                <a:effectLst/>
                <a:latin typeface="Consolas" panose="020B0609020204030204" pitchFamily="49" charset="0"/>
              </a:rPr>
              <a:t>(x, y, </a:t>
            </a:r>
            <a:r>
              <a:rPr lang="en-IN" sz="1000" b="0" i="0" dirty="0" err="1">
                <a:solidFill>
                  <a:srgbClr val="000000"/>
                </a:solidFill>
                <a:effectLst/>
                <a:latin typeface="Consolas" panose="020B0609020204030204" pitchFamily="49" charset="0"/>
              </a:rPr>
              <a:t>color</a:t>
            </a:r>
            <a:r>
              <a:rPr lang="en-IN" sz="1000" b="0" i="0" dirty="0">
                <a:solidFill>
                  <a:srgbClr val="000000"/>
                </a:solidFill>
                <a:effectLst/>
                <a:latin typeface="Consolas" panose="020B0609020204030204" pitchFamily="49" charset="0"/>
              </a:rPr>
              <a:t> = </a:t>
            </a:r>
            <a:r>
              <a:rPr lang="en-IN" sz="1000" b="0" i="0" dirty="0">
                <a:solidFill>
                  <a:srgbClr val="A52A2A"/>
                </a:solidFill>
                <a:effectLst/>
                <a:latin typeface="Consolas" panose="020B0609020204030204" pitchFamily="49" charset="0"/>
              </a:rPr>
              <a:t>"red"</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err="1">
                <a:solidFill>
                  <a:srgbClr val="000000"/>
                </a:solidFill>
                <a:effectLst/>
                <a:latin typeface="Consolas" panose="020B0609020204030204" pitchFamily="49" charset="0"/>
              </a:rPr>
              <a:t>plt.show</a:t>
            </a:r>
            <a:r>
              <a:rPr lang="en-IN" sz="1000" b="0" i="0" dirty="0">
                <a:solidFill>
                  <a:srgbClr val="000000"/>
                </a:solidFill>
                <a:effectLst/>
                <a:latin typeface="Consolas" panose="020B0609020204030204" pitchFamily="49" charset="0"/>
              </a:rPr>
              <a:t>()</a:t>
            </a:r>
            <a:endParaRPr sz="1000" dirty="0">
              <a:latin typeface="Tahoma"/>
              <a:cs typeface="Tahoma"/>
            </a:endParaRPr>
          </a:p>
        </p:txBody>
      </p:sp>
      <p:sp>
        <p:nvSpPr>
          <p:cNvPr id="5" name="Rectangle 1">
            <a:extLst>
              <a:ext uri="{FF2B5EF4-FFF2-40B4-BE49-F238E27FC236}">
                <a16:creationId xmlns="" xmlns:a16="http://schemas.microsoft.com/office/drawing/2014/main" id="{5C02F884-57F8-4022-BADD-C6413664F07A}"/>
              </a:ext>
            </a:extLst>
          </p:cNvPr>
          <p:cNvSpPr>
            <a:spLocks noChangeArrowheads="1"/>
          </p:cNvSpPr>
          <p:nvPr/>
        </p:nvSpPr>
        <p:spPr bwMode="auto">
          <a:xfrm>
            <a:off x="0" y="104217"/>
            <a:ext cx="4416209" cy="248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j-lt"/>
                <a:cs typeface="Segoe UI" panose="020B0502040204020203" pitchFamily="34" charset="0"/>
              </a:rPr>
              <a:t>Creating Bars: </a:t>
            </a:r>
            <a:r>
              <a:rPr kumimoji="0" lang="en-US" altLang="en-US" sz="1200" b="0" i="0" u="none" strike="noStrike" cap="none" normalizeH="0" baseline="0" dirty="0">
                <a:ln>
                  <a:noFill/>
                </a:ln>
                <a:solidFill>
                  <a:srgbClr val="000000"/>
                </a:solidFill>
                <a:effectLst/>
                <a:latin typeface="+mj-lt"/>
              </a:rPr>
              <a:t>With </a:t>
            </a:r>
            <a:r>
              <a:rPr kumimoji="0" lang="en-US" altLang="en-US" sz="1200" b="0" i="0" u="none" strike="noStrike" cap="none" normalizeH="0" baseline="0" dirty="0" err="1">
                <a:ln>
                  <a:noFill/>
                </a:ln>
                <a:solidFill>
                  <a:srgbClr val="000000"/>
                </a:solidFill>
                <a:effectLst/>
                <a:latin typeface="+mj-lt"/>
              </a:rPr>
              <a:t>Pyplot</a:t>
            </a:r>
            <a:r>
              <a:rPr kumimoji="0" lang="en-US" altLang="en-US" sz="1200" b="0" i="0" u="none" strike="noStrike" cap="none" normalizeH="0" baseline="0" dirty="0">
                <a:ln>
                  <a:noFill/>
                </a:ln>
                <a:solidFill>
                  <a:srgbClr val="000000"/>
                </a:solidFill>
                <a:effectLst/>
                <a:latin typeface="+mj-lt"/>
              </a:rPr>
              <a:t>, use the </a:t>
            </a:r>
            <a:r>
              <a:rPr kumimoji="0" lang="en-US" altLang="en-US" sz="1200" b="0" i="0" u="none" strike="noStrike" cap="none" normalizeH="0" baseline="0" dirty="0">
                <a:ln>
                  <a:noFill/>
                </a:ln>
                <a:solidFill>
                  <a:srgbClr val="DC143C"/>
                </a:solidFill>
                <a:effectLst/>
                <a:latin typeface="+mj-lt"/>
              </a:rPr>
              <a:t>bar()</a:t>
            </a:r>
            <a:r>
              <a:rPr kumimoji="0" lang="en-US" altLang="en-US" sz="1200" b="0" i="0" u="none" strike="noStrike" cap="none" normalizeH="0" baseline="0" dirty="0">
                <a:ln>
                  <a:noFill/>
                </a:ln>
                <a:solidFill>
                  <a:srgbClr val="000000"/>
                </a:solidFill>
                <a:effectLst/>
                <a:latin typeface="+mj-lt"/>
              </a:rPr>
              <a:t> function to draw bar graphs:</a:t>
            </a:r>
            <a:endParaRPr kumimoji="0" lang="en-US" altLang="en-US" sz="1200" b="0" i="0" u="none" strike="noStrike" cap="none" normalizeH="0" baseline="0" dirty="0">
              <a:ln>
                <a:noFill/>
              </a:ln>
              <a:solidFill>
                <a:schemeClr val="tx1"/>
              </a:solidFill>
              <a:effectLst/>
              <a:latin typeface="+mj-lt"/>
            </a:endParaRPr>
          </a:p>
        </p:txBody>
      </p:sp>
      <p:pic>
        <p:nvPicPr>
          <p:cNvPr id="6" name="Picture 5">
            <a:extLst>
              <a:ext uri="{FF2B5EF4-FFF2-40B4-BE49-F238E27FC236}">
                <a16:creationId xmlns="" xmlns:a16="http://schemas.microsoft.com/office/drawing/2014/main" id="{453198D9-C3A5-4F23-9676-F474E673F49D}"/>
              </a:ext>
            </a:extLst>
          </p:cNvPr>
          <p:cNvPicPr>
            <a:picLocks noChangeAspect="1"/>
          </p:cNvPicPr>
          <p:nvPr/>
        </p:nvPicPr>
        <p:blipFill>
          <a:blip r:embed="rId2"/>
          <a:stretch>
            <a:fillRect/>
          </a:stretch>
        </p:blipFill>
        <p:spPr>
          <a:xfrm>
            <a:off x="1009650" y="1416868"/>
            <a:ext cx="2667000" cy="1991915"/>
          </a:xfrm>
          <a:prstGeom prst="rect">
            <a:avLst/>
          </a:prstGeom>
        </p:spPr>
      </p:pic>
    </p:spTree>
    <p:extLst>
      <p:ext uri="{BB962C8B-B14F-4D97-AF65-F5344CB8AC3E}">
        <p14:creationId xmlns:p14="http://schemas.microsoft.com/office/powerpoint/2010/main" val="705044302"/>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493" y="101165"/>
            <a:ext cx="875030" cy="207645"/>
          </a:xfrm>
          <a:prstGeom prst="rect">
            <a:avLst/>
          </a:prstGeom>
        </p:spPr>
        <p:txBody>
          <a:bodyPr vert="horz" wrap="square" lIns="0" tIns="12065" rIns="0" bIns="0" rtlCol="0">
            <a:spAutoFit/>
          </a:bodyPr>
          <a:lstStyle/>
          <a:p>
            <a:pPr marL="12700">
              <a:lnSpc>
                <a:spcPct val="100000"/>
              </a:lnSpc>
              <a:spcBef>
                <a:spcPts val="95"/>
              </a:spcBef>
            </a:pPr>
            <a:r>
              <a:rPr spc="-15" dirty="0"/>
              <a:t>Scatter</a:t>
            </a:r>
            <a:r>
              <a:rPr spc="25" dirty="0"/>
              <a:t> </a:t>
            </a:r>
            <a:r>
              <a:rPr dirty="0"/>
              <a:t>Plot</a:t>
            </a:r>
          </a:p>
        </p:txBody>
      </p:sp>
      <p:sp>
        <p:nvSpPr>
          <p:cNvPr id="3" name="object 3"/>
          <p:cNvSpPr txBox="1"/>
          <p:nvPr/>
        </p:nvSpPr>
        <p:spPr>
          <a:xfrm>
            <a:off x="781051" y="387896"/>
            <a:ext cx="3124200" cy="909416"/>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matplotlib.pyplot</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plt</a:t>
            </a:r>
            <a:r>
              <a:rPr lang="en-IN" sz="1000" dirty="0"/>
              <a:t/>
            </a:r>
            <a:br>
              <a:rPr lang="en-IN" sz="1000" dirty="0"/>
            </a:b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numpy</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np</a:t>
            </a:r>
            <a:r>
              <a:rPr lang="en-IN" sz="1000" dirty="0"/>
              <a:t/>
            </a:r>
            <a:br>
              <a:rPr lang="en-IN" sz="1000" dirty="0"/>
            </a:br>
            <a:r>
              <a:rPr lang="en-IN" sz="1000" dirty="0"/>
              <a:t/>
            </a:r>
            <a:br>
              <a:rPr lang="en-IN" sz="1000" dirty="0"/>
            </a:br>
            <a:r>
              <a:rPr lang="en-IN" sz="1000" b="0" i="0" dirty="0">
                <a:solidFill>
                  <a:srgbClr val="000000"/>
                </a:solidFill>
                <a:effectLst/>
                <a:latin typeface="Consolas" panose="020B0609020204030204" pitchFamily="49" charset="0"/>
              </a:rPr>
              <a:t>x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A52A2A"/>
                </a:solidFill>
                <a:effectLst/>
                <a:latin typeface="Consolas" panose="020B0609020204030204" pitchFamily="49" charset="0"/>
              </a:rPr>
              <a:t>"A"</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"B"</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"C"</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"D"</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a:solidFill>
                  <a:srgbClr val="000000"/>
                </a:solidFill>
                <a:effectLst/>
                <a:latin typeface="Consolas" panose="020B0609020204030204" pitchFamily="49" charset="0"/>
              </a:rPr>
              <a:t>y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FF0000"/>
                </a:solidFill>
                <a:effectLst/>
                <a:latin typeface="Consolas" panose="020B0609020204030204" pitchFamily="49" charset="0"/>
              </a:rPr>
              <a:t>3</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8</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10</a:t>
            </a:r>
            <a:r>
              <a:rPr lang="en-IN" sz="1000" b="0" i="0" dirty="0">
                <a:solidFill>
                  <a:srgbClr val="000000"/>
                </a:solidFill>
                <a:effectLst/>
                <a:latin typeface="Consolas" panose="020B0609020204030204" pitchFamily="49" charset="0"/>
              </a:rPr>
              <a:t>])</a:t>
            </a:r>
            <a:r>
              <a:rPr lang="en-IN" sz="1000" dirty="0"/>
              <a:t/>
            </a:r>
            <a:br>
              <a:rPr lang="en-IN" sz="1000" dirty="0"/>
            </a:br>
            <a:r>
              <a:rPr lang="en-IN" sz="1000" dirty="0"/>
              <a:t/>
            </a:r>
            <a:br>
              <a:rPr lang="en-IN" sz="1000" dirty="0"/>
            </a:br>
            <a:r>
              <a:rPr lang="en-IN" sz="1000" b="0" i="0" dirty="0" err="1">
                <a:solidFill>
                  <a:srgbClr val="000000"/>
                </a:solidFill>
                <a:effectLst/>
                <a:latin typeface="Consolas" panose="020B0609020204030204" pitchFamily="49" charset="0"/>
              </a:rPr>
              <a:t>plt.bar</a:t>
            </a:r>
            <a:r>
              <a:rPr lang="en-IN" sz="1000" b="0" i="0" dirty="0">
                <a:solidFill>
                  <a:srgbClr val="000000"/>
                </a:solidFill>
                <a:effectLst/>
                <a:latin typeface="Consolas" panose="020B0609020204030204" pitchFamily="49" charset="0"/>
              </a:rPr>
              <a:t>(x, y, width = </a:t>
            </a:r>
            <a:r>
              <a:rPr lang="en-IN" sz="1000" b="0" i="0" dirty="0">
                <a:solidFill>
                  <a:srgbClr val="FF0000"/>
                </a:solidFill>
                <a:effectLst/>
                <a:latin typeface="Consolas" panose="020B0609020204030204" pitchFamily="49" charset="0"/>
              </a:rPr>
              <a:t>0.1</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err="1">
                <a:solidFill>
                  <a:srgbClr val="000000"/>
                </a:solidFill>
                <a:effectLst/>
                <a:latin typeface="Consolas" panose="020B0609020204030204" pitchFamily="49" charset="0"/>
              </a:rPr>
              <a:t>plt.show</a:t>
            </a:r>
            <a:r>
              <a:rPr lang="en-IN" sz="1000" b="0" i="0" dirty="0">
                <a:solidFill>
                  <a:srgbClr val="000000"/>
                </a:solidFill>
                <a:effectLst/>
                <a:latin typeface="Consolas" panose="020B0609020204030204" pitchFamily="49" charset="0"/>
              </a:rPr>
              <a:t>()</a:t>
            </a:r>
            <a:endParaRPr sz="1000" dirty="0">
              <a:latin typeface="Tahoma"/>
              <a:cs typeface="Tahoma"/>
            </a:endParaRPr>
          </a:p>
        </p:txBody>
      </p:sp>
      <p:sp>
        <p:nvSpPr>
          <p:cNvPr id="5" name="Rectangle 1">
            <a:extLst>
              <a:ext uri="{FF2B5EF4-FFF2-40B4-BE49-F238E27FC236}">
                <a16:creationId xmlns="" xmlns:a16="http://schemas.microsoft.com/office/drawing/2014/main" id="{5C02F884-57F8-4022-BADD-C6413664F07A}"/>
              </a:ext>
            </a:extLst>
          </p:cNvPr>
          <p:cNvSpPr>
            <a:spLocks noChangeArrowheads="1"/>
          </p:cNvSpPr>
          <p:nvPr/>
        </p:nvSpPr>
        <p:spPr bwMode="auto">
          <a:xfrm>
            <a:off x="0" y="104217"/>
            <a:ext cx="4416209" cy="248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j-lt"/>
                <a:cs typeface="Segoe UI" panose="020B0502040204020203" pitchFamily="34" charset="0"/>
              </a:rPr>
              <a:t>Creating Bars: </a:t>
            </a:r>
            <a:r>
              <a:rPr kumimoji="0" lang="en-US" altLang="en-US" sz="1200" b="0" i="0" u="none" strike="noStrike" cap="none" normalizeH="0" baseline="0" dirty="0">
                <a:ln>
                  <a:noFill/>
                </a:ln>
                <a:solidFill>
                  <a:srgbClr val="000000"/>
                </a:solidFill>
                <a:effectLst/>
                <a:latin typeface="+mj-lt"/>
              </a:rPr>
              <a:t>With </a:t>
            </a:r>
            <a:r>
              <a:rPr kumimoji="0" lang="en-US" altLang="en-US" sz="1200" b="0" i="0" u="none" strike="noStrike" cap="none" normalizeH="0" baseline="0" dirty="0" err="1">
                <a:ln>
                  <a:noFill/>
                </a:ln>
                <a:solidFill>
                  <a:srgbClr val="000000"/>
                </a:solidFill>
                <a:effectLst/>
                <a:latin typeface="+mj-lt"/>
              </a:rPr>
              <a:t>Pyplot</a:t>
            </a:r>
            <a:r>
              <a:rPr kumimoji="0" lang="en-US" altLang="en-US" sz="1200" b="0" i="0" u="none" strike="noStrike" cap="none" normalizeH="0" baseline="0" dirty="0">
                <a:ln>
                  <a:noFill/>
                </a:ln>
                <a:solidFill>
                  <a:srgbClr val="000000"/>
                </a:solidFill>
                <a:effectLst/>
                <a:latin typeface="+mj-lt"/>
              </a:rPr>
              <a:t>, use the </a:t>
            </a:r>
            <a:r>
              <a:rPr kumimoji="0" lang="en-US" altLang="en-US" sz="1200" b="0" i="0" u="none" strike="noStrike" cap="none" normalizeH="0" baseline="0" dirty="0">
                <a:ln>
                  <a:noFill/>
                </a:ln>
                <a:solidFill>
                  <a:srgbClr val="DC143C"/>
                </a:solidFill>
                <a:effectLst/>
                <a:latin typeface="+mj-lt"/>
              </a:rPr>
              <a:t>bar()</a:t>
            </a:r>
            <a:r>
              <a:rPr kumimoji="0" lang="en-US" altLang="en-US" sz="1200" b="0" i="0" u="none" strike="noStrike" cap="none" normalizeH="0" baseline="0" dirty="0">
                <a:ln>
                  <a:noFill/>
                </a:ln>
                <a:solidFill>
                  <a:srgbClr val="000000"/>
                </a:solidFill>
                <a:effectLst/>
                <a:latin typeface="+mj-lt"/>
              </a:rPr>
              <a:t> function to draw bar graphs:</a:t>
            </a:r>
            <a:endParaRPr kumimoji="0" lang="en-US" altLang="en-US" sz="1200" b="0" i="0" u="none" strike="noStrike" cap="none" normalizeH="0" baseline="0" dirty="0">
              <a:ln>
                <a:noFill/>
              </a:ln>
              <a:solidFill>
                <a:schemeClr val="tx1"/>
              </a:solidFill>
              <a:effectLst/>
              <a:latin typeface="+mj-lt"/>
            </a:endParaRPr>
          </a:p>
        </p:txBody>
      </p:sp>
      <p:pic>
        <p:nvPicPr>
          <p:cNvPr id="4" name="Picture 3">
            <a:extLst>
              <a:ext uri="{FF2B5EF4-FFF2-40B4-BE49-F238E27FC236}">
                <a16:creationId xmlns="" xmlns:a16="http://schemas.microsoft.com/office/drawing/2014/main" id="{A651FEA6-B68D-4D3C-91A1-750C609DB526}"/>
              </a:ext>
            </a:extLst>
          </p:cNvPr>
          <p:cNvPicPr>
            <a:picLocks noChangeAspect="1"/>
          </p:cNvPicPr>
          <p:nvPr/>
        </p:nvPicPr>
        <p:blipFill>
          <a:blip r:embed="rId2"/>
          <a:stretch>
            <a:fillRect/>
          </a:stretch>
        </p:blipFill>
        <p:spPr>
          <a:xfrm>
            <a:off x="1217734" y="1332225"/>
            <a:ext cx="2717092" cy="2029328"/>
          </a:xfrm>
          <a:prstGeom prst="rect">
            <a:avLst/>
          </a:prstGeom>
        </p:spPr>
      </p:pic>
    </p:spTree>
    <p:extLst>
      <p:ext uri="{BB962C8B-B14F-4D97-AF65-F5344CB8AC3E}">
        <p14:creationId xmlns:p14="http://schemas.microsoft.com/office/powerpoint/2010/main" val="1426252269"/>
      </p:ext>
    </p:extLst>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493" y="101165"/>
            <a:ext cx="875030" cy="207645"/>
          </a:xfrm>
          <a:prstGeom prst="rect">
            <a:avLst/>
          </a:prstGeom>
        </p:spPr>
        <p:txBody>
          <a:bodyPr vert="horz" wrap="square" lIns="0" tIns="12065" rIns="0" bIns="0" rtlCol="0">
            <a:spAutoFit/>
          </a:bodyPr>
          <a:lstStyle/>
          <a:p>
            <a:pPr marL="12700">
              <a:lnSpc>
                <a:spcPct val="100000"/>
              </a:lnSpc>
              <a:spcBef>
                <a:spcPts val="95"/>
              </a:spcBef>
            </a:pPr>
            <a:r>
              <a:rPr spc="-15" dirty="0"/>
              <a:t>Scatter</a:t>
            </a:r>
            <a:r>
              <a:rPr spc="25" dirty="0"/>
              <a:t> </a:t>
            </a:r>
            <a:r>
              <a:rPr dirty="0"/>
              <a:t>Plot</a:t>
            </a:r>
          </a:p>
        </p:txBody>
      </p:sp>
      <p:sp>
        <p:nvSpPr>
          <p:cNvPr id="3" name="object 3"/>
          <p:cNvSpPr txBox="1"/>
          <p:nvPr/>
        </p:nvSpPr>
        <p:spPr>
          <a:xfrm>
            <a:off x="781051" y="387896"/>
            <a:ext cx="3124200" cy="909416"/>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matplotlib.pyplot</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plt</a:t>
            </a:r>
            <a:r>
              <a:rPr lang="en-IN" sz="1000" dirty="0"/>
              <a:t/>
            </a:r>
            <a:br>
              <a:rPr lang="en-IN" sz="1000" dirty="0"/>
            </a:b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numpy</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np</a:t>
            </a:r>
            <a:r>
              <a:rPr lang="en-IN" sz="1000" dirty="0"/>
              <a:t/>
            </a:r>
            <a:br>
              <a:rPr lang="en-IN" sz="1000" dirty="0"/>
            </a:br>
            <a:r>
              <a:rPr lang="en-IN" sz="1000" dirty="0"/>
              <a:t/>
            </a:r>
            <a:br>
              <a:rPr lang="en-IN" sz="1000" dirty="0"/>
            </a:br>
            <a:r>
              <a:rPr lang="en-IN" sz="1000" b="0" i="0" dirty="0">
                <a:solidFill>
                  <a:srgbClr val="000000"/>
                </a:solidFill>
                <a:effectLst/>
                <a:latin typeface="Consolas" panose="020B0609020204030204" pitchFamily="49" charset="0"/>
              </a:rPr>
              <a:t>x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A52A2A"/>
                </a:solidFill>
                <a:effectLst/>
                <a:latin typeface="Consolas" panose="020B0609020204030204" pitchFamily="49" charset="0"/>
              </a:rPr>
              <a:t>"A"</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"B"</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"C"</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"D"</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a:solidFill>
                  <a:srgbClr val="000000"/>
                </a:solidFill>
                <a:effectLst/>
                <a:latin typeface="Consolas" panose="020B0609020204030204" pitchFamily="49" charset="0"/>
              </a:rPr>
              <a:t>y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FF0000"/>
                </a:solidFill>
                <a:effectLst/>
                <a:latin typeface="Consolas" panose="020B0609020204030204" pitchFamily="49" charset="0"/>
              </a:rPr>
              <a:t>3</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8</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10</a:t>
            </a:r>
            <a:r>
              <a:rPr lang="en-IN" sz="1000" b="0" i="0" dirty="0">
                <a:solidFill>
                  <a:srgbClr val="000000"/>
                </a:solidFill>
                <a:effectLst/>
                <a:latin typeface="Consolas" panose="020B0609020204030204" pitchFamily="49" charset="0"/>
              </a:rPr>
              <a:t>])</a:t>
            </a:r>
            <a:r>
              <a:rPr lang="en-IN" sz="1000" dirty="0"/>
              <a:t/>
            </a:r>
            <a:br>
              <a:rPr lang="en-IN" sz="1000" dirty="0"/>
            </a:br>
            <a:r>
              <a:rPr lang="en-IN" sz="1000" dirty="0"/>
              <a:t/>
            </a:r>
            <a:br>
              <a:rPr lang="en-IN" sz="1000" dirty="0"/>
            </a:br>
            <a:r>
              <a:rPr lang="en-IN" sz="1000" b="0" i="0" dirty="0" err="1">
                <a:solidFill>
                  <a:srgbClr val="000000"/>
                </a:solidFill>
                <a:effectLst/>
                <a:latin typeface="Consolas" panose="020B0609020204030204" pitchFamily="49" charset="0"/>
              </a:rPr>
              <a:t>plt.barh</a:t>
            </a:r>
            <a:r>
              <a:rPr lang="en-IN" sz="1000" b="0" i="0" dirty="0">
                <a:solidFill>
                  <a:srgbClr val="000000"/>
                </a:solidFill>
                <a:effectLst/>
                <a:latin typeface="Consolas" panose="020B0609020204030204" pitchFamily="49" charset="0"/>
              </a:rPr>
              <a:t>(x, y, height = </a:t>
            </a:r>
            <a:r>
              <a:rPr lang="en-IN" sz="1000" b="0" i="0" dirty="0">
                <a:solidFill>
                  <a:srgbClr val="FF0000"/>
                </a:solidFill>
                <a:effectLst/>
                <a:latin typeface="Consolas" panose="020B0609020204030204" pitchFamily="49" charset="0"/>
              </a:rPr>
              <a:t>0.1</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err="1">
                <a:solidFill>
                  <a:srgbClr val="000000"/>
                </a:solidFill>
                <a:effectLst/>
                <a:latin typeface="Consolas" panose="020B0609020204030204" pitchFamily="49" charset="0"/>
              </a:rPr>
              <a:t>plt.show</a:t>
            </a:r>
            <a:r>
              <a:rPr lang="en-IN" sz="1000" b="0" i="0" dirty="0">
                <a:solidFill>
                  <a:srgbClr val="000000"/>
                </a:solidFill>
                <a:effectLst/>
                <a:latin typeface="Consolas" panose="020B0609020204030204" pitchFamily="49" charset="0"/>
              </a:rPr>
              <a:t>()</a:t>
            </a:r>
            <a:endParaRPr sz="1000" dirty="0">
              <a:latin typeface="Tahoma"/>
              <a:cs typeface="Tahoma"/>
            </a:endParaRPr>
          </a:p>
        </p:txBody>
      </p:sp>
      <p:sp>
        <p:nvSpPr>
          <p:cNvPr id="5" name="Rectangle 1">
            <a:extLst>
              <a:ext uri="{FF2B5EF4-FFF2-40B4-BE49-F238E27FC236}">
                <a16:creationId xmlns="" xmlns:a16="http://schemas.microsoft.com/office/drawing/2014/main" id="{5C02F884-57F8-4022-BADD-C6413664F07A}"/>
              </a:ext>
            </a:extLst>
          </p:cNvPr>
          <p:cNvSpPr>
            <a:spLocks noChangeArrowheads="1"/>
          </p:cNvSpPr>
          <p:nvPr/>
        </p:nvSpPr>
        <p:spPr bwMode="auto">
          <a:xfrm>
            <a:off x="0" y="104217"/>
            <a:ext cx="4416209" cy="248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j-lt"/>
                <a:cs typeface="Segoe UI" panose="020B0502040204020203" pitchFamily="34" charset="0"/>
              </a:rPr>
              <a:t>Creating Bars: </a:t>
            </a:r>
            <a:r>
              <a:rPr kumimoji="0" lang="en-US" altLang="en-US" sz="1200" b="0" i="0" u="none" strike="noStrike" cap="none" normalizeH="0" baseline="0" dirty="0">
                <a:ln>
                  <a:noFill/>
                </a:ln>
                <a:solidFill>
                  <a:srgbClr val="000000"/>
                </a:solidFill>
                <a:effectLst/>
                <a:latin typeface="+mj-lt"/>
              </a:rPr>
              <a:t>With </a:t>
            </a:r>
            <a:r>
              <a:rPr kumimoji="0" lang="en-US" altLang="en-US" sz="1200" b="0" i="0" u="none" strike="noStrike" cap="none" normalizeH="0" baseline="0" dirty="0" err="1">
                <a:ln>
                  <a:noFill/>
                </a:ln>
                <a:solidFill>
                  <a:srgbClr val="000000"/>
                </a:solidFill>
                <a:effectLst/>
                <a:latin typeface="+mj-lt"/>
              </a:rPr>
              <a:t>Pyplot</a:t>
            </a:r>
            <a:r>
              <a:rPr kumimoji="0" lang="en-US" altLang="en-US" sz="1200" b="0" i="0" u="none" strike="noStrike" cap="none" normalizeH="0" baseline="0" dirty="0">
                <a:ln>
                  <a:noFill/>
                </a:ln>
                <a:solidFill>
                  <a:srgbClr val="000000"/>
                </a:solidFill>
                <a:effectLst/>
                <a:latin typeface="+mj-lt"/>
              </a:rPr>
              <a:t>, use the </a:t>
            </a:r>
            <a:r>
              <a:rPr kumimoji="0" lang="en-US" altLang="en-US" sz="1200" b="0" i="0" u="none" strike="noStrike" cap="none" normalizeH="0" baseline="0" dirty="0" err="1">
                <a:ln>
                  <a:noFill/>
                </a:ln>
                <a:solidFill>
                  <a:srgbClr val="DC143C"/>
                </a:solidFill>
                <a:effectLst/>
                <a:latin typeface="+mj-lt"/>
              </a:rPr>
              <a:t>barh</a:t>
            </a:r>
            <a:r>
              <a:rPr kumimoji="0" lang="en-US" altLang="en-US" sz="1200" b="0" i="0" u="none" strike="noStrike" cap="none" normalizeH="0" baseline="0" dirty="0">
                <a:ln>
                  <a:noFill/>
                </a:ln>
                <a:solidFill>
                  <a:srgbClr val="DC143C"/>
                </a:solidFill>
                <a:effectLst/>
                <a:latin typeface="+mj-lt"/>
              </a:rPr>
              <a:t>()</a:t>
            </a:r>
            <a:r>
              <a:rPr kumimoji="0" lang="en-US" altLang="en-US" sz="1200" b="0" i="0" u="none" strike="noStrike" cap="none" normalizeH="0" baseline="0" dirty="0">
                <a:ln>
                  <a:noFill/>
                </a:ln>
                <a:solidFill>
                  <a:srgbClr val="000000"/>
                </a:solidFill>
                <a:effectLst/>
                <a:latin typeface="+mj-lt"/>
              </a:rPr>
              <a:t> function to draw bar graphs:</a:t>
            </a:r>
            <a:endParaRPr kumimoji="0" lang="en-US" altLang="en-US" sz="1200" b="0" i="0" u="none" strike="noStrike" cap="none" normalizeH="0" baseline="0" dirty="0">
              <a:ln>
                <a:noFill/>
              </a:ln>
              <a:solidFill>
                <a:schemeClr val="tx1"/>
              </a:solidFill>
              <a:effectLst/>
              <a:latin typeface="+mj-lt"/>
            </a:endParaRPr>
          </a:p>
        </p:txBody>
      </p:sp>
      <p:pic>
        <p:nvPicPr>
          <p:cNvPr id="2050" name="Picture 2">
            <a:extLst>
              <a:ext uri="{FF2B5EF4-FFF2-40B4-BE49-F238E27FC236}">
                <a16:creationId xmlns="" xmlns:a16="http://schemas.microsoft.com/office/drawing/2014/main" id="{8901B7D8-6B9B-4B55-AB9D-3EA1CBB17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362769"/>
            <a:ext cx="2762250" cy="206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018895"/>
      </p:ext>
    </p:ext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60375" y="739775"/>
            <a:ext cx="3902075" cy="923330"/>
          </a:xfrm>
          <a:prstGeom prst="rect">
            <a:avLst/>
          </a:prstGeom>
        </p:spPr>
        <p:txBody>
          <a:bodyPr wrap="square">
            <a:spAutoFit/>
          </a:bodyPr>
          <a:lstStyle/>
          <a:p>
            <a:r>
              <a:rPr lang="en-US" dirty="0"/>
              <a:t>Exercise: </a:t>
            </a:r>
          </a:p>
          <a:p>
            <a:r>
              <a:rPr lang="en-US" dirty="0"/>
              <a:t>Draw a line in a diagram from position (1, 3) to position (8, 10):</a:t>
            </a:r>
          </a:p>
        </p:txBody>
      </p:sp>
      <p:sp>
        <p:nvSpPr>
          <p:cNvPr id="10" name="object 2"/>
          <p:cNvSpPr txBox="1">
            <a:spLocks/>
          </p:cNvSpPr>
          <p:nvPr/>
        </p:nvSpPr>
        <p:spPr>
          <a:xfrm>
            <a:off x="1866492" y="101165"/>
            <a:ext cx="1657757" cy="196849"/>
          </a:xfrm>
          <a:prstGeom prst="rect">
            <a:avLst/>
          </a:prstGeom>
        </p:spPr>
        <p:txBody>
          <a:bodyPr vert="horz" wrap="square" lIns="0" tIns="12065" rIns="0" bIns="0" rtlCol="0">
            <a:spAutoFit/>
          </a:bodyPr>
          <a:lstStyle>
            <a:lvl1pPr>
              <a:defRPr sz="1200" b="1" i="0">
                <a:solidFill>
                  <a:schemeClr val="tx1"/>
                </a:solidFill>
                <a:latin typeface="Arial"/>
                <a:ea typeface="+mj-ea"/>
                <a:cs typeface="Arial"/>
              </a:defRPr>
            </a:lvl1pPr>
          </a:lstStyle>
          <a:p>
            <a:pPr marL="12700">
              <a:spcBef>
                <a:spcPts val="95"/>
              </a:spcBef>
            </a:pPr>
            <a:r>
              <a:rPr lang="en-US" spc="25"/>
              <a:t> </a:t>
            </a:r>
            <a:r>
              <a:rPr lang="en-US"/>
              <a:t>Plot   X and Y points</a:t>
            </a:r>
            <a:endParaRPr lang="en-US" dirty="0"/>
          </a:p>
        </p:txBody>
      </p:sp>
    </p:spTree>
    <p:extLst>
      <p:ext uri="{BB962C8B-B14F-4D97-AF65-F5344CB8AC3E}">
        <p14:creationId xmlns:p14="http://schemas.microsoft.com/office/powerpoint/2010/main" val="1293137226"/>
      </p:ext>
    </p:extLst>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493" y="101165"/>
            <a:ext cx="875030" cy="207645"/>
          </a:xfrm>
          <a:prstGeom prst="rect">
            <a:avLst/>
          </a:prstGeom>
        </p:spPr>
        <p:txBody>
          <a:bodyPr vert="horz" wrap="square" lIns="0" tIns="12065" rIns="0" bIns="0" rtlCol="0">
            <a:spAutoFit/>
          </a:bodyPr>
          <a:lstStyle/>
          <a:p>
            <a:pPr marL="12700">
              <a:lnSpc>
                <a:spcPct val="100000"/>
              </a:lnSpc>
              <a:spcBef>
                <a:spcPts val="95"/>
              </a:spcBef>
            </a:pPr>
            <a:r>
              <a:rPr spc="-15" dirty="0"/>
              <a:t>Scatter</a:t>
            </a:r>
            <a:r>
              <a:rPr spc="25" dirty="0"/>
              <a:t> </a:t>
            </a:r>
            <a:r>
              <a:rPr dirty="0"/>
              <a:t>Plot</a:t>
            </a:r>
          </a:p>
        </p:txBody>
      </p:sp>
      <p:sp>
        <p:nvSpPr>
          <p:cNvPr id="3" name="object 3"/>
          <p:cNvSpPr txBox="1"/>
          <p:nvPr/>
        </p:nvSpPr>
        <p:spPr>
          <a:xfrm>
            <a:off x="723929" y="815975"/>
            <a:ext cx="3124200" cy="909416"/>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matplotlib.pyplot</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plt</a:t>
            </a:r>
            <a:r>
              <a:rPr lang="en-IN" sz="1000" dirty="0"/>
              <a:t/>
            </a:r>
            <a:br>
              <a:rPr lang="en-IN" sz="1000" dirty="0"/>
            </a:b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matplotlib.pyplot</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plt</a:t>
            </a:r>
            <a:r>
              <a:rPr lang="en-IN" sz="1000" dirty="0"/>
              <a:t/>
            </a:r>
            <a:br>
              <a:rPr lang="en-IN" sz="1000" dirty="0"/>
            </a:b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numpy</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np</a:t>
            </a:r>
            <a:r>
              <a:rPr lang="en-IN" sz="1000" dirty="0"/>
              <a:t/>
            </a:r>
            <a:br>
              <a:rPr lang="en-IN" sz="1000" dirty="0"/>
            </a:br>
            <a:r>
              <a:rPr lang="en-IN" sz="1000" dirty="0"/>
              <a:t/>
            </a:r>
            <a:br>
              <a:rPr lang="en-IN" sz="1000" dirty="0"/>
            </a:br>
            <a:r>
              <a:rPr lang="en-IN" sz="1000" b="0" i="0" dirty="0">
                <a:solidFill>
                  <a:srgbClr val="000000"/>
                </a:solidFill>
                <a:effectLst/>
                <a:latin typeface="Consolas" panose="020B0609020204030204" pitchFamily="49" charset="0"/>
              </a:rPr>
              <a:t>x = </a:t>
            </a:r>
            <a:r>
              <a:rPr lang="en-IN" sz="1000" b="0" i="0" dirty="0" err="1">
                <a:solidFill>
                  <a:srgbClr val="000000"/>
                </a:solidFill>
                <a:effectLst/>
                <a:latin typeface="Consolas" panose="020B0609020204030204" pitchFamily="49" charset="0"/>
              </a:rPr>
              <a:t>np.random.normal</a:t>
            </a:r>
            <a:r>
              <a:rPr lang="en-IN" sz="1000" b="0" i="0" dirty="0">
                <a:solidFill>
                  <a:srgbClr val="000000"/>
                </a:solidFill>
                <a:effectLst/>
                <a:latin typeface="Consolas" panose="020B0609020204030204" pitchFamily="49" charset="0"/>
              </a:rPr>
              <a:t>(</a:t>
            </a:r>
            <a:r>
              <a:rPr lang="en-IN" sz="1000" b="0" i="0" dirty="0">
                <a:solidFill>
                  <a:srgbClr val="FF0000"/>
                </a:solidFill>
                <a:effectLst/>
                <a:latin typeface="Consolas" panose="020B0609020204030204" pitchFamily="49" charset="0"/>
              </a:rPr>
              <a:t>170</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10</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250</a:t>
            </a:r>
            <a:r>
              <a:rPr lang="en-IN" sz="1000" b="0" i="0" dirty="0">
                <a:solidFill>
                  <a:srgbClr val="000000"/>
                </a:solidFill>
                <a:effectLst/>
                <a:latin typeface="Consolas" panose="020B0609020204030204" pitchFamily="49" charset="0"/>
              </a:rPr>
              <a:t>)</a:t>
            </a:r>
            <a:r>
              <a:rPr lang="en-IN" sz="1000" dirty="0"/>
              <a:t/>
            </a:r>
            <a:br>
              <a:rPr lang="en-IN" sz="1000" dirty="0"/>
            </a:br>
            <a:r>
              <a:rPr lang="en-IN" sz="1000" dirty="0"/>
              <a:t/>
            </a:r>
            <a:br>
              <a:rPr lang="en-IN" sz="1000" dirty="0"/>
            </a:br>
            <a:r>
              <a:rPr lang="en-IN" sz="1000" b="0" i="0" dirty="0" err="1">
                <a:solidFill>
                  <a:srgbClr val="000000"/>
                </a:solidFill>
                <a:effectLst/>
                <a:latin typeface="Consolas" panose="020B0609020204030204" pitchFamily="49" charset="0"/>
              </a:rPr>
              <a:t>plt.hist</a:t>
            </a:r>
            <a:r>
              <a:rPr lang="en-IN" sz="1000" b="0" i="0" dirty="0">
                <a:solidFill>
                  <a:srgbClr val="000000"/>
                </a:solidFill>
                <a:effectLst/>
                <a:latin typeface="Consolas" panose="020B0609020204030204" pitchFamily="49" charset="0"/>
              </a:rPr>
              <a:t>(x)</a:t>
            </a:r>
            <a:r>
              <a:rPr lang="en-IN" sz="1000" dirty="0"/>
              <a:t/>
            </a:r>
            <a:br>
              <a:rPr lang="en-IN" sz="1000" dirty="0"/>
            </a:br>
            <a:r>
              <a:rPr lang="en-IN" sz="1000" b="0" i="0" dirty="0" err="1">
                <a:solidFill>
                  <a:srgbClr val="000000"/>
                </a:solidFill>
                <a:effectLst/>
                <a:latin typeface="Consolas" panose="020B0609020204030204" pitchFamily="49" charset="0"/>
              </a:rPr>
              <a:t>plt.show</a:t>
            </a:r>
            <a:r>
              <a:rPr lang="en-IN" sz="1000" b="0" i="0" dirty="0">
                <a:solidFill>
                  <a:srgbClr val="000000"/>
                </a:solidFill>
                <a:effectLst/>
                <a:latin typeface="Consolas" panose="020B0609020204030204" pitchFamily="49" charset="0"/>
              </a:rPr>
              <a:t>() </a:t>
            </a:r>
            <a:endParaRPr sz="1000" dirty="0">
              <a:latin typeface="Tahoma"/>
              <a:cs typeface="Tahoma"/>
            </a:endParaRPr>
          </a:p>
        </p:txBody>
      </p:sp>
      <p:sp>
        <p:nvSpPr>
          <p:cNvPr id="5" name="Rectangle 1">
            <a:extLst>
              <a:ext uri="{FF2B5EF4-FFF2-40B4-BE49-F238E27FC236}">
                <a16:creationId xmlns="" xmlns:a16="http://schemas.microsoft.com/office/drawing/2014/main" id="{5C02F884-57F8-4022-BADD-C6413664F07A}"/>
              </a:ext>
            </a:extLst>
          </p:cNvPr>
          <p:cNvSpPr>
            <a:spLocks noChangeArrowheads="1"/>
          </p:cNvSpPr>
          <p:nvPr/>
        </p:nvSpPr>
        <p:spPr bwMode="auto">
          <a:xfrm>
            <a:off x="1" y="104217"/>
            <a:ext cx="4379768" cy="248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j-lt"/>
                <a:cs typeface="Segoe UI" panose="020B0502040204020203" pitchFamily="34" charset="0"/>
              </a:rPr>
              <a:t>Creating Bars: </a:t>
            </a:r>
            <a:r>
              <a:rPr kumimoji="0" lang="en-US" altLang="en-US" sz="1200" b="0" i="0" u="none" strike="noStrike" cap="none" normalizeH="0" baseline="0" dirty="0">
                <a:ln>
                  <a:noFill/>
                </a:ln>
                <a:solidFill>
                  <a:srgbClr val="000000"/>
                </a:solidFill>
                <a:effectLst/>
                <a:latin typeface="+mj-lt"/>
              </a:rPr>
              <a:t>With </a:t>
            </a:r>
            <a:r>
              <a:rPr kumimoji="0" lang="en-US" altLang="en-US" sz="1200" b="0" i="0" u="none" strike="noStrike" cap="none" normalizeH="0" baseline="0" dirty="0" err="1">
                <a:ln>
                  <a:noFill/>
                </a:ln>
                <a:solidFill>
                  <a:srgbClr val="000000"/>
                </a:solidFill>
                <a:effectLst/>
                <a:latin typeface="+mj-lt"/>
              </a:rPr>
              <a:t>Pyplot</a:t>
            </a:r>
            <a:r>
              <a:rPr kumimoji="0" lang="en-US" altLang="en-US" sz="1200" b="0" i="0" u="none" strike="noStrike" cap="none" normalizeH="0" baseline="0" dirty="0">
                <a:ln>
                  <a:noFill/>
                </a:ln>
                <a:solidFill>
                  <a:srgbClr val="000000"/>
                </a:solidFill>
                <a:effectLst/>
                <a:latin typeface="+mj-lt"/>
              </a:rPr>
              <a:t>, use the </a:t>
            </a:r>
            <a:r>
              <a:rPr kumimoji="0" lang="en-US" altLang="en-US" sz="1200" b="0" i="0" u="none" strike="noStrike" cap="none" normalizeH="0" baseline="0" dirty="0" err="1">
                <a:ln>
                  <a:noFill/>
                </a:ln>
                <a:solidFill>
                  <a:srgbClr val="DC143C"/>
                </a:solidFill>
                <a:effectLst/>
                <a:latin typeface="+mj-lt"/>
              </a:rPr>
              <a:t>barh</a:t>
            </a:r>
            <a:r>
              <a:rPr kumimoji="0" lang="en-US" altLang="en-US" sz="1200" b="0" i="0" u="none" strike="noStrike" cap="none" normalizeH="0" baseline="0" dirty="0">
                <a:ln>
                  <a:noFill/>
                </a:ln>
                <a:solidFill>
                  <a:srgbClr val="DC143C"/>
                </a:solidFill>
                <a:effectLst/>
                <a:latin typeface="+mj-lt"/>
              </a:rPr>
              <a:t>()</a:t>
            </a:r>
            <a:r>
              <a:rPr kumimoji="0" lang="en-US" altLang="en-US" sz="1200" b="0" i="0" u="none" strike="noStrike" cap="none" normalizeH="0" baseline="0" dirty="0">
                <a:ln>
                  <a:noFill/>
                </a:ln>
                <a:solidFill>
                  <a:srgbClr val="000000"/>
                </a:solidFill>
                <a:effectLst/>
                <a:latin typeface="+mj-lt"/>
              </a:rPr>
              <a:t> function to draw bar graphs:</a:t>
            </a:r>
            <a:endParaRPr kumimoji="0" lang="en-US" altLang="en-US" sz="1200" b="0" i="0" u="none" strike="noStrike" cap="none" normalizeH="0" baseline="0" dirty="0">
              <a:ln>
                <a:noFill/>
              </a:ln>
              <a:solidFill>
                <a:schemeClr val="tx1"/>
              </a:solidFill>
              <a:effectLst/>
              <a:latin typeface="+mj-lt"/>
            </a:endParaRPr>
          </a:p>
        </p:txBody>
      </p:sp>
      <p:sp>
        <p:nvSpPr>
          <p:cNvPr id="4" name="Rectangle 1">
            <a:extLst>
              <a:ext uri="{FF2B5EF4-FFF2-40B4-BE49-F238E27FC236}">
                <a16:creationId xmlns="" xmlns:a16="http://schemas.microsoft.com/office/drawing/2014/main" id="{4289822E-C66F-41FA-9B2A-340514E0AFB4}"/>
              </a:ext>
            </a:extLst>
          </p:cNvPr>
          <p:cNvSpPr>
            <a:spLocks noChangeArrowheads="1"/>
          </p:cNvSpPr>
          <p:nvPr/>
        </p:nvSpPr>
        <p:spPr bwMode="auto">
          <a:xfrm>
            <a:off x="3500" y="21030"/>
            <a:ext cx="4572059" cy="6796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Create Histogram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Verdana" panose="020B0604030504040204" pitchFamily="34" charset="0"/>
              </a:rPr>
              <a:t>In Matplotlib, we use the </a:t>
            </a:r>
            <a:r>
              <a:rPr kumimoji="0" lang="en-US" altLang="en-US" sz="800" b="0" i="0" u="none" strike="noStrike" cap="none" normalizeH="0" baseline="0" dirty="0">
                <a:ln>
                  <a:noFill/>
                </a:ln>
                <a:solidFill>
                  <a:srgbClr val="DC143C"/>
                </a:solidFill>
                <a:effectLst/>
                <a:latin typeface="Consolas" panose="020B0609020204030204" pitchFamily="49" charset="0"/>
              </a:rPr>
              <a:t>hist()</a:t>
            </a:r>
            <a:r>
              <a:rPr kumimoji="0" lang="en-US" altLang="en-US" sz="800" b="0" i="0" u="none" strike="noStrike" cap="none" normalizeH="0" baseline="0" dirty="0">
                <a:ln>
                  <a:noFill/>
                </a:ln>
                <a:solidFill>
                  <a:srgbClr val="000000"/>
                </a:solidFill>
                <a:effectLst/>
                <a:latin typeface="Verdana" panose="020B0604030504040204" pitchFamily="34" charset="0"/>
              </a:rPr>
              <a:t> function to create histograms.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Verdana" panose="020B0604030504040204" pitchFamily="34" charset="0"/>
              </a:rPr>
              <a:t>The </a:t>
            </a:r>
            <a:r>
              <a:rPr kumimoji="0" lang="en-US" altLang="en-US" sz="800" b="0" i="0" u="none" strike="noStrike" cap="none" normalizeH="0" baseline="0" dirty="0">
                <a:ln>
                  <a:noFill/>
                </a:ln>
                <a:solidFill>
                  <a:srgbClr val="DC143C"/>
                </a:solidFill>
                <a:effectLst/>
                <a:latin typeface="Consolas" panose="020B0609020204030204" pitchFamily="49" charset="0"/>
              </a:rPr>
              <a:t>hist()</a:t>
            </a:r>
            <a:r>
              <a:rPr kumimoji="0" lang="en-US" altLang="en-US" sz="800" b="0" i="0" u="none" strike="noStrike" cap="none" normalizeH="0" baseline="0" dirty="0">
                <a:ln>
                  <a:noFill/>
                </a:ln>
                <a:solidFill>
                  <a:srgbClr val="000000"/>
                </a:solidFill>
                <a:effectLst/>
                <a:latin typeface="Verdana" panose="020B0604030504040204" pitchFamily="34" charset="0"/>
              </a:rPr>
              <a:t> function will use an array of numbers to create a histogram,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Verdana" panose="020B0604030504040204" pitchFamily="34" charset="0"/>
              </a:rPr>
              <a:t>For simplicity we use NumPy to randomly generate an array with 250 values, where the values will concentrate around 170, and the standard deviation is 10. </a:t>
            </a:r>
            <a:endParaRPr kumimoji="0" lang="en-US" altLang="en-US" sz="800" b="0" i="0" u="none" strike="noStrike" cap="none" normalizeH="0" baseline="0" dirty="0">
              <a:ln>
                <a:noFill/>
              </a:ln>
              <a:solidFill>
                <a:schemeClr val="tx1"/>
              </a:solidFill>
              <a:effectLst/>
            </a:endParaRPr>
          </a:p>
        </p:txBody>
      </p:sp>
      <p:pic>
        <p:nvPicPr>
          <p:cNvPr id="6147" name="Picture 3">
            <a:extLst>
              <a:ext uri="{FF2B5EF4-FFF2-40B4-BE49-F238E27FC236}">
                <a16:creationId xmlns="" xmlns:a16="http://schemas.microsoft.com/office/drawing/2014/main" id="{33904084-53D1-4AC3-96BA-5DF79C8D1C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8250" y="1577976"/>
            <a:ext cx="2381249" cy="177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00357"/>
      </p:ext>
    </p:extLst>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23850" y="568426"/>
            <a:ext cx="4114800" cy="909416"/>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matplotlib.pyplot</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plt</a:t>
            </a:r>
            <a:r>
              <a:rPr lang="en-IN" sz="1000" dirty="0"/>
              <a:t/>
            </a:r>
            <a:br>
              <a:rPr lang="en-IN" sz="1000" dirty="0"/>
            </a:b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numpy</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np</a:t>
            </a:r>
            <a:r>
              <a:rPr lang="en-IN" sz="1000" dirty="0"/>
              <a:t/>
            </a:r>
            <a:br>
              <a:rPr lang="en-IN" sz="1000" dirty="0"/>
            </a:br>
            <a:r>
              <a:rPr lang="en-IN" sz="1000" dirty="0"/>
              <a:t/>
            </a:r>
            <a:br>
              <a:rPr lang="en-IN" sz="1000" dirty="0"/>
            </a:br>
            <a:r>
              <a:rPr lang="en-IN" sz="1000" b="0" i="0" dirty="0">
                <a:solidFill>
                  <a:srgbClr val="000000"/>
                </a:solidFill>
                <a:effectLst/>
                <a:latin typeface="Consolas" panose="020B0609020204030204" pitchFamily="49" charset="0"/>
              </a:rPr>
              <a:t>y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FF0000"/>
                </a:solidFill>
                <a:effectLst/>
                <a:latin typeface="Consolas" panose="020B0609020204030204" pitchFamily="49" charset="0"/>
              </a:rPr>
              <a:t>35</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25</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25</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15</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err="1">
                <a:solidFill>
                  <a:srgbClr val="000000"/>
                </a:solidFill>
                <a:effectLst/>
                <a:latin typeface="Consolas" panose="020B0609020204030204" pitchFamily="49" charset="0"/>
              </a:rPr>
              <a:t>mylabels</a:t>
            </a:r>
            <a:r>
              <a:rPr lang="en-IN" sz="1000" b="0" i="0" dirty="0">
                <a:solidFill>
                  <a:srgbClr val="000000"/>
                </a:solidFill>
                <a:effectLst/>
                <a:latin typeface="Consolas" panose="020B0609020204030204" pitchFamily="49" charset="0"/>
              </a:rPr>
              <a:t> = [</a:t>
            </a:r>
            <a:r>
              <a:rPr lang="en-IN" sz="1000" b="0" i="0" dirty="0">
                <a:solidFill>
                  <a:srgbClr val="A52A2A"/>
                </a:solidFill>
                <a:effectLst/>
                <a:latin typeface="Consolas" panose="020B0609020204030204" pitchFamily="49" charset="0"/>
              </a:rPr>
              <a:t>"Apples"</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"Bananas"</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"Cherries"</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"Dates"</a:t>
            </a:r>
            <a:r>
              <a:rPr lang="en-IN" sz="1000" b="0" i="0" dirty="0">
                <a:solidFill>
                  <a:srgbClr val="000000"/>
                </a:solidFill>
                <a:effectLst/>
                <a:latin typeface="Consolas" panose="020B0609020204030204" pitchFamily="49" charset="0"/>
              </a:rPr>
              <a:t>]</a:t>
            </a:r>
            <a:r>
              <a:rPr lang="en-IN" sz="1000" dirty="0"/>
              <a:t/>
            </a:r>
            <a:br>
              <a:rPr lang="en-IN" sz="1000" dirty="0"/>
            </a:br>
            <a:r>
              <a:rPr lang="en-IN" sz="1000" dirty="0"/>
              <a:t/>
            </a:r>
            <a:br>
              <a:rPr lang="en-IN" sz="1000" dirty="0"/>
            </a:br>
            <a:r>
              <a:rPr lang="en-IN" sz="1000" b="0" i="0" dirty="0" err="1">
                <a:solidFill>
                  <a:srgbClr val="000000"/>
                </a:solidFill>
                <a:effectLst/>
                <a:latin typeface="Consolas" panose="020B0609020204030204" pitchFamily="49" charset="0"/>
              </a:rPr>
              <a:t>plt.pie</a:t>
            </a:r>
            <a:r>
              <a:rPr lang="en-IN" sz="1000" b="0" i="0" dirty="0">
                <a:solidFill>
                  <a:srgbClr val="000000"/>
                </a:solidFill>
                <a:effectLst/>
                <a:latin typeface="Consolas" panose="020B0609020204030204" pitchFamily="49" charset="0"/>
              </a:rPr>
              <a:t>(y, labels = </a:t>
            </a:r>
            <a:r>
              <a:rPr lang="en-IN" sz="1000" b="0" i="0" dirty="0" err="1">
                <a:solidFill>
                  <a:srgbClr val="000000"/>
                </a:solidFill>
                <a:effectLst/>
                <a:latin typeface="Consolas" panose="020B0609020204030204" pitchFamily="49" charset="0"/>
              </a:rPr>
              <a:t>mylabels</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err="1">
                <a:solidFill>
                  <a:srgbClr val="000000"/>
                </a:solidFill>
                <a:effectLst/>
                <a:latin typeface="Consolas" panose="020B0609020204030204" pitchFamily="49" charset="0"/>
              </a:rPr>
              <a:t>plt.show</a:t>
            </a:r>
            <a:r>
              <a:rPr lang="en-IN" sz="1000" b="0" i="0" dirty="0">
                <a:solidFill>
                  <a:srgbClr val="000000"/>
                </a:solidFill>
                <a:effectLst/>
                <a:latin typeface="Consolas" panose="020B0609020204030204" pitchFamily="49" charset="0"/>
              </a:rPr>
              <a:t>() </a:t>
            </a:r>
            <a:endParaRPr sz="1000" dirty="0">
              <a:latin typeface="Tahoma"/>
              <a:cs typeface="Tahoma"/>
            </a:endParaRPr>
          </a:p>
        </p:txBody>
      </p:sp>
      <p:sp>
        <p:nvSpPr>
          <p:cNvPr id="6" name="Rectangle 1">
            <a:extLst>
              <a:ext uri="{FF2B5EF4-FFF2-40B4-BE49-F238E27FC236}">
                <a16:creationId xmlns="" xmlns:a16="http://schemas.microsoft.com/office/drawing/2014/main" id="{FD3546B6-E12A-4721-8424-011554E41868}"/>
              </a:ext>
            </a:extLst>
          </p:cNvPr>
          <p:cNvSpPr>
            <a:spLocks noChangeArrowheads="1"/>
          </p:cNvSpPr>
          <p:nvPr/>
        </p:nvSpPr>
        <p:spPr bwMode="auto">
          <a:xfrm>
            <a:off x="4736" y="53754"/>
            <a:ext cx="3675686" cy="371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Creating Pie Charts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anose="020B0604030504040204" pitchFamily="34" charset="0"/>
              </a:rPr>
              <a:t>With </a:t>
            </a:r>
            <a:r>
              <a:rPr kumimoji="0" lang="en-US" altLang="en-US" sz="1000" b="0" i="0" u="none" strike="noStrike" cap="none" normalizeH="0" baseline="0" dirty="0" err="1">
                <a:ln>
                  <a:noFill/>
                </a:ln>
                <a:solidFill>
                  <a:srgbClr val="000000"/>
                </a:solidFill>
                <a:effectLst/>
                <a:latin typeface="Verdana" panose="020B0604030504040204" pitchFamily="34" charset="0"/>
              </a:rPr>
              <a:t>Pyplot</a:t>
            </a:r>
            <a:r>
              <a:rPr kumimoji="0" lang="en-US" altLang="en-US" sz="1000" b="0" i="0" u="none" strike="noStrike" cap="none" normalizeH="0" baseline="0" dirty="0">
                <a:ln>
                  <a:noFill/>
                </a:ln>
                <a:solidFill>
                  <a:srgbClr val="000000"/>
                </a:solidFill>
                <a:effectLst/>
                <a:latin typeface="Verdana" panose="020B0604030504040204" pitchFamily="34" charset="0"/>
              </a:rPr>
              <a:t>, use the </a:t>
            </a:r>
            <a:r>
              <a:rPr kumimoji="0" lang="en-US" altLang="en-US" sz="1000" b="0" i="0" u="none" strike="noStrike" cap="none" normalizeH="0" baseline="0" dirty="0">
                <a:ln>
                  <a:noFill/>
                </a:ln>
                <a:solidFill>
                  <a:srgbClr val="DC143C"/>
                </a:solidFill>
                <a:effectLst/>
                <a:latin typeface="Consolas" panose="020B0609020204030204" pitchFamily="49" charset="0"/>
              </a:rPr>
              <a:t>pie()</a:t>
            </a:r>
            <a:r>
              <a:rPr kumimoji="0" lang="en-US" altLang="en-US" sz="1000" b="0" i="0" u="none" strike="noStrike" cap="none" normalizeH="0" baseline="0" dirty="0">
                <a:ln>
                  <a:noFill/>
                </a:ln>
                <a:solidFill>
                  <a:srgbClr val="000000"/>
                </a:solidFill>
                <a:effectLst/>
                <a:latin typeface="Verdana" panose="020B0604030504040204" pitchFamily="34" charset="0"/>
              </a:rPr>
              <a:t> function to draw pie charts:</a:t>
            </a:r>
            <a:endParaRPr kumimoji="0" lang="en-US" altLang="en-US" sz="1000" b="0" i="0" u="none" strike="noStrike" cap="none" normalizeH="0" baseline="0" dirty="0">
              <a:ln>
                <a:noFill/>
              </a:ln>
              <a:solidFill>
                <a:schemeClr val="tx1"/>
              </a:solidFill>
              <a:effectLst/>
            </a:endParaRPr>
          </a:p>
        </p:txBody>
      </p:sp>
      <p:pic>
        <p:nvPicPr>
          <p:cNvPr id="7171" name="Picture 3">
            <a:extLst>
              <a:ext uri="{FF2B5EF4-FFF2-40B4-BE49-F238E27FC236}">
                <a16:creationId xmlns="" xmlns:a16="http://schemas.microsoft.com/office/drawing/2014/main" id="{AB98E4EE-A9DA-47FA-A61F-1C9EA89EAC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4450" y="1569986"/>
            <a:ext cx="2533650" cy="1892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726048"/>
      </p:ext>
    </p:ext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7650" y="820959"/>
            <a:ext cx="4114800" cy="909416"/>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matplotlib.pyplot</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plt</a:t>
            </a:r>
            <a:r>
              <a:rPr lang="en-IN" sz="1000" dirty="0"/>
              <a:t/>
            </a:r>
            <a:br>
              <a:rPr lang="en-IN" sz="1000" dirty="0"/>
            </a:br>
            <a:r>
              <a:rPr lang="en-IN" sz="1000" b="0" i="0" dirty="0">
                <a:solidFill>
                  <a:srgbClr val="0000CD"/>
                </a:solidFill>
                <a:effectLst/>
                <a:latin typeface="Consolas" panose="020B0609020204030204" pitchFamily="49" charset="0"/>
              </a:rPr>
              <a:t>import</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numpy</a:t>
            </a:r>
            <a:r>
              <a:rPr lang="en-IN" sz="1000" b="0" i="0" dirty="0">
                <a:solidFill>
                  <a:srgbClr val="000000"/>
                </a:solidFill>
                <a:effectLst/>
                <a:latin typeface="Consolas" panose="020B0609020204030204" pitchFamily="49" charset="0"/>
              </a:rPr>
              <a:t> </a:t>
            </a:r>
            <a:r>
              <a:rPr lang="en-IN" sz="1000" b="0" i="0" dirty="0">
                <a:solidFill>
                  <a:srgbClr val="0000CD"/>
                </a:solidFill>
                <a:effectLst/>
                <a:latin typeface="Consolas" panose="020B0609020204030204" pitchFamily="49" charset="0"/>
              </a:rPr>
              <a:t>as</a:t>
            </a:r>
            <a:r>
              <a:rPr lang="en-IN" sz="1000" b="0" i="0" dirty="0">
                <a:solidFill>
                  <a:srgbClr val="000000"/>
                </a:solidFill>
                <a:effectLst/>
                <a:latin typeface="Consolas" panose="020B0609020204030204" pitchFamily="49" charset="0"/>
              </a:rPr>
              <a:t> np</a:t>
            </a:r>
            <a:r>
              <a:rPr lang="en-IN" sz="1000" dirty="0"/>
              <a:t/>
            </a:r>
            <a:br>
              <a:rPr lang="en-IN" sz="1000" dirty="0"/>
            </a:br>
            <a:r>
              <a:rPr lang="en-IN" sz="1000" dirty="0"/>
              <a:t/>
            </a:r>
            <a:br>
              <a:rPr lang="en-IN" sz="1000" dirty="0"/>
            </a:br>
            <a:r>
              <a:rPr lang="en-IN" sz="1000" b="0" i="0" dirty="0">
                <a:solidFill>
                  <a:srgbClr val="000000"/>
                </a:solidFill>
                <a:effectLst/>
                <a:latin typeface="Consolas" panose="020B0609020204030204" pitchFamily="49" charset="0"/>
              </a:rPr>
              <a:t>y = </a:t>
            </a:r>
            <a:r>
              <a:rPr lang="en-IN" sz="1000" b="0" i="0" dirty="0" err="1">
                <a:solidFill>
                  <a:srgbClr val="000000"/>
                </a:solidFill>
                <a:effectLst/>
                <a:latin typeface="Consolas" panose="020B0609020204030204" pitchFamily="49" charset="0"/>
              </a:rPr>
              <a:t>np.array</a:t>
            </a:r>
            <a:r>
              <a:rPr lang="en-IN" sz="1000" b="0" i="0" dirty="0">
                <a:solidFill>
                  <a:srgbClr val="000000"/>
                </a:solidFill>
                <a:effectLst/>
                <a:latin typeface="Consolas" panose="020B0609020204030204" pitchFamily="49" charset="0"/>
              </a:rPr>
              <a:t>([</a:t>
            </a:r>
            <a:r>
              <a:rPr lang="en-IN" sz="1000" b="0" i="0" dirty="0">
                <a:solidFill>
                  <a:srgbClr val="FF0000"/>
                </a:solidFill>
                <a:effectLst/>
                <a:latin typeface="Consolas" panose="020B0609020204030204" pitchFamily="49" charset="0"/>
              </a:rPr>
              <a:t>35</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25</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25</a:t>
            </a:r>
            <a:r>
              <a:rPr lang="en-IN" sz="1000" b="0" i="0" dirty="0">
                <a:solidFill>
                  <a:srgbClr val="000000"/>
                </a:solidFill>
                <a:effectLst/>
                <a:latin typeface="Consolas" panose="020B0609020204030204" pitchFamily="49" charset="0"/>
              </a:rPr>
              <a:t>, </a:t>
            </a:r>
            <a:r>
              <a:rPr lang="en-IN" sz="1000" b="0" i="0" dirty="0">
                <a:solidFill>
                  <a:srgbClr val="FF0000"/>
                </a:solidFill>
                <a:effectLst/>
                <a:latin typeface="Consolas" panose="020B0609020204030204" pitchFamily="49" charset="0"/>
              </a:rPr>
              <a:t>15</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err="1">
                <a:solidFill>
                  <a:srgbClr val="000000"/>
                </a:solidFill>
                <a:effectLst/>
                <a:latin typeface="Consolas" panose="020B0609020204030204" pitchFamily="49" charset="0"/>
              </a:rPr>
              <a:t>mylabels</a:t>
            </a:r>
            <a:r>
              <a:rPr lang="en-IN" sz="1000" b="0" i="0" dirty="0">
                <a:solidFill>
                  <a:srgbClr val="000000"/>
                </a:solidFill>
                <a:effectLst/>
                <a:latin typeface="Consolas" panose="020B0609020204030204" pitchFamily="49" charset="0"/>
              </a:rPr>
              <a:t> = [</a:t>
            </a:r>
            <a:r>
              <a:rPr lang="en-IN" sz="1000" b="0" i="0" dirty="0">
                <a:solidFill>
                  <a:srgbClr val="A52A2A"/>
                </a:solidFill>
                <a:effectLst/>
                <a:latin typeface="Consolas" panose="020B0609020204030204" pitchFamily="49" charset="0"/>
              </a:rPr>
              <a:t>"Apples"</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"Bananas"</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"Cherries"</a:t>
            </a:r>
            <a:r>
              <a:rPr lang="en-IN" sz="1000" b="0" i="0" dirty="0">
                <a:solidFill>
                  <a:srgbClr val="000000"/>
                </a:solidFill>
                <a:effectLst/>
                <a:latin typeface="Consolas" panose="020B0609020204030204" pitchFamily="49" charset="0"/>
              </a:rPr>
              <a:t>, </a:t>
            </a:r>
            <a:r>
              <a:rPr lang="en-IN" sz="1000" b="0" i="0" dirty="0">
                <a:solidFill>
                  <a:srgbClr val="A52A2A"/>
                </a:solidFill>
                <a:effectLst/>
                <a:latin typeface="Consolas" panose="020B0609020204030204" pitchFamily="49" charset="0"/>
              </a:rPr>
              <a:t>"Dates"</a:t>
            </a:r>
            <a:r>
              <a:rPr lang="en-IN" sz="1000" b="0" i="0" dirty="0">
                <a:solidFill>
                  <a:srgbClr val="000000"/>
                </a:solidFill>
                <a:effectLst/>
                <a:latin typeface="Consolas" panose="020B0609020204030204" pitchFamily="49" charset="0"/>
              </a:rPr>
              <a:t>]</a:t>
            </a:r>
            <a:r>
              <a:rPr lang="en-IN" sz="1000" dirty="0"/>
              <a:t/>
            </a:r>
            <a:br>
              <a:rPr lang="en-IN" sz="1000" dirty="0"/>
            </a:br>
            <a:r>
              <a:rPr lang="en-IN" sz="1000" dirty="0"/>
              <a:t/>
            </a:r>
            <a:br>
              <a:rPr lang="en-IN" sz="1000" dirty="0"/>
            </a:br>
            <a:r>
              <a:rPr lang="en-IN" sz="1000" b="0" i="0" dirty="0" err="1">
                <a:solidFill>
                  <a:srgbClr val="000000"/>
                </a:solidFill>
                <a:effectLst/>
                <a:latin typeface="Consolas" panose="020B0609020204030204" pitchFamily="49" charset="0"/>
              </a:rPr>
              <a:t>plt.pie</a:t>
            </a:r>
            <a:r>
              <a:rPr lang="en-IN" sz="1000" b="0" i="0" dirty="0">
                <a:solidFill>
                  <a:srgbClr val="000000"/>
                </a:solidFill>
                <a:effectLst/>
                <a:latin typeface="Consolas" panose="020B0609020204030204" pitchFamily="49" charset="0"/>
              </a:rPr>
              <a:t>(y, labels = </a:t>
            </a:r>
            <a:r>
              <a:rPr lang="en-IN" sz="1000" b="0" i="0" dirty="0" err="1">
                <a:solidFill>
                  <a:srgbClr val="000000"/>
                </a:solidFill>
                <a:effectLst/>
                <a:latin typeface="Consolas" panose="020B0609020204030204" pitchFamily="49" charset="0"/>
              </a:rPr>
              <a:t>mylabels</a:t>
            </a:r>
            <a:r>
              <a:rPr lang="en-IN" sz="1000" b="0" i="0" dirty="0">
                <a:solidFill>
                  <a:srgbClr val="000000"/>
                </a:solidFill>
                <a:effectLst/>
                <a:latin typeface="Consolas" panose="020B0609020204030204" pitchFamily="49" charset="0"/>
              </a:rPr>
              <a:t>, </a:t>
            </a:r>
            <a:r>
              <a:rPr lang="en-IN" sz="1000" b="0" i="0" dirty="0" err="1">
                <a:solidFill>
                  <a:srgbClr val="000000"/>
                </a:solidFill>
                <a:effectLst/>
                <a:latin typeface="Consolas" panose="020B0609020204030204" pitchFamily="49" charset="0"/>
              </a:rPr>
              <a:t>startangle</a:t>
            </a:r>
            <a:r>
              <a:rPr lang="en-IN" sz="1000" b="0" i="0" dirty="0">
                <a:solidFill>
                  <a:srgbClr val="000000"/>
                </a:solidFill>
                <a:effectLst/>
                <a:latin typeface="Consolas" panose="020B0609020204030204" pitchFamily="49" charset="0"/>
              </a:rPr>
              <a:t> = </a:t>
            </a:r>
            <a:r>
              <a:rPr lang="en-IN" sz="1000" b="0" i="0" dirty="0">
                <a:solidFill>
                  <a:srgbClr val="FF0000"/>
                </a:solidFill>
                <a:effectLst/>
                <a:latin typeface="Consolas" panose="020B0609020204030204" pitchFamily="49" charset="0"/>
              </a:rPr>
              <a:t>90</a:t>
            </a:r>
            <a:r>
              <a:rPr lang="en-IN" sz="1000" b="0" i="0" dirty="0">
                <a:solidFill>
                  <a:srgbClr val="000000"/>
                </a:solidFill>
                <a:effectLst/>
                <a:latin typeface="Consolas" panose="020B0609020204030204" pitchFamily="49" charset="0"/>
              </a:rPr>
              <a:t>)</a:t>
            </a:r>
            <a:r>
              <a:rPr lang="en-IN" sz="1000" dirty="0"/>
              <a:t/>
            </a:r>
            <a:br>
              <a:rPr lang="en-IN" sz="1000" dirty="0"/>
            </a:br>
            <a:r>
              <a:rPr lang="en-IN" sz="1000" b="0" i="0" dirty="0" err="1">
                <a:solidFill>
                  <a:srgbClr val="000000"/>
                </a:solidFill>
                <a:effectLst/>
                <a:latin typeface="Consolas" panose="020B0609020204030204" pitchFamily="49" charset="0"/>
              </a:rPr>
              <a:t>plt.show</a:t>
            </a:r>
            <a:r>
              <a:rPr lang="en-IN" sz="1000" b="0" i="0" dirty="0">
                <a:solidFill>
                  <a:srgbClr val="000000"/>
                </a:solidFill>
                <a:effectLst/>
                <a:latin typeface="Consolas" panose="020B0609020204030204" pitchFamily="49" charset="0"/>
              </a:rPr>
              <a:t>() </a:t>
            </a:r>
            <a:endParaRPr sz="1000" dirty="0">
              <a:latin typeface="Tahoma"/>
              <a:cs typeface="Tahoma"/>
            </a:endParaRPr>
          </a:p>
        </p:txBody>
      </p:sp>
      <p:sp>
        <p:nvSpPr>
          <p:cNvPr id="6" name="Rectangle 1">
            <a:extLst>
              <a:ext uri="{FF2B5EF4-FFF2-40B4-BE49-F238E27FC236}">
                <a16:creationId xmlns="" xmlns:a16="http://schemas.microsoft.com/office/drawing/2014/main" id="{FD3546B6-E12A-4721-8424-011554E41868}"/>
              </a:ext>
            </a:extLst>
          </p:cNvPr>
          <p:cNvSpPr>
            <a:spLocks noChangeArrowheads="1"/>
          </p:cNvSpPr>
          <p:nvPr/>
        </p:nvSpPr>
        <p:spPr bwMode="auto">
          <a:xfrm>
            <a:off x="95355" y="183563"/>
            <a:ext cx="4281514" cy="525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Creating Pie Charts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anose="020B0604030504040204" pitchFamily="34" charset="0"/>
              </a:rPr>
              <a:t>With </a:t>
            </a:r>
            <a:r>
              <a:rPr kumimoji="0" lang="en-US" altLang="en-US" sz="1000" b="0" i="0" u="none" strike="noStrike" cap="none" normalizeH="0" baseline="0" dirty="0" err="1">
                <a:ln>
                  <a:noFill/>
                </a:ln>
                <a:solidFill>
                  <a:srgbClr val="000000"/>
                </a:solidFill>
                <a:effectLst/>
                <a:latin typeface="Verdana" panose="020B0604030504040204" pitchFamily="34" charset="0"/>
              </a:rPr>
              <a:t>Pyplot</a:t>
            </a:r>
            <a:r>
              <a:rPr kumimoji="0" lang="en-US" altLang="en-US" sz="1000" b="0" i="0" u="none" strike="noStrike" cap="none" normalizeH="0" baseline="0" dirty="0">
                <a:ln>
                  <a:noFill/>
                </a:ln>
                <a:solidFill>
                  <a:srgbClr val="000000"/>
                </a:solidFill>
                <a:effectLst/>
                <a:latin typeface="Verdana" panose="020B0604030504040204" pitchFamily="34" charset="0"/>
              </a:rPr>
              <a:t>, use the </a:t>
            </a:r>
            <a:r>
              <a:rPr kumimoji="0" lang="en-US" altLang="en-US" sz="1000" b="0" i="0" u="none" strike="noStrike" cap="none" normalizeH="0" baseline="0" dirty="0">
                <a:ln>
                  <a:noFill/>
                </a:ln>
                <a:solidFill>
                  <a:srgbClr val="DC143C"/>
                </a:solidFill>
                <a:effectLst/>
                <a:latin typeface="Consolas" panose="020B0609020204030204" pitchFamily="49" charset="0"/>
              </a:rPr>
              <a:t>pie()</a:t>
            </a:r>
            <a:r>
              <a:rPr kumimoji="0" lang="en-US" altLang="en-US" sz="1000" b="0" i="0" u="none" strike="noStrike" cap="none" normalizeH="0" baseline="0" dirty="0">
                <a:ln>
                  <a:noFill/>
                </a:ln>
                <a:solidFill>
                  <a:srgbClr val="000000"/>
                </a:solidFill>
                <a:effectLst/>
                <a:latin typeface="Verdana" panose="020B0604030504040204" pitchFamily="34" charset="0"/>
              </a:rPr>
              <a:t> function to draw pie charts, start first wedge at 90 degree angle:</a:t>
            </a:r>
            <a:endParaRPr kumimoji="0" lang="en-US" altLang="en-US" sz="1000" b="0" i="0" u="none" strike="noStrike" cap="none" normalizeH="0" baseline="0" dirty="0">
              <a:ln>
                <a:noFill/>
              </a:ln>
              <a:solidFill>
                <a:schemeClr val="tx1"/>
              </a:solidFill>
              <a:effectLst/>
            </a:endParaRPr>
          </a:p>
        </p:txBody>
      </p:sp>
      <p:pic>
        <p:nvPicPr>
          <p:cNvPr id="8194" name="Picture 2">
            <a:extLst>
              <a:ext uri="{FF2B5EF4-FFF2-40B4-BE49-F238E27FC236}">
                <a16:creationId xmlns="" xmlns:a16="http://schemas.microsoft.com/office/drawing/2014/main" id="{27E42DD7-C902-43D8-8181-645857059F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3050" y="1864340"/>
            <a:ext cx="2076450" cy="155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432024"/>
      </p:ext>
    </p:extLst>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5355" y="820959"/>
            <a:ext cx="4495695" cy="1008866"/>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IN" sz="900" b="0" i="0" dirty="0">
                <a:solidFill>
                  <a:srgbClr val="0000CD"/>
                </a:solidFill>
                <a:effectLst/>
                <a:latin typeface="Consolas" panose="020B0609020204030204" pitchFamily="49" charset="0"/>
              </a:rPr>
              <a:t>import</a:t>
            </a:r>
            <a:r>
              <a:rPr lang="en-IN" sz="900" b="0" i="0" dirty="0">
                <a:solidFill>
                  <a:srgbClr val="000000"/>
                </a:solidFill>
                <a:effectLst/>
                <a:latin typeface="Consolas" panose="020B0609020204030204" pitchFamily="49" charset="0"/>
              </a:rPr>
              <a:t> </a:t>
            </a:r>
            <a:r>
              <a:rPr lang="en-IN" sz="900" b="0" i="0" dirty="0" err="1">
                <a:solidFill>
                  <a:srgbClr val="000000"/>
                </a:solidFill>
                <a:effectLst/>
                <a:latin typeface="Consolas" panose="020B0609020204030204" pitchFamily="49" charset="0"/>
              </a:rPr>
              <a:t>matplotlib.pyplot</a:t>
            </a:r>
            <a:r>
              <a:rPr lang="en-IN" sz="900" b="0" i="0" dirty="0">
                <a:solidFill>
                  <a:srgbClr val="000000"/>
                </a:solidFill>
                <a:effectLst/>
                <a:latin typeface="Consolas" panose="020B0609020204030204" pitchFamily="49" charset="0"/>
              </a:rPr>
              <a:t> </a:t>
            </a:r>
            <a:r>
              <a:rPr lang="en-IN" sz="900" b="0" i="0" dirty="0">
                <a:solidFill>
                  <a:srgbClr val="0000CD"/>
                </a:solidFill>
                <a:effectLst/>
                <a:latin typeface="Consolas" panose="020B0609020204030204" pitchFamily="49" charset="0"/>
              </a:rPr>
              <a:t>as</a:t>
            </a:r>
            <a:r>
              <a:rPr lang="en-IN" sz="900" b="0" i="0" dirty="0">
                <a:solidFill>
                  <a:srgbClr val="000000"/>
                </a:solidFill>
                <a:effectLst/>
                <a:latin typeface="Consolas" panose="020B0609020204030204" pitchFamily="49" charset="0"/>
              </a:rPr>
              <a:t> </a:t>
            </a:r>
            <a:r>
              <a:rPr lang="en-IN" sz="900" b="0" i="0" dirty="0" err="1">
                <a:solidFill>
                  <a:srgbClr val="000000"/>
                </a:solidFill>
                <a:effectLst/>
                <a:latin typeface="Consolas" panose="020B0609020204030204" pitchFamily="49" charset="0"/>
              </a:rPr>
              <a:t>plt</a:t>
            </a:r>
            <a:r>
              <a:rPr lang="en-IN" sz="900" dirty="0"/>
              <a:t/>
            </a:r>
            <a:br>
              <a:rPr lang="en-IN" sz="900" dirty="0"/>
            </a:br>
            <a:r>
              <a:rPr lang="en-IN" sz="900" b="0" i="0" dirty="0">
                <a:solidFill>
                  <a:srgbClr val="0000CD"/>
                </a:solidFill>
                <a:effectLst/>
                <a:latin typeface="Consolas" panose="020B0609020204030204" pitchFamily="49" charset="0"/>
              </a:rPr>
              <a:t>import</a:t>
            </a:r>
            <a:r>
              <a:rPr lang="en-IN" sz="900" b="0" i="0" dirty="0">
                <a:solidFill>
                  <a:srgbClr val="000000"/>
                </a:solidFill>
                <a:effectLst/>
                <a:latin typeface="Consolas" panose="020B0609020204030204" pitchFamily="49" charset="0"/>
              </a:rPr>
              <a:t> </a:t>
            </a:r>
            <a:r>
              <a:rPr lang="en-IN" sz="900" b="0" i="0" dirty="0" err="1">
                <a:solidFill>
                  <a:srgbClr val="000000"/>
                </a:solidFill>
                <a:effectLst/>
                <a:latin typeface="Consolas" panose="020B0609020204030204" pitchFamily="49" charset="0"/>
              </a:rPr>
              <a:t>numpy</a:t>
            </a:r>
            <a:r>
              <a:rPr lang="en-IN" sz="900" b="0" i="0" dirty="0">
                <a:solidFill>
                  <a:srgbClr val="000000"/>
                </a:solidFill>
                <a:effectLst/>
                <a:latin typeface="Consolas" panose="020B0609020204030204" pitchFamily="49" charset="0"/>
              </a:rPr>
              <a:t> </a:t>
            </a:r>
            <a:r>
              <a:rPr lang="en-IN" sz="900" b="0" i="0" dirty="0">
                <a:solidFill>
                  <a:srgbClr val="0000CD"/>
                </a:solidFill>
                <a:effectLst/>
                <a:latin typeface="Consolas" panose="020B0609020204030204" pitchFamily="49" charset="0"/>
              </a:rPr>
              <a:t>as</a:t>
            </a:r>
            <a:r>
              <a:rPr lang="en-IN" sz="900" b="0" i="0" dirty="0">
                <a:solidFill>
                  <a:srgbClr val="000000"/>
                </a:solidFill>
                <a:effectLst/>
                <a:latin typeface="Consolas" panose="020B0609020204030204" pitchFamily="49" charset="0"/>
              </a:rPr>
              <a:t> np</a:t>
            </a:r>
            <a:r>
              <a:rPr lang="en-IN" sz="900" dirty="0"/>
              <a:t/>
            </a:r>
            <a:br>
              <a:rPr lang="en-IN" sz="900" dirty="0"/>
            </a:br>
            <a:r>
              <a:rPr lang="en-IN" sz="900" dirty="0"/>
              <a:t/>
            </a:r>
            <a:br>
              <a:rPr lang="en-IN" sz="900" dirty="0"/>
            </a:br>
            <a:r>
              <a:rPr lang="en-IN" sz="900" b="0" i="0" dirty="0">
                <a:solidFill>
                  <a:srgbClr val="000000"/>
                </a:solidFill>
                <a:effectLst/>
                <a:latin typeface="Consolas" panose="020B0609020204030204" pitchFamily="49" charset="0"/>
              </a:rPr>
              <a:t>y = </a:t>
            </a:r>
            <a:r>
              <a:rPr lang="en-IN" sz="900" b="0" i="0" dirty="0" err="1">
                <a:solidFill>
                  <a:srgbClr val="000000"/>
                </a:solidFill>
                <a:effectLst/>
                <a:latin typeface="Consolas" panose="020B0609020204030204" pitchFamily="49" charset="0"/>
              </a:rPr>
              <a:t>np.array</a:t>
            </a:r>
            <a:r>
              <a:rPr lang="en-IN" sz="900" b="0" i="0" dirty="0">
                <a:solidFill>
                  <a:srgbClr val="000000"/>
                </a:solidFill>
                <a:effectLst/>
                <a:latin typeface="Consolas" panose="020B0609020204030204" pitchFamily="49" charset="0"/>
              </a:rPr>
              <a:t>([</a:t>
            </a:r>
            <a:r>
              <a:rPr lang="en-IN" sz="900" b="0" i="0" dirty="0">
                <a:solidFill>
                  <a:srgbClr val="FF0000"/>
                </a:solidFill>
                <a:effectLst/>
                <a:latin typeface="Consolas" panose="020B0609020204030204" pitchFamily="49" charset="0"/>
              </a:rPr>
              <a:t>35</a:t>
            </a:r>
            <a:r>
              <a:rPr lang="en-IN" sz="900" b="0" i="0" dirty="0">
                <a:solidFill>
                  <a:srgbClr val="000000"/>
                </a:solidFill>
                <a:effectLst/>
                <a:latin typeface="Consolas" panose="020B0609020204030204" pitchFamily="49" charset="0"/>
              </a:rPr>
              <a:t>, </a:t>
            </a:r>
            <a:r>
              <a:rPr lang="en-IN" sz="900" b="0" i="0" dirty="0">
                <a:solidFill>
                  <a:srgbClr val="FF0000"/>
                </a:solidFill>
                <a:effectLst/>
                <a:latin typeface="Consolas" panose="020B0609020204030204" pitchFamily="49" charset="0"/>
              </a:rPr>
              <a:t>25</a:t>
            </a:r>
            <a:r>
              <a:rPr lang="en-IN" sz="900" b="0" i="0" dirty="0">
                <a:solidFill>
                  <a:srgbClr val="000000"/>
                </a:solidFill>
                <a:effectLst/>
                <a:latin typeface="Consolas" panose="020B0609020204030204" pitchFamily="49" charset="0"/>
              </a:rPr>
              <a:t>, </a:t>
            </a:r>
            <a:r>
              <a:rPr lang="en-IN" sz="900" b="0" i="0" dirty="0">
                <a:solidFill>
                  <a:srgbClr val="FF0000"/>
                </a:solidFill>
                <a:effectLst/>
                <a:latin typeface="Consolas" panose="020B0609020204030204" pitchFamily="49" charset="0"/>
              </a:rPr>
              <a:t>25</a:t>
            </a:r>
            <a:r>
              <a:rPr lang="en-IN" sz="900" b="0" i="0" dirty="0">
                <a:solidFill>
                  <a:srgbClr val="000000"/>
                </a:solidFill>
                <a:effectLst/>
                <a:latin typeface="Consolas" panose="020B0609020204030204" pitchFamily="49" charset="0"/>
              </a:rPr>
              <a:t>, </a:t>
            </a:r>
            <a:r>
              <a:rPr lang="en-IN" sz="900" b="0" i="0" dirty="0">
                <a:solidFill>
                  <a:srgbClr val="FF0000"/>
                </a:solidFill>
                <a:effectLst/>
                <a:latin typeface="Consolas" panose="020B0609020204030204" pitchFamily="49" charset="0"/>
              </a:rPr>
              <a:t>15</a:t>
            </a:r>
            <a:r>
              <a:rPr lang="en-IN" sz="900" b="0" i="0" dirty="0">
                <a:solidFill>
                  <a:srgbClr val="000000"/>
                </a:solidFill>
                <a:effectLst/>
                <a:latin typeface="Consolas" panose="020B0609020204030204" pitchFamily="49" charset="0"/>
              </a:rPr>
              <a:t>])</a:t>
            </a:r>
            <a:r>
              <a:rPr lang="en-IN" sz="900" dirty="0"/>
              <a:t/>
            </a:r>
            <a:br>
              <a:rPr lang="en-IN" sz="900" dirty="0"/>
            </a:br>
            <a:r>
              <a:rPr lang="en-IN" sz="900" b="0" i="0" dirty="0" err="1">
                <a:solidFill>
                  <a:srgbClr val="000000"/>
                </a:solidFill>
                <a:effectLst/>
                <a:latin typeface="Consolas" panose="020B0609020204030204" pitchFamily="49" charset="0"/>
              </a:rPr>
              <a:t>mylabels</a:t>
            </a:r>
            <a:r>
              <a:rPr lang="en-IN" sz="900" b="0" i="0" dirty="0">
                <a:solidFill>
                  <a:srgbClr val="000000"/>
                </a:solidFill>
                <a:effectLst/>
                <a:latin typeface="Consolas" panose="020B0609020204030204" pitchFamily="49" charset="0"/>
              </a:rPr>
              <a:t> = [</a:t>
            </a:r>
            <a:r>
              <a:rPr lang="en-IN" sz="900" b="0" i="0" dirty="0">
                <a:solidFill>
                  <a:srgbClr val="A52A2A"/>
                </a:solidFill>
                <a:effectLst/>
                <a:latin typeface="Consolas" panose="020B0609020204030204" pitchFamily="49" charset="0"/>
              </a:rPr>
              <a:t>"Apples"</a:t>
            </a:r>
            <a:r>
              <a:rPr lang="en-IN" sz="900" b="0" i="0" dirty="0">
                <a:solidFill>
                  <a:srgbClr val="000000"/>
                </a:solidFill>
                <a:effectLst/>
                <a:latin typeface="Consolas" panose="020B0609020204030204" pitchFamily="49" charset="0"/>
              </a:rPr>
              <a:t>, </a:t>
            </a:r>
            <a:r>
              <a:rPr lang="en-IN" sz="900" b="0" i="0" dirty="0">
                <a:solidFill>
                  <a:srgbClr val="A52A2A"/>
                </a:solidFill>
                <a:effectLst/>
                <a:latin typeface="Consolas" panose="020B0609020204030204" pitchFamily="49" charset="0"/>
              </a:rPr>
              <a:t>"Bananas"</a:t>
            </a:r>
            <a:r>
              <a:rPr lang="en-IN" sz="900" b="0" i="0" dirty="0">
                <a:solidFill>
                  <a:srgbClr val="000000"/>
                </a:solidFill>
                <a:effectLst/>
                <a:latin typeface="Consolas" panose="020B0609020204030204" pitchFamily="49" charset="0"/>
              </a:rPr>
              <a:t>, </a:t>
            </a:r>
            <a:r>
              <a:rPr lang="en-IN" sz="900" b="0" i="0" dirty="0">
                <a:solidFill>
                  <a:srgbClr val="A52A2A"/>
                </a:solidFill>
                <a:effectLst/>
                <a:latin typeface="Consolas" panose="020B0609020204030204" pitchFamily="49" charset="0"/>
              </a:rPr>
              <a:t>"Cherries"</a:t>
            </a:r>
            <a:r>
              <a:rPr lang="en-IN" sz="900" b="0" i="0" dirty="0">
                <a:solidFill>
                  <a:srgbClr val="000000"/>
                </a:solidFill>
                <a:effectLst/>
                <a:latin typeface="Consolas" panose="020B0609020204030204" pitchFamily="49" charset="0"/>
              </a:rPr>
              <a:t>, </a:t>
            </a:r>
            <a:r>
              <a:rPr lang="en-IN" sz="900" b="0" i="0" dirty="0">
                <a:solidFill>
                  <a:srgbClr val="A52A2A"/>
                </a:solidFill>
                <a:effectLst/>
                <a:latin typeface="Consolas" panose="020B0609020204030204" pitchFamily="49" charset="0"/>
              </a:rPr>
              <a:t>"Dates"</a:t>
            </a:r>
            <a:r>
              <a:rPr lang="en-IN" sz="900" b="0" i="0" dirty="0">
                <a:solidFill>
                  <a:srgbClr val="000000"/>
                </a:solidFill>
                <a:effectLst/>
                <a:latin typeface="Consolas" panose="020B0609020204030204" pitchFamily="49" charset="0"/>
              </a:rPr>
              <a:t>]</a:t>
            </a:r>
            <a:r>
              <a:rPr lang="en-IN" sz="900" dirty="0"/>
              <a:t/>
            </a:r>
            <a:br>
              <a:rPr lang="en-IN" sz="900" dirty="0"/>
            </a:br>
            <a:r>
              <a:rPr lang="en-IN" sz="900" b="0" i="0" dirty="0" err="1">
                <a:solidFill>
                  <a:srgbClr val="000000"/>
                </a:solidFill>
                <a:effectLst/>
                <a:latin typeface="Consolas" panose="020B0609020204030204" pitchFamily="49" charset="0"/>
              </a:rPr>
              <a:t>myexplode</a:t>
            </a:r>
            <a:r>
              <a:rPr lang="en-IN" sz="900" b="0" i="0" dirty="0">
                <a:solidFill>
                  <a:srgbClr val="000000"/>
                </a:solidFill>
                <a:effectLst/>
                <a:latin typeface="Consolas" panose="020B0609020204030204" pitchFamily="49" charset="0"/>
              </a:rPr>
              <a:t> = [</a:t>
            </a:r>
            <a:r>
              <a:rPr lang="en-IN" sz="900" b="0" i="0" dirty="0">
                <a:solidFill>
                  <a:srgbClr val="FF0000"/>
                </a:solidFill>
                <a:effectLst/>
                <a:latin typeface="Consolas" panose="020B0609020204030204" pitchFamily="49" charset="0"/>
              </a:rPr>
              <a:t>0.2</a:t>
            </a:r>
            <a:r>
              <a:rPr lang="en-IN" sz="900" b="0" i="0" dirty="0">
                <a:solidFill>
                  <a:srgbClr val="000000"/>
                </a:solidFill>
                <a:effectLst/>
                <a:latin typeface="Consolas" panose="020B0609020204030204" pitchFamily="49" charset="0"/>
              </a:rPr>
              <a:t>, </a:t>
            </a:r>
            <a:r>
              <a:rPr lang="en-IN" sz="900" b="0" i="0" dirty="0">
                <a:solidFill>
                  <a:srgbClr val="FF0000"/>
                </a:solidFill>
                <a:effectLst/>
                <a:latin typeface="Consolas" panose="020B0609020204030204" pitchFamily="49" charset="0"/>
              </a:rPr>
              <a:t>0</a:t>
            </a:r>
            <a:r>
              <a:rPr lang="en-IN" sz="900" b="0" i="0" dirty="0">
                <a:solidFill>
                  <a:srgbClr val="000000"/>
                </a:solidFill>
                <a:effectLst/>
                <a:latin typeface="Consolas" panose="020B0609020204030204" pitchFamily="49" charset="0"/>
              </a:rPr>
              <a:t>, </a:t>
            </a:r>
            <a:r>
              <a:rPr lang="en-IN" sz="900" b="0" i="0" dirty="0">
                <a:solidFill>
                  <a:srgbClr val="FF0000"/>
                </a:solidFill>
                <a:effectLst/>
                <a:latin typeface="Consolas" panose="020B0609020204030204" pitchFamily="49" charset="0"/>
              </a:rPr>
              <a:t>0</a:t>
            </a:r>
            <a:r>
              <a:rPr lang="en-IN" sz="900" b="0" i="0" dirty="0">
                <a:solidFill>
                  <a:srgbClr val="000000"/>
                </a:solidFill>
                <a:effectLst/>
                <a:latin typeface="Consolas" panose="020B0609020204030204" pitchFamily="49" charset="0"/>
              </a:rPr>
              <a:t>, </a:t>
            </a:r>
            <a:r>
              <a:rPr lang="en-IN" sz="900" b="0" i="0" dirty="0">
                <a:solidFill>
                  <a:srgbClr val="FF0000"/>
                </a:solidFill>
                <a:effectLst/>
                <a:latin typeface="Consolas" panose="020B0609020204030204" pitchFamily="49" charset="0"/>
              </a:rPr>
              <a:t>0</a:t>
            </a:r>
            <a:r>
              <a:rPr lang="en-IN" sz="900" b="0" i="0" dirty="0">
                <a:solidFill>
                  <a:srgbClr val="000000"/>
                </a:solidFill>
                <a:effectLst/>
                <a:latin typeface="Consolas" panose="020B0609020204030204" pitchFamily="49" charset="0"/>
              </a:rPr>
              <a:t>]</a:t>
            </a:r>
            <a:r>
              <a:rPr lang="en-IN" sz="900" dirty="0"/>
              <a:t/>
            </a:r>
            <a:br>
              <a:rPr lang="en-IN" sz="900" dirty="0"/>
            </a:br>
            <a:r>
              <a:rPr lang="en-IN" sz="900" dirty="0"/>
              <a:t/>
            </a:r>
            <a:br>
              <a:rPr lang="en-IN" sz="900" dirty="0"/>
            </a:br>
            <a:r>
              <a:rPr lang="en-IN" sz="900" b="0" i="0" dirty="0" err="1">
                <a:solidFill>
                  <a:srgbClr val="000000"/>
                </a:solidFill>
                <a:effectLst/>
                <a:latin typeface="Consolas" panose="020B0609020204030204" pitchFamily="49" charset="0"/>
              </a:rPr>
              <a:t>plt.pie</a:t>
            </a:r>
            <a:r>
              <a:rPr lang="en-IN" sz="900" b="0" i="0" dirty="0">
                <a:solidFill>
                  <a:srgbClr val="000000"/>
                </a:solidFill>
                <a:effectLst/>
                <a:latin typeface="Consolas" panose="020B0609020204030204" pitchFamily="49" charset="0"/>
              </a:rPr>
              <a:t>(y, labels = </a:t>
            </a:r>
            <a:r>
              <a:rPr lang="en-IN" sz="900" b="0" i="0" dirty="0" err="1">
                <a:solidFill>
                  <a:srgbClr val="000000"/>
                </a:solidFill>
                <a:effectLst/>
                <a:latin typeface="Consolas" panose="020B0609020204030204" pitchFamily="49" charset="0"/>
              </a:rPr>
              <a:t>mylabels</a:t>
            </a:r>
            <a:r>
              <a:rPr lang="en-IN" sz="900" b="0" i="0" dirty="0">
                <a:solidFill>
                  <a:srgbClr val="000000"/>
                </a:solidFill>
                <a:effectLst/>
                <a:latin typeface="Consolas" panose="020B0609020204030204" pitchFamily="49" charset="0"/>
              </a:rPr>
              <a:t>, explode = </a:t>
            </a:r>
            <a:r>
              <a:rPr lang="en-IN" sz="900" b="0" i="0" dirty="0" err="1">
                <a:solidFill>
                  <a:srgbClr val="000000"/>
                </a:solidFill>
                <a:effectLst/>
                <a:latin typeface="Consolas" panose="020B0609020204030204" pitchFamily="49" charset="0"/>
              </a:rPr>
              <a:t>myexplode</a:t>
            </a:r>
            <a:r>
              <a:rPr lang="en-IN" sz="900" b="0" i="0" dirty="0">
                <a:solidFill>
                  <a:srgbClr val="000000"/>
                </a:solidFill>
                <a:effectLst/>
                <a:latin typeface="Consolas" panose="020B0609020204030204" pitchFamily="49" charset="0"/>
              </a:rPr>
              <a:t>, shadow = </a:t>
            </a:r>
            <a:r>
              <a:rPr lang="en-IN" sz="900" b="0" i="0" dirty="0">
                <a:solidFill>
                  <a:srgbClr val="0000CD"/>
                </a:solidFill>
                <a:effectLst/>
                <a:latin typeface="Consolas" panose="020B0609020204030204" pitchFamily="49" charset="0"/>
              </a:rPr>
              <a:t>True</a:t>
            </a:r>
            <a:r>
              <a:rPr lang="en-IN" sz="900" b="0" i="0" dirty="0">
                <a:solidFill>
                  <a:srgbClr val="000000"/>
                </a:solidFill>
                <a:effectLst/>
                <a:latin typeface="Consolas" panose="020B0609020204030204" pitchFamily="49" charset="0"/>
              </a:rPr>
              <a:t>)</a:t>
            </a:r>
            <a:r>
              <a:rPr lang="en-IN" sz="900" dirty="0"/>
              <a:t/>
            </a:r>
            <a:br>
              <a:rPr lang="en-IN" sz="900" dirty="0"/>
            </a:br>
            <a:r>
              <a:rPr lang="en-IN" sz="900" b="0" i="0" dirty="0" err="1">
                <a:solidFill>
                  <a:srgbClr val="000000"/>
                </a:solidFill>
                <a:effectLst/>
                <a:latin typeface="Consolas" panose="020B0609020204030204" pitchFamily="49" charset="0"/>
              </a:rPr>
              <a:t>plt.show</a:t>
            </a:r>
            <a:r>
              <a:rPr lang="en-IN" sz="900" b="0" i="0" dirty="0">
                <a:solidFill>
                  <a:srgbClr val="000000"/>
                </a:solidFill>
                <a:effectLst/>
                <a:latin typeface="Consolas" panose="020B0609020204030204" pitchFamily="49" charset="0"/>
              </a:rPr>
              <a:t>()</a:t>
            </a:r>
            <a:endParaRPr sz="900" dirty="0">
              <a:latin typeface="Tahoma"/>
              <a:cs typeface="Tahoma"/>
            </a:endParaRPr>
          </a:p>
        </p:txBody>
      </p:sp>
      <p:sp>
        <p:nvSpPr>
          <p:cNvPr id="6" name="Rectangle 1">
            <a:extLst>
              <a:ext uri="{FF2B5EF4-FFF2-40B4-BE49-F238E27FC236}">
                <a16:creationId xmlns="" xmlns:a16="http://schemas.microsoft.com/office/drawing/2014/main" id="{FD3546B6-E12A-4721-8424-011554E41868}"/>
              </a:ext>
            </a:extLst>
          </p:cNvPr>
          <p:cNvSpPr>
            <a:spLocks noChangeArrowheads="1"/>
          </p:cNvSpPr>
          <p:nvPr/>
        </p:nvSpPr>
        <p:spPr bwMode="auto">
          <a:xfrm>
            <a:off x="95355" y="260507"/>
            <a:ext cx="4281514" cy="371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Creating Pie Charts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anose="020B0604030504040204" pitchFamily="34" charset="0"/>
              </a:rPr>
              <a:t>With </a:t>
            </a:r>
            <a:r>
              <a:rPr kumimoji="0" lang="en-US" altLang="en-US" sz="1000" b="0" i="0" u="none" strike="noStrike" cap="none" normalizeH="0" baseline="0" dirty="0" err="1">
                <a:ln>
                  <a:noFill/>
                </a:ln>
                <a:solidFill>
                  <a:srgbClr val="000000"/>
                </a:solidFill>
                <a:effectLst/>
                <a:latin typeface="Verdana" panose="020B0604030504040204" pitchFamily="34" charset="0"/>
              </a:rPr>
              <a:t>Pyplot</a:t>
            </a:r>
            <a:r>
              <a:rPr kumimoji="0" lang="en-US" altLang="en-US" sz="1000" b="0" i="0" u="none" strike="noStrike" cap="none" normalizeH="0" baseline="0" dirty="0">
                <a:ln>
                  <a:noFill/>
                </a:ln>
                <a:solidFill>
                  <a:srgbClr val="000000"/>
                </a:solidFill>
                <a:effectLst/>
                <a:latin typeface="Verdana" panose="020B0604030504040204" pitchFamily="34" charset="0"/>
              </a:rPr>
              <a:t>, use the </a:t>
            </a:r>
            <a:r>
              <a:rPr kumimoji="0" lang="en-US" altLang="en-US" sz="1000" b="0" i="0" u="none" strike="noStrike" cap="none" normalizeH="0" baseline="0" dirty="0">
                <a:ln>
                  <a:noFill/>
                </a:ln>
                <a:solidFill>
                  <a:srgbClr val="DC143C"/>
                </a:solidFill>
                <a:effectLst/>
                <a:latin typeface="Consolas" panose="020B0609020204030204" pitchFamily="49" charset="0"/>
              </a:rPr>
              <a:t>pie()</a:t>
            </a:r>
            <a:r>
              <a:rPr kumimoji="0" lang="en-US" altLang="en-US" sz="1000" b="0" i="0" u="none" strike="noStrike" cap="none" normalizeH="0" baseline="0" dirty="0">
                <a:ln>
                  <a:noFill/>
                </a:ln>
                <a:solidFill>
                  <a:srgbClr val="000000"/>
                </a:solidFill>
                <a:effectLst/>
                <a:latin typeface="Verdana" panose="020B0604030504040204" pitchFamily="34" charset="0"/>
              </a:rPr>
              <a:t> function to draw pie charts.</a:t>
            </a:r>
            <a:endParaRPr kumimoji="0" lang="en-US" altLang="en-US" sz="1000" b="0" i="0" u="none" strike="noStrike" cap="none" normalizeH="0" baseline="0" dirty="0">
              <a:ln>
                <a:noFill/>
              </a:ln>
              <a:solidFill>
                <a:schemeClr val="tx1"/>
              </a:solidFill>
              <a:effectLst/>
            </a:endParaRPr>
          </a:p>
        </p:txBody>
      </p:sp>
      <p:pic>
        <p:nvPicPr>
          <p:cNvPr id="9218" name="Picture 2">
            <a:extLst>
              <a:ext uri="{FF2B5EF4-FFF2-40B4-BE49-F238E27FC236}">
                <a16:creationId xmlns="" xmlns:a16="http://schemas.microsoft.com/office/drawing/2014/main" id="{D2BEC8D8-0AC4-449A-8A09-2623BC1A62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0650" y="1924076"/>
            <a:ext cx="2057400" cy="153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717748"/>
      </p:ext>
    </p:extLst>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5355" y="820959"/>
            <a:ext cx="4495695" cy="1008866"/>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IN" sz="900" b="0" i="0" dirty="0">
                <a:solidFill>
                  <a:srgbClr val="0000CD"/>
                </a:solidFill>
                <a:effectLst/>
                <a:latin typeface="Consolas" panose="020B0609020204030204" pitchFamily="49" charset="0"/>
              </a:rPr>
              <a:t>import</a:t>
            </a:r>
            <a:r>
              <a:rPr lang="en-IN" sz="900" b="0" i="0" dirty="0">
                <a:solidFill>
                  <a:srgbClr val="000000"/>
                </a:solidFill>
                <a:effectLst/>
                <a:latin typeface="Consolas" panose="020B0609020204030204" pitchFamily="49" charset="0"/>
              </a:rPr>
              <a:t> </a:t>
            </a:r>
            <a:r>
              <a:rPr lang="en-IN" sz="900" b="0" i="0" dirty="0" err="1">
                <a:solidFill>
                  <a:srgbClr val="000000"/>
                </a:solidFill>
                <a:effectLst/>
                <a:latin typeface="Consolas" panose="020B0609020204030204" pitchFamily="49" charset="0"/>
              </a:rPr>
              <a:t>matplotlib.pyplot</a:t>
            </a:r>
            <a:r>
              <a:rPr lang="en-IN" sz="900" b="0" i="0" dirty="0">
                <a:solidFill>
                  <a:srgbClr val="000000"/>
                </a:solidFill>
                <a:effectLst/>
                <a:latin typeface="Consolas" panose="020B0609020204030204" pitchFamily="49" charset="0"/>
              </a:rPr>
              <a:t> </a:t>
            </a:r>
            <a:r>
              <a:rPr lang="en-IN" sz="900" b="0" i="0" dirty="0">
                <a:solidFill>
                  <a:srgbClr val="0000CD"/>
                </a:solidFill>
                <a:effectLst/>
                <a:latin typeface="Consolas" panose="020B0609020204030204" pitchFamily="49" charset="0"/>
              </a:rPr>
              <a:t>as</a:t>
            </a:r>
            <a:r>
              <a:rPr lang="en-IN" sz="900" b="0" i="0" dirty="0">
                <a:solidFill>
                  <a:srgbClr val="000000"/>
                </a:solidFill>
                <a:effectLst/>
                <a:latin typeface="Consolas" panose="020B0609020204030204" pitchFamily="49" charset="0"/>
              </a:rPr>
              <a:t> </a:t>
            </a:r>
            <a:r>
              <a:rPr lang="en-IN" sz="900" b="0" i="0" dirty="0" err="1">
                <a:solidFill>
                  <a:srgbClr val="000000"/>
                </a:solidFill>
                <a:effectLst/>
                <a:latin typeface="Consolas" panose="020B0609020204030204" pitchFamily="49" charset="0"/>
              </a:rPr>
              <a:t>plt</a:t>
            </a:r>
            <a:r>
              <a:rPr lang="en-IN" sz="900" dirty="0"/>
              <a:t/>
            </a:r>
            <a:br>
              <a:rPr lang="en-IN" sz="900" dirty="0"/>
            </a:br>
            <a:r>
              <a:rPr lang="en-IN" sz="900" b="0" i="0" dirty="0">
                <a:solidFill>
                  <a:srgbClr val="0000CD"/>
                </a:solidFill>
                <a:effectLst/>
                <a:latin typeface="Consolas" panose="020B0609020204030204" pitchFamily="49" charset="0"/>
              </a:rPr>
              <a:t>import</a:t>
            </a:r>
            <a:r>
              <a:rPr lang="en-IN" sz="900" b="0" i="0" dirty="0">
                <a:solidFill>
                  <a:srgbClr val="000000"/>
                </a:solidFill>
                <a:effectLst/>
                <a:latin typeface="Consolas" panose="020B0609020204030204" pitchFamily="49" charset="0"/>
              </a:rPr>
              <a:t> </a:t>
            </a:r>
            <a:r>
              <a:rPr lang="en-IN" sz="900" b="0" i="0" dirty="0" err="1">
                <a:solidFill>
                  <a:srgbClr val="000000"/>
                </a:solidFill>
                <a:effectLst/>
                <a:latin typeface="Consolas" panose="020B0609020204030204" pitchFamily="49" charset="0"/>
              </a:rPr>
              <a:t>numpy</a:t>
            </a:r>
            <a:r>
              <a:rPr lang="en-IN" sz="900" b="0" i="0" dirty="0">
                <a:solidFill>
                  <a:srgbClr val="000000"/>
                </a:solidFill>
                <a:effectLst/>
                <a:latin typeface="Consolas" panose="020B0609020204030204" pitchFamily="49" charset="0"/>
              </a:rPr>
              <a:t> </a:t>
            </a:r>
            <a:r>
              <a:rPr lang="en-IN" sz="900" b="0" i="0" dirty="0">
                <a:solidFill>
                  <a:srgbClr val="0000CD"/>
                </a:solidFill>
                <a:effectLst/>
                <a:latin typeface="Consolas" panose="020B0609020204030204" pitchFamily="49" charset="0"/>
              </a:rPr>
              <a:t>as</a:t>
            </a:r>
            <a:r>
              <a:rPr lang="en-IN" sz="900" b="0" i="0" dirty="0">
                <a:solidFill>
                  <a:srgbClr val="000000"/>
                </a:solidFill>
                <a:effectLst/>
                <a:latin typeface="Consolas" panose="020B0609020204030204" pitchFamily="49" charset="0"/>
              </a:rPr>
              <a:t> np</a:t>
            </a:r>
            <a:r>
              <a:rPr lang="en-IN" sz="900" dirty="0"/>
              <a:t/>
            </a:r>
            <a:br>
              <a:rPr lang="en-IN" sz="900" dirty="0"/>
            </a:br>
            <a:r>
              <a:rPr lang="en-IN" sz="900" dirty="0"/>
              <a:t/>
            </a:r>
            <a:br>
              <a:rPr lang="en-IN" sz="900" dirty="0"/>
            </a:br>
            <a:r>
              <a:rPr lang="en-IN" sz="900" b="0" i="0" dirty="0">
                <a:solidFill>
                  <a:srgbClr val="000000"/>
                </a:solidFill>
                <a:effectLst/>
                <a:latin typeface="Consolas" panose="020B0609020204030204" pitchFamily="49" charset="0"/>
              </a:rPr>
              <a:t>y = </a:t>
            </a:r>
            <a:r>
              <a:rPr lang="en-IN" sz="900" b="0" i="0" dirty="0" err="1">
                <a:solidFill>
                  <a:srgbClr val="000000"/>
                </a:solidFill>
                <a:effectLst/>
                <a:latin typeface="Consolas" panose="020B0609020204030204" pitchFamily="49" charset="0"/>
              </a:rPr>
              <a:t>np.array</a:t>
            </a:r>
            <a:r>
              <a:rPr lang="en-IN" sz="900" b="0" i="0" dirty="0">
                <a:solidFill>
                  <a:srgbClr val="000000"/>
                </a:solidFill>
                <a:effectLst/>
                <a:latin typeface="Consolas" panose="020B0609020204030204" pitchFamily="49" charset="0"/>
              </a:rPr>
              <a:t>([</a:t>
            </a:r>
            <a:r>
              <a:rPr lang="en-IN" sz="900" b="0" i="0" dirty="0">
                <a:solidFill>
                  <a:srgbClr val="FF0000"/>
                </a:solidFill>
                <a:effectLst/>
                <a:latin typeface="Consolas" panose="020B0609020204030204" pitchFamily="49" charset="0"/>
              </a:rPr>
              <a:t>35</a:t>
            </a:r>
            <a:r>
              <a:rPr lang="en-IN" sz="900" b="0" i="0" dirty="0">
                <a:solidFill>
                  <a:srgbClr val="000000"/>
                </a:solidFill>
                <a:effectLst/>
                <a:latin typeface="Consolas" panose="020B0609020204030204" pitchFamily="49" charset="0"/>
              </a:rPr>
              <a:t>, </a:t>
            </a:r>
            <a:r>
              <a:rPr lang="en-IN" sz="900" b="0" i="0" dirty="0">
                <a:solidFill>
                  <a:srgbClr val="FF0000"/>
                </a:solidFill>
                <a:effectLst/>
                <a:latin typeface="Consolas" panose="020B0609020204030204" pitchFamily="49" charset="0"/>
              </a:rPr>
              <a:t>25</a:t>
            </a:r>
            <a:r>
              <a:rPr lang="en-IN" sz="900" b="0" i="0" dirty="0">
                <a:solidFill>
                  <a:srgbClr val="000000"/>
                </a:solidFill>
                <a:effectLst/>
                <a:latin typeface="Consolas" panose="020B0609020204030204" pitchFamily="49" charset="0"/>
              </a:rPr>
              <a:t>, </a:t>
            </a:r>
            <a:r>
              <a:rPr lang="en-IN" sz="900" b="0" i="0" dirty="0">
                <a:solidFill>
                  <a:srgbClr val="FF0000"/>
                </a:solidFill>
                <a:effectLst/>
                <a:latin typeface="Consolas" panose="020B0609020204030204" pitchFamily="49" charset="0"/>
              </a:rPr>
              <a:t>25</a:t>
            </a:r>
            <a:r>
              <a:rPr lang="en-IN" sz="900" b="0" i="0" dirty="0">
                <a:solidFill>
                  <a:srgbClr val="000000"/>
                </a:solidFill>
                <a:effectLst/>
                <a:latin typeface="Consolas" panose="020B0609020204030204" pitchFamily="49" charset="0"/>
              </a:rPr>
              <a:t>, </a:t>
            </a:r>
            <a:r>
              <a:rPr lang="en-IN" sz="900" b="0" i="0" dirty="0">
                <a:solidFill>
                  <a:srgbClr val="FF0000"/>
                </a:solidFill>
                <a:effectLst/>
                <a:latin typeface="Consolas" panose="020B0609020204030204" pitchFamily="49" charset="0"/>
              </a:rPr>
              <a:t>15</a:t>
            </a:r>
            <a:r>
              <a:rPr lang="en-IN" sz="900" b="0" i="0" dirty="0">
                <a:solidFill>
                  <a:srgbClr val="000000"/>
                </a:solidFill>
                <a:effectLst/>
                <a:latin typeface="Consolas" panose="020B0609020204030204" pitchFamily="49" charset="0"/>
              </a:rPr>
              <a:t>])</a:t>
            </a:r>
            <a:r>
              <a:rPr lang="en-IN" sz="900" dirty="0"/>
              <a:t/>
            </a:r>
            <a:br>
              <a:rPr lang="en-IN" sz="900" dirty="0"/>
            </a:br>
            <a:r>
              <a:rPr lang="en-IN" sz="900" b="0" i="0" dirty="0" err="1">
                <a:solidFill>
                  <a:srgbClr val="000000"/>
                </a:solidFill>
                <a:effectLst/>
                <a:latin typeface="Consolas" panose="020B0609020204030204" pitchFamily="49" charset="0"/>
              </a:rPr>
              <a:t>mylabels</a:t>
            </a:r>
            <a:r>
              <a:rPr lang="en-IN" sz="900" b="0" i="0" dirty="0">
                <a:solidFill>
                  <a:srgbClr val="000000"/>
                </a:solidFill>
                <a:effectLst/>
                <a:latin typeface="Consolas" panose="020B0609020204030204" pitchFamily="49" charset="0"/>
              </a:rPr>
              <a:t> = [</a:t>
            </a:r>
            <a:r>
              <a:rPr lang="en-IN" sz="900" b="0" i="0" dirty="0">
                <a:solidFill>
                  <a:srgbClr val="A52A2A"/>
                </a:solidFill>
                <a:effectLst/>
                <a:latin typeface="Consolas" panose="020B0609020204030204" pitchFamily="49" charset="0"/>
              </a:rPr>
              <a:t>"Apples"</a:t>
            </a:r>
            <a:r>
              <a:rPr lang="en-IN" sz="900" b="0" i="0" dirty="0">
                <a:solidFill>
                  <a:srgbClr val="000000"/>
                </a:solidFill>
                <a:effectLst/>
                <a:latin typeface="Consolas" panose="020B0609020204030204" pitchFamily="49" charset="0"/>
              </a:rPr>
              <a:t>, </a:t>
            </a:r>
            <a:r>
              <a:rPr lang="en-IN" sz="900" b="0" i="0" dirty="0">
                <a:solidFill>
                  <a:srgbClr val="A52A2A"/>
                </a:solidFill>
                <a:effectLst/>
                <a:latin typeface="Consolas" panose="020B0609020204030204" pitchFamily="49" charset="0"/>
              </a:rPr>
              <a:t>"Bananas"</a:t>
            </a:r>
            <a:r>
              <a:rPr lang="en-IN" sz="900" b="0" i="0" dirty="0">
                <a:solidFill>
                  <a:srgbClr val="000000"/>
                </a:solidFill>
                <a:effectLst/>
                <a:latin typeface="Consolas" panose="020B0609020204030204" pitchFamily="49" charset="0"/>
              </a:rPr>
              <a:t>, </a:t>
            </a:r>
            <a:r>
              <a:rPr lang="en-IN" sz="900" b="0" i="0" dirty="0">
                <a:solidFill>
                  <a:srgbClr val="A52A2A"/>
                </a:solidFill>
                <a:effectLst/>
                <a:latin typeface="Consolas" panose="020B0609020204030204" pitchFamily="49" charset="0"/>
              </a:rPr>
              <a:t>"Cherries"</a:t>
            </a:r>
            <a:r>
              <a:rPr lang="en-IN" sz="900" b="0" i="0" dirty="0">
                <a:solidFill>
                  <a:srgbClr val="000000"/>
                </a:solidFill>
                <a:effectLst/>
                <a:latin typeface="Consolas" panose="020B0609020204030204" pitchFamily="49" charset="0"/>
              </a:rPr>
              <a:t>, </a:t>
            </a:r>
            <a:r>
              <a:rPr lang="en-IN" sz="900" b="0" i="0" dirty="0">
                <a:solidFill>
                  <a:srgbClr val="A52A2A"/>
                </a:solidFill>
                <a:effectLst/>
                <a:latin typeface="Consolas" panose="020B0609020204030204" pitchFamily="49" charset="0"/>
              </a:rPr>
              <a:t>"Dates"</a:t>
            </a:r>
            <a:r>
              <a:rPr lang="en-IN" sz="900" b="0" i="0" dirty="0">
                <a:solidFill>
                  <a:srgbClr val="000000"/>
                </a:solidFill>
                <a:effectLst/>
                <a:latin typeface="Consolas" panose="020B0609020204030204" pitchFamily="49" charset="0"/>
              </a:rPr>
              <a:t>]</a:t>
            </a:r>
            <a:r>
              <a:rPr lang="en-IN" sz="900" dirty="0"/>
              <a:t/>
            </a:r>
            <a:br>
              <a:rPr lang="en-IN" sz="900" dirty="0"/>
            </a:br>
            <a:r>
              <a:rPr lang="en-IN" sz="900" dirty="0"/>
              <a:t/>
            </a:r>
            <a:br>
              <a:rPr lang="en-IN" sz="900" dirty="0"/>
            </a:br>
            <a:r>
              <a:rPr lang="en-IN" sz="900" b="0" i="0" dirty="0" err="1">
                <a:solidFill>
                  <a:srgbClr val="000000"/>
                </a:solidFill>
                <a:effectLst/>
                <a:latin typeface="Consolas" panose="020B0609020204030204" pitchFamily="49" charset="0"/>
              </a:rPr>
              <a:t>plt.pie</a:t>
            </a:r>
            <a:r>
              <a:rPr lang="en-IN" sz="900" b="0" i="0" dirty="0">
                <a:solidFill>
                  <a:srgbClr val="000000"/>
                </a:solidFill>
                <a:effectLst/>
                <a:latin typeface="Consolas" panose="020B0609020204030204" pitchFamily="49" charset="0"/>
              </a:rPr>
              <a:t>(y, labels = </a:t>
            </a:r>
            <a:r>
              <a:rPr lang="en-IN" sz="900" b="0" i="0" dirty="0" err="1">
                <a:solidFill>
                  <a:srgbClr val="000000"/>
                </a:solidFill>
                <a:effectLst/>
                <a:latin typeface="Consolas" panose="020B0609020204030204" pitchFamily="49" charset="0"/>
              </a:rPr>
              <a:t>mylabels</a:t>
            </a:r>
            <a:r>
              <a:rPr lang="en-IN" sz="900" b="0" i="0" dirty="0">
                <a:solidFill>
                  <a:srgbClr val="000000"/>
                </a:solidFill>
                <a:effectLst/>
                <a:latin typeface="Consolas" panose="020B0609020204030204" pitchFamily="49" charset="0"/>
              </a:rPr>
              <a:t>)</a:t>
            </a:r>
            <a:r>
              <a:rPr lang="en-IN" sz="900" dirty="0"/>
              <a:t/>
            </a:r>
            <a:br>
              <a:rPr lang="en-IN" sz="900" dirty="0"/>
            </a:br>
            <a:r>
              <a:rPr lang="en-IN" sz="900" b="0" i="0" dirty="0" err="1">
                <a:solidFill>
                  <a:srgbClr val="000000"/>
                </a:solidFill>
                <a:effectLst/>
                <a:latin typeface="Consolas" panose="020B0609020204030204" pitchFamily="49" charset="0"/>
              </a:rPr>
              <a:t>plt.legend</a:t>
            </a:r>
            <a:r>
              <a:rPr lang="en-IN" sz="900" b="0" i="0" dirty="0">
                <a:solidFill>
                  <a:srgbClr val="000000"/>
                </a:solidFill>
                <a:effectLst/>
                <a:latin typeface="Consolas" panose="020B0609020204030204" pitchFamily="49" charset="0"/>
              </a:rPr>
              <a:t>()</a:t>
            </a:r>
            <a:r>
              <a:rPr lang="en-IN" sz="900" dirty="0"/>
              <a:t/>
            </a:r>
            <a:br>
              <a:rPr lang="en-IN" sz="900" dirty="0"/>
            </a:br>
            <a:r>
              <a:rPr lang="en-IN" sz="900" b="0" i="0" dirty="0" err="1">
                <a:solidFill>
                  <a:srgbClr val="000000"/>
                </a:solidFill>
                <a:effectLst/>
                <a:latin typeface="Consolas" panose="020B0609020204030204" pitchFamily="49" charset="0"/>
              </a:rPr>
              <a:t>plt.show</a:t>
            </a:r>
            <a:r>
              <a:rPr lang="en-IN" sz="900" b="0" i="0" dirty="0">
                <a:solidFill>
                  <a:srgbClr val="000000"/>
                </a:solidFill>
                <a:effectLst/>
                <a:latin typeface="Consolas" panose="020B0609020204030204" pitchFamily="49" charset="0"/>
              </a:rPr>
              <a:t>() </a:t>
            </a:r>
            <a:endParaRPr sz="900" dirty="0">
              <a:latin typeface="Tahoma"/>
              <a:cs typeface="Tahoma"/>
            </a:endParaRPr>
          </a:p>
        </p:txBody>
      </p:sp>
      <p:sp>
        <p:nvSpPr>
          <p:cNvPr id="6" name="Rectangle 1">
            <a:extLst>
              <a:ext uri="{FF2B5EF4-FFF2-40B4-BE49-F238E27FC236}">
                <a16:creationId xmlns="" xmlns:a16="http://schemas.microsoft.com/office/drawing/2014/main" id="{FD3546B6-E12A-4721-8424-011554E41868}"/>
              </a:ext>
            </a:extLst>
          </p:cNvPr>
          <p:cNvSpPr>
            <a:spLocks noChangeArrowheads="1"/>
          </p:cNvSpPr>
          <p:nvPr/>
        </p:nvSpPr>
        <p:spPr bwMode="auto">
          <a:xfrm>
            <a:off x="95355" y="260507"/>
            <a:ext cx="4281514" cy="371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Creating Pie Charts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anose="020B0604030504040204" pitchFamily="34" charset="0"/>
              </a:rPr>
              <a:t>With </a:t>
            </a:r>
            <a:r>
              <a:rPr kumimoji="0" lang="en-US" altLang="en-US" sz="1000" b="0" i="0" u="none" strike="noStrike" cap="none" normalizeH="0" baseline="0" dirty="0" err="1">
                <a:ln>
                  <a:noFill/>
                </a:ln>
                <a:solidFill>
                  <a:srgbClr val="000000"/>
                </a:solidFill>
                <a:effectLst/>
                <a:latin typeface="Verdana" panose="020B0604030504040204" pitchFamily="34" charset="0"/>
              </a:rPr>
              <a:t>Pyplot</a:t>
            </a:r>
            <a:r>
              <a:rPr kumimoji="0" lang="en-US" altLang="en-US" sz="1000" b="0" i="0" u="none" strike="noStrike" cap="none" normalizeH="0" baseline="0" dirty="0">
                <a:ln>
                  <a:noFill/>
                </a:ln>
                <a:solidFill>
                  <a:srgbClr val="000000"/>
                </a:solidFill>
                <a:effectLst/>
                <a:latin typeface="Verdana" panose="020B0604030504040204" pitchFamily="34" charset="0"/>
              </a:rPr>
              <a:t>, use the </a:t>
            </a:r>
            <a:r>
              <a:rPr kumimoji="0" lang="en-US" altLang="en-US" sz="1000" b="0" i="0" u="none" strike="noStrike" cap="none" normalizeH="0" baseline="0" dirty="0">
                <a:ln>
                  <a:noFill/>
                </a:ln>
                <a:solidFill>
                  <a:srgbClr val="DC143C"/>
                </a:solidFill>
                <a:effectLst/>
                <a:latin typeface="Consolas" panose="020B0609020204030204" pitchFamily="49" charset="0"/>
              </a:rPr>
              <a:t>pie()</a:t>
            </a:r>
            <a:r>
              <a:rPr kumimoji="0" lang="en-US" altLang="en-US" sz="1000" b="0" i="0" u="none" strike="noStrike" cap="none" normalizeH="0" baseline="0" dirty="0">
                <a:ln>
                  <a:noFill/>
                </a:ln>
                <a:solidFill>
                  <a:srgbClr val="000000"/>
                </a:solidFill>
                <a:effectLst/>
                <a:latin typeface="Verdana" panose="020B0604030504040204" pitchFamily="34" charset="0"/>
              </a:rPr>
              <a:t> function to draw pie charts.</a:t>
            </a:r>
            <a:endParaRPr kumimoji="0" lang="en-US" altLang="en-US" sz="1000" b="0" i="0" u="none" strike="noStrike" cap="none" normalizeH="0" baseline="0" dirty="0">
              <a:ln>
                <a:noFill/>
              </a:ln>
              <a:solidFill>
                <a:schemeClr val="tx1"/>
              </a:solidFill>
              <a:effectLst/>
            </a:endParaRPr>
          </a:p>
        </p:txBody>
      </p:sp>
      <p:pic>
        <p:nvPicPr>
          <p:cNvPr id="10242" name="Picture 2">
            <a:extLst>
              <a:ext uri="{FF2B5EF4-FFF2-40B4-BE49-F238E27FC236}">
                <a16:creationId xmlns="" xmlns:a16="http://schemas.microsoft.com/office/drawing/2014/main" id="{E6D005C4-A472-474C-B810-A29B8FEF47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6450" y="1852934"/>
            <a:ext cx="2152650" cy="160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315541"/>
      </p:ext>
    </p:extLst>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5213" y="101165"/>
            <a:ext cx="638175" cy="207645"/>
          </a:xfrm>
          <a:prstGeom prst="rect">
            <a:avLst/>
          </a:prstGeom>
        </p:spPr>
        <p:txBody>
          <a:bodyPr vert="horz" wrap="square" lIns="0" tIns="12065" rIns="0" bIns="0" rtlCol="0">
            <a:spAutoFit/>
          </a:bodyPr>
          <a:lstStyle/>
          <a:p>
            <a:pPr marL="12700">
              <a:lnSpc>
                <a:spcPct val="100000"/>
              </a:lnSpc>
              <a:spcBef>
                <a:spcPts val="95"/>
              </a:spcBef>
            </a:pPr>
            <a:r>
              <a:rPr spc="-60" dirty="0"/>
              <a:t>Box</a:t>
            </a:r>
            <a:r>
              <a:rPr spc="30" dirty="0"/>
              <a:t> </a:t>
            </a:r>
            <a:r>
              <a:rPr dirty="0"/>
              <a:t>Plot</a:t>
            </a:r>
          </a:p>
        </p:txBody>
      </p:sp>
      <p:sp>
        <p:nvSpPr>
          <p:cNvPr id="3" name="object 3"/>
          <p:cNvSpPr/>
          <p:nvPr/>
        </p:nvSpPr>
        <p:spPr>
          <a:xfrm>
            <a:off x="596328" y="966495"/>
            <a:ext cx="3500120" cy="1365885"/>
          </a:xfrm>
          <a:custGeom>
            <a:avLst/>
            <a:gdLst/>
            <a:ahLst/>
            <a:cxnLst/>
            <a:rect l="l" t="t" r="r" b="b"/>
            <a:pathLst>
              <a:path w="3500120" h="1365885">
                <a:moveTo>
                  <a:pt x="3499688" y="0"/>
                </a:moveTo>
                <a:lnTo>
                  <a:pt x="0" y="0"/>
                </a:lnTo>
                <a:lnTo>
                  <a:pt x="0" y="1365288"/>
                </a:lnTo>
                <a:lnTo>
                  <a:pt x="3499688" y="1365288"/>
                </a:lnTo>
                <a:lnTo>
                  <a:pt x="3499688" y="0"/>
                </a:lnTo>
                <a:close/>
              </a:path>
            </a:pathLst>
          </a:custGeom>
          <a:solidFill>
            <a:srgbClr val="F9F9F9"/>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1590" rIns="0" bIns="0" rtlCol="0">
            <a:spAutoFit/>
          </a:bodyPr>
          <a:lstStyle/>
          <a:p>
            <a:pPr marL="95250" marR="124460">
              <a:lnSpc>
                <a:spcPts val="1030"/>
              </a:lnSpc>
              <a:spcBef>
                <a:spcPts val="170"/>
              </a:spcBef>
            </a:pPr>
            <a:r>
              <a:rPr spc="20" dirty="0"/>
              <a:t>samp1 = np.random.normal(loc=0., scale=1., size=100) </a:t>
            </a:r>
            <a:r>
              <a:rPr spc="25" dirty="0"/>
              <a:t> </a:t>
            </a:r>
            <a:r>
              <a:rPr spc="20" dirty="0"/>
              <a:t>samp2 = np.random.normal(loc=1., scale=2., size=100) </a:t>
            </a:r>
            <a:r>
              <a:rPr spc="25" dirty="0"/>
              <a:t> </a:t>
            </a:r>
            <a:r>
              <a:rPr spc="20" dirty="0"/>
              <a:t>samp3</a:t>
            </a:r>
            <a:r>
              <a:rPr dirty="0"/>
              <a:t> </a:t>
            </a:r>
            <a:r>
              <a:rPr spc="20" dirty="0"/>
              <a:t>=</a:t>
            </a:r>
            <a:r>
              <a:rPr spc="5" dirty="0"/>
              <a:t> </a:t>
            </a:r>
            <a:r>
              <a:rPr spc="20" dirty="0"/>
              <a:t>np.random.normal(loc=0.3,</a:t>
            </a:r>
            <a:r>
              <a:rPr spc="5" dirty="0"/>
              <a:t> </a:t>
            </a:r>
            <a:r>
              <a:rPr spc="20" dirty="0"/>
              <a:t>scale=1.2,</a:t>
            </a:r>
            <a:r>
              <a:rPr spc="5" dirty="0"/>
              <a:t> </a:t>
            </a:r>
            <a:r>
              <a:rPr spc="20" dirty="0"/>
              <a:t>size=100)</a:t>
            </a:r>
          </a:p>
          <a:p>
            <a:pPr marL="95250">
              <a:lnSpc>
                <a:spcPct val="100000"/>
              </a:lnSpc>
              <a:spcBef>
                <a:spcPts val="944"/>
              </a:spcBef>
            </a:pPr>
            <a:r>
              <a:rPr spc="20" dirty="0"/>
              <a:t>f,</a:t>
            </a:r>
            <a:r>
              <a:rPr spc="5" dirty="0"/>
              <a:t> </a:t>
            </a:r>
            <a:r>
              <a:rPr spc="20" dirty="0"/>
              <a:t>ax</a:t>
            </a:r>
            <a:r>
              <a:rPr spc="5" dirty="0"/>
              <a:t> </a:t>
            </a:r>
            <a:r>
              <a:rPr spc="20" dirty="0"/>
              <a:t>=</a:t>
            </a:r>
            <a:r>
              <a:rPr spc="10" dirty="0"/>
              <a:t> </a:t>
            </a:r>
            <a:r>
              <a:rPr spc="20" dirty="0"/>
              <a:t>plt.subplots(1,</a:t>
            </a:r>
            <a:r>
              <a:rPr spc="5" dirty="0"/>
              <a:t> </a:t>
            </a:r>
            <a:r>
              <a:rPr spc="20" dirty="0"/>
              <a:t>1,</a:t>
            </a:r>
            <a:r>
              <a:rPr spc="5" dirty="0"/>
              <a:t> </a:t>
            </a:r>
            <a:r>
              <a:rPr spc="20" dirty="0"/>
              <a:t>figsize=(5,4))</a:t>
            </a:r>
          </a:p>
          <a:p>
            <a:pPr marL="95250" marR="5080">
              <a:lnSpc>
                <a:spcPts val="1030"/>
              </a:lnSpc>
              <a:spcBef>
                <a:spcPts val="1050"/>
              </a:spcBef>
            </a:pPr>
            <a:r>
              <a:rPr spc="20" dirty="0"/>
              <a:t>ax.boxplot((samp1, samp2, samp3)) </a:t>
            </a:r>
            <a:r>
              <a:rPr spc="25" dirty="0"/>
              <a:t> </a:t>
            </a:r>
            <a:r>
              <a:rPr dirty="0"/>
              <a:t>ax.set_xticklabels([</a:t>
            </a:r>
            <a:r>
              <a:rPr dirty="0">
                <a:solidFill>
                  <a:srgbClr val="00BF00"/>
                </a:solidFill>
              </a:rPr>
              <a:t>’sample</a:t>
            </a:r>
            <a:r>
              <a:rPr spc="25" dirty="0">
                <a:solidFill>
                  <a:srgbClr val="00BF00"/>
                </a:solidFill>
              </a:rPr>
              <a:t> </a:t>
            </a:r>
            <a:r>
              <a:rPr spc="-130" dirty="0">
                <a:solidFill>
                  <a:srgbClr val="00BF00"/>
                </a:solidFill>
              </a:rPr>
              <a:t>1’</a:t>
            </a:r>
            <a:r>
              <a:rPr spc="-130" dirty="0"/>
              <a:t>,</a:t>
            </a:r>
            <a:r>
              <a:rPr spc="30" dirty="0"/>
              <a:t> </a:t>
            </a:r>
            <a:r>
              <a:rPr spc="-45" dirty="0">
                <a:solidFill>
                  <a:srgbClr val="00BF00"/>
                </a:solidFill>
              </a:rPr>
              <a:t>’sample</a:t>
            </a:r>
            <a:r>
              <a:rPr spc="30" dirty="0">
                <a:solidFill>
                  <a:srgbClr val="00BF00"/>
                </a:solidFill>
              </a:rPr>
              <a:t> </a:t>
            </a:r>
            <a:r>
              <a:rPr spc="-130" dirty="0">
                <a:solidFill>
                  <a:srgbClr val="00BF00"/>
                </a:solidFill>
              </a:rPr>
              <a:t>2’</a:t>
            </a:r>
            <a:r>
              <a:rPr spc="-130" dirty="0"/>
              <a:t>,</a:t>
            </a:r>
            <a:r>
              <a:rPr spc="30" dirty="0"/>
              <a:t> </a:t>
            </a:r>
            <a:r>
              <a:rPr spc="-45" dirty="0">
                <a:solidFill>
                  <a:srgbClr val="00BF00"/>
                </a:solidFill>
              </a:rPr>
              <a:t>’sample</a:t>
            </a:r>
            <a:r>
              <a:rPr spc="30" dirty="0">
                <a:solidFill>
                  <a:srgbClr val="00BF00"/>
                </a:solidFill>
              </a:rPr>
              <a:t> </a:t>
            </a:r>
            <a:r>
              <a:rPr spc="-95" dirty="0">
                <a:solidFill>
                  <a:srgbClr val="00BF00"/>
                </a:solidFill>
              </a:rPr>
              <a:t>3’</a:t>
            </a:r>
            <a:r>
              <a:rPr spc="-95" dirty="0"/>
              <a:t>]) </a:t>
            </a:r>
            <a:r>
              <a:rPr spc="-434" dirty="0"/>
              <a:t> </a:t>
            </a:r>
            <a:r>
              <a:rPr spc="-15" dirty="0"/>
              <a:t>plt.savefig(</a:t>
            </a:r>
            <a:r>
              <a:rPr spc="-15" dirty="0">
                <a:solidFill>
                  <a:srgbClr val="00BF00"/>
                </a:solidFill>
              </a:rPr>
              <a:t>’boxplot.pdf’</a:t>
            </a:r>
            <a:r>
              <a:rPr spc="-15" dirty="0"/>
              <a:t>)</a:t>
            </a:r>
          </a:p>
        </p:txBody>
      </p:sp>
      <p:grpSp>
        <p:nvGrpSpPr>
          <p:cNvPr id="5" name="object 5"/>
          <p:cNvGrpSpPr/>
          <p:nvPr/>
        </p:nvGrpSpPr>
        <p:grpSpPr>
          <a:xfrm>
            <a:off x="591273" y="961440"/>
            <a:ext cx="3510279" cy="1375410"/>
            <a:chOff x="591273" y="961440"/>
            <a:chExt cx="3510279" cy="1375410"/>
          </a:xfrm>
        </p:grpSpPr>
        <p:sp>
          <p:nvSpPr>
            <p:cNvPr id="6" name="object 6"/>
            <p:cNvSpPr/>
            <p:nvPr/>
          </p:nvSpPr>
          <p:spPr>
            <a:xfrm>
              <a:off x="591273" y="963968"/>
              <a:ext cx="3510279" cy="0"/>
            </a:xfrm>
            <a:custGeom>
              <a:avLst/>
              <a:gdLst/>
              <a:ahLst/>
              <a:cxnLst/>
              <a:rect l="l" t="t" r="r" b="b"/>
              <a:pathLst>
                <a:path w="3510279">
                  <a:moveTo>
                    <a:pt x="0" y="0"/>
                  </a:moveTo>
                  <a:lnTo>
                    <a:pt x="3509810" y="0"/>
                  </a:lnTo>
                </a:path>
              </a:pathLst>
            </a:custGeom>
            <a:ln w="5054">
              <a:solidFill>
                <a:srgbClr val="000000"/>
              </a:solidFill>
            </a:ln>
          </p:spPr>
          <p:txBody>
            <a:bodyPr wrap="square" lIns="0" tIns="0" rIns="0" bIns="0" rtlCol="0"/>
            <a:lstStyle/>
            <a:p>
              <a:endParaRPr/>
            </a:p>
          </p:txBody>
        </p:sp>
        <p:sp>
          <p:nvSpPr>
            <p:cNvPr id="7" name="object 7"/>
            <p:cNvSpPr/>
            <p:nvPr/>
          </p:nvSpPr>
          <p:spPr>
            <a:xfrm>
              <a:off x="593801" y="963955"/>
              <a:ext cx="0" cy="1370965"/>
            </a:xfrm>
            <a:custGeom>
              <a:avLst/>
              <a:gdLst/>
              <a:ahLst/>
              <a:cxnLst/>
              <a:rect l="l" t="t" r="r" b="b"/>
              <a:pathLst>
                <a:path h="1370964">
                  <a:moveTo>
                    <a:pt x="0" y="1370355"/>
                  </a:moveTo>
                  <a:lnTo>
                    <a:pt x="0" y="0"/>
                  </a:lnTo>
                </a:path>
              </a:pathLst>
            </a:custGeom>
            <a:ln w="5054">
              <a:solidFill>
                <a:srgbClr val="000000"/>
              </a:solidFill>
            </a:ln>
          </p:spPr>
          <p:txBody>
            <a:bodyPr wrap="square" lIns="0" tIns="0" rIns="0" bIns="0" rtlCol="0"/>
            <a:lstStyle/>
            <a:p>
              <a:endParaRPr/>
            </a:p>
          </p:txBody>
        </p:sp>
        <p:sp>
          <p:nvSpPr>
            <p:cNvPr id="8" name="object 8"/>
            <p:cNvSpPr/>
            <p:nvPr/>
          </p:nvSpPr>
          <p:spPr>
            <a:xfrm>
              <a:off x="4098556" y="963955"/>
              <a:ext cx="0" cy="1370965"/>
            </a:xfrm>
            <a:custGeom>
              <a:avLst/>
              <a:gdLst/>
              <a:ahLst/>
              <a:cxnLst/>
              <a:rect l="l" t="t" r="r" b="b"/>
              <a:pathLst>
                <a:path h="1370964">
                  <a:moveTo>
                    <a:pt x="0" y="1370355"/>
                  </a:moveTo>
                  <a:lnTo>
                    <a:pt x="0" y="0"/>
                  </a:lnTo>
                </a:path>
              </a:pathLst>
            </a:custGeom>
            <a:ln w="5054">
              <a:solidFill>
                <a:srgbClr val="000000"/>
              </a:solidFill>
            </a:ln>
          </p:spPr>
          <p:txBody>
            <a:bodyPr wrap="square" lIns="0" tIns="0" rIns="0" bIns="0" rtlCol="0"/>
            <a:lstStyle/>
            <a:p>
              <a:endParaRPr/>
            </a:p>
          </p:txBody>
        </p:sp>
        <p:sp>
          <p:nvSpPr>
            <p:cNvPr id="9" name="object 9"/>
            <p:cNvSpPr/>
            <p:nvPr/>
          </p:nvSpPr>
          <p:spPr>
            <a:xfrm>
              <a:off x="591273" y="2334310"/>
              <a:ext cx="3510279" cy="0"/>
            </a:xfrm>
            <a:custGeom>
              <a:avLst/>
              <a:gdLst/>
              <a:ahLst/>
              <a:cxnLst/>
              <a:rect l="l" t="t" r="r" b="b"/>
              <a:pathLst>
                <a:path w="3510279">
                  <a:moveTo>
                    <a:pt x="0" y="0"/>
                  </a:moveTo>
                  <a:lnTo>
                    <a:pt x="3509810" y="0"/>
                  </a:lnTo>
                </a:path>
              </a:pathLst>
            </a:custGeom>
            <a:ln w="5054">
              <a:solidFill>
                <a:srgbClr val="000000"/>
              </a:solidFill>
            </a:ln>
          </p:spPr>
          <p:txBody>
            <a:bodyPr wrap="square" lIns="0" tIns="0" rIns="0" bIns="0" rtlCol="0"/>
            <a:lstStyle/>
            <a:p>
              <a:endParaRPr/>
            </a:p>
          </p:txBody>
        </p:sp>
      </p:grpSp>
    </p:spTree>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85213" y="101165"/>
            <a:ext cx="638175" cy="207645"/>
          </a:xfrm>
          <a:prstGeom prst="rect">
            <a:avLst/>
          </a:prstGeom>
        </p:spPr>
        <p:txBody>
          <a:bodyPr vert="horz" wrap="square" lIns="0" tIns="12065" rIns="0" bIns="0" rtlCol="0">
            <a:spAutoFit/>
          </a:bodyPr>
          <a:lstStyle/>
          <a:p>
            <a:pPr marL="12700">
              <a:lnSpc>
                <a:spcPct val="100000"/>
              </a:lnSpc>
              <a:spcBef>
                <a:spcPts val="95"/>
              </a:spcBef>
            </a:pPr>
            <a:r>
              <a:rPr sz="1200" b="1" spc="-60" dirty="0">
                <a:latin typeface="Arial"/>
                <a:cs typeface="Arial"/>
              </a:rPr>
              <a:t>Box</a:t>
            </a:r>
            <a:r>
              <a:rPr sz="1200" b="1" spc="30" dirty="0">
                <a:latin typeface="Arial"/>
                <a:cs typeface="Arial"/>
              </a:rPr>
              <a:t> </a:t>
            </a:r>
            <a:r>
              <a:rPr sz="1200" b="1" dirty="0">
                <a:latin typeface="Arial"/>
                <a:cs typeface="Arial"/>
              </a:rPr>
              <a:t>Plot</a:t>
            </a:r>
            <a:endParaRPr sz="1200">
              <a:latin typeface="Arial"/>
              <a:cs typeface="Arial"/>
            </a:endParaRPr>
          </a:p>
        </p:txBody>
      </p:sp>
      <p:grpSp>
        <p:nvGrpSpPr>
          <p:cNvPr id="3" name="object 3"/>
          <p:cNvGrpSpPr/>
          <p:nvPr/>
        </p:nvGrpSpPr>
        <p:grpSpPr>
          <a:xfrm>
            <a:off x="1005024" y="667104"/>
            <a:ext cx="2684780" cy="2226945"/>
            <a:chOff x="1005024" y="667104"/>
            <a:chExt cx="2684780" cy="2226945"/>
          </a:xfrm>
        </p:grpSpPr>
        <p:sp>
          <p:nvSpPr>
            <p:cNvPr id="4" name="object 4"/>
            <p:cNvSpPr/>
            <p:nvPr/>
          </p:nvSpPr>
          <p:spPr>
            <a:xfrm>
              <a:off x="1005024" y="671915"/>
              <a:ext cx="2684780" cy="2217420"/>
            </a:xfrm>
            <a:custGeom>
              <a:avLst/>
              <a:gdLst/>
              <a:ahLst/>
              <a:cxnLst/>
              <a:rect l="l" t="t" r="r" b="b"/>
              <a:pathLst>
                <a:path w="2684779" h="2217420">
                  <a:moveTo>
                    <a:pt x="2684545" y="0"/>
                  </a:moveTo>
                  <a:lnTo>
                    <a:pt x="0" y="0"/>
                  </a:lnTo>
                  <a:lnTo>
                    <a:pt x="0" y="2216915"/>
                  </a:lnTo>
                  <a:lnTo>
                    <a:pt x="2684545" y="2216915"/>
                  </a:lnTo>
                  <a:lnTo>
                    <a:pt x="2684545" y="0"/>
                  </a:lnTo>
                  <a:close/>
                </a:path>
              </a:pathLst>
            </a:custGeom>
            <a:solidFill>
              <a:srgbClr val="E9E9F1"/>
            </a:solidFill>
          </p:spPr>
          <p:txBody>
            <a:bodyPr wrap="square" lIns="0" tIns="0" rIns="0" bIns="0" rtlCol="0"/>
            <a:lstStyle/>
            <a:p>
              <a:endParaRPr/>
            </a:p>
          </p:txBody>
        </p:sp>
        <p:sp>
          <p:nvSpPr>
            <p:cNvPr id="5" name="object 5"/>
            <p:cNvSpPr/>
            <p:nvPr/>
          </p:nvSpPr>
          <p:spPr>
            <a:xfrm>
              <a:off x="1452448" y="671915"/>
              <a:ext cx="0" cy="2217420"/>
            </a:xfrm>
            <a:custGeom>
              <a:avLst/>
              <a:gdLst/>
              <a:ahLst/>
              <a:cxnLst/>
              <a:rect l="l" t="t" r="r" b="b"/>
              <a:pathLst>
                <a:path h="2217420">
                  <a:moveTo>
                    <a:pt x="0" y="2216915"/>
                  </a:moveTo>
                  <a:lnTo>
                    <a:pt x="0" y="0"/>
                  </a:lnTo>
                </a:path>
              </a:pathLst>
            </a:custGeom>
            <a:ln w="9622">
              <a:solidFill>
                <a:srgbClr val="FFFFFF"/>
              </a:solidFill>
            </a:ln>
          </p:spPr>
          <p:txBody>
            <a:bodyPr wrap="square" lIns="0" tIns="0" rIns="0" bIns="0" rtlCol="0"/>
            <a:lstStyle/>
            <a:p>
              <a:endParaRPr/>
            </a:p>
          </p:txBody>
        </p:sp>
        <p:sp>
          <p:nvSpPr>
            <p:cNvPr id="6" name="object 6"/>
            <p:cNvSpPr/>
            <p:nvPr/>
          </p:nvSpPr>
          <p:spPr>
            <a:xfrm>
              <a:off x="1452448" y="2888830"/>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7" name="object 7"/>
            <p:cNvSpPr/>
            <p:nvPr/>
          </p:nvSpPr>
          <p:spPr>
            <a:xfrm>
              <a:off x="1452448" y="2888830"/>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8" name="object 8"/>
            <p:cNvSpPr/>
            <p:nvPr/>
          </p:nvSpPr>
          <p:spPr>
            <a:xfrm>
              <a:off x="1452448" y="671915"/>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9" name="object 9"/>
            <p:cNvSpPr/>
            <p:nvPr/>
          </p:nvSpPr>
          <p:spPr>
            <a:xfrm>
              <a:off x="1452448" y="671915"/>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10" name="object 10"/>
            <p:cNvSpPr/>
            <p:nvPr/>
          </p:nvSpPr>
          <p:spPr>
            <a:xfrm>
              <a:off x="2347297" y="671915"/>
              <a:ext cx="0" cy="2217420"/>
            </a:xfrm>
            <a:custGeom>
              <a:avLst/>
              <a:gdLst/>
              <a:ahLst/>
              <a:cxnLst/>
              <a:rect l="l" t="t" r="r" b="b"/>
              <a:pathLst>
                <a:path h="2217420">
                  <a:moveTo>
                    <a:pt x="0" y="2216915"/>
                  </a:moveTo>
                  <a:lnTo>
                    <a:pt x="0" y="0"/>
                  </a:lnTo>
                </a:path>
              </a:pathLst>
            </a:custGeom>
            <a:ln w="9622">
              <a:solidFill>
                <a:srgbClr val="FFFFFF"/>
              </a:solidFill>
            </a:ln>
          </p:spPr>
          <p:txBody>
            <a:bodyPr wrap="square" lIns="0" tIns="0" rIns="0" bIns="0" rtlCol="0"/>
            <a:lstStyle/>
            <a:p>
              <a:endParaRPr/>
            </a:p>
          </p:txBody>
        </p:sp>
        <p:sp>
          <p:nvSpPr>
            <p:cNvPr id="11" name="object 11"/>
            <p:cNvSpPr/>
            <p:nvPr/>
          </p:nvSpPr>
          <p:spPr>
            <a:xfrm>
              <a:off x="2347297" y="2888830"/>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12" name="object 12"/>
            <p:cNvSpPr/>
            <p:nvPr/>
          </p:nvSpPr>
          <p:spPr>
            <a:xfrm>
              <a:off x="2347297" y="2888830"/>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13" name="object 13"/>
            <p:cNvSpPr/>
            <p:nvPr/>
          </p:nvSpPr>
          <p:spPr>
            <a:xfrm>
              <a:off x="2347297" y="671915"/>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14" name="object 14"/>
            <p:cNvSpPr/>
            <p:nvPr/>
          </p:nvSpPr>
          <p:spPr>
            <a:xfrm>
              <a:off x="2347297" y="671915"/>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15" name="object 15"/>
            <p:cNvSpPr/>
            <p:nvPr/>
          </p:nvSpPr>
          <p:spPr>
            <a:xfrm>
              <a:off x="3242146" y="671915"/>
              <a:ext cx="0" cy="2217420"/>
            </a:xfrm>
            <a:custGeom>
              <a:avLst/>
              <a:gdLst/>
              <a:ahLst/>
              <a:cxnLst/>
              <a:rect l="l" t="t" r="r" b="b"/>
              <a:pathLst>
                <a:path h="2217420">
                  <a:moveTo>
                    <a:pt x="0" y="2216915"/>
                  </a:moveTo>
                  <a:lnTo>
                    <a:pt x="0" y="0"/>
                  </a:lnTo>
                </a:path>
              </a:pathLst>
            </a:custGeom>
            <a:ln w="9622">
              <a:solidFill>
                <a:srgbClr val="FFFFFF"/>
              </a:solidFill>
            </a:ln>
          </p:spPr>
          <p:txBody>
            <a:bodyPr wrap="square" lIns="0" tIns="0" rIns="0" bIns="0" rtlCol="0"/>
            <a:lstStyle/>
            <a:p>
              <a:endParaRPr/>
            </a:p>
          </p:txBody>
        </p:sp>
        <p:sp>
          <p:nvSpPr>
            <p:cNvPr id="16" name="object 16"/>
            <p:cNvSpPr/>
            <p:nvPr/>
          </p:nvSpPr>
          <p:spPr>
            <a:xfrm>
              <a:off x="3242146" y="2888830"/>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17" name="object 17"/>
            <p:cNvSpPr/>
            <p:nvPr/>
          </p:nvSpPr>
          <p:spPr>
            <a:xfrm>
              <a:off x="3242146" y="2888830"/>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18" name="object 18"/>
            <p:cNvSpPr/>
            <p:nvPr/>
          </p:nvSpPr>
          <p:spPr>
            <a:xfrm>
              <a:off x="3242146" y="671915"/>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19" name="object 19"/>
            <p:cNvSpPr/>
            <p:nvPr/>
          </p:nvSpPr>
          <p:spPr>
            <a:xfrm>
              <a:off x="3242146" y="671915"/>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20" name="object 20"/>
            <p:cNvSpPr/>
            <p:nvPr/>
          </p:nvSpPr>
          <p:spPr>
            <a:xfrm>
              <a:off x="1005024" y="2884019"/>
              <a:ext cx="2684780" cy="10160"/>
            </a:xfrm>
            <a:custGeom>
              <a:avLst/>
              <a:gdLst/>
              <a:ahLst/>
              <a:cxnLst/>
              <a:rect l="l" t="t" r="r" b="b"/>
              <a:pathLst>
                <a:path w="2684779" h="10160">
                  <a:moveTo>
                    <a:pt x="0" y="9622"/>
                  </a:moveTo>
                  <a:lnTo>
                    <a:pt x="2684545" y="9622"/>
                  </a:lnTo>
                  <a:lnTo>
                    <a:pt x="2684545" y="0"/>
                  </a:lnTo>
                  <a:lnTo>
                    <a:pt x="0" y="0"/>
                  </a:lnTo>
                  <a:lnTo>
                    <a:pt x="0" y="9622"/>
                  </a:lnTo>
                  <a:close/>
                </a:path>
              </a:pathLst>
            </a:custGeom>
            <a:solidFill>
              <a:srgbClr val="FFFFFF"/>
            </a:solidFill>
          </p:spPr>
          <p:txBody>
            <a:bodyPr wrap="square" lIns="0" tIns="0" rIns="0" bIns="0" rtlCol="0"/>
            <a:lstStyle/>
            <a:p>
              <a:endParaRPr/>
            </a:p>
          </p:txBody>
        </p:sp>
        <p:sp>
          <p:nvSpPr>
            <p:cNvPr id="21" name="object 21"/>
            <p:cNvSpPr/>
            <p:nvPr/>
          </p:nvSpPr>
          <p:spPr>
            <a:xfrm>
              <a:off x="1005024" y="2888830"/>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22" name="object 22"/>
            <p:cNvSpPr/>
            <p:nvPr/>
          </p:nvSpPr>
          <p:spPr>
            <a:xfrm>
              <a:off x="1005024" y="2888830"/>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23" name="object 23"/>
            <p:cNvSpPr/>
            <p:nvPr/>
          </p:nvSpPr>
          <p:spPr>
            <a:xfrm>
              <a:off x="3689570" y="2888830"/>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24" name="object 24"/>
            <p:cNvSpPr/>
            <p:nvPr/>
          </p:nvSpPr>
          <p:spPr>
            <a:xfrm>
              <a:off x="3689570" y="2888830"/>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25" name="object 25"/>
            <p:cNvSpPr/>
            <p:nvPr/>
          </p:nvSpPr>
          <p:spPr>
            <a:xfrm>
              <a:off x="1005024" y="2445447"/>
              <a:ext cx="2684780" cy="0"/>
            </a:xfrm>
            <a:custGeom>
              <a:avLst/>
              <a:gdLst/>
              <a:ahLst/>
              <a:cxnLst/>
              <a:rect l="l" t="t" r="r" b="b"/>
              <a:pathLst>
                <a:path w="2684779">
                  <a:moveTo>
                    <a:pt x="0" y="0"/>
                  </a:moveTo>
                  <a:lnTo>
                    <a:pt x="2684545" y="0"/>
                  </a:lnTo>
                </a:path>
              </a:pathLst>
            </a:custGeom>
            <a:ln w="9622">
              <a:solidFill>
                <a:srgbClr val="FFFFFF"/>
              </a:solidFill>
            </a:ln>
          </p:spPr>
          <p:txBody>
            <a:bodyPr wrap="square" lIns="0" tIns="0" rIns="0" bIns="0" rtlCol="0"/>
            <a:lstStyle/>
            <a:p>
              <a:endParaRPr/>
            </a:p>
          </p:txBody>
        </p:sp>
        <p:sp>
          <p:nvSpPr>
            <p:cNvPr id="26" name="object 26"/>
            <p:cNvSpPr/>
            <p:nvPr/>
          </p:nvSpPr>
          <p:spPr>
            <a:xfrm>
              <a:off x="1005024" y="2445447"/>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27" name="object 27"/>
            <p:cNvSpPr/>
            <p:nvPr/>
          </p:nvSpPr>
          <p:spPr>
            <a:xfrm>
              <a:off x="1005024" y="2445447"/>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28" name="object 28"/>
            <p:cNvSpPr/>
            <p:nvPr/>
          </p:nvSpPr>
          <p:spPr>
            <a:xfrm>
              <a:off x="3689570" y="2445447"/>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29" name="object 29"/>
            <p:cNvSpPr/>
            <p:nvPr/>
          </p:nvSpPr>
          <p:spPr>
            <a:xfrm>
              <a:off x="3689570" y="2445447"/>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30" name="object 30"/>
            <p:cNvSpPr/>
            <p:nvPr/>
          </p:nvSpPr>
          <p:spPr>
            <a:xfrm>
              <a:off x="1005024" y="2002064"/>
              <a:ext cx="2684780" cy="0"/>
            </a:xfrm>
            <a:custGeom>
              <a:avLst/>
              <a:gdLst/>
              <a:ahLst/>
              <a:cxnLst/>
              <a:rect l="l" t="t" r="r" b="b"/>
              <a:pathLst>
                <a:path w="2684779">
                  <a:moveTo>
                    <a:pt x="0" y="0"/>
                  </a:moveTo>
                  <a:lnTo>
                    <a:pt x="2684545" y="0"/>
                  </a:lnTo>
                </a:path>
              </a:pathLst>
            </a:custGeom>
            <a:ln w="9622">
              <a:solidFill>
                <a:srgbClr val="FFFFFF"/>
              </a:solidFill>
            </a:ln>
          </p:spPr>
          <p:txBody>
            <a:bodyPr wrap="square" lIns="0" tIns="0" rIns="0" bIns="0" rtlCol="0"/>
            <a:lstStyle/>
            <a:p>
              <a:endParaRPr/>
            </a:p>
          </p:txBody>
        </p:sp>
        <p:sp>
          <p:nvSpPr>
            <p:cNvPr id="31" name="object 31"/>
            <p:cNvSpPr/>
            <p:nvPr/>
          </p:nvSpPr>
          <p:spPr>
            <a:xfrm>
              <a:off x="1005024" y="2002064"/>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32" name="object 32"/>
            <p:cNvSpPr/>
            <p:nvPr/>
          </p:nvSpPr>
          <p:spPr>
            <a:xfrm>
              <a:off x="1005024" y="2002064"/>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33" name="object 33"/>
            <p:cNvSpPr/>
            <p:nvPr/>
          </p:nvSpPr>
          <p:spPr>
            <a:xfrm>
              <a:off x="3689570" y="2002064"/>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34" name="object 34"/>
            <p:cNvSpPr/>
            <p:nvPr/>
          </p:nvSpPr>
          <p:spPr>
            <a:xfrm>
              <a:off x="3689570" y="2002064"/>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35" name="object 35"/>
            <p:cNvSpPr/>
            <p:nvPr/>
          </p:nvSpPr>
          <p:spPr>
            <a:xfrm>
              <a:off x="1005024" y="1558681"/>
              <a:ext cx="2684780" cy="0"/>
            </a:xfrm>
            <a:custGeom>
              <a:avLst/>
              <a:gdLst/>
              <a:ahLst/>
              <a:cxnLst/>
              <a:rect l="l" t="t" r="r" b="b"/>
              <a:pathLst>
                <a:path w="2684779">
                  <a:moveTo>
                    <a:pt x="0" y="0"/>
                  </a:moveTo>
                  <a:lnTo>
                    <a:pt x="2684545" y="0"/>
                  </a:lnTo>
                </a:path>
              </a:pathLst>
            </a:custGeom>
            <a:ln w="9622">
              <a:solidFill>
                <a:srgbClr val="FFFFFF"/>
              </a:solidFill>
            </a:ln>
          </p:spPr>
          <p:txBody>
            <a:bodyPr wrap="square" lIns="0" tIns="0" rIns="0" bIns="0" rtlCol="0"/>
            <a:lstStyle/>
            <a:p>
              <a:endParaRPr/>
            </a:p>
          </p:txBody>
        </p:sp>
        <p:sp>
          <p:nvSpPr>
            <p:cNvPr id="36" name="object 36"/>
            <p:cNvSpPr/>
            <p:nvPr/>
          </p:nvSpPr>
          <p:spPr>
            <a:xfrm>
              <a:off x="1005024" y="1558681"/>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37" name="object 37"/>
            <p:cNvSpPr/>
            <p:nvPr/>
          </p:nvSpPr>
          <p:spPr>
            <a:xfrm>
              <a:off x="1005024" y="1558681"/>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38" name="object 38"/>
            <p:cNvSpPr/>
            <p:nvPr/>
          </p:nvSpPr>
          <p:spPr>
            <a:xfrm>
              <a:off x="3689570" y="1558681"/>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39" name="object 39"/>
            <p:cNvSpPr/>
            <p:nvPr/>
          </p:nvSpPr>
          <p:spPr>
            <a:xfrm>
              <a:off x="3689570" y="1558681"/>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40" name="object 40"/>
            <p:cNvSpPr/>
            <p:nvPr/>
          </p:nvSpPr>
          <p:spPr>
            <a:xfrm>
              <a:off x="1005024" y="1115298"/>
              <a:ext cx="2684780" cy="0"/>
            </a:xfrm>
            <a:custGeom>
              <a:avLst/>
              <a:gdLst/>
              <a:ahLst/>
              <a:cxnLst/>
              <a:rect l="l" t="t" r="r" b="b"/>
              <a:pathLst>
                <a:path w="2684779">
                  <a:moveTo>
                    <a:pt x="0" y="0"/>
                  </a:moveTo>
                  <a:lnTo>
                    <a:pt x="2684545" y="0"/>
                  </a:lnTo>
                </a:path>
              </a:pathLst>
            </a:custGeom>
            <a:ln w="9622">
              <a:solidFill>
                <a:srgbClr val="FFFFFF"/>
              </a:solidFill>
            </a:ln>
          </p:spPr>
          <p:txBody>
            <a:bodyPr wrap="square" lIns="0" tIns="0" rIns="0" bIns="0" rtlCol="0"/>
            <a:lstStyle/>
            <a:p>
              <a:endParaRPr/>
            </a:p>
          </p:txBody>
        </p:sp>
        <p:sp>
          <p:nvSpPr>
            <p:cNvPr id="41" name="object 41"/>
            <p:cNvSpPr/>
            <p:nvPr/>
          </p:nvSpPr>
          <p:spPr>
            <a:xfrm>
              <a:off x="1005024" y="1115298"/>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42" name="object 42"/>
            <p:cNvSpPr/>
            <p:nvPr/>
          </p:nvSpPr>
          <p:spPr>
            <a:xfrm>
              <a:off x="1005024" y="1115298"/>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43" name="object 43"/>
            <p:cNvSpPr/>
            <p:nvPr/>
          </p:nvSpPr>
          <p:spPr>
            <a:xfrm>
              <a:off x="3689570" y="1115298"/>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44" name="object 44"/>
            <p:cNvSpPr/>
            <p:nvPr/>
          </p:nvSpPr>
          <p:spPr>
            <a:xfrm>
              <a:off x="3689570" y="1115298"/>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45" name="object 45"/>
            <p:cNvSpPr/>
            <p:nvPr/>
          </p:nvSpPr>
          <p:spPr>
            <a:xfrm>
              <a:off x="1005024" y="667104"/>
              <a:ext cx="2684780" cy="10160"/>
            </a:xfrm>
            <a:custGeom>
              <a:avLst/>
              <a:gdLst/>
              <a:ahLst/>
              <a:cxnLst/>
              <a:rect l="l" t="t" r="r" b="b"/>
              <a:pathLst>
                <a:path w="2684779" h="10159">
                  <a:moveTo>
                    <a:pt x="0" y="9622"/>
                  </a:moveTo>
                  <a:lnTo>
                    <a:pt x="2684545" y="9622"/>
                  </a:lnTo>
                  <a:lnTo>
                    <a:pt x="2684545" y="0"/>
                  </a:lnTo>
                  <a:lnTo>
                    <a:pt x="0" y="0"/>
                  </a:lnTo>
                  <a:lnTo>
                    <a:pt x="0" y="9622"/>
                  </a:lnTo>
                  <a:close/>
                </a:path>
              </a:pathLst>
            </a:custGeom>
            <a:solidFill>
              <a:srgbClr val="FFFFFF"/>
            </a:solidFill>
          </p:spPr>
          <p:txBody>
            <a:bodyPr wrap="square" lIns="0" tIns="0" rIns="0" bIns="0" rtlCol="0"/>
            <a:lstStyle/>
            <a:p>
              <a:endParaRPr/>
            </a:p>
          </p:txBody>
        </p:sp>
        <p:sp>
          <p:nvSpPr>
            <p:cNvPr id="46" name="object 46"/>
            <p:cNvSpPr/>
            <p:nvPr/>
          </p:nvSpPr>
          <p:spPr>
            <a:xfrm>
              <a:off x="1005024" y="671915"/>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47" name="object 47"/>
            <p:cNvSpPr/>
            <p:nvPr/>
          </p:nvSpPr>
          <p:spPr>
            <a:xfrm>
              <a:off x="1005024" y="671915"/>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48" name="object 48"/>
            <p:cNvSpPr/>
            <p:nvPr/>
          </p:nvSpPr>
          <p:spPr>
            <a:xfrm>
              <a:off x="3689570" y="671915"/>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49" name="object 49"/>
            <p:cNvSpPr/>
            <p:nvPr/>
          </p:nvSpPr>
          <p:spPr>
            <a:xfrm>
              <a:off x="3689570" y="671915"/>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50" name="object 50"/>
            <p:cNvSpPr/>
            <p:nvPr/>
          </p:nvSpPr>
          <p:spPr>
            <a:xfrm>
              <a:off x="1452448" y="1517892"/>
              <a:ext cx="0" cy="1101725"/>
            </a:xfrm>
            <a:custGeom>
              <a:avLst/>
              <a:gdLst/>
              <a:ahLst/>
              <a:cxnLst/>
              <a:rect l="l" t="t" r="r" b="b"/>
              <a:pathLst>
                <a:path h="1101725">
                  <a:moveTo>
                    <a:pt x="0" y="671737"/>
                  </a:moveTo>
                  <a:lnTo>
                    <a:pt x="0" y="1101181"/>
                  </a:lnTo>
                </a:path>
                <a:path h="1101725">
                  <a:moveTo>
                    <a:pt x="0" y="369645"/>
                  </a:moveTo>
                  <a:lnTo>
                    <a:pt x="0" y="0"/>
                  </a:lnTo>
                </a:path>
              </a:pathLst>
            </a:custGeom>
            <a:ln w="16838">
              <a:solidFill>
                <a:srgbClr val="0000FF"/>
              </a:solidFill>
              <a:prstDash val="dash"/>
            </a:ln>
          </p:spPr>
          <p:txBody>
            <a:bodyPr wrap="square" lIns="0" tIns="0" rIns="0" bIns="0" rtlCol="0"/>
            <a:lstStyle/>
            <a:p>
              <a:endParaRPr/>
            </a:p>
          </p:txBody>
        </p:sp>
        <p:sp>
          <p:nvSpPr>
            <p:cNvPr id="51" name="object 51"/>
            <p:cNvSpPr/>
            <p:nvPr/>
          </p:nvSpPr>
          <p:spPr>
            <a:xfrm>
              <a:off x="1385335" y="1517892"/>
              <a:ext cx="134620" cy="1101725"/>
            </a:xfrm>
            <a:custGeom>
              <a:avLst/>
              <a:gdLst/>
              <a:ahLst/>
              <a:cxnLst/>
              <a:rect l="l" t="t" r="r" b="b"/>
              <a:pathLst>
                <a:path w="134619" h="1101725">
                  <a:moveTo>
                    <a:pt x="0" y="0"/>
                  </a:moveTo>
                  <a:lnTo>
                    <a:pt x="134227" y="0"/>
                  </a:lnTo>
                </a:path>
                <a:path w="134619" h="1101725">
                  <a:moveTo>
                    <a:pt x="0" y="1101181"/>
                  </a:moveTo>
                  <a:lnTo>
                    <a:pt x="134227" y="1101181"/>
                  </a:lnTo>
                </a:path>
              </a:pathLst>
            </a:custGeom>
            <a:ln w="16838">
              <a:solidFill>
                <a:srgbClr val="000000"/>
              </a:solidFill>
            </a:ln>
          </p:spPr>
          <p:txBody>
            <a:bodyPr wrap="square" lIns="0" tIns="0" rIns="0" bIns="0" rtlCol="0"/>
            <a:lstStyle/>
            <a:p>
              <a:endParaRPr/>
            </a:p>
          </p:txBody>
        </p:sp>
        <p:sp>
          <p:nvSpPr>
            <p:cNvPr id="52" name="object 52"/>
            <p:cNvSpPr/>
            <p:nvPr/>
          </p:nvSpPr>
          <p:spPr>
            <a:xfrm>
              <a:off x="1318221" y="1887538"/>
              <a:ext cx="268605" cy="302260"/>
            </a:xfrm>
            <a:custGeom>
              <a:avLst/>
              <a:gdLst/>
              <a:ahLst/>
              <a:cxnLst/>
              <a:rect l="l" t="t" r="r" b="b"/>
              <a:pathLst>
                <a:path w="268605" h="302260">
                  <a:moveTo>
                    <a:pt x="0" y="302091"/>
                  </a:moveTo>
                  <a:lnTo>
                    <a:pt x="268454" y="302091"/>
                  </a:lnTo>
                  <a:lnTo>
                    <a:pt x="268454" y="0"/>
                  </a:lnTo>
                  <a:lnTo>
                    <a:pt x="0" y="0"/>
                  </a:lnTo>
                  <a:lnTo>
                    <a:pt x="0" y="302091"/>
                  </a:lnTo>
                </a:path>
              </a:pathLst>
            </a:custGeom>
            <a:ln w="16838">
              <a:solidFill>
                <a:srgbClr val="0000FF"/>
              </a:solidFill>
            </a:ln>
          </p:spPr>
          <p:txBody>
            <a:bodyPr wrap="square" lIns="0" tIns="0" rIns="0" bIns="0" rtlCol="0"/>
            <a:lstStyle/>
            <a:p>
              <a:endParaRPr/>
            </a:p>
          </p:txBody>
        </p:sp>
        <p:sp>
          <p:nvSpPr>
            <p:cNvPr id="53" name="object 53"/>
            <p:cNvSpPr/>
            <p:nvPr/>
          </p:nvSpPr>
          <p:spPr>
            <a:xfrm>
              <a:off x="1318221" y="2033419"/>
              <a:ext cx="268605" cy="0"/>
            </a:xfrm>
            <a:custGeom>
              <a:avLst/>
              <a:gdLst/>
              <a:ahLst/>
              <a:cxnLst/>
              <a:rect l="l" t="t" r="r" b="b"/>
              <a:pathLst>
                <a:path w="268605">
                  <a:moveTo>
                    <a:pt x="0" y="0"/>
                  </a:moveTo>
                  <a:lnTo>
                    <a:pt x="268454" y="0"/>
                  </a:lnTo>
                </a:path>
              </a:pathLst>
            </a:custGeom>
            <a:ln w="16838">
              <a:solidFill>
                <a:srgbClr val="FF0000"/>
              </a:solidFill>
            </a:ln>
          </p:spPr>
          <p:txBody>
            <a:bodyPr wrap="square" lIns="0" tIns="0" rIns="0" bIns="0" rtlCol="0"/>
            <a:lstStyle/>
            <a:p>
              <a:endParaRPr/>
            </a:p>
          </p:txBody>
        </p:sp>
        <p:sp>
          <p:nvSpPr>
            <p:cNvPr id="54" name="object 54"/>
            <p:cNvSpPr/>
            <p:nvPr/>
          </p:nvSpPr>
          <p:spPr>
            <a:xfrm>
              <a:off x="2347297" y="811551"/>
              <a:ext cx="0" cy="1902460"/>
            </a:xfrm>
            <a:custGeom>
              <a:avLst/>
              <a:gdLst/>
              <a:ahLst/>
              <a:cxnLst/>
              <a:rect l="l" t="t" r="r" b="b"/>
              <a:pathLst>
                <a:path h="1902460">
                  <a:moveTo>
                    <a:pt x="0" y="1184928"/>
                  </a:moveTo>
                  <a:lnTo>
                    <a:pt x="0" y="1902127"/>
                  </a:lnTo>
                </a:path>
                <a:path h="1902460">
                  <a:moveTo>
                    <a:pt x="0" y="679098"/>
                  </a:moveTo>
                  <a:lnTo>
                    <a:pt x="0" y="0"/>
                  </a:lnTo>
                </a:path>
              </a:pathLst>
            </a:custGeom>
            <a:ln w="16838">
              <a:solidFill>
                <a:srgbClr val="0000FF"/>
              </a:solidFill>
              <a:prstDash val="dash"/>
            </a:ln>
          </p:spPr>
          <p:txBody>
            <a:bodyPr wrap="square" lIns="0" tIns="0" rIns="0" bIns="0" rtlCol="0"/>
            <a:lstStyle/>
            <a:p>
              <a:endParaRPr/>
            </a:p>
          </p:txBody>
        </p:sp>
        <p:sp>
          <p:nvSpPr>
            <p:cNvPr id="55" name="object 55"/>
            <p:cNvSpPr/>
            <p:nvPr/>
          </p:nvSpPr>
          <p:spPr>
            <a:xfrm>
              <a:off x="2280183" y="811551"/>
              <a:ext cx="134620" cy="1902460"/>
            </a:xfrm>
            <a:custGeom>
              <a:avLst/>
              <a:gdLst/>
              <a:ahLst/>
              <a:cxnLst/>
              <a:rect l="l" t="t" r="r" b="b"/>
              <a:pathLst>
                <a:path w="134619" h="1902460">
                  <a:moveTo>
                    <a:pt x="0" y="0"/>
                  </a:moveTo>
                  <a:lnTo>
                    <a:pt x="134227" y="0"/>
                  </a:lnTo>
                </a:path>
                <a:path w="134619" h="1902460">
                  <a:moveTo>
                    <a:pt x="0" y="1902127"/>
                  </a:moveTo>
                  <a:lnTo>
                    <a:pt x="134227" y="1902127"/>
                  </a:lnTo>
                </a:path>
              </a:pathLst>
            </a:custGeom>
            <a:ln w="16838">
              <a:solidFill>
                <a:srgbClr val="000000"/>
              </a:solidFill>
            </a:ln>
          </p:spPr>
          <p:txBody>
            <a:bodyPr wrap="square" lIns="0" tIns="0" rIns="0" bIns="0" rtlCol="0"/>
            <a:lstStyle/>
            <a:p>
              <a:endParaRPr/>
            </a:p>
          </p:txBody>
        </p:sp>
        <p:sp>
          <p:nvSpPr>
            <p:cNvPr id="56" name="object 56"/>
            <p:cNvSpPr/>
            <p:nvPr/>
          </p:nvSpPr>
          <p:spPr>
            <a:xfrm>
              <a:off x="2213070" y="1490649"/>
              <a:ext cx="268605" cy="506095"/>
            </a:xfrm>
            <a:custGeom>
              <a:avLst/>
              <a:gdLst/>
              <a:ahLst/>
              <a:cxnLst/>
              <a:rect l="l" t="t" r="r" b="b"/>
              <a:pathLst>
                <a:path w="268605" h="506094">
                  <a:moveTo>
                    <a:pt x="0" y="505829"/>
                  </a:moveTo>
                  <a:lnTo>
                    <a:pt x="268454" y="505829"/>
                  </a:lnTo>
                  <a:lnTo>
                    <a:pt x="268454" y="0"/>
                  </a:lnTo>
                  <a:lnTo>
                    <a:pt x="0" y="0"/>
                  </a:lnTo>
                  <a:lnTo>
                    <a:pt x="0" y="505829"/>
                  </a:lnTo>
                </a:path>
              </a:pathLst>
            </a:custGeom>
            <a:ln w="16838">
              <a:solidFill>
                <a:srgbClr val="0000FF"/>
              </a:solidFill>
            </a:ln>
          </p:spPr>
          <p:txBody>
            <a:bodyPr wrap="square" lIns="0" tIns="0" rIns="0" bIns="0" rtlCol="0"/>
            <a:lstStyle/>
            <a:p>
              <a:endParaRPr/>
            </a:p>
          </p:txBody>
        </p:sp>
        <p:sp>
          <p:nvSpPr>
            <p:cNvPr id="57" name="object 57"/>
            <p:cNvSpPr/>
            <p:nvPr/>
          </p:nvSpPr>
          <p:spPr>
            <a:xfrm>
              <a:off x="2213070" y="1739162"/>
              <a:ext cx="268605" cy="0"/>
            </a:xfrm>
            <a:custGeom>
              <a:avLst/>
              <a:gdLst/>
              <a:ahLst/>
              <a:cxnLst/>
              <a:rect l="l" t="t" r="r" b="b"/>
              <a:pathLst>
                <a:path w="268605">
                  <a:moveTo>
                    <a:pt x="0" y="0"/>
                  </a:moveTo>
                  <a:lnTo>
                    <a:pt x="268454" y="0"/>
                  </a:lnTo>
                </a:path>
              </a:pathLst>
            </a:custGeom>
            <a:ln w="16838">
              <a:solidFill>
                <a:srgbClr val="FF0000"/>
              </a:solidFill>
            </a:ln>
          </p:spPr>
          <p:txBody>
            <a:bodyPr wrap="square" lIns="0" tIns="0" rIns="0" bIns="0" rtlCol="0"/>
            <a:lstStyle/>
            <a:p>
              <a:endParaRPr/>
            </a:p>
          </p:txBody>
        </p:sp>
        <p:sp>
          <p:nvSpPr>
            <p:cNvPr id="58" name="object 58"/>
            <p:cNvSpPr/>
            <p:nvPr/>
          </p:nvSpPr>
          <p:spPr>
            <a:xfrm>
              <a:off x="3242146" y="1319243"/>
              <a:ext cx="0" cy="1366520"/>
            </a:xfrm>
            <a:custGeom>
              <a:avLst/>
              <a:gdLst/>
              <a:ahLst/>
              <a:cxnLst/>
              <a:rect l="l" t="t" r="r" b="b"/>
              <a:pathLst>
                <a:path h="1366520">
                  <a:moveTo>
                    <a:pt x="0" y="791173"/>
                  </a:moveTo>
                  <a:lnTo>
                    <a:pt x="0" y="1365995"/>
                  </a:lnTo>
                </a:path>
                <a:path h="1366520">
                  <a:moveTo>
                    <a:pt x="0" y="402899"/>
                  </a:moveTo>
                  <a:lnTo>
                    <a:pt x="0" y="0"/>
                  </a:lnTo>
                </a:path>
              </a:pathLst>
            </a:custGeom>
            <a:ln w="16838">
              <a:solidFill>
                <a:srgbClr val="0000FF"/>
              </a:solidFill>
              <a:prstDash val="dash"/>
            </a:ln>
          </p:spPr>
          <p:txBody>
            <a:bodyPr wrap="square" lIns="0" tIns="0" rIns="0" bIns="0" rtlCol="0"/>
            <a:lstStyle/>
            <a:p>
              <a:endParaRPr/>
            </a:p>
          </p:txBody>
        </p:sp>
        <p:sp>
          <p:nvSpPr>
            <p:cNvPr id="59" name="object 59"/>
            <p:cNvSpPr/>
            <p:nvPr/>
          </p:nvSpPr>
          <p:spPr>
            <a:xfrm>
              <a:off x="3175032" y="1319243"/>
              <a:ext cx="134620" cy="1366520"/>
            </a:xfrm>
            <a:custGeom>
              <a:avLst/>
              <a:gdLst/>
              <a:ahLst/>
              <a:cxnLst/>
              <a:rect l="l" t="t" r="r" b="b"/>
              <a:pathLst>
                <a:path w="134620" h="1366520">
                  <a:moveTo>
                    <a:pt x="0" y="0"/>
                  </a:moveTo>
                  <a:lnTo>
                    <a:pt x="134227" y="0"/>
                  </a:lnTo>
                </a:path>
                <a:path w="134620" h="1366520">
                  <a:moveTo>
                    <a:pt x="0" y="1365995"/>
                  </a:moveTo>
                  <a:lnTo>
                    <a:pt x="134227" y="1365995"/>
                  </a:lnTo>
                </a:path>
              </a:pathLst>
            </a:custGeom>
            <a:ln w="16838">
              <a:solidFill>
                <a:srgbClr val="000000"/>
              </a:solidFill>
            </a:ln>
          </p:spPr>
          <p:txBody>
            <a:bodyPr wrap="square" lIns="0" tIns="0" rIns="0" bIns="0" rtlCol="0"/>
            <a:lstStyle/>
            <a:p>
              <a:endParaRPr/>
            </a:p>
          </p:txBody>
        </p:sp>
        <p:sp>
          <p:nvSpPr>
            <p:cNvPr id="60" name="object 60"/>
            <p:cNvSpPr/>
            <p:nvPr/>
          </p:nvSpPr>
          <p:spPr>
            <a:xfrm>
              <a:off x="3107919" y="1722142"/>
              <a:ext cx="268605" cy="388620"/>
            </a:xfrm>
            <a:custGeom>
              <a:avLst/>
              <a:gdLst/>
              <a:ahLst/>
              <a:cxnLst/>
              <a:rect l="l" t="t" r="r" b="b"/>
              <a:pathLst>
                <a:path w="268604" h="388619">
                  <a:moveTo>
                    <a:pt x="0" y="388274"/>
                  </a:moveTo>
                  <a:lnTo>
                    <a:pt x="268454" y="388274"/>
                  </a:lnTo>
                  <a:lnTo>
                    <a:pt x="268454" y="0"/>
                  </a:lnTo>
                  <a:lnTo>
                    <a:pt x="0" y="0"/>
                  </a:lnTo>
                  <a:lnTo>
                    <a:pt x="0" y="388274"/>
                  </a:lnTo>
                </a:path>
              </a:pathLst>
            </a:custGeom>
            <a:ln w="16838">
              <a:solidFill>
                <a:srgbClr val="0000FF"/>
              </a:solidFill>
            </a:ln>
          </p:spPr>
          <p:txBody>
            <a:bodyPr wrap="square" lIns="0" tIns="0" rIns="0" bIns="0" rtlCol="0"/>
            <a:lstStyle/>
            <a:p>
              <a:endParaRPr/>
            </a:p>
          </p:txBody>
        </p:sp>
        <p:sp>
          <p:nvSpPr>
            <p:cNvPr id="61" name="object 61"/>
            <p:cNvSpPr/>
            <p:nvPr/>
          </p:nvSpPr>
          <p:spPr>
            <a:xfrm>
              <a:off x="3107919" y="1930827"/>
              <a:ext cx="268605" cy="0"/>
            </a:xfrm>
            <a:custGeom>
              <a:avLst/>
              <a:gdLst/>
              <a:ahLst/>
              <a:cxnLst/>
              <a:rect l="l" t="t" r="r" b="b"/>
              <a:pathLst>
                <a:path w="268604">
                  <a:moveTo>
                    <a:pt x="0" y="0"/>
                  </a:moveTo>
                  <a:lnTo>
                    <a:pt x="268454" y="0"/>
                  </a:lnTo>
                </a:path>
              </a:pathLst>
            </a:custGeom>
            <a:ln w="16838">
              <a:solidFill>
                <a:srgbClr val="FF0000"/>
              </a:solidFill>
            </a:ln>
          </p:spPr>
          <p:txBody>
            <a:bodyPr wrap="square" lIns="0" tIns="0" rIns="0" bIns="0" rtlCol="0"/>
            <a:lstStyle/>
            <a:p>
              <a:endParaRPr/>
            </a:p>
          </p:txBody>
        </p:sp>
      </p:grpSp>
      <p:sp>
        <p:nvSpPr>
          <p:cNvPr id="62" name="object 62"/>
          <p:cNvSpPr txBox="1"/>
          <p:nvPr/>
        </p:nvSpPr>
        <p:spPr>
          <a:xfrm>
            <a:off x="1223253" y="2920331"/>
            <a:ext cx="477520" cy="140970"/>
          </a:xfrm>
          <a:prstGeom prst="rect">
            <a:avLst/>
          </a:prstGeom>
        </p:spPr>
        <p:txBody>
          <a:bodyPr vert="horz" wrap="square" lIns="0" tIns="13335" rIns="0" bIns="0" rtlCol="0">
            <a:spAutoFit/>
          </a:bodyPr>
          <a:lstStyle/>
          <a:p>
            <a:pPr marL="12700">
              <a:lnSpc>
                <a:spcPct val="100000"/>
              </a:lnSpc>
              <a:spcBef>
                <a:spcPts val="105"/>
              </a:spcBef>
            </a:pPr>
            <a:r>
              <a:rPr sz="750" spc="70" dirty="0">
                <a:solidFill>
                  <a:srgbClr val="262626"/>
                </a:solidFill>
                <a:latin typeface="Trebuchet MS"/>
                <a:cs typeface="Trebuchet MS"/>
              </a:rPr>
              <a:t>sample</a:t>
            </a:r>
            <a:r>
              <a:rPr sz="750" spc="-25" dirty="0">
                <a:solidFill>
                  <a:srgbClr val="262626"/>
                </a:solidFill>
                <a:latin typeface="Trebuchet MS"/>
                <a:cs typeface="Trebuchet MS"/>
              </a:rPr>
              <a:t> </a:t>
            </a:r>
            <a:r>
              <a:rPr sz="750" spc="85" dirty="0">
                <a:solidFill>
                  <a:srgbClr val="262626"/>
                </a:solidFill>
                <a:latin typeface="Trebuchet MS"/>
                <a:cs typeface="Trebuchet MS"/>
              </a:rPr>
              <a:t>1</a:t>
            </a:r>
            <a:endParaRPr sz="750">
              <a:latin typeface="Trebuchet MS"/>
              <a:cs typeface="Trebuchet MS"/>
            </a:endParaRPr>
          </a:p>
        </p:txBody>
      </p:sp>
      <p:sp>
        <p:nvSpPr>
          <p:cNvPr id="63" name="object 63"/>
          <p:cNvSpPr txBox="1"/>
          <p:nvPr/>
        </p:nvSpPr>
        <p:spPr>
          <a:xfrm>
            <a:off x="2118477" y="2920331"/>
            <a:ext cx="477520" cy="140970"/>
          </a:xfrm>
          <a:prstGeom prst="rect">
            <a:avLst/>
          </a:prstGeom>
        </p:spPr>
        <p:txBody>
          <a:bodyPr vert="horz" wrap="square" lIns="0" tIns="13335" rIns="0" bIns="0" rtlCol="0">
            <a:spAutoFit/>
          </a:bodyPr>
          <a:lstStyle/>
          <a:p>
            <a:pPr marL="12700">
              <a:lnSpc>
                <a:spcPct val="100000"/>
              </a:lnSpc>
              <a:spcBef>
                <a:spcPts val="105"/>
              </a:spcBef>
            </a:pPr>
            <a:r>
              <a:rPr sz="750" spc="70" dirty="0">
                <a:solidFill>
                  <a:srgbClr val="262626"/>
                </a:solidFill>
                <a:latin typeface="Trebuchet MS"/>
                <a:cs typeface="Trebuchet MS"/>
              </a:rPr>
              <a:t>sample</a:t>
            </a:r>
            <a:r>
              <a:rPr sz="750" spc="-25" dirty="0">
                <a:solidFill>
                  <a:srgbClr val="262626"/>
                </a:solidFill>
                <a:latin typeface="Trebuchet MS"/>
                <a:cs typeface="Trebuchet MS"/>
              </a:rPr>
              <a:t> </a:t>
            </a:r>
            <a:r>
              <a:rPr sz="750" spc="85" dirty="0">
                <a:solidFill>
                  <a:srgbClr val="262626"/>
                </a:solidFill>
                <a:latin typeface="Trebuchet MS"/>
                <a:cs typeface="Trebuchet MS"/>
              </a:rPr>
              <a:t>2</a:t>
            </a:r>
            <a:endParaRPr sz="750">
              <a:latin typeface="Trebuchet MS"/>
              <a:cs typeface="Trebuchet MS"/>
            </a:endParaRPr>
          </a:p>
        </p:txBody>
      </p:sp>
      <p:sp>
        <p:nvSpPr>
          <p:cNvPr id="64" name="object 64"/>
          <p:cNvSpPr txBox="1"/>
          <p:nvPr/>
        </p:nvSpPr>
        <p:spPr>
          <a:xfrm>
            <a:off x="3012349" y="2920331"/>
            <a:ext cx="477520" cy="140970"/>
          </a:xfrm>
          <a:prstGeom prst="rect">
            <a:avLst/>
          </a:prstGeom>
        </p:spPr>
        <p:txBody>
          <a:bodyPr vert="horz" wrap="square" lIns="0" tIns="13335" rIns="0" bIns="0" rtlCol="0">
            <a:spAutoFit/>
          </a:bodyPr>
          <a:lstStyle/>
          <a:p>
            <a:pPr marL="12700">
              <a:lnSpc>
                <a:spcPct val="100000"/>
              </a:lnSpc>
              <a:spcBef>
                <a:spcPts val="105"/>
              </a:spcBef>
            </a:pPr>
            <a:r>
              <a:rPr sz="750" spc="70" dirty="0">
                <a:solidFill>
                  <a:srgbClr val="262626"/>
                </a:solidFill>
                <a:latin typeface="Trebuchet MS"/>
                <a:cs typeface="Trebuchet MS"/>
              </a:rPr>
              <a:t>sample</a:t>
            </a:r>
            <a:r>
              <a:rPr sz="750" spc="-25" dirty="0">
                <a:solidFill>
                  <a:srgbClr val="262626"/>
                </a:solidFill>
                <a:latin typeface="Trebuchet MS"/>
                <a:cs typeface="Trebuchet MS"/>
              </a:rPr>
              <a:t> </a:t>
            </a:r>
            <a:r>
              <a:rPr sz="750" spc="85" dirty="0">
                <a:solidFill>
                  <a:srgbClr val="262626"/>
                </a:solidFill>
                <a:latin typeface="Trebuchet MS"/>
                <a:cs typeface="Trebuchet MS"/>
              </a:rPr>
              <a:t>3</a:t>
            </a:r>
            <a:endParaRPr sz="750">
              <a:latin typeface="Trebuchet MS"/>
              <a:cs typeface="Trebuchet MS"/>
            </a:endParaRPr>
          </a:p>
        </p:txBody>
      </p:sp>
      <p:sp>
        <p:nvSpPr>
          <p:cNvPr id="65" name="object 65"/>
          <p:cNvSpPr txBox="1"/>
          <p:nvPr/>
        </p:nvSpPr>
        <p:spPr>
          <a:xfrm>
            <a:off x="798831" y="2806446"/>
            <a:ext cx="170180" cy="140970"/>
          </a:xfrm>
          <a:prstGeom prst="rect">
            <a:avLst/>
          </a:prstGeom>
        </p:spPr>
        <p:txBody>
          <a:bodyPr vert="horz" wrap="square" lIns="0" tIns="13335" rIns="0" bIns="0" rtlCol="0">
            <a:spAutoFit/>
          </a:bodyPr>
          <a:lstStyle/>
          <a:p>
            <a:pPr marL="12700">
              <a:lnSpc>
                <a:spcPct val="100000"/>
              </a:lnSpc>
              <a:spcBef>
                <a:spcPts val="105"/>
              </a:spcBef>
            </a:pPr>
            <a:r>
              <a:rPr sz="750" spc="175" dirty="0">
                <a:solidFill>
                  <a:srgbClr val="262626"/>
                </a:solidFill>
                <a:latin typeface="Trebuchet MS"/>
                <a:cs typeface="Trebuchet MS"/>
              </a:rPr>
              <a:t>−4</a:t>
            </a:r>
            <a:endParaRPr sz="750">
              <a:latin typeface="Trebuchet MS"/>
              <a:cs typeface="Trebuchet MS"/>
            </a:endParaRPr>
          </a:p>
        </p:txBody>
      </p:sp>
      <p:sp>
        <p:nvSpPr>
          <p:cNvPr id="66" name="object 66"/>
          <p:cNvSpPr txBox="1"/>
          <p:nvPr/>
        </p:nvSpPr>
        <p:spPr>
          <a:xfrm>
            <a:off x="803041" y="2363063"/>
            <a:ext cx="170180" cy="140970"/>
          </a:xfrm>
          <a:prstGeom prst="rect">
            <a:avLst/>
          </a:prstGeom>
        </p:spPr>
        <p:txBody>
          <a:bodyPr vert="horz" wrap="square" lIns="0" tIns="13335" rIns="0" bIns="0" rtlCol="0">
            <a:spAutoFit/>
          </a:bodyPr>
          <a:lstStyle/>
          <a:p>
            <a:pPr marL="12700">
              <a:lnSpc>
                <a:spcPct val="100000"/>
              </a:lnSpc>
              <a:spcBef>
                <a:spcPts val="105"/>
              </a:spcBef>
            </a:pPr>
            <a:r>
              <a:rPr sz="750" spc="175" dirty="0">
                <a:solidFill>
                  <a:srgbClr val="262626"/>
                </a:solidFill>
                <a:latin typeface="Trebuchet MS"/>
                <a:cs typeface="Trebuchet MS"/>
              </a:rPr>
              <a:t>−2</a:t>
            </a:r>
            <a:endParaRPr sz="750">
              <a:latin typeface="Trebuchet MS"/>
              <a:cs typeface="Trebuchet MS"/>
            </a:endParaRPr>
          </a:p>
        </p:txBody>
      </p:sp>
      <p:sp>
        <p:nvSpPr>
          <p:cNvPr id="67" name="object 67"/>
          <p:cNvSpPr txBox="1"/>
          <p:nvPr/>
        </p:nvSpPr>
        <p:spPr>
          <a:xfrm>
            <a:off x="876409" y="1919679"/>
            <a:ext cx="86995" cy="140970"/>
          </a:xfrm>
          <a:prstGeom prst="rect">
            <a:avLst/>
          </a:prstGeom>
        </p:spPr>
        <p:txBody>
          <a:bodyPr vert="horz" wrap="square" lIns="0" tIns="13335" rIns="0" bIns="0" rtlCol="0">
            <a:spAutoFit/>
          </a:bodyPr>
          <a:lstStyle/>
          <a:p>
            <a:pPr marL="12700">
              <a:lnSpc>
                <a:spcPct val="100000"/>
              </a:lnSpc>
              <a:spcBef>
                <a:spcPts val="105"/>
              </a:spcBef>
            </a:pPr>
            <a:r>
              <a:rPr sz="750" spc="85" dirty="0">
                <a:solidFill>
                  <a:srgbClr val="262626"/>
                </a:solidFill>
                <a:latin typeface="Trebuchet MS"/>
                <a:cs typeface="Trebuchet MS"/>
              </a:rPr>
              <a:t>0</a:t>
            </a:r>
            <a:endParaRPr sz="750">
              <a:latin typeface="Trebuchet MS"/>
              <a:cs typeface="Trebuchet MS"/>
            </a:endParaRPr>
          </a:p>
        </p:txBody>
      </p:sp>
      <p:sp>
        <p:nvSpPr>
          <p:cNvPr id="68" name="object 68"/>
          <p:cNvSpPr txBox="1"/>
          <p:nvPr/>
        </p:nvSpPr>
        <p:spPr>
          <a:xfrm>
            <a:off x="880468" y="1476296"/>
            <a:ext cx="86995" cy="140970"/>
          </a:xfrm>
          <a:prstGeom prst="rect">
            <a:avLst/>
          </a:prstGeom>
        </p:spPr>
        <p:txBody>
          <a:bodyPr vert="horz" wrap="square" lIns="0" tIns="13335" rIns="0" bIns="0" rtlCol="0">
            <a:spAutoFit/>
          </a:bodyPr>
          <a:lstStyle/>
          <a:p>
            <a:pPr marL="12700">
              <a:lnSpc>
                <a:spcPct val="100000"/>
              </a:lnSpc>
              <a:spcBef>
                <a:spcPts val="105"/>
              </a:spcBef>
            </a:pPr>
            <a:r>
              <a:rPr sz="750" spc="85" dirty="0">
                <a:solidFill>
                  <a:srgbClr val="262626"/>
                </a:solidFill>
                <a:latin typeface="Trebuchet MS"/>
                <a:cs typeface="Trebuchet MS"/>
              </a:rPr>
              <a:t>2</a:t>
            </a:r>
            <a:endParaRPr sz="750">
              <a:latin typeface="Trebuchet MS"/>
              <a:cs typeface="Trebuchet MS"/>
            </a:endParaRPr>
          </a:p>
        </p:txBody>
      </p:sp>
      <p:sp>
        <p:nvSpPr>
          <p:cNvPr id="69" name="object 69"/>
          <p:cNvSpPr txBox="1"/>
          <p:nvPr/>
        </p:nvSpPr>
        <p:spPr>
          <a:xfrm>
            <a:off x="873853" y="1032913"/>
            <a:ext cx="86995" cy="140970"/>
          </a:xfrm>
          <a:prstGeom prst="rect">
            <a:avLst/>
          </a:prstGeom>
        </p:spPr>
        <p:txBody>
          <a:bodyPr vert="horz" wrap="square" lIns="0" tIns="13335" rIns="0" bIns="0" rtlCol="0">
            <a:spAutoFit/>
          </a:bodyPr>
          <a:lstStyle/>
          <a:p>
            <a:pPr marL="12700">
              <a:lnSpc>
                <a:spcPct val="100000"/>
              </a:lnSpc>
              <a:spcBef>
                <a:spcPts val="105"/>
              </a:spcBef>
            </a:pPr>
            <a:r>
              <a:rPr sz="750" spc="85" dirty="0">
                <a:solidFill>
                  <a:srgbClr val="262626"/>
                </a:solidFill>
                <a:latin typeface="Trebuchet MS"/>
                <a:cs typeface="Trebuchet MS"/>
              </a:rPr>
              <a:t>4</a:t>
            </a:r>
            <a:endParaRPr sz="750">
              <a:latin typeface="Trebuchet MS"/>
              <a:cs typeface="Trebuchet MS"/>
            </a:endParaRPr>
          </a:p>
        </p:txBody>
      </p:sp>
      <p:sp>
        <p:nvSpPr>
          <p:cNvPr id="70" name="object 70"/>
          <p:cNvSpPr txBox="1"/>
          <p:nvPr/>
        </p:nvSpPr>
        <p:spPr>
          <a:xfrm>
            <a:off x="876559" y="589530"/>
            <a:ext cx="86995" cy="140970"/>
          </a:xfrm>
          <a:prstGeom prst="rect">
            <a:avLst/>
          </a:prstGeom>
        </p:spPr>
        <p:txBody>
          <a:bodyPr vert="horz" wrap="square" lIns="0" tIns="13335" rIns="0" bIns="0" rtlCol="0">
            <a:spAutoFit/>
          </a:bodyPr>
          <a:lstStyle/>
          <a:p>
            <a:pPr marL="12700">
              <a:lnSpc>
                <a:spcPct val="100000"/>
              </a:lnSpc>
              <a:spcBef>
                <a:spcPts val="105"/>
              </a:spcBef>
            </a:pPr>
            <a:r>
              <a:rPr sz="750" spc="85" dirty="0">
                <a:solidFill>
                  <a:srgbClr val="262626"/>
                </a:solidFill>
                <a:latin typeface="Trebuchet MS"/>
                <a:cs typeface="Trebuchet MS"/>
              </a:rPr>
              <a:t>6</a:t>
            </a:r>
            <a:endParaRPr sz="750">
              <a:latin typeface="Trebuchet MS"/>
              <a:cs typeface="Trebuchet MS"/>
            </a:endParaRPr>
          </a:p>
        </p:txBody>
      </p:sp>
    </p:spTree>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981" y="101165"/>
            <a:ext cx="794385" cy="207645"/>
          </a:xfrm>
          <a:prstGeom prst="rect">
            <a:avLst/>
          </a:prstGeom>
        </p:spPr>
        <p:txBody>
          <a:bodyPr vert="horz" wrap="square" lIns="0" tIns="12065" rIns="0" bIns="0" rtlCol="0">
            <a:spAutoFit/>
          </a:bodyPr>
          <a:lstStyle/>
          <a:p>
            <a:pPr marL="12700">
              <a:lnSpc>
                <a:spcPct val="100000"/>
              </a:lnSpc>
              <a:spcBef>
                <a:spcPts val="95"/>
              </a:spcBef>
            </a:pPr>
            <a:r>
              <a:rPr spc="-35" dirty="0"/>
              <a:t>Image</a:t>
            </a:r>
            <a:r>
              <a:rPr spc="35" dirty="0"/>
              <a:t> </a:t>
            </a:r>
            <a:r>
              <a:rPr dirty="0"/>
              <a:t>Plot</a:t>
            </a:r>
          </a:p>
        </p:txBody>
      </p:sp>
      <p:sp>
        <p:nvSpPr>
          <p:cNvPr id="3" name="object 3"/>
          <p:cNvSpPr txBox="1"/>
          <p:nvPr/>
        </p:nvSpPr>
        <p:spPr>
          <a:xfrm>
            <a:off x="1311198" y="1086053"/>
            <a:ext cx="2070100" cy="1109980"/>
          </a:xfrm>
          <a:prstGeom prst="rect">
            <a:avLst/>
          </a:prstGeom>
          <a:solidFill>
            <a:srgbClr val="F9F9F9"/>
          </a:solidFill>
          <a:ln w="5054">
            <a:solidFill>
              <a:srgbClr val="000000"/>
            </a:solidFill>
          </a:ln>
        </p:spPr>
        <p:txBody>
          <a:bodyPr vert="horz" wrap="square" lIns="0" tIns="635" rIns="0" bIns="0" rtlCol="0">
            <a:spAutoFit/>
          </a:bodyPr>
          <a:lstStyle/>
          <a:p>
            <a:pPr marL="78105" marR="70485">
              <a:lnSpc>
                <a:spcPts val="2050"/>
              </a:lnSpc>
              <a:spcBef>
                <a:spcPts val="5"/>
              </a:spcBef>
            </a:pPr>
            <a:r>
              <a:rPr sz="900" spc="20" dirty="0">
                <a:latin typeface="SimSun"/>
                <a:cs typeface="SimSun"/>
              </a:rPr>
              <a:t>A</a:t>
            </a:r>
            <a:r>
              <a:rPr sz="900" spc="-10" dirty="0">
                <a:latin typeface="SimSun"/>
                <a:cs typeface="SimSun"/>
              </a:rPr>
              <a:t> </a:t>
            </a:r>
            <a:r>
              <a:rPr sz="900" spc="20" dirty="0">
                <a:latin typeface="SimSun"/>
                <a:cs typeface="SimSun"/>
              </a:rPr>
              <a:t>=</a:t>
            </a:r>
            <a:r>
              <a:rPr sz="900" spc="-5" dirty="0">
                <a:latin typeface="SimSun"/>
                <a:cs typeface="SimSun"/>
              </a:rPr>
              <a:t> </a:t>
            </a:r>
            <a:r>
              <a:rPr sz="900" spc="20" dirty="0">
                <a:latin typeface="SimSun"/>
                <a:cs typeface="SimSun"/>
              </a:rPr>
              <a:t>np.random.random((100,</a:t>
            </a:r>
            <a:r>
              <a:rPr sz="900" spc="-5" dirty="0">
                <a:latin typeface="SimSun"/>
                <a:cs typeface="SimSun"/>
              </a:rPr>
              <a:t> </a:t>
            </a:r>
            <a:r>
              <a:rPr sz="900" spc="20" dirty="0">
                <a:latin typeface="SimSun"/>
                <a:cs typeface="SimSun"/>
              </a:rPr>
              <a:t>100)) </a:t>
            </a:r>
            <a:r>
              <a:rPr sz="900" spc="-434" dirty="0">
                <a:latin typeface="SimSun"/>
                <a:cs typeface="SimSun"/>
              </a:rPr>
              <a:t> </a:t>
            </a:r>
            <a:r>
              <a:rPr sz="900" spc="20" dirty="0">
                <a:latin typeface="SimSun"/>
                <a:cs typeface="SimSun"/>
              </a:rPr>
              <a:t>plt.imshow(A)</a:t>
            </a:r>
            <a:endParaRPr sz="900">
              <a:latin typeface="SimSun"/>
              <a:cs typeface="SimSun"/>
            </a:endParaRPr>
          </a:p>
          <a:p>
            <a:pPr marL="78105">
              <a:lnSpc>
                <a:spcPts val="775"/>
              </a:lnSpc>
            </a:pPr>
            <a:r>
              <a:rPr sz="900" spc="20" dirty="0">
                <a:latin typeface="SimSun"/>
                <a:cs typeface="SimSun"/>
              </a:rPr>
              <a:t>plt.hot()</a:t>
            </a:r>
            <a:endParaRPr sz="900">
              <a:latin typeface="SimSun"/>
              <a:cs typeface="SimSun"/>
            </a:endParaRPr>
          </a:p>
          <a:p>
            <a:pPr marL="78105">
              <a:lnSpc>
                <a:spcPts val="1055"/>
              </a:lnSpc>
            </a:pPr>
            <a:r>
              <a:rPr sz="900" spc="20" dirty="0">
                <a:latin typeface="SimSun"/>
                <a:cs typeface="SimSun"/>
              </a:rPr>
              <a:t>plt.colorbar()</a:t>
            </a:r>
            <a:endParaRPr sz="900">
              <a:latin typeface="SimSun"/>
              <a:cs typeface="SimSun"/>
            </a:endParaRPr>
          </a:p>
          <a:p>
            <a:pPr marL="78105">
              <a:lnSpc>
                <a:spcPct val="100000"/>
              </a:lnSpc>
              <a:spcBef>
                <a:spcPts val="975"/>
              </a:spcBef>
            </a:pPr>
            <a:r>
              <a:rPr sz="900" spc="-15" dirty="0">
                <a:latin typeface="SimSun"/>
                <a:cs typeface="SimSun"/>
              </a:rPr>
              <a:t>plt.savefig(</a:t>
            </a:r>
            <a:r>
              <a:rPr sz="900" spc="-15" dirty="0">
                <a:solidFill>
                  <a:srgbClr val="00BF00"/>
                </a:solidFill>
                <a:latin typeface="SimSun"/>
                <a:cs typeface="SimSun"/>
              </a:rPr>
              <a:t>’imageplot.pdf’</a:t>
            </a:r>
            <a:r>
              <a:rPr sz="900" spc="-15" dirty="0">
                <a:latin typeface="SimSun"/>
                <a:cs typeface="SimSun"/>
              </a:rPr>
              <a:t>)</a:t>
            </a:r>
            <a:endParaRPr sz="900">
              <a:latin typeface="SimSun"/>
              <a:cs typeface="SimSun"/>
            </a:endParaRPr>
          </a:p>
        </p:txBody>
      </p:sp>
    </p:spTree>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06981" y="101165"/>
            <a:ext cx="794385" cy="207645"/>
          </a:xfrm>
          <a:prstGeom prst="rect">
            <a:avLst/>
          </a:prstGeom>
        </p:spPr>
        <p:txBody>
          <a:bodyPr vert="horz" wrap="square" lIns="0" tIns="12065" rIns="0" bIns="0" rtlCol="0">
            <a:spAutoFit/>
          </a:bodyPr>
          <a:lstStyle/>
          <a:p>
            <a:pPr marL="12700">
              <a:lnSpc>
                <a:spcPct val="100000"/>
              </a:lnSpc>
              <a:spcBef>
                <a:spcPts val="95"/>
              </a:spcBef>
            </a:pPr>
            <a:r>
              <a:rPr sz="1200" b="1" spc="-35" dirty="0">
                <a:latin typeface="Arial"/>
                <a:cs typeface="Arial"/>
              </a:rPr>
              <a:t>Image</a:t>
            </a:r>
            <a:r>
              <a:rPr sz="1200" b="1" spc="35" dirty="0">
                <a:latin typeface="Arial"/>
                <a:cs typeface="Arial"/>
              </a:rPr>
              <a:t> </a:t>
            </a:r>
            <a:r>
              <a:rPr sz="1200" b="1" dirty="0">
                <a:latin typeface="Arial"/>
                <a:cs typeface="Arial"/>
              </a:rPr>
              <a:t>Plot</a:t>
            </a:r>
            <a:endParaRPr sz="1200">
              <a:latin typeface="Arial"/>
              <a:cs typeface="Arial"/>
            </a:endParaRPr>
          </a:p>
        </p:txBody>
      </p:sp>
      <p:pic>
        <p:nvPicPr>
          <p:cNvPr id="3" name="object 3"/>
          <p:cNvPicPr/>
          <p:nvPr/>
        </p:nvPicPr>
        <p:blipFill>
          <a:blip r:embed="rId2" cstate="print"/>
          <a:stretch>
            <a:fillRect/>
          </a:stretch>
        </p:blipFill>
        <p:spPr>
          <a:xfrm>
            <a:off x="1005024" y="721312"/>
            <a:ext cx="2147636" cy="2147636"/>
          </a:xfrm>
          <a:prstGeom prst="rect">
            <a:avLst/>
          </a:prstGeom>
        </p:spPr>
      </p:pic>
      <p:graphicFrame>
        <p:nvGraphicFramePr>
          <p:cNvPr id="4" name="object 4"/>
          <p:cNvGraphicFramePr>
            <a:graphicFrameLocks noGrp="1"/>
          </p:cNvGraphicFramePr>
          <p:nvPr/>
        </p:nvGraphicFramePr>
        <p:xfrm>
          <a:off x="1010951" y="727239"/>
          <a:ext cx="2135500" cy="2136897"/>
        </p:xfrm>
        <a:graphic>
          <a:graphicData uri="http://schemas.openxmlformats.org/drawingml/2006/table">
            <a:tbl>
              <a:tblPr firstRow="1" bandRow="1">
                <a:tableStyleId>{2D5ABB26-0587-4C30-8999-92F81FD0307C}</a:tableStyleId>
              </a:tblPr>
              <a:tblGrid>
                <a:gridCol w="429259">
                  <a:extLst>
                    <a:ext uri="{9D8B030D-6E8A-4147-A177-3AD203B41FA5}">
                      <a16:colId xmlns="" xmlns:a16="http://schemas.microsoft.com/office/drawing/2014/main" val="20000"/>
                    </a:ext>
                  </a:extLst>
                </a:gridCol>
                <a:gridCol w="429259">
                  <a:extLst>
                    <a:ext uri="{9D8B030D-6E8A-4147-A177-3AD203B41FA5}">
                      <a16:colId xmlns="" xmlns:a16="http://schemas.microsoft.com/office/drawing/2014/main" val="20001"/>
                    </a:ext>
                  </a:extLst>
                </a:gridCol>
                <a:gridCol w="429259">
                  <a:extLst>
                    <a:ext uri="{9D8B030D-6E8A-4147-A177-3AD203B41FA5}">
                      <a16:colId xmlns="" xmlns:a16="http://schemas.microsoft.com/office/drawing/2014/main" val="20002"/>
                    </a:ext>
                  </a:extLst>
                </a:gridCol>
                <a:gridCol w="429259">
                  <a:extLst>
                    <a:ext uri="{9D8B030D-6E8A-4147-A177-3AD203B41FA5}">
                      <a16:colId xmlns="" xmlns:a16="http://schemas.microsoft.com/office/drawing/2014/main" val="20003"/>
                    </a:ext>
                  </a:extLst>
                </a:gridCol>
                <a:gridCol w="418464">
                  <a:extLst>
                    <a:ext uri="{9D8B030D-6E8A-4147-A177-3AD203B41FA5}">
                      <a16:colId xmlns="" xmlns:a16="http://schemas.microsoft.com/office/drawing/2014/main" val="20004"/>
                    </a:ext>
                  </a:extLst>
                </a:gridCol>
              </a:tblGrid>
              <a:tr h="429527">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tcPr>
                </a:tc>
                <a:extLst>
                  <a:ext uri="{0D108BD9-81ED-4DB2-BD59-A6C34878D82A}">
                    <a16:rowId xmlns="" xmlns:a16="http://schemas.microsoft.com/office/drawing/2014/main" val="10000"/>
                  </a:ext>
                </a:extLst>
              </a:tr>
              <a:tr h="429527">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tcPr>
                </a:tc>
                <a:extLst>
                  <a:ext uri="{0D108BD9-81ED-4DB2-BD59-A6C34878D82A}">
                    <a16:rowId xmlns="" xmlns:a16="http://schemas.microsoft.com/office/drawing/2014/main" val="10001"/>
                  </a:ext>
                </a:extLst>
              </a:tr>
              <a:tr h="429527">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tcPr>
                </a:tc>
                <a:extLst>
                  <a:ext uri="{0D108BD9-81ED-4DB2-BD59-A6C34878D82A}">
                    <a16:rowId xmlns="" xmlns:a16="http://schemas.microsoft.com/office/drawing/2014/main" val="10002"/>
                  </a:ext>
                </a:extLst>
              </a:tr>
              <a:tr h="429527">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tcPr>
                </a:tc>
                <a:extLst>
                  <a:ext uri="{0D108BD9-81ED-4DB2-BD59-A6C34878D82A}">
                    <a16:rowId xmlns="" xmlns:a16="http://schemas.microsoft.com/office/drawing/2014/main" val="10003"/>
                  </a:ext>
                </a:extLst>
              </a:tr>
              <a:tr h="418789">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tcPr>
                </a:tc>
                <a:tc>
                  <a:txBody>
                    <a:bodyPr/>
                    <a:lstStyle/>
                    <a:p>
                      <a:pPr>
                        <a:lnSpc>
                          <a:spcPct val="100000"/>
                        </a:lnSpc>
                      </a:pPr>
                      <a:endParaRPr sz="700">
                        <a:latin typeface="Times New Roman"/>
                        <a:cs typeface="Times New Roman"/>
                      </a:endParaRPr>
                    </a:p>
                  </a:txBody>
                  <a:tcPr marL="0" marR="0" marT="0" marB="0">
                    <a:lnL w="12700">
                      <a:solidFill>
                        <a:srgbClr val="FFFFFF"/>
                      </a:solidFill>
                      <a:prstDash val="solid"/>
                    </a:lnL>
                    <a:lnT w="12700">
                      <a:solidFill>
                        <a:srgbClr val="FFFFFF"/>
                      </a:solidFill>
                      <a:prstDash val="solid"/>
                    </a:lnT>
                  </a:tcPr>
                </a:tc>
                <a:extLst>
                  <a:ext uri="{0D108BD9-81ED-4DB2-BD59-A6C34878D82A}">
                    <a16:rowId xmlns="" xmlns:a16="http://schemas.microsoft.com/office/drawing/2014/main" val="10004"/>
                  </a:ext>
                </a:extLst>
              </a:tr>
            </a:tbl>
          </a:graphicData>
        </a:graphic>
      </p:graphicFrame>
      <p:sp>
        <p:nvSpPr>
          <p:cNvPr id="5" name="object 5"/>
          <p:cNvSpPr txBox="1"/>
          <p:nvPr/>
        </p:nvSpPr>
        <p:spPr>
          <a:xfrm>
            <a:off x="978782" y="2900449"/>
            <a:ext cx="86995" cy="140970"/>
          </a:xfrm>
          <a:prstGeom prst="rect">
            <a:avLst/>
          </a:prstGeom>
        </p:spPr>
        <p:txBody>
          <a:bodyPr vert="horz" wrap="square" lIns="0" tIns="13335" rIns="0" bIns="0" rtlCol="0">
            <a:spAutoFit/>
          </a:bodyPr>
          <a:lstStyle/>
          <a:p>
            <a:pPr marL="12700">
              <a:lnSpc>
                <a:spcPct val="100000"/>
              </a:lnSpc>
              <a:spcBef>
                <a:spcPts val="105"/>
              </a:spcBef>
            </a:pPr>
            <a:r>
              <a:rPr sz="750" spc="85" dirty="0">
                <a:solidFill>
                  <a:srgbClr val="262626"/>
                </a:solidFill>
                <a:latin typeface="Trebuchet MS"/>
                <a:cs typeface="Trebuchet MS"/>
              </a:rPr>
              <a:t>0</a:t>
            </a:r>
            <a:endParaRPr sz="750">
              <a:latin typeface="Trebuchet MS"/>
              <a:cs typeface="Trebuchet MS"/>
            </a:endParaRPr>
          </a:p>
        </p:txBody>
      </p:sp>
      <p:sp>
        <p:nvSpPr>
          <p:cNvPr id="6" name="object 6"/>
          <p:cNvSpPr txBox="1"/>
          <p:nvPr/>
        </p:nvSpPr>
        <p:spPr>
          <a:xfrm>
            <a:off x="1378090" y="2900449"/>
            <a:ext cx="151130" cy="140970"/>
          </a:xfrm>
          <a:prstGeom prst="rect">
            <a:avLst/>
          </a:prstGeom>
        </p:spPr>
        <p:txBody>
          <a:bodyPr vert="horz" wrap="square" lIns="0" tIns="13335" rIns="0" bIns="0" rtlCol="0">
            <a:spAutoFit/>
          </a:bodyPr>
          <a:lstStyle/>
          <a:p>
            <a:pPr marL="12700">
              <a:lnSpc>
                <a:spcPct val="100000"/>
              </a:lnSpc>
              <a:spcBef>
                <a:spcPts val="105"/>
              </a:spcBef>
            </a:pPr>
            <a:r>
              <a:rPr sz="750" spc="95" dirty="0">
                <a:solidFill>
                  <a:srgbClr val="262626"/>
                </a:solidFill>
                <a:latin typeface="Trebuchet MS"/>
                <a:cs typeface="Trebuchet MS"/>
              </a:rPr>
              <a:t>20</a:t>
            </a:r>
            <a:endParaRPr sz="750">
              <a:latin typeface="Trebuchet MS"/>
              <a:cs typeface="Trebuchet MS"/>
            </a:endParaRPr>
          </a:p>
        </p:txBody>
      </p:sp>
      <p:sp>
        <p:nvSpPr>
          <p:cNvPr id="7" name="object 7"/>
          <p:cNvSpPr txBox="1"/>
          <p:nvPr/>
        </p:nvSpPr>
        <p:spPr>
          <a:xfrm>
            <a:off x="1806414" y="2900449"/>
            <a:ext cx="151130" cy="140970"/>
          </a:xfrm>
          <a:prstGeom prst="rect">
            <a:avLst/>
          </a:prstGeom>
        </p:spPr>
        <p:txBody>
          <a:bodyPr vert="horz" wrap="square" lIns="0" tIns="13335" rIns="0" bIns="0" rtlCol="0">
            <a:spAutoFit/>
          </a:bodyPr>
          <a:lstStyle/>
          <a:p>
            <a:pPr marL="12700">
              <a:lnSpc>
                <a:spcPct val="100000"/>
              </a:lnSpc>
              <a:spcBef>
                <a:spcPts val="105"/>
              </a:spcBef>
            </a:pPr>
            <a:r>
              <a:rPr sz="750" spc="95" dirty="0">
                <a:solidFill>
                  <a:srgbClr val="262626"/>
                </a:solidFill>
                <a:latin typeface="Trebuchet MS"/>
                <a:cs typeface="Trebuchet MS"/>
              </a:rPr>
              <a:t>40</a:t>
            </a:r>
            <a:endParaRPr sz="750">
              <a:latin typeface="Trebuchet MS"/>
              <a:cs typeface="Trebuchet MS"/>
            </a:endParaRPr>
          </a:p>
        </p:txBody>
      </p:sp>
      <p:sp>
        <p:nvSpPr>
          <p:cNvPr id="8" name="object 8"/>
          <p:cNvSpPr txBox="1"/>
          <p:nvPr/>
        </p:nvSpPr>
        <p:spPr>
          <a:xfrm>
            <a:off x="2236994" y="2900449"/>
            <a:ext cx="151130" cy="140970"/>
          </a:xfrm>
          <a:prstGeom prst="rect">
            <a:avLst/>
          </a:prstGeom>
        </p:spPr>
        <p:txBody>
          <a:bodyPr vert="horz" wrap="square" lIns="0" tIns="13335" rIns="0" bIns="0" rtlCol="0">
            <a:spAutoFit/>
          </a:bodyPr>
          <a:lstStyle/>
          <a:p>
            <a:pPr marL="12700">
              <a:lnSpc>
                <a:spcPct val="100000"/>
              </a:lnSpc>
              <a:spcBef>
                <a:spcPts val="105"/>
              </a:spcBef>
            </a:pPr>
            <a:r>
              <a:rPr sz="750" spc="95" dirty="0">
                <a:solidFill>
                  <a:srgbClr val="262626"/>
                </a:solidFill>
                <a:latin typeface="Trebuchet MS"/>
                <a:cs typeface="Trebuchet MS"/>
              </a:rPr>
              <a:t>60</a:t>
            </a:r>
            <a:endParaRPr sz="750">
              <a:latin typeface="Trebuchet MS"/>
              <a:cs typeface="Trebuchet MS"/>
            </a:endParaRPr>
          </a:p>
        </p:txBody>
      </p:sp>
      <p:sp>
        <p:nvSpPr>
          <p:cNvPr id="9" name="object 9"/>
          <p:cNvSpPr txBox="1"/>
          <p:nvPr/>
        </p:nvSpPr>
        <p:spPr>
          <a:xfrm>
            <a:off x="2666446" y="2900449"/>
            <a:ext cx="151130" cy="140970"/>
          </a:xfrm>
          <a:prstGeom prst="rect">
            <a:avLst/>
          </a:prstGeom>
        </p:spPr>
        <p:txBody>
          <a:bodyPr vert="horz" wrap="square" lIns="0" tIns="13335" rIns="0" bIns="0" rtlCol="0">
            <a:spAutoFit/>
          </a:bodyPr>
          <a:lstStyle/>
          <a:p>
            <a:pPr marL="12700">
              <a:lnSpc>
                <a:spcPct val="100000"/>
              </a:lnSpc>
              <a:spcBef>
                <a:spcPts val="105"/>
              </a:spcBef>
            </a:pPr>
            <a:r>
              <a:rPr sz="750" spc="95" dirty="0">
                <a:solidFill>
                  <a:srgbClr val="262626"/>
                </a:solidFill>
                <a:latin typeface="Trebuchet MS"/>
                <a:cs typeface="Trebuchet MS"/>
              </a:rPr>
              <a:t>80</a:t>
            </a:r>
            <a:endParaRPr sz="750">
              <a:latin typeface="Trebuchet MS"/>
              <a:cs typeface="Trebuchet MS"/>
            </a:endParaRPr>
          </a:p>
        </p:txBody>
      </p:sp>
      <p:sp>
        <p:nvSpPr>
          <p:cNvPr id="10" name="object 10"/>
          <p:cNvSpPr txBox="1"/>
          <p:nvPr/>
        </p:nvSpPr>
        <p:spPr>
          <a:xfrm>
            <a:off x="876409" y="649665"/>
            <a:ext cx="86995" cy="140970"/>
          </a:xfrm>
          <a:prstGeom prst="rect">
            <a:avLst/>
          </a:prstGeom>
        </p:spPr>
        <p:txBody>
          <a:bodyPr vert="horz" wrap="square" lIns="0" tIns="13335" rIns="0" bIns="0" rtlCol="0">
            <a:spAutoFit/>
          </a:bodyPr>
          <a:lstStyle/>
          <a:p>
            <a:pPr marL="12700">
              <a:lnSpc>
                <a:spcPct val="100000"/>
              </a:lnSpc>
              <a:spcBef>
                <a:spcPts val="105"/>
              </a:spcBef>
            </a:pPr>
            <a:r>
              <a:rPr sz="750" spc="85" dirty="0">
                <a:solidFill>
                  <a:srgbClr val="262626"/>
                </a:solidFill>
                <a:latin typeface="Trebuchet MS"/>
                <a:cs typeface="Trebuchet MS"/>
              </a:rPr>
              <a:t>0</a:t>
            </a:r>
            <a:endParaRPr sz="750">
              <a:latin typeface="Trebuchet MS"/>
              <a:cs typeface="Trebuchet MS"/>
            </a:endParaRPr>
          </a:p>
        </p:txBody>
      </p:sp>
      <p:sp>
        <p:nvSpPr>
          <p:cNvPr id="11" name="object 11"/>
          <p:cNvSpPr txBox="1"/>
          <p:nvPr/>
        </p:nvSpPr>
        <p:spPr>
          <a:xfrm>
            <a:off x="815970" y="1079193"/>
            <a:ext cx="151130" cy="140970"/>
          </a:xfrm>
          <a:prstGeom prst="rect">
            <a:avLst/>
          </a:prstGeom>
        </p:spPr>
        <p:txBody>
          <a:bodyPr vert="horz" wrap="square" lIns="0" tIns="13335" rIns="0" bIns="0" rtlCol="0">
            <a:spAutoFit/>
          </a:bodyPr>
          <a:lstStyle/>
          <a:p>
            <a:pPr marL="12700">
              <a:lnSpc>
                <a:spcPct val="100000"/>
              </a:lnSpc>
              <a:spcBef>
                <a:spcPts val="105"/>
              </a:spcBef>
            </a:pPr>
            <a:r>
              <a:rPr sz="750" spc="95" dirty="0">
                <a:solidFill>
                  <a:srgbClr val="262626"/>
                </a:solidFill>
                <a:latin typeface="Trebuchet MS"/>
                <a:cs typeface="Trebuchet MS"/>
              </a:rPr>
              <a:t>20</a:t>
            </a:r>
            <a:endParaRPr sz="750">
              <a:latin typeface="Trebuchet MS"/>
              <a:cs typeface="Trebuchet MS"/>
            </a:endParaRPr>
          </a:p>
        </p:txBody>
      </p:sp>
      <p:sp>
        <p:nvSpPr>
          <p:cNvPr id="12" name="object 12"/>
          <p:cNvSpPr txBox="1"/>
          <p:nvPr/>
        </p:nvSpPr>
        <p:spPr>
          <a:xfrm>
            <a:off x="813565" y="1508720"/>
            <a:ext cx="151130" cy="140970"/>
          </a:xfrm>
          <a:prstGeom prst="rect">
            <a:avLst/>
          </a:prstGeom>
        </p:spPr>
        <p:txBody>
          <a:bodyPr vert="horz" wrap="square" lIns="0" tIns="13335" rIns="0" bIns="0" rtlCol="0">
            <a:spAutoFit/>
          </a:bodyPr>
          <a:lstStyle/>
          <a:p>
            <a:pPr marL="12700">
              <a:lnSpc>
                <a:spcPct val="100000"/>
              </a:lnSpc>
              <a:spcBef>
                <a:spcPts val="105"/>
              </a:spcBef>
            </a:pPr>
            <a:r>
              <a:rPr sz="750" spc="95" dirty="0">
                <a:solidFill>
                  <a:srgbClr val="262626"/>
                </a:solidFill>
                <a:latin typeface="Trebuchet MS"/>
                <a:cs typeface="Trebuchet MS"/>
              </a:rPr>
              <a:t>40</a:t>
            </a:r>
            <a:endParaRPr sz="750">
              <a:latin typeface="Trebuchet MS"/>
              <a:cs typeface="Trebuchet MS"/>
            </a:endParaRPr>
          </a:p>
        </p:txBody>
      </p:sp>
      <p:sp>
        <p:nvSpPr>
          <p:cNvPr id="13" name="object 13"/>
          <p:cNvSpPr txBox="1"/>
          <p:nvPr/>
        </p:nvSpPr>
        <p:spPr>
          <a:xfrm>
            <a:off x="815670" y="1938247"/>
            <a:ext cx="151130" cy="140970"/>
          </a:xfrm>
          <a:prstGeom prst="rect">
            <a:avLst/>
          </a:prstGeom>
        </p:spPr>
        <p:txBody>
          <a:bodyPr vert="horz" wrap="square" lIns="0" tIns="13335" rIns="0" bIns="0" rtlCol="0">
            <a:spAutoFit/>
          </a:bodyPr>
          <a:lstStyle/>
          <a:p>
            <a:pPr marL="12700">
              <a:lnSpc>
                <a:spcPct val="100000"/>
              </a:lnSpc>
              <a:spcBef>
                <a:spcPts val="105"/>
              </a:spcBef>
            </a:pPr>
            <a:r>
              <a:rPr sz="750" spc="95" dirty="0">
                <a:solidFill>
                  <a:srgbClr val="262626"/>
                </a:solidFill>
                <a:latin typeface="Trebuchet MS"/>
                <a:cs typeface="Trebuchet MS"/>
              </a:rPr>
              <a:t>60</a:t>
            </a:r>
            <a:endParaRPr sz="750">
              <a:latin typeface="Trebuchet MS"/>
              <a:cs typeface="Trebuchet MS"/>
            </a:endParaRPr>
          </a:p>
        </p:txBody>
      </p:sp>
      <p:sp>
        <p:nvSpPr>
          <p:cNvPr id="14" name="object 14"/>
          <p:cNvSpPr txBox="1"/>
          <p:nvPr/>
        </p:nvSpPr>
        <p:spPr>
          <a:xfrm>
            <a:off x="815519" y="2367775"/>
            <a:ext cx="151130" cy="140970"/>
          </a:xfrm>
          <a:prstGeom prst="rect">
            <a:avLst/>
          </a:prstGeom>
        </p:spPr>
        <p:txBody>
          <a:bodyPr vert="horz" wrap="square" lIns="0" tIns="13335" rIns="0" bIns="0" rtlCol="0">
            <a:spAutoFit/>
          </a:bodyPr>
          <a:lstStyle/>
          <a:p>
            <a:pPr marL="12700">
              <a:lnSpc>
                <a:spcPct val="100000"/>
              </a:lnSpc>
              <a:spcBef>
                <a:spcPts val="105"/>
              </a:spcBef>
            </a:pPr>
            <a:r>
              <a:rPr sz="750" spc="95" dirty="0">
                <a:solidFill>
                  <a:srgbClr val="262626"/>
                </a:solidFill>
                <a:latin typeface="Trebuchet MS"/>
                <a:cs typeface="Trebuchet MS"/>
              </a:rPr>
              <a:t>80</a:t>
            </a:r>
            <a:endParaRPr sz="750">
              <a:latin typeface="Trebuchet MS"/>
              <a:cs typeface="Trebuchet MS"/>
            </a:endParaRPr>
          </a:p>
        </p:txBody>
      </p:sp>
      <p:grpSp>
        <p:nvGrpSpPr>
          <p:cNvPr id="15" name="object 15"/>
          <p:cNvGrpSpPr/>
          <p:nvPr/>
        </p:nvGrpSpPr>
        <p:grpSpPr>
          <a:xfrm>
            <a:off x="3286840" y="681861"/>
            <a:ext cx="111125" cy="2226945"/>
            <a:chOff x="3286840" y="681861"/>
            <a:chExt cx="111125" cy="2226945"/>
          </a:xfrm>
        </p:grpSpPr>
        <p:sp>
          <p:nvSpPr>
            <p:cNvPr id="16" name="object 16"/>
            <p:cNvSpPr/>
            <p:nvPr/>
          </p:nvSpPr>
          <p:spPr>
            <a:xfrm>
              <a:off x="3286888" y="686878"/>
              <a:ext cx="111125" cy="2216785"/>
            </a:xfrm>
            <a:custGeom>
              <a:avLst/>
              <a:gdLst/>
              <a:ahLst/>
              <a:cxnLst/>
              <a:rect l="l" t="t" r="r" b="b"/>
              <a:pathLst>
                <a:path w="111125" h="2216785">
                  <a:moveTo>
                    <a:pt x="110834" y="0"/>
                  </a:moveTo>
                  <a:lnTo>
                    <a:pt x="0" y="0"/>
                  </a:lnTo>
                  <a:lnTo>
                    <a:pt x="0" y="2216697"/>
                  </a:lnTo>
                  <a:lnTo>
                    <a:pt x="110834" y="2216697"/>
                  </a:lnTo>
                  <a:lnTo>
                    <a:pt x="110834" y="0"/>
                  </a:lnTo>
                  <a:close/>
                </a:path>
              </a:pathLst>
            </a:custGeom>
            <a:solidFill>
              <a:srgbClr val="E9E9F1"/>
            </a:solidFill>
          </p:spPr>
          <p:txBody>
            <a:bodyPr wrap="square" lIns="0" tIns="0" rIns="0" bIns="0" rtlCol="0"/>
            <a:lstStyle/>
            <a:p>
              <a:endParaRPr/>
            </a:p>
          </p:txBody>
        </p:sp>
        <p:sp>
          <p:nvSpPr>
            <p:cNvPr id="17" name="object 17"/>
            <p:cNvSpPr/>
            <p:nvPr/>
          </p:nvSpPr>
          <p:spPr>
            <a:xfrm>
              <a:off x="3286888" y="686878"/>
              <a:ext cx="111125" cy="2216785"/>
            </a:xfrm>
            <a:custGeom>
              <a:avLst/>
              <a:gdLst/>
              <a:ahLst/>
              <a:cxnLst/>
              <a:rect l="l" t="t" r="r" b="b"/>
              <a:pathLst>
                <a:path w="111125" h="2216785">
                  <a:moveTo>
                    <a:pt x="0" y="2216697"/>
                  </a:moveTo>
                  <a:lnTo>
                    <a:pt x="0" y="2208038"/>
                  </a:lnTo>
                  <a:lnTo>
                    <a:pt x="0" y="8658"/>
                  </a:lnTo>
                  <a:lnTo>
                    <a:pt x="0" y="0"/>
                  </a:lnTo>
                  <a:lnTo>
                    <a:pt x="110834" y="0"/>
                  </a:lnTo>
                  <a:lnTo>
                    <a:pt x="110834" y="8658"/>
                  </a:lnTo>
                  <a:lnTo>
                    <a:pt x="110834" y="2208038"/>
                  </a:lnTo>
                  <a:lnTo>
                    <a:pt x="110834" y="2216697"/>
                  </a:lnTo>
                  <a:lnTo>
                    <a:pt x="0" y="2216697"/>
                  </a:lnTo>
                  <a:close/>
                </a:path>
              </a:pathLst>
            </a:custGeom>
            <a:ln w="3175">
              <a:solidFill>
                <a:srgbClr val="E9E9F1"/>
              </a:solidFill>
            </a:ln>
          </p:spPr>
          <p:txBody>
            <a:bodyPr wrap="square" lIns="0" tIns="0" rIns="0" bIns="0" rtlCol="0"/>
            <a:lstStyle/>
            <a:p>
              <a:endParaRPr/>
            </a:p>
          </p:txBody>
        </p:sp>
        <p:sp>
          <p:nvSpPr>
            <p:cNvPr id="18" name="object 18"/>
            <p:cNvSpPr/>
            <p:nvPr/>
          </p:nvSpPr>
          <p:spPr>
            <a:xfrm>
              <a:off x="3397723" y="2903587"/>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19" name="object 19"/>
            <p:cNvSpPr/>
            <p:nvPr/>
          </p:nvSpPr>
          <p:spPr>
            <a:xfrm>
              <a:off x="3397723" y="2903587"/>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20" name="object 20"/>
            <p:cNvSpPr/>
            <p:nvPr/>
          </p:nvSpPr>
          <p:spPr>
            <a:xfrm>
              <a:off x="3397723" y="2681896"/>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21" name="object 21"/>
            <p:cNvSpPr/>
            <p:nvPr/>
          </p:nvSpPr>
          <p:spPr>
            <a:xfrm>
              <a:off x="3397723" y="2681896"/>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22" name="object 22"/>
            <p:cNvSpPr/>
            <p:nvPr/>
          </p:nvSpPr>
          <p:spPr>
            <a:xfrm>
              <a:off x="3397723" y="2460204"/>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23" name="object 23"/>
            <p:cNvSpPr/>
            <p:nvPr/>
          </p:nvSpPr>
          <p:spPr>
            <a:xfrm>
              <a:off x="3397723" y="2460204"/>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24" name="object 24"/>
            <p:cNvSpPr/>
            <p:nvPr/>
          </p:nvSpPr>
          <p:spPr>
            <a:xfrm>
              <a:off x="3397723" y="2238513"/>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25" name="object 25"/>
            <p:cNvSpPr/>
            <p:nvPr/>
          </p:nvSpPr>
          <p:spPr>
            <a:xfrm>
              <a:off x="3397723" y="2238513"/>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26" name="object 26"/>
            <p:cNvSpPr/>
            <p:nvPr/>
          </p:nvSpPr>
          <p:spPr>
            <a:xfrm>
              <a:off x="3397723" y="2016821"/>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27" name="object 27"/>
            <p:cNvSpPr/>
            <p:nvPr/>
          </p:nvSpPr>
          <p:spPr>
            <a:xfrm>
              <a:off x="3397723" y="2016821"/>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28" name="object 28"/>
            <p:cNvSpPr/>
            <p:nvPr/>
          </p:nvSpPr>
          <p:spPr>
            <a:xfrm>
              <a:off x="3397723" y="1795130"/>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29" name="object 29"/>
            <p:cNvSpPr/>
            <p:nvPr/>
          </p:nvSpPr>
          <p:spPr>
            <a:xfrm>
              <a:off x="3397723" y="1795130"/>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30" name="object 30"/>
            <p:cNvSpPr/>
            <p:nvPr/>
          </p:nvSpPr>
          <p:spPr>
            <a:xfrm>
              <a:off x="3397723" y="1573438"/>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31" name="object 31"/>
            <p:cNvSpPr/>
            <p:nvPr/>
          </p:nvSpPr>
          <p:spPr>
            <a:xfrm>
              <a:off x="3397723" y="1573438"/>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32" name="object 32"/>
            <p:cNvSpPr/>
            <p:nvPr/>
          </p:nvSpPr>
          <p:spPr>
            <a:xfrm>
              <a:off x="3397723" y="1351747"/>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33" name="object 33"/>
            <p:cNvSpPr/>
            <p:nvPr/>
          </p:nvSpPr>
          <p:spPr>
            <a:xfrm>
              <a:off x="3397723" y="1351747"/>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34" name="object 34"/>
            <p:cNvSpPr/>
            <p:nvPr/>
          </p:nvSpPr>
          <p:spPr>
            <a:xfrm>
              <a:off x="3397723" y="1130055"/>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35" name="object 35"/>
            <p:cNvSpPr/>
            <p:nvPr/>
          </p:nvSpPr>
          <p:spPr>
            <a:xfrm>
              <a:off x="3397723" y="1130055"/>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36" name="object 36"/>
            <p:cNvSpPr/>
            <p:nvPr/>
          </p:nvSpPr>
          <p:spPr>
            <a:xfrm>
              <a:off x="3397723" y="908364"/>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37" name="object 37"/>
            <p:cNvSpPr/>
            <p:nvPr/>
          </p:nvSpPr>
          <p:spPr>
            <a:xfrm>
              <a:off x="3397723" y="908364"/>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38" name="object 38"/>
            <p:cNvSpPr/>
            <p:nvPr/>
          </p:nvSpPr>
          <p:spPr>
            <a:xfrm>
              <a:off x="3397723" y="686672"/>
              <a:ext cx="0" cy="0"/>
            </a:xfrm>
            <a:custGeom>
              <a:avLst/>
              <a:gdLst/>
              <a:ahLst/>
              <a:cxnLst/>
              <a:rect l="l" t="t" r="r" b="b"/>
              <a:pathLst>
                <a:path>
                  <a:moveTo>
                    <a:pt x="0" y="0"/>
                  </a:moveTo>
                  <a:lnTo>
                    <a:pt x="0" y="0"/>
                  </a:lnTo>
                </a:path>
              </a:pathLst>
            </a:custGeom>
            <a:solidFill>
              <a:srgbClr val="262626"/>
            </a:solidFill>
          </p:spPr>
          <p:txBody>
            <a:bodyPr wrap="square" lIns="0" tIns="0" rIns="0" bIns="0" rtlCol="0"/>
            <a:lstStyle/>
            <a:p>
              <a:endParaRPr/>
            </a:p>
          </p:txBody>
        </p:sp>
        <p:sp>
          <p:nvSpPr>
            <p:cNvPr id="39" name="object 39"/>
            <p:cNvSpPr/>
            <p:nvPr/>
          </p:nvSpPr>
          <p:spPr>
            <a:xfrm>
              <a:off x="3397723" y="686672"/>
              <a:ext cx="0" cy="0"/>
            </a:xfrm>
            <a:custGeom>
              <a:avLst/>
              <a:gdLst/>
              <a:ahLst/>
              <a:cxnLst/>
              <a:rect l="l" t="t" r="r" b="b"/>
              <a:pathLst>
                <a:path>
                  <a:moveTo>
                    <a:pt x="0" y="0"/>
                  </a:moveTo>
                  <a:lnTo>
                    <a:pt x="0" y="0"/>
                  </a:lnTo>
                </a:path>
              </a:pathLst>
            </a:custGeom>
            <a:ln w="9622">
              <a:solidFill>
                <a:srgbClr val="262626"/>
              </a:solidFill>
            </a:ln>
          </p:spPr>
          <p:txBody>
            <a:bodyPr wrap="square" lIns="0" tIns="0" rIns="0" bIns="0" rtlCol="0"/>
            <a:lstStyle/>
            <a:p>
              <a:endParaRPr/>
            </a:p>
          </p:txBody>
        </p:sp>
        <p:sp>
          <p:nvSpPr>
            <p:cNvPr id="40" name="object 40"/>
            <p:cNvSpPr/>
            <p:nvPr/>
          </p:nvSpPr>
          <p:spPr>
            <a:xfrm>
              <a:off x="3286888" y="289491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0A0000"/>
            </a:solidFill>
          </p:spPr>
          <p:txBody>
            <a:bodyPr wrap="square" lIns="0" tIns="0" rIns="0" bIns="0" rtlCol="0"/>
            <a:lstStyle/>
            <a:p>
              <a:endParaRPr/>
            </a:p>
          </p:txBody>
        </p:sp>
        <p:sp>
          <p:nvSpPr>
            <p:cNvPr id="41" name="object 41"/>
            <p:cNvSpPr/>
            <p:nvPr/>
          </p:nvSpPr>
          <p:spPr>
            <a:xfrm>
              <a:off x="3286888" y="288625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0D0000"/>
            </a:solidFill>
          </p:spPr>
          <p:txBody>
            <a:bodyPr wrap="square" lIns="0" tIns="0" rIns="0" bIns="0" rtlCol="0"/>
            <a:lstStyle/>
            <a:p>
              <a:endParaRPr/>
            </a:p>
          </p:txBody>
        </p:sp>
        <p:sp>
          <p:nvSpPr>
            <p:cNvPr id="42" name="object 42"/>
            <p:cNvSpPr/>
            <p:nvPr/>
          </p:nvSpPr>
          <p:spPr>
            <a:xfrm>
              <a:off x="3286888" y="287759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0F0000"/>
            </a:solidFill>
          </p:spPr>
          <p:txBody>
            <a:bodyPr wrap="square" lIns="0" tIns="0" rIns="0" bIns="0" rtlCol="0"/>
            <a:lstStyle/>
            <a:p>
              <a:endParaRPr/>
            </a:p>
          </p:txBody>
        </p:sp>
        <p:sp>
          <p:nvSpPr>
            <p:cNvPr id="43" name="object 43"/>
            <p:cNvSpPr/>
            <p:nvPr/>
          </p:nvSpPr>
          <p:spPr>
            <a:xfrm>
              <a:off x="3286888" y="286893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120000"/>
            </a:solidFill>
          </p:spPr>
          <p:txBody>
            <a:bodyPr wrap="square" lIns="0" tIns="0" rIns="0" bIns="0" rtlCol="0"/>
            <a:lstStyle/>
            <a:p>
              <a:endParaRPr/>
            </a:p>
          </p:txBody>
        </p:sp>
        <p:sp>
          <p:nvSpPr>
            <p:cNvPr id="44" name="object 44"/>
            <p:cNvSpPr/>
            <p:nvPr/>
          </p:nvSpPr>
          <p:spPr>
            <a:xfrm>
              <a:off x="3286888" y="286028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150000"/>
            </a:solidFill>
          </p:spPr>
          <p:txBody>
            <a:bodyPr wrap="square" lIns="0" tIns="0" rIns="0" bIns="0" rtlCol="0"/>
            <a:lstStyle/>
            <a:p>
              <a:endParaRPr/>
            </a:p>
          </p:txBody>
        </p:sp>
        <p:sp>
          <p:nvSpPr>
            <p:cNvPr id="45" name="object 45"/>
            <p:cNvSpPr/>
            <p:nvPr/>
          </p:nvSpPr>
          <p:spPr>
            <a:xfrm>
              <a:off x="3286888" y="285162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170000"/>
            </a:solidFill>
          </p:spPr>
          <p:txBody>
            <a:bodyPr wrap="square" lIns="0" tIns="0" rIns="0" bIns="0" rtlCol="0"/>
            <a:lstStyle/>
            <a:p>
              <a:endParaRPr/>
            </a:p>
          </p:txBody>
        </p:sp>
        <p:sp>
          <p:nvSpPr>
            <p:cNvPr id="46" name="object 46"/>
            <p:cNvSpPr/>
            <p:nvPr/>
          </p:nvSpPr>
          <p:spPr>
            <a:xfrm>
              <a:off x="3286888" y="284296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1A0000"/>
            </a:solidFill>
          </p:spPr>
          <p:txBody>
            <a:bodyPr wrap="square" lIns="0" tIns="0" rIns="0" bIns="0" rtlCol="0"/>
            <a:lstStyle/>
            <a:p>
              <a:endParaRPr/>
            </a:p>
          </p:txBody>
        </p:sp>
        <p:sp>
          <p:nvSpPr>
            <p:cNvPr id="47" name="object 47"/>
            <p:cNvSpPr/>
            <p:nvPr/>
          </p:nvSpPr>
          <p:spPr>
            <a:xfrm>
              <a:off x="3286888" y="283430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1C0000"/>
            </a:solidFill>
          </p:spPr>
          <p:txBody>
            <a:bodyPr wrap="square" lIns="0" tIns="0" rIns="0" bIns="0" rtlCol="0"/>
            <a:lstStyle/>
            <a:p>
              <a:endParaRPr/>
            </a:p>
          </p:txBody>
        </p:sp>
        <p:sp>
          <p:nvSpPr>
            <p:cNvPr id="48" name="object 48"/>
            <p:cNvSpPr/>
            <p:nvPr/>
          </p:nvSpPr>
          <p:spPr>
            <a:xfrm>
              <a:off x="3286888" y="282564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1F0000"/>
            </a:solidFill>
          </p:spPr>
          <p:txBody>
            <a:bodyPr wrap="square" lIns="0" tIns="0" rIns="0" bIns="0" rtlCol="0"/>
            <a:lstStyle/>
            <a:p>
              <a:endParaRPr/>
            </a:p>
          </p:txBody>
        </p:sp>
        <p:sp>
          <p:nvSpPr>
            <p:cNvPr id="49" name="object 49"/>
            <p:cNvSpPr/>
            <p:nvPr/>
          </p:nvSpPr>
          <p:spPr>
            <a:xfrm>
              <a:off x="3286888" y="281698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220000"/>
            </a:solidFill>
          </p:spPr>
          <p:txBody>
            <a:bodyPr wrap="square" lIns="0" tIns="0" rIns="0" bIns="0" rtlCol="0"/>
            <a:lstStyle/>
            <a:p>
              <a:endParaRPr/>
            </a:p>
          </p:txBody>
        </p:sp>
        <p:sp>
          <p:nvSpPr>
            <p:cNvPr id="50" name="object 50"/>
            <p:cNvSpPr/>
            <p:nvPr/>
          </p:nvSpPr>
          <p:spPr>
            <a:xfrm>
              <a:off x="3286888" y="280832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240000"/>
            </a:solidFill>
          </p:spPr>
          <p:txBody>
            <a:bodyPr wrap="square" lIns="0" tIns="0" rIns="0" bIns="0" rtlCol="0"/>
            <a:lstStyle/>
            <a:p>
              <a:endParaRPr/>
            </a:p>
          </p:txBody>
        </p:sp>
        <p:sp>
          <p:nvSpPr>
            <p:cNvPr id="51" name="object 51"/>
            <p:cNvSpPr/>
            <p:nvPr/>
          </p:nvSpPr>
          <p:spPr>
            <a:xfrm>
              <a:off x="3286888" y="279966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270000"/>
            </a:solidFill>
          </p:spPr>
          <p:txBody>
            <a:bodyPr wrap="square" lIns="0" tIns="0" rIns="0" bIns="0" rtlCol="0"/>
            <a:lstStyle/>
            <a:p>
              <a:endParaRPr/>
            </a:p>
          </p:txBody>
        </p:sp>
        <p:sp>
          <p:nvSpPr>
            <p:cNvPr id="52" name="object 52"/>
            <p:cNvSpPr/>
            <p:nvPr/>
          </p:nvSpPr>
          <p:spPr>
            <a:xfrm>
              <a:off x="3286888" y="279100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2A0000"/>
            </a:solidFill>
          </p:spPr>
          <p:txBody>
            <a:bodyPr wrap="square" lIns="0" tIns="0" rIns="0" bIns="0" rtlCol="0"/>
            <a:lstStyle/>
            <a:p>
              <a:endParaRPr/>
            </a:p>
          </p:txBody>
        </p:sp>
        <p:sp>
          <p:nvSpPr>
            <p:cNvPr id="53" name="object 53"/>
            <p:cNvSpPr/>
            <p:nvPr/>
          </p:nvSpPr>
          <p:spPr>
            <a:xfrm>
              <a:off x="3286888" y="278234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2C0000"/>
            </a:solidFill>
          </p:spPr>
          <p:txBody>
            <a:bodyPr wrap="square" lIns="0" tIns="0" rIns="0" bIns="0" rtlCol="0"/>
            <a:lstStyle/>
            <a:p>
              <a:endParaRPr/>
            </a:p>
          </p:txBody>
        </p:sp>
        <p:sp>
          <p:nvSpPr>
            <p:cNvPr id="54" name="object 54"/>
            <p:cNvSpPr/>
            <p:nvPr/>
          </p:nvSpPr>
          <p:spPr>
            <a:xfrm>
              <a:off x="3286888" y="277369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2F0000"/>
            </a:solidFill>
          </p:spPr>
          <p:txBody>
            <a:bodyPr wrap="square" lIns="0" tIns="0" rIns="0" bIns="0" rtlCol="0"/>
            <a:lstStyle/>
            <a:p>
              <a:endParaRPr/>
            </a:p>
          </p:txBody>
        </p:sp>
        <p:sp>
          <p:nvSpPr>
            <p:cNvPr id="55" name="object 55"/>
            <p:cNvSpPr/>
            <p:nvPr/>
          </p:nvSpPr>
          <p:spPr>
            <a:xfrm>
              <a:off x="3286888" y="276503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310000"/>
            </a:solidFill>
          </p:spPr>
          <p:txBody>
            <a:bodyPr wrap="square" lIns="0" tIns="0" rIns="0" bIns="0" rtlCol="0"/>
            <a:lstStyle/>
            <a:p>
              <a:endParaRPr/>
            </a:p>
          </p:txBody>
        </p:sp>
        <p:sp>
          <p:nvSpPr>
            <p:cNvPr id="56" name="object 56"/>
            <p:cNvSpPr/>
            <p:nvPr/>
          </p:nvSpPr>
          <p:spPr>
            <a:xfrm>
              <a:off x="3286888" y="275637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340000"/>
            </a:solidFill>
          </p:spPr>
          <p:txBody>
            <a:bodyPr wrap="square" lIns="0" tIns="0" rIns="0" bIns="0" rtlCol="0"/>
            <a:lstStyle/>
            <a:p>
              <a:endParaRPr/>
            </a:p>
          </p:txBody>
        </p:sp>
        <p:sp>
          <p:nvSpPr>
            <p:cNvPr id="57" name="object 57"/>
            <p:cNvSpPr/>
            <p:nvPr/>
          </p:nvSpPr>
          <p:spPr>
            <a:xfrm>
              <a:off x="3286888" y="274771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370000"/>
            </a:solidFill>
          </p:spPr>
          <p:txBody>
            <a:bodyPr wrap="square" lIns="0" tIns="0" rIns="0" bIns="0" rtlCol="0"/>
            <a:lstStyle/>
            <a:p>
              <a:endParaRPr/>
            </a:p>
          </p:txBody>
        </p:sp>
        <p:sp>
          <p:nvSpPr>
            <p:cNvPr id="58" name="object 58"/>
            <p:cNvSpPr/>
            <p:nvPr/>
          </p:nvSpPr>
          <p:spPr>
            <a:xfrm>
              <a:off x="3286888" y="273905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390000"/>
            </a:solidFill>
          </p:spPr>
          <p:txBody>
            <a:bodyPr wrap="square" lIns="0" tIns="0" rIns="0" bIns="0" rtlCol="0"/>
            <a:lstStyle/>
            <a:p>
              <a:endParaRPr/>
            </a:p>
          </p:txBody>
        </p:sp>
        <p:sp>
          <p:nvSpPr>
            <p:cNvPr id="59" name="object 59"/>
            <p:cNvSpPr/>
            <p:nvPr/>
          </p:nvSpPr>
          <p:spPr>
            <a:xfrm>
              <a:off x="3286888" y="273039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3C0000"/>
            </a:solidFill>
          </p:spPr>
          <p:txBody>
            <a:bodyPr wrap="square" lIns="0" tIns="0" rIns="0" bIns="0" rtlCol="0"/>
            <a:lstStyle/>
            <a:p>
              <a:endParaRPr/>
            </a:p>
          </p:txBody>
        </p:sp>
        <p:sp>
          <p:nvSpPr>
            <p:cNvPr id="60" name="object 60"/>
            <p:cNvSpPr/>
            <p:nvPr/>
          </p:nvSpPr>
          <p:spPr>
            <a:xfrm>
              <a:off x="3286888" y="272173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3F0000"/>
            </a:solidFill>
          </p:spPr>
          <p:txBody>
            <a:bodyPr wrap="square" lIns="0" tIns="0" rIns="0" bIns="0" rtlCol="0"/>
            <a:lstStyle/>
            <a:p>
              <a:endParaRPr/>
            </a:p>
          </p:txBody>
        </p:sp>
        <p:sp>
          <p:nvSpPr>
            <p:cNvPr id="61" name="object 61"/>
            <p:cNvSpPr/>
            <p:nvPr/>
          </p:nvSpPr>
          <p:spPr>
            <a:xfrm>
              <a:off x="3286888" y="271307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410000"/>
            </a:solidFill>
          </p:spPr>
          <p:txBody>
            <a:bodyPr wrap="square" lIns="0" tIns="0" rIns="0" bIns="0" rtlCol="0"/>
            <a:lstStyle/>
            <a:p>
              <a:endParaRPr/>
            </a:p>
          </p:txBody>
        </p:sp>
        <p:sp>
          <p:nvSpPr>
            <p:cNvPr id="62" name="object 62"/>
            <p:cNvSpPr/>
            <p:nvPr/>
          </p:nvSpPr>
          <p:spPr>
            <a:xfrm>
              <a:off x="3286888" y="270441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440000"/>
            </a:solidFill>
          </p:spPr>
          <p:txBody>
            <a:bodyPr wrap="square" lIns="0" tIns="0" rIns="0" bIns="0" rtlCol="0"/>
            <a:lstStyle/>
            <a:p>
              <a:endParaRPr/>
            </a:p>
          </p:txBody>
        </p:sp>
        <p:sp>
          <p:nvSpPr>
            <p:cNvPr id="63" name="object 63"/>
            <p:cNvSpPr/>
            <p:nvPr/>
          </p:nvSpPr>
          <p:spPr>
            <a:xfrm>
              <a:off x="3286888" y="269576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460000"/>
            </a:solidFill>
          </p:spPr>
          <p:txBody>
            <a:bodyPr wrap="square" lIns="0" tIns="0" rIns="0" bIns="0" rtlCol="0"/>
            <a:lstStyle/>
            <a:p>
              <a:endParaRPr/>
            </a:p>
          </p:txBody>
        </p:sp>
        <p:sp>
          <p:nvSpPr>
            <p:cNvPr id="64" name="object 64"/>
            <p:cNvSpPr/>
            <p:nvPr/>
          </p:nvSpPr>
          <p:spPr>
            <a:xfrm>
              <a:off x="3286888" y="268710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490000"/>
            </a:solidFill>
          </p:spPr>
          <p:txBody>
            <a:bodyPr wrap="square" lIns="0" tIns="0" rIns="0" bIns="0" rtlCol="0"/>
            <a:lstStyle/>
            <a:p>
              <a:endParaRPr/>
            </a:p>
          </p:txBody>
        </p:sp>
        <p:sp>
          <p:nvSpPr>
            <p:cNvPr id="65" name="object 65"/>
            <p:cNvSpPr/>
            <p:nvPr/>
          </p:nvSpPr>
          <p:spPr>
            <a:xfrm>
              <a:off x="3286888" y="267844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4C0000"/>
            </a:solidFill>
          </p:spPr>
          <p:txBody>
            <a:bodyPr wrap="square" lIns="0" tIns="0" rIns="0" bIns="0" rtlCol="0"/>
            <a:lstStyle/>
            <a:p>
              <a:endParaRPr/>
            </a:p>
          </p:txBody>
        </p:sp>
        <p:sp>
          <p:nvSpPr>
            <p:cNvPr id="66" name="object 66"/>
            <p:cNvSpPr/>
            <p:nvPr/>
          </p:nvSpPr>
          <p:spPr>
            <a:xfrm>
              <a:off x="3286888" y="266978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4E0000"/>
            </a:solidFill>
          </p:spPr>
          <p:txBody>
            <a:bodyPr wrap="square" lIns="0" tIns="0" rIns="0" bIns="0" rtlCol="0"/>
            <a:lstStyle/>
            <a:p>
              <a:endParaRPr/>
            </a:p>
          </p:txBody>
        </p:sp>
        <p:sp>
          <p:nvSpPr>
            <p:cNvPr id="67" name="object 67"/>
            <p:cNvSpPr/>
            <p:nvPr/>
          </p:nvSpPr>
          <p:spPr>
            <a:xfrm>
              <a:off x="3286888" y="266112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510000"/>
            </a:solidFill>
          </p:spPr>
          <p:txBody>
            <a:bodyPr wrap="square" lIns="0" tIns="0" rIns="0" bIns="0" rtlCol="0"/>
            <a:lstStyle/>
            <a:p>
              <a:endParaRPr/>
            </a:p>
          </p:txBody>
        </p:sp>
        <p:sp>
          <p:nvSpPr>
            <p:cNvPr id="68" name="object 68"/>
            <p:cNvSpPr/>
            <p:nvPr/>
          </p:nvSpPr>
          <p:spPr>
            <a:xfrm>
              <a:off x="3286888" y="265246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540000"/>
            </a:solidFill>
          </p:spPr>
          <p:txBody>
            <a:bodyPr wrap="square" lIns="0" tIns="0" rIns="0" bIns="0" rtlCol="0"/>
            <a:lstStyle/>
            <a:p>
              <a:endParaRPr/>
            </a:p>
          </p:txBody>
        </p:sp>
        <p:sp>
          <p:nvSpPr>
            <p:cNvPr id="69" name="object 69"/>
            <p:cNvSpPr/>
            <p:nvPr/>
          </p:nvSpPr>
          <p:spPr>
            <a:xfrm>
              <a:off x="3286888" y="264380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560000"/>
            </a:solidFill>
          </p:spPr>
          <p:txBody>
            <a:bodyPr wrap="square" lIns="0" tIns="0" rIns="0" bIns="0" rtlCol="0"/>
            <a:lstStyle/>
            <a:p>
              <a:endParaRPr/>
            </a:p>
          </p:txBody>
        </p:sp>
        <p:sp>
          <p:nvSpPr>
            <p:cNvPr id="70" name="object 70"/>
            <p:cNvSpPr/>
            <p:nvPr/>
          </p:nvSpPr>
          <p:spPr>
            <a:xfrm>
              <a:off x="3286888" y="263514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590000"/>
            </a:solidFill>
          </p:spPr>
          <p:txBody>
            <a:bodyPr wrap="square" lIns="0" tIns="0" rIns="0" bIns="0" rtlCol="0"/>
            <a:lstStyle/>
            <a:p>
              <a:endParaRPr/>
            </a:p>
          </p:txBody>
        </p:sp>
        <p:sp>
          <p:nvSpPr>
            <p:cNvPr id="71" name="object 71"/>
            <p:cNvSpPr/>
            <p:nvPr/>
          </p:nvSpPr>
          <p:spPr>
            <a:xfrm>
              <a:off x="3286888" y="262648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5B0000"/>
            </a:solidFill>
          </p:spPr>
          <p:txBody>
            <a:bodyPr wrap="square" lIns="0" tIns="0" rIns="0" bIns="0" rtlCol="0"/>
            <a:lstStyle/>
            <a:p>
              <a:endParaRPr/>
            </a:p>
          </p:txBody>
        </p:sp>
        <p:sp>
          <p:nvSpPr>
            <p:cNvPr id="72" name="object 72"/>
            <p:cNvSpPr/>
            <p:nvPr/>
          </p:nvSpPr>
          <p:spPr>
            <a:xfrm>
              <a:off x="3286888" y="261782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5E0000"/>
            </a:solidFill>
          </p:spPr>
          <p:txBody>
            <a:bodyPr wrap="square" lIns="0" tIns="0" rIns="0" bIns="0" rtlCol="0"/>
            <a:lstStyle/>
            <a:p>
              <a:endParaRPr/>
            </a:p>
          </p:txBody>
        </p:sp>
        <p:sp>
          <p:nvSpPr>
            <p:cNvPr id="73" name="object 73"/>
            <p:cNvSpPr/>
            <p:nvPr/>
          </p:nvSpPr>
          <p:spPr>
            <a:xfrm>
              <a:off x="3286888" y="260917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610000"/>
            </a:solidFill>
          </p:spPr>
          <p:txBody>
            <a:bodyPr wrap="square" lIns="0" tIns="0" rIns="0" bIns="0" rtlCol="0"/>
            <a:lstStyle/>
            <a:p>
              <a:endParaRPr/>
            </a:p>
          </p:txBody>
        </p:sp>
        <p:sp>
          <p:nvSpPr>
            <p:cNvPr id="74" name="object 74"/>
            <p:cNvSpPr/>
            <p:nvPr/>
          </p:nvSpPr>
          <p:spPr>
            <a:xfrm>
              <a:off x="3286888" y="260051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630000"/>
            </a:solidFill>
          </p:spPr>
          <p:txBody>
            <a:bodyPr wrap="square" lIns="0" tIns="0" rIns="0" bIns="0" rtlCol="0"/>
            <a:lstStyle/>
            <a:p>
              <a:endParaRPr/>
            </a:p>
          </p:txBody>
        </p:sp>
        <p:sp>
          <p:nvSpPr>
            <p:cNvPr id="75" name="object 75"/>
            <p:cNvSpPr/>
            <p:nvPr/>
          </p:nvSpPr>
          <p:spPr>
            <a:xfrm>
              <a:off x="3286888" y="259185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660000"/>
            </a:solidFill>
          </p:spPr>
          <p:txBody>
            <a:bodyPr wrap="square" lIns="0" tIns="0" rIns="0" bIns="0" rtlCol="0"/>
            <a:lstStyle/>
            <a:p>
              <a:endParaRPr/>
            </a:p>
          </p:txBody>
        </p:sp>
        <p:sp>
          <p:nvSpPr>
            <p:cNvPr id="76" name="object 76"/>
            <p:cNvSpPr/>
            <p:nvPr/>
          </p:nvSpPr>
          <p:spPr>
            <a:xfrm>
              <a:off x="3286888" y="258319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690000"/>
            </a:solidFill>
          </p:spPr>
          <p:txBody>
            <a:bodyPr wrap="square" lIns="0" tIns="0" rIns="0" bIns="0" rtlCol="0"/>
            <a:lstStyle/>
            <a:p>
              <a:endParaRPr/>
            </a:p>
          </p:txBody>
        </p:sp>
        <p:sp>
          <p:nvSpPr>
            <p:cNvPr id="77" name="object 77"/>
            <p:cNvSpPr/>
            <p:nvPr/>
          </p:nvSpPr>
          <p:spPr>
            <a:xfrm>
              <a:off x="3286888" y="257453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6B0000"/>
            </a:solidFill>
          </p:spPr>
          <p:txBody>
            <a:bodyPr wrap="square" lIns="0" tIns="0" rIns="0" bIns="0" rtlCol="0"/>
            <a:lstStyle/>
            <a:p>
              <a:endParaRPr/>
            </a:p>
          </p:txBody>
        </p:sp>
        <p:sp>
          <p:nvSpPr>
            <p:cNvPr id="78" name="object 78"/>
            <p:cNvSpPr/>
            <p:nvPr/>
          </p:nvSpPr>
          <p:spPr>
            <a:xfrm>
              <a:off x="3286888" y="256587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6E0000"/>
            </a:solidFill>
          </p:spPr>
          <p:txBody>
            <a:bodyPr wrap="square" lIns="0" tIns="0" rIns="0" bIns="0" rtlCol="0"/>
            <a:lstStyle/>
            <a:p>
              <a:endParaRPr/>
            </a:p>
          </p:txBody>
        </p:sp>
        <p:sp>
          <p:nvSpPr>
            <p:cNvPr id="79" name="object 79"/>
            <p:cNvSpPr/>
            <p:nvPr/>
          </p:nvSpPr>
          <p:spPr>
            <a:xfrm>
              <a:off x="3286888" y="255721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700000"/>
            </a:solidFill>
          </p:spPr>
          <p:txBody>
            <a:bodyPr wrap="square" lIns="0" tIns="0" rIns="0" bIns="0" rtlCol="0"/>
            <a:lstStyle/>
            <a:p>
              <a:endParaRPr/>
            </a:p>
          </p:txBody>
        </p:sp>
        <p:sp>
          <p:nvSpPr>
            <p:cNvPr id="80" name="object 80"/>
            <p:cNvSpPr/>
            <p:nvPr/>
          </p:nvSpPr>
          <p:spPr>
            <a:xfrm>
              <a:off x="3286888" y="254855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730000"/>
            </a:solidFill>
          </p:spPr>
          <p:txBody>
            <a:bodyPr wrap="square" lIns="0" tIns="0" rIns="0" bIns="0" rtlCol="0"/>
            <a:lstStyle/>
            <a:p>
              <a:endParaRPr/>
            </a:p>
          </p:txBody>
        </p:sp>
        <p:sp>
          <p:nvSpPr>
            <p:cNvPr id="81" name="object 81"/>
            <p:cNvSpPr/>
            <p:nvPr/>
          </p:nvSpPr>
          <p:spPr>
            <a:xfrm>
              <a:off x="3286888" y="253989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760000"/>
            </a:solidFill>
          </p:spPr>
          <p:txBody>
            <a:bodyPr wrap="square" lIns="0" tIns="0" rIns="0" bIns="0" rtlCol="0"/>
            <a:lstStyle/>
            <a:p>
              <a:endParaRPr/>
            </a:p>
          </p:txBody>
        </p:sp>
        <p:sp>
          <p:nvSpPr>
            <p:cNvPr id="82" name="object 82"/>
            <p:cNvSpPr/>
            <p:nvPr/>
          </p:nvSpPr>
          <p:spPr>
            <a:xfrm>
              <a:off x="3286888" y="253123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780000"/>
            </a:solidFill>
          </p:spPr>
          <p:txBody>
            <a:bodyPr wrap="square" lIns="0" tIns="0" rIns="0" bIns="0" rtlCol="0"/>
            <a:lstStyle/>
            <a:p>
              <a:endParaRPr/>
            </a:p>
          </p:txBody>
        </p:sp>
        <p:sp>
          <p:nvSpPr>
            <p:cNvPr id="83" name="object 83"/>
            <p:cNvSpPr/>
            <p:nvPr/>
          </p:nvSpPr>
          <p:spPr>
            <a:xfrm>
              <a:off x="3286888" y="252258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7B0000"/>
            </a:solidFill>
          </p:spPr>
          <p:txBody>
            <a:bodyPr wrap="square" lIns="0" tIns="0" rIns="0" bIns="0" rtlCol="0"/>
            <a:lstStyle/>
            <a:p>
              <a:endParaRPr/>
            </a:p>
          </p:txBody>
        </p:sp>
        <p:sp>
          <p:nvSpPr>
            <p:cNvPr id="84" name="object 84"/>
            <p:cNvSpPr/>
            <p:nvPr/>
          </p:nvSpPr>
          <p:spPr>
            <a:xfrm>
              <a:off x="3286888" y="251392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7E0000"/>
            </a:solidFill>
          </p:spPr>
          <p:txBody>
            <a:bodyPr wrap="square" lIns="0" tIns="0" rIns="0" bIns="0" rtlCol="0"/>
            <a:lstStyle/>
            <a:p>
              <a:endParaRPr/>
            </a:p>
          </p:txBody>
        </p:sp>
        <p:sp>
          <p:nvSpPr>
            <p:cNvPr id="85" name="object 85"/>
            <p:cNvSpPr/>
            <p:nvPr/>
          </p:nvSpPr>
          <p:spPr>
            <a:xfrm>
              <a:off x="3286888" y="250526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800000"/>
            </a:solidFill>
          </p:spPr>
          <p:txBody>
            <a:bodyPr wrap="square" lIns="0" tIns="0" rIns="0" bIns="0" rtlCol="0"/>
            <a:lstStyle/>
            <a:p>
              <a:endParaRPr/>
            </a:p>
          </p:txBody>
        </p:sp>
        <p:sp>
          <p:nvSpPr>
            <p:cNvPr id="86" name="object 86"/>
            <p:cNvSpPr/>
            <p:nvPr/>
          </p:nvSpPr>
          <p:spPr>
            <a:xfrm>
              <a:off x="3286888" y="249660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830000"/>
            </a:solidFill>
          </p:spPr>
          <p:txBody>
            <a:bodyPr wrap="square" lIns="0" tIns="0" rIns="0" bIns="0" rtlCol="0"/>
            <a:lstStyle/>
            <a:p>
              <a:endParaRPr/>
            </a:p>
          </p:txBody>
        </p:sp>
        <p:sp>
          <p:nvSpPr>
            <p:cNvPr id="87" name="object 87"/>
            <p:cNvSpPr/>
            <p:nvPr/>
          </p:nvSpPr>
          <p:spPr>
            <a:xfrm>
              <a:off x="3286888" y="248794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850000"/>
            </a:solidFill>
          </p:spPr>
          <p:txBody>
            <a:bodyPr wrap="square" lIns="0" tIns="0" rIns="0" bIns="0" rtlCol="0"/>
            <a:lstStyle/>
            <a:p>
              <a:endParaRPr/>
            </a:p>
          </p:txBody>
        </p:sp>
        <p:sp>
          <p:nvSpPr>
            <p:cNvPr id="88" name="object 88"/>
            <p:cNvSpPr/>
            <p:nvPr/>
          </p:nvSpPr>
          <p:spPr>
            <a:xfrm>
              <a:off x="3286888" y="247928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880000"/>
            </a:solidFill>
          </p:spPr>
          <p:txBody>
            <a:bodyPr wrap="square" lIns="0" tIns="0" rIns="0" bIns="0" rtlCol="0"/>
            <a:lstStyle/>
            <a:p>
              <a:endParaRPr/>
            </a:p>
          </p:txBody>
        </p:sp>
        <p:sp>
          <p:nvSpPr>
            <p:cNvPr id="89" name="object 89"/>
            <p:cNvSpPr/>
            <p:nvPr/>
          </p:nvSpPr>
          <p:spPr>
            <a:xfrm>
              <a:off x="3286888" y="247062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8B0000"/>
            </a:solidFill>
          </p:spPr>
          <p:txBody>
            <a:bodyPr wrap="square" lIns="0" tIns="0" rIns="0" bIns="0" rtlCol="0"/>
            <a:lstStyle/>
            <a:p>
              <a:endParaRPr/>
            </a:p>
          </p:txBody>
        </p:sp>
        <p:sp>
          <p:nvSpPr>
            <p:cNvPr id="90" name="object 90"/>
            <p:cNvSpPr/>
            <p:nvPr/>
          </p:nvSpPr>
          <p:spPr>
            <a:xfrm>
              <a:off x="3286888" y="246196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8D0000"/>
            </a:solidFill>
          </p:spPr>
          <p:txBody>
            <a:bodyPr wrap="square" lIns="0" tIns="0" rIns="0" bIns="0" rtlCol="0"/>
            <a:lstStyle/>
            <a:p>
              <a:endParaRPr/>
            </a:p>
          </p:txBody>
        </p:sp>
        <p:sp>
          <p:nvSpPr>
            <p:cNvPr id="91" name="object 91"/>
            <p:cNvSpPr/>
            <p:nvPr/>
          </p:nvSpPr>
          <p:spPr>
            <a:xfrm>
              <a:off x="3286888" y="245330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900000"/>
            </a:solidFill>
          </p:spPr>
          <p:txBody>
            <a:bodyPr wrap="square" lIns="0" tIns="0" rIns="0" bIns="0" rtlCol="0"/>
            <a:lstStyle/>
            <a:p>
              <a:endParaRPr/>
            </a:p>
          </p:txBody>
        </p:sp>
        <p:sp>
          <p:nvSpPr>
            <p:cNvPr id="92" name="object 92"/>
            <p:cNvSpPr/>
            <p:nvPr/>
          </p:nvSpPr>
          <p:spPr>
            <a:xfrm>
              <a:off x="3286888" y="244465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930000"/>
            </a:solidFill>
          </p:spPr>
          <p:txBody>
            <a:bodyPr wrap="square" lIns="0" tIns="0" rIns="0" bIns="0" rtlCol="0"/>
            <a:lstStyle/>
            <a:p>
              <a:endParaRPr/>
            </a:p>
          </p:txBody>
        </p:sp>
        <p:sp>
          <p:nvSpPr>
            <p:cNvPr id="93" name="object 93"/>
            <p:cNvSpPr/>
            <p:nvPr/>
          </p:nvSpPr>
          <p:spPr>
            <a:xfrm>
              <a:off x="3286888" y="243599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950000"/>
            </a:solidFill>
          </p:spPr>
          <p:txBody>
            <a:bodyPr wrap="square" lIns="0" tIns="0" rIns="0" bIns="0" rtlCol="0"/>
            <a:lstStyle/>
            <a:p>
              <a:endParaRPr/>
            </a:p>
          </p:txBody>
        </p:sp>
        <p:sp>
          <p:nvSpPr>
            <p:cNvPr id="94" name="object 94"/>
            <p:cNvSpPr/>
            <p:nvPr/>
          </p:nvSpPr>
          <p:spPr>
            <a:xfrm>
              <a:off x="3286888" y="242733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980000"/>
            </a:solidFill>
          </p:spPr>
          <p:txBody>
            <a:bodyPr wrap="square" lIns="0" tIns="0" rIns="0" bIns="0" rtlCol="0"/>
            <a:lstStyle/>
            <a:p>
              <a:endParaRPr/>
            </a:p>
          </p:txBody>
        </p:sp>
        <p:sp>
          <p:nvSpPr>
            <p:cNvPr id="95" name="object 95"/>
            <p:cNvSpPr/>
            <p:nvPr/>
          </p:nvSpPr>
          <p:spPr>
            <a:xfrm>
              <a:off x="3286888" y="241867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9A0000"/>
            </a:solidFill>
          </p:spPr>
          <p:txBody>
            <a:bodyPr wrap="square" lIns="0" tIns="0" rIns="0" bIns="0" rtlCol="0"/>
            <a:lstStyle/>
            <a:p>
              <a:endParaRPr/>
            </a:p>
          </p:txBody>
        </p:sp>
        <p:sp>
          <p:nvSpPr>
            <p:cNvPr id="96" name="object 96"/>
            <p:cNvSpPr/>
            <p:nvPr/>
          </p:nvSpPr>
          <p:spPr>
            <a:xfrm>
              <a:off x="3286888" y="241001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9D0000"/>
            </a:solidFill>
          </p:spPr>
          <p:txBody>
            <a:bodyPr wrap="square" lIns="0" tIns="0" rIns="0" bIns="0" rtlCol="0"/>
            <a:lstStyle/>
            <a:p>
              <a:endParaRPr/>
            </a:p>
          </p:txBody>
        </p:sp>
        <p:sp>
          <p:nvSpPr>
            <p:cNvPr id="97" name="object 97"/>
            <p:cNvSpPr/>
            <p:nvPr/>
          </p:nvSpPr>
          <p:spPr>
            <a:xfrm>
              <a:off x="3286888" y="240135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A00000"/>
            </a:solidFill>
          </p:spPr>
          <p:txBody>
            <a:bodyPr wrap="square" lIns="0" tIns="0" rIns="0" bIns="0" rtlCol="0"/>
            <a:lstStyle/>
            <a:p>
              <a:endParaRPr/>
            </a:p>
          </p:txBody>
        </p:sp>
        <p:sp>
          <p:nvSpPr>
            <p:cNvPr id="98" name="object 98"/>
            <p:cNvSpPr/>
            <p:nvPr/>
          </p:nvSpPr>
          <p:spPr>
            <a:xfrm>
              <a:off x="3286888" y="239269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A20000"/>
            </a:solidFill>
          </p:spPr>
          <p:txBody>
            <a:bodyPr wrap="square" lIns="0" tIns="0" rIns="0" bIns="0" rtlCol="0"/>
            <a:lstStyle/>
            <a:p>
              <a:endParaRPr/>
            </a:p>
          </p:txBody>
        </p:sp>
        <p:sp>
          <p:nvSpPr>
            <p:cNvPr id="99" name="object 99"/>
            <p:cNvSpPr/>
            <p:nvPr/>
          </p:nvSpPr>
          <p:spPr>
            <a:xfrm>
              <a:off x="3286888" y="238403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A50000"/>
            </a:solidFill>
          </p:spPr>
          <p:txBody>
            <a:bodyPr wrap="square" lIns="0" tIns="0" rIns="0" bIns="0" rtlCol="0"/>
            <a:lstStyle/>
            <a:p>
              <a:endParaRPr/>
            </a:p>
          </p:txBody>
        </p:sp>
        <p:sp>
          <p:nvSpPr>
            <p:cNvPr id="100" name="object 100"/>
            <p:cNvSpPr/>
            <p:nvPr/>
          </p:nvSpPr>
          <p:spPr>
            <a:xfrm>
              <a:off x="3286888" y="237537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A80000"/>
            </a:solidFill>
          </p:spPr>
          <p:txBody>
            <a:bodyPr wrap="square" lIns="0" tIns="0" rIns="0" bIns="0" rtlCol="0"/>
            <a:lstStyle/>
            <a:p>
              <a:endParaRPr/>
            </a:p>
          </p:txBody>
        </p:sp>
        <p:sp>
          <p:nvSpPr>
            <p:cNvPr id="101" name="object 101"/>
            <p:cNvSpPr/>
            <p:nvPr/>
          </p:nvSpPr>
          <p:spPr>
            <a:xfrm>
              <a:off x="3286888" y="236671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AA0000"/>
            </a:solidFill>
          </p:spPr>
          <p:txBody>
            <a:bodyPr wrap="square" lIns="0" tIns="0" rIns="0" bIns="0" rtlCol="0"/>
            <a:lstStyle/>
            <a:p>
              <a:endParaRPr/>
            </a:p>
          </p:txBody>
        </p:sp>
        <p:sp>
          <p:nvSpPr>
            <p:cNvPr id="102" name="object 102"/>
            <p:cNvSpPr/>
            <p:nvPr/>
          </p:nvSpPr>
          <p:spPr>
            <a:xfrm>
              <a:off x="3286888" y="235806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AD0000"/>
            </a:solidFill>
          </p:spPr>
          <p:txBody>
            <a:bodyPr wrap="square" lIns="0" tIns="0" rIns="0" bIns="0" rtlCol="0"/>
            <a:lstStyle/>
            <a:p>
              <a:endParaRPr/>
            </a:p>
          </p:txBody>
        </p:sp>
        <p:sp>
          <p:nvSpPr>
            <p:cNvPr id="103" name="object 103"/>
            <p:cNvSpPr/>
            <p:nvPr/>
          </p:nvSpPr>
          <p:spPr>
            <a:xfrm>
              <a:off x="3286888" y="234940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AF0000"/>
            </a:solidFill>
          </p:spPr>
          <p:txBody>
            <a:bodyPr wrap="square" lIns="0" tIns="0" rIns="0" bIns="0" rtlCol="0"/>
            <a:lstStyle/>
            <a:p>
              <a:endParaRPr/>
            </a:p>
          </p:txBody>
        </p:sp>
        <p:sp>
          <p:nvSpPr>
            <p:cNvPr id="104" name="object 104"/>
            <p:cNvSpPr/>
            <p:nvPr/>
          </p:nvSpPr>
          <p:spPr>
            <a:xfrm>
              <a:off x="3286888" y="234074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B20000"/>
            </a:solidFill>
          </p:spPr>
          <p:txBody>
            <a:bodyPr wrap="square" lIns="0" tIns="0" rIns="0" bIns="0" rtlCol="0"/>
            <a:lstStyle/>
            <a:p>
              <a:endParaRPr/>
            </a:p>
          </p:txBody>
        </p:sp>
        <p:sp>
          <p:nvSpPr>
            <p:cNvPr id="105" name="object 105"/>
            <p:cNvSpPr/>
            <p:nvPr/>
          </p:nvSpPr>
          <p:spPr>
            <a:xfrm>
              <a:off x="3286888" y="233208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B50000"/>
            </a:solidFill>
          </p:spPr>
          <p:txBody>
            <a:bodyPr wrap="square" lIns="0" tIns="0" rIns="0" bIns="0" rtlCol="0"/>
            <a:lstStyle/>
            <a:p>
              <a:endParaRPr/>
            </a:p>
          </p:txBody>
        </p:sp>
        <p:sp>
          <p:nvSpPr>
            <p:cNvPr id="106" name="object 106"/>
            <p:cNvSpPr/>
            <p:nvPr/>
          </p:nvSpPr>
          <p:spPr>
            <a:xfrm>
              <a:off x="3286888" y="232342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B70000"/>
            </a:solidFill>
          </p:spPr>
          <p:txBody>
            <a:bodyPr wrap="square" lIns="0" tIns="0" rIns="0" bIns="0" rtlCol="0"/>
            <a:lstStyle/>
            <a:p>
              <a:endParaRPr/>
            </a:p>
          </p:txBody>
        </p:sp>
        <p:sp>
          <p:nvSpPr>
            <p:cNvPr id="107" name="object 107"/>
            <p:cNvSpPr/>
            <p:nvPr/>
          </p:nvSpPr>
          <p:spPr>
            <a:xfrm>
              <a:off x="3286888" y="231476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BA0000"/>
            </a:solidFill>
          </p:spPr>
          <p:txBody>
            <a:bodyPr wrap="square" lIns="0" tIns="0" rIns="0" bIns="0" rtlCol="0"/>
            <a:lstStyle/>
            <a:p>
              <a:endParaRPr/>
            </a:p>
          </p:txBody>
        </p:sp>
        <p:sp>
          <p:nvSpPr>
            <p:cNvPr id="108" name="object 108"/>
            <p:cNvSpPr/>
            <p:nvPr/>
          </p:nvSpPr>
          <p:spPr>
            <a:xfrm>
              <a:off x="3286888" y="230610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BD0000"/>
            </a:solidFill>
          </p:spPr>
          <p:txBody>
            <a:bodyPr wrap="square" lIns="0" tIns="0" rIns="0" bIns="0" rtlCol="0"/>
            <a:lstStyle/>
            <a:p>
              <a:endParaRPr/>
            </a:p>
          </p:txBody>
        </p:sp>
        <p:sp>
          <p:nvSpPr>
            <p:cNvPr id="109" name="object 109"/>
            <p:cNvSpPr/>
            <p:nvPr/>
          </p:nvSpPr>
          <p:spPr>
            <a:xfrm>
              <a:off x="3286888" y="229744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BF0000"/>
            </a:solidFill>
          </p:spPr>
          <p:txBody>
            <a:bodyPr wrap="square" lIns="0" tIns="0" rIns="0" bIns="0" rtlCol="0"/>
            <a:lstStyle/>
            <a:p>
              <a:endParaRPr/>
            </a:p>
          </p:txBody>
        </p:sp>
        <p:sp>
          <p:nvSpPr>
            <p:cNvPr id="110" name="object 110"/>
            <p:cNvSpPr/>
            <p:nvPr/>
          </p:nvSpPr>
          <p:spPr>
            <a:xfrm>
              <a:off x="3286888" y="228878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C20000"/>
            </a:solidFill>
          </p:spPr>
          <p:txBody>
            <a:bodyPr wrap="square" lIns="0" tIns="0" rIns="0" bIns="0" rtlCol="0"/>
            <a:lstStyle/>
            <a:p>
              <a:endParaRPr/>
            </a:p>
          </p:txBody>
        </p:sp>
        <p:sp>
          <p:nvSpPr>
            <p:cNvPr id="111" name="object 111"/>
            <p:cNvSpPr/>
            <p:nvPr/>
          </p:nvSpPr>
          <p:spPr>
            <a:xfrm>
              <a:off x="3286888" y="228012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C40000"/>
            </a:solidFill>
          </p:spPr>
          <p:txBody>
            <a:bodyPr wrap="square" lIns="0" tIns="0" rIns="0" bIns="0" rtlCol="0"/>
            <a:lstStyle/>
            <a:p>
              <a:endParaRPr/>
            </a:p>
          </p:txBody>
        </p:sp>
        <p:sp>
          <p:nvSpPr>
            <p:cNvPr id="112" name="object 112"/>
            <p:cNvSpPr/>
            <p:nvPr/>
          </p:nvSpPr>
          <p:spPr>
            <a:xfrm>
              <a:off x="3286888" y="227147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C70000"/>
            </a:solidFill>
          </p:spPr>
          <p:txBody>
            <a:bodyPr wrap="square" lIns="0" tIns="0" rIns="0" bIns="0" rtlCol="0"/>
            <a:lstStyle/>
            <a:p>
              <a:endParaRPr/>
            </a:p>
          </p:txBody>
        </p:sp>
        <p:sp>
          <p:nvSpPr>
            <p:cNvPr id="113" name="object 113"/>
            <p:cNvSpPr/>
            <p:nvPr/>
          </p:nvSpPr>
          <p:spPr>
            <a:xfrm>
              <a:off x="3286888" y="226281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CA0000"/>
            </a:solidFill>
          </p:spPr>
          <p:txBody>
            <a:bodyPr wrap="square" lIns="0" tIns="0" rIns="0" bIns="0" rtlCol="0"/>
            <a:lstStyle/>
            <a:p>
              <a:endParaRPr/>
            </a:p>
          </p:txBody>
        </p:sp>
        <p:sp>
          <p:nvSpPr>
            <p:cNvPr id="114" name="object 114"/>
            <p:cNvSpPr/>
            <p:nvPr/>
          </p:nvSpPr>
          <p:spPr>
            <a:xfrm>
              <a:off x="3286888" y="225415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CC0000"/>
            </a:solidFill>
          </p:spPr>
          <p:txBody>
            <a:bodyPr wrap="square" lIns="0" tIns="0" rIns="0" bIns="0" rtlCol="0"/>
            <a:lstStyle/>
            <a:p>
              <a:endParaRPr/>
            </a:p>
          </p:txBody>
        </p:sp>
        <p:sp>
          <p:nvSpPr>
            <p:cNvPr id="115" name="object 115"/>
            <p:cNvSpPr/>
            <p:nvPr/>
          </p:nvSpPr>
          <p:spPr>
            <a:xfrm>
              <a:off x="3286888" y="224549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CF0000"/>
            </a:solidFill>
          </p:spPr>
          <p:txBody>
            <a:bodyPr wrap="square" lIns="0" tIns="0" rIns="0" bIns="0" rtlCol="0"/>
            <a:lstStyle/>
            <a:p>
              <a:endParaRPr/>
            </a:p>
          </p:txBody>
        </p:sp>
        <p:sp>
          <p:nvSpPr>
            <p:cNvPr id="116" name="object 116"/>
            <p:cNvSpPr/>
            <p:nvPr/>
          </p:nvSpPr>
          <p:spPr>
            <a:xfrm>
              <a:off x="3286888" y="223683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D20000"/>
            </a:solidFill>
          </p:spPr>
          <p:txBody>
            <a:bodyPr wrap="square" lIns="0" tIns="0" rIns="0" bIns="0" rtlCol="0"/>
            <a:lstStyle/>
            <a:p>
              <a:endParaRPr/>
            </a:p>
          </p:txBody>
        </p:sp>
        <p:sp>
          <p:nvSpPr>
            <p:cNvPr id="117" name="object 117"/>
            <p:cNvSpPr/>
            <p:nvPr/>
          </p:nvSpPr>
          <p:spPr>
            <a:xfrm>
              <a:off x="3286888" y="222817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D40000"/>
            </a:solidFill>
          </p:spPr>
          <p:txBody>
            <a:bodyPr wrap="square" lIns="0" tIns="0" rIns="0" bIns="0" rtlCol="0"/>
            <a:lstStyle/>
            <a:p>
              <a:endParaRPr/>
            </a:p>
          </p:txBody>
        </p:sp>
        <p:sp>
          <p:nvSpPr>
            <p:cNvPr id="118" name="object 118"/>
            <p:cNvSpPr/>
            <p:nvPr/>
          </p:nvSpPr>
          <p:spPr>
            <a:xfrm>
              <a:off x="3286888" y="221951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D70000"/>
            </a:solidFill>
          </p:spPr>
          <p:txBody>
            <a:bodyPr wrap="square" lIns="0" tIns="0" rIns="0" bIns="0" rtlCol="0"/>
            <a:lstStyle/>
            <a:p>
              <a:endParaRPr/>
            </a:p>
          </p:txBody>
        </p:sp>
        <p:sp>
          <p:nvSpPr>
            <p:cNvPr id="119" name="object 119"/>
            <p:cNvSpPr/>
            <p:nvPr/>
          </p:nvSpPr>
          <p:spPr>
            <a:xfrm>
              <a:off x="3286888" y="221085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D90000"/>
            </a:solidFill>
          </p:spPr>
          <p:txBody>
            <a:bodyPr wrap="square" lIns="0" tIns="0" rIns="0" bIns="0" rtlCol="0"/>
            <a:lstStyle/>
            <a:p>
              <a:endParaRPr/>
            </a:p>
          </p:txBody>
        </p:sp>
        <p:sp>
          <p:nvSpPr>
            <p:cNvPr id="120" name="object 120"/>
            <p:cNvSpPr/>
            <p:nvPr/>
          </p:nvSpPr>
          <p:spPr>
            <a:xfrm>
              <a:off x="3286888" y="220219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DC0000"/>
            </a:solidFill>
          </p:spPr>
          <p:txBody>
            <a:bodyPr wrap="square" lIns="0" tIns="0" rIns="0" bIns="0" rtlCol="0"/>
            <a:lstStyle/>
            <a:p>
              <a:endParaRPr/>
            </a:p>
          </p:txBody>
        </p:sp>
        <p:sp>
          <p:nvSpPr>
            <p:cNvPr id="121" name="object 121"/>
            <p:cNvSpPr/>
            <p:nvPr/>
          </p:nvSpPr>
          <p:spPr>
            <a:xfrm>
              <a:off x="3286888" y="219353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DF0000"/>
            </a:solidFill>
          </p:spPr>
          <p:txBody>
            <a:bodyPr wrap="square" lIns="0" tIns="0" rIns="0" bIns="0" rtlCol="0"/>
            <a:lstStyle/>
            <a:p>
              <a:endParaRPr/>
            </a:p>
          </p:txBody>
        </p:sp>
        <p:sp>
          <p:nvSpPr>
            <p:cNvPr id="122" name="object 122"/>
            <p:cNvSpPr/>
            <p:nvPr/>
          </p:nvSpPr>
          <p:spPr>
            <a:xfrm>
              <a:off x="3286888" y="218488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E10000"/>
            </a:solidFill>
          </p:spPr>
          <p:txBody>
            <a:bodyPr wrap="square" lIns="0" tIns="0" rIns="0" bIns="0" rtlCol="0"/>
            <a:lstStyle/>
            <a:p>
              <a:endParaRPr/>
            </a:p>
          </p:txBody>
        </p:sp>
        <p:sp>
          <p:nvSpPr>
            <p:cNvPr id="123" name="object 123"/>
            <p:cNvSpPr/>
            <p:nvPr/>
          </p:nvSpPr>
          <p:spPr>
            <a:xfrm>
              <a:off x="3286888" y="217622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E40000"/>
            </a:solidFill>
          </p:spPr>
          <p:txBody>
            <a:bodyPr wrap="square" lIns="0" tIns="0" rIns="0" bIns="0" rtlCol="0"/>
            <a:lstStyle/>
            <a:p>
              <a:endParaRPr/>
            </a:p>
          </p:txBody>
        </p:sp>
        <p:sp>
          <p:nvSpPr>
            <p:cNvPr id="124" name="object 124"/>
            <p:cNvSpPr/>
            <p:nvPr/>
          </p:nvSpPr>
          <p:spPr>
            <a:xfrm>
              <a:off x="3286888" y="216756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E70000"/>
            </a:solidFill>
          </p:spPr>
          <p:txBody>
            <a:bodyPr wrap="square" lIns="0" tIns="0" rIns="0" bIns="0" rtlCol="0"/>
            <a:lstStyle/>
            <a:p>
              <a:endParaRPr/>
            </a:p>
          </p:txBody>
        </p:sp>
        <p:sp>
          <p:nvSpPr>
            <p:cNvPr id="125" name="object 125"/>
            <p:cNvSpPr/>
            <p:nvPr/>
          </p:nvSpPr>
          <p:spPr>
            <a:xfrm>
              <a:off x="3286888" y="215890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E90000"/>
            </a:solidFill>
          </p:spPr>
          <p:txBody>
            <a:bodyPr wrap="square" lIns="0" tIns="0" rIns="0" bIns="0" rtlCol="0"/>
            <a:lstStyle/>
            <a:p>
              <a:endParaRPr/>
            </a:p>
          </p:txBody>
        </p:sp>
        <p:sp>
          <p:nvSpPr>
            <p:cNvPr id="126" name="object 126"/>
            <p:cNvSpPr/>
            <p:nvPr/>
          </p:nvSpPr>
          <p:spPr>
            <a:xfrm>
              <a:off x="3286888" y="215024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EC0000"/>
            </a:solidFill>
          </p:spPr>
          <p:txBody>
            <a:bodyPr wrap="square" lIns="0" tIns="0" rIns="0" bIns="0" rtlCol="0"/>
            <a:lstStyle/>
            <a:p>
              <a:endParaRPr/>
            </a:p>
          </p:txBody>
        </p:sp>
        <p:sp>
          <p:nvSpPr>
            <p:cNvPr id="127" name="object 127"/>
            <p:cNvSpPr/>
            <p:nvPr/>
          </p:nvSpPr>
          <p:spPr>
            <a:xfrm>
              <a:off x="3286888" y="214158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EE0000"/>
            </a:solidFill>
          </p:spPr>
          <p:txBody>
            <a:bodyPr wrap="square" lIns="0" tIns="0" rIns="0" bIns="0" rtlCol="0"/>
            <a:lstStyle/>
            <a:p>
              <a:endParaRPr/>
            </a:p>
          </p:txBody>
        </p:sp>
        <p:sp>
          <p:nvSpPr>
            <p:cNvPr id="128" name="object 128"/>
            <p:cNvSpPr/>
            <p:nvPr/>
          </p:nvSpPr>
          <p:spPr>
            <a:xfrm>
              <a:off x="3286888" y="213292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10000"/>
            </a:solidFill>
          </p:spPr>
          <p:txBody>
            <a:bodyPr wrap="square" lIns="0" tIns="0" rIns="0" bIns="0" rtlCol="0"/>
            <a:lstStyle/>
            <a:p>
              <a:endParaRPr/>
            </a:p>
          </p:txBody>
        </p:sp>
        <p:sp>
          <p:nvSpPr>
            <p:cNvPr id="129" name="object 129"/>
            <p:cNvSpPr/>
            <p:nvPr/>
          </p:nvSpPr>
          <p:spPr>
            <a:xfrm>
              <a:off x="3286888" y="212426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40000"/>
            </a:solidFill>
          </p:spPr>
          <p:txBody>
            <a:bodyPr wrap="square" lIns="0" tIns="0" rIns="0" bIns="0" rtlCol="0"/>
            <a:lstStyle/>
            <a:p>
              <a:endParaRPr/>
            </a:p>
          </p:txBody>
        </p:sp>
        <p:sp>
          <p:nvSpPr>
            <p:cNvPr id="130" name="object 130"/>
            <p:cNvSpPr/>
            <p:nvPr/>
          </p:nvSpPr>
          <p:spPr>
            <a:xfrm>
              <a:off x="3286888" y="211560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60000"/>
            </a:solidFill>
          </p:spPr>
          <p:txBody>
            <a:bodyPr wrap="square" lIns="0" tIns="0" rIns="0" bIns="0" rtlCol="0"/>
            <a:lstStyle/>
            <a:p>
              <a:endParaRPr/>
            </a:p>
          </p:txBody>
        </p:sp>
        <p:sp>
          <p:nvSpPr>
            <p:cNvPr id="131" name="object 131"/>
            <p:cNvSpPr/>
            <p:nvPr/>
          </p:nvSpPr>
          <p:spPr>
            <a:xfrm>
              <a:off x="3286888" y="210695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90000"/>
            </a:solidFill>
          </p:spPr>
          <p:txBody>
            <a:bodyPr wrap="square" lIns="0" tIns="0" rIns="0" bIns="0" rtlCol="0"/>
            <a:lstStyle/>
            <a:p>
              <a:endParaRPr/>
            </a:p>
          </p:txBody>
        </p:sp>
        <p:sp>
          <p:nvSpPr>
            <p:cNvPr id="132" name="object 132"/>
            <p:cNvSpPr/>
            <p:nvPr/>
          </p:nvSpPr>
          <p:spPr>
            <a:xfrm>
              <a:off x="3286888" y="209829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C0000"/>
            </a:solidFill>
          </p:spPr>
          <p:txBody>
            <a:bodyPr wrap="square" lIns="0" tIns="0" rIns="0" bIns="0" rtlCol="0"/>
            <a:lstStyle/>
            <a:p>
              <a:endParaRPr/>
            </a:p>
          </p:txBody>
        </p:sp>
        <p:sp>
          <p:nvSpPr>
            <p:cNvPr id="133" name="object 133"/>
            <p:cNvSpPr/>
            <p:nvPr/>
          </p:nvSpPr>
          <p:spPr>
            <a:xfrm>
              <a:off x="3286888" y="208963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E0000"/>
            </a:solidFill>
          </p:spPr>
          <p:txBody>
            <a:bodyPr wrap="square" lIns="0" tIns="0" rIns="0" bIns="0" rtlCol="0"/>
            <a:lstStyle/>
            <a:p>
              <a:endParaRPr/>
            </a:p>
          </p:txBody>
        </p:sp>
        <p:sp>
          <p:nvSpPr>
            <p:cNvPr id="134" name="object 134"/>
            <p:cNvSpPr/>
            <p:nvPr/>
          </p:nvSpPr>
          <p:spPr>
            <a:xfrm>
              <a:off x="3286888" y="208097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0200"/>
            </a:solidFill>
          </p:spPr>
          <p:txBody>
            <a:bodyPr wrap="square" lIns="0" tIns="0" rIns="0" bIns="0" rtlCol="0"/>
            <a:lstStyle/>
            <a:p>
              <a:endParaRPr/>
            </a:p>
          </p:txBody>
        </p:sp>
        <p:sp>
          <p:nvSpPr>
            <p:cNvPr id="135" name="object 135"/>
            <p:cNvSpPr/>
            <p:nvPr/>
          </p:nvSpPr>
          <p:spPr>
            <a:xfrm>
              <a:off x="3286888" y="207231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0500"/>
            </a:solidFill>
          </p:spPr>
          <p:txBody>
            <a:bodyPr wrap="square" lIns="0" tIns="0" rIns="0" bIns="0" rtlCol="0"/>
            <a:lstStyle/>
            <a:p>
              <a:endParaRPr/>
            </a:p>
          </p:txBody>
        </p:sp>
        <p:sp>
          <p:nvSpPr>
            <p:cNvPr id="136" name="object 136"/>
            <p:cNvSpPr/>
            <p:nvPr/>
          </p:nvSpPr>
          <p:spPr>
            <a:xfrm>
              <a:off x="3286888" y="206365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0700"/>
            </a:solidFill>
          </p:spPr>
          <p:txBody>
            <a:bodyPr wrap="square" lIns="0" tIns="0" rIns="0" bIns="0" rtlCol="0"/>
            <a:lstStyle/>
            <a:p>
              <a:endParaRPr/>
            </a:p>
          </p:txBody>
        </p:sp>
        <p:sp>
          <p:nvSpPr>
            <p:cNvPr id="137" name="object 137"/>
            <p:cNvSpPr/>
            <p:nvPr/>
          </p:nvSpPr>
          <p:spPr>
            <a:xfrm>
              <a:off x="3286888" y="205499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0A00"/>
            </a:solidFill>
          </p:spPr>
          <p:txBody>
            <a:bodyPr wrap="square" lIns="0" tIns="0" rIns="0" bIns="0" rtlCol="0"/>
            <a:lstStyle/>
            <a:p>
              <a:endParaRPr/>
            </a:p>
          </p:txBody>
        </p:sp>
        <p:sp>
          <p:nvSpPr>
            <p:cNvPr id="138" name="object 138"/>
            <p:cNvSpPr/>
            <p:nvPr/>
          </p:nvSpPr>
          <p:spPr>
            <a:xfrm>
              <a:off x="3286888" y="204633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0C00"/>
            </a:solidFill>
          </p:spPr>
          <p:txBody>
            <a:bodyPr wrap="square" lIns="0" tIns="0" rIns="0" bIns="0" rtlCol="0"/>
            <a:lstStyle/>
            <a:p>
              <a:endParaRPr/>
            </a:p>
          </p:txBody>
        </p:sp>
        <p:sp>
          <p:nvSpPr>
            <p:cNvPr id="139" name="object 139"/>
            <p:cNvSpPr/>
            <p:nvPr/>
          </p:nvSpPr>
          <p:spPr>
            <a:xfrm>
              <a:off x="3286888" y="203767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0F00"/>
            </a:solidFill>
          </p:spPr>
          <p:txBody>
            <a:bodyPr wrap="square" lIns="0" tIns="0" rIns="0" bIns="0" rtlCol="0"/>
            <a:lstStyle/>
            <a:p>
              <a:endParaRPr/>
            </a:p>
          </p:txBody>
        </p:sp>
        <p:sp>
          <p:nvSpPr>
            <p:cNvPr id="140" name="object 140"/>
            <p:cNvSpPr/>
            <p:nvPr/>
          </p:nvSpPr>
          <p:spPr>
            <a:xfrm>
              <a:off x="3286888" y="202901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1200"/>
            </a:solidFill>
          </p:spPr>
          <p:txBody>
            <a:bodyPr wrap="square" lIns="0" tIns="0" rIns="0" bIns="0" rtlCol="0"/>
            <a:lstStyle/>
            <a:p>
              <a:endParaRPr/>
            </a:p>
          </p:txBody>
        </p:sp>
        <p:sp>
          <p:nvSpPr>
            <p:cNvPr id="141" name="object 141"/>
            <p:cNvSpPr/>
            <p:nvPr/>
          </p:nvSpPr>
          <p:spPr>
            <a:xfrm>
              <a:off x="3286888" y="202036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1400"/>
            </a:solidFill>
          </p:spPr>
          <p:txBody>
            <a:bodyPr wrap="square" lIns="0" tIns="0" rIns="0" bIns="0" rtlCol="0"/>
            <a:lstStyle/>
            <a:p>
              <a:endParaRPr/>
            </a:p>
          </p:txBody>
        </p:sp>
        <p:sp>
          <p:nvSpPr>
            <p:cNvPr id="142" name="object 142"/>
            <p:cNvSpPr/>
            <p:nvPr/>
          </p:nvSpPr>
          <p:spPr>
            <a:xfrm>
              <a:off x="3286888" y="201170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1700"/>
            </a:solidFill>
          </p:spPr>
          <p:txBody>
            <a:bodyPr wrap="square" lIns="0" tIns="0" rIns="0" bIns="0" rtlCol="0"/>
            <a:lstStyle/>
            <a:p>
              <a:endParaRPr/>
            </a:p>
          </p:txBody>
        </p:sp>
        <p:sp>
          <p:nvSpPr>
            <p:cNvPr id="143" name="object 143"/>
            <p:cNvSpPr/>
            <p:nvPr/>
          </p:nvSpPr>
          <p:spPr>
            <a:xfrm>
              <a:off x="3286888" y="200304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1A00"/>
            </a:solidFill>
          </p:spPr>
          <p:txBody>
            <a:bodyPr wrap="square" lIns="0" tIns="0" rIns="0" bIns="0" rtlCol="0"/>
            <a:lstStyle/>
            <a:p>
              <a:endParaRPr/>
            </a:p>
          </p:txBody>
        </p:sp>
        <p:sp>
          <p:nvSpPr>
            <p:cNvPr id="144" name="object 144"/>
            <p:cNvSpPr/>
            <p:nvPr/>
          </p:nvSpPr>
          <p:spPr>
            <a:xfrm>
              <a:off x="3286888" y="199438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1C00"/>
            </a:solidFill>
          </p:spPr>
          <p:txBody>
            <a:bodyPr wrap="square" lIns="0" tIns="0" rIns="0" bIns="0" rtlCol="0"/>
            <a:lstStyle/>
            <a:p>
              <a:endParaRPr/>
            </a:p>
          </p:txBody>
        </p:sp>
        <p:sp>
          <p:nvSpPr>
            <p:cNvPr id="145" name="object 145"/>
            <p:cNvSpPr/>
            <p:nvPr/>
          </p:nvSpPr>
          <p:spPr>
            <a:xfrm>
              <a:off x="3286888" y="198572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1F00"/>
            </a:solidFill>
          </p:spPr>
          <p:txBody>
            <a:bodyPr wrap="square" lIns="0" tIns="0" rIns="0" bIns="0" rtlCol="0"/>
            <a:lstStyle/>
            <a:p>
              <a:endParaRPr/>
            </a:p>
          </p:txBody>
        </p:sp>
        <p:sp>
          <p:nvSpPr>
            <p:cNvPr id="146" name="object 146"/>
            <p:cNvSpPr/>
            <p:nvPr/>
          </p:nvSpPr>
          <p:spPr>
            <a:xfrm>
              <a:off x="3286888" y="197706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2100"/>
            </a:solidFill>
          </p:spPr>
          <p:txBody>
            <a:bodyPr wrap="square" lIns="0" tIns="0" rIns="0" bIns="0" rtlCol="0"/>
            <a:lstStyle/>
            <a:p>
              <a:endParaRPr/>
            </a:p>
          </p:txBody>
        </p:sp>
        <p:sp>
          <p:nvSpPr>
            <p:cNvPr id="147" name="object 147"/>
            <p:cNvSpPr/>
            <p:nvPr/>
          </p:nvSpPr>
          <p:spPr>
            <a:xfrm>
              <a:off x="3286888" y="196840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2400"/>
            </a:solidFill>
          </p:spPr>
          <p:txBody>
            <a:bodyPr wrap="square" lIns="0" tIns="0" rIns="0" bIns="0" rtlCol="0"/>
            <a:lstStyle/>
            <a:p>
              <a:endParaRPr/>
            </a:p>
          </p:txBody>
        </p:sp>
        <p:sp>
          <p:nvSpPr>
            <p:cNvPr id="148" name="object 148"/>
            <p:cNvSpPr/>
            <p:nvPr/>
          </p:nvSpPr>
          <p:spPr>
            <a:xfrm>
              <a:off x="3286888" y="195974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2700"/>
            </a:solidFill>
          </p:spPr>
          <p:txBody>
            <a:bodyPr wrap="square" lIns="0" tIns="0" rIns="0" bIns="0" rtlCol="0"/>
            <a:lstStyle/>
            <a:p>
              <a:endParaRPr/>
            </a:p>
          </p:txBody>
        </p:sp>
        <p:sp>
          <p:nvSpPr>
            <p:cNvPr id="149" name="object 149"/>
            <p:cNvSpPr/>
            <p:nvPr/>
          </p:nvSpPr>
          <p:spPr>
            <a:xfrm>
              <a:off x="3286888" y="195108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2900"/>
            </a:solidFill>
          </p:spPr>
          <p:txBody>
            <a:bodyPr wrap="square" lIns="0" tIns="0" rIns="0" bIns="0" rtlCol="0"/>
            <a:lstStyle/>
            <a:p>
              <a:endParaRPr/>
            </a:p>
          </p:txBody>
        </p:sp>
        <p:sp>
          <p:nvSpPr>
            <p:cNvPr id="150" name="object 150"/>
            <p:cNvSpPr/>
            <p:nvPr/>
          </p:nvSpPr>
          <p:spPr>
            <a:xfrm>
              <a:off x="3286888" y="194242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2C00"/>
            </a:solidFill>
          </p:spPr>
          <p:txBody>
            <a:bodyPr wrap="square" lIns="0" tIns="0" rIns="0" bIns="0" rtlCol="0"/>
            <a:lstStyle/>
            <a:p>
              <a:endParaRPr/>
            </a:p>
          </p:txBody>
        </p:sp>
        <p:sp>
          <p:nvSpPr>
            <p:cNvPr id="151" name="object 151"/>
            <p:cNvSpPr/>
            <p:nvPr/>
          </p:nvSpPr>
          <p:spPr>
            <a:xfrm>
              <a:off x="3286888" y="193377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2F00"/>
            </a:solidFill>
          </p:spPr>
          <p:txBody>
            <a:bodyPr wrap="square" lIns="0" tIns="0" rIns="0" bIns="0" rtlCol="0"/>
            <a:lstStyle/>
            <a:p>
              <a:endParaRPr/>
            </a:p>
          </p:txBody>
        </p:sp>
        <p:sp>
          <p:nvSpPr>
            <p:cNvPr id="152" name="object 152"/>
            <p:cNvSpPr/>
            <p:nvPr/>
          </p:nvSpPr>
          <p:spPr>
            <a:xfrm>
              <a:off x="3286888" y="192511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3100"/>
            </a:solidFill>
          </p:spPr>
          <p:txBody>
            <a:bodyPr wrap="square" lIns="0" tIns="0" rIns="0" bIns="0" rtlCol="0"/>
            <a:lstStyle/>
            <a:p>
              <a:endParaRPr/>
            </a:p>
          </p:txBody>
        </p:sp>
        <p:sp>
          <p:nvSpPr>
            <p:cNvPr id="153" name="object 153"/>
            <p:cNvSpPr/>
            <p:nvPr/>
          </p:nvSpPr>
          <p:spPr>
            <a:xfrm>
              <a:off x="3286888" y="191645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3400"/>
            </a:solidFill>
          </p:spPr>
          <p:txBody>
            <a:bodyPr wrap="square" lIns="0" tIns="0" rIns="0" bIns="0" rtlCol="0"/>
            <a:lstStyle/>
            <a:p>
              <a:endParaRPr/>
            </a:p>
          </p:txBody>
        </p:sp>
        <p:sp>
          <p:nvSpPr>
            <p:cNvPr id="154" name="object 154"/>
            <p:cNvSpPr/>
            <p:nvPr/>
          </p:nvSpPr>
          <p:spPr>
            <a:xfrm>
              <a:off x="3286888" y="190779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3600"/>
            </a:solidFill>
          </p:spPr>
          <p:txBody>
            <a:bodyPr wrap="square" lIns="0" tIns="0" rIns="0" bIns="0" rtlCol="0"/>
            <a:lstStyle/>
            <a:p>
              <a:endParaRPr/>
            </a:p>
          </p:txBody>
        </p:sp>
        <p:sp>
          <p:nvSpPr>
            <p:cNvPr id="155" name="object 155"/>
            <p:cNvSpPr/>
            <p:nvPr/>
          </p:nvSpPr>
          <p:spPr>
            <a:xfrm>
              <a:off x="3286888" y="189913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3900"/>
            </a:solidFill>
          </p:spPr>
          <p:txBody>
            <a:bodyPr wrap="square" lIns="0" tIns="0" rIns="0" bIns="0" rtlCol="0"/>
            <a:lstStyle/>
            <a:p>
              <a:endParaRPr/>
            </a:p>
          </p:txBody>
        </p:sp>
        <p:sp>
          <p:nvSpPr>
            <p:cNvPr id="156" name="object 156"/>
            <p:cNvSpPr/>
            <p:nvPr/>
          </p:nvSpPr>
          <p:spPr>
            <a:xfrm>
              <a:off x="3286888" y="189047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3C00"/>
            </a:solidFill>
          </p:spPr>
          <p:txBody>
            <a:bodyPr wrap="square" lIns="0" tIns="0" rIns="0" bIns="0" rtlCol="0"/>
            <a:lstStyle/>
            <a:p>
              <a:endParaRPr/>
            </a:p>
          </p:txBody>
        </p:sp>
        <p:sp>
          <p:nvSpPr>
            <p:cNvPr id="157" name="object 157"/>
            <p:cNvSpPr/>
            <p:nvPr/>
          </p:nvSpPr>
          <p:spPr>
            <a:xfrm>
              <a:off x="3286888" y="188181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3E00"/>
            </a:solidFill>
          </p:spPr>
          <p:txBody>
            <a:bodyPr wrap="square" lIns="0" tIns="0" rIns="0" bIns="0" rtlCol="0"/>
            <a:lstStyle/>
            <a:p>
              <a:endParaRPr/>
            </a:p>
          </p:txBody>
        </p:sp>
        <p:sp>
          <p:nvSpPr>
            <p:cNvPr id="158" name="object 158"/>
            <p:cNvSpPr/>
            <p:nvPr/>
          </p:nvSpPr>
          <p:spPr>
            <a:xfrm>
              <a:off x="3286888" y="187315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4100"/>
            </a:solidFill>
          </p:spPr>
          <p:txBody>
            <a:bodyPr wrap="square" lIns="0" tIns="0" rIns="0" bIns="0" rtlCol="0"/>
            <a:lstStyle/>
            <a:p>
              <a:endParaRPr/>
            </a:p>
          </p:txBody>
        </p:sp>
        <p:sp>
          <p:nvSpPr>
            <p:cNvPr id="159" name="object 159"/>
            <p:cNvSpPr/>
            <p:nvPr/>
          </p:nvSpPr>
          <p:spPr>
            <a:xfrm>
              <a:off x="3286888" y="186449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4400"/>
            </a:solidFill>
          </p:spPr>
          <p:txBody>
            <a:bodyPr wrap="square" lIns="0" tIns="0" rIns="0" bIns="0" rtlCol="0"/>
            <a:lstStyle/>
            <a:p>
              <a:endParaRPr/>
            </a:p>
          </p:txBody>
        </p:sp>
        <p:sp>
          <p:nvSpPr>
            <p:cNvPr id="160" name="object 160"/>
            <p:cNvSpPr/>
            <p:nvPr/>
          </p:nvSpPr>
          <p:spPr>
            <a:xfrm>
              <a:off x="3286888" y="185583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4600"/>
            </a:solidFill>
          </p:spPr>
          <p:txBody>
            <a:bodyPr wrap="square" lIns="0" tIns="0" rIns="0" bIns="0" rtlCol="0"/>
            <a:lstStyle/>
            <a:p>
              <a:endParaRPr/>
            </a:p>
          </p:txBody>
        </p:sp>
        <p:sp>
          <p:nvSpPr>
            <p:cNvPr id="161" name="object 161"/>
            <p:cNvSpPr/>
            <p:nvPr/>
          </p:nvSpPr>
          <p:spPr>
            <a:xfrm>
              <a:off x="3286888" y="184718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4900"/>
            </a:solidFill>
          </p:spPr>
          <p:txBody>
            <a:bodyPr wrap="square" lIns="0" tIns="0" rIns="0" bIns="0" rtlCol="0"/>
            <a:lstStyle/>
            <a:p>
              <a:endParaRPr/>
            </a:p>
          </p:txBody>
        </p:sp>
        <p:sp>
          <p:nvSpPr>
            <p:cNvPr id="162" name="object 162"/>
            <p:cNvSpPr/>
            <p:nvPr/>
          </p:nvSpPr>
          <p:spPr>
            <a:xfrm>
              <a:off x="3286888" y="183852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4B00"/>
            </a:solidFill>
          </p:spPr>
          <p:txBody>
            <a:bodyPr wrap="square" lIns="0" tIns="0" rIns="0" bIns="0" rtlCol="0"/>
            <a:lstStyle/>
            <a:p>
              <a:endParaRPr/>
            </a:p>
          </p:txBody>
        </p:sp>
        <p:sp>
          <p:nvSpPr>
            <p:cNvPr id="163" name="object 163"/>
            <p:cNvSpPr/>
            <p:nvPr/>
          </p:nvSpPr>
          <p:spPr>
            <a:xfrm>
              <a:off x="3286888" y="182986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4E00"/>
            </a:solidFill>
          </p:spPr>
          <p:txBody>
            <a:bodyPr wrap="square" lIns="0" tIns="0" rIns="0" bIns="0" rtlCol="0"/>
            <a:lstStyle/>
            <a:p>
              <a:endParaRPr/>
            </a:p>
          </p:txBody>
        </p:sp>
        <p:sp>
          <p:nvSpPr>
            <p:cNvPr id="164" name="object 164"/>
            <p:cNvSpPr/>
            <p:nvPr/>
          </p:nvSpPr>
          <p:spPr>
            <a:xfrm>
              <a:off x="3286888" y="182120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5100"/>
            </a:solidFill>
          </p:spPr>
          <p:txBody>
            <a:bodyPr wrap="square" lIns="0" tIns="0" rIns="0" bIns="0" rtlCol="0"/>
            <a:lstStyle/>
            <a:p>
              <a:endParaRPr/>
            </a:p>
          </p:txBody>
        </p:sp>
        <p:sp>
          <p:nvSpPr>
            <p:cNvPr id="165" name="object 165"/>
            <p:cNvSpPr/>
            <p:nvPr/>
          </p:nvSpPr>
          <p:spPr>
            <a:xfrm>
              <a:off x="3286888" y="181254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5300"/>
            </a:solidFill>
          </p:spPr>
          <p:txBody>
            <a:bodyPr wrap="square" lIns="0" tIns="0" rIns="0" bIns="0" rtlCol="0"/>
            <a:lstStyle/>
            <a:p>
              <a:endParaRPr/>
            </a:p>
          </p:txBody>
        </p:sp>
        <p:sp>
          <p:nvSpPr>
            <p:cNvPr id="166" name="object 166"/>
            <p:cNvSpPr/>
            <p:nvPr/>
          </p:nvSpPr>
          <p:spPr>
            <a:xfrm>
              <a:off x="3286888" y="180388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5600"/>
            </a:solidFill>
          </p:spPr>
          <p:txBody>
            <a:bodyPr wrap="square" lIns="0" tIns="0" rIns="0" bIns="0" rtlCol="0"/>
            <a:lstStyle/>
            <a:p>
              <a:endParaRPr/>
            </a:p>
          </p:txBody>
        </p:sp>
        <p:sp>
          <p:nvSpPr>
            <p:cNvPr id="167" name="object 167"/>
            <p:cNvSpPr/>
            <p:nvPr/>
          </p:nvSpPr>
          <p:spPr>
            <a:xfrm>
              <a:off x="3286888" y="179522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5900"/>
            </a:solidFill>
          </p:spPr>
          <p:txBody>
            <a:bodyPr wrap="square" lIns="0" tIns="0" rIns="0" bIns="0" rtlCol="0"/>
            <a:lstStyle/>
            <a:p>
              <a:endParaRPr/>
            </a:p>
          </p:txBody>
        </p:sp>
        <p:sp>
          <p:nvSpPr>
            <p:cNvPr id="168" name="object 168"/>
            <p:cNvSpPr/>
            <p:nvPr/>
          </p:nvSpPr>
          <p:spPr>
            <a:xfrm>
              <a:off x="3286888" y="178656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5B00"/>
            </a:solidFill>
          </p:spPr>
          <p:txBody>
            <a:bodyPr wrap="square" lIns="0" tIns="0" rIns="0" bIns="0" rtlCol="0"/>
            <a:lstStyle/>
            <a:p>
              <a:endParaRPr/>
            </a:p>
          </p:txBody>
        </p:sp>
        <p:sp>
          <p:nvSpPr>
            <p:cNvPr id="169" name="object 169"/>
            <p:cNvSpPr/>
            <p:nvPr/>
          </p:nvSpPr>
          <p:spPr>
            <a:xfrm>
              <a:off x="3286888" y="177790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5E00"/>
            </a:solidFill>
          </p:spPr>
          <p:txBody>
            <a:bodyPr wrap="square" lIns="0" tIns="0" rIns="0" bIns="0" rtlCol="0"/>
            <a:lstStyle/>
            <a:p>
              <a:endParaRPr/>
            </a:p>
          </p:txBody>
        </p:sp>
        <p:sp>
          <p:nvSpPr>
            <p:cNvPr id="170" name="object 170"/>
            <p:cNvSpPr/>
            <p:nvPr/>
          </p:nvSpPr>
          <p:spPr>
            <a:xfrm>
              <a:off x="3286888" y="176925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6000"/>
            </a:solidFill>
          </p:spPr>
          <p:txBody>
            <a:bodyPr wrap="square" lIns="0" tIns="0" rIns="0" bIns="0" rtlCol="0"/>
            <a:lstStyle/>
            <a:p>
              <a:endParaRPr/>
            </a:p>
          </p:txBody>
        </p:sp>
        <p:sp>
          <p:nvSpPr>
            <p:cNvPr id="171" name="object 171"/>
            <p:cNvSpPr/>
            <p:nvPr/>
          </p:nvSpPr>
          <p:spPr>
            <a:xfrm>
              <a:off x="3286888" y="176059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6300"/>
            </a:solidFill>
          </p:spPr>
          <p:txBody>
            <a:bodyPr wrap="square" lIns="0" tIns="0" rIns="0" bIns="0" rtlCol="0"/>
            <a:lstStyle/>
            <a:p>
              <a:endParaRPr/>
            </a:p>
          </p:txBody>
        </p:sp>
        <p:sp>
          <p:nvSpPr>
            <p:cNvPr id="172" name="object 172"/>
            <p:cNvSpPr/>
            <p:nvPr/>
          </p:nvSpPr>
          <p:spPr>
            <a:xfrm>
              <a:off x="3286888" y="175193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6600"/>
            </a:solidFill>
          </p:spPr>
          <p:txBody>
            <a:bodyPr wrap="square" lIns="0" tIns="0" rIns="0" bIns="0" rtlCol="0"/>
            <a:lstStyle/>
            <a:p>
              <a:endParaRPr/>
            </a:p>
          </p:txBody>
        </p:sp>
        <p:sp>
          <p:nvSpPr>
            <p:cNvPr id="173" name="object 173"/>
            <p:cNvSpPr/>
            <p:nvPr/>
          </p:nvSpPr>
          <p:spPr>
            <a:xfrm>
              <a:off x="3286888" y="174327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6800"/>
            </a:solidFill>
          </p:spPr>
          <p:txBody>
            <a:bodyPr wrap="square" lIns="0" tIns="0" rIns="0" bIns="0" rtlCol="0"/>
            <a:lstStyle/>
            <a:p>
              <a:endParaRPr/>
            </a:p>
          </p:txBody>
        </p:sp>
        <p:sp>
          <p:nvSpPr>
            <p:cNvPr id="174" name="object 174"/>
            <p:cNvSpPr/>
            <p:nvPr/>
          </p:nvSpPr>
          <p:spPr>
            <a:xfrm>
              <a:off x="3286888" y="173461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6B00"/>
            </a:solidFill>
          </p:spPr>
          <p:txBody>
            <a:bodyPr wrap="square" lIns="0" tIns="0" rIns="0" bIns="0" rtlCol="0"/>
            <a:lstStyle/>
            <a:p>
              <a:endParaRPr/>
            </a:p>
          </p:txBody>
        </p:sp>
        <p:sp>
          <p:nvSpPr>
            <p:cNvPr id="175" name="object 175"/>
            <p:cNvSpPr/>
            <p:nvPr/>
          </p:nvSpPr>
          <p:spPr>
            <a:xfrm>
              <a:off x="3286888" y="172595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6E00"/>
            </a:solidFill>
          </p:spPr>
          <p:txBody>
            <a:bodyPr wrap="square" lIns="0" tIns="0" rIns="0" bIns="0" rtlCol="0"/>
            <a:lstStyle/>
            <a:p>
              <a:endParaRPr/>
            </a:p>
          </p:txBody>
        </p:sp>
        <p:sp>
          <p:nvSpPr>
            <p:cNvPr id="176" name="object 176"/>
            <p:cNvSpPr/>
            <p:nvPr/>
          </p:nvSpPr>
          <p:spPr>
            <a:xfrm>
              <a:off x="3286888" y="171729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7000"/>
            </a:solidFill>
          </p:spPr>
          <p:txBody>
            <a:bodyPr wrap="square" lIns="0" tIns="0" rIns="0" bIns="0" rtlCol="0"/>
            <a:lstStyle/>
            <a:p>
              <a:endParaRPr/>
            </a:p>
          </p:txBody>
        </p:sp>
        <p:sp>
          <p:nvSpPr>
            <p:cNvPr id="177" name="object 177"/>
            <p:cNvSpPr/>
            <p:nvPr/>
          </p:nvSpPr>
          <p:spPr>
            <a:xfrm>
              <a:off x="3286888" y="170863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7300"/>
            </a:solidFill>
          </p:spPr>
          <p:txBody>
            <a:bodyPr wrap="square" lIns="0" tIns="0" rIns="0" bIns="0" rtlCol="0"/>
            <a:lstStyle/>
            <a:p>
              <a:endParaRPr/>
            </a:p>
          </p:txBody>
        </p:sp>
        <p:sp>
          <p:nvSpPr>
            <p:cNvPr id="178" name="object 178"/>
            <p:cNvSpPr/>
            <p:nvPr/>
          </p:nvSpPr>
          <p:spPr>
            <a:xfrm>
              <a:off x="3286888" y="1699978"/>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7500"/>
            </a:solidFill>
          </p:spPr>
          <p:txBody>
            <a:bodyPr wrap="square" lIns="0" tIns="0" rIns="0" bIns="0" rtlCol="0"/>
            <a:lstStyle/>
            <a:p>
              <a:endParaRPr/>
            </a:p>
          </p:txBody>
        </p:sp>
        <p:sp>
          <p:nvSpPr>
            <p:cNvPr id="179" name="object 179"/>
            <p:cNvSpPr/>
            <p:nvPr/>
          </p:nvSpPr>
          <p:spPr>
            <a:xfrm>
              <a:off x="3286888" y="1691319"/>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7800"/>
            </a:solidFill>
          </p:spPr>
          <p:txBody>
            <a:bodyPr wrap="square" lIns="0" tIns="0" rIns="0" bIns="0" rtlCol="0"/>
            <a:lstStyle/>
            <a:p>
              <a:endParaRPr/>
            </a:p>
          </p:txBody>
        </p:sp>
        <p:sp>
          <p:nvSpPr>
            <p:cNvPr id="180" name="object 180"/>
            <p:cNvSpPr/>
            <p:nvPr/>
          </p:nvSpPr>
          <p:spPr>
            <a:xfrm>
              <a:off x="3286888" y="1682660"/>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7B00"/>
            </a:solidFill>
          </p:spPr>
          <p:txBody>
            <a:bodyPr wrap="square" lIns="0" tIns="0" rIns="0" bIns="0" rtlCol="0"/>
            <a:lstStyle/>
            <a:p>
              <a:endParaRPr/>
            </a:p>
          </p:txBody>
        </p:sp>
        <p:sp>
          <p:nvSpPr>
            <p:cNvPr id="181" name="object 181"/>
            <p:cNvSpPr/>
            <p:nvPr/>
          </p:nvSpPr>
          <p:spPr>
            <a:xfrm>
              <a:off x="3286888" y="1674001"/>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7D00"/>
            </a:solidFill>
          </p:spPr>
          <p:txBody>
            <a:bodyPr wrap="square" lIns="0" tIns="0" rIns="0" bIns="0" rtlCol="0"/>
            <a:lstStyle/>
            <a:p>
              <a:endParaRPr/>
            </a:p>
          </p:txBody>
        </p:sp>
        <p:sp>
          <p:nvSpPr>
            <p:cNvPr id="182" name="object 182"/>
            <p:cNvSpPr/>
            <p:nvPr/>
          </p:nvSpPr>
          <p:spPr>
            <a:xfrm>
              <a:off x="3286888" y="1665342"/>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8000"/>
            </a:solidFill>
          </p:spPr>
          <p:txBody>
            <a:bodyPr wrap="square" lIns="0" tIns="0" rIns="0" bIns="0" rtlCol="0"/>
            <a:lstStyle/>
            <a:p>
              <a:endParaRPr/>
            </a:p>
          </p:txBody>
        </p:sp>
        <p:sp>
          <p:nvSpPr>
            <p:cNvPr id="183" name="object 183"/>
            <p:cNvSpPr/>
            <p:nvPr/>
          </p:nvSpPr>
          <p:spPr>
            <a:xfrm>
              <a:off x="3286888" y="1656683"/>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8300"/>
            </a:solidFill>
          </p:spPr>
          <p:txBody>
            <a:bodyPr wrap="square" lIns="0" tIns="0" rIns="0" bIns="0" rtlCol="0"/>
            <a:lstStyle/>
            <a:p>
              <a:endParaRPr/>
            </a:p>
          </p:txBody>
        </p:sp>
        <p:sp>
          <p:nvSpPr>
            <p:cNvPr id="184" name="object 184"/>
            <p:cNvSpPr/>
            <p:nvPr/>
          </p:nvSpPr>
          <p:spPr>
            <a:xfrm>
              <a:off x="3286888" y="1648024"/>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8500"/>
            </a:solidFill>
          </p:spPr>
          <p:txBody>
            <a:bodyPr wrap="square" lIns="0" tIns="0" rIns="0" bIns="0" rtlCol="0"/>
            <a:lstStyle/>
            <a:p>
              <a:endParaRPr/>
            </a:p>
          </p:txBody>
        </p:sp>
        <p:sp>
          <p:nvSpPr>
            <p:cNvPr id="185" name="object 185"/>
            <p:cNvSpPr/>
            <p:nvPr/>
          </p:nvSpPr>
          <p:spPr>
            <a:xfrm>
              <a:off x="3286888" y="1639365"/>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8800"/>
            </a:solidFill>
          </p:spPr>
          <p:txBody>
            <a:bodyPr wrap="square" lIns="0" tIns="0" rIns="0" bIns="0" rtlCol="0"/>
            <a:lstStyle/>
            <a:p>
              <a:endParaRPr/>
            </a:p>
          </p:txBody>
        </p:sp>
        <p:sp>
          <p:nvSpPr>
            <p:cNvPr id="186" name="object 186"/>
            <p:cNvSpPr/>
            <p:nvPr/>
          </p:nvSpPr>
          <p:spPr>
            <a:xfrm>
              <a:off x="3286888" y="1630706"/>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8A00"/>
            </a:solidFill>
          </p:spPr>
          <p:txBody>
            <a:bodyPr wrap="square" lIns="0" tIns="0" rIns="0" bIns="0" rtlCol="0"/>
            <a:lstStyle/>
            <a:p>
              <a:endParaRPr/>
            </a:p>
          </p:txBody>
        </p:sp>
        <p:sp>
          <p:nvSpPr>
            <p:cNvPr id="187" name="object 187"/>
            <p:cNvSpPr/>
            <p:nvPr/>
          </p:nvSpPr>
          <p:spPr>
            <a:xfrm>
              <a:off x="3286888" y="1622047"/>
              <a:ext cx="111125" cy="8890"/>
            </a:xfrm>
            <a:custGeom>
              <a:avLst/>
              <a:gdLst/>
              <a:ahLst/>
              <a:cxnLst/>
              <a:rect l="l" t="t" r="r" b="b"/>
              <a:pathLst>
                <a:path w="111125" h="8889">
                  <a:moveTo>
                    <a:pt x="110834" y="0"/>
                  </a:moveTo>
                  <a:lnTo>
                    <a:pt x="0" y="0"/>
                  </a:lnTo>
                  <a:lnTo>
                    <a:pt x="0" y="8658"/>
                  </a:lnTo>
                  <a:lnTo>
                    <a:pt x="110834" y="8658"/>
                  </a:lnTo>
                  <a:lnTo>
                    <a:pt x="110834" y="0"/>
                  </a:lnTo>
                  <a:close/>
                </a:path>
              </a:pathLst>
            </a:custGeom>
            <a:solidFill>
              <a:srgbClr val="FF8D00"/>
            </a:solidFill>
          </p:spPr>
          <p:txBody>
            <a:bodyPr wrap="square" lIns="0" tIns="0" rIns="0" bIns="0" rtlCol="0"/>
            <a:lstStyle/>
            <a:p>
              <a:endParaRPr/>
            </a:p>
          </p:txBody>
        </p:sp>
        <p:sp>
          <p:nvSpPr>
            <p:cNvPr id="188" name="object 188"/>
            <p:cNvSpPr/>
            <p:nvPr/>
          </p:nvSpPr>
          <p:spPr>
            <a:xfrm>
              <a:off x="3286888" y="161338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9000"/>
            </a:solidFill>
          </p:spPr>
          <p:txBody>
            <a:bodyPr wrap="square" lIns="0" tIns="0" rIns="0" bIns="0" rtlCol="0"/>
            <a:lstStyle/>
            <a:p>
              <a:endParaRPr/>
            </a:p>
          </p:txBody>
        </p:sp>
        <p:sp>
          <p:nvSpPr>
            <p:cNvPr id="189" name="object 189"/>
            <p:cNvSpPr/>
            <p:nvPr/>
          </p:nvSpPr>
          <p:spPr>
            <a:xfrm>
              <a:off x="3286888" y="1604729"/>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9200"/>
            </a:solidFill>
          </p:spPr>
          <p:txBody>
            <a:bodyPr wrap="square" lIns="0" tIns="0" rIns="0" bIns="0" rtlCol="0"/>
            <a:lstStyle/>
            <a:p>
              <a:endParaRPr/>
            </a:p>
          </p:txBody>
        </p:sp>
        <p:sp>
          <p:nvSpPr>
            <p:cNvPr id="190" name="object 190"/>
            <p:cNvSpPr/>
            <p:nvPr/>
          </p:nvSpPr>
          <p:spPr>
            <a:xfrm>
              <a:off x="3286888" y="1596070"/>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9500"/>
            </a:solidFill>
          </p:spPr>
          <p:txBody>
            <a:bodyPr wrap="square" lIns="0" tIns="0" rIns="0" bIns="0" rtlCol="0"/>
            <a:lstStyle/>
            <a:p>
              <a:endParaRPr/>
            </a:p>
          </p:txBody>
        </p:sp>
        <p:sp>
          <p:nvSpPr>
            <p:cNvPr id="191" name="object 191"/>
            <p:cNvSpPr/>
            <p:nvPr/>
          </p:nvSpPr>
          <p:spPr>
            <a:xfrm>
              <a:off x="3286888" y="1587411"/>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9700"/>
            </a:solidFill>
          </p:spPr>
          <p:txBody>
            <a:bodyPr wrap="square" lIns="0" tIns="0" rIns="0" bIns="0" rtlCol="0"/>
            <a:lstStyle/>
            <a:p>
              <a:endParaRPr/>
            </a:p>
          </p:txBody>
        </p:sp>
        <p:sp>
          <p:nvSpPr>
            <p:cNvPr id="192" name="object 192"/>
            <p:cNvSpPr/>
            <p:nvPr/>
          </p:nvSpPr>
          <p:spPr>
            <a:xfrm>
              <a:off x="3286888" y="1578752"/>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9A00"/>
            </a:solidFill>
          </p:spPr>
          <p:txBody>
            <a:bodyPr wrap="square" lIns="0" tIns="0" rIns="0" bIns="0" rtlCol="0"/>
            <a:lstStyle/>
            <a:p>
              <a:endParaRPr/>
            </a:p>
          </p:txBody>
        </p:sp>
        <p:sp>
          <p:nvSpPr>
            <p:cNvPr id="193" name="object 193"/>
            <p:cNvSpPr/>
            <p:nvPr/>
          </p:nvSpPr>
          <p:spPr>
            <a:xfrm>
              <a:off x="3286888" y="1570093"/>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9D00"/>
            </a:solidFill>
          </p:spPr>
          <p:txBody>
            <a:bodyPr wrap="square" lIns="0" tIns="0" rIns="0" bIns="0" rtlCol="0"/>
            <a:lstStyle/>
            <a:p>
              <a:endParaRPr/>
            </a:p>
          </p:txBody>
        </p:sp>
        <p:sp>
          <p:nvSpPr>
            <p:cNvPr id="194" name="object 194"/>
            <p:cNvSpPr/>
            <p:nvPr/>
          </p:nvSpPr>
          <p:spPr>
            <a:xfrm>
              <a:off x="3286888" y="1561434"/>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9F00"/>
            </a:solidFill>
          </p:spPr>
          <p:txBody>
            <a:bodyPr wrap="square" lIns="0" tIns="0" rIns="0" bIns="0" rtlCol="0"/>
            <a:lstStyle/>
            <a:p>
              <a:endParaRPr/>
            </a:p>
          </p:txBody>
        </p:sp>
        <p:sp>
          <p:nvSpPr>
            <p:cNvPr id="195" name="object 195"/>
            <p:cNvSpPr/>
            <p:nvPr/>
          </p:nvSpPr>
          <p:spPr>
            <a:xfrm>
              <a:off x="3286888" y="1552775"/>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A200"/>
            </a:solidFill>
          </p:spPr>
          <p:txBody>
            <a:bodyPr wrap="square" lIns="0" tIns="0" rIns="0" bIns="0" rtlCol="0"/>
            <a:lstStyle/>
            <a:p>
              <a:endParaRPr/>
            </a:p>
          </p:txBody>
        </p:sp>
        <p:sp>
          <p:nvSpPr>
            <p:cNvPr id="196" name="object 196"/>
            <p:cNvSpPr/>
            <p:nvPr/>
          </p:nvSpPr>
          <p:spPr>
            <a:xfrm>
              <a:off x="3286888" y="1544116"/>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A500"/>
            </a:solidFill>
          </p:spPr>
          <p:txBody>
            <a:bodyPr wrap="square" lIns="0" tIns="0" rIns="0" bIns="0" rtlCol="0"/>
            <a:lstStyle/>
            <a:p>
              <a:endParaRPr/>
            </a:p>
          </p:txBody>
        </p:sp>
        <p:sp>
          <p:nvSpPr>
            <p:cNvPr id="197" name="object 197"/>
            <p:cNvSpPr/>
            <p:nvPr/>
          </p:nvSpPr>
          <p:spPr>
            <a:xfrm>
              <a:off x="3286888" y="1535457"/>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A700"/>
            </a:solidFill>
          </p:spPr>
          <p:txBody>
            <a:bodyPr wrap="square" lIns="0" tIns="0" rIns="0" bIns="0" rtlCol="0"/>
            <a:lstStyle/>
            <a:p>
              <a:endParaRPr/>
            </a:p>
          </p:txBody>
        </p:sp>
        <p:sp>
          <p:nvSpPr>
            <p:cNvPr id="198" name="object 198"/>
            <p:cNvSpPr/>
            <p:nvPr/>
          </p:nvSpPr>
          <p:spPr>
            <a:xfrm>
              <a:off x="3286888" y="152679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AA00"/>
            </a:solidFill>
          </p:spPr>
          <p:txBody>
            <a:bodyPr wrap="square" lIns="0" tIns="0" rIns="0" bIns="0" rtlCol="0"/>
            <a:lstStyle/>
            <a:p>
              <a:endParaRPr/>
            </a:p>
          </p:txBody>
        </p:sp>
        <p:sp>
          <p:nvSpPr>
            <p:cNvPr id="199" name="object 199"/>
            <p:cNvSpPr/>
            <p:nvPr/>
          </p:nvSpPr>
          <p:spPr>
            <a:xfrm>
              <a:off x="3286888" y="1518139"/>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AC00"/>
            </a:solidFill>
          </p:spPr>
          <p:txBody>
            <a:bodyPr wrap="square" lIns="0" tIns="0" rIns="0" bIns="0" rtlCol="0"/>
            <a:lstStyle/>
            <a:p>
              <a:endParaRPr/>
            </a:p>
          </p:txBody>
        </p:sp>
        <p:sp>
          <p:nvSpPr>
            <p:cNvPr id="200" name="object 200"/>
            <p:cNvSpPr/>
            <p:nvPr/>
          </p:nvSpPr>
          <p:spPr>
            <a:xfrm>
              <a:off x="3286888" y="1509480"/>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AF00"/>
            </a:solidFill>
          </p:spPr>
          <p:txBody>
            <a:bodyPr wrap="square" lIns="0" tIns="0" rIns="0" bIns="0" rtlCol="0"/>
            <a:lstStyle/>
            <a:p>
              <a:endParaRPr/>
            </a:p>
          </p:txBody>
        </p:sp>
        <p:sp>
          <p:nvSpPr>
            <p:cNvPr id="201" name="object 201"/>
            <p:cNvSpPr/>
            <p:nvPr/>
          </p:nvSpPr>
          <p:spPr>
            <a:xfrm>
              <a:off x="3286888" y="1500822"/>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B200"/>
            </a:solidFill>
          </p:spPr>
          <p:txBody>
            <a:bodyPr wrap="square" lIns="0" tIns="0" rIns="0" bIns="0" rtlCol="0"/>
            <a:lstStyle/>
            <a:p>
              <a:endParaRPr/>
            </a:p>
          </p:txBody>
        </p:sp>
        <p:sp>
          <p:nvSpPr>
            <p:cNvPr id="202" name="object 202"/>
            <p:cNvSpPr/>
            <p:nvPr/>
          </p:nvSpPr>
          <p:spPr>
            <a:xfrm>
              <a:off x="3286888" y="1492163"/>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B400"/>
            </a:solidFill>
          </p:spPr>
          <p:txBody>
            <a:bodyPr wrap="square" lIns="0" tIns="0" rIns="0" bIns="0" rtlCol="0"/>
            <a:lstStyle/>
            <a:p>
              <a:endParaRPr/>
            </a:p>
          </p:txBody>
        </p:sp>
        <p:sp>
          <p:nvSpPr>
            <p:cNvPr id="203" name="object 203"/>
            <p:cNvSpPr/>
            <p:nvPr/>
          </p:nvSpPr>
          <p:spPr>
            <a:xfrm>
              <a:off x="3286888" y="1483504"/>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B700"/>
            </a:solidFill>
          </p:spPr>
          <p:txBody>
            <a:bodyPr wrap="square" lIns="0" tIns="0" rIns="0" bIns="0" rtlCol="0"/>
            <a:lstStyle/>
            <a:p>
              <a:endParaRPr/>
            </a:p>
          </p:txBody>
        </p:sp>
        <p:sp>
          <p:nvSpPr>
            <p:cNvPr id="204" name="object 204"/>
            <p:cNvSpPr/>
            <p:nvPr/>
          </p:nvSpPr>
          <p:spPr>
            <a:xfrm>
              <a:off x="3286888" y="1474845"/>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BA00"/>
            </a:solidFill>
          </p:spPr>
          <p:txBody>
            <a:bodyPr wrap="square" lIns="0" tIns="0" rIns="0" bIns="0" rtlCol="0"/>
            <a:lstStyle/>
            <a:p>
              <a:endParaRPr/>
            </a:p>
          </p:txBody>
        </p:sp>
        <p:sp>
          <p:nvSpPr>
            <p:cNvPr id="205" name="object 205"/>
            <p:cNvSpPr/>
            <p:nvPr/>
          </p:nvSpPr>
          <p:spPr>
            <a:xfrm>
              <a:off x="3286888" y="1466186"/>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BC00"/>
            </a:solidFill>
          </p:spPr>
          <p:txBody>
            <a:bodyPr wrap="square" lIns="0" tIns="0" rIns="0" bIns="0" rtlCol="0"/>
            <a:lstStyle/>
            <a:p>
              <a:endParaRPr/>
            </a:p>
          </p:txBody>
        </p:sp>
        <p:sp>
          <p:nvSpPr>
            <p:cNvPr id="206" name="object 206"/>
            <p:cNvSpPr/>
            <p:nvPr/>
          </p:nvSpPr>
          <p:spPr>
            <a:xfrm>
              <a:off x="3286888" y="1457527"/>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BF00"/>
            </a:solidFill>
          </p:spPr>
          <p:txBody>
            <a:bodyPr wrap="square" lIns="0" tIns="0" rIns="0" bIns="0" rtlCol="0"/>
            <a:lstStyle/>
            <a:p>
              <a:endParaRPr/>
            </a:p>
          </p:txBody>
        </p:sp>
        <p:sp>
          <p:nvSpPr>
            <p:cNvPr id="207" name="object 207"/>
            <p:cNvSpPr/>
            <p:nvPr/>
          </p:nvSpPr>
          <p:spPr>
            <a:xfrm>
              <a:off x="3286888" y="144886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C100"/>
            </a:solidFill>
          </p:spPr>
          <p:txBody>
            <a:bodyPr wrap="square" lIns="0" tIns="0" rIns="0" bIns="0" rtlCol="0"/>
            <a:lstStyle/>
            <a:p>
              <a:endParaRPr/>
            </a:p>
          </p:txBody>
        </p:sp>
        <p:sp>
          <p:nvSpPr>
            <p:cNvPr id="208" name="object 208"/>
            <p:cNvSpPr/>
            <p:nvPr/>
          </p:nvSpPr>
          <p:spPr>
            <a:xfrm>
              <a:off x="3286888" y="1440209"/>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C400"/>
            </a:solidFill>
          </p:spPr>
          <p:txBody>
            <a:bodyPr wrap="square" lIns="0" tIns="0" rIns="0" bIns="0" rtlCol="0"/>
            <a:lstStyle/>
            <a:p>
              <a:endParaRPr/>
            </a:p>
          </p:txBody>
        </p:sp>
        <p:sp>
          <p:nvSpPr>
            <p:cNvPr id="209" name="object 209"/>
            <p:cNvSpPr/>
            <p:nvPr/>
          </p:nvSpPr>
          <p:spPr>
            <a:xfrm>
              <a:off x="3286888" y="1431550"/>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C700"/>
            </a:solidFill>
          </p:spPr>
          <p:txBody>
            <a:bodyPr wrap="square" lIns="0" tIns="0" rIns="0" bIns="0" rtlCol="0"/>
            <a:lstStyle/>
            <a:p>
              <a:endParaRPr/>
            </a:p>
          </p:txBody>
        </p:sp>
        <p:sp>
          <p:nvSpPr>
            <p:cNvPr id="210" name="object 210"/>
            <p:cNvSpPr/>
            <p:nvPr/>
          </p:nvSpPr>
          <p:spPr>
            <a:xfrm>
              <a:off x="3286888" y="1422891"/>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C900"/>
            </a:solidFill>
          </p:spPr>
          <p:txBody>
            <a:bodyPr wrap="square" lIns="0" tIns="0" rIns="0" bIns="0" rtlCol="0"/>
            <a:lstStyle/>
            <a:p>
              <a:endParaRPr/>
            </a:p>
          </p:txBody>
        </p:sp>
        <p:sp>
          <p:nvSpPr>
            <p:cNvPr id="211" name="object 211"/>
            <p:cNvSpPr/>
            <p:nvPr/>
          </p:nvSpPr>
          <p:spPr>
            <a:xfrm>
              <a:off x="3286888" y="1414232"/>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CC00"/>
            </a:solidFill>
          </p:spPr>
          <p:txBody>
            <a:bodyPr wrap="square" lIns="0" tIns="0" rIns="0" bIns="0" rtlCol="0"/>
            <a:lstStyle/>
            <a:p>
              <a:endParaRPr/>
            </a:p>
          </p:txBody>
        </p:sp>
        <p:sp>
          <p:nvSpPr>
            <p:cNvPr id="212" name="object 212"/>
            <p:cNvSpPr/>
            <p:nvPr/>
          </p:nvSpPr>
          <p:spPr>
            <a:xfrm>
              <a:off x="3286888" y="1405573"/>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CF00"/>
            </a:solidFill>
          </p:spPr>
          <p:txBody>
            <a:bodyPr wrap="square" lIns="0" tIns="0" rIns="0" bIns="0" rtlCol="0"/>
            <a:lstStyle/>
            <a:p>
              <a:endParaRPr/>
            </a:p>
          </p:txBody>
        </p:sp>
        <p:sp>
          <p:nvSpPr>
            <p:cNvPr id="213" name="object 213"/>
            <p:cNvSpPr/>
            <p:nvPr/>
          </p:nvSpPr>
          <p:spPr>
            <a:xfrm>
              <a:off x="3286888" y="1396914"/>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D100"/>
            </a:solidFill>
          </p:spPr>
          <p:txBody>
            <a:bodyPr wrap="square" lIns="0" tIns="0" rIns="0" bIns="0" rtlCol="0"/>
            <a:lstStyle/>
            <a:p>
              <a:endParaRPr/>
            </a:p>
          </p:txBody>
        </p:sp>
        <p:sp>
          <p:nvSpPr>
            <p:cNvPr id="214" name="object 214"/>
            <p:cNvSpPr/>
            <p:nvPr/>
          </p:nvSpPr>
          <p:spPr>
            <a:xfrm>
              <a:off x="3286888" y="1388255"/>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D400"/>
            </a:solidFill>
          </p:spPr>
          <p:txBody>
            <a:bodyPr wrap="square" lIns="0" tIns="0" rIns="0" bIns="0" rtlCol="0"/>
            <a:lstStyle/>
            <a:p>
              <a:endParaRPr/>
            </a:p>
          </p:txBody>
        </p:sp>
        <p:sp>
          <p:nvSpPr>
            <p:cNvPr id="215" name="object 215"/>
            <p:cNvSpPr/>
            <p:nvPr/>
          </p:nvSpPr>
          <p:spPr>
            <a:xfrm>
              <a:off x="3286888" y="1379596"/>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D600"/>
            </a:solidFill>
          </p:spPr>
          <p:txBody>
            <a:bodyPr wrap="square" lIns="0" tIns="0" rIns="0" bIns="0" rtlCol="0"/>
            <a:lstStyle/>
            <a:p>
              <a:endParaRPr/>
            </a:p>
          </p:txBody>
        </p:sp>
        <p:sp>
          <p:nvSpPr>
            <p:cNvPr id="216" name="object 216"/>
            <p:cNvSpPr/>
            <p:nvPr/>
          </p:nvSpPr>
          <p:spPr>
            <a:xfrm>
              <a:off x="3286888" y="1370937"/>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D900"/>
            </a:solidFill>
          </p:spPr>
          <p:txBody>
            <a:bodyPr wrap="square" lIns="0" tIns="0" rIns="0" bIns="0" rtlCol="0"/>
            <a:lstStyle/>
            <a:p>
              <a:endParaRPr/>
            </a:p>
          </p:txBody>
        </p:sp>
        <p:sp>
          <p:nvSpPr>
            <p:cNvPr id="217" name="object 217"/>
            <p:cNvSpPr/>
            <p:nvPr/>
          </p:nvSpPr>
          <p:spPr>
            <a:xfrm>
              <a:off x="3286888" y="136227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DC00"/>
            </a:solidFill>
          </p:spPr>
          <p:txBody>
            <a:bodyPr wrap="square" lIns="0" tIns="0" rIns="0" bIns="0" rtlCol="0"/>
            <a:lstStyle/>
            <a:p>
              <a:endParaRPr/>
            </a:p>
          </p:txBody>
        </p:sp>
        <p:sp>
          <p:nvSpPr>
            <p:cNvPr id="218" name="object 218"/>
            <p:cNvSpPr/>
            <p:nvPr/>
          </p:nvSpPr>
          <p:spPr>
            <a:xfrm>
              <a:off x="3286888" y="1353619"/>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DE00"/>
            </a:solidFill>
          </p:spPr>
          <p:txBody>
            <a:bodyPr wrap="square" lIns="0" tIns="0" rIns="0" bIns="0" rtlCol="0"/>
            <a:lstStyle/>
            <a:p>
              <a:endParaRPr/>
            </a:p>
          </p:txBody>
        </p:sp>
        <p:sp>
          <p:nvSpPr>
            <p:cNvPr id="219" name="object 219"/>
            <p:cNvSpPr/>
            <p:nvPr/>
          </p:nvSpPr>
          <p:spPr>
            <a:xfrm>
              <a:off x="3286888" y="1344960"/>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E100"/>
            </a:solidFill>
          </p:spPr>
          <p:txBody>
            <a:bodyPr wrap="square" lIns="0" tIns="0" rIns="0" bIns="0" rtlCol="0"/>
            <a:lstStyle/>
            <a:p>
              <a:endParaRPr/>
            </a:p>
          </p:txBody>
        </p:sp>
        <p:sp>
          <p:nvSpPr>
            <p:cNvPr id="220" name="object 220"/>
            <p:cNvSpPr/>
            <p:nvPr/>
          </p:nvSpPr>
          <p:spPr>
            <a:xfrm>
              <a:off x="3286888" y="1336301"/>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E400"/>
            </a:solidFill>
          </p:spPr>
          <p:txBody>
            <a:bodyPr wrap="square" lIns="0" tIns="0" rIns="0" bIns="0" rtlCol="0"/>
            <a:lstStyle/>
            <a:p>
              <a:endParaRPr/>
            </a:p>
          </p:txBody>
        </p:sp>
        <p:sp>
          <p:nvSpPr>
            <p:cNvPr id="221" name="object 221"/>
            <p:cNvSpPr/>
            <p:nvPr/>
          </p:nvSpPr>
          <p:spPr>
            <a:xfrm>
              <a:off x="3286888" y="1327642"/>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E600"/>
            </a:solidFill>
          </p:spPr>
          <p:txBody>
            <a:bodyPr wrap="square" lIns="0" tIns="0" rIns="0" bIns="0" rtlCol="0"/>
            <a:lstStyle/>
            <a:p>
              <a:endParaRPr/>
            </a:p>
          </p:txBody>
        </p:sp>
        <p:sp>
          <p:nvSpPr>
            <p:cNvPr id="222" name="object 222"/>
            <p:cNvSpPr/>
            <p:nvPr/>
          </p:nvSpPr>
          <p:spPr>
            <a:xfrm>
              <a:off x="3286888" y="1318983"/>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E900"/>
            </a:solidFill>
          </p:spPr>
          <p:txBody>
            <a:bodyPr wrap="square" lIns="0" tIns="0" rIns="0" bIns="0" rtlCol="0"/>
            <a:lstStyle/>
            <a:p>
              <a:endParaRPr/>
            </a:p>
          </p:txBody>
        </p:sp>
        <p:sp>
          <p:nvSpPr>
            <p:cNvPr id="223" name="object 223"/>
            <p:cNvSpPr/>
            <p:nvPr/>
          </p:nvSpPr>
          <p:spPr>
            <a:xfrm>
              <a:off x="3286888" y="1310324"/>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EB00"/>
            </a:solidFill>
          </p:spPr>
          <p:txBody>
            <a:bodyPr wrap="square" lIns="0" tIns="0" rIns="0" bIns="0" rtlCol="0"/>
            <a:lstStyle/>
            <a:p>
              <a:endParaRPr/>
            </a:p>
          </p:txBody>
        </p:sp>
        <p:sp>
          <p:nvSpPr>
            <p:cNvPr id="224" name="object 224"/>
            <p:cNvSpPr/>
            <p:nvPr/>
          </p:nvSpPr>
          <p:spPr>
            <a:xfrm>
              <a:off x="3286888" y="1301665"/>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EE00"/>
            </a:solidFill>
          </p:spPr>
          <p:txBody>
            <a:bodyPr wrap="square" lIns="0" tIns="0" rIns="0" bIns="0" rtlCol="0"/>
            <a:lstStyle/>
            <a:p>
              <a:endParaRPr/>
            </a:p>
          </p:txBody>
        </p:sp>
        <p:sp>
          <p:nvSpPr>
            <p:cNvPr id="225" name="object 225"/>
            <p:cNvSpPr/>
            <p:nvPr/>
          </p:nvSpPr>
          <p:spPr>
            <a:xfrm>
              <a:off x="3286888" y="1293006"/>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100"/>
            </a:solidFill>
          </p:spPr>
          <p:txBody>
            <a:bodyPr wrap="square" lIns="0" tIns="0" rIns="0" bIns="0" rtlCol="0"/>
            <a:lstStyle/>
            <a:p>
              <a:endParaRPr/>
            </a:p>
          </p:txBody>
        </p:sp>
        <p:sp>
          <p:nvSpPr>
            <p:cNvPr id="226" name="object 226"/>
            <p:cNvSpPr/>
            <p:nvPr/>
          </p:nvSpPr>
          <p:spPr>
            <a:xfrm>
              <a:off x="3286888" y="1284347"/>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300"/>
            </a:solidFill>
          </p:spPr>
          <p:txBody>
            <a:bodyPr wrap="square" lIns="0" tIns="0" rIns="0" bIns="0" rtlCol="0"/>
            <a:lstStyle/>
            <a:p>
              <a:endParaRPr/>
            </a:p>
          </p:txBody>
        </p:sp>
        <p:sp>
          <p:nvSpPr>
            <p:cNvPr id="227" name="object 227"/>
            <p:cNvSpPr/>
            <p:nvPr/>
          </p:nvSpPr>
          <p:spPr>
            <a:xfrm>
              <a:off x="3286888" y="127568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600"/>
            </a:solidFill>
          </p:spPr>
          <p:txBody>
            <a:bodyPr wrap="square" lIns="0" tIns="0" rIns="0" bIns="0" rtlCol="0"/>
            <a:lstStyle/>
            <a:p>
              <a:endParaRPr/>
            </a:p>
          </p:txBody>
        </p:sp>
        <p:sp>
          <p:nvSpPr>
            <p:cNvPr id="228" name="object 228"/>
            <p:cNvSpPr/>
            <p:nvPr/>
          </p:nvSpPr>
          <p:spPr>
            <a:xfrm>
              <a:off x="3286888" y="1267029"/>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900"/>
            </a:solidFill>
          </p:spPr>
          <p:txBody>
            <a:bodyPr wrap="square" lIns="0" tIns="0" rIns="0" bIns="0" rtlCol="0"/>
            <a:lstStyle/>
            <a:p>
              <a:endParaRPr/>
            </a:p>
          </p:txBody>
        </p:sp>
        <p:sp>
          <p:nvSpPr>
            <p:cNvPr id="229" name="object 229"/>
            <p:cNvSpPr/>
            <p:nvPr/>
          </p:nvSpPr>
          <p:spPr>
            <a:xfrm>
              <a:off x="3286888" y="1258370"/>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B00"/>
            </a:solidFill>
          </p:spPr>
          <p:txBody>
            <a:bodyPr wrap="square" lIns="0" tIns="0" rIns="0" bIns="0" rtlCol="0"/>
            <a:lstStyle/>
            <a:p>
              <a:endParaRPr/>
            </a:p>
          </p:txBody>
        </p:sp>
        <p:sp>
          <p:nvSpPr>
            <p:cNvPr id="230" name="object 230"/>
            <p:cNvSpPr/>
            <p:nvPr/>
          </p:nvSpPr>
          <p:spPr>
            <a:xfrm>
              <a:off x="3286888" y="1249711"/>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E00"/>
            </a:solidFill>
          </p:spPr>
          <p:txBody>
            <a:bodyPr wrap="square" lIns="0" tIns="0" rIns="0" bIns="0" rtlCol="0"/>
            <a:lstStyle/>
            <a:p>
              <a:endParaRPr/>
            </a:p>
          </p:txBody>
        </p:sp>
        <p:sp>
          <p:nvSpPr>
            <p:cNvPr id="231" name="object 231"/>
            <p:cNvSpPr/>
            <p:nvPr/>
          </p:nvSpPr>
          <p:spPr>
            <a:xfrm>
              <a:off x="3286888" y="1241052"/>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02"/>
            </a:solidFill>
          </p:spPr>
          <p:txBody>
            <a:bodyPr wrap="square" lIns="0" tIns="0" rIns="0" bIns="0" rtlCol="0"/>
            <a:lstStyle/>
            <a:p>
              <a:endParaRPr/>
            </a:p>
          </p:txBody>
        </p:sp>
        <p:sp>
          <p:nvSpPr>
            <p:cNvPr id="232" name="object 232"/>
            <p:cNvSpPr/>
            <p:nvPr/>
          </p:nvSpPr>
          <p:spPr>
            <a:xfrm>
              <a:off x="3286888" y="1232393"/>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06"/>
            </a:solidFill>
          </p:spPr>
          <p:txBody>
            <a:bodyPr wrap="square" lIns="0" tIns="0" rIns="0" bIns="0" rtlCol="0"/>
            <a:lstStyle/>
            <a:p>
              <a:endParaRPr/>
            </a:p>
          </p:txBody>
        </p:sp>
        <p:sp>
          <p:nvSpPr>
            <p:cNvPr id="233" name="object 233"/>
            <p:cNvSpPr/>
            <p:nvPr/>
          </p:nvSpPr>
          <p:spPr>
            <a:xfrm>
              <a:off x="3286888" y="1223734"/>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0A"/>
            </a:solidFill>
          </p:spPr>
          <p:txBody>
            <a:bodyPr wrap="square" lIns="0" tIns="0" rIns="0" bIns="0" rtlCol="0"/>
            <a:lstStyle/>
            <a:p>
              <a:endParaRPr/>
            </a:p>
          </p:txBody>
        </p:sp>
        <p:sp>
          <p:nvSpPr>
            <p:cNvPr id="234" name="object 234"/>
            <p:cNvSpPr/>
            <p:nvPr/>
          </p:nvSpPr>
          <p:spPr>
            <a:xfrm>
              <a:off x="3286888" y="1215075"/>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0E"/>
            </a:solidFill>
          </p:spPr>
          <p:txBody>
            <a:bodyPr wrap="square" lIns="0" tIns="0" rIns="0" bIns="0" rtlCol="0"/>
            <a:lstStyle/>
            <a:p>
              <a:endParaRPr/>
            </a:p>
          </p:txBody>
        </p:sp>
        <p:sp>
          <p:nvSpPr>
            <p:cNvPr id="235" name="object 235"/>
            <p:cNvSpPr/>
            <p:nvPr/>
          </p:nvSpPr>
          <p:spPr>
            <a:xfrm>
              <a:off x="3286888" y="1206416"/>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12"/>
            </a:solidFill>
          </p:spPr>
          <p:txBody>
            <a:bodyPr wrap="square" lIns="0" tIns="0" rIns="0" bIns="0" rtlCol="0"/>
            <a:lstStyle/>
            <a:p>
              <a:endParaRPr/>
            </a:p>
          </p:txBody>
        </p:sp>
        <p:sp>
          <p:nvSpPr>
            <p:cNvPr id="236" name="object 236"/>
            <p:cNvSpPr/>
            <p:nvPr/>
          </p:nvSpPr>
          <p:spPr>
            <a:xfrm>
              <a:off x="3286888" y="1197757"/>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16"/>
            </a:solidFill>
          </p:spPr>
          <p:txBody>
            <a:bodyPr wrap="square" lIns="0" tIns="0" rIns="0" bIns="0" rtlCol="0"/>
            <a:lstStyle/>
            <a:p>
              <a:endParaRPr/>
            </a:p>
          </p:txBody>
        </p:sp>
        <p:sp>
          <p:nvSpPr>
            <p:cNvPr id="237" name="object 237"/>
            <p:cNvSpPr/>
            <p:nvPr/>
          </p:nvSpPr>
          <p:spPr>
            <a:xfrm>
              <a:off x="3286888" y="118909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1A"/>
            </a:solidFill>
          </p:spPr>
          <p:txBody>
            <a:bodyPr wrap="square" lIns="0" tIns="0" rIns="0" bIns="0" rtlCol="0"/>
            <a:lstStyle/>
            <a:p>
              <a:endParaRPr/>
            </a:p>
          </p:txBody>
        </p:sp>
        <p:sp>
          <p:nvSpPr>
            <p:cNvPr id="238" name="object 238"/>
            <p:cNvSpPr/>
            <p:nvPr/>
          </p:nvSpPr>
          <p:spPr>
            <a:xfrm>
              <a:off x="3286888" y="1180440"/>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1E"/>
            </a:solidFill>
          </p:spPr>
          <p:txBody>
            <a:bodyPr wrap="square" lIns="0" tIns="0" rIns="0" bIns="0" rtlCol="0"/>
            <a:lstStyle/>
            <a:p>
              <a:endParaRPr/>
            </a:p>
          </p:txBody>
        </p:sp>
        <p:sp>
          <p:nvSpPr>
            <p:cNvPr id="239" name="object 239"/>
            <p:cNvSpPr/>
            <p:nvPr/>
          </p:nvSpPr>
          <p:spPr>
            <a:xfrm>
              <a:off x="3286888" y="1171781"/>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22"/>
            </a:solidFill>
          </p:spPr>
          <p:txBody>
            <a:bodyPr wrap="square" lIns="0" tIns="0" rIns="0" bIns="0" rtlCol="0"/>
            <a:lstStyle/>
            <a:p>
              <a:endParaRPr/>
            </a:p>
          </p:txBody>
        </p:sp>
        <p:sp>
          <p:nvSpPr>
            <p:cNvPr id="240" name="object 240"/>
            <p:cNvSpPr/>
            <p:nvPr/>
          </p:nvSpPr>
          <p:spPr>
            <a:xfrm>
              <a:off x="3286888" y="1163122"/>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26"/>
            </a:solidFill>
          </p:spPr>
          <p:txBody>
            <a:bodyPr wrap="square" lIns="0" tIns="0" rIns="0" bIns="0" rtlCol="0"/>
            <a:lstStyle/>
            <a:p>
              <a:endParaRPr/>
            </a:p>
          </p:txBody>
        </p:sp>
        <p:sp>
          <p:nvSpPr>
            <p:cNvPr id="241" name="object 241"/>
            <p:cNvSpPr/>
            <p:nvPr/>
          </p:nvSpPr>
          <p:spPr>
            <a:xfrm>
              <a:off x="3286888" y="1154463"/>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2A"/>
            </a:solidFill>
          </p:spPr>
          <p:txBody>
            <a:bodyPr wrap="square" lIns="0" tIns="0" rIns="0" bIns="0" rtlCol="0"/>
            <a:lstStyle/>
            <a:p>
              <a:endParaRPr/>
            </a:p>
          </p:txBody>
        </p:sp>
        <p:sp>
          <p:nvSpPr>
            <p:cNvPr id="242" name="object 242"/>
            <p:cNvSpPr/>
            <p:nvPr/>
          </p:nvSpPr>
          <p:spPr>
            <a:xfrm>
              <a:off x="3286888" y="1145804"/>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2E"/>
            </a:solidFill>
          </p:spPr>
          <p:txBody>
            <a:bodyPr wrap="square" lIns="0" tIns="0" rIns="0" bIns="0" rtlCol="0"/>
            <a:lstStyle/>
            <a:p>
              <a:endParaRPr/>
            </a:p>
          </p:txBody>
        </p:sp>
        <p:sp>
          <p:nvSpPr>
            <p:cNvPr id="243" name="object 243"/>
            <p:cNvSpPr/>
            <p:nvPr/>
          </p:nvSpPr>
          <p:spPr>
            <a:xfrm>
              <a:off x="3286888" y="1137145"/>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32"/>
            </a:solidFill>
          </p:spPr>
          <p:txBody>
            <a:bodyPr wrap="square" lIns="0" tIns="0" rIns="0" bIns="0" rtlCol="0"/>
            <a:lstStyle/>
            <a:p>
              <a:endParaRPr/>
            </a:p>
          </p:txBody>
        </p:sp>
        <p:sp>
          <p:nvSpPr>
            <p:cNvPr id="244" name="object 244"/>
            <p:cNvSpPr/>
            <p:nvPr/>
          </p:nvSpPr>
          <p:spPr>
            <a:xfrm>
              <a:off x="3286888" y="1128486"/>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36"/>
            </a:solidFill>
          </p:spPr>
          <p:txBody>
            <a:bodyPr wrap="square" lIns="0" tIns="0" rIns="0" bIns="0" rtlCol="0"/>
            <a:lstStyle/>
            <a:p>
              <a:endParaRPr/>
            </a:p>
          </p:txBody>
        </p:sp>
        <p:sp>
          <p:nvSpPr>
            <p:cNvPr id="245" name="object 245"/>
            <p:cNvSpPr/>
            <p:nvPr/>
          </p:nvSpPr>
          <p:spPr>
            <a:xfrm>
              <a:off x="3286888" y="1119827"/>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3A"/>
            </a:solidFill>
          </p:spPr>
          <p:txBody>
            <a:bodyPr wrap="square" lIns="0" tIns="0" rIns="0" bIns="0" rtlCol="0"/>
            <a:lstStyle/>
            <a:p>
              <a:endParaRPr/>
            </a:p>
          </p:txBody>
        </p:sp>
        <p:sp>
          <p:nvSpPr>
            <p:cNvPr id="246" name="object 246"/>
            <p:cNvSpPr/>
            <p:nvPr/>
          </p:nvSpPr>
          <p:spPr>
            <a:xfrm>
              <a:off x="3286888" y="111116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3E"/>
            </a:solidFill>
          </p:spPr>
          <p:txBody>
            <a:bodyPr wrap="square" lIns="0" tIns="0" rIns="0" bIns="0" rtlCol="0"/>
            <a:lstStyle/>
            <a:p>
              <a:endParaRPr/>
            </a:p>
          </p:txBody>
        </p:sp>
        <p:sp>
          <p:nvSpPr>
            <p:cNvPr id="247" name="object 247"/>
            <p:cNvSpPr/>
            <p:nvPr/>
          </p:nvSpPr>
          <p:spPr>
            <a:xfrm>
              <a:off x="3286888" y="1102509"/>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41"/>
            </a:solidFill>
          </p:spPr>
          <p:txBody>
            <a:bodyPr wrap="square" lIns="0" tIns="0" rIns="0" bIns="0" rtlCol="0"/>
            <a:lstStyle/>
            <a:p>
              <a:endParaRPr/>
            </a:p>
          </p:txBody>
        </p:sp>
        <p:sp>
          <p:nvSpPr>
            <p:cNvPr id="248" name="object 248"/>
            <p:cNvSpPr/>
            <p:nvPr/>
          </p:nvSpPr>
          <p:spPr>
            <a:xfrm>
              <a:off x="3286888" y="1093850"/>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45"/>
            </a:solidFill>
          </p:spPr>
          <p:txBody>
            <a:bodyPr wrap="square" lIns="0" tIns="0" rIns="0" bIns="0" rtlCol="0"/>
            <a:lstStyle/>
            <a:p>
              <a:endParaRPr/>
            </a:p>
          </p:txBody>
        </p:sp>
        <p:sp>
          <p:nvSpPr>
            <p:cNvPr id="249" name="object 249"/>
            <p:cNvSpPr/>
            <p:nvPr/>
          </p:nvSpPr>
          <p:spPr>
            <a:xfrm>
              <a:off x="3286888" y="1085191"/>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49"/>
            </a:solidFill>
          </p:spPr>
          <p:txBody>
            <a:bodyPr wrap="square" lIns="0" tIns="0" rIns="0" bIns="0" rtlCol="0"/>
            <a:lstStyle/>
            <a:p>
              <a:endParaRPr/>
            </a:p>
          </p:txBody>
        </p:sp>
        <p:sp>
          <p:nvSpPr>
            <p:cNvPr id="250" name="object 250"/>
            <p:cNvSpPr/>
            <p:nvPr/>
          </p:nvSpPr>
          <p:spPr>
            <a:xfrm>
              <a:off x="3286888" y="1076532"/>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4D"/>
            </a:solidFill>
          </p:spPr>
          <p:txBody>
            <a:bodyPr wrap="square" lIns="0" tIns="0" rIns="0" bIns="0" rtlCol="0"/>
            <a:lstStyle/>
            <a:p>
              <a:endParaRPr/>
            </a:p>
          </p:txBody>
        </p:sp>
        <p:sp>
          <p:nvSpPr>
            <p:cNvPr id="251" name="object 251"/>
            <p:cNvSpPr/>
            <p:nvPr/>
          </p:nvSpPr>
          <p:spPr>
            <a:xfrm>
              <a:off x="3286888" y="1067873"/>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51"/>
            </a:solidFill>
          </p:spPr>
          <p:txBody>
            <a:bodyPr wrap="square" lIns="0" tIns="0" rIns="0" bIns="0" rtlCol="0"/>
            <a:lstStyle/>
            <a:p>
              <a:endParaRPr/>
            </a:p>
          </p:txBody>
        </p:sp>
        <p:sp>
          <p:nvSpPr>
            <p:cNvPr id="252" name="object 252"/>
            <p:cNvSpPr/>
            <p:nvPr/>
          </p:nvSpPr>
          <p:spPr>
            <a:xfrm>
              <a:off x="3286888" y="1059214"/>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55"/>
            </a:solidFill>
          </p:spPr>
          <p:txBody>
            <a:bodyPr wrap="square" lIns="0" tIns="0" rIns="0" bIns="0" rtlCol="0"/>
            <a:lstStyle/>
            <a:p>
              <a:endParaRPr/>
            </a:p>
          </p:txBody>
        </p:sp>
        <p:sp>
          <p:nvSpPr>
            <p:cNvPr id="253" name="object 253"/>
            <p:cNvSpPr/>
            <p:nvPr/>
          </p:nvSpPr>
          <p:spPr>
            <a:xfrm>
              <a:off x="3286888" y="1050555"/>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59"/>
            </a:solidFill>
          </p:spPr>
          <p:txBody>
            <a:bodyPr wrap="square" lIns="0" tIns="0" rIns="0" bIns="0" rtlCol="0"/>
            <a:lstStyle/>
            <a:p>
              <a:endParaRPr/>
            </a:p>
          </p:txBody>
        </p:sp>
        <p:sp>
          <p:nvSpPr>
            <p:cNvPr id="254" name="object 254"/>
            <p:cNvSpPr/>
            <p:nvPr/>
          </p:nvSpPr>
          <p:spPr>
            <a:xfrm>
              <a:off x="3286888" y="1041896"/>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5D"/>
            </a:solidFill>
          </p:spPr>
          <p:txBody>
            <a:bodyPr wrap="square" lIns="0" tIns="0" rIns="0" bIns="0" rtlCol="0"/>
            <a:lstStyle/>
            <a:p>
              <a:endParaRPr/>
            </a:p>
          </p:txBody>
        </p:sp>
        <p:sp>
          <p:nvSpPr>
            <p:cNvPr id="255" name="object 255"/>
            <p:cNvSpPr/>
            <p:nvPr/>
          </p:nvSpPr>
          <p:spPr>
            <a:xfrm>
              <a:off x="3286888" y="1033237"/>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61"/>
            </a:solidFill>
          </p:spPr>
          <p:txBody>
            <a:bodyPr wrap="square" lIns="0" tIns="0" rIns="0" bIns="0" rtlCol="0"/>
            <a:lstStyle/>
            <a:p>
              <a:endParaRPr/>
            </a:p>
          </p:txBody>
        </p:sp>
        <p:sp>
          <p:nvSpPr>
            <p:cNvPr id="256" name="object 256"/>
            <p:cNvSpPr/>
            <p:nvPr/>
          </p:nvSpPr>
          <p:spPr>
            <a:xfrm>
              <a:off x="3286888" y="102457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65"/>
            </a:solidFill>
          </p:spPr>
          <p:txBody>
            <a:bodyPr wrap="square" lIns="0" tIns="0" rIns="0" bIns="0" rtlCol="0"/>
            <a:lstStyle/>
            <a:p>
              <a:endParaRPr/>
            </a:p>
          </p:txBody>
        </p:sp>
        <p:sp>
          <p:nvSpPr>
            <p:cNvPr id="257" name="object 257"/>
            <p:cNvSpPr/>
            <p:nvPr/>
          </p:nvSpPr>
          <p:spPr>
            <a:xfrm>
              <a:off x="3286888" y="1015919"/>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69"/>
            </a:solidFill>
          </p:spPr>
          <p:txBody>
            <a:bodyPr wrap="square" lIns="0" tIns="0" rIns="0" bIns="0" rtlCol="0"/>
            <a:lstStyle/>
            <a:p>
              <a:endParaRPr/>
            </a:p>
          </p:txBody>
        </p:sp>
        <p:sp>
          <p:nvSpPr>
            <p:cNvPr id="258" name="object 258"/>
            <p:cNvSpPr/>
            <p:nvPr/>
          </p:nvSpPr>
          <p:spPr>
            <a:xfrm>
              <a:off x="3286888" y="1007260"/>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6D"/>
            </a:solidFill>
          </p:spPr>
          <p:txBody>
            <a:bodyPr wrap="square" lIns="0" tIns="0" rIns="0" bIns="0" rtlCol="0"/>
            <a:lstStyle/>
            <a:p>
              <a:endParaRPr/>
            </a:p>
          </p:txBody>
        </p:sp>
        <p:sp>
          <p:nvSpPr>
            <p:cNvPr id="259" name="object 259"/>
            <p:cNvSpPr/>
            <p:nvPr/>
          </p:nvSpPr>
          <p:spPr>
            <a:xfrm>
              <a:off x="3286888" y="998601"/>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71"/>
            </a:solidFill>
          </p:spPr>
          <p:txBody>
            <a:bodyPr wrap="square" lIns="0" tIns="0" rIns="0" bIns="0" rtlCol="0"/>
            <a:lstStyle/>
            <a:p>
              <a:endParaRPr/>
            </a:p>
          </p:txBody>
        </p:sp>
        <p:sp>
          <p:nvSpPr>
            <p:cNvPr id="260" name="object 260"/>
            <p:cNvSpPr/>
            <p:nvPr/>
          </p:nvSpPr>
          <p:spPr>
            <a:xfrm>
              <a:off x="3286888" y="989942"/>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75"/>
            </a:solidFill>
          </p:spPr>
          <p:txBody>
            <a:bodyPr wrap="square" lIns="0" tIns="0" rIns="0" bIns="0" rtlCol="0"/>
            <a:lstStyle/>
            <a:p>
              <a:endParaRPr/>
            </a:p>
          </p:txBody>
        </p:sp>
        <p:sp>
          <p:nvSpPr>
            <p:cNvPr id="261" name="object 261"/>
            <p:cNvSpPr/>
            <p:nvPr/>
          </p:nvSpPr>
          <p:spPr>
            <a:xfrm>
              <a:off x="3286888" y="981283"/>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79"/>
            </a:solidFill>
          </p:spPr>
          <p:txBody>
            <a:bodyPr wrap="square" lIns="0" tIns="0" rIns="0" bIns="0" rtlCol="0"/>
            <a:lstStyle/>
            <a:p>
              <a:endParaRPr/>
            </a:p>
          </p:txBody>
        </p:sp>
        <p:sp>
          <p:nvSpPr>
            <p:cNvPr id="262" name="object 262"/>
            <p:cNvSpPr/>
            <p:nvPr/>
          </p:nvSpPr>
          <p:spPr>
            <a:xfrm>
              <a:off x="3286888" y="972624"/>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7D"/>
            </a:solidFill>
          </p:spPr>
          <p:txBody>
            <a:bodyPr wrap="square" lIns="0" tIns="0" rIns="0" bIns="0" rtlCol="0"/>
            <a:lstStyle/>
            <a:p>
              <a:endParaRPr/>
            </a:p>
          </p:txBody>
        </p:sp>
        <p:sp>
          <p:nvSpPr>
            <p:cNvPr id="263" name="object 263"/>
            <p:cNvSpPr/>
            <p:nvPr/>
          </p:nvSpPr>
          <p:spPr>
            <a:xfrm>
              <a:off x="3286888" y="963965"/>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80"/>
            </a:solidFill>
          </p:spPr>
          <p:txBody>
            <a:bodyPr wrap="square" lIns="0" tIns="0" rIns="0" bIns="0" rtlCol="0"/>
            <a:lstStyle/>
            <a:p>
              <a:endParaRPr/>
            </a:p>
          </p:txBody>
        </p:sp>
        <p:sp>
          <p:nvSpPr>
            <p:cNvPr id="264" name="object 264"/>
            <p:cNvSpPr/>
            <p:nvPr/>
          </p:nvSpPr>
          <p:spPr>
            <a:xfrm>
              <a:off x="3286888" y="955306"/>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84"/>
            </a:solidFill>
          </p:spPr>
          <p:txBody>
            <a:bodyPr wrap="square" lIns="0" tIns="0" rIns="0" bIns="0" rtlCol="0"/>
            <a:lstStyle/>
            <a:p>
              <a:endParaRPr/>
            </a:p>
          </p:txBody>
        </p:sp>
        <p:sp>
          <p:nvSpPr>
            <p:cNvPr id="265" name="object 265"/>
            <p:cNvSpPr/>
            <p:nvPr/>
          </p:nvSpPr>
          <p:spPr>
            <a:xfrm>
              <a:off x="3286888" y="946647"/>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88"/>
            </a:solidFill>
          </p:spPr>
          <p:txBody>
            <a:bodyPr wrap="square" lIns="0" tIns="0" rIns="0" bIns="0" rtlCol="0"/>
            <a:lstStyle/>
            <a:p>
              <a:endParaRPr/>
            </a:p>
          </p:txBody>
        </p:sp>
        <p:sp>
          <p:nvSpPr>
            <p:cNvPr id="266" name="object 266"/>
            <p:cNvSpPr/>
            <p:nvPr/>
          </p:nvSpPr>
          <p:spPr>
            <a:xfrm>
              <a:off x="3286888" y="93798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8C"/>
            </a:solidFill>
          </p:spPr>
          <p:txBody>
            <a:bodyPr wrap="square" lIns="0" tIns="0" rIns="0" bIns="0" rtlCol="0"/>
            <a:lstStyle/>
            <a:p>
              <a:endParaRPr/>
            </a:p>
          </p:txBody>
        </p:sp>
        <p:sp>
          <p:nvSpPr>
            <p:cNvPr id="267" name="object 267"/>
            <p:cNvSpPr/>
            <p:nvPr/>
          </p:nvSpPr>
          <p:spPr>
            <a:xfrm>
              <a:off x="3286888" y="929329"/>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90"/>
            </a:solidFill>
          </p:spPr>
          <p:txBody>
            <a:bodyPr wrap="square" lIns="0" tIns="0" rIns="0" bIns="0" rtlCol="0"/>
            <a:lstStyle/>
            <a:p>
              <a:endParaRPr/>
            </a:p>
          </p:txBody>
        </p:sp>
        <p:sp>
          <p:nvSpPr>
            <p:cNvPr id="268" name="object 268"/>
            <p:cNvSpPr/>
            <p:nvPr/>
          </p:nvSpPr>
          <p:spPr>
            <a:xfrm>
              <a:off x="3286888" y="920670"/>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94"/>
            </a:solidFill>
          </p:spPr>
          <p:txBody>
            <a:bodyPr wrap="square" lIns="0" tIns="0" rIns="0" bIns="0" rtlCol="0"/>
            <a:lstStyle/>
            <a:p>
              <a:endParaRPr/>
            </a:p>
          </p:txBody>
        </p:sp>
        <p:sp>
          <p:nvSpPr>
            <p:cNvPr id="269" name="object 269"/>
            <p:cNvSpPr/>
            <p:nvPr/>
          </p:nvSpPr>
          <p:spPr>
            <a:xfrm>
              <a:off x="3286888" y="912011"/>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98"/>
            </a:solidFill>
          </p:spPr>
          <p:txBody>
            <a:bodyPr wrap="square" lIns="0" tIns="0" rIns="0" bIns="0" rtlCol="0"/>
            <a:lstStyle/>
            <a:p>
              <a:endParaRPr/>
            </a:p>
          </p:txBody>
        </p:sp>
        <p:sp>
          <p:nvSpPr>
            <p:cNvPr id="270" name="object 270"/>
            <p:cNvSpPr/>
            <p:nvPr/>
          </p:nvSpPr>
          <p:spPr>
            <a:xfrm>
              <a:off x="3286888" y="903352"/>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9C"/>
            </a:solidFill>
          </p:spPr>
          <p:txBody>
            <a:bodyPr wrap="square" lIns="0" tIns="0" rIns="0" bIns="0" rtlCol="0"/>
            <a:lstStyle/>
            <a:p>
              <a:endParaRPr/>
            </a:p>
          </p:txBody>
        </p:sp>
        <p:sp>
          <p:nvSpPr>
            <p:cNvPr id="271" name="object 271"/>
            <p:cNvSpPr/>
            <p:nvPr/>
          </p:nvSpPr>
          <p:spPr>
            <a:xfrm>
              <a:off x="3286888" y="894693"/>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A0"/>
            </a:solidFill>
          </p:spPr>
          <p:txBody>
            <a:bodyPr wrap="square" lIns="0" tIns="0" rIns="0" bIns="0" rtlCol="0"/>
            <a:lstStyle/>
            <a:p>
              <a:endParaRPr/>
            </a:p>
          </p:txBody>
        </p:sp>
        <p:sp>
          <p:nvSpPr>
            <p:cNvPr id="272" name="object 272"/>
            <p:cNvSpPr/>
            <p:nvPr/>
          </p:nvSpPr>
          <p:spPr>
            <a:xfrm>
              <a:off x="3286888" y="886034"/>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A4"/>
            </a:solidFill>
          </p:spPr>
          <p:txBody>
            <a:bodyPr wrap="square" lIns="0" tIns="0" rIns="0" bIns="0" rtlCol="0"/>
            <a:lstStyle/>
            <a:p>
              <a:endParaRPr/>
            </a:p>
          </p:txBody>
        </p:sp>
        <p:sp>
          <p:nvSpPr>
            <p:cNvPr id="273" name="object 273"/>
            <p:cNvSpPr/>
            <p:nvPr/>
          </p:nvSpPr>
          <p:spPr>
            <a:xfrm>
              <a:off x="3286888" y="877375"/>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A8"/>
            </a:solidFill>
          </p:spPr>
          <p:txBody>
            <a:bodyPr wrap="square" lIns="0" tIns="0" rIns="0" bIns="0" rtlCol="0"/>
            <a:lstStyle/>
            <a:p>
              <a:endParaRPr/>
            </a:p>
          </p:txBody>
        </p:sp>
        <p:sp>
          <p:nvSpPr>
            <p:cNvPr id="274" name="object 274"/>
            <p:cNvSpPr/>
            <p:nvPr/>
          </p:nvSpPr>
          <p:spPr>
            <a:xfrm>
              <a:off x="3286888" y="868716"/>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AC"/>
            </a:solidFill>
          </p:spPr>
          <p:txBody>
            <a:bodyPr wrap="square" lIns="0" tIns="0" rIns="0" bIns="0" rtlCol="0"/>
            <a:lstStyle/>
            <a:p>
              <a:endParaRPr/>
            </a:p>
          </p:txBody>
        </p:sp>
        <p:sp>
          <p:nvSpPr>
            <p:cNvPr id="275" name="object 275"/>
            <p:cNvSpPr/>
            <p:nvPr/>
          </p:nvSpPr>
          <p:spPr>
            <a:xfrm>
              <a:off x="3286888" y="86005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B0"/>
            </a:solidFill>
          </p:spPr>
          <p:txBody>
            <a:bodyPr wrap="square" lIns="0" tIns="0" rIns="0" bIns="0" rtlCol="0"/>
            <a:lstStyle/>
            <a:p>
              <a:endParaRPr/>
            </a:p>
          </p:txBody>
        </p:sp>
        <p:sp>
          <p:nvSpPr>
            <p:cNvPr id="276" name="object 276"/>
            <p:cNvSpPr/>
            <p:nvPr/>
          </p:nvSpPr>
          <p:spPr>
            <a:xfrm>
              <a:off x="3286888" y="851399"/>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B4"/>
            </a:solidFill>
          </p:spPr>
          <p:txBody>
            <a:bodyPr wrap="square" lIns="0" tIns="0" rIns="0" bIns="0" rtlCol="0"/>
            <a:lstStyle/>
            <a:p>
              <a:endParaRPr/>
            </a:p>
          </p:txBody>
        </p:sp>
        <p:sp>
          <p:nvSpPr>
            <p:cNvPr id="277" name="object 277"/>
            <p:cNvSpPr/>
            <p:nvPr/>
          </p:nvSpPr>
          <p:spPr>
            <a:xfrm>
              <a:off x="3286888" y="842740"/>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B8"/>
            </a:solidFill>
          </p:spPr>
          <p:txBody>
            <a:bodyPr wrap="square" lIns="0" tIns="0" rIns="0" bIns="0" rtlCol="0"/>
            <a:lstStyle/>
            <a:p>
              <a:endParaRPr/>
            </a:p>
          </p:txBody>
        </p:sp>
        <p:sp>
          <p:nvSpPr>
            <p:cNvPr id="278" name="object 278"/>
            <p:cNvSpPr/>
            <p:nvPr/>
          </p:nvSpPr>
          <p:spPr>
            <a:xfrm>
              <a:off x="3286888" y="834081"/>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BC"/>
            </a:solidFill>
          </p:spPr>
          <p:txBody>
            <a:bodyPr wrap="square" lIns="0" tIns="0" rIns="0" bIns="0" rtlCol="0"/>
            <a:lstStyle/>
            <a:p>
              <a:endParaRPr/>
            </a:p>
          </p:txBody>
        </p:sp>
        <p:sp>
          <p:nvSpPr>
            <p:cNvPr id="279" name="object 279"/>
            <p:cNvSpPr/>
            <p:nvPr/>
          </p:nvSpPr>
          <p:spPr>
            <a:xfrm>
              <a:off x="3286888" y="825422"/>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BF"/>
            </a:solidFill>
          </p:spPr>
          <p:txBody>
            <a:bodyPr wrap="square" lIns="0" tIns="0" rIns="0" bIns="0" rtlCol="0"/>
            <a:lstStyle/>
            <a:p>
              <a:endParaRPr/>
            </a:p>
          </p:txBody>
        </p:sp>
        <p:sp>
          <p:nvSpPr>
            <p:cNvPr id="280" name="object 280"/>
            <p:cNvSpPr/>
            <p:nvPr/>
          </p:nvSpPr>
          <p:spPr>
            <a:xfrm>
              <a:off x="3286888" y="816763"/>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C3"/>
            </a:solidFill>
          </p:spPr>
          <p:txBody>
            <a:bodyPr wrap="square" lIns="0" tIns="0" rIns="0" bIns="0" rtlCol="0"/>
            <a:lstStyle/>
            <a:p>
              <a:endParaRPr/>
            </a:p>
          </p:txBody>
        </p:sp>
        <p:sp>
          <p:nvSpPr>
            <p:cNvPr id="281" name="object 281"/>
            <p:cNvSpPr/>
            <p:nvPr/>
          </p:nvSpPr>
          <p:spPr>
            <a:xfrm>
              <a:off x="3286888" y="808104"/>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C7"/>
            </a:solidFill>
          </p:spPr>
          <p:txBody>
            <a:bodyPr wrap="square" lIns="0" tIns="0" rIns="0" bIns="0" rtlCol="0"/>
            <a:lstStyle/>
            <a:p>
              <a:endParaRPr/>
            </a:p>
          </p:txBody>
        </p:sp>
        <p:sp>
          <p:nvSpPr>
            <p:cNvPr id="282" name="object 282"/>
            <p:cNvSpPr/>
            <p:nvPr/>
          </p:nvSpPr>
          <p:spPr>
            <a:xfrm>
              <a:off x="3286888" y="799445"/>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CB"/>
            </a:solidFill>
          </p:spPr>
          <p:txBody>
            <a:bodyPr wrap="square" lIns="0" tIns="0" rIns="0" bIns="0" rtlCol="0"/>
            <a:lstStyle/>
            <a:p>
              <a:endParaRPr/>
            </a:p>
          </p:txBody>
        </p:sp>
        <p:sp>
          <p:nvSpPr>
            <p:cNvPr id="283" name="object 283"/>
            <p:cNvSpPr/>
            <p:nvPr/>
          </p:nvSpPr>
          <p:spPr>
            <a:xfrm>
              <a:off x="3286888" y="790786"/>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CF"/>
            </a:solidFill>
          </p:spPr>
          <p:txBody>
            <a:bodyPr wrap="square" lIns="0" tIns="0" rIns="0" bIns="0" rtlCol="0"/>
            <a:lstStyle/>
            <a:p>
              <a:endParaRPr/>
            </a:p>
          </p:txBody>
        </p:sp>
        <p:sp>
          <p:nvSpPr>
            <p:cNvPr id="284" name="object 284"/>
            <p:cNvSpPr/>
            <p:nvPr/>
          </p:nvSpPr>
          <p:spPr>
            <a:xfrm>
              <a:off x="3286888" y="782127"/>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D3"/>
            </a:solidFill>
          </p:spPr>
          <p:txBody>
            <a:bodyPr wrap="square" lIns="0" tIns="0" rIns="0" bIns="0" rtlCol="0"/>
            <a:lstStyle/>
            <a:p>
              <a:endParaRPr/>
            </a:p>
          </p:txBody>
        </p:sp>
        <p:sp>
          <p:nvSpPr>
            <p:cNvPr id="285" name="object 285"/>
            <p:cNvSpPr/>
            <p:nvPr/>
          </p:nvSpPr>
          <p:spPr>
            <a:xfrm>
              <a:off x="3286888" y="77346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D7"/>
            </a:solidFill>
          </p:spPr>
          <p:txBody>
            <a:bodyPr wrap="square" lIns="0" tIns="0" rIns="0" bIns="0" rtlCol="0"/>
            <a:lstStyle/>
            <a:p>
              <a:endParaRPr/>
            </a:p>
          </p:txBody>
        </p:sp>
        <p:sp>
          <p:nvSpPr>
            <p:cNvPr id="286" name="object 286"/>
            <p:cNvSpPr/>
            <p:nvPr/>
          </p:nvSpPr>
          <p:spPr>
            <a:xfrm>
              <a:off x="3286888" y="764809"/>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DB"/>
            </a:solidFill>
          </p:spPr>
          <p:txBody>
            <a:bodyPr wrap="square" lIns="0" tIns="0" rIns="0" bIns="0" rtlCol="0"/>
            <a:lstStyle/>
            <a:p>
              <a:endParaRPr/>
            </a:p>
          </p:txBody>
        </p:sp>
        <p:sp>
          <p:nvSpPr>
            <p:cNvPr id="287" name="object 287"/>
            <p:cNvSpPr/>
            <p:nvPr/>
          </p:nvSpPr>
          <p:spPr>
            <a:xfrm>
              <a:off x="3286888" y="756150"/>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DF"/>
            </a:solidFill>
          </p:spPr>
          <p:txBody>
            <a:bodyPr wrap="square" lIns="0" tIns="0" rIns="0" bIns="0" rtlCol="0"/>
            <a:lstStyle/>
            <a:p>
              <a:endParaRPr/>
            </a:p>
          </p:txBody>
        </p:sp>
        <p:sp>
          <p:nvSpPr>
            <p:cNvPr id="288" name="object 288"/>
            <p:cNvSpPr/>
            <p:nvPr/>
          </p:nvSpPr>
          <p:spPr>
            <a:xfrm>
              <a:off x="3286888" y="747491"/>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E3"/>
            </a:solidFill>
          </p:spPr>
          <p:txBody>
            <a:bodyPr wrap="square" lIns="0" tIns="0" rIns="0" bIns="0" rtlCol="0"/>
            <a:lstStyle/>
            <a:p>
              <a:endParaRPr/>
            </a:p>
          </p:txBody>
        </p:sp>
        <p:sp>
          <p:nvSpPr>
            <p:cNvPr id="289" name="object 289"/>
            <p:cNvSpPr/>
            <p:nvPr/>
          </p:nvSpPr>
          <p:spPr>
            <a:xfrm>
              <a:off x="3286888" y="738832"/>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E7"/>
            </a:solidFill>
          </p:spPr>
          <p:txBody>
            <a:bodyPr wrap="square" lIns="0" tIns="0" rIns="0" bIns="0" rtlCol="0"/>
            <a:lstStyle/>
            <a:p>
              <a:endParaRPr/>
            </a:p>
          </p:txBody>
        </p:sp>
        <p:sp>
          <p:nvSpPr>
            <p:cNvPr id="290" name="object 290"/>
            <p:cNvSpPr/>
            <p:nvPr/>
          </p:nvSpPr>
          <p:spPr>
            <a:xfrm>
              <a:off x="3286888" y="730173"/>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EB"/>
            </a:solidFill>
          </p:spPr>
          <p:txBody>
            <a:bodyPr wrap="square" lIns="0" tIns="0" rIns="0" bIns="0" rtlCol="0"/>
            <a:lstStyle/>
            <a:p>
              <a:endParaRPr/>
            </a:p>
          </p:txBody>
        </p:sp>
        <p:sp>
          <p:nvSpPr>
            <p:cNvPr id="291" name="object 291"/>
            <p:cNvSpPr/>
            <p:nvPr/>
          </p:nvSpPr>
          <p:spPr>
            <a:xfrm>
              <a:off x="3286888" y="721514"/>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EF"/>
            </a:solidFill>
          </p:spPr>
          <p:txBody>
            <a:bodyPr wrap="square" lIns="0" tIns="0" rIns="0" bIns="0" rtlCol="0"/>
            <a:lstStyle/>
            <a:p>
              <a:endParaRPr/>
            </a:p>
          </p:txBody>
        </p:sp>
        <p:sp>
          <p:nvSpPr>
            <p:cNvPr id="292" name="object 292"/>
            <p:cNvSpPr/>
            <p:nvPr/>
          </p:nvSpPr>
          <p:spPr>
            <a:xfrm>
              <a:off x="3286888" y="712855"/>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F3"/>
            </a:solidFill>
          </p:spPr>
          <p:txBody>
            <a:bodyPr wrap="square" lIns="0" tIns="0" rIns="0" bIns="0" rtlCol="0"/>
            <a:lstStyle/>
            <a:p>
              <a:endParaRPr/>
            </a:p>
          </p:txBody>
        </p:sp>
        <p:sp>
          <p:nvSpPr>
            <p:cNvPr id="293" name="object 293"/>
            <p:cNvSpPr/>
            <p:nvPr/>
          </p:nvSpPr>
          <p:spPr>
            <a:xfrm>
              <a:off x="3286888" y="704196"/>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F7"/>
            </a:solidFill>
          </p:spPr>
          <p:txBody>
            <a:bodyPr wrap="square" lIns="0" tIns="0" rIns="0" bIns="0" rtlCol="0"/>
            <a:lstStyle/>
            <a:p>
              <a:endParaRPr/>
            </a:p>
          </p:txBody>
        </p:sp>
        <p:sp>
          <p:nvSpPr>
            <p:cNvPr id="294" name="object 294"/>
            <p:cNvSpPr/>
            <p:nvPr/>
          </p:nvSpPr>
          <p:spPr>
            <a:xfrm>
              <a:off x="3286888" y="695537"/>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FB"/>
            </a:solidFill>
          </p:spPr>
          <p:txBody>
            <a:bodyPr wrap="square" lIns="0" tIns="0" rIns="0" bIns="0" rtlCol="0"/>
            <a:lstStyle/>
            <a:p>
              <a:endParaRPr/>
            </a:p>
          </p:txBody>
        </p:sp>
        <p:sp>
          <p:nvSpPr>
            <p:cNvPr id="295" name="object 295"/>
            <p:cNvSpPr/>
            <p:nvPr/>
          </p:nvSpPr>
          <p:spPr>
            <a:xfrm>
              <a:off x="3286888" y="686878"/>
              <a:ext cx="111125" cy="8890"/>
            </a:xfrm>
            <a:custGeom>
              <a:avLst/>
              <a:gdLst/>
              <a:ahLst/>
              <a:cxnLst/>
              <a:rect l="l" t="t" r="r" b="b"/>
              <a:pathLst>
                <a:path w="111125" h="8890">
                  <a:moveTo>
                    <a:pt x="110834" y="0"/>
                  </a:moveTo>
                  <a:lnTo>
                    <a:pt x="0" y="0"/>
                  </a:lnTo>
                  <a:lnTo>
                    <a:pt x="0" y="8658"/>
                  </a:lnTo>
                  <a:lnTo>
                    <a:pt x="110834" y="8658"/>
                  </a:lnTo>
                  <a:lnTo>
                    <a:pt x="110834" y="0"/>
                  </a:lnTo>
                  <a:close/>
                </a:path>
              </a:pathLst>
            </a:custGeom>
            <a:solidFill>
              <a:srgbClr val="FFFFFF"/>
            </a:solidFill>
          </p:spPr>
          <p:txBody>
            <a:bodyPr wrap="square" lIns="0" tIns="0" rIns="0" bIns="0" rtlCol="0"/>
            <a:lstStyle/>
            <a:p>
              <a:endParaRPr/>
            </a:p>
          </p:txBody>
        </p:sp>
      </p:grpSp>
      <p:sp>
        <p:nvSpPr>
          <p:cNvPr id="296" name="object 296"/>
          <p:cNvSpPr txBox="1"/>
          <p:nvPr/>
        </p:nvSpPr>
        <p:spPr>
          <a:xfrm>
            <a:off x="3452377" y="2821203"/>
            <a:ext cx="182880" cy="140970"/>
          </a:xfrm>
          <a:prstGeom prst="rect">
            <a:avLst/>
          </a:prstGeom>
        </p:spPr>
        <p:txBody>
          <a:bodyPr vert="horz" wrap="square" lIns="0" tIns="13335" rIns="0" bIns="0" rtlCol="0">
            <a:spAutoFit/>
          </a:bodyPr>
          <a:lstStyle/>
          <a:p>
            <a:pPr marL="12700">
              <a:lnSpc>
                <a:spcPct val="100000"/>
              </a:lnSpc>
              <a:spcBef>
                <a:spcPts val="105"/>
              </a:spcBef>
            </a:pPr>
            <a:r>
              <a:rPr sz="750" spc="55" dirty="0">
                <a:solidFill>
                  <a:srgbClr val="262626"/>
                </a:solidFill>
                <a:latin typeface="Trebuchet MS"/>
                <a:cs typeface="Trebuchet MS"/>
              </a:rPr>
              <a:t>0.0</a:t>
            </a:r>
            <a:endParaRPr sz="750">
              <a:latin typeface="Trebuchet MS"/>
              <a:cs typeface="Trebuchet MS"/>
            </a:endParaRPr>
          </a:p>
        </p:txBody>
      </p:sp>
      <p:sp>
        <p:nvSpPr>
          <p:cNvPr id="297" name="object 297"/>
          <p:cNvSpPr txBox="1"/>
          <p:nvPr/>
        </p:nvSpPr>
        <p:spPr>
          <a:xfrm>
            <a:off x="3452377" y="2599511"/>
            <a:ext cx="182880" cy="140970"/>
          </a:xfrm>
          <a:prstGeom prst="rect">
            <a:avLst/>
          </a:prstGeom>
        </p:spPr>
        <p:txBody>
          <a:bodyPr vert="horz" wrap="square" lIns="0" tIns="13335" rIns="0" bIns="0" rtlCol="0">
            <a:spAutoFit/>
          </a:bodyPr>
          <a:lstStyle/>
          <a:p>
            <a:pPr marL="12700">
              <a:lnSpc>
                <a:spcPct val="100000"/>
              </a:lnSpc>
              <a:spcBef>
                <a:spcPts val="105"/>
              </a:spcBef>
            </a:pPr>
            <a:r>
              <a:rPr sz="750" spc="55" dirty="0">
                <a:solidFill>
                  <a:srgbClr val="262626"/>
                </a:solidFill>
                <a:latin typeface="Trebuchet MS"/>
                <a:cs typeface="Trebuchet MS"/>
              </a:rPr>
              <a:t>0.1</a:t>
            </a:r>
            <a:endParaRPr sz="750">
              <a:latin typeface="Trebuchet MS"/>
              <a:cs typeface="Trebuchet MS"/>
            </a:endParaRPr>
          </a:p>
        </p:txBody>
      </p:sp>
      <p:sp>
        <p:nvSpPr>
          <p:cNvPr id="298" name="object 298"/>
          <p:cNvSpPr txBox="1"/>
          <p:nvPr/>
        </p:nvSpPr>
        <p:spPr>
          <a:xfrm>
            <a:off x="3452377" y="2377820"/>
            <a:ext cx="182880" cy="140970"/>
          </a:xfrm>
          <a:prstGeom prst="rect">
            <a:avLst/>
          </a:prstGeom>
        </p:spPr>
        <p:txBody>
          <a:bodyPr vert="horz" wrap="square" lIns="0" tIns="13335" rIns="0" bIns="0" rtlCol="0">
            <a:spAutoFit/>
          </a:bodyPr>
          <a:lstStyle/>
          <a:p>
            <a:pPr marL="12700">
              <a:lnSpc>
                <a:spcPct val="100000"/>
              </a:lnSpc>
              <a:spcBef>
                <a:spcPts val="105"/>
              </a:spcBef>
            </a:pPr>
            <a:r>
              <a:rPr sz="750" spc="55" dirty="0">
                <a:solidFill>
                  <a:srgbClr val="262626"/>
                </a:solidFill>
                <a:latin typeface="Trebuchet MS"/>
                <a:cs typeface="Trebuchet MS"/>
              </a:rPr>
              <a:t>0.2</a:t>
            </a:r>
            <a:endParaRPr sz="750">
              <a:latin typeface="Trebuchet MS"/>
              <a:cs typeface="Trebuchet MS"/>
            </a:endParaRPr>
          </a:p>
        </p:txBody>
      </p:sp>
      <p:sp>
        <p:nvSpPr>
          <p:cNvPr id="299" name="object 299"/>
          <p:cNvSpPr txBox="1"/>
          <p:nvPr/>
        </p:nvSpPr>
        <p:spPr>
          <a:xfrm>
            <a:off x="3452377" y="2156128"/>
            <a:ext cx="182880" cy="140970"/>
          </a:xfrm>
          <a:prstGeom prst="rect">
            <a:avLst/>
          </a:prstGeom>
        </p:spPr>
        <p:txBody>
          <a:bodyPr vert="horz" wrap="square" lIns="0" tIns="13335" rIns="0" bIns="0" rtlCol="0">
            <a:spAutoFit/>
          </a:bodyPr>
          <a:lstStyle/>
          <a:p>
            <a:pPr marL="12700">
              <a:lnSpc>
                <a:spcPct val="100000"/>
              </a:lnSpc>
              <a:spcBef>
                <a:spcPts val="105"/>
              </a:spcBef>
            </a:pPr>
            <a:r>
              <a:rPr sz="750" spc="55" dirty="0">
                <a:solidFill>
                  <a:srgbClr val="262626"/>
                </a:solidFill>
                <a:latin typeface="Trebuchet MS"/>
                <a:cs typeface="Trebuchet MS"/>
              </a:rPr>
              <a:t>0.3</a:t>
            </a:r>
            <a:endParaRPr sz="750">
              <a:latin typeface="Trebuchet MS"/>
              <a:cs typeface="Trebuchet MS"/>
            </a:endParaRPr>
          </a:p>
        </p:txBody>
      </p:sp>
      <p:sp>
        <p:nvSpPr>
          <p:cNvPr id="300" name="object 300"/>
          <p:cNvSpPr txBox="1"/>
          <p:nvPr/>
        </p:nvSpPr>
        <p:spPr>
          <a:xfrm>
            <a:off x="3452377" y="1934437"/>
            <a:ext cx="182880" cy="140970"/>
          </a:xfrm>
          <a:prstGeom prst="rect">
            <a:avLst/>
          </a:prstGeom>
        </p:spPr>
        <p:txBody>
          <a:bodyPr vert="horz" wrap="square" lIns="0" tIns="13335" rIns="0" bIns="0" rtlCol="0">
            <a:spAutoFit/>
          </a:bodyPr>
          <a:lstStyle/>
          <a:p>
            <a:pPr marL="12700">
              <a:lnSpc>
                <a:spcPct val="100000"/>
              </a:lnSpc>
              <a:spcBef>
                <a:spcPts val="105"/>
              </a:spcBef>
            </a:pPr>
            <a:r>
              <a:rPr sz="750" spc="55" dirty="0">
                <a:solidFill>
                  <a:srgbClr val="262626"/>
                </a:solidFill>
                <a:latin typeface="Trebuchet MS"/>
                <a:cs typeface="Trebuchet MS"/>
              </a:rPr>
              <a:t>0.4</a:t>
            </a:r>
            <a:endParaRPr sz="750">
              <a:latin typeface="Trebuchet MS"/>
              <a:cs typeface="Trebuchet MS"/>
            </a:endParaRPr>
          </a:p>
        </p:txBody>
      </p:sp>
      <p:sp>
        <p:nvSpPr>
          <p:cNvPr id="301" name="object 301"/>
          <p:cNvSpPr txBox="1"/>
          <p:nvPr/>
        </p:nvSpPr>
        <p:spPr>
          <a:xfrm>
            <a:off x="3452377" y="1712745"/>
            <a:ext cx="182880" cy="140970"/>
          </a:xfrm>
          <a:prstGeom prst="rect">
            <a:avLst/>
          </a:prstGeom>
        </p:spPr>
        <p:txBody>
          <a:bodyPr vert="horz" wrap="square" lIns="0" tIns="13335" rIns="0" bIns="0" rtlCol="0">
            <a:spAutoFit/>
          </a:bodyPr>
          <a:lstStyle/>
          <a:p>
            <a:pPr marL="12700">
              <a:lnSpc>
                <a:spcPct val="100000"/>
              </a:lnSpc>
              <a:spcBef>
                <a:spcPts val="105"/>
              </a:spcBef>
            </a:pPr>
            <a:r>
              <a:rPr sz="750" spc="55" dirty="0">
                <a:solidFill>
                  <a:srgbClr val="262626"/>
                </a:solidFill>
                <a:latin typeface="Trebuchet MS"/>
                <a:cs typeface="Trebuchet MS"/>
              </a:rPr>
              <a:t>0.5</a:t>
            </a:r>
            <a:endParaRPr sz="750">
              <a:latin typeface="Trebuchet MS"/>
              <a:cs typeface="Trebuchet MS"/>
            </a:endParaRPr>
          </a:p>
        </p:txBody>
      </p:sp>
      <p:sp>
        <p:nvSpPr>
          <p:cNvPr id="302" name="object 302"/>
          <p:cNvSpPr txBox="1"/>
          <p:nvPr/>
        </p:nvSpPr>
        <p:spPr>
          <a:xfrm>
            <a:off x="3452377" y="1491054"/>
            <a:ext cx="182880" cy="140970"/>
          </a:xfrm>
          <a:prstGeom prst="rect">
            <a:avLst/>
          </a:prstGeom>
        </p:spPr>
        <p:txBody>
          <a:bodyPr vert="horz" wrap="square" lIns="0" tIns="13335" rIns="0" bIns="0" rtlCol="0">
            <a:spAutoFit/>
          </a:bodyPr>
          <a:lstStyle/>
          <a:p>
            <a:pPr marL="12700">
              <a:lnSpc>
                <a:spcPct val="100000"/>
              </a:lnSpc>
              <a:spcBef>
                <a:spcPts val="105"/>
              </a:spcBef>
            </a:pPr>
            <a:r>
              <a:rPr sz="750" spc="55" dirty="0">
                <a:solidFill>
                  <a:srgbClr val="262626"/>
                </a:solidFill>
                <a:latin typeface="Trebuchet MS"/>
                <a:cs typeface="Trebuchet MS"/>
              </a:rPr>
              <a:t>0.6</a:t>
            </a:r>
            <a:endParaRPr sz="750">
              <a:latin typeface="Trebuchet MS"/>
              <a:cs typeface="Trebuchet MS"/>
            </a:endParaRPr>
          </a:p>
        </p:txBody>
      </p:sp>
      <p:sp>
        <p:nvSpPr>
          <p:cNvPr id="303" name="object 303"/>
          <p:cNvSpPr txBox="1"/>
          <p:nvPr/>
        </p:nvSpPr>
        <p:spPr>
          <a:xfrm>
            <a:off x="3452377" y="1269362"/>
            <a:ext cx="182880" cy="140970"/>
          </a:xfrm>
          <a:prstGeom prst="rect">
            <a:avLst/>
          </a:prstGeom>
        </p:spPr>
        <p:txBody>
          <a:bodyPr vert="horz" wrap="square" lIns="0" tIns="13335" rIns="0" bIns="0" rtlCol="0">
            <a:spAutoFit/>
          </a:bodyPr>
          <a:lstStyle/>
          <a:p>
            <a:pPr marL="12700">
              <a:lnSpc>
                <a:spcPct val="100000"/>
              </a:lnSpc>
              <a:spcBef>
                <a:spcPts val="105"/>
              </a:spcBef>
            </a:pPr>
            <a:r>
              <a:rPr sz="750" spc="55" dirty="0">
                <a:solidFill>
                  <a:srgbClr val="262626"/>
                </a:solidFill>
                <a:latin typeface="Trebuchet MS"/>
                <a:cs typeface="Trebuchet MS"/>
              </a:rPr>
              <a:t>0.7</a:t>
            </a:r>
            <a:endParaRPr sz="750">
              <a:latin typeface="Trebuchet MS"/>
              <a:cs typeface="Trebuchet MS"/>
            </a:endParaRPr>
          </a:p>
        </p:txBody>
      </p:sp>
      <p:sp>
        <p:nvSpPr>
          <p:cNvPr id="304" name="object 304"/>
          <p:cNvSpPr txBox="1"/>
          <p:nvPr/>
        </p:nvSpPr>
        <p:spPr>
          <a:xfrm>
            <a:off x="3452377" y="1047671"/>
            <a:ext cx="182880" cy="140970"/>
          </a:xfrm>
          <a:prstGeom prst="rect">
            <a:avLst/>
          </a:prstGeom>
        </p:spPr>
        <p:txBody>
          <a:bodyPr vert="horz" wrap="square" lIns="0" tIns="13335" rIns="0" bIns="0" rtlCol="0">
            <a:spAutoFit/>
          </a:bodyPr>
          <a:lstStyle/>
          <a:p>
            <a:pPr marL="12700">
              <a:lnSpc>
                <a:spcPct val="100000"/>
              </a:lnSpc>
              <a:spcBef>
                <a:spcPts val="105"/>
              </a:spcBef>
            </a:pPr>
            <a:r>
              <a:rPr sz="750" spc="55" dirty="0">
                <a:solidFill>
                  <a:srgbClr val="262626"/>
                </a:solidFill>
                <a:latin typeface="Trebuchet MS"/>
                <a:cs typeface="Trebuchet MS"/>
              </a:rPr>
              <a:t>0.8</a:t>
            </a:r>
            <a:endParaRPr sz="750">
              <a:latin typeface="Trebuchet MS"/>
              <a:cs typeface="Trebuchet MS"/>
            </a:endParaRPr>
          </a:p>
        </p:txBody>
      </p:sp>
      <p:sp>
        <p:nvSpPr>
          <p:cNvPr id="305" name="object 305"/>
          <p:cNvSpPr txBox="1"/>
          <p:nvPr/>
        </p:nvSpPr>
        <p:spPr>
          <a:xfrm>
            <a:off x="3452377" y="825979"/>
            <a:ext cx="182880" cy="140970"/>
          </a:xfrm>
          <a:prstGeom prst="rect">
            <a:avLst/>
          </a:prstGeom>
        </p:spPr>
        <p:txBody>
          <a:bodyPr vert="horz" wrap="square" lIns="0" tIns="13335" rIns="0" bIns="0" rtlCol="0">
            <a:spAutoFit/>
          </a:bodyPr>
          <a:lstStyle/>
          <a:p>
            <a:pPr marL="12700">
              <a:lnSpc>
                <a:spcPct val="100000"/>
              </a:lnSpc>
              <a:spcBef>
                <a:spcPts val="105"/>
              </a:spcBef>
            </a:pPr>
            <a:r>
              <a:rPr sz="750" spc="55" dirty="0">
                <a:solidFill>
                  <a:srgbClr val="262626"/>
                </a:solidFill>
                <a:latin typeface="Trebuchet MS"/>
                <a:cs typeface="Trebuchet MS"/>
              </a:rPr>
              <a:t>0.9</a:t>
            </a:r>
            <a:endParaRPr sz="750">
              <a:latin typeface="Trebuchet MS"/>
              <a:cs typeface="Trebuchet MS"/>
            </a:endParaRPr>
          </a:p>
        </p:txBody>
      </p:sp>
      <p:sp>
        <p:nvSpPr>
          <p:cNvPr id="306" name="object 306"/>
          <p:cNvSpPr txBox="1"/>
          <p:nvPr/>
        </p:nvSpPr>
        <p:spPr>
          <a:xfrm>
            <a:off x="3452377" y="604288"/>
            <a:ext cx="182880" cy="140970"/>
          </a:xfrm>
          <a:prstGeom prst="rect">
            <a:avLst/>
          </a:prstGeom>
        </p:spPr>
        <p:txBody>
          <a:bodyPr vert="horz" wrap="square" lIns="0" tIns="13335" rIns="0" bIns="0" rtlCol="0">
            <a:spAutoFit/>
          </a:bodyPr>
          <a:lstStyle/>
          <a:p>
            <a:pPr marL="12700">
              <a:lnSpc>
                <a:spcPct val="100000"/>
              </a:lnSpc>
              <a:spcBef>
                <a:spcPts val="105"/>
              </a:spcBef>
            </a:pPr>
            <a:r>
              <a:rPr sz="750" spc="55" dirty="0">
                <a:solidFill>
                  <a:srgbClr val="262626"/>
                </a:solidFill>
                <a:latin typeface="Trebuchet MS"/>
                <a:cs typeface="Trebuchet MS"/>
              </a:rPr>
              <a:t>1.0</a:t>
            </a:r>
            <a:endParaRPr sz="750">
              <a:latin typeface="Trebuchet MS"/>
              <a:cs typeface="Trebuchet MS"/>
            </a:endParaRPr>
          </a:p>
        </p:txBody>
      </p:sp>
    </p:spTree>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2955" y="101165"/>
            <a:ext cx="702310" cy="207645"/>
          </a:xfrm>
          <a:prstGeom prst="rect">
            <a:avLst/>
          </a:prstGeom>
        </p:spPr>
        <p:txBody>
          <a:bodyPr vert="horz" wrap="square" lIns="0" tIns="12065" rIns="0" bIns="0" rtlCol="0">
            <a:spAutoFit/>
          </a:bodyPr>
          <a:lstStyle/>
          <a:p>
            <a:pPr marL="12700">
              <a:lnSpc>
                <a:spcPct val="100000"/>
              </a:lnSpc>
              <a:spcBef>
                <a:spcPts val="95"/>
              </a:spcBef>
            </a:pPr>
            <a:r>
              <a:rPr spc="-5" dirty="0"/>
              <a:t>Wire</a:t>
            </a:r>
            <a:r>
              <a:rPr spc="35" dirty="0"/>
              <a:t> </a:t>
            </a:r>
            <a:r>
              <a:rPr dirty="0"/>
              <a:t>Plot</a:t>
            </a:r>
          </a:p>
        </p:txBody>
      </p:sp>
      <p:sp>
        <p:nvSpPr>
          <p:cNvPr id="3" name="object 3"/>
          <p:cNvSpPr txBox="1"/>
          <p:nvPr/>
        </p:nvSpPr>
        <p:spPr>
          <a:xfrm>
            <a:off x="366877" y="934458"/>
            <a:ext cx="3669665" cy="177800"/>
          </a:xfrm>
          <a:prstGeom prst="rect">
            <a:avLst/>
          </a:prstGeom>
        </p:spPr>
        <p:txBody>
          <a:bodyPr vert="horz" wrap="square" lIns="0" tIns="12065" rIns="0" bIns="0" rtlCol="0">
            <a:spAutoFit/>
          </a:bodyPr>
          <a:lstStyle/>
          <a:p>
            <a:pPr marL="12700">
              <a:lnSpc>
                <a:spcPct val="100000"/>
              </a:lnSpc>
              <a:spcBef>
                <a:spcPts val="95"/>
              </a:spcBef>
            </a:pPr>
            <a:r>
              <a:rPr sz="1000" spc="-15" dirty="0">
                <a:latin typeface="Tahoma"/>
                <a:cs typeface="Tahoma"/>
              </a:rPr>
              <a:t>matplotlib</a:t>
            </a:r>
            <a:r>
              <a:rPr sz="1000" spc="15" dirty="0">
                <a:latin typeface="Tahoma"/>
                <a:cs typeface="Tahoma"/>
              </a:rPr>
              <a:t> </a:t>
            </a:r>
            <a:r>
              <a:rPr sz="1000" spc="-10" dirty="0">
                <a:latin typeface="Tahoma"/>
                <a:cs typeface="Tahoma"/>
              </a:rPr>
              <a:t>toolkits</a:t>
            </a:r>
            <a:r>
              <a:rPr sz="1000" spc="20" dirty="0">
                <a:latin typeface="Tahoma"/>
                <a:cs typeface="Tahoma"/>
              </a:rPr>
              <a:t> </a:t>
            </a:r>
            <a:r>
              <a:rPr sz="1000" spc="-45" dirty="0">
                <a:latin typeface="Tahoma"/>
                <a:cs typeface="Tahoma"/>
              </a:rPr>
              <a:t>extend</a:t>
            </a:r>
            <a:r>
              <a:rPr sz="1000" spc="25" dirty="0">
                <a:latin typeface="Tahoma"/>
                <a:cs typeface="Tahoma"/>
              </a:rPr>
              <a:t> </a:t>
            </a:r>
            <a:r>
              <a:rPr sz="1000" spc="-25" dirty="0">
                <a:latin typeface="Tahoma"/>
                <a:cs typeface="Tahoma"/>
              </a:rPr>
              <a:t>funtionality</a:t>
            </a:r>
            <a:r>
              <a:rPr sz="1000" spc="20" dirty="0">
                <a:latin typeface="Tahoma"/>
                <a:cs typeface="Tahoma"/>
              </a:rPr>
              <a:t> </a:t>
            </a:r>
            <a:r>
              <a:rPr sz="1000" spc="-40" dirty="0">
                <a:latin typeface="Tahoma"/>
                <a:cs typeface="Tahoma"/>
              </a:rPr>
              <a:t>for</a:t>
            </a:r>
            <a:r>
              <a:rPr sz="1000" spc="20" dirty="0">
                <a:latin typeface="Tahoma"/>
                <a:cs typeface="Tahoma"/>
              </a:rPr>
              <a:t> </a:t>
            </a:r>
            <a:r>
              <a:rPr sz="1000" spc="-35" dirty="0">
                <a:latin typeface="Tahoma"/>
                <a:cs typeface="Tahoma"/>
              </a:rPr>
              <a:t>other</a:t>
            </a:r>
            <a:r>
              <a:rPr sz="1000" spc="25" dirty="0">
                <a:latin typeface="Tahoma"/>
                <a:cs typeface="Tahoma"/>
              </a:rPr>
              <a:t> </a:t>
            </a:r>
            <a:r>
              <a:rPr sz="1000" spc="-35" dirty="0">
                <a:latin typeface="Tahoma"/>
                <a:cs typeface="Tahoma"/>
              </a:rPr>
              <a:t>kinds</a:t>
            </a:r>
            <a:r>
              <a:rPr sz="1000" spc="20" dirty="0">
                <a:latin typeface="Tahoma"/>
                <a:cs typeface="Tahoma"/>
              </a:rPr>
              <a:t> </a:t>
            </a:r>
            <a:r>
              <a:rPr sz="1000" spc="-30" dirty="0">
                <a:latin typeface="Tahoma"/>
                <a:cs typeface="Tahoma"/>
              </a:rPr>
              <a:t>of</a:t>
            </a:r>
            <a:r>
              <a:rPr sz="1000" spc="20" dirty="0">
                <a:latin typeface="Tahoma"/>
                <a:cs typeface="Tahoma"/>
              </a:rPr>
              <a:t> </a:t>
            </a:r>
            <a:r>
              <a:rPr sz="1000" spc="-25" dirty="0">
                <a:latin typeface="Tahoma"/>
                <a:cs typeface="Tahoma"/>
              </a:rPr>
              <a:t>visualization</a:t>
            </a:r>
            <a:endParaRPr sz="1000">
              <a:latin typeface="Tahoma"/>
              <a:cs typeface="Tahoma"/>
            </a:endParaRPr>
          </a:p>
        </p:txBody>
      </p:sp>
      <p:sp>
        <p:nvSpPr>
          <p:cNvPr id="4" name="object 4"/>
          <p:cNvSpPr txBox="1"/>
          <p:nvPr/>
        </p:nvSpPr>
        <p:spPr>
          <a:xfrm>
            <a:off x="1042174" y="1214691"/>
            <a:ext cx="2608580" cy="1109980"/>
          </a:xfrm>
          <a:prstGeom prst="rect">
            <a:avLst/>
          </a:prstGeom>
          <a:solidFill>
            <a:srgbClr val="F9F9F9"/>
          </a:solidFill>
          <a:ln w="5054">
            <a:solidFill>
              <a:srgbClr val="000000"/>
            </a:solidFill>
          </a:ln>
        </p:spPr>
        <p:txBody>
          <a:bodyPr vert="horz" wrap="square" lIns="0" tIns="94615" rIns="0" bIns="0" rtlCol="0">
            <a:spAutoFit/>
          </a:bodyPr>
          <a:lstStyle/>
          <a:p>
            <a:pPr marL="78105">
              <a:lnSpc>
                <a:spcPct val="100000"/>
              </a:lnSpc>
              <a:spcBef>
                <a:spcPts val="745"/>
              </a:spcBef>
            </a:pPr>
            <a:r>
              <a:rPr sz="900" b="1" spc="-5" dirty="0">
                <a:solidFill>
                  <a:srgbClr val="007F7F"/>
                </a:solidFill>
                <a:latin typeface="Times New Roman"/>
                <a:cs typeface="Times New Roman"/>
              </a:rPr>
              <a:t>from</a:t>
            </a:r>
            <a:r>
              <a:rPr sz="900" b="1" spc="229" dirty="0">
                <a:solidFill>
                  <a:srgbClr val="007F7F"/>
                </a:solidFill>
                <a:latin typeface="Times New Roman"/>
                <a:cs typeface="Times New Roman"/>
              </a:rPr>
              <a:t> </a:t>
            </a:r>
            <a:r>
              <a:rPr sz="900" spc="20" dirty="0">
                <a:latin typeface="SimSun"/>
                <a:cs typeface="SimSun"/>
              </a:rPr>
              <a:t>mpl_toolkits.mplot3d</a:t>
            </a:r>
            <a:r>
              <a:rPr sz="900" spc="5" dirty="0">
                <a:latin typeface="SimSun"/>
                <a:cs typeface="SimSun"/>
              </a:rPr>
              <a:t> </a:t>
            </a:r>
            <a:r>
              <a:rPr sz="900" b="1" spc="25" dirty="0">
                <a:solidFill>
                  <a:srgbClr val="007F7F"/>
                </a:solidFill>
                <a:latin typeface="Times New Roman"/>
                <a:cs typeface="Times New Roman"/>
              </a:rPr>
              <a:t>import</a:t>
            </a:r>
            <a:r>
              <a:rPr sz="900" b="1" spc="229" dirty="0">
                <a:solidFill>
                  <a:srgbClr val="007F7F"/>
                </a:solidFill>
                <a:latin typeface="Times New Roman"/>
                <a:cs typeface="Times New Roman"/>
              </a:rPr>
              <a:t> </a:t>
            </a:r>
            <a:r>
              <a:rPr sz="900" spc="20" dirty="0">
                <a:latin typeface="SimSun"/>
                <a:cs typeface="SimSun"/>
              </a:rPr>
              <a:t>axes3d</a:t>
            </a:r>
            <a:endParaRPr sz="900">
              <a:latin typeface="SimSun"/>
              <a:cs typeface="SimSun"/>
            </a:endParaRPr>
          </a:p>
          <a:p>
            <a:pPr marL="78105" marR="249554">
              <a:lnSpc>
                <a:spcPts val="1030"/>
              </a:lnSpc>
              <a:spcBef>
                <a:spcPts val="1050"/>
              </a:spcBef>
            </a:pPr>
            <a:r>
              <a:rPr sz="900" spc="20" dirty="0">
                <a:latin typeface="SimSun"/>
                <a:cs typeface="SimSun"/>
              </a:rPr>
              <a:t>ax</a:t>
            </a:r>
            <a:r>
              <a:rPr sz="900" spc="15" dirty="0">
                <a:latin typeface="SimSun"/>
                <a:cs typeface="SimSun"/>
              </a:rPr>
              <a:t> </a:t>
            </a:r>
            <a:r>
              <a:rPr sz="900" spc="20" dirty="0">
                <a:latin typeface="SimSun"/>
                <a:cs typeface="SimSun"/>
              </a:rPr>
              <a:t>=</a:t>
            </a:r>
            <a:r>
              <a:rPr sz="900" spc="15" dirty="0">
                <a:latin typeface="SimSun"/>
                <a:cs typeface="SimSun"/>
              </a:rPr>
              <a:t> </a:t>
            </a:r>
            <a:r>
              <a:rPr sz="900" spc="20" dirty="0">
                <a:latin typeface="SimSun"/>
                <a:cs typeface="SimSun"/>
              </a:rPr>
              <a:t>plt.subplot(111,</a:t>
            </a:r>
            <a:r>
              <a:rPr sz="900" spc="15" dirty="0">
                <a:latin typeface="SimSun"/>
                <a:cs typeface="SimSun"/>
              </a:rPr>
              <a:t> </a:t>
            </a:r>
            <a:r>
              <a:rPr sz="900" spc="-40" dirty="0">
                <a:latin typeface="SimSun"/>
                <a:cs typeface="SimSun"/>
              </a:rPr>
              <a:t>projection=</a:t>
            </a:r>
            <a:r>
              <a:rPr sz="900" spc="-40" dirty="0">
                <a:solidFill>
                  <a:srgbClr val="00BF00"/>
                </a:solidFill>
                <a:latin typeface="SimSun"/>
                <a:cs typeface="SimSun"/>
              </a:rPr>
              <a:t>’3d’</a:t>
            </a:r>
            <a:r>
              <a:rPr sz="900" spc="-40" dirty="0">
                <a:latin typeface="SimSun"/>
                <a:cs typeface="SimSun"/>
              </a:rPr>
              <a:t>) </a:t>
            </a:r>
            <a:r>
              <a:rPr sz="900" spc="-434" dirty="0">
                <a:latin typeface="SimSun"/>
                <a:cs typeface="SimSun"/>
              </a:rPr>
              <a:t> </a:t>
            </a:r>
            <a:r>
              <a:rPr sz="900" spc="20" dirty="0">
                <a:latin typeface="SimSun"/>
                <a:cs typeface="SimSun"/>
              </a:rPr>
              <a:t>X,</a:t>
            </a:r>
            <a:r>
              <a:rPr sz="900" spc="5" dirty="0">
                <a:latin typeface="SimSun"/>
                <a:cs typeface="SimSun"/>
              </a:rPr>
              <a:t> </a:t>
            </a:r>
            <a:r>
              <a:rPr sz="900" spc="20" dirty="0">
                <a:latin typeface="SimSun"/>
                <a:cs typeface="SimSun"/>
              </a:rPr>
              <a:t>Y,</a:t>
            </a:r>
            <a:r>
              <a:rPr sz="900" spc="10" dirty="0">
                <a:latin typeface="SimSun"/>
                <a:cs typeface="SimSun"/>
              </a:rPr>
              <a:t> </a:t>
            </a:r>
            <a:r>
              <a:rPr sz="900" spc="20" dirty="0">
                <a:latin typeface="SimSun"/>
                <a:cs typeface="SimSun"/>
              </a:rPr>
              <a:t>Z</a:t>
            </a:r>
            <a:r>
              <a:rPr sz="900" spc="10" dirty="0">
                <a:latin typeface="SimSun"/>
                <a:cs typeface="SimSun"/>
              </a:rPr>
              <a:t> </a:t>
            </a:r>
            <a:r>
              <a:rPr sz="900" spc="20" dirty="0">
                <a:latin typeface="SimSun"/>
                <a:cs typeface="SimSun"/>
              </a:rPr>
              <a:t>=</a:t>
            </a:r>
            <a:r>
              <a:rPr sz="900" spc="10" dirty="0">
                <a:latin typeface="SimSun"/>
                <a:cs typeface="SimSun"/>
              </a:rPr>
              <a:t> </a:t>
            </a:r>
            <a:r>
              <a:rPr sz="900" spc="20" dirty="0">
                <a:latin typeface="SimSun"/>
                <a:cs typeface="SimSun"/>
              </a:rPr>
              <a:t>axes3d.get_test_data(0.1)</a:t>
            </a:r>
            <a:endParaRPr sz="900">
              <a:latin typeface="SimSun"/>
              <a:cs typeface="SimSun"/>
            </a:endParaRPr>
          </a:p>
          <a:p>
            <a:pPr marL="78105">
              <a:lnSpc>
                <a:spcPts val="1000"/>
              </a:lnSpc>
            </a:pPr>
            <a:r>
              <a:rPr sz="900" spc="20" dirty="0">
                <a:latin typeface="SimSun"/>
                <a:cs typeface="SimSun"/>
              </a:rPr>
              <a:t>ax.plot_wireframe(X,</a:t>
            </a:r>
            <a:r>
              <a:rPr sz="900" dirty="0">
                <a:latin typeface="SimSun"/>
                <a:cs typeface="SimSun"/>
              </a:rPr>
              <a:t> </a:t>
            </a:r>
            <a:r>
              <a:rPr sz="900" spc="20" dirty="0">
                <a:latin typeface="SimSun"/>
                <a:cs typeface="SimSun"/>
              </a:rPr>
              <a:t>Y,</a:t>
            </a:r>
            <a:r>
              <a:rPr sz="900" dirty="0">
                <a:latin typeface="SimSun"/>
                <a:cs typeface="SimSun"/>
              </a:rPr>
              <a:t> </a:t>
            </a:r>
            <a:r>
              <a:rPr sz="900" spc="20" dirty="0">
                <a:latin typeface="SimSun"/>
                <a:cs typeface="SimSun"/>
              </a:rPr>
              <a:t>Z,</a:t>
            </a:r>
            <a:r>
              <a:rPr sz="900" dirty="0">
                <a:latin typeface="SimSun"/>
                <a:cs typeface="SimSun"/>
              </a:rPr>
              <a:t> </a:t>
            </a:r>
            <a:r>
              <a:rPr sz="900" spc="20" dirty="0">
                <a:latin typeface="SimSun"/>
                <a:cs typeface="SimSun"/>
              </a:rPr>
              <a:t>linewidth=0.1)</a:t>
            </a:r>
            <a:endParaRPr sz="900">
              <a:latin typeface="SimSun"/>
              <a:cs typeface="SimSun"/>
            </a:endParaRPr>
          </a:p>
          <a:p>
            <a:pPr marL="78105">
              <a:lnSpc>
                <a:spcPct val="100000"/>
              </a:lnSpc>
              <a:spcBef>
                <a:spcPts val="975"/>
              </a:spcBef>
            </a:pPr>
            <a:r>
              <a:rPr sz="900" spc="-20" dirty="0">
                <a:latin typeface="SimSun"/>
                <a:cs typeface="SimSun"/>
              </a:rPr>
              <a:t>plt.savefig(</a:t>
            </a:r>
            <a:r>
              <a:rPr sz="900" spc="-20" dirty="0">
                <a:solidFill>
                  <a:srgbClr val="00BF00"/>
                </a:solidFill>
                <a:latin typeface="SimSun"/>
                <a:cs typeface="SimSun"/>
              </a:rPr>
              <a:t>’wire.pdf’</a:t>
            </a:r>
            <a:r>
              <a:rPr sz="900" spc="-20" dirty="0">
                <a:latin typeface="SimSun"/>
                <a:cs typeface="SimSun"/>
              </a:rPr>
              <a:t>)</a:t>
            </a:r>
            <a:endParaRPr sz="900">
              <a:latin typeface="SimSun"/>
              <a:cs typeface="SimSun"/>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4" y="101165"/>
            <a:ext cx="3978275" cy="566181"/>
          </a:xfrm>
          <a:prstGeom prst="rect">
            <a:avLst/>
          </a:prstGeom>
        </p:spPr>
        <p:txBody>
          <a:bodyPr vert="horz" wrap="square" lIns="0" tIns="12065" rIns="0" bIns="0" rtlCol="0">
            <a:spAutoFit/>
          </a:bodyPr>
          <a:lstStyle/>
          <a:p>
            <a:pPr marL="12700">
              <a:lnSpc>
                <a:spcPct val="100000"/>
              </a:lnSpc>
              <a:spcBef>
                <a:spcPts val="95"/>
              </a:spcBef>
            </a:pPr>
            <a:r>
              <a:rPr spc="25" dirty="0"/>
              <a:t> </a:t>
            </a:r>
            <a:r>
              <a:rPr dirty="0"/>
              <a:t>Plot</a:t>
            </a:r>
            <a:r>
              <a:rPr lang="en-US" dirty="0"/>
              <a:t>   without line</a:t>
            </a:r>
            <a:br>
              <a:rPr lang="en-US" dirty="0"/>
            </a:br>
            <a:r>
              <a:rPr lang="en-US" b="0" dirty="0"/>
              <a:t>To plot only the markers, you can use </a:t>
            </a:r>
            <a:r>
              <a:rPr lang="en-US" b="0" i="1" dirty="0"/>
              <a:t>shortcut string notation</a:t>
            </a:r>
            <a:r>
              <a:rPr lang="en-US" b="0" dirty="0"/>
              <a:t> parameter 'o', which means 'rings'</a:t>
            </a:r>
            <a:endParaRPr dirty="0"/>
          </a:p>
        </p:txBody>
      </p:sp>
      <p:sp>
        <p:nvSpPr>
          <p:cNvPr id="3" name="object 3"/>
          <p:cNvSpPr txBox="1"/>
          <p:nvPr/>
        </p:nvSpPr>
        <p:spPr>
          <a:xfrm>
            <a:off x="612775" y="739775"/>
            <a:ext cx="3124200" cy="935897"/>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US" sz="1000" dirty="0"/>
              <a:t>import </a:t>
            </a:r>
            <a:r>
              <a:rPr lang="en-US" sz="1000" dirty="0" err="1"/>
              <a:t>matplotlib.pyplot</a:t>
            </a:r>
            <a:r>
              <a:rPr lang="en-US" sz="1000" dirty="0"/>
              <a:t> as </a:t>
            </a:r>
            <a:r>
              <a:rPr lang="en-US" sz="1000" dirty="0" err="1"/>
              <a:t>plt</a:t>
            </a:r>
            <a:r>
              <a:rPr lang="en-US" sz="1000" dirty="0"/>
              <a:t/>
            </a:r>
            <a:br>
              <a:rPr lang="en-US" sz="1000" dirty="0"/>
            </a:br>
            <a:r>
              <a:rPr lang="en-US" sz="1000" dirty="0"/>
              <a:t>import </a:t>
            </a:r>
            <a:r>
              <a:rPr lang="en-US" sz="1000" dirty="0" err="1"/>
              <a:t>numpy</a:t>
            </a:r>
            <a:r>
              <a:rPr lang="en-US" sz="1000" dirty="0"/>
              <a:t> as </a:t>
            </a:r>
            <a:r>
              <a:rPr lang="en-US" sz="1000" dirty="0" err="1"/>
              <a:t>np</a:t>
            </a:r>
            <a:r>
              <a:rPr lang="en-US" sz="1000" dirty="0"/>
              <a:t/>
            </a:r>
            <a:br>
              <a:rPr lang="en-US" sz="1000" dirty="0"/>
            </a:br>
            <a:r>
              <a:rPr lang="en-US" sz="1000" dirty="0"/>
              <a:t/>
            </a:r>
            <a:br>
              <a:rPr lang="en-US" sz="1000" dirty="0"/>
            </a:br>
            <a:r>
              <a:rPr lang="en-US" sz="1000" dirty="0" err="1"/>
              <a:t>xpoints</a:t>
            </a:r>
            <a:r>
              <a:rPr lang="en-US" sz="1000" dirty="0"/>
              <a:t> = </a:t>
            </a:r>
            <a:r>
              <a:rPr lang="en-US" sz="1000" dirty="0" err="1"/>
              <a:t>np.array</a:t>
            </a:r>
            <a:r>
              <a:rPr lang="en-US" sz="1000" dirty="0"/>
              <a:t>([1, 8])</a:t>
            </a:r>
            <a:br>
              <a:rPr lang="en-US" sz="1000" dirty="0"/>
            </a:br>
            <a:r>
              <a:rPr lang="en-US" sz="1000" dirty="0" err="1"/>
              <a:t>ypoints</a:t>
            </a:r>
            <a:r>
              <a:rPr lang="en-US" sz="1000" dirty="0"/>
              <a:t> = </a:t>
            </a:r>
            <a:r>
              <a:rPr lang="en-US" sz="1000" dirty="0" err="1"/>
              <a:t>np.array</a:t>
            </a:r>
            <a:r>
              <a:rPr lang="en-US" sz="1000" dirty="0"/>
              <a:t>([3, 10])</a:t>
            </a:r>
            <a:br>
              <a:rPr lang="en-US" sz="1000" dirty="0"/>
            </a:br>
            <a:r>
              <a:rPr lang="en-US" sz="1000" dirty="0"/>
              <a:t/>
            </a:r>
            <a:br>
              <a:rPr lang="en-US" sz="1000" dirty="0"/>
            </a:br>
            <a:r>
              <a:rPr lang="en-US" sz="1000" dirty="0" err="1"/>
              <a:t>plt.plot</a:t>
            </a:r>
            <a:r>
              <a:rPr lang="en-US" sz="1000" dirty="0"/>
              <a:t>(</a:t>
            </a:r>
            <a:r>
              <a:rPr lang="en-US" sz="1000" dirty="0" err="1"/>
              <a:t>xpoints</a:t>
            </a:r>
            <a:r>
              <a:rPr lang="en-US" sz="1000" dirty="0"/>
              <a:t>, </a:t>
            </a:r>
            <a:r>
              <a:rPr lang="en-US" sz="1000" dirty="0" err="1"/>
              <a:t>ypoints</a:t>
            </a:r>
            <a:r>
              <a:rPr lang="en-US" sz="1000" dirty="0"/>
              <a:t>, 'o')</a:t>
            </a:r>
            <a:br>
              <a:rPr lang="en-US" sz="1000" dirty="0"/>
            </a:br>
            <a:r>
              <a:rPr lang="en-US" sz="1000" dirty="0" err="1"/>
              <a:t>plt.show</a:t>
            </a:r>
            <a:r>
              <a:rPr lang="en-US" sz="1000" dirty="0"/>
              <a:t>()</a:t>
            </a:r>
            <a:endParaRPr sz="1000" dirty="0">
              <a:latin typeface="Tahoma"/>
              <a:cs typeface="Tahoma"/>
            </a:endParaRP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_o.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35" y="1806574"/>
            <a:ext cx="3476915" cy="156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851600"/>
      </p:ext>
    </p:extLst>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52955" y="101165"/>
            <a:ext cx="702310" cy="207645"/>
          </a:xfrm>
          <a:prstGeom prst="rect">
            <a:avLst/>
          </a:prstGeom>
        </p:spPr>
        <p:txBody>
          <a:bodyPr vert="horz" wrap="square" lIns="0" tIns="12065" rIns="0" bIns="0" rtlCol="0">
            <a:spAutoFit/>
          </a:bodyPr>
          <a:lstStyle/>
          <a:p>
            <a:pPr marL="12700">
              <a:lnSpc>
                <a:spcPct val="100000"/>
              </a:lnSpc>
              <a:spcBef>
                <a:spcPts val="95"/>
              </a:spcBef>
            </a:pPr>
            <a:r>
              <a:rPr sz="1200" b="1" spc="-5" dirty="0">
                <a:latin typeface="Arial"/>
                <a:cs typeface="Arial"/>
              </a:rPr>
              <a:t>Wire</a:t>
            </a:r>
            <a:r>
              <a:rPr sz="1200" b="1" spc="35" dirty="0">
                <a:latin typeface="Arial"/>
                <a:cs typeface="Arial"/>
              </a:rPr>
              <a:t> </a:t>
            </a:r>
            <a:r>
              <a:rPr sz="1200" b="1" dirty="0">
                <a:latin typeface="Arial"/>
                <a:cs typeface="Arial"/>
              </a:rPr>
              <a:t>Plot</a:t>
            </a:r>
            <a:endParaRPr sz="1200">
              <a:latin typeface="Arial"/>
              <a:cs typeface="Arial"/>
            </a:endParaRPr>
          </a:p>
        </p:txBody>
      </p:sp>
      <p:grpSp>
        <p:nvGrpSpPr>
          <p:cNvPr id="3" name="object 3"/>
          <p:cNvGrpSpPr/>
          <p:nvPr/>
        </p:nvGrpSpPr>
        <p:grpSpPr>
          <a:xfrm>
            <a:off x="1005024" y="671915"/>
            <a:ext cx="2684780" cy="2217420"/>
            <a:chOff x="1005024" y="671915"/>
            <a:chExt cx="2684780" cy="2217420"/>
          </a:xfrm>
        </p:grpSpPr>
        <p:sp>
          <p:nvSpPr>
            <p:cNvPr id="4" name="object 4"/>
            <p:cNvSpPr/>
            <p:nvPr/>
          </p:nvSpPr>
          <p:spPr>
            <a:xfrm>
              <a:off x="1005024" y="671915"/>
              <a:ext cx="2684780" cy="2217420"/>
            </a:xfrm>
            <a:custGeom>
              <a:avLst/>
              <a:gdLst/>
              <a:ahLst/>
              <a:cxnLst/>
              <a:rect l="l" t="t" r="r" b="b"/>
              <a:pathLst>
                <a:path w="2684779" h="2217420">
                  <a:moveTo>
                    <a:pt x="2684545" y="0"/>
                  </a:moveTo>
                  <a:lnTo>
                    <a:pt x="0" y="0"/>
                  </a:lnTo>
                  <a:lnTo>
                    <a:pt x="0" y="2216915"/>
                  </a:lnTo>
                  <a:lnTo>
                    <a:pt x="2684545" y="2216915"/>
                  </a:lnTo>
                  <a:lnTo>
                    <a:pt x="2684545" y="0"/>
                  </a:lnTo>
                  <a:close/>
                </a:path>
              </a:pathLst>
            </a:custGeom>
            <a:solidFill>
              <a:srgbClr val="E9E9F1"/>
            </a:solidFill>
          </p:spPr>
          <p:txBody>
            <a:bodyPr wrap="square" lIns="0" tIns="0" rIns="0" bIns="0" rtlCol="0"/>
            <a:lstStyle/>
            <a:p>
              <a:endParaRPr/>
            </a:p>
          </p:txBody>
        </p:sp>
        <p:sp>
          <p:nvSpPr>
            <p:cNvPr id="5" name="object 5"/>
            <p:cNvSpPr/>
            <p:nvPr/>
          </p:nvSpPr>
          <p:spPr>
            <a:xfrm>
              <a:off x="1305271" y="816822"/>
              <a:ext cx="824230" cy="1582420"/>
            </a:xfrm>
            <a:custGeom>
              <a:avLst/>
              <a:gdLst/>
              <a:ahLst/>
              <a:cxnLst/>
              <a:rect l="l" t="t" r="r" b="b"/>
              <a:pathLst>
                <a:path w="824230" h="1582420">
                  <a:moveTo>
                    <a:pt x="811170" y="0"/>
                  </a:moveTo>
                  <a:lnTo>
                    <a:pt x="0" y="488357"/>
                  </a:lnTo>
                  <a:lnTo>
                    <a:pt x="55631" y="1582148"/>
                  </a:lnTo>
                  <a:lnTo>
                    <a:pt x="823962" y="1038610"/>
                  </a:lnTo>
                  <a:lnTo>
                    <a:pt x="811170" y="0"/>
                  </a:lnTo>
                  <a:close/>
                </a:path>
              </a:pathLst>
            </a:custGeom>
            <a:solidFill>
              <a:srgbClr val="F2F2F2">
                <a:alpha val="50000"/>
              </a:srgbClr>
            </a:solidFill>
          </p:spPr>
          <p:txBody>
            <a:bodyPr wrap="square" lIns="0" tIns="0" rIns="0" bIns="0" rtlCol="0"/>
            <a:lstStyle/>
            <a:p>
              <a:endParaRPr/>
            </a:p>
          </p:txBody>
        </p:sp>
        <p:sp>
          <p:nvSpPr>
            <p:cNvPr id="6" name="object 6"/>
            <p:cNvSpPr/>
            <p:nvPr/>
          </p:nvSpPr>
          <p:spPr>
            <a:xfrm>
              <a:off x="1305271" y="816822"/>
              <a:ext cx="824230" cy="1582420"/>
            </a:xfrm>
            <a:custGeom>
              <a:avLst/>
              <a:gdLst/>
              <a:ahLst/>
              <a:cxnLst/>
              <a:rect l="l" t="t" r="r" b="b"/>
              <a:pathLst>
                <a:path w="824230" h="1582420">
                  <a:moveTo>
                    <a:pt x="55631" y="1582148"/>
                  </a:moveTo>
                  <a:lnTo>
                    <a:pt x="823962" y="1038610"/>
                  </a:lnTo>
                  <a:lnTo>
                    <a:pt x="811170" y="0"/>
                  </a:lnTo>
                  <a:lnTo>
                    <a:pt x="0" y="488357"/>
                  </a:lnTo>
                </a:path>
              </a:pathLst>
            </a:custGeom>
            <a:ln w="3175">
              <a:solidFill>
                <a:srgbClr val="F2F2F2"/>
              </a:solidFill>
            </a:ln>
          </p:spPr>
          <p:txBody>
            <a:bodyPr wrap="square" lIns="0" tIns="0" rIns="0" bIns="0" rtlCol="0"/>
            <a:lstStyle/>
            <a:p>
              <a:endParaRPr/>
            </a:p>
          </p:txBody>
        </p:sp>
        <p:sp>
          <p:nvSpPr>
            <p:cNvPr id="7" name="object 7"/>
            <p:cNvSpPr/>
            <p:nvPr/>
          </p:nvSpPr>
          <p:spPr>
            <a:xfrm>
              <a:off x="2116441" y="816822"/>
              <a:ext cx="1310005" cy="1343025"/>
            </a:xfrm>
            <a:custGeom>
              <a:avLst/>
              <a:gdLst/>
              <a:ahLst/>
              <a:cxnLst/>
              <a:rect l="l" t="t" r="r" b="b"/>
              <a:pathLst>
                <a:path w="1310004" h="1343025">
                  <a:moveTo>
                    <a:pt x="0" y="0"/>
                  </a:moveTo>
                  <a:lnTo>
                    <a:pt x="12791" y="1038610"/>
                  </a:lnTo>
                  <a:lnTo>
                    <a:pt x="1257415" y="1342483"/>
                  </a:lnTo>
                  <a:lnTo>
                    <a:pt x="1309489" y="272553"/>
                  </a:lnTo>
                  <a:lnTo>
                    <a:pt x="0" y="0"/>
                  </a:lnTo>
                  <a:close/>
                </a:path>
              </a:pathLst>
            </a:custGeom>
            <a:solidFill>
              <a:srgbClr val="E5E5E5">
                <a:alpha val="50000"/>
              </a:srgbClr>
            </a:solidFill>
          </p:spPr>
          <p:txBody>
            <a:bodyPr wrap="square" lIns="0" tIns="0" rIns="0" bIns="0" rtlCol="0"/>
            <a:lstStyle/>
            <a:p>
              <a:endParaRPr/>
            </a:p>
          </p:txBody>
        </p:sp>
        <p:sp>
          <p:nvSpPr>
            <p:cNvPr id="8" name="object 8"/>
            <p:cNvSpPr/>
            <p:nvPr/>
          </p:nvSpPr>
          <p:spPr>
            <a:xfrm>
              <a:off x="2116441" y="816822"/>
              <a:ext cx="1310005" cy="1343025"/>
            </a:xfrm>
            <a:custGeom>
              <a:avLst/>
              <a:gdLst/>
              <a:ahLst/>
              <a:cxnLst/>
              <a:rect l="l" t="t" r="r" b="b"/>
              <a:pathLst>
                <a:path w="1310004" h="1343025">
                  <a:moveTo>
                    <a:pt x="12791" y="1038610"/>
                  </a:moveTo>
                  <a:lnTo>
                    <a:pt x="1257415" y="1342483"/>
                  </a:lnTo>
                  <a:lnTo>
                    <a:pt x="1309489" y="272553"/>
                  </a:lnTo>
                  <a:lnTo>
                    <a:pt x="0" y="0"/>
                  </a:lnTo>
                </a:path>
              </a:pathLst>
            </a:custGeom>
            <a:ln w="3175">
              <a:solidFill>
                <a:srgbClr val="E5E5E5"/>
              </a:solidFill>
            </a:ln>
          </p:spPr>
          <p:txBody>
            <a:bodyPr wrap="square" lIns="0" tIns="0" rIns="0" bIns="0" rtlCol="0"/>
            <a:lstStyle/>
            <a:p>
              <a:endParaRPr/>
            </a:p>
          </p:txBody>
        </p:sp>
        <p:sp>
          <p:nvSpPr>
            <p:cNvPr id="9" name="object 9"/>
            <p:cNvSpPr/>
            <p:nvPr/>
          </p:nvSpPr>
          <p:spPr>
            <a:xfrm>
              <a:off x="1360902" y="1855433"/>
              <a:ext cx="2012950" cy="897890"/>
            </a:xfrm>
            <a:custGeom>
              <a:avLst/>
              <a:gdLst/>
              <a:ahLst/>
              <a:cxnLst/>
              <a:rect l="l" t="t" r="r" b="b"/>
              <a:pathLst>
                <a:path w="2012950" h="897889">
                  <a:moveTo>
                    <a:pt x="768331" y="0"/>
                  </a:moveTo>
                  <a:lnTo>
                    <a:pt x="0" y="543537"/>
                  </a:lnTo>
                  <a:lnTo>
                    <a:pt x="1309512" y="897446"/>
                  </a:lnTo>
                  <a:lnTo>
                    <a:pt x="2012955" y="303872"/>
                  </a:lnTo>
                  <a:lnTo>
                    <a:pt x="768331" y="0"/>
                  </a:lnTo>
                  <a:close/>
                </a:path>
              </a:pathLst>
            </a:custGeom>
            <a:solidFill>
              <a:srgbClr val="EBEBEB">
                <a:alpha val="50000"/>
              </a:srgbClr>
            </a:solidFill>
          </p:spPr>
          <p:txBody>
            <a:bodyPr wrap="square" lIns="0" tIns="0" rIns="0" bIns="0" rtlCol="0"/>
            <a:lstStyle/>
            <a:p>
              <a:endParaRPr/>
            </a:p>
          </p:txBody>
        </p:sp>
        <p:sp>
          <p:nvSpPr>
            <p:cNvPr id="10" name="object 10"/>
            <p:cNvSpPr/>
            <p:nvPr/>
          </p:nvSpPr>
          <p:spPr>
            <a:xfrm>
              <a:off x="1360902" y="1855433"/>
              <a:ext cx="2012950" cy="897890"/>
            </a:xfrm>
            <a:custGeom>
              <a:avLst/>
              <a:gdLst/>
              <a:ahLst/>
              <a:cxnLst/>
              <a:rect l="l" t="t" r="r" b="b"/>
              <a:pathLst>
                <a:path w="2012950" h="897889">
                  <a:moveTo>
                    <a:pt x="0" y="543537"/>
                  </a:moveTo>
                  <a:lnTo>
                    <a:pt x="1309512" y="897446"/>
                  </a:lnTo>
                  <a:lnTo>
                    <a:pt x="2012955" y="303872"/>
                  </a:lnTo>
                  <a:lnTo>
                    <a:pt x="768331" y="0"/>
                  </a:lnTo>
                </a:path>
              </a:pathLst>
            </a:custGeom>
            <a:ln w="3175">
              <a:solidFill>
                <a:srgbClr val="EBEBEB"/>
              </a:solidFill>
            </a:ln>
          </p:spPr>
          <p:txBody>
            <a:bodyPr wrap="square" lIns="0" tIns="0" rIns="0" bIns="0" rtlCol="0"/>
            <a:lstStyle/>
            <a:p>
              <a:endParaRPr/>
            </a:p>
          </p:txBody>
        </p:sp>
        <p:sp>
          <p:nvSpPr>
            <p:cNvPr id="11" name="object 11"/>
            <p:cNvSpPr/>
            <p:nvPr/>
          </p:nvSpPr>
          <p:spPr>
            <a:xfrm>
              <a:off x="1360902" y="2398970"/>
              <a:ext cx="1310005" cy="354330"/>
            </a:xfrm>
            <a:custGeom>
              <a:avLst/>
              <a:gdLst/>
              <a:ahLst/>
              <a:cxnLst/>
              <a:rect l="l" t="t" r="r" b="b"/>
              <a:pathLst>
                <a:path w="1310005" h="354330">
                  <a:moveTo>
                    <a:pt x="0" y="0"/>
                  </a:moveTo>
                  <a:lnTo>
                    <a:pt x="1309512" y="353909"/>
                  </a:lnTo>
                </a:path>
              </a:pathLst>
            </a:custGeom>
            <a:ln w="7216">
              <a:solidFill>
                <a:srgbClr val="000000"/>
              </a:solidFill>
            </a:ln>
          </p:spPr>
          <p:txBody>
            <a:bodyPr wrap="square" lIns="0" tIns="0" rIns="0" bIns="0" rtlCol="0"/>
            <a:lstStyle/>
            <a:p>
              <a:endParaRPr/>
            </a:p>
          </p:txBody>
        </p:sp>
        <p:sp>
          <p:nvSpPr>
            <p:cNvPr id="12" name="object 12"/>
            <p:cNvSpPr/>
            <p:nvPr/>
          </p:nvSpPr>
          <p:spPr>
            <a:xfrm>
              <a:off x="1385945" y="822040"/>
              <a:ext cx="767715" cy="1584325"/>
            </a:xfrm>
            <a:custGeom>
              <a:avLst/>
              <a:gdLst/>
              <a:ahLst/>
              <a:cxnLst/>
              <a:rect l="l" t="t" r="r" b="b"/>
              <a:pathLst>
                <a:path w="767714" h="1584325">
                  <a:moveTo>
                    <a:pt x="0" y="1583697"/>
                  </a:moveTo>
                  <a:lnTo>
                    <a:pt x="767168" y="1039222"/>
                  </a:lnTo>
                  <a:lnTo>
                    <a:pt x="755567" y="0"/>
                  </a:lnTo>
                </a:path>
              </a:pathLst>
            </a:custGeom>
            <a:ln w="16838">
              <a:solidFill>
                <a:srgbClr val="E5E5E5"/>
              </a:solidFill>
            </a:ln>
          </p:spPr>
          <p:txBody>
            <a:bodyPr wrap="square" lIns="0" tIns="0" rIns="0" bIns="0" rtlCol="0"/>
            <a:lstStyle/>
            <a:p>
              <a:endParaRPr/>
            </a:p>
          </p:txBody>
        </p:sp>
        <p:sp>
          <p:nvSpPr>
            <p:cNvPr id="13" name="object 13"/>
            <p:cNvSpPr/>
            <p:nvPr/>
          </p:nvSpPr>
          <p:spPr>
            <a:xfrm>
              <a:off x="1587909" y="864115"/>
              <a:ext cx="758190" cy="1596390"/>
            </a:xfrm>
            <a:custGeom>
              <a:avLst/>
              <a:gdLst/>
              <a:ahLst/>
              <a:cxnLst/>
              <a:rect l="l" t="t" r="r" b="b"/>
              <a:pathLst>
                <a:path w="758189" h="1596389">
                  <a:moveTo>
                    <a:pt x="0" y="1596205"/>
                  </a:moveTo>
                  <a:lnTo>
                    <a:pt x="757681" y="1044140"/>
                  </a:lnTo>
                  <a:lnTo>
                    <a:pt x="755755" y="0"/>
                  </a:lnTo>
                </a:path>
              </a:pathLst>
            </a:custGeom>
            <a:ln w="16838">
              <a:solidFill>
                <a:srgbClr val="E5E5E5"/>
              </a:solidFill>
            </a:ln>
          </p:spPr>
          <p:txBody>
            <a:bodyPr wrap="square" lIns="0" tIns="0" rIns="0" bIns="0" rtlCol="0"/>
            <a:lstStyle/>
            <a:p>
              <a:endParaRPr/>
            </a:p>
          </p:txBody>
        </p:sp>
        <p:sp>
          <p:nvSpPr>
            <p:cNvPr id="14" name="object 14"/>
            <p:cNvSpPr/>
            <p:nvPr/>
          </p:nvSpPr>
          <p:spPr>
            <a:xfrm>
              <a:off x="1792805" y="906786"/>
              <a:ext cx="756285" cy="1609090"/>
            </a:xfrm>
            <a:custGeom>
              <a:avLst/>
              <a:gdLst/>
              <a:ahLst/>
              <a:cxnLst/>
              <a:rect l="l" t="t" r="r" b="b"/>
              <a:pathLst>
                <a:path w="756285" h="1609089">
                  <a:moveTo>
                    <a:pt x="0" y="1608909"/>
                  </a:moveTo>
                  <a:lnTo>
                    <a:pt x="747852" y="1049094"/>
                  </a:lnTo>
                  <a:lnTo>
                    <a:pt x="755871" y="0"/>
                  </a:lnTo>
                </a:path>
              </a:pathLst>
            </a:custGeom>
            <a:ln w="16838">
              <a:solidFill>
                <a:srgbClr val="E5E5E5"/>
              </a:solidFill>
            </a:ln>
          </p:spPr>
          <p:txBody>
            <a:bodyPr wrap="square" lIns="0" tIns="0" rIns="0" bIns="0" rtlCol="0"/>
            <a:lstStyle/>
            <a:p>
              <a:endParaRPr/>
            </a:p>
          </p:txBody>
        </p:sp>
        <p:sp>
          <p:nvSpPr>
            <p:cNvPr id="15" name="object 15"/>
            <p:cNvSpPr/>
            <p:nvPr/>
          </p:nvSpPr>
          <p:spPr>
            <a:xfrm>
              <a:off x="2000697" y="950065"/>
              <a:ext cx="756285" cy="1622425"/>
            </a:xfrm>
            <a:custGeom>
              <a:avLst/>
              <a:gdLst/>
              <a:ahLst/>
              <a:cxnLst/>
              <a:rect l="l" t="t" r="r" b="b"/>
              <a:pathLst>
                <a:path w="756285" h="1622425">
                  <a:moveTo>
                    <a:pt x="0" y="1621816"/>
                  </a:moveTo>
                  <a:lnTo>
                    <a:pt x="737671" y="1054086"/>
                  </a:lnTo>
                  <a:lnTo>
                    <a:pt x="755912" y="0"/>
                  </a:lnTo>
                </a:path>
              </a:pathLst>
            </a:custGeom>
            <a:ln w="16838">
              <a:solidFill>
                <a:srgbClr val="E5E5E5"/>
              </a:solidFill>
            </a:ln>
          </p:spPr>
          <p:txBody>
            <a:bodyPr wrap="square" lIns="0" tIns="0" rIns="0" bIns="0" rtlCol="0"/>
            <a:lstStyle/>
            <a:p>
              <a:endParaRPr/>
            </a:p>
          </p:txBody>
        </p:sp>
        <p:sp>
          <p:nvSpPr>
            <p:cNvPr id="16" name="object 16"/>
            <p:cNvSpPr/>
            <p:nvPr/>
          </p:nvSpPr>
          <p:spPr>
            <a:xfrm>
              <a:off x="2211652" y="993964"/>
              <a:ext cx="756285" cy="1635125"/>
            </a:xfrm>
            <a:custGeom>
              <a:avLst/>
              <a:gdLst/>
              <a:ahLst/>
              <a:cxnLst/>
              <a:rect l="l" t="t" r="r" b="b"/>
              <a:pathLst>
                <a:path w="756285" h="1635125">
                  <a:moveTo>
                    <a:pt x="0" y="1634929"/>
                  </a:moveTo>
                  <a:lnTo>
                    <a:pt x="727124" y="1059116"/>
                  </a:lnTo>
                  <a:lnTo>
                    <a:pt x="755874" y="0"/>
                  </a:lnTo>
                </a:path>
              </a:pathLst>
            </a:custGeom>
            <a:ln w="16838">
              <a:solidFill>
                <a:srgbClr val="E5E5E5"/>
              </a:solidFill>
            </a:ln>
          </p:spPr>
          <p:txBody>
            <a:bodyPr wrap="square" lIns="0" tIns="0" rIns="0" bIns="0" rtlCol="0"/>
            <a:lstStyle/>
            <a:p>
              <a:endParaRPr/>
            </a:p>
          </p:txBody>
        </p:sp>
        <p:sp>
          <p:nvSpPr>
            <p:cNvPr id="17" name="object 17"/>
            <p:cNvSpPr/>
            <p:nvPr/>
          </p:nvSpPr>
          <p:spPr>
            <a:xfrm>
              <a:off x="2425738" y="1038499"/>
              <a:ext cx="756285" cy="1648460"/>
            </a:xfrm>
            <a:custGeom>
              <a:avLst/>
              <a:gdLst/>
              <a:ahLst/>
              <a:cxnLst/>
              <a:rect l="l" t="t" r="r" b="b"/>
              <a:pathLst>
                <a:path w="756285" h="1648460">
                  <a:moveTo>
                    <a:pt x="0" y="1648254"/>
                  </a:moveTo>
                  <a:lnTo>
                    <a:pt x="716200" y="1064183"/>
                  </a:lnTo>
                  <a:lnTo>
                    <a:pt x="755754" y="0"/>
                  </a:lnTo>
                </a:path>
              </a:pathLst>
            </a:custGeom>
            <a:ln w="16838">
              <a:solidFill>
                <a:srgbClr val="E5E5E5"/>
              </a:solidFill>
            </a:ln>
          </p:spPr>
          <p:txBody>
            <a:bodyPr wrap="square" lIns="0" tIns="0" rIns="0" bIns="0" rtlCol="0"/>
            <a:lstStyle/>
            <a:p>
              <a:endParaRPr/>
            </a:p>
          </p:txBody>
        </p:sp>
        <p:sp>
          <p:nvSpPr>
            <p:cNvPr id="18" name="object 18"/>
            <p:cNvSpPr/>
            <p:nvPr/>
          </p:nvSpPr>
          <p:spPr>
            <a:xfrm>
              <a:off x="2643025" y="1083681"/>
              <a:ext cx="755650" cy="1661795"/>
            </a:xfrm>
            <a:custGeom>
              <a:avLst/>
              <a:gdLst/>
              <a:ahLst/>
              <a:cxnLst/>
              <a:rect l="l" t="t" r="r" b="b"/>
              <a:pathLst>
                <a:path w="755650" h="1661795">
                  <a:moveTo>
                    <a:pt x="0" y="1661795"/>
                  </a:moveTo>
                  <a:lnTo>
                    <a:pt x="704884" y="1069288"/>
                  </a:lnTo>
                  <a:lnTo>
                    <a:pt x="755548" y="0"/>
                  </a:lnTo>
                </a:path>
              </a:pathLst>
            </a:custGeom>
            <a:ln w="16838">
              <a:solidFill>
                <a:srgbClr val="E5E5E5"/>
              </a:solidFill>
            </a:ln>
          </p:spPr>
          <p:txBody>
            <a:bodyPr wrap="square" lIns="0" tIns="0" rIns="0" bIns="0" rtlCol="0"/>
            <a:lstStyle/>
            <a:p>
              <a:endParaRPr/>
            </a:p>
          </p:txBody>
        </p:sp>
        <p:sp>
          <p:nvSpPr>
            <p:cNvPr id="19" name="object 19"/>
            <p:cNvSpPr/>
            <p:nvPr/>
          </p:nvSpPr>
          <p:spPr>
            <a:xfrm>
              <a:off x="1372703" y="2401048"/>
              <a:ext cx="20320" cy="14604"/>
            </a:xfrm>
            <a:custGeom>
              <a:avLst/>
              <a:gdLst/>
              <a:ahLst/>
              <a:cxnLst/>
              <a:rect l="l" t="t" r="r" b="b"/>
              <a:pathLst>
                <a:path w="20319" h="14605">
                  <a:moveTo>
                    <a:pt x="19850" y="0"/>
                  </a:moveTo>
                  <a:lnTo>
                    <a:pt x="0" y="14088"/>
                  </a:lnTo>
                </a:path>
              </a:pathLst>
            </a:custGeom>
            <a:ln w="16838">
              <a:solidFill>
                <a:srgbClr val="262626"/>
              </a:solidFill>
            </a:ln>
          </p:spPr>
          <p:txBody>
            <a:bodyPr wrap="square" lIns="0" tIns="0" rIns="0" bIns="0" rtlCol="0"/>
            <a:lstStyle/>
            <a:p>
              <a:endParaRPr/>
            </a:p>
          </p:txBody>
        </p:sp>
      </p:grpSp>
      <p:sp>
        <p:nvSpPr>
          <p:cNvPr id="20" name="object 20"/>
          <p:cNvSpPr txBox="1"/>
          <p:nvPr/>
        </p:nvSpPr>
        <p:spPr>
          <a:xfrm>
            <a:off x="1236564" y="2460993"/>
            <a:ext cx="233045" cy="140970"/>
          </a:xfrm>
          <a:prstGeom prst="rect">
            <a:avLst/>
          </a:prstGeom>
        </p:spPr>
        <p:txBody>
          <a:bodyPr vert="horz" wrap="square" lIns="0" tIns="13335" rIns="0" bIns="0" rtlCol="0">
            <a:spAutoFit/>
          </a:bodyPr>
          <a:lstStyle/>
          <a:p>
            <a:pPr marL="12700">
              <a:lnSpc>
                <a:spcPct val="100000"/>
              </a:lnSpc>
              <a:spcBef>
                <a:spcPts val="105"/>
              </a:spcBef>
            </a:pPr>
            <a:r>
              <a:rPr sz="750" spc="145" dirty="0">
                <a:solidFill>
                  <a:srgbClr val="262626"/>
                </a:solidFill>
                <a:latin typeface="Trebuchet MS"/>
                <a:cs typeface="Trebuchet MS"/>
              </a:rPr>
              <a:t>−30</a:t>
            </a:r>
            <a:endParaRPr sz="750">
              <a:latin typeface="Trebuchet MS"/>
              <a:cs typeface="Trebuchet MS"/>
            </a:endParaRPr>
          </a:p>
        </p:txBody>
      </p:sp>
      <p:sp>
        <p:nvSpPr>
          <p:cNvPr id="21" name="object 21"/>
          <p:cNvSpPr/>
          <p:nvPr/>
        </p:nvSpPr>
        <p:spPr>
          <a:xfrm>
            <a:off x="1574824" y="2455563"/>
            <a:ext cx="19685" cy="14604"/>
          </a:xfrm>
          <a:custGeom>
            <a:avLst/>
            <a:gdLst/>
            <a:ahLst/>
            <a:cxnLst/>
            <a:rect l="l" t="t" r="r" b="b"/>
            <a:pathLst>
              <a:path w="19684" h="14605">
                <a:moveTo>
                  <a:pt x="19615" y="0"/>
                </a:moveTo>
                <a:lnTo>
                  <a:pt x="0" y="14292"/>
                </a:lnTo>
              </a:path>
            </a:pathLst>
          </a:custGeom>
          <a:ln w="16838">
            <a:solidFill>
              <a:srgbClr val="262626"/>
            </a:solidFill>
          </a:ln>
        </p:spPr>
        <p:txBody>
          <a:bodyPr wrap="square" lIns="0" tIns="0" rIns="0" bIns="0" rtlCol="0"/>
          <a:lstStyle/>
          <a:p>
            <a:endParaRPr/>
          </a:p>
        </p:txBody>
      </p:sp>
      <p:sp>
        <p:nvSpPr>
          <p:cNvPr id="22" name="object 22"/>
          <p:cNvSpPr txBox="1"/>
          <p:nvPr/>
        </p:nvSpPr>
        <p:spPr>
          <a:xfrm>
            <a:off x="1438509" y="2516314"/>
            <a:ext cx="233045" cy="140970"/>
          </a:xfrm>
          <a:prstGeom prst="rect">
            <a:avLst/>
          </a:prstGeom>
        </p:spPr>
        <p:txBody>
          <a:bodyPr vert="horz" wrap="square" lIns="0" tIns="13335" rIns="0" bIns="0" rtlCol="0">
            <a:spAutoFit/>
          </a:bodyPr>
          <a:lstStyle/>
          <a:p>
            <a:pPr marL="12700">
              <a:lnSpc>
                <a:spcPct val="100000"/>
              </a:lnSpc>
              <a:spcBef>
                <a:spcPts val="105"/>
              </a:spcBef>
            </a:pPr>
            <a:r>
              <a:rPr sz="750" spc="145" dirty="0">
                <a:solidFill>
                  <a:srgbClr val="262626"/>
                </a:solidFill>
                <a:latin typeface="Trebuchet MS"/>
                <a:cs typeface="Trebuchet MS"/>
              </a:rPr>
              <a:t>−20</a:t>
            </a:r>
            <a:endParaRPr sz="750">
              <a:latin typeface="Trebuchet MS"/>
              <a:cs typeface="Trebuchet MS"/>
            </a:endParaRPr>
          </a:p>
        </p:txBody>
      </p:sp>
      <p:sp>
        <p:nvSpPr>
          <p:cNvPr id="23" name="object 23"/>
          <p:cNvSpPr/>
          <p:nvPr/>
        </p:nvSpPr>
        <p:spPr>
          <a:xfrm>
            <a:off x="1779883" y="2510869"/>
            <a:ext cx="227329" cy="71120"/>
          </a:xfrm>
          <a:custGeom>
            <a:avLst/>
            <a:gdLst/>
            <a:ahLst/>
            <a:cxnLst/>
            <a:rect l="l" t="t" r="r" b="b"/>
            <a:pathLst>
              <a:path w="227330" h="71119">
                <a:moveTo>
                  <a:pt x="19371" y="0"/>
                </a:moveTo>
                <a:lnTo>
                  <a:pt x="0" y="14500"/>
                </a:lnTo>
              </a:path>
              <a:path w="227330" h="71119">
                <a:moveTo>
                  <a:pt x="227179" y="56114"/>
                </a:moveTo>
                <a:lnTo>
                  <a:pt x="208061" y="70827"/>
                </a:lnTo>
              </a:path>
            </a:pathLst>
          </a:custGeom>
          <a:ln w="16838">
            <a:solidFill>
              <a:srgbClr val="262626"/>
            </a:solidFill>
          </a:ln>
        </p:spPr>
        <p:txBody>
          <a:bodyPr wrap="square" lIns="0" tIns="0" rIns="0" bIns="0" rtlCol="0"/>
          <a:lstStyle/>
          <a:p>
            <a:endParaRPr/>
          </a:p>
        </p:txBody>
      </p:sp>
      <p:sp>
        <p:nvSpPr>
          <p:cNvPr id="24" name="object 24"/>
          <p:cNvSpPr txBox="1"/>
          <p:nvPr/>
        </p:nvSpPr>
        <p:spPr>
          <a:xfrm>
            <a:off x="1617990" y="2572438"/>
            <a:ext cx="414655" cy="140970"/>
          </a:xfrm>
          <a:prstGeom prst="rect">
            <a:avLst/>
          </a:prstGeom>
        </p:spPr>
        <p:txBody>
          <a:bodyPr vert="horz" wrap="square" lIns="0" tIns="13335" rIns="0" bIns="0" rtlCol="0">
            <a:spAutoFit/>
          </a:bodyPr>
          <a:lstStyle/>
          <a:p>
            <a:pPr marL="38100">
              <a:lnSpc>
                <a:spcPct val="100000"/>
              </a:lnSpc>
              <a:spcBef>
                <a:spcPts val="105"/>
              </a:spcBef>
            </a:pPr>
            <a:r>
              <a:rPr sz="750" spc="145" dirty="0">
                <a:solidFill>
                  <a:srgbClr val="262626"/>
                </a:solidFill>
                <a:latin typeface="Trebuchet MS"/>
                <a:cs typeface="Trebuchet MS"/>
              </a:rPr>
              <a:t>−10</a:t>
            </a:r>
            <a:r>
              <a:rPr sz="750" spc="265" dirty="0">
                <a:solidFill>
                  <a:srgbClr val="262626"/>
                </a:solidFill>
                <a:latin typeface="Trebuchet MS"/>
                <a:cs typeface="Trebuchet MS"/>
              </a:rPr>
              <a:t> </a:t>
            </a:r>
            <a:r>
              <a:rPr sz="1125" spc="127" baseline="-33333" dirty="0">
                <a:solidFill>
                  <a:srgbClr val="262626"/>
                </a:solidFill>
                <a:latin typeface="Trebuchet MS"/>
                <a:cs typeface="Trebuchet MS"/>
              </a:rPr>
              <a:t>0</a:t>
            </a:r>
            <a:endParaRPr sz="1125" baseline="-33333">
              <a:latin typeface="Trebuchet MS"/>
              <a:cs typeface="Trebuchet MS"/>
            </a:endParaRPr>
          </a:p>
        </p:txBody>
      </p:sp>
      <p:sp>
        <p:nvSpPr>
          <p:cNvPr id="25" name="object 25"/>
          <p:cNvSpPr/>
          <p:nvPr/>
        </p:nvSpPr>
        <p:spPr>
          <a:xfrm>
            <a:off x="2199075" y="2623923"/>
            <a:ext cx="233045" cy="73025"/>
          </a:xfrm>
          <a:custGeom>
            <a:avLst/>
            <a:gdLst/>
            <a:ahLst/>
            <a:cxnLst/>
            <a:rect l="l" t="t" r="r" b="b"/>
            <a:pathLst>
              <a:path w="233044" h="73025">
                <a:moveTo>
                  <a:pt x="18854" y="0"/>
                </a:moveTo>
                <a:lnTo>
                  <a:pt x="0" y="14930"/>
                </a:lnTo>
              </a:path>
              <a:path w="233044" h="73025">
                <a:moveTo>
                  <a:pt x="232849" y="57784"/>
                </a:moveTo>
                <a:lnTo>
                  <a:pt x="214268" y="72938"/>
                </a:lnTo>
              </a:path>
            </a:pathLst>
          </a:custGeom>
          <a:ln w="16838">
            <a:solidFill>
              <a:srgbClr val="262626"/>
            </a:solidFill>
          </a:ln>
        </p:spPr>
        <p:txBody>
          <a:bodyPr wrap="square" lIns="0" tIns="0" rIns="0" bIns="0" rtlCol="0"/>
          <a:lstStyle/>
          <a:p>
            <a:endParaRPr/>
          </a:p>
        </p:txBody>
      </p:sp>
      <p:sp>
        <p:nvSpPr>
          <p:cNvPr id="26" name="object 26"/>
          <p:cNvSpPr txBox="1"/>
          <p:nvPr/>
        </p:nvSpPr>
        <p:spPr>
          <a:xfrm>
            <a:off x="2077263" y="2687170"/>
            <a:ext cx="414020" cy="140970"/>
          </a:xfrm>
          <a:prstGeom prst="rect">
            <a:avLst/>
          </a:prstGeom>
        </p:spPr>
        <p:txBody>
          <a:bodyPr vert="horz" wrap="square" lIns="0" tIns="13335" rIns="0" bIns="0" rtlCol="0">
            <a:spAutoFit/>
          </a:bodyPr>
          <a:lstStyle/>
          <a:p>
            <a:pPr marL="38100">
              <a:lnSpc>
                <a:spcPct val="100000"/>
              </a:lnSpc>
              <a:spcBef>
                <a:spcPts val="105"/>
              </a:spcBef>
            </a:pPr>
            <a:r>
              <a:rPr sz="750" spc="90" dirty="0">
                <a:solidFill>
                  <a:srgbClr val="262626"/>
                </a:solidFill>
                <a:latin typeface="Trebuchet MS"/>
                <a:cs typeface="Trebuchet MS"/>
              </a:rPr>
              <a:t>10</a:t>
            </a:r>
            <a:r>
              <a:rPr sz="750" spc="400" dirty="0">
                <a:solidFill>
                  <a:srgbClr val="262626"/>
                </a:solidFill>
                <a:latin typeface="Trebuchet MS"/>
                <a:cs typeface="Trebuchet MS"/>
              </a:rPr>
              <a:t> </a:t>
            </a:r>
            <a:r>
              <a:rPr sz="1125" spc="142" baseline="-33333" dirty="0">
                <a:solidFill>
                  <a:srgbClr val="262626"/>
                </a:solidFill>
                <a:latin typeface="Trebuchet MS"/>
                <a:cs typeface="Trebuchet MS"/>
              </a:rPr>
              <a:t>20</a:t>
            </a:r>
            <a:endParaRPr sz="1125" baseline="-33333">
              <a:latin typeface="Trebuchet MS"/>
              <a:cs typeface="Trebuchet MS"/>
            </a:endParaRPr>
          </a:p>
        </p:txBody>
      </p:sp>
      <p:grpSp>
        <p:nvGrpSpPr>
          <p:cNvPr id="27" name="object 27"/>
          <p:cNvGrpSpPr/>
          <p:nvPr/>
        </p:nvGrpSpPr>
        <p:grpSpPr>
          <a:xfrm>
            <a:off x="1314217" y="817293"/>
            <a:ext cx="2063750" cy="1947545"/>
            <a:chOff x="1314217" y="817293"/>
            <a:chExt cx="2063750" cy="1947545"/>
          </a:xfrm>
        </p:grpSpPr>
        <p:sp>
          <p:nvSpPr>
            <p:cNvPr id="28" name="object 28"/>
            <p:cNvSpPr/>
            <p:nvPr/>
          </p:nvSpPr>
          <p:spPr>
            <a:xfrm>
              <a:off x="2630819" y="2740356"/>
              <a:ext cx="18415" cy="15875"/>
            </a:xfrm>
            <a:custGeom>
              <a:avLst/>
              <a:gdLst/>
              <a:ahLst/>
              <a:cxnLst/>
              <a:rect l="l" t="t" r="r" b="b"/>
              <a:pathLst>
                <a:path w="18414" h="15875">
                  <a:moveTo>
                    <a:pt x="18298" y="0"/>
                  </a:moveTo>
                  <a:lnTo>
                    <a:pt x="0" y="15380"/>
                  </a:lnTo>
                </a:path>
              </a:pathLst>
            </a:custGeom>
            <a:ln w="16838">
              <a:solidFill>
                <a:srgbClr val="262626"/>
              </a:solidFill>
            </a:ln>
          </p:spPr>
          <p:txBody>
            <a:bodyPr wrap="square" lIns="0" tIns="0" rIns="0" bIns="0" rtlCol="0"/>
            <a:lstStyle/>
            <a:p>
              <a:endParaRPr/>
            </a:p>
          </p:txBody>
        </p:sp>
        <p:sp>
          <p:nvSpPr>
            <p:cNvPr id="29" name="object 29"/>
            <p:cNvSpPr/>
            <p:nvPr/>
          </p:nvSpPr>
          <p:spPr>
            <a:xfrm>
              <a:off x="2670415" y="2159305"/>
              <a:ext cx="703580" cy="593725"/>
            </a:xfrm>
            <a:custGeom>
              <a:avLst/>
              <a:gdLst/>
              <a:ahLst/>
              <a:cxnLst/>
              <a:rect l="l" t="t" r="r" b="b"/>
              <a:pathLst>
                <a:path w="703579" h="593725">
                  <a:moveTo>
                    <a:pt x="703442" y="0"/>
                  </a:moveTo>
                  <a:lnTo>
                    <a:pt x="0" y="593573"/>
                  </a:lnTo>
                </a:path>
              </a:pathLst>
            </a:custGeom>
            <a:ln w="7216">
              <a:solidFill>
                <a:srgbClr val="000000"/>
              </a:solidFill>
            </a:ln>
          </p:spPr>
          <p:txBody>
            <a:bodyPr wrap="square" lIns="0" tIns="0" rIns="0" bIns="0" rtlCol="0"/>
            <a:lstStyle/>
            <a:p>
              <a:endParaRPr/>
            </a:p>
          </p:txBody>
        </p:sp>
        <p:sp>
          <p:nvSpPr>
            <p:cNvPr id="30" name="object 30"/>
            <p:cNvSpPr/>
            <p:nvPr/>
          </p:nvSpPr>
          <p:spPr>
            <a:xfrm>
              <a:off x="1322789" y="1294632"/>
              <a:ext cx="1363345" cy="1445895"/>
            </a:xfrm>
            <a:custGeom>
              <a:avLst/>
              <a:gdLst/>
              <a:ahLst/>
              <a:cxnLst/>
              <a:rect l="l" t="t" r="r" b="b"/>
              <a:pathLst>
                <a:path w="1363345" h="1445895">
                  <a:moveTo>
                    <a:pt x="0" y="0"/>
                  </a:moveTo>
                  <a:lnTo>
                    <a:pt x="54643" y="1092643"/>
                  </a:lnTo>
                  <a:lnTo>
                    <a:pt x="1362809" y="1445434"/>
                  </a:lnTo>
                </a:path>
              </a:pathLst>
            </a:custGeom>
            <a:ln w="16838">
              <a:solidFill>
                <a:srgbClr val="E5E5E5"/>
              </a:solidFill>
            </a:ln>
          </p:spPr>
          <p:txBody>
            <a:bodyPr wrap="square" lIns="0" tIns="0" rIns="0" bIns="0" rtlCol="0"/>
            <a:lstStyle/>
            <a:p>
              <a:endParaRPr/>
            </a:p>
          </p:txBody>
        </p:sp>
        <p:sp>
          <p:nvSpPr>
            <p:cNvPr id="31" name="object 31"/>
            <p:cNvSpPr/>
            <p:nvPr/>
          </p:nvSpPr>
          <p:spPr>
            <a:xfrm>
              <a:off x="1460910" y="1211478"/>
              <a:ext cx="1344930" cy="1428115"/>
            </a:xfrm>
            <a:custGeom>
              <a:avLst/>
              <a:gdLst/>
              <a:ahLst/>
              <a:cxnLst/>
              <a:rect l="l" t="t" r="r" b="b"/>
              <a:pathLst>
                <a:path w="1344930" h="1428114">
                  <a:moveTo>
                    <a:pt x="0" y="0"/>
                  </a:moveTo>
                  <a:lnTo>
                    <a:pt x="46947" y="1083531"/>
                  </a:lnTo>
                  <a:lnTo>
                    <a:pt x="1344414" y="1427562"/>
                  </a:lnTo>
                </a:path>
              </a:pathLst>
            </a:custGeom>
            <a:ln w="16838">
              <a:solidFill>
                <a:srgbClr val="E5E5E5"/>
              </a:solidFill>
            </a:ln>
          </p:spPr>
          <p:txBody>
            <a:bodyPr wrap="square" lIns="0" tIns="0" rIns="0" bIns="0" rtlCol="0"/>
            <a:lstStyle/>
            <a:p>
              <a:endParaRPr/>
            </a:p>
          </p:txBody>
        </p:sp>
        <p:sp>
          <p:nvSpPr>
            <p:cNvPr id="32" name="object 32"/>
            <p:cNvSpPr/>
            <p:nvPr/>
          </p:nvSpPr>
          <p:spPr>
            <a:xfrm>
              <a:off x="1595521" y="1130437"/>
              <a:ext cx="1326515" cy="1410335"/>
            </a:xfrm>
            <a:custGeom>
              <a:avLst/>
              <a:gdLst/>
              <a:ahLst/>
              <a:cxnLst/>
              <a:rect l="l" t="t" r="r" b="b"/>
              <a:pathLst>
                <a:path w="1326514" h="1410335">
                  <a:moveTo>
                    <a:pt x="0" y="0"/>
                  </a:moveTo>
                  <a:lnTo>
                    <a:pt x="39614" y="1074533"/>
                  </a:lnTo>
                  <a:lnTo>
                    <a:pt x="1326508" y="1410126"/>
                  </a:lnTo>
                </a:path>
              </a:pathLst>
            </a:custGeom>
            <a:ln w="16838">
              <a:solidFill>
                <a:srgbClr val="E5E5E5"/>
              </a:solidFill>
            </a:ln>
          </p:spPr>
          <p:txBody>
            <a:bodyPr wrap="square" lIns="0" tIns="0" rIns="0" bIns="0" rtlCol="0"/>
            <a:lstStyle/>
            <a:p>
              <a:endParaRPr/>
            </a:p>
          </p:txBody>
        </p:sp>
        <p:sp>
          <p:nvSpPr>
            <p:cNvPr id="33" name="object 33"/>
            <p:cNvSpPr/>
            <p:nvPr/>
          </p:nvSpPr>
          <p:spPr>
            <a:xfrm>
              <a:off x="1726755" y="1051429"/>
              <a:ext cx="1309370" cy="1393190"/>
            </a:xfrm>
            <a:custGeom>
              <a:avLst/>
              <a:gdLst/>
              <a:ahLst/>
              <a:cxnLst/>
              <a:rect l="l" t="t" r="r" b="b"/>
              <a:pathLst>
                <a:path w="1309370" h="1393189">
                  <a:moveTo>
                    <a:pt x="0" y="0"/>
                  </a:moveTo>
                  <a:lnTo>
                    <a:pt x="32624" y="1065648"/>
                  </a:lnTo>
                  <a:lnTo>
                    <a:pt x="1309072" y="1393110"/>
                  </a:lnTo>
                </a:path>
              </a:pathLst>
            </a:custGeom>
            <a:ln w="16838">
              <a:solidFill>
                <a:srgbClr val="E5E5E5"/>
              </a:solidFill>
            </a:ln>
          </p:spPr>
          <p:txBody>
            <a:bodyPr wrap="square" lIns="0" tIns="0" rIns="0" bIns="0" rtlCol="0"/>
            <a:lstStyle/>
            <a:p>
              <a:endParaRPr/>
            </a:p>
          </p:txBody>
        </p:sp>
        <p:sp>
          <p:nvSpPr>
            <p:cNvPr id="34" name="object 34"/>
            <p:cNvSpPr/>
            <p:nvPr/>
          </p:nvSpPr>
          <p:spPr>
            <a:xfrm>
              <a:off x="1854737" y="974378"/>
              <a:ext cx="1292225" cy="1376680"/>
            </a:xfrm>
            <a:custGeom>
              <a:avLst/>
              <a:gdLst/>
              <a:ahLst/>
              <a:cxnLst/>
              <a:rect l="l" t="t" r="r" b="b"/>
              <a:pathLst>
                <a:path w="1292225" h="1376680">
                  <a:moveTo>
                    <a:pt x="0" y="0"/>
                  </a:moveTo>
                  <a:lnTo>
                    <a:pt x="25957" y="1056876"/>
                  </a:lnTo>
                  <a:lnTo>
                    <a:pt x="1292087" y="1376499"/>
                  </a:lnTo>
                </a:path>
              </a:pathLst>
            </a:custGeom>
            <a:ln w="16838">
              <a:solidFill>
                <a:srgbClr val="E5E5E5"/>
              </a:solidFill>
            </a:ln>
          </p:spPr>
          <p:txBody>
            <a:bodyPr wrap="square" lIns="0" tIns="0" rIns="0" bIns="0" rtlCol="0"/>
            <a:lstStyle/>
            <a:p>
              <a:endParaRPr/>
            </a:p>
          </p:txBody>
        </p:sp>
        <p:sp>
          <p:nvSpPr>
            <p:cNvPr id="35" name="object 35"/>
            <p:cNvSpPr/>
            <p:nvPr/>
          </p:nvSpPr>
          <p:spPr>
            <a:xfrm>
              <a:off x="1979588" y="899213"/>
              <a:ext cx="1275715" cy="1360805"/>
            </a:xfrm>
            <a:custGeom>
              <a:avLst/>
              <a:gdLst/>
              <a:ahLst/>
              <a:cxnLst/>
              <a:rect l="l" t="t" r="r" b="b"/>
              <a:pathLst>
                <a:path w="1275714" h="1360805">
                  <a:moveTo>
                    <a:pt x="0" y="0"/>
                  </a:moveTo>
                  <a:lnTo>
                    <a:pt x="19598" y="1048217"/>
                  </a:lnTo>
                  <a:lnTo>
                    <a:pt x="1275537" y="1360279"/>
                  </a:lnTo>
                </a:path>
              </a:pathLst>
            </a:custGeom>
            <a:ln w="16838">
              <a:solidFill>
                <a:srgbClr val="E5E5E5"/>
              </a:solidFill>
            </a:ln>
          </p:spPr>
          <p:txBody>
            <a:bodyPr wrap="square" lIns="0" tIns="0" rIns="0" bIns="0" rtlCol="0"/>
            <a:lstStyle/>
            <a:p>
              <a:endParaRPr/>
            </a:p>
          </p:txBody>
        </p:sp>
        <p:sp>
          <p:nvSpPr>
            <p:cNvPr id="36" name="object 36"/>
            <p:cNvSpPr/>
            <p:nvPr/>
          </p:nvSpPr>
          <p:spPr>
            <a:xfrm>
              <a:off x="2101419" y="825866"/>
              <a:ext cx="1259840" cy="1344930"/>
            </a:xfrm>
            <a:custGeom>
              <a:avLst/>
              <a:gdLst/>
              <a:ahLst/>
              <a:cxnLst/>
              <a:rect l="l" t="t" r="r" b="b"/>
              <a:pathLst>
                <a:path w="1259839" h="1344930">
                  <a:moveTo>
                    <a:pt x="0" y="0"/>
                  </a:moveTo>
                  <a:lnTo>
                    <a:pt x="13530" y="1039671"/>
                  </a:lnTo>
                  <a:lnTo>
                    <a:pt x="1259404" y="1344437"/>
                  </a:lnTo>
                </a:path>
              </a:pathLst>
            </a:custGeom>
            <a:ln w="16838">
              <a:solidFill>
                <a:srgbClr val="E5E5E5"/>
              </a:solidFill>
            </a:ln>
          </p:spPr>
          <p:txBody>
            <a:bodyPr wrap="square" lIns="0" tIns="0" rIns="0" bIns="0" rtlCol="0"/>
            <a:lstStyle/>
            <a:p>
              <a:endParaRPr/>
            </a:p>
          </p:txBody>
        </p:sp>
        <p:sp>
          <p:nvSpPr>
            <p:cNvPr id="37" name="object 37"/>
            <p:cNvSpPr/>
            <p:nvPr/>
          </p:nvSpPr>
          <p:spPr>
            <a:xfrm>
              <a:off x="2674649" y="2636162"/>
              <a:ext cx="153035" cy="109855"/>
            </a:xfrm>
            <a:custGeom>
              <a:avLst/>
              <a:gdLst/>
              <a:ahLst/>
              <a:cxnLst/>
              <a:rect l="l" t="t" r="r" b="b"/>
              <a:pathLst>
                <a:path w="153035" h="109855">
                  <a:moveTo>
                    <a:pt x="0" y="100951"/>
                  </a:moveTo>
                  <a:lnTo>
                    <a:pt x="32874" y="109816"/>
                  </a:lnTo>
                </a:path>
                <a:path w="153035" h="109855">
                  <a:moveTo>
                    <a:pt x="119821" y="0"/>
                  </a:moveTo>
                  <a:lnTo>
                    <a:pt x="152407" y="8640"/>
                  </a:lnTo>
                </a:path>
              </a:pathLst>
            </a:custGeom>
            <a:ln w="16838">
              <a:solidFill>
                <a:srgbClr val="262626"/>
              </a:solidFill>
            </a:ln>
          </p:spPr>
          <p:txBody>
            <a:bodyPr wrap="square" lIns="0" tIns="0" rIns="0" bIns="0" rtlCol="0"/>
            <a:lstStyle/>
            <a:p>
              <a:endParaRPr/>
            </a:p>
          </p:txBody>
        </p:sp>
      </p:grpSp>
      <p:sp>
        <p:nvSpPr>
          <p:cNvPr id="38" name="object 38"/>
          <p:cNvSpPr txBox="1"/>
          <p:nvPr/>
        </p:nvSpPr>
        <p:spPr>
          <a:xfrm>
            <a:off x="2507058" y="2682529"/>
            <a:ext cx="525780" cy="243204"/>
          </a:xfrm>
          <a:prstGeom prst="rect">
            <a:avLst/>
          </a:prstGeom>
        </p:spPr>
        <p:txBody>
          <a:bodyPr vert="horz" wrap="square" lIns="0" tIns="13335" rIns="0" bIns="0" rtlCol="0">
            <a:spAutoFit/>
          </a:bodyPr>
          <a:lstStyle/>
          <a:p>
            <a:pPr marL="279400">
              <a:lnSpc>
                <a:spcPts val="850"/>
              </a:lnSpc>
              <a:spcBef>
                <a:spcPts val="105"/>
              </a:spcBef>
            </a:pPr>
            <a:r>
              <a:rPr sz="750" spc="145" dirty="0">
                <a:solidFill>
                  <a:srgbClr val="262626"/>
                </a:solidFill>
                <a:latin typeface="Trebuchet MS"/>
                <a:cs typeface="Trebuchet MS"/>
              </a:rPr>
              <a:t>−20</a:t>
            </a:r>
            <a:endParaRPr sz="750">
              <a:latin typeface="Trebuchet MS"/>
              <a:cs typeface="Trebuchet MS"/>
            </a:endParaRPr>
          </a:p>
          <a:p>
            <a:pPr marL="38100">
              <a:lnSpc>
                <a:spcPts val="850"/>
              </a:lnSpc>
            </a:pPr>
            <a:r>
              <a:rPr sz="1125" spc="187" baseline="-11111" dirty="0">
                <a:solidFill>
                  <a:srgbClr val="262626"/>
                </a:solidFill>
                <a:latin typeface="Trebuchet MS"/>
                <a:cs typeface="Trebuchet MS"/>
              </a:rPr>
              <a:t>30</a:t>
            </a:r>
            <a:r>
              <a:rPr sz="750" spc="125" dirty="0">
                <a:solidFill>
                  <a:srgbClr val="262626"/>
                </a:solidFill>
                <a:latin typeface="Trebuchet MS"/>
                <a:cs typeface="Trebuchet MS"/>
              </a:rPr>
              <a:t>−30</a:t>
            </a:r>
            <a:endParaRPr sz="750">
              <a:latin typeface="Trebuchet MS"/>
              <a:cs typeface="Trebuchet MS"/>
            </a:endParaRPr>
          </a:p>
        </p:txBody>
      </p:sp>
      <p:sp>
        <p:nvSpPr>
          <p:cNvPr id="39" name="object 39"/>
          <p:cNvSpPr/>
          <p:nvPr/>
        </p:nvSpPr>
        <p:spPr>
          <a:xfrm>
            <a:off x="2911270" y="2537757"/>
            <a:ext cx="32384" cy="8890"/>
          </a:xfrm>
          <a:custGeom>
            <a:avLst/>
            <a:gdLst/>
            <a:ahLst/>
            <a:cxnLst/>
            <a:rect l="l" t="t" r="r" b="b"/>
            <a:pathLst>
              <a:path w="32385" h="8889">
                <a:moveTo>
                  <a:pt x="0" y="0"/>
                </a:moveTo>
                <a:lnTo>
                  <a:pt x="32303" y="8423"/>
                </a:lnTo>
              </a:path>
            </a:pathLst>
          </a:custGeom>
          <a:ln w="16838">
            <a:solidFill>
              <a:srgbClr val="262626"/>
            </a:solidFill>
          </a:ln>
        </p:spPr>
        <p:txBody>
          <a:bodyPr wrap="square" lIns="0" tIns="0" rIns="0" bIns="0" rtlCol="0"/>
          <a:lstStyle/>
          <a:p>
            <a:endParaRPr/>
          </a:p>
        </p:txBody>
      </p:sp>
      <p:sp>
        <p:nvSpPr>
          <p:cNvPr id="40" name="object 40"/>
          <p:cNvSpPr txBox="1"/>
          <p:nvPr/>
        </p:nvSpPr>
        <p:spPr>
          <a:xfrm>
            <a:off x="2889849" y="2583090"/>
            <a:ext cx="233045" cy="140970"/>
          </a:xfrm>
          <a:prstGeom prst="rect">
            <a:avLst/>
          </a:prstGeom>
        </p:spPr>
        <p:txBody>
          <a:bodyPr vert="horz" wrap="square" lIns="0" tIns="13335" rIns="0" bIns="0" rtlCol="0">
            <a:spAutoFit/>
          </a:bodyPr>
          <a:lstStyle/>
          <a:p>
            <a:pPr marL="12700">
              <a:lnSpc>
                <a:spcPct val="100000"/>
              </a:lnSpc>
              <a:spcBef>
                <a:spcPts val="105"/>
              </a:spcBef>
            </a:pPr>
            <a:r>
              <a:rPr sz="750" spc="145" dirty="0">
                <a:solidFill>
                  <a:srgbClr val="262626"/>
                </a:solidFill>
                <a:latin typeface="Trebuchet MS"/>
                <a:cs typeface="Trebuchet MS"/>
              </a:rPr>
              <a:t>−10</a:t>
            </a:r>
            <a:endParaRPr sz="750">
              <a:latin typeface="Trebuchet MS"/>
              <a:cs typeface="Trebuchet MS"/>
            </a:endParaRPr>
          </a:p>
        </p:txBody>
      </p:sp>
      <p:sp>
        <p:nvSpPr>
          <p:cNvPr id="41" name="object 41"/>
          <p:cNvSpPr/>
          <p:nvPr/>
        </p:nvSpPr>
        <p:spPr>
          <a:xfrm>
            <a:off x="3025161" y="2256888"/>
            <a:ext cx="251460" cy="193675"/>
          </a:xfrm>
          <a:custGeom>
            <a:avLst/>
            <a:gdLst/>
            <a:ahLst/>
            <a:cxnLst/>
            <a:rect l="l" t="t" r="r" b="b"/>
            <a:pathLst>
              <a:path w="251460" h="193675">
                <a:moveTo>
                  <a:pt x="0" y="184914"/>
                </a:moveTo>
                <a:lnTo>
                  <a:pt x="32023" y="193129"/>
                </a:lnTo>
              </a:path>
              <a:path w="251460" h="193675">
                <a:moveTo>
                  <a:pt x="111089" y="91320"/>
                </a:moveTo>
                <a:lnTo>
                  <a:pt x="142836" y="99334"/>
                </a:lnTo>
              </a:path>
              <a:path w="251460" h="193675">
                <a:moveTo>
                  <a:pt x="219479" y="0"/>
                </a:moveTo>
                <a:lnTo>
                  <a:pt x="250954" y="7820"/>
                </a:lnTo>
              </a:path>
            </a:pathLst>
          </a:custGeom>
          <a:ln w="16838">
            <a:solidFill>
              <a:srgbClr val="262626"/>
            </a:solidFill>
          </a:ln>
        </p:spPr>
        <p:txBody>
          <a:bodyPr wrap="square" lIns="0" tIns="0" rIns="0" bIns="0" rtlCol="0"/>
          <a:lstStyle/>
          <a:p>
            <a:endParaRPr/>
          </a:p>
        </p:txBody>
      </p:sp>
      <p:sp>
        <p:nvSpPr>
          <p:cNvPr id="42" name="object 42"/>
          <p:cNvSpPr txBox="1"/>
          <p:nvPr/>
        </p:nvSpPr>
        <p:spPr>
          <a:xfrm>
            <a:off x="3071617" y="2299270"/>
            <a:ext cx="338455" cy="328295"/>
          </a:xfrm>
          <a:prstGeom prst="rect">
            <a:avLst/>
          </a:prstGeom>
        </p:spPr>
        <p:txBody>
          <a:bodyPr vert="horz" wrap="square" lIns="0" tIns="13335" rIns="0" bIns="0" rtlCol="0">
            <a:spAutoFit/>
          </a:bodyPr>
          <a:lstStyle/>
          <a:p>
            <a:pPr marL="199390">
              <a:lnSpc>
                <a:spcPts val="815"/>
              </a:lnSpc>
              <a:spcBef>
                <a:spcPts val="105"/>
              </a:spcBef>
            </a:pPr>
            <a:r>
              <a:rPr sz="750" spc="95" dirty="0">
                <a:solidFill>
                  <a:srgbClr val="262626"/>
                </a:solidFill>
                <a:latin typeface="Trebuchet MS"/>
                <a:cs typeface="Trebuchet MS"/>
              </a:rPr>
              <a:t>20</a:t>
            </a:r>
            <a:endParaRPr sz="750">
              <a:latin typeface="Trebuchet MS"/>
              <a:cs typeface="Trebuchet MS"/>
            </a:endParaRPr>
          </a:p>
          <a:p>
            <a:pPr marL="93980">
              <a:lnSpc>
                <a:spcPts val="735"/>
              </a:lnSpc>
            </a:pPr>
            <a:r>
              <a:rPr sz="750" spc="95" dirty="0">
                <a:solidFill>
                  <a:srgbClr val="262626"/>
                </a:solidFill>
                <a:latin typeface="Trebuchet MS"/>
                <a:cs typeface="Trebuchet MS"/>
              </a:rPr>
              <a:t>10</a:t>
            </a:r>
            <a:endParaRPr sz="750">
              <a:latin typeface="Trebuchet MS"/>
              <a:cs typeface="Trebuchet MS"/>
            </a:endParaRPr>
          </a:p>
          <a:p>
            <a:pPr marL="12700">
              <a:lnSpc>
                <a:spcPts val="819"/>
              </a:lnSpc>
            </a:pPr>
            <a:r>
              <a:rPr sz="750" spc="85" dirty="0">
                <a:solidFill>
                  <a:srgbClr val="262626"/>
                </a:solidFill>
                <a:latin typeface="Trebuchet MS"/>
                <a:cs typeface="Trebuchet MS"/>
              </a:rPr>
              <a:t>0</a:t>
            </a:r>
            <a:endParaRPr sz="750">
              <a:latin typeface="Trebuchet MS"/>
              <a:cs typeface="Trebuchet MS"/>
            </a:endParaRPr>
          </a:p>
        </p:txBody>
      </p:sp>
      <p:grpSp>
        <p:nvGrpSpPr>
          <p:cNvPr id="43" name="object 43"/>
          <p:cNvGrpSpPr/>
          <p:nvPr/>
        </p:nvGrpSpPr>
        <p:grpSpPr>
          <a:xfrm>
            <a:off x="1297870" y="830044"/>
            <a:ext cx="2157730" cy="1557020"/>
            <a:chOff x="1297870" y="830044"/>
            <a:chExt cx="2157730" cy="1557020"/>
          </a:xfrm>
        </p:grpSpPr>
        <p:sp>
          <p:nvSpPr>
            <p:cNvPr id="44" name="object 44"/>
            <p:cNvSpPr/>
            <p:nvPr/>
          </p:nvSpPr>
          <p:spPr>
            <a:xfrm>
              <a:off x="3350428" y="2167760"/>
              <a:ext cx="31750" cy="8255"/>
            </a:xfrm>
            <a:custGeom>
              <a:avLst/>
              <a:gdLst/>
              <a:ahLst/>
              <a:cxnLst/>
              <a:rect l="l" t="t" r="r" b="b"/>
              <a:pathLst>
                <a:path w="31750" h="8255">
                  <a:moveTo>
                    <a:pt x="0" y="0"/>
                  </a:moveTo>
                  <a:lnTo>
                    <a:pt x="31207" y="7633"/>
                  </a:lnTo>
                </a:path>
              </a:pathLst>
            </a:custGeom>
            <a:ln w="16838">
              <a:solidFill>
                <a:srgbClr val="262626"/>
              </a:solidFill>
            </a:ln>
          </p:spPr>
          <p:txBody>
            <a:bodyPr wrap="square" lIns="0" tIns="0" rIns="0" bIns="0" rtlCol="0"/>
            <a:lstStyle/>
            <a:p>
              <a:endParaRPr/>
            </a:p>
          </p:txBody>
        </p:sp>
        <p:sp>
          <p:nvSpPr>
            <p:cNvPr id="45" name="object 45"/>
            <p:cNvSpPr/>
            <p:nvPr/>
          </p:nvSpPr>
          <p:spPr>
            <a:xfrm>
              <a:off x="3373857" y="1089375"/>
              <a:ext cx="52069" cy="1069975"/>
            </a:xfrm>
            <a:custGeom>
              <a:avLst/>
              <a:gdLst/>
              <a:ahLst/>
              <a:cxnLst/>
              <a:rect l="l" t="t" r="r" b="b"/>
              <a:pathLst>
                <a:path w="52070" h="1069975">
                  <a:moveTo>
                    <a:pt x="0" y="1069929"/>
                  </a:moveTo>
                  <a:lnTo>
                    <a:pt x="52073" y="0"/>
                  </a:lnTo>
                </a:path>
              </a:pathLst>
            </a:custGeom>
            <a:ln w="7216">
              <a:solidFill>
                <a:srgbClr val="000000"/>
              </a:solidFill>
            </a:ln>
          </p:spPr>
          <p:txBody>
            <a:bodyPr wrap="square" lIns="0" tIns="0" rIns="0" bIns="0" rtlCol="0"/>
            <a:lstStyle/>
            <a:p>
              <a:endParaRPr/>
            </a:p>
          </p:txBody>
        </p:sp>
        <p:sp>
          <p:nvSpPr>
            <p:cNvPr id="46" name="object 46"/>
            <p:cNvSpPr/>
            <p:nvPr/>
          </p:nvSpPr>
          <p:spPr>
            <a:xfrm>
              <a:off x="1359846" y="1835636"/>
              <a:ext cx="2015489" cy="542925"/>
            </a:xfrm>
            <a:custGeom>
              <a:avLst/>
              <a:gdLst/>
              <a:ahLst/>
              <a:cxnLst/>
              <a:rect l="l" t="t" r="r" b="b"/>
              <a:pathLst>
                <a:path w="2015489" h="542925">
                  <a:moveTo>
                    <a:pt x="2015001" y="303319"/>
                  </a:moveTo>
                  <a:lnTo>
                    <a:pt x="769143" y="0"/>
                  </a:lnTo>
                  <a:lnTo>
                    <a:pt x="0" y="542565"/>
                  </a:lnTo>
                </a:path>
              </a:pathLst>
            </a:custGeom>
            <a:ln w="16838">
              <a:solidFill>
                <a:srgbClr val="E5E5E5"/>
              </a:solidFill>
            </a:ln>
          </p:spPr>
          <p:txBody>
            <a:bodyPr wrap="square" lIns="0" tIns="0" rIns="0" bIns="0" rtlCol="0"/>
            <a:lstStyle/>
            <a:p>
              <a:endParaRPr/>
            </a:p>
          </p:txBody>
        </p:sp>
        <p:sp>
          <p:nvSpPr>
            <p:cNvPr id="47" name="object 47"/>
            <p:cNvSpPr/>
            <p:nvPr/>
          </p:nvSpPr>
          <p:spPr>
            <a:xfrm>
              <a:off x="1354175" y="1729411"/>
              <a:ext cx="2026285" cy="537845"/>
            </a:xfrm>
            <a:custGeom>
              <a:avLst/>
              <a:gdLst/>
              <a:ahLst/>
              <a:cxnLst/>
              <a:rect l="l" t="t" r="r" b="b"/>
              <a:pathLst>
                <a:path w="2026285" h="537844">
                  <a:moveTo>
                    <a:pt x="2025988" y="300320"/>
                  </a:moveTo>
                  <a:lnTo>
                    <a:pt x="773505" y="0"/>
                  </a:lnTo>
                  <a:lnTo>
                    <a:pt x="0" y="537296"/>
                  </a:lnTo>
                </a:path>
              </a:pathLst>
            </a:custGeom>
            <a:ln w="16838">
              <a:solidFill>
                <a:srgbClr val="E5E5E5"/>
              </a:solidFill>
            </a:ln>
          </p:spPr>
          <p:txBody>
            <a:bodyPr wrap="square" lIns="0" tIns="0" rIns="0" bIns="0" rtlCol="0"/>
            <a:lstStyle/>
            <a:p>
              <a:endParaRPr/>
            </a:p>
          </p:txBody>
        </p:sp>
        <p:sp>
          <p:nvSpPr>
            <p:cNvPr id="48" name="object 48"/>
            <p:cNvSpPr/>
            <p:nvPr/>
          </p:nvSpPr>
          <p:spPr>
            <a:xfrm>
              <a:off x="1348441" y="1622088"/>
              <a:ext cx="2037714" cy="532130"/>
            </a:xfrm>
            <a:custGeom>
              <a:avLst/>
              <a:gdLst/>
              <a:ahLst/>
              <a:cxnLst/>
              <a:rect l="l" t="t" r="r" b="b"/>
              <a:pathLst>
                <a:path w="2037714" h="532130">
                  <a:moveTo>
                    <a:pt x="2037095" y="297241"/>
                  </a:moveTo>
                  <a:lnTo>
                    <a:pt x="777918" y="0"/>
                  </a:lnTo>
                  <a:lnTo>
                    <a:pt x="0" y="531882"/>
                  </a:lnTo>
                </a:path>
              </a:pathLst>
            </a:custGeom>
            <a:ln w="16838">
              <a:solidFill>
                <a:srgbClr val="E5E5E5"/>
              </a:solidFill>
            </a:ln>
          </p:spPr>
          <p:txBody>
            <a:bodyPr wrap="square" lIns="0" tIns="0" rIns="0" bIns="0" rtlCol="0"/>
            <a:lstStyle/>
            <a:p>
              <a:endParaRPr/>
            </a:p>
          </p:txBody>
        </p:sp>
        <p:sp>
          <p:nvSpPr>
            <p:cNvPr id="49" name="object 49"/>
            <p:cNvSpPr/>
            <p:nvPr/>
          </p:nvSpPr>
          <p:spPr>
            <a:xfrm>
              <a:off x="1342643" y="1513650"/>
              <a:ext cx="2048510" cy="526415"/>
            </a:xfrm>
            <a:custGeom>
              <a:avLst/>
              <a:gdLst/>
              <a:ahLst/>
              <a:cxnLst/>
              <a:rect l="l" t="t" r="r" b="b"/>
              <a:pathLst>
                <a:path w="2048510" h="526414">
                  <a:moveTo>
                    <a:pt x="2048325" y="294080"/>
                  </a:moveTo>
                  <a:lnTo>
                    <a:pt x="782380" y="0"/>
                  </a:lnTo>
                  <a:lnTo>
                    <a:pt x="0" y="526319"/>
                  </a:lnTo>
                </a:path>
              </a:pathLst>
            </a:custGeom>
            <a:ln w="16838">
              <a:solidFill>
                <a:srgbClr val="E5E5E5"/>
              </a:solidFill>
            </a:ln>
          </p:spPr>
          <p:txBody>
            <a:bodyPr wrap="square" lIns="0" tIns="0" rIns="0" bIns="0" rtlCol="0"/>
            <a:lstStyle/>
            <a:p>
              <a:endParaRPr/>
            </a:p>
          </p:txBody>
        </p:sp>
        <p:sp>
          <p:nvSpPr>
            <p:cNvPr id="50" name="object 50"/>
            <p:cNvSpPr/>
            <p:nvPr/>
          </p:nvSpPr>
          <p:spPr>
            <a:xfrm>
              <a:off x="1336780" y="1404081"/>
              <a:ext cx="2059939" cy="520700"/>
            </a:xfrm>
            <a:custGeom>
              <a:avLst/>
              <a:gdLst/>
              <a:ahLst/>
              <a:cxnLst/>
              <a:rect l="l" t="t" r="r" b="b"/>
              <a:pathLst>
                <a:path w="2059939" h="520700">
                  <a:moveTo>
                    <a:pt x="2059679" y="290834"/>
                  </a:moveTo>
                  <a:lnTo>
                    <a:pt x="786894" y="0"/>
                  </a:lnTo>
                  <a:lnTo>
                    <a:pt x="0" y="520605"/>
                  </a:lnTo>
                </a:path>
              </a:pathLst>
            </a:custGeom>
            <a:ln w="16838">
              <a:solidFill>
                <a:srgbClr val="E5E5E5"/>
              </a:solidFill>
            </a:ln>
          </p:spPr>
          <p:txBody>
            <a:bodyPr wrap="square" lIns="0" tIns="0" rIns="0" bIns="0" rtlCol="0"/>
            <a:lstStyle/>
            <a:p>
              <a:endParaRPr/>
            </a:p>
          </p:txBody>
        </p:sp>
        <p:sp>
          <p:nvSpPr>
            <p:cNvPr id="51" name="object 51"/>
            <p:cNvSpPr/>
            <p:nvPr/>
          </p:nvSpPr>
          <p:spPr>
            <a:xfrm>
              <a:off x="1330850" y="1293361"/>
              <a:ext cx="2071370" cy="514984"/>
            </a:xfrm>
            <a:custGeom>
              <a:avLst/>
              <a:gdLst/>
              <a:ahLst/>
              <a:cxnLst/>
              <a:rect l="l" t="t" r="r" b="b"/>
              <a:pathLst>
                <a:path w="2071370" h="514985">
                  <a:moveTo>
                    <a:pt x="2071160" y="287502"/>
                  </a:moveTo>
                  <a:lnTo>
                    <a:pt x="791460" y="0"/>
                  </a:lnTo>
                  <a:lnTo>
                    <a:pt x="0" y="514734"/>
                  </a:lnTo>
                </a:path>
              </a:pathLst>
            </a:custGeom>
            <a:ln w="16838">
              <a:solidFill>
                <a:srgbClr val="E5E5E5"/>
              </a:solidFill>
            </a:ln>
          </p:spPr>
          <p:txBody>
            <a:bodyPr wrap="square" lIns="0" tIns="0" rIns="0" bIns="0" rtlCol="0"/>
            <a:lstStyle/>
            <a:p>
              <a:endParaRPr/>
            </a:p>
          </p:txBody>
        </p:sp>
        <p:sp>
          <p:nvSpPr>
            <p:cNvPr id="52" name="object 52"/>
            <p:cNvSpPr/>
            <p:nvPr/>
          </p:nvSpPr>
          <p:spPr>
            <a:xfrm>
              <a:off x="1324852" y="1181474"/>
              <a:ext cx="2082800" cy="509270"/>
            </a:xfrm>
            <a:custGeom>
              <a:avLst/>
              <a:gdLst/>
              <a:ahLst/>
              <a:cxnLst/>
              <a:rect l="l" t="t" r="r" b="b"/>
              <a:pathLst>
                <a:path w="2082800" h="509269">
                  <a:moveTo>
                    <a:pt x="2082769" y="284080"/>
                  </a:moveTo>
                  <a:lnTo>
                    <a:pt x="796080" y="0"/>
                  </a:lnTo>
                  <a:lnTo>
                    <a:pt x="0" y="508703"/>
                  </a:lnTo>
                </a:path>
              </a:pathLst>
            </a:custGeom>
            <a:ln w="16838">
              <a:solidFill>
                <a:srgbClr val="E5E5E5"/>
              </a:solidFill>
            </a:ln>
          </p:spPr>
          <p:txBody>
            <a:bodyPr wrap="square" lIns="0" tIns="0" rIns="0" bIns="0" rtlCol="0"/>
            <a:lstStyle/>
            <a:p>
              <a:endParaRPr/>
            </a:p>
          </p:txBody>
        </p:sp>
        <p:sp>
          <p:nvSpPr>
            <p:cNvPr id="53" name="object 53"/>
            <p:cNvSpPr/>
            <p:nvPr/>
          </p:nvSpPr>
          <p:spPr>
            <a:xfrm>
              <a:off x="1318786" y="1068400"/>
              <a:ext cx="2094864" cy="502920"/>
            </a:xfrm>
            <a:custGeom>
              <a:avLst/>
              <a:gdLst/>
              <a:ahLst/>
              <a:cxnLst/>
              <a:rect l="l" t="t" r="r" b="b"/>
              <a:pathLst>
                <a:path w="2094864" h="502919">
                  <a:moveTo>
                    <a:pt x="2094510" y="280567"/>
                  </a:moveTo>
                  <a:lnTo>
                    <a:pt x="800753" y="0"/>
                  </a:lnTo>
                  <a:lnTo>
                    <a:pt x="0" y="502506"/>
                  </a:lnTo>
                </a:path>
              </a:pathLst>
            </a:custGeom>
            <a:ln w="16838">
              <a:solidFill>
                <a:srgbClr val="E5E5E5"/>
              </a:solidFill>
            </a:ln>
          </p:spPr>
          <p:txBody>
            <a:bodyPr wrap="square" lIns="0" tIns="0" rIns="0" bIns="0" rtlCol="0"/>
            <a:lstStyle/>
            <a:p>
              <a:endParaRPr/>
            </a:p>
          </p:txBody>
        </p:sp>
        <p:sp>
          <p:nvSpPr>
            <p:cNvPr id="54" name="object 54"/>
            <p:cNvSpPr/>
            <p:nvPr/>
          </p:nvSpPr>
          <p:spPr>
            <a:xfrm>
              <a:off x="1312650" y="954121"/>
              <a:ext cx="2106930" cy="496570"/>
            </a:xfrm>
            <a:custGeom>
              <a:avLst/>
              <a:gdLst/>
              <a:ahLst/>
              <a:cxnLst/>
              <a:rect l="l" t="t" r="r" b="b"/>
              <a:pathLst>
                <a:path w="2106929" h="496569">
                  <a:moveTo>
                    <a:pt x="2106384" y="276961"/>
                  </a:moveTo>
                  <a:lnTo>
                    <a:pt x="805482" y="0"/>
                  </a:lnTo>
                  <a:lnTo>
                    <a:pt x="0" y="496141"/>
                  </a:lnTo>
                </a:path>
              </a:pathLst>
            </a:custGeom>
            <a:ln w="16838">
              <a:solidFill>
                <a:srgbClr val="E5E5E5"/>
              </a:solidFill>
            </a:ln>
          </p:spPr>
          <p:txBody>
            <a:bodyPr wrap="square" lIns="0" tIns="0" rIns="0" bIns="0" rtlCol="0"/>
            <a:lstStyle/>
            <a:p>
              <a:endParaRPr/>
            </a:p>
          </p:txBody>
        </p:sp>
        <p:sp>
          <p:nvSpPr>
            <p:cNvPr id="55" name="object 55"/>
            <p:cNvSpPr/>
            <p:nvPr/>
          </p:nvSpPr>
          <p:spPr>
            <a:xfrm>
              <a:off x="1306443" y="838617"/>
              <a:ext cx="2118995" cy="490220"/>
            </a:xfrm>
            <a:custGeom>
              <a:avLst/>
              <a:gdLst/>
              <a:ahLst/>
              <a:cxnLst/>
              <a:rect l="l" t="t" r="r" b="b"/>
              <a:pathLst>
                <a:path w="2118995" h="490219">
                  <a:moveTo>
                    <a:pt x="2118393" y="273258"/>
                  </a:moveTo>
                  <a:lnTo>
                    <a:pt x="810267" y="0"/>
                  </a:lnTo>
                  <a:lnTo>
                    <a:pt x="0" y="489602"/>
                  </a:lnTo>
                </a:path>
              </a:pathLst>
            </a:custGeom>
            <a:ln w="16838">
              <a:solidFill>
                <a:srgbClr val="E5E5E5"/>
              </a:solidFill>
            </a:ln>
          </p:spPr>
          <p:txBody>
            <a:bodyPr wrap="square" lIns="0" tIns="0" rIns="0" bIns="0" rtlCol="0"/>
            <a:lstStyle/>
            <a:p>
              <a:endParaRPr/>
            </a:p>
          </p:txBody>
        </p:sp>
        <p:sp>
          <p:nvSpPr>
            <p:cNvPr id="56" name="object 56"/>
            <p:cNvSpPr/>
            <p:nvPr/>
          </p:nvSpPr>
          <p:spPr>
            <a:xfrm>
              <a:off x="3364453" y="1109591"/>
              <a:ext cx="82550" cy="1035050"/>
            </a:xfrm>
            <a:custGeom>
              <a:avLst/>
              <a:gdLst/>
              <a:ahLst/>
              <a:cxnLst/>
              <a:rect l="l" t="t" r="r" b="b"/>
              <a:pathLst>
                <a:path w="82550" h="1035050">
                  <a:moveTo>
                    <a:pt x="0" y="1026833"/>
                  </a:moveTo>
                  <a:lnTo>
                    <a:pt x="31206" y="1034431"/>
                  </a:lnTo>
                </a:path>
                <a:path w="82550" h="1035050">
                  <a:moveTo>
                    <a:pt x="5258" y="917633"/>
                  </a:moveTo>
                  <a:lnTo>
                    <a:pt x="36637" y="925158"/>
                  </a:lnTo>
                </a:path>
                <a:path w="82550" h="1035050">
                  <a:moveTo>
                    <a:pt x="10573" y="807257"/>
                  </a:moveTo>
                  <a:lnTo>
                    <a:pt x="42127" y="814706"/>
                  </a:lnTo>
                </a:path>
                <a:path w="82550" h="1035050">
                  <a:moveTo>
                    <a:pt x="15946" y="695684"/>
                  </a:moveTo>
                  <a:lnTo>
                    <a:pt x="47677" y="703055"/>
                  </a:lnTo>
                </a:path>
                <a:path w="82550" h="1035050">
                  <a:moveTo>
                    <a:pt x="21377" y="582895"/>
                  </a:moveTo>
                  <a:lnTo>
                    <a:pt x="53287" y="590187"/>
                  </a:lnTo>
                </a:path>
                <a:path w="82550" h="1035050">
                  <a:moveTo>
                    <a:pt x="26867" y="468871"/>
                  </a:moveTo>
                  <a:lnTo>
                    <a:pt x="58958" y="476080"/>
                  </a:lnTo>
                </a:path>
                <a:path w="82550" h="1035050">
                  <a:moveTo>
                    <a:pt x="32419" y="353590"/>
                  </a:moveTo>
                  <a:lnTo>
                    <a:pt x="64692" y="360716"/>
                  </a:lnTo>
                </a:path>
                <a:path w="82550" h="1035050">
                  <a:moveTo>
                    <a:pt x="38031" y="237032"/>
                  </a:moveTo>
                  <a:lnTo>
                    <a:pt x="70490" y="244071"/>
                  </a:lnTo>
                </a:path>
                <a:path w="82550" h="1035050">
                  <a:moveTo>
                    <a:pt x="43707" y="119176"/>
                  </a:moveTo>
                  <a:lnTo>
                    <a:pt x="76352" y="126126"/>
                  </a:lnTo>
                </a:path>
                <a:path w="82550" h="1035050">
                  <a:moveTo>
                    <a:pt x="49445" y="0"/>
                  </a:moveTo>
                  <a:lnTo>
                    <a:pt x="82281" y="6859"/>
                  </a:lnTo>
                </a:path>
              </a:pathLst>
            </a:custGeom>
            <a:ln w="16838">
              <a:solidFill>
                <a:srgbClr val="262626"/>
              </a:solidFill>
            </a:ln>
          </p:spPr>
          <p:txBody>
            <a:bodyPr wrap="square" lIns="0" tIns="0" rIns="0" bIns="0" rtlCol="0"/>
            <a:lstStyle/>
            <a:p>
              <a:endParaRPr/>
            </a:p>
          </p:txBody>
        </p:sp>
      </p:grpSp>
      <p:sp>
        <p:nvSpPr>
          <p:cNvPr id="57" name="object 57"/>
          <p:cNvSpPr txBox="1"/>
          <p:nvPr/>
        </p:nvSpPr>
        <p:spPr>
          <a:xfrm>
            <a:off x="3363802" y="1064333"/>
            <a:ext cx="293370" cy="1285875"/>
          </a:xfrm>
          <a:prstGeom prst="rect">
            <a:avLst/>
          </a:prstGeom>
        </p:spPr>
        <p:txBody>
          <a:bodyPr vert="horz" wrap="square" lIns="0" tIns="13335" rIns="0" bIns="0" rtlCol="0">
            <a:spAutoFit/>
          </a:bodyPr>
          <a:lstStyle/>
          <a:p>
            <a:pPr marL="92075">
              <a:lnSpc>
                <a:spcPct val="100000"/>
              </a:lnSpc>
              <a:spcBef>
                <a:spcPts val="105"/>
              </a:spcBef>
            </a:pPr>
            <a:r>
              <a:rPr sz="750" spc="95" dirty="0">
                <a:solidFill>
                  <a:srgbClr val="262626"/>
                </a:solidFill>
                <a:latin typeface="Trebuchet MS"/>
                <a:cs typeface="Trebuchet MS"/>
              </a:rPr>
              <a:t>100</a:t>
            </a:r>
            <a:endParaRPr sz="750">
              <a:latin typeface="Trebuchet MS"/>
              <a:cs typeface="Trebuchet MS"/>
            </a:endParaRPr>
          </a:p>
          <a:p>
            <a:pPr marL="114300">
              <a:lnSpc>
                <a:spcPct val="100000"/>
              </a:lnSpc>
              <a:spcBef>
                <a:spcPts val="40"/>
              </a:spcBef>
            </a:pPr>
            <a:r>
              <a:rPr sz="750" spc="95" dirty="0">
                <a:solidFill>
                  <a:srgbClr val="262626"/>
                </a:solidFill>
                <a:latin typeface="Trebuchet MS"/>
                <a:cs typeface="Trebuchet MS"/>
              </a:rPr>
              <a:t>80</a:t>
            </a:r>
            <a:endParaRPr sz="750">
              <a:latin typeface="Trebuchet MS"/>
              <a:cs typeface="Trebuchet MS"/>
            </a:endParaRPr>
          </a:p>
          <a:p>
            <a:pPr marL="107950">
              <a:lnSpc>
                <a:spcPct val="100000"/>
              </a:lnSpc>
              <a:spcBef>
                <a:spcPts val="25"/>
              </a:spcBef>
            </a:pPr>
            <a:r>
              <a:rPr sz="750" spc="95" dirty="0">
                <a:solidFill>
                  <a:srgbClr val="262626"/>
                </a:solidFill>
                <a:latin typeface="Trebuchet MS"/>
                <a:cs typeface="Trebuchet MS"/>
              </a:rPr>
              <a:t>60</a:t>
            </a:r>
            <a:endParaRPr sz="750">
              <a:latin typeface="Trebuchet MS"/>
              <a:cs typeface="Trebuchet MS"/>
            </a:endParaRPr>
          </a:p>
          <a:p>
            <a:pPr marL="100330">
              <a:lnSpc>
                <a:spcPct val="100000"/>
              </a:lnSpc>
              <a:spcBef>
                <a:spcPts val="15"/>
              </a:spcBef>
            </a:pPr>
            <a:r>
              <a:rPr sz="750" spc="95" dirty="0">
                <a:solidFill>
                  <a:srgbClr val="262626"/>
                </a:solidFill>
                <a:latin typeface="Trebuchet MS"/>
                <a:cs typeface="Trebuchet MS"/>
              </a:rPr>
              <a:t>40</a:t>
            </a:r>
            <a:endParaRPr sz="750">
              <a:latin typeface="Trebuchet MS"/>
              <a:cs typeface="Trebuchet MS"/>
            </a:endParaRPr>
          </a:p>
          <a:p>
            <a:pPr marL="95250">
              <a:lnSpc>
                <a:spcPts val="900"/>
              </a:lnSpc>
              <a:spcBef>
                <a:spcPts val="10"/>
              </a:spcBef>
            </a:pPr>
            <a:r>
              <a:rPr sz="750" spc="95" dirty="0">
                <a:solidFill>
                  <a:srgbClr val="262626"/>
                </a:solidFill>
                <a:latin typeface="Trebuchet MS"/>
                <a:cs typeface="Trebuchet MS"/>
              </a:rPr>
              <a:t>20</a:t>
            </a:r>
            <a:endParaRPr sz="750">
              <a:latin typeface="Trebuchet MS"/>
              <a:cs typeface="Trebuchet MS"/>
            </a:endParaRPr>
          </a:p>
          <a:p>
            <a:pPr marL="119380">
              <a:lnSpc>
                <a:spcPts val="890"/>
              </a:lnSpc>
            </a:pPr>
            <a:r>
              <a:rPr sz="750" spc="85" dirty="0">
                <a:solidFill>
                  <a:srgbClr val="262626"/>
                </a:solidFill>
                <a:latin typeface="Trebuchet MS"/>
                <a:cs typeface="Trebuchet MS"/>
              </a:rPr>
              <a:t>0</a:t>
            </a:r>
            <a:endParaRPr sz="750">
              <a:latin typeface="Trebuchet MS"/>
              <a:cs typeface="Trebuchet MS"/>
            </a:endParaRPr>
          </a:p>
          <a:p>
            <a:pPr marL="44450">
              <a:lnSpc>
                <a:spcPts val="880"/>
              </a:lnSpc>
            </a:pPr>
            <a:r>
              <a:rPr sz="750" spc="145" dirty="0">
                <a:solidFill>
                  <a:srgbClr val="262626"/>
                </a:solidFill>
                <a:latin typeface="Trebuchet MS"/>
                <a:cs typeface="Trebuchet MS"/>
              </a:rPr>
              <a:t>−20</a:t>
            </a:r>
            <a:endParaRPr sz="750">
              <a:latin typeface="Trebuchet MS"/>
              <a:cs typeface="Trebuchet MS"/>
            </a:endParaRPr>
          </a:p>
          <a:p>
            <a:pPr marL="38735">
              <a:lnSpc>
                <a:spcPts val="875"/>
              </a:lnSpc>
            </a:pPr>
            <a:r>
              <a:rPr sz="750" spc="145" dirty="0">
                <a:solidFill>
                  <a:srgbClr val="262626"/>
                </a:solidFill>
                <a:latin typeface="Trebuchet MS"/>
                <a:cs typeface="Trebuchet MS"/>
              </a:rPr>
              <a:t>−40</a:t>
            </a:r>
            <a:endParaRPr sz="750">
              <a:latin typeface="Trebuchet MS"/>
              <a:cs typeface="Trebuchet MS"/>
            </a:endParaRPr>
          </a:p>
          <a:p>
            <a:pPr marL="32384">
              <a:lnSpc>
                <a:spcPts val="865"/>
              </a:lnSpc>
            </a:pPr>
            <a:r>
              <a:rPr sz="750" spc="145" dirty="0">
                <a:solidFill>
                  <a:srgbClr val="262626"/>
                </a:solidFill>
                <a:latin typeface="Trebuchet MS"/>
                <a:cs typeface="Trebuchet MS"/>
              </a:rPr>
              <a:t>−60</a:t>
            </a:r>
            <a:endParaRPr sz="750">
              <a:latin typeface="Trebuchet MS"/>
              <a:cs typeface="Trebuchet MS"/>
            </a:endParaRPr>
          </a:p>
          <a:p>
            <a:pPr marL="26670">
              <a:lnSpc>
                <a:spcPts val="880"/>
              </a:lnSpc>
            </a:pPr>
            <a:r>
              <a:rPr sz="750" spc="145" dirty="0">
                <a:solidFill>
                  <a:srgbClr val="262626"/>
                </a:solidFill>
                <a:latin typeface="Trebuchet MS"/>
                <a:cs typeface="Trebuchet MS"/>
              </a:rPr>
              <a:t>−80</a:t>
            </a:r>
            <a:endParaRPr sz="750">
              <a:latin typeface="Trebuchet MS"/>
              <a:cs typeface="Trebuchet MS"/>
            </a:endParaRPr>
          </a:p>
          <a:p>
            <a:pPr marL="12700">
              <a:lnSpc>
                <a:spcPct val="100000"/>
              </a:lnSpc>
              <a:spcBef>
                <a:spcPts val="35"/>
              </a:spcBef>
            </a:pPr>
            <a:r>
              <a:rPr sz="750" spc="95" dirty="0">
                <a:solidFill>
                  <a:srgbClr val="262626"/>
                </a:solidFill>
                <a:latin typeface="Trebuchet MS"/>
                <a:cs typeface="Trebuchet MS"/>
              </a:rPr>
              <a:t>30</a:t>
            </a:r>
            <a:endParaRPr sz="750">
              <a:latin typeface="Trebuchet MS"/>
              <a:cs typeface="Trebuchet MS"/>
            </a:endParaRPr>
          </a:p>
        </p:txBody>
      </p:sp>
      <p:pic>
        <p:nvPicPr>
          <p:cNvPr id="58" name="object 58"/>
          <p:cNvPicPr/>
          <p:nvPr/>
        </p:nvPicPr>
        <p:blipFill>
          <a:blip r:embed="rId2" cstate="print"/>
          <a:stretch>
            <a:fillRect/>
          </a:stretch>
        </p:blipFill>
        <p:spPr>
          <a:xfrm>
            <a:off x="1378845" y="1289884"/>
            <a:ext cx="1946268" cy="961092"/>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76" y="101165"/>
            <a:ext cx="4283074" cy="381515"/>
          </a:xfrm>
          <a:prstGeom prst="rect">
            <a:avLst/>
          </a:prstGeom>
        </p:spPr>
        <p:txBody>
          <a:bodyPr vert="horz" wrap="square" lIns="0" tIns="12065" rIns="0" bIns="0" rtlCol="0">
            <a:spAutoFit/>
          </a:bodyPr>
          <a:lstStyle/>
          <a:p>
            <a:pPr marL="12700">
              <a:lnSpc>
                <a:spcPct val="100000"/>
              </a:lnSpc>
              <a:spcBef>
                <a:spcPts val="95"/>
              </a:spcBef>
            </a:pPr>
            <a:r>
              <a:rPr spc="25" dirty="0"/>
              <a:t> </a:t>
            </a:r>
            <a:r>
              <a:rPr dirty="0"/>
              <a:t>Plot</a:t>
            </a:r>
            <a:r>
              <a:rPr lang="en-US" dirty="0"/>
              <a:t>   Multiple points: </a:t>
            </a:r>
            <a:r>
              <a:rPr lang="en-US" b="0" dirty="0"/>
              <a:t>Draw a line in a diagram from position (1, 3) to (2, 8) then to (6, 1) and finally to position (8, 10):</a:t>
            </a:r>
            <a:endParaRPr dirty="0"/>
          </a:p>
        </p:txBody>
      </p:sp>
      <p:sp>
        <p:nvSpPr>
          <p:cNvPr id="3" name="object 3"/>
          <p:cNvSpPr txBox="1"/>
          <p:nvPr/>
        </p:nvSpPr>
        <p:spPr>
          <a:xfrm>
            <a:off x="647700" y="587375"/>
            <a:ext cx="3124200" cy="935897"/>
          </a:xfrm>
          <a:prstGeom prst="rect">
            <a:avLst/>
          </a:prstGeom>
          <a:solidFill>
            <a:srgbClr val="F9F9F9"/>
          </a:solidFill>
          <a:ln w="5054">
            <a:solidFill>
              <a:srgbClr val="000000"/>
            </a:solidFill>
          </a:ln>
        </p:spPr>
        <p:txBody>
          <a:bodyPr vert="horz" wrap="square" lIns="0" tIns="81915" rIns="0" bIns="0" rtlCol="0">
            <a:spAutoFit/>
          </a:bodyPr>
          <a:lstStyle/>
          <a:p>
            <a:pPr marL="80645">
              <a:lnSpc>
                <a:spcPts val="785"/>
              </a:lnSpc>
              <a:spcBef>
                <a:spcPts val="645"/>
              </a:spcBef>
            </a:pPr>
            <a:r>
              <a:rPr lang="en-US" sz="1000" dirty="0"/>
              <a:t>import </a:t>
            </a:r>
            <a:r>
              <a:rPr lang="en-US" sz="1000" dirty="0" err="1"/>
              <a:t>matplotlib.pyplot</a:t>
            </a:r>
            <a:r>
              <a:rPr lang="en-US" sz="1000" dirty="0"/>
              <a:t> as </a:t>
            </a:r>
            <a:r>
              <a:rPr lang="en-US" sz="1000" dirty="0" err="1"/>
              <a:t>plt</a:t>
            </a:r>
            <a:r>
              <a:rPr lang="en-US" sz="1000" dirty="0"/>
              <a:t/>
            </a:r>
            <a:br>
              <a:rPr lang="en-US" sz="1000" dirty="0"/>
            </a:br>
            <a:r>
              <a:rPr lang="en-US" sz="1000" dirty="0"/>
              <a:t>import </a:t>
            </a:r>
            <a:r>
              <a:rPr lang="en-US" sz="1000" dirty="0" err="1"/>
              <a:t>numpy</a:t>
            </a:r>
            <a:r>
              <a:rPr lang="en-US" sz="1000" dirty="0"/>
              <a:t> as </a:t>
            </a:r>
            <a:r>
              <a:rPr lang="en-US" sz="1000" dirty="0" err="1"/>
              <a:t>np</a:t>
            </a:r>
            <a:r>
              <a:rPr lang="en-US" sz="1000" dirty="0"/>
              <a:t/>
            </a:r>
            <a:br>
              <a:rPr lang="en-US" sz="1000" dirty="0"/>
            </a:br>
            <a:r>
              <a:rPr lang="en-US" sz="1000" dirty="0"/>
              <a:t/>
            </a:r>
            <a:br>
              <a:rPr lang="en-US" sz="1000" dirty="0"/>
            </a:br>
            <a:r>
              <a:rPr lang="en-US" sz="1000" dirty="0" err="1"/>
              <a:t>xpoints</a:t>
            </a:r>
            <a:r>
              <a:rPr lang="en-US" sz="1000" dirty="0"/>
              <a:t> = </a:t>
            </a:r>
            <a:r>
              <a:rPr lang="en-US" sz="1000" dirty="0" err="1"/>
              <a:t>np.array</a:t>
            </a:r>
            <a:r>
              <a:rPr lang="en-US" sz="1000" dirty="0"/>
              <a:t>([1, 2, 6, 8])</a:t>
            </a:r>
            <a:br>
              <a:rPr lang="en-US" sz="1000" dirty="0"/>
            </a:br>
            <a:r>
              <a:rPr lang="en-US" sz="1000" dirty="0" err="1"/>
              <a:t>ypoints</a:t>
            </a:r>
            <a:r>
              <a:rPr lang="en-US" sz="1000" dirty="0"/>
              <a:t> = </a:t>
            </a:r>
            <a:r>
              <a:rPr lang="en-US" sz="1000" dirty="0" err="1"/>
              <a:t>np.array</a:t>
            </a:r>
            <a:r>
              <a:rPr lang="en-US" sz="1000" dirty="0"/>
              <a:t>([3, 8, 1, 10])</a:t>
            </a:r>
            <a:br>
              <a:rPr lang="en-US" sz="1000" dirty="0"/>
            </a:br>
            <a:r>
              <a:rPr lang="en-US" sz="1000" dirty="0"/>
              <a:t/>
            </a:r>
            <a:br>
              <a:rPr lang="en-US" sz="1000" dirty="0"/>
            </a:br>
            <a:r>
              <a:rPr lang="en-US" sz="1000" dirty="0" err="1"/>
              <a:t>plt.plot</a:t>
            </a:r>
            <a:r>
              <a:rPr lang="en-US" sz="1000" dirty="0"/>
              <a:t>(</a:t>
            </a:r>
            <a:r>
              <a:rPr lang="en-US" sz="1000" dirty="0" err="1"/>
              <a:t>xpoints</a:t>
            </a:r>
            <a:r>
              <a:rPr lang="en-US" sz="1000" dirty="0"/>
              <a:t>, </a:t>
            </a:r>
            <a:r>
              <a:rPr lang="en-US" sz="1000" dirty="0" err="1"/>
              <a:t>ypoints</a:t>
            </a:r>
            <a:r>
              <a:rPr lang="en-US" sz="1000" dirty="0"/>
              <a:t>)</a:t>
            </a:r>
            <a:br>
              <a:rPr lang="en-US" sz="1000" dirty="0"/>
            </a:br>
            <a:r>
              <a:rPr lang="en-US" sz="1000" dirty="0" err="1"/>
              <a:t>plt.show</a:t>
            </a:r>
            <a:r>
              <a:rPr lang="en-US" sz="1000" dirty="0"/>
              <a:t>()</a:t>
            </a:r>
            <a:endParaRPr sz="1000" dirty="0">
              <a:latin typeface="Tahoma"/>
              <a:cs typeface="Tahoma"/>
            </a:endParaRP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850" y="1654175"/>
            <a:ext cx="2286000" cy="1707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012134"/>
      </p:ext>
    </p:ext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76" y="101165"/>
            <a:ext cx="4283074" cy="319959"/>
          </a:xfrm>
          <a:prstGeom prst="rect">
            <a:avLst/>
          </a:prstGeom>
        </p:spPr>
        <p:txBody>
          <a:bodyPr vert="horz" wrap="square" lIns="0" tIns="12065" rIns="0" bIns="0" rtlCol="0">
            <a:spAutoFit/>
          </a:bodyPr>
          <a:lstStyle/>
          <a:p>
            <a:r>
              <a:rPr sz="1000" spc="25" dirty="0"/>
              <a:t> </a:t>
            </a:r>
            <a:r>
              <a:rPr lang="en-US" sz="1000" dirty="0"/>
              <a:t>Default X-Points</a:t>
            </a:r>
            <a:r>
              <a:rPr lang="en-US" sz="1000" b="0" dirty="0"/>
              <a:t>:  If we do not specify the points in the x-axis, they will get the default values 0, 1, 2, 3, (etc. depending on the length of the y-points.</a:t>
            </a:r>
          </a:p>
        </p:txBody>
      </p:sp>
      <p:sp>
        <p:nvSpPr>
          <p:cNvPr id="3" name="object 3"/>
          <p:cNvSpPr txBox="1"/>
          <p:nvPr/>
        </p:nvSpPr>
        <p:spPr>
          <a:xfrm>
            <a:off x="460375" y="587375"/>
            <a:ext cx="3311525" cy="852156"/>
          </a:xfrm>
          <a:prstGeom prst="rect">
            <a:avLst/>
          </a:prstGeom>
          <a:solidFill>
            <a:srgbClr val="F9F9F9"/>
          </a:solidFill>
          <a:ln w="5054">
            <a:solidFill>
              <a:srgbClr val="000000"/>
            </a:solidFill>
          </a:ln>
        </p:spPr>
        <p:txBody>
          <a:bodyPr vert="horz" wrap="square" lIns="0" tIns="81915" rIns="0" bIns="0" rtlCol="0">
            <a:spAutoFit/>
          </a:bodyPr>
          <a:lstStyle/>
          <a:p>
            <a:r>
              <a:rPr lang="en-US" sz="1000" dirty="0">
                <a:solidFill>
                  <a:srgbClr val="0000CD"/>
                </a:solidFill>
                <a:latin typeface="Consolas"/>
              </a:rPr>
              <a:t>import</a:t>
            </a:r>
            <a:r>
              <a:rPr lang="en-US" sz="1000" dirty="0">
                <a:solidFill>
                  <a:srgbClr val="000000"/>
                </a:solidFill>
                <a:latin typeface="Consolas"/>
              </a:rPr>
              <a:t> </a:t>
            </a:r>
            <a:r>
              <a:rPr lang="en-US" sz="1000" dirty="0" err="1">
                <a:solidFill>
                  <a:srgbClr val="000000"/>
                </a:solidFill>
                <a:latin typeface="Consolas"/>
              </a:rPr>
              <a:t>matplotlib.pyplot</a:t>
            </a:r>
            <a:r>
              <a:rPr lang="en-US" sz="1000" dirty="0">
                <a:solidFill>
                  <a:srgbClr val="000000"/>
                </a:solidFill>
                <a:latin typeface="Consolas"/>
              </a:rPr>
              <a:t> </a:t>
            </a:r>
            <a:r>
              <a:rPr lang="en-US" sz="1000" dirty="0">
                <a:solidFill>
                  <a:srgbClr val="0000CD"/>
                </a:solidFill>
                <a:latin typeface="Consolas"/>
              </a:rPr>
              <a:t>as</a:t>
            </a:r>
            <a:r>
              <a:rPr lang="en-US" sz="1000" dirty="0">
                <a:solidFill>
                  <a:srgbClr val="000000"/>
                </a:solidFill>
                <a:latin typeface="Consolas"/>
              </a:rPr>
              <a:t> </a:t>
            </a:r>
            <a:r>
              <a:rPr lang="en-US" sz="1000" dirty="0" err="1">
                <a:solidFill>
                  <a:srgbClr val="000000"/>
                </a:solidFill>
                <a:latin typeface="Consolas"/>
              </a:rPr>
              <a:t>plt</a:t>
            </a:r>
            <a:r>
              <a:rPr lang="en-US" sz="1000" dirty="0">
                <a:solidFill>
                  <a:srgbClr val="000000"/>
                </a:solidFill>
                <a:latin typeface="Consolas"/>
              </a:rPr>
              <a:t/>
            </a:r>
            <a:br>
              <a:rPr lang="en-US" sz="1000" dirty="0">
                <a:solidFill>
                  <a:srgbClr val="000000"/>
                </a:solidFill>
                <a:latin typeface="Consolas"/>
              </a:rPr>
            </a:br>
            <a:r>
              <a:rPr lang="en-US" sz="1000" dirty="0">
                <a:solidFill>
                  <a:srgbClr val="0000CD"/>
                </a:solidFill>
                <a:latin typeface="Consolas"/>
              </a:rPr>
              <a:t>import</a:t>
            </a:r>
            <a:r>
              <a:rPr lang="en-US" sz="1000" dirty="0">
                <a:solidFill>
                  <a:srgbClr val="000000"/>
                </a:solidFill>
                <a:latin typeface="Consolas"/>
              </a:rPr>
              <a:t> </a:t>
            </a:r>
            <a:r>
              <a:rPr lang="en-US" sz="1000" dirty="0" err="1">
                <a:solidFill>
                  <a:srgbClr val="000000"/>
                </a:solidFill>
                <a:latin typeface="Consolas"/>
              </a:rPr>
              <a:t>numpy</a:t>
            </a:r>
            <a:r>
              <a:rPr lang="en-US" sz="1000" dirty="0">
                <a:solidFill>
                  <a:srgbClr val="000000"/>
                </a:solidFill>
                <a:latin typeface="Consolas"/>
              </a:rPr>
              <a:t> </a:t>
            </a:r>
            <a:r>
              <a:rPr lang="en-US" sz="1000" dirty="0">
                <a:solidFill>
                  <a:srgbClr val="0000CD"/>
                </a:solidFill>
                <a:latin typeface="Consolas"/>
              </a:rPr>
              <a:t>as</a:t>
            </a:r>
            <a:r>
              <a:rPr lang="en-US" sz="1000" dirty="0">
                <a:solidFill>
                  <a:srgbClr val="000000"/>
                </a:solidFill>
                <a:latin typeface="Consolas"/>
              </a:rPr>
              <a:t> </a:t>
            </a:r>
            <a:r>
              <a:rPr lang="en-US" sz="1000" dirty="0" err="1">
                <a:solidFill>
                  <a:srgbClr val="000000"/>
                </a:solidFill>
                <a:latin typeface="Consolas"/>
              </a:rPr>
              <a:t>np</a:t>
            </a:r>
            <a:r>
              <a:rPr lang="en-US" sz="1000" dirty="0">
                <a:solidFill>
                  <a:srgbClr val="000000"/>
                </a:solidFill>
                <a:latin typeface="Consolas"/>
              </a:rPr>
              <a:t/>
            </a:r>
            <a:br>
              <a:rPr lang="en-US" sz="1000" dirty="0">
                <a:solidFill>
                  <a:srgbClr val="000000"/>
                </a:solidFill>
                <a:latin typeface="Consolas"/>
              </a:rPr>
            </a:br>
            <a:r>
              <a:rPr lang="en-US" sz="1000" dirty="0" err="1">
                <a:solidFill>
                  <a:srgbClr val="000000"/>
                </a:solidFill>
                <a:latin typeface="Consolas"/>
              </a:rPr>
              <a:t>ypoints</a:t>
            </a:r>
            <a:r>
              <a:rPr lang="en-US" sz="1000" dirty="0">
                <a:solidFill>
                  <a:srgbClr val="000000"/>
                </a:solidFill>
                <a:latin typeface="Consolas"/>
              </a:rPr>
              <a:t> = </a:t>
            </a:r>
            <a:r>
              <a:rPr lang="en-US" sz="1000" dirty="0" err="1">
                <a:solidFill>
                  <a:srgbClr val="000000"/>
                </a:solidFill>
                <a:latin typeface="Consolas"/>
              </a:rPr>
              <a:t>np.array</a:t>
            </a:r>
            <a:r>
              <a:rPr lang="en-US" sz="1000" dirty="0">
                <a:solidFill>
                  <a:srgbClr val="000000"/>
                </a:solidFill>
                <a:latin typeface="Consolas"/>
              </a:rPr>
              <a:t>([</a:t>
            </a:r>
            <a:r>
              <a:rPr lang="en-US" sz="1000" dirty="0">
                <a:solidFill>
                  <a:srgbClr val="FF0000"/>
                </a:solidFill>
                <a:latin typeface="Consolas"/>
              </a:rPr>
              <a:t>3</a:t>
            </a:r>
            <a:r>
              <a:rPr lang="en-US" sz="1000" dirty="0">
                <a:solidFill>
                  <a:srgbClr val="000000"/>
                </a:solidFill>
                <a:latin typeface="Consolas"/>
              </a:rPr>
              <a:t>, </a:t>
            </a:r>
            <a:r>
              <a:rPr lang="en-US" sz="1000" dirty="0">
                <a:solidFill>
                  <a:srgbClr val="FF0000"/>
                </a:solidFill>
                <a:latin typeface="Consolas"/>
              </a:rPr>
              <a:t>8</a:t>
            </a:r>
            <a:r>
              <a:rPr lang="en-US" sz="1000" dirty="0">
                <a:solidFill>
                  <a:srgbClr val="000000"/>
                </a:solidFill>
                <a:latin typeface="Consolas"/>
              </a:rPr>
              <a:t>, </a:t>
            </a:r>
            <a:r>
              <a:rPr lang="en-US" sz="1000" dirty="0">
                <a:solidFill>
                  <a:srgbClr val="FF0000"/>
                </a:solidFill>
                <a:latin typeface="Consolas"/>
              </a:rPr>
              <a:t>1</a:t>
            </a:r>
            <a:r>
              <a:rPr lang="en-US" sz="1000" dirty="0">
                <a:solidFill>
                  <a:srgbClr val="000000"/>
                </a:solidFill>
                <a:latin typeface="Consolas"/>
              </a:rPr>
              <a:t>, </a:t>
            </a:r>
            <a:r>
              <a:rPr lang="en-US" sz="1000" dirty="0">
                <a:solidFill>
                  <a:srgbClr val="FF0000"/>
                </a:solidFill>
                <a:latin typeface="Consolas"/>
              </a:rPr>
              <a:t>10</a:t>
            </a:r>
            <a:r>
              <a:rPr lang="en-US" sz="1000" dirty="0">
                <a:solidFill>
                  <a:srgbClr val="000000"/>
                </a:solidFill>
                <a:latin typeface="Consolas"/>
              </a:rPr>
              <a:t>, </a:t>
            </a:r>
            <a:r>
              <a:rPr lang="en-US" sz="1000" dirty="0">
                <a:solidFill>
                  <a:srgbClr val="FF0000"/>
                </a:solidFill>
                <a:latin typeface="Consolas"/>
              </a:rPr>
              <a:t>5</a:t>
            </a:r>
            <a:r>
              <a:rPr lang="en-US" sz="1000" dirty="0">
                <a:solidFill>
                  <a:srgbClr val="000000"/>
                </a:solidFill>
                <a:latin typeface="Consolas"/>
              </a:rPr>
              <a:t>, </a:t>
            </a:r>
            <a:r>
              <a:rPr lang="en-US" sz="1000" dirty="0">
                <a:solidFill>
                  <a:srgbClr val="FF0000"/>
                </a:solidFill>
                <a:latin typeface="Consolas"/>
              </a:rPr>
              <a:t>7</a:t>
            </a:r>
            <a:r>
              <a:rPr lang="en-US" sz="1000" dirty="0">
                <a:solidFill>
                  <a:srgbClr val="000000"/>
                </a:solidFill>
                <a:latin typeface="Consolas"/>
              </a:rPr>
              <a:t>])</a:t>
            </a:r>
            <a:br>
              <a:rPr lang="en-US" sz="1000" dirty="0">
                <a:solidFill>
                  <a:srgbClr val="000000"/>
                </a:solidFill>
                <a:latin typeface="Consolas"/>
              </a:rPr>
            </a:br>
            <a:r>
              <a:rPr lang="en-US" sz="1000" dirty="0" err="1">
                <a:solidFill>
                  <a:srgbClr val="000000"/>
                </a:solidFill>
                <a:latin typeface="Consolas"/>
              </a:rPr>
              <a:t>plt.plot</a:t>
            </a:r>
            <a:r>
              <a:rPr lang="en-US" sz="1000" dirty="0">
                <a:solidFill>
                  <a:srgbClr val="000000"/>
                </a:solidFill>
                <a:latin typeface="Consolas"/>
              </a:rPr>
              <a:t>(</a:t>
            </a:r>
            <a:r>
              <a:rPr lang="en-US" sz="1000" dirty="0" err="1">
                <a:solidFill>
                  <a:srgbClr val="000000"/>
                </a:solidFill>
                <a:latin typeface="Consolas"/>
              </a:rPr>
              <a:t>ypoints</a:t>
            </a:r>
            <a:r>
              <a:rPr lang="en-US" sz="1000" dirty="0">
                <a:solidFill>
                  <a:srgbClr val="000000"/>
                </a:solidFill>
                <a:latin typeface="Consolas"/>
              </a:rPr>
              <a:t>)</a:t>
            </a:r>
            <a:br>
              <a:rPr lang="en-US" sz="1000" dirty="0">
                <a:solidFill>
                  <a:srgbClr val="000000"/>
                </a:solidFill>
                <a:latin typeface="Consolas"/>
              </a:rPr>
            </a:br>
            <a:r>
              <a:rPr lang="en-US" sz="1000" dirty="0" err="1">
                <a:solidFill>
                  <a:srgbClr val="000000"/>
                </a:solidFill>
                <a:latin typeface="Consolas"/>
              </a:rPr>
              <a:t>plt.show</a:t>
            </a:r>
            <a:r>
              <a:rPr lang="en-US" sz="1000" dirty="0">
                <a:solidFill>
                  <a:srgbClr val="000000"/>
                </a:solidFill>
                <a:latin typeface="Consolas"/>
              </a:rPr>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2050" y="1494488"/>
            <a:ext cx="2495550" cy="186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336471"/>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76" y="101165"/>
            <a:ext cx="4283074" cy="319959"/>
          </a:xfrm>
          <a:prstGeom prst="rect">
            <a:avLst/>
          </a:prstGeom>
        </p:spPr>
        <p:txBody>
          <a:bodyPr vert="horz" wrap="square" lIns="0" tIns="12065" rIns="0" bIns="0" rtlCol="0">
            <a:spAutoFit/>
          </a:bodyPr>
          <a:lstStyle/>
          <a:p>
            <a:r>
              <a:rPr sz="1000" spc="25" dirty="0"/>
              <a:t> </a:t>
            </a:r>
            <a:r>
              <a:rPr lang="en-US" sz="1000" dirty="0"/>
              <a:t>Default X-Points</a:t>
            </a:r>
            <a:r>
              <a:rPr lang="en-US" sz="1000" b="0" dirty="0"/>
              <a:t>:  If we do not specify the points in the x-axis, they will get the default values 0, 1, 2, 3, (etc. depending on the length of the y-points.</a:t>
            </a:r>
          </a:p>
        </p:txBody>
      </p:sp>
      <p:sp>
        <p:nvSpPr>
          <p:cNvPr id="3" name="object 3"/>
          <p:cNvSpPr txBox="1"/>
          <p:nvPr/>
        </p:nvSpPr>
        <p:spPr>
          <a:xfrm>
            <a:off x="460375" y="587375"/>
            <a:ext cx="3311525" cy="852156"/>
          </a:xfrm>
          <a:prstGeom prst="rect">
            <a:avLst/>
          </a:prstGeom>
          <a:solidFill>
            <a:srgbClr val="F9F9F9"/>
          </a:solidFill>
          <a:ln w="5054">
            <a:solidFill>
              <a:srgbClr val="000000"/>
            </a:solidFill>
          </a:ln>
        </p:spPr>
        <p:txBody>
          <a:bodyPr vert="horz" wrap="square" lIns="0" tIns="81915" rIns="0" bIns="0" rtlCol="0">
            <a:spAutoFit/>
          </a:bodyPr>
          <a:lstStyle/>
          <a:p>
            <a:r>
              <a:rPr lang="en-US" sz="1000" dirty="0">
                <a:solidFill>
                  <a:srgbClr val="0000CD"/>
                </a:solidFill>
                <a:latin typeface="Consolas"/>
              </a:rPr>
              <a:t>import</a:t>
            </a:r>
            <a:r>
              <a:rPr lang="en-US" sz="1000" dirty="0">
                <a:solidFill>
                  <a:srgbClr val="000000"/>
                </a:solidFill>
                <a:latin typeface="Consolas"/>
              </a:rPr>
              <a:t> </a:t>
            </a:r>
            <a:r>
              <a:rPr lang="en-US" sz="1000" dirty="0" err="1">
                <a:solidFill>
                  <a:srgbClr val="000000"/>
                </a:solidFill>
                <a:latin typeface="Consolas"/>
              </a:rPr>
              <a:t>matplotlib.pyplot</a:t>
            </a:r>
            <a:r>
              <a:rPr lang="en-US" sz="1000" dirty="0">
                <a:solidFill>
                  <a:srgbClr val="000000"/>
                </a:solidFill>
                <a:latin typeface="Consolas"/>
              </a:rPr>
              <a:t> </a:t>
            </a:r>
            <a:r>
              <a:rPr lang="en-US" sz="1000" dirty="0">
                <a:solidFill>
                  <a:srgbClr val="0000CD"/>
                </a:solidFill>
                <a:latin typeface="Consolas"/>
              </a:rPr>
              <a:t>as</a:t>
            </a:r>
            <a:r>
              <a:rPr lang="en-US" sz="1000" dirty="0">
                <a:solidFill>
                  <a:srgbClr val="000000"/>
                </a:solidFill>
                <a:latin typeface="Consolas"/>
              </a:rPr>
              <a:t> </a:t>
            </a:r>
            <a:r>
              <a:rPr lang="en-US" sz="1000" dirty="0" err="1">
                <a:solidFill>
                  <a:srgbClr val="000000"/>
                </a:solidFill>
                <a:latin typeface="Consolas"/>
              </a:rPr>
              <a:t>plt</a:t>
            </a:r>
            <a:r>
              <a:rPr lang="en-US" sz="1000" dirty="0">
                <a:solidFill>
                  <a:srgbClr val="000000"/>
                </a:solidFill>
                <a:latin typeface="Consolas"/>
              </a:rPr>
              <a:t/>
            </a:r>
            <a:br>
              <a:rPr lang="en-US" sz="1000" dirty="0">
                <a:solidFill>
                  <a:srgbClr val="000000"/>
                </a:solidFill>
                <a:latin typeface="Consolas"/>
              </a:rPr>
            </a:br>
            <a:r>
              <a:rPr lang="en-US" sz="1000" dirty="0">
                <a:solidFill>
                  <a:srgbClr val="0000CD"/>
                </a:solidFill>
                <a:latin typeface="Consolas"/>
              </a:rPr>
              <a:t>import</a:t>
            </a:r>
            <a:r>
              <a:rPr lang="en-US" sz="1000" dirty="0">
                <a:solidFill>
                  <a:srgbClr val="000000"/>
                </a:solidFill>
                <a:latin typeface="Consolas"/>
              </a:rPr>
              <a:t> </a:t>
            </a:r>
            <a:r>
              <a:rPr lang="en-US" sz="1000" dirty="0" err="1">
                <a:solidFill>
                  <a:srgbClr val="000000"/>
                </a:solidFill>
                <a:latin typeface="Consolas"/>
              </a:rPr>
              <a:t>numpy</a:t>
            </a:r>
            <a:r>
              <a:rPr lang="en-US" sz="1000" dirty="0">
                <a:solidFill>
                  <a:srgbClr val="000000"/>
                </a:solidFill>
                <a:latin typeface="Consolas"/>
              </a:rPr>
              <a:t> </a:t>
            </a:r>
            <a:r>
              <a:rPr lang="en-US" sz="1000" dirty="0">
                <a:solidFill>
                  <a:srgbClr val="0000CD"/>
                </a:solidFill>
                <a:latin typeface="Consolas"/>
              </a:rPr>
              <a:t>as</a:t>
            </a:r>
            <a:r>
              <a:rPr lang="en-US" sz="1000" dirty="0">
                <a:solidFill>
                  <a:srgbClr val="000000"/>
                </a:solidFill>
                <a:latin typeface="Consolas"/>
              </a:rPr>
              <a:t> </a:t>
            </a:r>
            <a:r>
              <a:rPr lang="en-US" sz="1000" dirty="0" err="1">
                <a:solidFill>
                  <a:srgbClr val="000000"/>
                </a:solidFill>
                <a:latin typeface="Consolas"/>
              </a:rPr>
              <a:t>np</a:t>
            </a:r>
            <a:r>
              <a:rPr lang="en-US" sz="1000" dirty="0">
                <a:solidFill>
                  <a:srgbClr val="000000"/>
                </a:solidFill>
                <a:latin typeface="Consolas"/>
              </a:rPr>
              <a:t/>
            </a:r>
            <a:br>
              <a:rPr lang="en-US" sz="1000" dirty="0">
                <a:solidFill>
                  <a:srgbClr val="000000"/>
                </a:solidFill>
                <a:latin typeface="Consolas"/>
              </a:rPr>
            </a:br>
            <a:r>
              <a:rPr lang="en-US" sz="1000" dirty="0" err="1">
                <a:solidFill>
                  <a:srgbClr val="000000"/>
                </a:solidFill>
                <a:latin typeface="Consolas"/>
              </a:rPr>
              <a:t>ypoints</a:t>
            </a:r>
            <a:r>
              <a:rPr lang="en-US" sz="1000" dirty="0">
                <a:solidFill>
                  <a:srgbClr val="000000"/>
                </a:solidFill>
                <a:latin typeface="Consolas"/>
              </a:rPr>
              <a:t> = </a:t>
            </a:r>
            <a:r>
              <a:rPr lang="en-US" sz="1000" dirty="0" err="1">
                <a:solidFill>
                  <a:srgbClr val="000000"/>
                </a:solidFill>
                <a:latin typeface="Consolas"/>
              </a:rPr>
              <a:t>np.array</a:t>
            </a:r>
            <a:r>
              <a:rPr lang="en-US" sz="1000" dirty="0">
                <a:solidFill>
                  <a:srgbClr val="000000"/>
                </a:solidFill>
                <a:latin typeface="Consolas"/>
              </a:rPr>
              <a:t>([</a:t>
            </a:r>
            <a:r>
              <a:rPr lang="en-US" sz="1000" dirty="0">
                <a:solidFill>
                  <a:srgbClr val="FF0000"/>
                </a:solidFill>
                <a:latin typeface="Consolas"/>
              </a:rPr>
              <a:t>3</a:t>
            </a:r>
            <a:r>
              <a:rPr lang="en-US" sz="1000" dirty="0">
                <a:solidFill>
                  <a:srgbClr val="000000"/>
                </a:solidFill>
                <a:latin typeface="Consolas"/>
              </a:rPr>
              <a:t>, </a:t>
            </a:r>
            <a:r>
              <a:rPr lang="en-US" sz="1000" dirty="0">
                <a:solidFill>
                  <a:srgbClr val="FF0000"/>
                </a:solidFill>
                <a:latin typeface="Consolas"/>
              </a:rPr>
              <a:t>8</a:t>
            </a:r>
            <a:r>
              <a:rPr lang="en-US" sz="1000" dirty="0">
                <a:solidFill>
                  <a:srgbClr val="000000"/>
                </a:solidFill>
                <a:latin typeface="Consolas"/>
              </a:rPr>
              <a:t>, </a:t>
            </a:r>
            <a:r>
              <a:rPr lang="en-US" sz="1000" dirty="0">
                <a:solidFill>
                  <a:srgbClr val="FF0000"/>
                </a:solidFill>
                <a:latin typeface="Consolas"/>
              </a:rPr>
              <a:t>1</a:t>
            </a:r>
            <a:r>
              <a:rPr lang="en-US" sz="1000" dirty="0">
                <a:solidFill>
                  <a:srgbClr val="000000"/>
                </a:solidFill>
                <a:latin typeface="Consolas"/>
              </a:rPr>
              <a:t>, </a:t>
            </a:r>
            <a:r>
              <a:rPr lang="en-US" sz="1000" dirty="0">
                <a:solidFill>
                  <a:srgbClr val="FF0000"/>
                </a:solidFill>
                <a:latin typeface="Consolas"/>
              </a:rPr>
              <a:t>10</a:t>
            </a:r>
            <a:r>
              <a:rPr lang="en-US" sz="1000" dirty="0">
                <a:solidFill>
                  <a:srgbClr val="000000"/>
                </a:solidFill>
                <a:latin typeface="Consolas"/>
              </a:rPr>
              <a:t>, </a:t>
            </a:r>
            <a:r>
              <a:rPr lang="en-US" sz="1000" dirty="0">
                <a:solidFill>
                  <a:srgbClr val="FF0000"/>
                </a:solidFill>
                <a:latin typeface="Consolas"/>
              </a:rPr>
              <a:t>5</a:t>
            </a:r>
            <a:r>
              <a:rPr lang="en-US" sz="1000" dirty="0">
                <a:solidFill>
                  <a:srgbClr val="000000"/>
                </a:solidFill>
                <a:latin typeface="Consolas"/>
              </a:rPr>
              <a:t>, </a:t>
            </a:r>
            <a:r>
              <a:rPr lang="en-US" sz="1000" dirty="0">
                <a:solidFill>
                  <a:srgbClr val="FF0000"/>
                </a:solidFill>
                <a:latin typeface="Consolas"/>
              </a:rPr>
              <a:t>7</a:t>
            </a:r>
            <a:r>
              <a:rPr lang="en-US" sz="1000" dirty="0">
                <a:solidFill>
                  <a:srgbClr val="000000"/>
                </a:solidFill>
                <a:latin typeface="Consolas"/>
              </a:rPr>
              <a:t>])</a:t>
            </a:r>
            <a:br>
              <a:rPr lang="en-US" sz="1000" dirty="0">
                <a:solidFill>
                  <a:srgbClr val="000000"/>
                </a:solidFill>
                <a:latin typeface="Consolas"/>
              </a:rPr>
            </a:br>
            <a:r>
              <a:rPr lang="en-US" sz="1000" dirty="0" err="1">
                <a:solidFill>
                  <a:srgbClr val="000000"/>
                </a:solidFill>
                <a:latin typeface="Consolas"/>
              </a:rPr>
              <a:t>plt.plot</a:t>
            </a:r>
            <a:r>
              <a:rPr lang="en-US" sz="1000" dirty="0">
                <a:solidFill>
                  <a:srgbClr val="000000"/>
                </a:solidFill>
                <a:latin typeface="Consolas"/>
              </a:rPr>
              <a:t>(</a:t>
            </a:r>
            <a:r>
              <a:rPr lang="en-US" sz="1000" dirty="0" err="1">
                <a:solidFill>
                  <a:srgbClr val="000000"/>
                </a:solidFill>
                <a:latin typeface="Consolas"/>
              </a:rPr>
              <a:t>ypoints</a:t>
            </a:r>
            <a:r>
              <a:rPr lang="en-US" sz="1000" dirty="0">
                <a:solidFill>
                  <a:srgbClr val="000000"/>
                </a:solidFill>
                <a:latin typeface="Consolas"/>
              </a:rPr>
              <a:t>)</a:t>
            </a:r>
            <a:br>
              <a:rPr lang="en-US" sz="1000" dirty="0">
                <a:solidFill>
                  <a:srgbClr val="000000"/>
                </a:solidFill>
                <a:latin typeface="Consolas"/>
              </a:rPr>
            </a:br>
            <a:r>
              <a:rPr lang="en-US" sz="1000" dirty="0" err="1">
                <a:solidFill>
                  <a:srgbClr val="000000"/>
                </a:solidFill>
                <a:latin typeface="Consolas"/>
              </a:rPr>
              <a:t>plt.show</a:t>
            </a:r>
            <a:r>
              <a:rPr lang="en-US" sz="1000" dirty="0">
                <a:solidFill>
                  <a:srgbClr val="000000"/>
                </a:solidFill>
                <a:latin typeface="Consolas"/>
              </a:rPr>
              <a:t>()</a:t>
            </a: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2050" y="1494488"/>
            <a:ext cx="2495550" cy="186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93936"/>
      </p:ext>
    </p:ext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76" y="101165"/>
            <a:ext cx="4283074" cy="473848"/>
          </a:xfrm>
          <a:prstGeom prst="rect">
            <a:avLst/>
          </a:prstGeom>
        </p:spPr>
        <p:txBody>
          <a:bodyPr vert="horz" wrap="square" lIns="0" tIns="12065" rIns="0" bIns="0" rtlCol="0">
            <a:spAutoFit/>
          </a:bodyPr>
          <a:lstStyle/>
          <a:p>
            <a:r>
              <a:rPr sz="1000" spc="25" dirty="0"/>
              <a:t> </a:t>
            </a:r>
            <a:r>
              <a:rPr lang="en-US" sz="1000" dirty="0"/>
              <a:t>Markers: </a:t>
            </a:r>
            <a:r>
              <a:rPr lang="en-US" sz="1000" b="0" dirty="0"/>
              <a:t>use the keyword argument marker to emphasize each point with a specified marker:</a:t>
            </a:r>
            <a:br>
              <a:rPr lang="en-US" sz="1000" b="0" dirty="0"/>
            </a:br>
            <a:endParaRPr lang="en-US" sz="1000" b="0" dirty="0"/>
          </a:p>
        </p:txBody>
      </p:sp>
      <p:sp>
        <p:nvSpPr>
          <p:cNvPr id="3" name="object 3"/>
          <p:cNvSpPr txBox="1"/>
          <p:nvPr/>
        </p:nvSpPr>
        <p:spPr>
          <a:xfrm>
            <a:off x="460375" y="587375"/>
            <a:ext cx="3311525" cy="852156"/>
          </a:xfrm>
          <a:prstGeom prst="rect">
            <a:avLst/>
          </a:prstGeom>
          <a:solidFill>
            <a:srgbClr val="F9F9F9"/>
          </a:solidFill>
          <a:ln w="5054">
            <a:solidFill>
              <a:srgbClr val="000000"/>
            </a:solidFill>
          </a:ln>
        </p:spPr>
        <p:txBody>
          <a:bodyPr vert="horz" wrap="square" lIns="0" tIns="81915" rIns="0" bIns="0" rtlCol="0">
            <a:spAutoFit/>
          </a:bodyPr>
          <a:lstStyle/>
          <a:p>
            <a:r>
              <a:rPr lang="en-US" sz="1000" dirty="0">
                <a:solidFill>
                  <a:srgbClr val="0000CD"/>
                </a:solidFill>
                <a:latin typeface="Arial" pitchFamily="34" charset="0"/>
                <a:cs typeface="Arial" pitchFamily="34" charset="0"/>
              </a:rPr>
              <a:t>import</a:t>
            </a:r>
            <a:r>
              <a:rPr lang="en-US" sz="1000" dirty="0">
                <a:solidFill>
                  <a:srgbClr val="000000"/>
                </a:solidFill>
                <a:latin typeface="Arial" pitchFamily="34" charset="0"/>
                <a:cs typeface="Arial" pitchFamily="34" charset="0"/>
              </a:rPr>
              <a:t> </a:t>
            </a:r>
            <a:r>
              <a:rPr lang="en-US" sz="1000" dirty="0" err="1">
                <a:solidFill>
                  <a:srgbClr val="000000"/>
                </a:solidFill>
                <a:latin typeface="Arial" pitchFamily="34" charset="0"/>
                <a:cs typeface="Arial" pitchFamily="34" charset="0"/>
              </a:rPr>
              <a:t>matplotlib.pyplot</a:t>
            </a:r>
            <a:r>
              <a:rPr lang="en-US" sz="1000" dirty="0">
                <a:solidFill>
                  <a:srgbClr val="000000"/>
                </a:solidFill>
                <a:latin typeface="Arial" pitchFamily="34" charset="0"/>
                <a:cs typeface="Arial" pitchFamily="34" charset="0"/>
              </a:rPr>
              <a:t> </a:t>
            </a:r>
            <a:r>
              <a:rPr lang="en-US" sz="1000" dirty="0">
                <a:solidFill>
                  <a:srgbClr val="0000CD"/>
                </a:solidFill>
                <a:latin typeface="Arial" pitchFamily="34" charset="0"/>
                <a:cs typeface="Arial" pitchFamily="34" charset="0"/>
              </a:rPr>
              <a:t>as</a:t>
            </a:r>
            <a:r>
              <a:rPr lang="en-US" sz="1000" dirty="0">
                <a:solidFill>
                  <a:srgbClr val="000000"/>
                </a:solidFill>
                <a:latin typeface="Arial" pitchFamily="34" charset="0"/>
                <a:cs typeface="Arial" pitchFamily="34" charset="0"/>
              </a:rPr>
              <a:t> </a:t>
            </a:r>
            <a:r>
              <a:rPr lang="en-US" sz="1000" dirty="0" err="1">
                <a:solidFill>
                  <a:srgbClr val="000000"/>
                </a:solidFill>
                <a:latin typeface="Arial" pitchFamily="34" charset="0"/>
                <a:cs typeface="Arial" pitchFamily="34" charset="0"/>
              </a:rPr>
              <a:t>plt</a:t>
            </a:r>
            <a:r>
              <a:rPr lang="en-US" sz="1000" dirty="0">
                <a:solidFill>
                  <a:srgbClr val="000000"/>
                </a:solidFill>
                <a:latin typeface="Arial" pitchFamily="34" charset="0"/>
                <a:cs typeface="Arial" pitchFamily="34" charset="0"/>
              </a:rPr>
              <a:t/>
            </a:r>
            <a:br>
              <a:rPr lang="en-US" sz="1000" dirty="0">
                <a:solidFill>
                  <a:srgbClr val="000000"/>
                </a:solidFill>
                <a:latin typeface="Arial" pitchFamily="34" charset="0"/>
                <a:cs typeface="Arial" pitchFamily="34" charset="0"/>
              </a:rPr>
            </a:br>
            <a:r>
              <a:rPr lang="en-US" sz="1000" dirty="0">
                <a:solidFill>
                  <a:srgbClr val="0000CD"/>
                </a:solidFill>
                <a:latin typeface="Arial" pitchFamily="34" charset="0"/>
                <a:cs typeface="Arial" pitchFamily="34" charset="0"/>
              </a:rPr>
              <a:t>import</a:t>
            </a:r>
            <a:r>
              <a:rPr lang="en-US" sz="1000" dirty="0">
                <a:solidFill>
                  <a:srgbClr val="000000"/>
                </a:solidFill>
                <a:latin typeface="Arial" pitchFamily="34" charset="0"/>
                <a:cs typeface="Arial" pitchFamily="34" charset="0"/>
              </a:rPr>
              <a:t> </a:t>
            </a:r>
            <a:r>
              <a:rPr lang="en-US" sz="1000" dirty="0" err="1">
                <a:solidFill>
                  <a:srgbClr val="000000"/>
                </a:solidFill>
                <a:latin typeface="Arial" pitchFamily="34" charset="0"/>
                <a:cs typeface="Arial" pitchFamily="34" charset="0"/>
              </a:rPr>
              <a:t>numpy</a:t>
            </a:r>
            <a:r>
              <a:rPr lang="en-US" sz="1000" dirty="0">
                <a:solidFill>
                  <a:srgbClr val="000000"/>
                </a:solidFill>
                <a:latin typeface="Arial" pitchFamily="34" charset="0"/>
                <a:cs typeface="Arial" pitchFamily="34" charset="0"/>
              </a:rPr>
              <a:t> </a:t>
            </a:r>
            <a:r>
              <a:rPr lang="en-US" sz="1000" dirty="0">
                <a:solidFill>
                  <a:srgbClr val="0000CD"/>
                </a:solidFill>
                <a:latin typeface="Arial" pitchFamily="34" charset="0"/>
                <a:cs typeface="Arial" pitchFamily="34" charset="0"/>
              </a:rPr>
              <a:t>as</a:t>
            </a:r>
            <a:r>
              <a:rPr lang="en-US" sz="1000" dirty="0">
                <a:solidFill>
                  <a:srgbClr val="000000"/>
                </a:solidFill>
                <a:latin typeface="Arial" pitchFamily="34" charset="0"/>
                <a:cs typeface="Arial" pitchFamily="34" charset="0"/>
              </a:rPr>
              <a:t> </a:t>
            </a:r>
            <a:r>
              <a:rPr lang="en-US" sz="1000" dirty="0" err="1">
                <a:solidFill>
                  <a:srgbClr val="000000"/>
                </a:solidFill>
                <a:latin typeface="Arial" pitchFamily="34" charset="0"/>
                <a:cs typeface="Arial" pitchFamily="34" charset="0"/>
              </a:rPr>
              <a:t>np</a:t>
            </a:r>
            <a:r>
              <a:rPr lang="en-US" sz="1000" dirty="0">
                <a:solidFill>
                  <a:srgbClr val="000000"/>
                </a:solidFill>
                <a:latin typeface="Arial" pitchFamily="34" charset="0"/>
                <a:cs typeface="Arial" pitchFamily="34" charset="0"/>
              </a:rPr>
              <a:t/>
            </a:r>
            <a:br>
              <a:rPr lang="en-US" sz="1000" dirty="0">
                <a:solidFill>
                  <a:srgbClr val="000000"/>
                </a:solidFill>
                <a:latin typeface="Arial" pitchFamily="34" charset="0"/>
                <a:cs typeface="Arial" pitchFamily="34" charset="0"/>
              </a:rPr>
            </a:br>
            <a:r>
              <a:rPr lang="en-US" sz="1000" dirty="0" err="1">
                <a:latin typeface="Arial" pitchFamily="34" charset="0"/>
                <a:cs typeface="Arial" pitchFamily="34" charset="0"/>
              </a:rPr>
              <a:t>ypoints</a:t>
            </a:r>
            <a:r>
              <a:rPr lang="en-US" sz="1000" dirty="0">
                <a:latin typeface="Arial" pitchFamily="34" charset="0"/>
                <a:cs typeface="Arial" pitchFamily="34" charset="0"/>
              </a:rPr>
              <a:t> = </a:t>
            </a:r>
            <a:r>
              <a:rPr lang="en-US" sz="1000" dirty="0" err="1">
                <a:latin typeface="Arial" pitchFamily="34" charset="0"/>
                <a:cs typeface="Arial" pitchFamily="34" charset="0"/>
              </a:rPr>
              <a:t>np.array</a:t>
            </a:r>
            <a:r>
              <a:rPr lang="en-US" sz="1000" dirty="0">
                <a:latin typeface="Arial" pitchFamily="34" charset="0"/>
                <a:cs typeface="Arial" pitchFamily="34" charset="0"/>
              </a:rPr>
              <a:t>([3, 8, 1, 10])</a:t>
            </a:r>
            <a:br>
              <a:rPr lang="en-US" sz="1000" dirty="0">
                <a:latin typeface="Arial" pitchFamily="34" charset="0"/>
                <a:cs typeface="Arial" pitchFamily="34" charset="0"/>
              </a:rPr>
            </a:br>
            <a:r>
              <a:rPr lang="en-US" sz="1000" dirty="0" err="1">
                <a:latin typeface="Arial" pitchFamily="34" charset="0"/>
                <a:cs typeface="Arial" pitchFamily="34" charset="0"/>
              </a:rPr>
              <a:t>plt.plot</a:t>
            </a:r>
            <a:r>
              <a:rPr lang="en-US" sz="1000" dirty="0">
                <a:latin typeface="Arial" pitchFamily="34" charset="0"/>
                <a:cs typeface="Arial" pitchFamily="34" charset="0"/>
              </a:rPr>
              <a:t>(</a:t>
            </a:r>
            <a:r>
              <a:rPr lang="en-US" sz="1000" dirty="0" err="1">
                <a:latin typeface="Arial" pitchFamily="34" charset="0"/>
                <a:cs typeface="Arial" pitchFamily="34" charset="0"/>
              </a:rPr>
              <a:t>ypoints</a:t>
            </a:r>
            <a:r>
              <a:rPr lang="en-US" sz="1000" dirty="0">
                <a:latin typeface="Arial" pitchFamily="34" charset="0"/>
                <a:cs typeface="Arial" pitchFamily="34" charset="0"/>
              </a:rPr>
              <a:t>, marker = 'o')</a:t>
            </a:r>
            <a:br>
              <a:rPr lang="en-US" sz="1000" dirty="0">
                <a:latin typeface="Arial" pitchFamily="34" charset="0"/>
                <a:cs typeface="Arial" pitchFamily="34" charset="0"/>
              </a:rPr>
            </a:br>
            <a:r>
              <a:rPr lang="en-US" sz="1000" dirty="0" err="1">
                <a:latin typeface="Arial" pitchFamily="34" charset="0"/>
                <a:cs typeface="Arial" pitchFamily="34" charset="0"/>
              </a:rPr>
              <a:t>plt.show</a:t>
            </a:r>
            <a:r>
              <a:rPr lang="en-US" sz="1000" dirty="0">
                <a:latin typeface="Arial" pitchFamily="34" charset="0"/>
                <a:cs typeface="Arial" pitchFamily="34" charset="0"/>
              </a:rPr>
              <a:t>()</a:t>
            </a:r>
            <a:endParaRPr lang="en-US" sz="1000" dirty="0">
              <a:solidFill>
                <a:srgbClr val="000000"/>
              </a:solidFill>
              <a:latin typeface="Arial" pitchFamily="34" charset="0"/>
              <a:cs typeface="Arial" pitchFamily="34" charset="0"/>
            </a:endParaRPr>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8250" y="1501775"/>
            <a:ext cx="2457450" cy="183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570501"/>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76" y="101165"/>
            <a:ext cx="4283074" cy="319959"/>
          </a:xfrm>
          <a:prstGeom prst="rect">
            <a:avLst/>
          </a:prstGeom>
        </p:spPr>
        <p:txBody>
          <a:bodyPr vert="horz" wrap="square" lIns="0" tIns="12065" rIns="0" bIns="0" rtlCol="0">
            <a:spAutoFit/>
          </a:bodyPr>
          <a:lstStyle/>
          <a:p>
            <a:r>
              <a:rPr sz="1000" spc="25" dirty="0"/>
              <a:t> </a:t>
            </a:r>
            <a:r>
              <a:rPr lang="en-US" sz="1000" dirty="0"/>
              <a:t>Markers Reference</a:t>
            </a:r>
            <a:r>
              <a:rPr lang="en-US" sz="1000" b="0" dirty="0"/>
              <a:t>:</a:t>
            </a:r>
            <a:br>
              <a:rPr lang="en-US" sz="1000" b="0" dirty="0"/>
            </a:br>
            <a:endParaRPr lang="en-US" sz="1000" b="0" dirty="0"/>
          </a:p>
        </p:txBody>
      </p:sp>
      <p:sp>
        <p:nvSpPr>
          <p:cNvPr id="7" name="AutoShape 2" descr="https://www.w3schools.com/python/img_matplotlib_py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www.w3schools.com/python/img_matplotlib_plotting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www.w3schools.com/python/img_matplotlib_plotting4.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53237450"/>
              </p:ext>
            </p:extLst>
          </p:nvPr>
        </p:nvGraphicFramePr>
        <p:xfrm>
          <a:off x="857250" y="312738"/>
          <a:ext cx="2133601" cy="2887051"/>
        </p:xfrm>
        <a:graphic>
          <a:graphicData uri="http://schemas.openxmlformats.org/drawingml/2006/table">
            <a:tbl>
              <a:tblPr/>
              <a:tblGrid>
                <a:gridCol w="1058863">
                  <a:extLst>
                    <a:ext uri="{9D8B030D-6E8A-4147-A177-3AD203B41FA5}">
                      <a16:colId xmlns="" xmlns:a16="http://schemas.microsoft.com/office/drawing/2014/main" val="20000"/>
                    </a:ext>
                  </a:extLst>
                </a:gridCol>
                <a:gridCol w="1074738">
                  <a:extLst>
                    <a:ext uri="{9D8B030D-6E8A-4147-A177-3AD203B41FA5}">
                      <a16:colId xmlns="" xmlns:a16="http://schemas.microsoft.com/office/drawing/2014/main" val="20001"/>
                    </a:ext>
                  </a:extLst>
                </a:gridCol>
              </a:tblGrid>
              <a:tr h="198437">
                <a:tc>
                  <a:txBody>
                    <a:bodyPr/>
                    <a:lstStyle/>
                    <a:p>
                      <a:pPr algn="l" fontAlgn="t"/>
                      <a:r>
                        <a:rPr lang="en-US" sz="800" dirty="0">
                          <a:effectLst/>
                          <a:latin typeface="Arial" pitchFamily="34" charset="0"/>
                          <a:cs typeface="Arial" pitchFamily="34" charset="0"/>
                        </a:rPr>
                        <a:t>Markers</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dirty="0">
                          <a:effectLst/>
                          <a:latin typeface="Arial" pitchFamily="34" charset="0"/>
                          <a:cs typeface="Arial" pitchFamily="34" charset="0"/>
                        </a:rPr>
                        <a:t>Description</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114796">
                <a:tc>
                  <a:txBody>
                    <a:bodyPr/>
                    <a:lstStyle/>
                    <a:p>
                      <a:pPr algn="l" fontAlgn="t"/>
                      <a:r>
                        <a:rPr lang="en-US" sz="800">
                          <a:effectLst/>
                          <a:latin typeface="Arial" pitchFamily="34" charset="0"/>
                          <a:cs typeface="Arial" pitchFamily="34" charset="0"/>
                        </a:rPr>
                        <a:t>'o'</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dirty="0">
                          <a:effectLst/>
                          <a:latin typeface="Arial" pitchFamily="34" charset="0"/>
                          <a:cs typeface="Arial" pitchFamily="34" charset="0"/>
                        </a:rPr>
                        <a:t>Circle</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01"/>
                  </a:ext>
                </a:extLst>
              </a:tr>
              <a:tr h="114796">
                <a:tc>
                  <a:txBody>
                    <a:bodyPr/>
                    <a:lstStyle/>
                    <a:p>
                      <a:pPr algn="l" fontAlgn="t"/>
                      <a:r>
                        <a:rPr lang="en-US" sz="800">
                          <a:effectLst/>
                          <a:latin typeface="Arial" pitchFamily="34" charset="0"/>
                          <a:cs typeface="Arial" pitchFamily="34" charset="0"/>
                        </a:rPr>
                        <a:t>'*'</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Arial" pitchFamily="34" charset="0"/>
                          <a:cs typeface="Arial" pitchFamily="34" charset="0"/>
                        </a:rPr>
                        <a:t>Star</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114796">
                <a:tc>
                  <a:txBody>
                    <a:bodyPr/>
                    <a:lstStyle/>
                    <a:p>
                      <a:pPr algn="l" fontAlgn="t"/>
                      <a:r>
                        <a:rPr lang="en-US" sz="800">
                          <a:effectLst/>
                          <a:latin typeface="Arial" pitchFamily="34" charset="0"/>
                          <a:cs typeface="Arial" pitchFamily="34" charset="0"/>
                        </a:rPr>
                        <a:t>'.'</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dirty="0">
                          <a:effectLst/>
                          <a:latin typeface="Arial" pitchFamily="34" charset="0"/>
                          <a:cs typeface="Arial" pitchFamily="34" charset="0"/>
                        </a:rPr>
                        <a:t>Point</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03"/>
                  </a:ext>
                </a:extLst>
              </a:tr>
              <a:tr h="114796">
                <a:tc>
                  <a:txBody>
                    <a:bodyPr/>
                    <a:lstStyle/>
                    <a:p>
                      <a:pPr algn="l" fontAlgn="t"/>
                      <a:r>
                        <a:rPr lang="en-US" sz="800">
                          <a:effectLst/>
                          <a:latin typeface="Arial" pitchFamily="34" charset="0"/>
                          <a:cs typeface="Arial" pitchFamily="34" charset="0"/>
                        </a:rPr>
                        <a:t>','</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Arial" pitchFamily="34" charset="0"/>
                          <a:cs typeface="Arial" pitchFamily="34" charset="0"/>
                        </a:rPr>
                        <a:t>Pixel</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114796">
                <a:tc>
                  <a:txBody>
                    <a:bodyPr/>
                    <a:lstStyle/>
                    <a:p>
                      <a:pPr algn="l" fontAlgn="t"/>
                      <a:r>
                        <a:rPr lang="en-US" sz="800">
                          <a:effectLst/>
                          <a:latin typeface="Arial" pitchFamily="34" charset="0"/>
                          <a:cs typeface="Arial" pitchFamily="34" charset="0"/>
                        </a:rPr>
                        <a:t>'x'</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a:effectLst/>
                          <a:latin typeface="Arial" pitchFamily="34" charset="0"/>
                          <a:cs typeface="Arial" pitchFamily="34" charset="0"/>
                        </a:rPr>
                        <a:t>X</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05"/>
                  </a:ext>
                </a:extLst>
              </a:tr>
              <a:tr h="114796">
                <a:tc>
                  <a:txBody>
                    <a:bodyPr/>
                    <a:lstStyle/>
                    <a:p>
                      <a:pPr algn="l" fontAlgn="t"/>
                      <a:r>
                        <a:rPr lang="en-US" sz="800">
                          <a:effectLst/>
                          <a:latin typeface="Arial" pitchFamily="34" charset="0"/>
                          <a:cs typeface="Arial" pitchFamily="34" charset="0"/>
                        </a:rPr>
                        <a:t>'X'</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Arial" pitchFamily="34" charset="0"/>
                          <a:cs typeface="Arial" pitchFamily="34" charset="0"/>
                        </a:rPr>
                        <a:t>X (filled)</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6"/>
                  </a:ext>
                </a:extLst>
              </a:tr>
              <a:tr h="114796">
                <a:tc>
                  <a:txBody>
                    <a:bodyPr/>
                    <a:lstStyle/>
                    <a:p>
                      <a:pPr algn="l" fontAlgn="t"/>
                      <a:r>
                        <a:rPr lang="en-US" sz="800">
                          <a:effectLst/>
                          <a:latin typeface="Arial" pitchFamily="34" charset="0"/>
                          <a:cs typeface="Arial" pitchFamily="34" charset="0"/>
                        </a:rPr>
                        <a:t>'+'</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a:effectLst/>
                          <a:latin typeface="Arial" pitchFamily="34" charset="0"/>
                          <a:cs typeface="Arial" pitchFamily="34" charset="0"/>
                        </a:rPr>
                        <a:t>Plus</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07"/>
                  </a:ext>
                </a:extLst>
              </a:tr>
              <a:tr h="114796">
                <a:tc>
                  <a:txBody>
                    <a:bodyPr/>
                    <a:lstStyle/>
                    <a:p>
                      <a:pPr algn="l" fontAlgn="t"/>
                      <a:r>
                        <a:rPr lang="en-US" sz="800">
                          <a:effectLst/>
                          <a:latin typeface="Arial" pitchFamily="34" charset="0"/>
                          <a:cs typeface="Arial" pitchFamily="34" charset="0"/>
                        </a:rPr>
                        <a:t>'P'</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Arial" pitchFamily="34" charset="0"/>
                          <a:cs typeface="Arial" pitchFamily="34" charset="0"/>
                        </a:rPr>
                        <a:t>Plus (filled)</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8"/>
                  </a:ext>
                </a:extLst>
              </a:tr>
              <a:tr h="114796">
                <a:tc>
                  <a:txBody>
                    <a:bodyPr/>
                    <a:lstStyle/>
                    <a:p>
                      <a:pPr algn="l" fontAlgn="t"/>
                      <a:r>
                        <a:rPr lang="en-US" sz="800">
                          <a:effectLst/>
                          <a:latin typeface="Arial" pitchFamily="34" charset="0"/>
                          <a:cs typeface="Arial" pitchFamily="34" charset="0"/>
                        </a:rPr>
                        <a:t>'s'</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a:effectLst/>
                          <a:latin typeface="Arial" pitchFamily="34" charset="0"/>
                          <a:cs typeface="Arial" pitchFamily="34" charset="0"/>
                        </a:rPr>
                        <a:t>Square</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09"/>
                  </a:ext>
                </a:extLst>
              </a:tr>
              <a:tr h="114796">
                <a:tc>
                  <a:txBody>
                    <a:bodyPr/>
                    <a:lstStyle/>
                    <a:p>
                      <a:pPr algn="l" fontAlgn="t"/>
                      <a:r>
                        <a:rPr lang="en-US" sz="800">
                          <a:effectLst/>
                          <a:latin typeface="Arial" pitchFamily="34" charset="0"/>
                          <a:cs typeface="Arial" pitchFamily="34" charset="0"/>
                        </a:rPr>
                        <a:t>'D'</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Arial" pitchFamily="34" charset="0"/>
                          <a:cs typeface="Arial" pitchFamily="34" charset="0"/>
                        </a:rPr>
                        <a:t>Diamond</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10"/>
                  </a:ext>
                </a:extLst>
              </a:tr>
              <a:tr h="114796">
                <a:tc>
                  <a:txBody>
                    <a:bodyPr/>
                    <a:lstStyle/>
                    <a:p>
                      <a:pPr algn="l" fontAlgn="t"/>
                      <a:r>
                        <a:rPr lang="en-US" sz="800">
                          <a:effectLst/>
                          <a:latin typeface="Arial" pitchFamily="34" charset="0"/>
                          <a:cs typeface="Arial" pitchFamily="34" charset="0"/>
                        </a:rPr>
                        <a:t>'d'</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a:effectLst/>
                          <a:latin typeface="Arial" pitchFamily="34" charset="0"/>
                          <a:cs typeface="Arial" pitchFamily="34" charset="0"/>
                        </a:rPr>
                        <a:t>Diamond (thin)</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11"/>
                  </a:ext>
                </a:extLst>
              </a:tr>
              <a:tr h="114796">
                <a:tc>
                  <a:txBody>
                    <a:bodyPr/>
                    <a:lstStyle/>
                    <a:p>
                      <a:pPr algn="l" fontAlgn="t"/>
                      <a:r>
                        <a:rPr lang="en-US" sz="800">
                          <a:effectLst/>
                          <a:latin typeface="Arial" pitchFamily="34" charset="0"/>
                          <a:cs typeface="Arial" pitchFamily="34" charset="0"/>
                        </a:rPr>
                        <a:t>'p'</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Arial" pitchFamily="34" charset="0"/>
                          <a:cs typeface="Arial" pitchFamily="34" charset="0"/>
                        </a:rPr>
                        <a:t>Pentagon</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12"/>
                  </a:ext>
                </a:extLst>
              </a:tr>
              <a:tr h="114796">
                <a:tc>
                  <a:txBody>
                    <a:bodyPr/>
                    <a:lstStyle/>
                    <a:p>
                      <a:pPr algn="l" fontAlgn="t"/>
                      <a:r>
                        <a:rPr lang="en-US" sz="800">
                          <a:effectLst/>
                          <a:latin typeface="Arial" pitchFamily="34" charset="0"/>
                          <a:cs typeface="Arial" pitchFamily="34" charset="0"/>
                        </a:rPr>
                        <a:t>'H'</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a:effectLst/>
                          <a:latin typeface="Arial" pitchFamily="34" charset="0"/>
                          <a:cs typeface="Arial" pitchFamily="34" charset="0"/>
                        </a:rPr>
                        <a:t>Hexagon</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13"/>
                  </a:ext>
                </a:extLst>
              </a:tr>
              <a:tr h="114796">
                <a:tc>
                  <a:txBody>
                    <a:bodyPr/>
                    <a:lstStyle/>
                    <a:p>
                      <a:pPr algn="l" fontAlgn="t"/>
                      <a:r>
                        <a:rPr lang="en-US" sz="800">
                          <a:effectLst/>
                          <a:latin typeface="Arial" pitchFamily="34" charset="0"/>
                          <a:cs typeface="Arial" pitchFamily="34" charset="0"/>
                        </a:rPr>
                        <a:t>'h'</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Arial" pitchFamily="34" charset="0"/>
                          <a:cs typeface="Arial" pitchFamily="34" charset="0"/>
                        </a:rPr>
                        <a:t>Hexagon</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14"/>
                  </a:ext>
                </a:extLst>
              </a:tr>
              <a:tr h="114796">
                <a:tc>
                  <a:txBody>
                    <a:bodyPr/>
                    <a:lstStyle/>
                    <a:p>
                      <a:pPr algn="l" fontAlgn="t"/>
                      <a:r>
                        <a:rPr lang="en-US" sz="800">
                          <a:effectLst/>
                          <a:latin typeface="Arial" pitchFamily="34" charset="0"/>
                          <a:cs typeface="Arial" pitchFamily="34" charset="0"/>
                        </a:rPr>
                        <a:t>'v'</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a:effectLst/>
                          <a:latin typeface="Arial" pitchFamily="34" charset="0"/>
                          <a:cs typeface="Arial" pitchFamily="34" charset="0"/>
                        </a:rPr>
                        <a:t>Triangle Down</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15"/>
                  </a:ext>
                </a:extLst>
              </a:tr>
              <a:tr h="114796">
                <a:tc>
                  <a:txBody>
                    <a:bodyPr/>
                    <a:lstStyle/>
                    <a:p>
                      <a:pPr algn="l" fontAlgn="t"/>
                      <a:r>
                        <a:rPr lang="en-US" sz="800" dirty="0">
                          <a:effectLst/>
                          <a:latin typeface="Arial" pitchFamily="34" charset="0"/>
                          <a:cs typeface="Arial" pitchFamily="34" charset="0"/>
                        </a:rPr>
                        <a:t>'&gt;'</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Arial" pitchFamily="34" charset="0"/>
                          <a:cs typeface="Arial" pitchFamily="34" charset="0"/>
                        </a:rPr>
                        <a:t>Triangle Right</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16"/>
                  </a:ext>
                </a:extLst>
              </a:tr>
              <a:tr h="114796">
                <a:tc>
                  <a:txBody>
                    <a:bodyPr/>
                    <a:lstStyle/>
                    <a:p>
                      <a:pPr algn="l" fontAlgn="t"/>
                      <a:r>
                        <a:rPr lang="en-US" sz="800" dirty="0">
                          <a:effectLst/>
                          <a:latin typeface="Arial" pitchFamily="34" charset="0"/>
                          <a:cs typeface="Arial" pitchFamily="34" charset="0"/>
                        </a:rPr>
                        <a:t>'1'</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800">
                          <a:effectLst/>
                          <a:latin typeface="Arial" pitchFamily="34" charset="0"/>
                          <a:cs typeface="Arial" pitchFamily="34" charset="0"/>
                        </a:rPr>
                        <a:t>Tri Down</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0017"/>
                  </a:ext>
                </a:extLst>
              </a:tr>
              <a:tr h="114796">
                <a:tc>
                  <a:txBody>
                    <a:bodyPr/>
                    <a:lstStyle/>
                    <a:p>
                      <a:pPr algn="l" fontAlgn="t"/>
                      <a:r>
                        <a:rPr lang="en-US" sz="800" dirty="0">
                          <a:effectLst/>
                          <a:latin typeface="Arial" pitchFamily="34" charset="0"/>
                          <a:cs typeface="Arial" pitchFamily="34" charset="0"/>
                        </a:rPr>
                        <a:t>'2'</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Arial" pitchFamily="34" charset="0"/>
                          <a:cs typeface="Arial" pitchFamily="34" charset="0"/>
                        </a:rPr>
                        <a:t>Tri Up</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18"/>
                  </a:ext>
                </a:extLst>
              </a:tr>
              <a:tr h="114796">
                <a:tc>
                  <a:txBody>
                    <a:bodyPr/>
                    <a:lstStyle/>
                    <a:p>
                      <a:pPr algn="l" fontAlgn="t"/>
                      <a:r>
                        <a:rPr lang="en-US" sz="800" dirty="0">
                          <a:effectLst/>
                          <a:latin typeface="Arial" pitchFamily="34" charset="0"/>
                          <a:cs typeface="Arial" pitchFamily="34" charset="0"/>
                        </a:rPr>
                        <a:t>'3'</a:t>
                      </a:r>
                    </a:p>
                  </a:txBody>
                  <a:tcPr marL="19586"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800" dirty="0">
                          <a:effectLst/>
                          <a:latin typeface="Arial" pitchFamily="34" charset="0"/>
                          <a:cs typeface="Arial" pitchFamily="34" charset="0"/>
                        </a:rPr>
                        <a:t>Tri Left</a:t>
                      </a:r>
                    </a:p>
                  </a:txBody>
                  <a:tcPr marL="9793" marR="9793" marT="9793" marB="97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 xmlns:a16="http://schemas.microsoft.com/office/drawing/2014/main" val="10019"/>
                  </a:ext>
                </a:extLst>
              </a:tr>
            </a:tbl>
          </a:graphicData>
        </a:graphic>
      </p:graphicFrame>
    </p:spTree>
    <p:extLst>
      <p:ext uri="{BB962C8B-B14F-4D97-AF65-F5344CB8AC3E}">
        <p14:creationId xmlns:p14="http://schemas.microsoft.com/office/powerpoint/2010/main" val="1112881528"/>
      </p:ext>
    </p:extLst>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2729</TotalTime>
  <Words>687</Words>
  <Application>Microsoft Office PowerPoint</Application>
  <PresentationFormat>Custom</PresentationFormat>
  <Paragraphs>225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-Plotting library for Python   -Works well with Numpy  Syntax similar to Matlab  -Pyplot: Most of the Matplotlib utilities lies under the pyplot submodule, and are usually imported under the plt alias: </vt:lpstr>
      <vt:lpstr> Plot   X and Y points</vt:lpstr>
      <vt:lpstr>PowerPoint Presentation</vt:lpstr>
      <vt:lpstr> Plot   without line To plot only the markers, you can use shortcut string notation parameter 'o', which means 'rings'</vt:lpstr>
      <vt:lpstr> Plot   Multiple points: Draw a line in a diagram from position (1, 3) to (2, 8) then to (6, 1) and finally to position (8, 10):</vt:lpstr>
      <vt:lpstr> Default X-Points:  If we do not specify the points in the x-axis, they will get the default values 0, 1, 2, 3, (etc. depending on the length of the y-points.</vt:lpstr>
      <vt:lpstr> Default X-Points:  If we do not specify the points in the x-axis, they will get the default values 0, 1, 2, 3, (etc. depending on the length of the y-points.</vt:lpstr>
      <vt:lpstr> Markers: use the keyword argument marker to emphasize each point with a specified marker: </vt:lpstr>
      <vt:lpstr> Markers Reference: </vt:lpstr>
      <vt:lpstr> Format Strings fmt:  This parameter is also called fmt, and is written with this syntax:    marker|line|color</vt:lpstr>
      <vt:lpstr>Color Reference: </vt:lpstr>
      <vt:lpstr> Marker Size:  keyword argument markersize or the shorter version, ms to set the size of the markers: Marker Color: keyword argument markeredgecolor or the shorter mec to set the color of the edge of the markers:</vt:lpstr>
      <vt:lpstr> Marker Size:  keyword argument markersize or the shorter version, ms to set the size of the markers. Markerfacecolor or the shorter mfc to set the color inside the edge of the markers</vt:lpstr>
      <vt:lpstr> Marker Size:  keyword argument markersize or the shorter version, ms to set the size of the markers. Markerfacecolor or the shorter mfc to set the color inside the edge of the markers. Markeredgecolor to set edge color</vt:lpstr>
      <vt:lpstr> Matplotlib Line  --keyword argument linestyle, or shorter ls, to change the style of the plotted line  -- dotted can be written as :    dashed can be written as -- -- keyword argument color or the shorter c to set the color of the line -- keyword argument linewidth or the shorter lw to change the width of the line</vt:lpstr>
      <vt:lpstr> Create Labels for a Plot --With Pyplot, the xlabel() and ylabel() functions to set a label for the x and y-axis. --With Pyplot, you can use the title() function to set a title for the plot. -- Use the loc parameter in title() to position the title. Legal values are: 'left', 'right', and 'center'. Default value is 'center'. </vt:lpstr>
      <vt:lpstr> Grid Lines to a Plot --use the grid() function to add grid lines to the plot. --line properties of the grid, like this: grid(color = 'color', linestyle = 'linestyle', linewidth  = number). -- Use the loc parameter in title() to position the title. Legal values are: 'left', 'right', and 'center'. Default value is 'center'. </vt:lpstr>
      <vt:lpstr> Display Multiple plots using Subplot --The subplot() function takes three arguments that describes the layout of the figure. The layout is organized in rows and columns, which are represented by he first and second argument. The third argument represents the index of the current plot. --add a title to each plot with the title() function -- add a title to the entire figure with the suptitle() function:</vt:lpstr>
      <vt:lpstr> Display Multiple plots using Subplot --The subplot() function takes three arguments that describes the layout of the figure. The layout is organized in rows and columns, which are represented by he first and second argument. The third argument represents the index of the current plot. --add a title to each plot with the title() function -- add a title to the entire figure with the suptitle() function:</vt:lpstr>
      <vt:lpstr> Creating Scatter Plots </vt:lpstr>
      <vt:lpstr> Creating Scatter Plots </vt:lpstr>
      <vt:lpstr> Creating Scatter Plots </vt:lpstr>
      <vt:lpstr> Creating Scatter Plots </vt:lpstr>
      <vt:lpstr> Creating Scatter Plots </vt:lpstr>
      <vt:lpstr>Scatter Plot</vt:lpstr>
      <vt:lpstr>Scatter Plot</vt:lpstr>
      <vt:lpstr>Scatter Plot</vt:lpstr>
      <vt:lpstr>Scatter Plot</vt:lpstr>
      <vt:lpstr>Scatter Plot</vt:lpstr>
      <vt:lpstr>Scatter Plot</vt:lpstr>
      <vt:lpstr>PowerPoint Presentation</vt:lpstr>
      <vt:lpstr>PowerPoint Presentation</vt:lpstr>
      <vt:lpstr>PowerPoint Presentation</vt:lpstr>
      <vt:lpstr>PowerPoint Presentation</vt:lpstr>
      <vt:lpstr>Box Plot</vt:lpstr>
      <vt:lpstr>PowerPoint Presentation</vt:lpstr>
      <vt:lpstr>Image Plot</vt:lpstr>
      <vt:lpstr>PowerPoint Presentation</vt:lpstr>
      <vt:lpstr>Wire Plot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CME 193: Introduction to Scientific Python   Lecture 5: Numpy, Scipy, Matplotlib</dc:title>
  <dc:creator>Sven Schmit</dc:creator>
  <cp:lastModifiedBy>home</cp:lastModifiedBy>
  <cp:revision>55</cp:revision>
  <dcterms:created xsi:type="dcterms:W3CDTF">2021-12-28T06:51:25Z</dcterms:created>
  <dcterms:modified xsi:type="dcterms:W3CDTF">2022-04-12T08:34:42Z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2015-04-30T00:00:00Z</vt:filetime>
  </property>
  <property fmtid="{D5CDD505-2E9C-101B-9397-08002B2CF9AE}" pid="3" name="Creator">
    <vt:lpwstr>LaTeX with Beamer class version 3.33</vt:lpwstr>
  </property>
  <property fmtid="{D5CDD505-2E9C-101B-9397-08002B2CF9AE}" pid="4" name="LastSaved">
    <vt:filetime>2021-12-28T00:00:00Z</vt:filetime>
  </property>
</Properties>
</file>