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2"/>
  </p:notesMasterIdLst>
  <p:sldIdLst>
    <p:sldId id="256" r:id="rId2"/>
    <p:sldId id="257" r:id="rId3"/>
    <p:sldId id="258" r:id="rId4"/>
    <p:sldId id="259" r:id="rId5"/>
    <p:sldId id="427" r:id="rId6"/>
    <p:sldId id="428" r:id="rId7"/>
    <p:sldId id="391" r:id="rId8"/>
    <p:sldId id="392" r:id="rId9"/>
    <p:sldId id="399" r:id="rId10"/>
    <p:sldId id="400" r:id="rId11"/>
    <p:sldId id="261" r:id="rId12"/>
    <p:sldId id="262" r:id="rId13"/>
    <p:sldId id="263" r:id="rId14"/>
    <p:sldId id="265" r:id="rId15"/>
    <p:sldId id="267" r:id="rId16"/>
    <p:sldId id="393" r:id="rId17"/>
    <p:sldId id="413" r:id="rId18"/>
    <p:sldId id="414" r:id="rId19"/>
    <p:sldId id="394" r:id="rId20"/>
    <p:sldId id="268" r:id="rId21"/>
    <p:sldId id="269" r:id="rId22"/>
    <p:sldId id="270" r:id="rId23"/>
    <p:sldId id="396" r:id="rId24"/>
    <p:sldId id="397" r:id="rId25"/>
    <p:sldId id="398" r:id="rId26"/>
    <p:sldId id="401" r:id="rId27"/>
    <p:sldId id="402" r:id="rId28"/>
    <p:sldId id="404" r:id="rId29"/>
    <p:sldId id="408" r:id="rId30"/>
    <p:sldId id="410" r:id="rId31"/>
    <p:sldId id="411" r:id="rId32"/>
    <p:sldId id="412" r:id="rId33"/>
    <p:sldId id="271" r:id="rId34"/>
    <p:sldId id="272" r:id="rId35"/>
    <p:sldId id="273" r:id="rId36"/>
    <p:sldId id="274" r:id="rId37"/>
    <p:sldId id="275" r:id="rId38"/>
    <p:sldId id="276" r:id="rId39"/>
    <p:sldId id="277" r:id="rId40"/>
    <p:sldId id="279" r:id="rId41"/>
    <p:sldId id="283" r:id="rId42"/>
    <p:sldId id="284" r:id="rId43"/>
    <p:sldId id="285" r:id="rId44"/>
    <p:sldId id="287" r:id="rId45"/>
    <p:sldId id="289" r:id="rId46"/>
    <p:sldId id="291" r:id="rId47"/>
    <p:sldId id="312" r:id="rId48"/>
    <p:sldId id="415" r:id="rId49"/>
    <p:sldId id="416" r:id="rId50"/>
    <p:sldId id="417" r:id="rId51"/>
    <p:sldId id="418" r:id="rId52"/>
    <p:sldId id="419" r:id="rId53"/>
    <p:sldId id="420" r:id="rId54"/>
    <p:sldId id="423" r:id="rId55"/>
    <p:sldId id="313" r:id="rId56"/>
    <p:sldId id="314" r:id="rId57"/>
    <p:sldId id="334" r:id="rId58"/>
    <p:sldId id="335" r:id="rId59"/>
    <p:sldId id="336" r:id="rId60"/>
    <p:sldId id="337" r:id="rId61"/>
    <p:sldId id="340" r:id="rId62"/>
    <p:sldId id="341" r:id="rId63"/>
    <p:sldId id="342" r:id="rId64"/>
    <p:sldId id="343" r:id="rId65"/>
    <p:sldId id="344" r:id="rId66"/>
    <p:sldId id="345" r:id="rId67"/>
    <p:sldId id="346" r:id="rId68"/>
    <p:sldId id="347" r:id="rId69"/>
    <p:sldId id="348" r:id="rId70"/>
    <p:sldId id="349" r:id="rId71"/>
    <p:sldId id="424" r:id="rId72"/>
    <p:sldId id="425" r:id="rId73"/>
    <p:sldId id="426" r:id="rId74"/>
    <p:sldId id="350" r:id="rId75"/>
    <p:sldId id="351" r:id="rId76"/>
    <p:sldId id="352" r:id="rId77"/>
    <p:sldId id="353" r:id="rId78"/>
    <p:sldId id="354" r:id="rId79"/>
    <p:sldId id="431" r:id="rId80"/>
    <p:sldId id="432" r:id="rId81"/>
    <p:sldId id="429" r:id="rId82"/>
    <p:sldId id="430" r:id="rId83"/>
    <p:sldId id="434" r:id="rId84"/>
    <p:sldId id="355" r:id="rId85"/>
    <p:sldId id="356" r:id="rId86"/>
    <p:sldId id="437" r:id="rId87"/>
    <p:sldId id="357" r:id="rId88"/>
    <p:sldId id="358" r:id="rId89"/>
    <p:sldId id="359" r:id="rId90"/>
    <p:sldId id="433" r:id="rId9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2" autoAdjust="0"/>
  </p:normalViewPr>
  <p:slideViewPr>
    <p:cSldViewPr>
      <p:cViewPr>
        <p:scale>
          <a:sx n="76" d="100"/>
          <a:sy n="76" d="100"/>
        </p:scale>
        <p:origin x="-72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7D3C1-7A16-4B85-9B5D-EDE78BFC39E3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1A5DA-2B0B-4813-AFF2-84FEF65EC7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6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1A5DA-2B0B-4813-AFF2-84FEF65EC70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56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1A5DA-2B0B-4813-AFF2-84FEF65EC70E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1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1A5DA-2B0B-4813-AFF2-84FEF65EC70E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Anjali.garg73@gmail.com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inputoutput.html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ronpythonpython.net/" TargetMode="External"/><Relationship Id="rId2" Type="http://schemas.openxmlformats.org/officeDocument/2006/relationships/hyperlink" Target="https://www.jyth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python.org/" TargetMode="Externa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6485" y="1238240"/>
            <a:ext cx="7473950" cy="2618024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683385" marR="5080" indent="-1670685">
              <a:lnSpc>
                <a:spcPts val="6480"/>
              </a:lnSpc>
              <a:spcBef>
                <a:spcPts val="915"/>
              </a:spcBef>
            </a:pPr>
            <a:r>
              <a:rPr lang="en-US" sz="6000" spc="-10" dirty="0" smtClean="0">
                <a:solidFill>
                  <a:srgbClr val="000000"/>
                </a:solidFill>
              </a:rPr>
              <a:t>Introduction to   </a:t>
            </a:r>
            <a:r>
              <a:rPr sz="6000" spc="-10" dirty="0" smtClean="0">
                <a:solidFill>
                  <a:srgbClr val="000000"/>
                </a:solidFill>
              </a:rPr>
              <a:t>Python  </a:t>
            </a:r>
            <a:r>
              <a:rPr sz="6000" spc="-30" dirty="0">
                <a:solidFill>
                  <a:srgbClr val="000000"/>
                </a:solidFill>
              </a:rPr>
              <a:t>Programming</a:t>
            </a:r>
            <a:endParaRPr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1676400"/>
            <a:ext cx="10284461" cy="4186402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305"/>
              </a:spcBef>
              <a:tabLst>
                <a:tab pos="241935" algn="l"/>
              </a:tabLst>
            </a:pPr>
            <a:r>
              <a:rPr lang="en-US" sz="2800" dirty="0" smtClean="0">
                <a:solidFill>
                  <a:srgbClr val="C00000"/>
                </a:solidFill>
                <a:latin typeface="Calibri"/>
                <a:cs typeface="Calibri"/>
              </a:rPr>
              <a:t>Assignment 1</a:t>
            </a:r>
          </a:p>
          <a:p>
            <a:pPr marL="241300" indent="-229235" algn="ctr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241935" algn="l"/>
              </a:tabLst>
            </a:pPr>
            <a:endParaRPr lang="en-US" sz="2800" dirty="0">
              <a:latin typeface="Calibri"/>
              <a:cs typeface="Calibri"/>
            </a:endParaRPr>
          </a:p>
          <a:p>
            <a:pPr marL="526415" indent="-514350">
              <a:lnSpc>
                <a:spcPct val="100000"/>
              </a:lnSpc>
              <a:spcBef>
                <a:spcPts val="305"/>
              </a:spcBef>
              <a:buAutoNum type="arabicPeriod"/>
              <a:tabLst>
                <a:tab pos="241935" algn="l"/>
              </a:tabLst>
            </a:pPr>
            <a:r>
              <a:rPr lang="en-US" sz="2800" dirty="0" smtClean="0">
                <a:latin typeface="Calibri"/>
                <a:cs typeface="Calibri"/>
              </a:rPr>
              <a:t>Discuss the Advantages and Disadvantages of different implementations of Python.</a:t>
            </a:r>
          </a:p>
          <a:p>
            <a:pPr marL="526415" indent="-514350">
              <a:lnSpc>
                <a:spcPct val="100000"/>
              </a:lnSpc>
              <a:spcBef>
                <a:spcPts val="305"/>
              </a:spcBef>
              <a:buAutoNum type="arabicPeriod"/>
              <a:tabLst>
                <a:tab pos="241935" algn="l"/>
              </a:tabLst>
            </a:pP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smtClean="0">
                <a:latin typeface="Calibri"/>
                <a:cs typeface="Calibri"/>
              </a:rPr>
              <a:t>Compare Python with C ,  C++  and Java.</a:t>
            </a:r>
          </a:p>
          <a:p>
            <a:pPr marL="12065" algn="ctr">
              <a:lnSpc>
                <a:spcPct val="100000"/>
              </a:lnSpc>
              <a:spcBef>
                <a:spcPts val="305"/>
              </a:spcBef>
              <a:tabLst>
                <a:tab pos="241935" algn="l"/>
              </a:tabLst>
            </a:pPr>
            <a:r>
              <a:rPr lang="en-US" sz="2800" dirty="0" smtClean="0">
                <a:latin typeface="Calibri"/>
                <a:cs typeface="Calibri"/>
              </a:rPr>
              <a:t>Submit it by 18</a:t>
            </a:r>
            <a:r>
              <a:rPr lang="en-US" sz="2800" baseline="30000" dirty="0" smtClean="0">
                <a:latin typeface="Calibri"/>
                <a:cs typeface="Calibri"/>
              </a:rPr>
              <a:t>th</a:t>
            </a:r>
            <a:r>
              <a:rPr lang="en-US" sz="2800" dirty="0" smtClean="0">
                <a:latin typeface="Calibri"/>
                <a:cs typeface="Calibri"/>
              </a:rPr>
              <a:t> Oct 2021</a:t>
            </a:r>
          </a:p>
          <a:p>
            <a:pPr marL="12065" algn="ctr">
              <a:lnSpc>
                <a:spcPct val="100000"/>
              </a:lnSpc>
              <a:spcBef>
                <a:spcPts val="305"/>
              </a:spcBef>
              <a:tabLst>
                <a:tab pos="241935" algn="l"/>
              </a:tabLst>
            </a:pPr>
            <a:r>
              <a:rPr lang="en-US" sz="2800" dirty="0" smtClean="0">
                <a:latin typeface="Calibri"/>
                <a:cs typeface="Calibri"/>
                <a:hlinkClick r:id="rId2"/>
              </a:rPr>
              <a:t>Anjali.garg73@gmail.com</a:t>
            </a:r>
            <a:endParaRPr lang="en-US" sz="2800" dirty="0" smtClean="0">
              <a:latin typeface="Calibri"/>
              <a:cs typeface="Calibri"/>
            </a:endParaRPr>
          </a:p>
          <a:p>
            <a:pPr marL="12065" algn="ctr">
              <a:lnSpc>
                <a:spcPct val="100000"/>
              </a:lnSpc>
              <a:spcBef>
                <a:spcPts val="305"/>
              </a:spcBef>
              <a:tabLst>
                <a:tab pos="241935" algn="l"/>
              </a:tabLst>
            </a:pPr>
            <a:r>
              <a:rPr lang="en-US" sz="2800" dirty="0" smtClean="0">
                <a:latin typeface="Calibri"/>
                <a:cs typeface="Calibri"/>
              </a:rPr>
              <a:t>9914513435</a:t>
            </a:r>
          </a:p>
          <a:p>
            <a:pPr marL="12065" algn="ctr">
              <a:lnSpc>
                <a:spcPct val="100000"/>
              </a:lnSpc>
              <a:spcBef>
                <a:spcPts val="305"/>
              </a:spcBef>
              <a:tabLst>
                <a:tab pos="241935" algn="l"/>
              </a:tabLst>
            </a:pPr>
            <a:endParaRPr sz="2800" u="sng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80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981"/>
            <a:ext cx="921766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>
                <a:solidFill>
                  <a:srgbClr val="000000"/>
                </a:solidFill>
              </a:rPr>
              <a:t>Installation </a:t>
            </a:r>
            <a:r>
              <a:rPr sz="4400" spc="-5" dirty="0">
                <a:solidFill>
                  <a:srgbClr val="000000"/>
                </a:solidFill>
              </a:rPr>
              <a:t>of Python </a:t>
            </a:r>
            <a:r>
              <a:rPr sz="4400" dirty="0">
                <a:solidFill>
                  <a:srgbClr val="000000"/>
                </a:solidFill>
              </a:rPr>
              <a:t>in</a:t>
            </a:r>
            <a:r>
              <a:rPr sz="4400" spc="-15" dirty="0">
                <a:solidFill>
                  <a:srgbClr val="000000"/>
                </a:solidFill>
              </a:rPr>
              <a:t> </a:t>
            </a:r>
            <a:r>
              <a:rPr sz="4400" spc="-10" dirty="0">
                <a:solidFill>
                  <a:srgbClr val="000000"/>
                </a:solidFill>
              </a:rPr>
              <a:t>Windows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288905" cy="302390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427355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Go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Download </a:t>
            </a:r>
            <a:r>
              <a:rPr sz="2800" spc="-5" dirty="0">
                <a:latin typeface="Calibri"/>
                <a:cs typeface="Calibri"/>
              </a:rPr>
              <a:t>Python </a:t>
            </a:r>
            <a:r>
              <a:rPr sz="2800" spc="-15" dirty="0">
                <a:latin typeface="Calibri"/>
                <a:cs typeface="Calibri"/>
              </a:rPr>
              <a:t>page </a:t>
            </a:r>
            <a:r>
              <a:rPr sz="2800" spc="-5" dirty="0">
                <a:latin typeface="Calibri"/>
                <a:cs typeface="Calibri"/>
              </a:rPr>
              <a:t>on the </a:t>
            </a:r>
            <a:r>
              <a:rPr sz="2800" spc="-10" dirty="0">
                <a:latin typeface="Calibri"/>
                <a:cs typeface="Calibri"/>
              </a:rPr>
              <a:t>official </a:t>
            </a:r>
            <a:r>
              <a:rPr sz="2800" spc="-15" dirty="0">
                <a:latin typeface="Calibri"/>
                <a:cs typeface="Calibri"/>
              </a:rPr>
              <a:t>site  </a:t>
            </a:r>
            <a:r>
              <a:rPr sz="2800" spc="-10" dirty="0">
                <a:latin typeface="Calibri"/>
                <a:cs typeface="Calibri"/>
              </a:rPr>
              <a:t>(</a:t>
            </a:r>
            <a:r>
              <a:rPr sz="2800" spc="-10" dirty="0" smtClean="0">
                <a:solidFill>
                  <a:srgbClr val="C00000"/>
                </a:solidFill>
                <a:latin typeface="Calibri"/>
                <a:cs typeface="Calibri"/>
              </a:rPr>
              <a:t>http</a:t>
            </a:r>
            <a:r>
              <a:rPr lang="en-US" sz="2800" spc="-10" dirty="0" smtClean="0">
                <a:solidFill>
                  <a:srgbClr val="C00000"/>
                </a:solidFill>
                <a:latin typeface="Calibri"/>
                <a:cs typeface="Calibri"/>
              </a:rPr>
              <a:t>s://www.python.org/downloads</a:t>
            </a:r>
            <a:r>
              <a:rPr sz="2800" spc="-10" dirty="0" smtClean="0">
                <a:latin typeface="Calibri"/>
                <a:cs typeface="Calibri"/>
              </a:rPr>
              <a:t>) </a:t>
            </a:r>
            <a:r>
              <a:rPr sz="2800" spc="-5" dirty="0">
                <a:latin typeface="Calibri"/>
                <a:cs typeface="Calibri"/>
              </a:rPr>
              <a:t>and click Download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Python</a:t>
            </a:r>
            <a:endParaRPr sz="2800" dirty="0">
              <a:latin typeface="Calibri"/>
              <a:cs typeface="Calibri"/>
            </a:endParaRPr>
          </a:p>
          <a:p>
            <a:pPr marL="241300">
              <a:lnSpc>
                <a:spcPts val="2985"/>
              </a:lnSpc>
            </a:pPr>
            <a:r>
              <a:rPr sz="2800" spc="-5" dirty="0" smtClean="0">
                <a:latin typeface="Calibri"/>
                <a:cs typeface="Calibri"/>
              </a:rPr>
              <a:t>3.</a:t>
            </a:r>
            <a:r>
              <a:rPr lang="en-US" sz="2800" spc="-5" dirty="0" smtClean="0">
                <a:latin typeface="Calibri"/>
                <a:cs typeface="Calibri"/>
              </a:rPr>
              <a:t>8.4</a:t>
            </a:r>
            <a:r>
              <a:rPr sz="2800" spc="-5" dirty="0" smtClean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(You </a:t>
            </a:r>
            <a:r>
              <a:rPr sz="2800" spc="-20" dirty="0">
                <a:latin typeface="Calibri"/>
                <a:cs typeface="Calibri"/>
              </a:rPr>
              <a:t>may </a:t>
            </a:r>
            <a:r>
              <a:rPr sz="2800" spc="-5" dirty="0">
                <a:latin typeface="Calibri"/>
                <a:cs typeface="Calibri"/>
              </a:rPr>
              <a:t>see </a:t>
            </a:r>
            <a:r>
              <a:rPr sz="2800" spc="-25" dirty="0">
                <a:latin typeface="Calibri"/>
                <a:cs typeface="Calibri"/>
              </a:rPr>
              <a:t>different </a:t>
            </a:r>
            <a:r>
              <a:rPr sz="2800" spc="-20" dirty="0">
                <a:latin typeface="Calibri"/>
                <a:cs typeface="Calibri"/>
              </a:rPr>
              <a:t>version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spc="-10" dirty="0" smtClean="0">
                <a:latin typeface="Calibri"/>
                <a:cs typeface="Calibri"/>
              </a:rPr>
              <a:t>name</a:t>
            </a:r>
            <a:r>
              <a:rPr lang="en-US" sz="2800" spc="-10" dirty="0" smtClean="0">
                <a:latin typeface="Calibri"/>
                <a:cs typeface="Calibri"/>
              </a:rPr>
              <a:t> also</a:t>
            </a:r>
            <a:r>
              <a:rPr sz="2800" spc="-10" dirty="0" smtClean="0">
                <a:latin typeface="Calibri"/>
                <a:cs typeface="Calibri"/>
              </a:rPr>
              <a:t>)</a:t>
            </a:r>
            <a:endParaRPr sz="2800" dirty="0">
              <a:latin typeface="Calibri"/>
              <a:cs typeface="Calibri"/>
            </a:endParaRPr>
          </a:p>
          <a:p>
            <a:pPr marL="241300" marR="5080" indent="-229235">
              <a:lnSpc>
                <a:spcPts val="3020"/>
              </a:lnSpc>
              <a:spcBef>
                <a:spcPts val="10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When the </a:t>
            </a:r>
            <a:r>
              <a:rPr sz="2800" spc="-10" dirty="0">
                <a:latin typeface="Calibri"/>
                <a:cs typeface="Calibri"/>
              </a:rPr>
              <a:t>download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completed, </a:t>
            </a:r>
            <a:r>
              <a:rPr sz="2800" spc="-10" dirty="0">
                <a:latin typeface="Calibri"/>
                <a:cs typeface="Calibri"/>
              </a:rPr>
              <a:t>double-click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file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20" dirty="0">
                <a:latin typeface="Calibri"/>
                <a:cs typeface="Calibri"/>
              </a:rPr>
              <a:t>follow </a:t>
            </a:r>
            <a:r>
              <a:rPr sz="2800" spc="-5" dirty="0">
                <a:latin typeface="Calibri"/>
                <a:cs typeface="Calibri"/>
              </a:rPr>
              <a:t>the  </a:t>
            </a:r>
            <a:r>
              <a:rPr sz="2800" spc="-10" dirty="0">
                <a:latin typeface="Calibri"/>
                <a:cs typeface="Calibri"/>
              </a:rPr>
              <a:t>instructions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5" dirty="0">
                <a:latin typeface="Calibri"/>
                <a:cs typeface="Calibri"/>
              </a:rPr>
              <a:t>install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it.</a:t>
            </a:r>
            <a:endParaRPr sz="2800" dirty="0">
              <a:latin typeface="Calibri"/>
              <a:cs typeface="Calibri"/>
            </a:endParaRPr>
          </a:p>
          <a:p>
            <a:pPr marL="241300" marR="52069" indent="-229235">
              <a:lnSpc>
                <a:spcPts val="3030"/>
              </a:lnSpc>
              <a:spcBef>
                <a:spcPts val="99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When </a:t>
            </a:r>
            <a:r>
              <a:rPr sz="2800" dirty="0">
                <a:latin typeface="Calibri"/>
                <a:cs typeface="Calibri"/>
              </a:rPr>
              <a:t>Python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installed,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5" dirty="0">
                <a:latin typeface="Calibri"/>
                <a:cs typeface="Calibri"/>
              </a:rPr>
              <a:t>program </a:t>
            </a:r>
            <a:r>
              <a:rPr sz="2800" spc="-10" dirty="0">
                <a:latin typeface="Calibri"/>
                <a:cs typeface="Calibri"/>
              </a:rPr>
              <a:t>called </a:t>
            </a:r>
            <a:r>
              <a:rPr sz="2800" spc="-5" dirty="0">
                <a:latin typeface="Calibri"/>
                <a:cs typeface="Calibri"/>
              </a:rPr>
              <a:t>IDLE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also </a:t>
            </a:r>
            <a:r>
              <a:rPr sz="2800" spc="-15" dirty="0">
                <a:latin typeface="Calibri"/>
                <a:cs typeface="Calibri"/>
              </a:rPr>
              <a:t>installed </a:t>
            </a:r>
            <a:r>
              <a:rPr sz="2800" spc="-5" dirty="0">
                <a:latin typeface="Calibri"/>
                <a:cs typeface="Calibri"/>
              </a:rPr>
              <a:t>along  with it. It </a:t>
            </a:r>
            <a:r>
              <a:rPr sz="2800" spc="-15" dirty="0">
                <a:latin typeface="Calibri"/>
                <a:cs typeface="Calibri"/>
              </a:rPr>
              <a:t>provides graphical </a:t>
            </a:r>
            <a:r>
              <a:rPr sz="2800" spc="-10" dirty="0">
                <a:latin typeface="Calibri"/>
                <a:cs typeface="Calibri"/>
              </a:rPr>
              <a:t>user </a:t>
            </a:r>
            <a:r>
              <a:rPr sz="2800" spc="-20" dirty="0">
                <a:latin typeface="Calibri"/>
                <a:cs typeface="Calibri"/>
              </a:rPr>
              <a:t>interface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work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18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Python.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66976"/>
            <a:ext cx="10284461" cy="341884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Open </a:t>
            </a:r>
            <a:r>
              <a:rPr sz="2800" spc="-5" dirty="0">
                <a:latin typeface="Calibri"/>
                <a:cs typeface="Calibri"/>
              </a:rPr>
              <a:t>IDLE, </a:t>
            </a:r>
            <a:r>
              <a:rPr sz="2800" spc="-30" dirty="0">
                <a:latin typeface="Calibri"/>
                <a:cs typeface="Calibri"/>
              </a:rPr>
              <a:t>Write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following </a:t>
            </a:r>
            <a:r>
              <a:rPr sz="2800" spc="-10" dirty="0">
                <a:latin typeface="Calibri"/>
                <a:cs typeface="Calibri"/>
              </a:rPr>
              <a:t>code below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press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enter.</a:t>
            </a:r>
            <a:endParaRPr sz="2800" dirty="0">
              <a:latin typeface="Calibri"/>
              <a:cs typeface="Calibri"/>
            </a:endParaRPr>
          </a:p>
          <a:p>
            <a:pPr marL="257175" algn="ctr">
              <a:lnSpc>
                <a:spcPct val="100000"/>
              </a:lnSpc>
              <a:spcBef>
                <a:spcPts val="200"/>
              </a:spcBef>
            </a:pPr>
            <a:r>
              <a:rPr sz="2800" spc="-345" dirty="0">
                <a:latin typeface="Arial"/>
                <a:cs typeface="Arial"/>
              </a:rPr>
              <a:t>print("Hello,</a:t>
            </a:r>
            <a:r>
              <a:rPr sz="2800" spc="-220" dirty="0">
                <a:latin typeface="Arial"/>
                <a:cs typeface="Arial"/>
              </a:rPr>
              <a:t> </a:t>
            </a:r>
            <a:r>
              <a:rPr sz="2800" spc="-380" dirty="0">
                <a:latin typeface="Arial"/>
                <a:cs typeface="Arial"/>
              </a:rPr>
              <a:t>World!")</a:t>
            </a:r>
            <a:endParaRPr sz="28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113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30" dirty="0">
                <a:latin typeface="Calibri"/>
                <a:cs typeface="Calibri"/>
              </a:rPr>
              <a:t>To </a:t>
            </a:r>
            <a:r>
              <a:rPr sz="2800" spc="-20" dirty="0">
                <a:latin typeface="Calibri"/>
                <a:cs typeface="Calibri"/>
              </a:rPr>
              <a:t>create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file </a:t>
            </a:r>
            <a:r>
              <a:rPr sz="2800" spc="-5" dirty="0">
                <a:latin typeface="Calibri"/>
                <a:cs typeface="Calibri"/>
              </a:rPr>
              <a:t>in IDLE, </a:t>
            </a:r>
            <a:r>
              <a:rPr sz="2800" spc="-10" dirty="0">
                <a:latin typeface="Calibri"/>
                <a:cs typeface="Calibri"/>
              </a:rPr>
              <a:t>go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File </a:t>
            </a:r>
            <a:r>
              <a:rPr sz="2800" spc="-5" dirty="0">
                <a:latin typeface="Calibri"/>
                <a:cs typeface="Calibri"/>
              </a:rPr>
              <a:t>&gt; </a:t>
            </a:r>
            <a:r>
              <a:rPr sz="2800" spc="-10" dirty="0">
                <a:latin typeface="Calibri"/>
                <a:cs typeface="Calibri"/>
              </a:rPr>
              <a:t>New Window (Shortcut:</a:t>
            </a:r>
            <a:r>
              <a:rPr sz="2800" spc="3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Ctrl+N).</a:t>
            </a:r>
            <a:endParaRPr sz="2800" dirty="0">
              <a:latin typeface="Calibri"/>
              <a:cs typeface="Calibri"/>
            </a:endParaRPr>
          </a:p>
          <a:p>
            <a:pPr marL="241300" marR="5080" indent="-229235">
              <a:lnSpc>
                <a:spcPts val="3020"/>
              </a:lnSpc>
              <a:spcBef>
                <a:spcPts val="104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30" dirty="0">
                <a:latin typeface="Calibri"/>
                <a:cs typeface="Calibri"/>
              </a:rPr>
              <a:t>Write </a:t>
            </a:r>
            <a:r>
              <a:rPr sz="2800" spc="-5" dirty="0">
                <a:latin typeface="Calibri"/>
                <a:cs typeface="Calibri"/>
              </a:rPr>
              <a:t>Python </a:t>
            </a:r>
            <a:r>
              <a:rPr sz="2800" spc="-10" dirty="0">
                <a:latin typeface="Calibri"/>
                <a:cs typeface="Calibri"/>
              </a:rPr>
              <a:t>code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25" dirty="0">
                <a:latin typeface="Calibri"/>
                <a:cs typeface="Calibri"/>
              </a:rPr>
              <a:t>save </a:t>
            </a:r>
            <a:r>
              <a:rPr sz="2800" spc="-10" dirty="0">
                <a:latin typeface="Calibri"/>
                <a:cs typeface="Calibri"/>
              </a:rPr>
              <a:t>(Shortcut: Ctrl+S) </a:t>
            </a:r>
            <a:r>
              <a:rPr sz="2800" spc="-5" dirty="0">
                <a:latin typeface="Calibri"/>
                <a:cs typeface="Calibri"/>
              </a:rPr>
              <a:t>with .py </a:t>
            </a:r>
            <a:r>
              <a:rPr sz="2800" spc="-10" dirty="0">
                <a:latin typeface="Calibri"/>
                <a:cs typeface="Calibri"/>
              </a:rPr>
              <a:t>file </a:t>
            </a:r>
            <a:r>
              <a:rPr sz="2800" spc="-15" dirty="0">
                <a:latin typeface="Calibri"/>
                <a:cs typeface="Calibri"/>
              </a:rPr>
              <a:t>extension  </a:t>
            </a:r>
            <a:r>
              <a:rPr sz="2800" spc="-25" dirty="0">
                <a:latin typeface="Calibri"/>
                <a:cs typeface="Calibri"/>
              </a:rPr>
              <a:t>like: </a:t>
            </a:r>
            <a:r>
              <a:rPr sz="2800" spc="-10" dirty="0">
                <a:latin typeface="Calibri"/>
                <a:cs typeface="Calibri"/>
              </a:rPr>
              <a:t>hello.py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your-first-program.py</a:t>
            </a:r>
            <a:endParaRPr sz="2800" dirty="0">
              <a:latin typeface="Calibri"/>
              <a:cs typeface="Calibri"/>
            </a:endParaRPr>
          </a:p>
          <a:p>
            <a:pPr marL="259079" algn="ctr">
              <a:lnSpc>
                <a:spcPct val="100000"/>
              </a:lnSpc>
              <a:spcBef>
                <a:spcPts val="170"/>
              </a:spcBef>
            </a:pPr>
            <a:r>
              <a:rPr sz="2800" spc="-340" dirty="0">
                <a:latin typeface="Arial"/>
                <a:cs typeface="Arial"/>
              </a:rPr>
              <a:t>print("Hello,</a:t>
            </a:r>
            <a:r>
              <a:rPr sz="2800" spc="-220" dirty="0">
                <a:latin typeface="Arial"/>
                <a:cs typeface="Arial"/>
              </a:rPr>
              <a:t> </a:t>
            </a:r>
            <a:r>
              <a:rPr sz="2800" spc="-380" dirty="0">
                <a:latin typeface="Arial"/>
                <a:cs typeface="Arial"/>
              </a:rPr>
              <a:t>World!")</a:t>
            </a:r>
            <a:endParaRPr sz="28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112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Go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Run &gt; Run module </a:t>
            </a:r>
            <a:r>
              <a:rPr sz="2800" spc="-10" dirty="0">
                <a:latin typeface="Calibri"/>
                <a:cs typeface="Calibri"/>
              </a:rPr>
              <a:t>(Shortcut: </a:t>
            </a:r>
            <a:r>
              <a:rPr sz="2800" spc="-5" dirty="0">
                <a:latin typeface="Calibri"/>
                <a:cs typeface="Calibri"/>
              </a:rPr>
              <a:t>F5) and </a:t>
            </a:r>
            <a:r>
              <a:rPr sz="2800" spc="-20" dirty="0">
                <a:latin typeface="Calibri"/>
                <a:cs typeface="Calibri"/>
              </a:rPr>
              <a:t>you </a:t>
            </a:r>
            <a:r>
              <a:rPr sz="2800" spc="-10" dirty="0">
                <a:latin typeface="Calibri"/>
                <a:cs typeface="Calibri"/>
              </a:rPr>
              <a:t>can see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output.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693166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>
                <a:solidFill>
                  <a:srgbClr val="000000"/>
                </a:solidFill>
              </a:rPr>
              <a:t>First </a:t>
            </a:r>
            <a:r>
              <a:rPr sz="4400" spc="-5" dirty="0">
                <a:solidFill>
                  <a:srgbClr val="000000"/>
                </a:solidFill>
              </a:rPr>
              <a:t>Python</a:t>
            </a:r>
            <a:r>
              <a:rPr sz="4400" spc="-55" dirty="0">
                <a:solidFill>
                  <a:srgbClr val="000000"/>
                </a:solidFill>
              </a:rPr>
              <a:t> </a:t>
            </a:r>
            <a:r>
              <a:rPr sz="4400" spc="-35" dirty="0">
                <a:solidFill>
                  <a:srgbClr val="000000"/>
                </a:solidFill>
              </a:rPr>
              <a:t>Program</a:t>
            </a:r>
            <a:endParaRPr sz="4400" dirty="0"/>
          </a:p>
        </p:txBody>
      </p:sp>
      <p:sp>
        <p:nvSpPr>
          <p:cNvPr id="7" name="Rectangle 6"/>
          <p:cNvSpPr/>
          <p:nvPr/>
        </p:nvSpPr>
        <p:spPr>
          <a:xfrm>
            <a:off x="1447800" y="1559064"/>
            <a:ext cx="7391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# first program ‘first.py’ to add two numbers</a:t>
            </a:r>
          </a:p>
          <a:p>
            <a:r>
              <a:rPr lang="en-US" sz="2400" dirty="0" smtClean="0"/>
              <a:t>a=2</a:t>
            </a:r>
          </a:p>
          <a:p>
            <a:r>
              <a:rPr lang="en-US" sz="2400" dirty="0" smtClean="0"/>
              <a:t>b=3</a:t>
            </a:r>
          </a:p>
          <a:p>
            <a:r>
              <a:rPr lang="en-US" sz="2400" dirty="0" smtClean="0"/>
              <a:t>sum=</a:t>
            </a:r>
            <a:r>
              <a:rPr lang="en-US" sz="2400" dirty="0" err="1" smtClean="0"/>
              <a:t>a+b</a:t>
            </a:r>
            <a:endParaRPr lang="en-US" sz="2400" dirty="0" smtClean="0"/>
          </a:p>
          <a:p>
            <a:r>
              <a:rPr lang="en-US" sz="2400" dirty="0" smtClean="0"/>
              <a:t>#print('sum =',sum)</a:t>
            </a:r>
          </a:p>
          <a:p>
            <a:r>
              <a:rPr lang="en-US" sz="2400" dirty="0" smtClean="0"/>
              <a:t>print( 'sum of {0} and {1} is {2}'.format(</a:t>
            </a:r>
            <a:r>
              <a:rPr lang="en-US" sz="2400" dirty="0" err="1" smtClean="0"/>
              <a:t>a,b,sum</a:t>
            </a:r>
            <a:r>
              <a:rPr lang="en-US" sz="2400" dirty="0" smtClean="0"/>
              <a:t>))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09600" y="4191000"/>
            <a:ext cx="10363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Python 3.7.3 (v3.7.3:ef4ec6ed12, Mar 25 2019, 21:26:53) [MSC v.1916 32 bit (Intel)] on win32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Type "help", "copyright", "credits" or "license()" for more information.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&gt;&gt;&gt;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=============== RESTART: C:/Users/home/Desktop/python/first.py ===============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sum = 5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sum of 2 and 3 is 5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&gt;&gt;&gt; 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594106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solidFill>
                  <a:srgbClr val="000000"/>
                </a:solidFill>
              </a:rPr>
              <a:t>Second</a:t>
            </a:r>
            <a:r>
              <a:rPr sz="4400" spc="-60" dirty="0">
                <a:solidFill>
                  <a:srgbClr val="000000"/>
                </a:solidFill>
              </a:rPr>
              <a:t> </a:t>
            </a:r>
            <a:r>
              <a:rPr sz="4400" spc="-35" dirty="0">
                <a:solidFill>
                  <a:srgbClr val="000000"/>
                </a:solidFill>
              </a:rPr>
              <a:t>Program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838200" y="914400"/>
            <a:ext cx="9683496" cy="4576967"/>
          </a:xfrm>
          <a:prstGeom prst="rect">
            <a:avLst/>
          </a:prstGeom>
          <a:blipFill>
            <a:blip r:embed="rId2" cstate="print"/>
            <a:srcRect/>
            <a:stretch>
              <a:fillRect t="-3168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/>
          <p:cNvSpPr/>
          <p:nvPr/>
        </p:nvSpPr>
        <p:spPr>
          <a:xfrm>
            <a:off x="8153400" y="3124200"/>
            <a:ext cx="3886200" cy="2636806"/>
          </a:xfrm>
          <a:prstGeom prst="rect">
            <a:avLst/>
          </a:prstGeom>
          <a:blipFill>
            <a:blip r:embed="rId3" cstate="print"/>
            <a:srcRect/>
            <a:stretch>
              <a:fillRect t="-117679" r="-66026" b="3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981"/>
            <a:ext cx="982726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>
                <a:solidFill>
                  <a:srgbClr val="000000"/>
                </a:solidFill>
              </a:rPr>
              <a:t>Few </a:t>
            </a:r>
            <a:r>
              <a:rPr sz="4400" spc="-15" dirty="0">
                <a:solidFill>
                  <a:srgbClr val="000000"/>
                </a:solidFill>
              </a:rPr>
              <a:t>Important </a:t>
            </a:r>
            <a:r>
              <a:rPr sz="4400" spc="-5" dirty="0">
                <a:solidFill>
                  <a:srgbClr val="000000"/>
                </a:solidFill>
              </a:rPr>
              <a:t>Things </a:t>
            </a:r>
            <a:r>
              <a:rPr sz="4400" spc="-25" dirty="0">
                <a:solidFill>
                  <a:srgbClr val="000000"/>
                </a:solidFill>
              </a:rPr>
              <a:t>to</a:t>
            </a:r>
            <a:r>
              <a:rPr sz="4400" dirty="0">
                <a:solidFill>
                  <a:srgbClr val="000000"/>
                </a:solidFill>
              </a:rPr>
              <a:t> </a:t>
            </a:r>
            <a:r>
              <a:rPr sz="4400" spc="-15" dirty="0">
                <a:solidFill>
                  <a:srgbClr val="000000"/>
                </a:solidFill>
              </a:rPr>
              <a:t>Remember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10137775" cy="283908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30" dirty="0">
                <a:latin typeface="Calibri"/>
                <a:cs typeface="Calibri"/>
              </a:rPr>
              <a:t>To </a:t>
            </a:r>
            <a:r>
              <a:rPr sz="2800" spc="-15" dirty="0">
                <a:latin typeface="Calibri"/>
                <a:cs typeface="Calibri"/>
              </a:rPr>
              <a:t>represent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0" dirty="0">
                <a:latin typeface="Calibri"/>
                <a:cs typeface="Calibri"/>
              </a:rPr>
              <a:t>statement </a:t>
            </a:r>
            <a:r>
              <a:rPr sz="2800" spc="-5" dirty="0">
                <a:latin typeface="Calibri"/>
                <a:cs typeface="Calibri"/>
              </a:rPr>
              <a:t>in Python, </a:t>
            </a:r>
            <a:r>
              <a:rPr sz="2800" spc="-10" dirty="0">
                <a:latin typeface="Calibri"/>
                <a:cs typeface="Calibri"/>
              </a:rPr>
              <a:t>newline </a:t>
            </a:r>
            <a:r>
              <a:rPr sz="2800" spc="-15" dirty="0">
                <a:latin typeface="Calibri"/>
                <a:cs typeface="Calibri"/>
              </a:rPr>
              <a:t>(enter)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2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used.</a:t>
            </a:r>
            <a:endParaRPr sz="2800" dirty="0">
              <a:latin typeface="Calibri"/>
              <a:cs typeface="Calibri"/>
            </a:endParaRPr>
          </a:p>
          <a:p>
            <a:pPr marL="241300" marR="732155" indent="-229235">
              <a:lnSpc>
                <a:spcPts val="3030"/>
              </a:lnSpc>
              <a:spcBef>
                <a:spcPts val="104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Use of </a:t>
            </a:r>
            <a:r>
              <a:rPr sz="2800" spc="-10" dirty="0">
                <a:latin typeface="Calibri"/>
                <a:cs typeface="Calibri"/>
              </a:rPr>
              <a:t>semicolon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-5" dirty="0">
                <a:latin typeface="Calibri"/>
                <a:cs typeface="Calibri"/>
              </a:rPr>
              <a:t>the end of the </a:t>
            </a:r>
            <a:r>
              <a:rPr sz="2800" spc="-20" dirty="0">
                <a:latin typeface="Calibri"/>
                <a:cs typeface="Calibri"/>
              </a:rPr>
              <a:t>statement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optional </a:t>
            </a:r>
            <a:r>
              <a:rPr sz="2800" spc="-20" dirty="0">
                <a:latin typeface="Calibri"/>
                <a:cs typeface="Calibri"/>
              </a:rPr>
              <a:t>(unlike  </a:t>
            </a:r>
            <a:r>
              <a:rPr sz="2800" spc="-5" dirty="0">
                <a:latin typeface="Calibri"/>
                <a:cs typeface="Calibri"/>
              </a:rPr>
              <a:t>languages </a:t>
            </a:r>
            <a:r>
              <a:rPr sz="2800" spc="-30" dirty="0">
                <a:latin typeface="Calibri"/>
                <a:cs typeface="Calibri"/>
              </a:rPr>
              <a:t>like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C/C++)</a:t>
            </a:r>
            <a:endParaRPr sz="2800" dirty="0">
              <a:latin typeface="Calibri"/>
              <a:cs typeface="Calibri"/>
            </a:endParaRPr>
          </a:p>
          <a:p>
            <a:pPr marL="241300" marR="1021080" indent="-229235">
              <a:lnSpc>
                <a:spcPts val="3020"/>
              </a:lnSpc>
              <a:spcBef>
                <a:spcPts val="994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5" dirty="0">
                <a:latin typeface="Calibri"/>
                <a:cs typeface="Calibri"/>
              </a:rPr>
              <a:t>fact, </a:t>
            </a:r>
            <a:r>
              <a:rPr sz="2800" spc="-5" dirty="0">
                <a:latin typeface="Calibri"/>
                <a:cs typeface="Calibri"/>
              </a:rPr>
              <a:t>it's </a:t>
            </a:r>
            <a:r>
              <a:rPr sz="2800" spc="-15" dirty="0">
                <a:latin typeface="Calibri"/>
                <a:cs typeface="Calibri"/>
              </a:rPr>
              <a:t>recommended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omit semicolon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-5" dirty="0">
                <a:latin typeface="Calibri"/>
                <a:cs typeface="Calibri"/>
              </a:rPr>
              <a:t>the end of the  </a:t>
            </a:r>
            <a:r>
              <a:rPr sz="2800" spc="-20" dirty="0">
                <a:latin typeface="Calibri"/>
                <a:cs typeface="Calibri"/>
              </a:rPr>
              <a:t>statement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Python</a:t>
            </a:r>
            <a:endParaRPr sz="28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Instead </a:t>
            </a:r>
            <a:r>
              <a:rPr sz="2800" spc="-5" dirty="0">
                <a:latin typeface="Calibri"/>
                <a:cs typeface="Calibri"/>
              </a:rPr>
              <a:t>of curly </a:t>
            </a:r>
            <a:r>
              <a:rPr sz="2800" spc="-15" dirty="0">
                <a:latin typeface="Calibri"/>
                <a:cs typeface="Calibri"/>
              </a:rPr>
              <a:t>braces </a:t>
            </a:r>
            <a:r>
              <a:rPr sz="2800" spc="-5" dirty="0">
                <a:latin typeface="Calibri"/>
                <a:cs typeface="Calibri"/>
              </a:rPr>
              <a:t>{ }, </a:t>
            </a:r>
            <a:r>
              <a:rPr sz="2800" spc="-15" dirty="0">
                <a:latin typeface="Calibri"/>
                <a:cs typeface="Calibri"/>
              </a:rPr>
              <a:t>indentations are </a:t>
            </a:r>
            <a:r>
              <a:rPr sz="2800" spc="-10" dirty="0">
                <a:latin typeface="Calibri"/>
                <a:cs typeface="Calibri"/>
              </a:rPr>
              <a:t>used </a:t>
            </a:r>
            <a:r>
              <a:rPr sz="2800" spc="-20" dirty="0">
                <a:latin typeface="Calibri"/>
                <a:cs typeface="Calibri"/>
              </a:rPr>
              <a:t>to represent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2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block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9996" y="216670"/>
            <a:ext cx="8192347" cy="72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+mn-lt"/>
              </a:rPr>
              <a:t>Commenting in</a:t>
            </a:r>
            <a:r>
              <a:rPr spc="-85" dirty="0">
                <a:latin typeface="+mn-lt"/>
              </a:rPr>
              <a:t> </a:t>
            </a:r>
            <a:r>
              <a:rPr dirty="0">
                <a:latin typeface="+mn-lt"/>
              </a:rPr>
              <a:t>Python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587" y="1140918"/>
            <a:ext cx="10695940" cy="2474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800" spc="-130" dirty="0">
                <a:cs typeface="Calibri"/>
              </a:rPr>
              <a:t>To </a:t>
            </a:r>
            <a:r>
              <a:rPr lang="en-US" sz="2800" spc="-25" dirty="0">
                <a:cs typeface="Calibri"/>
              </a:rPr>
              <a:t>make </a:t>
            </a:r>
            <a:r>
              <a:rPr lang="en-US" sz="2800" spc="-10" dirty="0">
                <a:cs typeface="Calibri"/>
              </a:rPr>
              <a:t>the code </a:t>
            </a:r>
            <a:r>
              <a:rPr lang="en-US" sz="2800" spc="-5" dirty="0">
                <a:cs typeface="Calibri"/>
              </a:rPr>
              <a:t>much </a:t>
            </a:r>
            <a:r>
              <a:rPr lang="en-US" sz="2800" spc="-15" dirty="0">
                <a:cs typeface="Calibri"/>
              </a:rPr>
              <a:t>more</a:t>
            </a:r>
            <a:r>
              <a:rPr lang="en-US" sz="2800" spc="190" dirty="0">
                <a:cs typeface="Calibri"/>
              </a:rPr>
              <a:t> </a:t>
            </a:r>
            <a:r>
              <a:rPr lang="en-US" sz="2800" spc="-10" dirty="0">
                <a:cs typeface="Calibri"/>
              </a:rPr>
              <a:t>readable.</a:t>
            </a:r>
            <a:endParaRPr lang="en-US" sz="2800" dirty="0"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800" dirty="0">
                <a:cs typeface="Calibri"/>
              </a:rPr>
              <a:t>Python </a:t>
            </a:r>
            <a:r>
              <a:rPr lang="en-US" sz="2800" spc="-20" dirty="0">
                <a:cs typeface="Calibri"/>
              </a:rPr>
              <a:t>Interpreter </a:t>
            </a:r>
            <a:r>
              <a:rPr lang="en-US" sz="2800" spc="-10" dirty="0">
                <a:cs typeface="Calibri"/>
              </a:rPr>
              <a:t>ignores</a:t>
            </a:r>
            <a:r>
              <a:rPr lang="en-US" sz="2800" spc="45" dirty="0">
                <a:cs typeface="Calibri"/>
              </a:rPr>
              <a:t> </a:t>
            </a:r>
            <a:r>
              <a:rPr lang="en-US" sz="2800" spc="-15" dirty="0">
                <a:cs typeface="Calibri"/>
              </a:rPr>
              <a:t>comment. </a:t>
            </a:r>
            <a:endParaRPr lang="en-US" sz="2800" spc="-15" dirty="0" smtClean="0"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dirty="0" smtClean="0">
                <a:cs typeface="Times New Roman"/>
              </a:rPr>
              <a:t>Python </a:t>
            </a:r>
            <a:r>
              <a:rPr sz="2800" dirty="0">
                <a:cs typeface="Times New Roman"/>
              </a:rPr>
              <a:t>single line comment</a:t>
            </a:r>
            <a:r>
              <a:rPr sz="2800" spc="-85" dirty="0">
                <a:cs typeface="Times New Roman"/>
              </a:rPr>
              <a:t> </a:t>
            </a:r>
            <a:r>
              <a:rPr sz="2800" dirty="0">
                <a:cs typeface="Times New Roman"/>
              </a:rPr>
              <a:t>preceded  </a:t>
            </a:r>
            <a:r>
              <a:rPr sz="2800" spc="-5" dirty="0">
                <a:cs typeface="Times New Roman"/>
              </a:rPr>
              <a:t>by a </a:t>
            </a:r>
            <a:r>
              <a:rPr sz="2800" dirty="0">
                <a:cs typeface="Times New Roman"/>
              </a:rPr>
              <a:t>hash symbol</a:t>
            </a:r>
            <a:r>
              <a:rPr sz="2800" spc="-10" dirty="0"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cs typeface="Times New Roman"/>
              </a:rPr>
              <a:t>(#)</a:t>
            </a:r>
            <a:endParaRPr sz="2800" dirty="0">
              <a:cs typeface="Times New Roman"/>
            </a:endParaRPr>
          </a:p>
          <a:p>
            <a:pPr marL="355600" marR="173990" indent="-342900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cs typeface="Times New Roman"/>
              </a:rPr>
              <a:t>Three </a:t>
            </a:r>
            <a:r>
              <a:rPr sz="2800" dirty="0">
                <a:cs typeface="Times New Roman"/>
              </a:rPr>
              <a:t>consecutive single quotation  marks </a:t>
            </a:r>
            <a:r>
              <a:rPr sz="2800" spc="-105" dirty="0">
                <a:solidFill>
                  <a:srgbClr val="FF0000"/>
                </a:solidFill>
                <a:cs typeface="Times New Roman"/>
              </a:rPr>
              <a:t>‘’’ </a:t>
            </a:r>
            <a:r>
              <a:rPr sz="2800" spc="-5" dirty="0">
                <a:cs typeface="Times New Roman"/>
              </a:rPr>
              <a:t>are </a:t>
            </a:r>
            <a:r>
              <a:rPr sz="2800" dirty="0">
                <a:cs typeface="Times New Roman"/>
              </a:rPr>
              <a:t>used </a:t>
            </a:r>
            <a:r>
              <a:rPr sz="2800" spc="-5" dirty="0">
                <a:cs typeface="Times New Roman"/>
              </a:rPr>
              <a:t>to </a:t>
            </a:r>
            <a:r>
              <a:rPr sz="2800" dirty="0">
                <a:cs typeface="Times New Roman"/>
              </a:rPr>
              <a:t>give multiple  </a:t>
            </a:r>
            <a:r>
              <a:rPr sz="2800" spc="-5" dirty="0">
                <a:cs typeface="Times New Roman"/>
              </a:rPr>
              <a:t>comments (or) </a:t>
            </a:r>
            <a:r>
              <a:rPr sz="2800" dirty="0">
                <a:cs typeface="Times New Roman"/>
              </a:rPr>
              <a:t>paragraph</a:t>
            </a:r>
            <a:r>
              <a:rPr sz="2800" spc="40" dirty="0">
                <a:cs typeface="Times New Roman"/>
              </a:rPr>
              <a:t> </a:t>
            </a:r>
            <a:r>
              <a:rPr sz="2800" spc="-5" dirty="0">
                <a:cs typeface="Times New Roman"/>
              </a:rPr>
              <a:t>comments.</a:t>
            </a:r>
            <a:endParaRPr sz="2800" dirty="0"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5400" y="3978876"/>
            <a:ext cx="8763000" cy="2345724"/>
          </a:xfrm>
          <a:prstGeom prst="rect">
            <a:avLst/>
          </a:prstGeom>
          <a:blipFill>
            <a:blip r:embed="rId2" cstate="print"/>
            <a:srcRect/>
            <a:stretch>
              <a:fillRect t="-10448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52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425" y="16693"/>
            <a:ext cx="2804160" cy="64346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4000" b="1" spc="113" dirty="0">
                <a:latin typeface="Tahoma"/>
                <a:cs typeface="Tahoma"/>
              </a:rPr>
              <a:t>C</a:t>
            </a:r>
            <a:r>
              <a:rPr sz="4000" spc="113" dirty="0"/>
              <a:t>omments</a:t>
            </a:r>
            <a:endParaRPr sz="40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426" y="626293"/>
            <a:ext cx="3514513" cy="39962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spc="53" dirty="0">
                <a:solidFill>
                  <a:srgbClr val="4D2F8F"/>
                </a:solidFill>
                <a:latin typeface="Tahoma"/>
                <a:cs typeface="Tahoma"/>
              </a:rPr>
              <a:t>S</a:t>
            </a:r>
            <a:r>
              <a:rPr sz="2400" spc="53" dirty="0">
                <a:solidFill>
                  <a:srgbClr val="4D2F8F"/>
                </a:solidFill>
                <a:latin typeface="Lucida Sans Unicode"/>
                <a:cs typeface="Lucida Sans Unicode"/>
              </a:rPr>
              <a:t>ingle </a:t>
            </a:r>
            <a:r>
              <a:rPr sz="2400" b="1" spc="67" dirty="0">
                <a:solidFill>
                  <a:srgbClr val="4D2F8F"/>
                </a:solidFill>
                <a:latin typeface="Tahoma"/>
                <a:cs typeface="Tahoma"/>
              </a:rPr>
              <a:t>L</a:t>
            </a:r>
            <a:r>
              <a:rPr sz="2400" spc="67" dirty="0">
                <a:solidFill>
                  <a:srgbClr val="4D2F8F"/>
                </a:solidFill>
                <a:latin typeface="Lucida Sans Unicode"/>
                <a:cs typeface="Lucida Sans Unicode"/>
              </a:rPr>
              <a:t>ine</a:t>
            </a:r>
            <a:r>
              <a:rPr sz="2400" spc="-107" dirty="0">
                <a:solidFill>
                  <a:srgbClr val="4D2F8F"/>
                </a:solidFill>
                <a:latin typeface="Lucida Sans Unicode"/>
                <a:cs typeface="Lucida Sans Unicode"/>
              </a:rPr>
              <a:t> </a:t>
            </a:r>
            <a:r>
              <a:rPr sz="2400" b="1" spc="67" dirty="0">
                <a:solidFill>
                  <a:srgbClr val="4D2F8F"/>
                </a:solidFill>
                <a:latin typeface="Tahoma"/>
                <a:cs typeface="Tahoma"/>
              </a:rPr>
              <a:t>C</a:t>
            </a:r>
            <a:r>
              <a:rPr sz="2400" spc="67" dirty="0">
                <a:solidFill>
                  <a:srgbClr val="4D2F8F"/>
                </a:solidFill>
                <a:latin typeface="Lucida Sans Unicode"/>
                <a:cs typeface="Lucida Sans Unicode"/>
              </a:rPr>
              <a:t>omments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4745" y="1063173"/>
            <a:ext cx="211667" cy="762000"/>
          </a:xfrm>
          <a:prstGeom prst="rect">
            <a:avLst/>
          </a:prstGeom>
        </p:spPr>
        <p:txBody>
          <a:bodyPr vert="horz" wrap="square" lIns="0" tIns="137157" rIns="0" bIns="0" rtlCol="0">
            <a:spAutoFit/>
          </a:bodyPr>
          <a:lstStyle/>
          <a:p>
            <a:pPr marL="16933">
              <a:spcBef>
                <a:spcPts val="1080"/>
              </a:spcBef>
            </a:pPr>
            <a:r>
              <a:rPr sz="1600" spc="120" dirty="0">
                <a:latin typeface="Lucida Sans Unicode"/>
                <a:cs typeface="Lucida Sans Unicode"/>
              </a:rPr>
              <a:t>●</a:t>
            </a:r>
            <a:endParaRPr sz="1600" dirty="0">
              <a:latin typeface="Lucida Sans Unicode"/>
              <a:cs typeface="Lucida Sans Unicode"/>
            </a:endParaRPr>
          </a:p>
          <a:p>
            <a:pPr marL="16933">
              <a:spcBef>
                <a:spcPts val="947"/>
              </a:spcBef>
            </a:pPr>
            <a:r>
              <a:rPr sz="1600" spc="120" dirty="0">
                <a:latin typeface="Lucida Sans Unicode"/>
                <a:cs typeface="Lucida Sans Unicode"/>
              </a:rPr>
              <a:t>●</a:t>
            </a:r>
            <a:endParaRPr sz="1600" dirty="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1147" y="1071640"/>
            <a:ext cx="4374727" cy="765387"/>
          </a:xfrm>
          <a:prstGeom prst="rect">
            <a:avLst/>
          </a:prstGeom>
        </p:spPr>
        <p:txBody>
          <a:bodyPr vert="horz" wrap="square" lIns="0" tIns="138849" rIns="0" bIns="0" rtlCol="0">
            <a:spAutoFit/>
          </a:bodyPr>
          <a:lstStyle/>
          <a:p>
            <a:pPr marL="16933">
              <a:spcBef>
                <a:spcPts val="1092"/>
              </a:spcBef>
            </a:pPr>
            <a:r>
              <a:rPr sz="1600" spc="47" dirty="0">
                <a:latin typeface="Lucida Sans Unicode"/>
                <a:cs typeface="Lucida Sans Unicode"/>
              </a:rPr>
              <a:t>Starts </a:t>
            </a:r>
            <a:r>
              <a:rPr sz="1600" spc="20" dirty="0">
                <a:latin typeface="Lucida Sans Unicode"/>
                <a:cs typeface="Lucida Sans Unicode"/>
              </a:rPr>
              <a:t>with </a:t>
            </a:r>
            <a:r>
              <a:rPr sz="1600" spc="327" dirty="0">
                <a:latin typeface="Lucida Sans Unicode"/>
                <a:cs typeface="Lucida Sans Unicode"/>
              </a:rPr>
              <a:t>#</a:t>
            </a:r>
            <a:r>
              <a:rPr sz="1600" spc="-73" dirty="0">
                <a:latin typeface="Lucida Sans Unicode"/>
                <a:cs typeface="Lucida Sans Unicode"/>
              </a:rPr>
              <a:t> </a:t>
            </a:r>
            <a:r>
              <a:rPr sz="1600" spc="20" dirty="0">
                <a:latin typeface="Lucida Sans Unicode"/>
                <a:cs typeface="Lucida Sans Unicode"/>
              </a:rPr>
              <a:t>symbol</a:t>
            </a:r>
            <a:endParaRPr sz="1600" dirty="0">
              <a:latin typeface="Lucida Sans Unicode"/>
              <a:cs typeface="Lucida Sans Unicode"/>
            </a:endParaRPr>
          </a:p>
          <a:p>
            <a:pPr marL="16933">
              <a:spcBef>
                <a:spcPts val="960"/>
              </a:spcBef>
            </a:pPr>
            <a:r>
              <a:rPr sz="1600" spc="27" dirty="0">
                <a:latin typeface="Lucida Sans Unicode"/>
                <a:cs typeface="Lucida Sans Unicode"/>
              </a:rPr>
              <a:t>Comments </a:t>
            </a:r>
            <a:r>
              <a:rPr sz="1600" spc="47" dirty="0">
                <a:latin typeface="Lucida Sans Unicode"/>
                <a:cs typeface="Lucida Sans Unicode"/>
              </a:rPr>
              <a:t>are </a:t>
            </a:r>
            <a:r>
              <a:rPr sz="1600" spc="-7" dirty="0">
                <a:latin typeface="Lucida Sans Unicode"/>
                <a:cs typeface="Lucida Sans Unicode"/>
              </a:rPr>
              <a:t>non-executable</a:t>
            </a:r>
            <a:r>
              <a:rPr sz="1600" spc="-33" dirty="0">
                <a:latin typeface="Lucida Sans Unicode"/>
                <a:cs typeface="Lucida Sans Unicode"/>
              </a:rPr>
              <a:t> </a:t>
            </a:r>
            <a:r>
              <a:rPr sz="1600" spc="40" dirty="0">
                <a:latin typeface="Lucida Sans Unicode"/>
                <a:cs typeface="Lucida Sans Unicode"/>
              </a:rPr>
              <a:t>statements</a:t>
            </a:r>
            <a:endParaRPr sz="1600" dirty="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985" y="4834227"/>
            <a:ext cx="11455400" cy="500989"/>
          </a:xfrm>
          <a:prstGeom prst="rect">
            <a:avLst/>
          </a:prstGeom>
          <a:solidFill>
            <a:srgbClr val="EDEBE0"/>
          </a:solidFill>
          <a:ln w="19048">
            <a:solidFill>
              <a:srgbClr val="FF0000"/>
            </a:solidFill>
          </a:ln>
        </p:spPr>
        <p:txBody>
          <a:bodyPr vert="horz" wrap="square" lIns="0" tIns="38944" rIns="0" bIns="0" rtlCol="0">
            <a:spAutoFit/>
          </a:bodyPr>
          <a:lstStyle/>
          <a:p>
            <a:pPr marL="345430" indent="-224361">
              <a:spcBef>
                <a:spcPts val="305"/>
              </a:spcBef>
              <a:buFont typeface="Courier New"/>
              <a:buAutoNum type="arabicPlain"/>
              <a:tabLst>
                <a:tab pos="345430" algn="l"/>
              </a:tabLst>
            </a:pPr>
            <a:r>
              <a:rPr sz="1500" b="1" spc="-7" dirty="0">
                <a:latin typeface="Courier New"/>
                <a:cs typeface="Courier New"/>
              </a:rPr>
              <a:t>#To find sum of two</a:t>
            </a:r>
            <a:r>
              <a:rPr sz="1500" b="1" spc="-13" dirty="0">
                <a:latin typeface="Courier New"/>
                <a:cs typeface="Courier New"/>
              </a:rPr>
              <a:t> </a:t>
            </a:r>
            <a:r>
              <a:rPr sz="1500" b="1" spc="-7" dirty="0">
                <a:latin typeface="Courier New"/>
                <a:cs typeface="Courier New"/>
              </a:rPr>
              <a:t>numbers</a:t>
            </a:r>
            <a:endParaRPr sz="1500">
              <a:latin typeface="Courier New"/>
              <a:cs typeface="Courier New"/>
            </a:endParaRPr>
          </a:p>
          <a:p>
            <a:pPr marL="344585" indent="-224361">
              <a:buAutoNum type="arabicPlain"/>
              <a:tabLst>
                <a:tab pos="345430" algn="l"/>
              </a:tabLst>
            </a:pPr>
            <a:r>
              <a:rPr sz="1500" dirty="0">
                <a:latin typeface="Courier New"/>
                <a:cs typeface="Courier New"/>
              </a:rPr>
              <a:t>a = </a:t>
            </a:r>
            <a:r>
              <a:rPr sz="1500" spc="-7" dirty="0">
                <a:latin typeface="Courier New"/>
                <a:cs typeface="Courier New"/>
              </a:rPr>
              <a:t>10 </a:t>
            </a:r>
            <a:r>
              <a:rPr sz="1500" b="1" spc="-7" dirty="0">
                <a:latin typeface="Courier New"/>
                <a:cs typeface="Courier New"/>
              </a:rPr>
              <a:t>#Store 10 into variable</a:t>
            </a:r>
            <a:r>
              <a:rPr sz="1500" b="1" spc="-27" dirty="0">
                <a:latin typeface="Courier New"/>
                <a:cs typeface="Courier New"/>
              </a:rPr>
              <a:t> </a:t>
            </a:r>
            <a:r>
              <a:rPr sz="1500" b="1" spc="-7" dirty="0">
                <a:latin typeface="Courier New"/>
                <a:cs typeface="Courier New"/>
              </a:rPr>
              <a:t>'a'</a:t>
            </a:r>
            <a:endParaRPr sz="15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3867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425" y="16693"/>
            <a:ext cx="2804160" cy="64346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4000" b="1" spc="113" dirty="0">
                <a:latin typeface="Tahoma"/>
                <a:cs typeface="Tahoma"/>
              </a:rPr>
              <a:t>C</a:t>
            </a:r>
            <a:r>
              <a:rPr sz="4000" spc="113" dirty="0"/>
              <a:t>omments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425" y="626293"/>
            <a:ext cx="3337560" cy="86868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spc="47" dirty="0">
                <a:solidFill>
                  <a:srgbClr val="4D2F8F"/>
                </a:solidFill>
                <a:latin typeface="Tahoma"/>
                <a:cs typeface="Tahoma"/>
              </a:rPr>
              <a:t>M</a:t>
            </a:r>
            <a:r>
              <a:rPr sz="2400" spc="47" dirty="0">
                <a:solidFill>
                  <a:srgbClr val="4D2F8F"/>
                </a:solidFill>
                <a:latin typeface="Lucida Sans Unicode"/>
                <a:cs typeface="Lucida Sans Unicode"/>
              </a:rPr>
              <a:t>ulti </a:t>
            </a:r>
            <a:r>
              <a:rPr sz="2400" b="1" spc="73" dirty="0">
                <a:solidFill>
                  <a:srgbClr val="4D2F8F"/>
                </a:solidFill>
                <a:latin typeface="Tahoma"/>
                <a:cs typeface="Tahoma"/>
              </a:rPr>
              <a:t>L</a:t>
            </a:r>
            <a:r>
              <a:rPr sz="2400" spc="73" dirty="0">
                <a:solidFill>
                  <a:srgbClr val="4D2F8F"/>
                </a:solidFill>
                <a:latin typeface="Lucida Sans Unicode"/>
                <a:cs typeface="Lucida Sans Unicode"/>
              </a:rPr>
              <a:t>ine</a:t>
            </a:r>
            <a:r>
              <a:rPr sz="2400" spc="-113" dirty="0">
                <a:solidFill>
                  <a:srgbClr val="4D2F8F"/>
                </a:solidFill>
                <a:latin typeface="Lucida Sans Unicode"/>
                <a:cs typeface="Lucida Sans Unicode"/>
              </a:rPr>
              <a:t> </a:t>
            </a:r>
            <a:r>
              <a:rPr sz="2400" b="1" spc="67" dirty="0">
                <a:solidFill>
                  <a:srgbClr val="4D2F8F"/>
                </a:solidFill>
                <a:latin typeface="Tahoma"/>
                <a:cs typeface="Tahoma"/>
              </a:rPr>
              <a:t>C</a:t>
            </a:r>
            <a:r>
              <a:rPr sz="2400" spc="67" dirty="0">
                <a:solidFill>
                  <a:srgbClr val="4D2F8F"/>
                </a:solidFill>
                <a:latin typeface="Lucida Sans Unicode"/>
                <a:cs typeface="Lucida Sans Unicode"/>
              </a:rPr>
              <a:t>omments</a:t>
            </a:r>
            <a:endParaRPr sz="2400" dirty="0">
              <a:latin typeface="Lucida Sans Unicode"/>
              <a:cs typeface="Lucida Sans Unicode"/>
            </a:endParaRPr>
          </a:p>
          <a:p>
            <a:pPr marL="695943" indent="-423323">
              <a:spcBef>
                <a:spcPts val="1453"/>
              </a:spcBef>
              <a:buChar char="●"/>
              <a:tabLst>
                <a:tab pos="695095" algn="l"/>
                <a:tab pos="695943" algn="l"/>
              </a:tabLst>
            </a:pPr>
            <a:r>
              <a:rPr sz="1900" spc="-47" dirty="0">
                <a:latin typeface="Lucida Sans Unicode"/>
                <a:cs typeface="Lucida Sans Unicode"/>
              </a:rPr>
              <a:t>Version-1</a:t>
            </a:r>
            <a:endParaRPr sz="1900" dirty="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3121" y="2649827"/>
            <a:ext cx="241300" cy="31834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900" spc="140" dirty="0">
                <a:latin typeface="Lucida Sans Unicode"/>
                <a:cs typeface="Lucida Sans Unicode"/>
              </a:rPr>
              <a:t>●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6453" y="2661680"/>
            <a:ext cx="1143847" cy="31834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900" spc="-47" dirty="0">
                <a:latin typeface="Lucida Sans Unicode"/>
                <a:cs typeface="Lucida Sans Unicode"/>
              </a:rPr>
              <a:t>Version-2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3121" y="4265267"/>
            <a:ext cx="1567180" cy="31834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40256" indent="-423323">
              <a:spcBef>
                <a:spcPts val="133"/>
              </a:spcBef>
              <a:buChar char="●"/>
              <a:tabLst>
                <a:tab pos="439409" algn="l"/>
                <a:tab pos="440256" algn="l"/>
              </a:tabLst>
            </a:pPr>
            <a:r>
              <a:rPr sz="1900" spc="-47" dirty="0">
                <a:latin typeface="Lucida Sans Unicode"/>
                <a:cs typeface="Lucida Sans Unicode"/>
              </a:rPr>
              <a:t>Version-3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7759" y="1481427"/>
            <a:ext cx="10171853" cy="750629"/>
          </a:xfrm>
          <a:prstGeom prst="rect">
            <a:avLst/>
          </a:prstGeom>
          <a:solidFill>
            <a:srgbClr val="EDEBE0"/>
          </a:solidFill>
          <a:ln w="19048">
            <a:solidFill>
              <a:srgbClr val="FF0000"/>
            </a:solidFill>
          </a:ln>
        </p:spPr>
        <p:txBody>
          <a:bodyPr vert="horz" wrap="square" lIns="0" tIns="149010" rIns="0" bIns="0" rtlCol="0">
            <a:spAutoFit/>
          </a:bodyPr>
          <a:lstStyle/>
          <a:p>
            <a:pPr marL="324264" indent="-203195">
              <a:spcBef>
                <a:spcPts val="1173"/>
              </a:spcBef>
              <a:buAutoNum type="arabicPlain"/>
              <a:tabLst>
                <a:tab pos="325112" algn="l"/>
              </a:tabLst>
            </a:pPr>
            <a:r>
              <a:rPr sz="1300" spc="-7" dirty="0">
                <a:latin typeface="Courier New"/>
                <a:cs typeface="Courier New"/>
              </a:rPr>
              <a:t>#To find sum of two</a:t>
            </a:r>
            <a:r>
              <a:rPr sz="1300" spc="-13" dirty="0">
                <a:latin typeface="Courier New"/>
                <a:cs typeface="Courier New"/>
              </a:rPr>
              <a:t> </a:t>
            </a:r>
            <a:r>
              <a:rPr sz="1300" spc="-7" dirty="0">
                <a:latin typeface="Courier New"/>
                <a:cs typeface="Courier New"/>
              </a:rPr>
              <a:t>numbers</a:t>
            </a:r>
            <a:endParaRPr sz="1300" dirty="0">
              <a:latin typeface="Courier New"/>
              <a:cs typeface="Courier New"/>
            </a:endParaRPr>
          </a:p>
          <a:p>
            <a:pPr marL="324264" indent="-203195">
              <a:buAutoNum type="arabicPlain"/>
              <a:tabLst>
                <a:tab pos="325112" algn="l"/>
              </a:tabLst>
            </a:pPr>
            <a:r>
              <a:rPr sz="1300" spc="-7" dirty="0">
                <a:latin typeface="Courier New"/>
                <a:cs typeface="Courier New"/>
              </a:rPr>
              <a:t>#This is multi-line</a:t>
            </a:r>
            <a:r>
              <a:rPr sz="1300" spc="-13" dirty="0">
                <a:latin typeface="Courier New"/>
                <a:cs typeface="Courier New"/>
              </a:rPr>
              <a:t> </a:t>
            </a:r>
            <a:r>
              <a:rPr sz="1300" spc="-7" dirty="0">
                <a:latin typeface="Courier New"/>
                <a:cs typeface="Courier New"/>
              </a:rPr>
              <a:t>comments</a:t>
            </a:r>
            <a:endParaRPr sz="1300" dirty="0">
              <a:latin typeface="Courier New"/>
              <a:cs typeface="Courier New"/>
            </a:endParaRPr>
          </a:p>
          <a:p>
            <a:pPr marL="324264" indent="-203195">
              <a:buAutoNum type="arabicPlain"/>
              <a:tabLst>
                <a:tab pos="325112" algn="l"/>
              </a:tabLst>
            </a:pPr>
            <a:r>
              <a:rPr sz="1300" spc="-7" dirty="0">
                <a:latin typeface="Courier New"/>
                <a:cs typeface="Courier New"/>
              </a:rPr>
              <a:t>#One more commented</a:t>
            </a:r>
            <a:r>
              <a:rPr sz="1300" spc="-13" dirty="0">
                <a:latin typeface="Courier New"/>
                <a:cs typeface="Courier New"/>
              </a:rPr>
              <a:t> </a:t>
            </a:r>
            <a:r>
              <a:rPr sz="1300" spc="-7" dirty="0">
                <a:latin typeface="Courier New"/>
                <a:cs typeface="Courier New"/>
              </a:rPr>
              <a:t>line</a:t>
            </a:r>
            <a:endParaRPr sz="13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3734" y="3027440"/>
            <a:ext cx="10173545" cy="1065248"/>
          </a:xfrm>
          <a:prstGeom prst="rect">
            <a:avLst/>
          </a:prstGeom>
          <a:solidFill>
            <a:srgbClr val="EDEBE0"/>
          </a:solidFill>
          <a:ln w="19048">
            <a:solidFill>
              <a:srgbClr val="FF0000"/>
            </a:solidFill>
          </a:ln>
        </p:spPr>
        <p:txBody>
          <a:bodyPr vert="horz" wrap="square" lIns="0" tIns="23706" rIns="0" bIns="0" rtlCol="0">
            <a:spAutoFit/>
          </a:bodyPr>
          <a:lstStyle/>
          <a:p>
            <a:pPr marL="121917">
              <a:spcBef>
                <a:spcPts val="187"/>
              </a:spcBef>
            </a:pPr>
            <a:r>
              <a:rPr sz="1300" dirty="0">
                <a:latin typeface="Courier New"/>
                <a:cs typeface="Courier New"/>
              </a:rPr>
              <a:t>4</a:t>
            </a:r>
            <a:r>
              <a:rPr sz="1300" spc="-13" dirty="0">
                <a:latin typeface="Courier New"/>
                <a:cs typeface="Courier New"/>
              </a:rPr>
              <a:t> </a:t>
            </a:r>
            <a:r>
              <a:rPr sz="1300" spc="-7" dirty="0">
                <a:latin typeface="Courier New"/>
                <a:cs typeface="Courier New"/>
              </a:rPr>
              <a:t>"""</a:t>
            </a:r>
            <a:endParaRPr sz="1300" dirty="0">
              <a:latin typeface="Courier New"/>
              <a:cs typeface="Courier New"/>
            </a:endParaRPr>
          </a:p>
          <a:p>
            <a:pPr marL="324264" indent="-203195">
              <a:lnSpc>
                <a:spcPts val="1593"/>
              </a:lnSpc>
              <a:buAutoNum type="arabicPlain" startAt="5"/>
              <a:tabLst>
                <a:tab pos="325112" algn="l"/>
              </a:tabLst>
            </a:pPr>
            <a:r>
              <a:rPr sz="1300" spc="-7" dirty="0">
                <a:latin typeface="Courier New"/>
                <a:cs typeface="Courier New"/>
              </a:rPr>
              <a:t>This is first</a:t>
            </a:r>
            <a:r>
              <a:rPr sz="1300" spc="-13" dirty="0">
                <a:latin typeface="Courier New"/>
                <a:cs typeface="Courier New"/>
              </a:rPr>
              <a:t> </a:t>
            </a:r>
            <a:r>
              <a:rPr sz="1300" spc="-7" dirty="0">
                <a:latin typeface="Courier New"/>
                <a:cs typeface="Courier New"/>
              </a:rPr>
              <a:t>line</a:t>
            </a:r>
            <a:endParaRPr sz="1300" dirty="0">
              <a:latin typeface="Courier New"/>
              <a:cs typeface="Courier New"/>
            </a:endParaRPr>
          </a:p>
          <a:p>
            <a:pPr marL="324264" indent="-203195">
              <a:lnSpc>
                <a:spcPts val="1593"/>
              </a:lnSpc>
              <a:buAutoNum type="arabicPlain" startAt="5"/>
              <a:tabLst>
                <a:tab pos="325112" algn="l"/>
              </a:tabLst>
            </a:pPr>
            <a:r>
              <a:rPr sz="1300" spc="-7" dirty="0">
                <a:latin typeface="Courier New"/>
                <a:cs typeface="Courier New"/>
              </a:rPr>
              <a:t>This second</a:t>
            </a:r>
            <a:r>
              <a:rPr sz="1300" spc="-13" dirty="0">
                <a:latin typeface="Courier New"/>
                <a:cs typeface="Courier New"/>
              </a:rPr>
              <a:t> </a:t>
            </a:r>
            <a:r>
              <a:rPr sz="1300" spc="-7" dirty="0">
                <a:latin typeface="Courier New"/>
                <a:cs typeface="Courier New"/>
              </a:rPr>
              <a:t>line</a:t>
            </a:r>
            <a:endParaRPr sz="1300" dirty="0">
              <a:latin typeface="Courier New"/>
              <a:cs typeface="Courier New"/>
            </a:endParaRPr>
          </a:p>
          <a:p>
            <a:pPr marL="121917" marR="7907669">
              <a:buAutoNum type="arabicPlain" startAt="5"/>
              <a:tabLst>
                <a:tab pos="325112" algn="l"/>
              </a:tabLst>
            </a:pPr>
            <a:r>
              <a:rPr sz="1300" spc="-7" dirty="0">
                <a:latin typeface="Courier New"/>
                <a:cs typeface="Courier New"/>
              </a:rPr>
              <a:t>Finally comes</a:t>
            </a:r>
            <a:r>
              <a:rPr sz="1300" spc="-120" dirty="0">
                <a:latin typeface="Courier New"/>
                <a:cs typeface="Courier New"/>
              </a:rPr>
              <a:t> </a:t>
            </a:r>
            <a:r>
              <a:rPr sz="1300" spc="-7" dirty="0">
                <a:latin typeface="Courier New"/>
                <a:cs typeface="Courier New"/>
              </a:rPr>
              <a:t>third  </a:t>
            </a:r>
            <a:r>
              <a:rPr sz="1300" dirty="0">
                <a:latin typeface="Courier New"/>
                <a:cs typeface="Courier New"/>
              </a:rPr>
              <a:t>8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spc="-7" dirty="0">
                <a:latin typeface="Courier New"/>
                <a:cs typeface="Courier New"/>
              </a:rPr>
              <a:t>""</a:t>
            </a:r>
            <a:r>
              <a:rPr sz="1500" spc="-7" dirty="0">
                <a:latin typeface="Courier New"/>
                <a:cs typeface="Courier New"/>
              </a:rPr>
              <a:t>"</a:t>
            </a:r>
            <a:endParaRPr sz="15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3734" y="4766493"/>
            <a:ext cx="10173545" cy="1060119"/>
          </a:xfrm>
          <a:prstGeom prst="rect">
            <a:avLst/>
          </a:prstGeom>
          <a:solidFill>
            <a:srgbClr val="EDEBE0"/>
          </a:solidFill>
          <a:ln w="19048">
            <a:solidFill>
              <a:srgbClr val="FF0000"/>
            </a:solidFill>
          </a:ln>
        </p:spPr>
        <p:txBody>
          <a:bodyPr vert="horz" wrap="square" lIns="0" tIns="23706" rIns="0" bIns="0" rtlCol="0">
            <a:spAutoFit/>
          </a:bodyPr>
          <a:lstStyle/>
          <a:p>
            <a:pPr marL="121917">
              <a:lnSpc>
                <a:spcPts val="1753"/>
              </a:lnSpc>
              <a:spcBef>
                <a:spcPts val="187"/>
              </a:spcBef>
            </a:pPr>
            <a:r>
              <a:rPr sz="1500" dirty="0">
                <a:latin typeface="Courier New"/>
                <a:cs typeface="Courier New"/>
              </a:rPr>
              <a:t>4</a:t>
            </a:r>
            <a:r>
              <a:rPr sz="1500" spc="-13" dirty="0">
                <a:latin typeface="Courier New"/>
                <a:cs typeface="Courier New"/>
              </a:rPr>
              <a:t> </a:t>
            </a:r>
            <a:r>
              <a:rPr sz="1300" spc="-7" dirty="0">
                <a:latin typeface="Courier New"/>
                <a:cs typeface="Courier New"/>
              </a:rPr>
              <a:t>'''</a:t>
            </a:r>
            <a:endParaRPr sz="1300" dirty="0">
              <a:latin typeface="Courier New"/>
              <a:cs typeface="Courier New"/>
            </a:endParaRPr>
          </a:p>
          <a:p>
            <a:pPr marL="324264" indent="-203195">
              <a:lnSpc>
                <a:spcPts val="1593"/>
              </a:lnSpc>
              <a:buAutoNum type="arabicPlain" startAt="5"/>
              <a:tabLst>
                <a:tab pos="325112" algn="l"/>
              </a:tabLst>
            </a:pPr>
            <a:r>
              <a:rPr sz="1300" spc="-7" dirty="0">
                <a:latin typeface="Courier New"/>
                <a:cs typeface="Courier New"/>
              </a:rPr>
              <a:t>This is first</a:t>
            </a:r>
            <a:r>
              <a:rPr sz="1300" spc="-13" dirty="0">
                <a:latin typeface="Courier New"/>
                <a:cs typeface="Courier New"/>
              </a:rPr>
              <a:t> </a:t>
            </a:r>
            <a:r>
              <a:rPr sz="1300" spc="-7" dirty="0">
                <a:latin typeface="Courier New"/>
                <a:cs typeface="Courier New"/>
              </a:rPr>
              <a:t>line</a:t>
            </a:r>
            <a:endParaRPr sz="1300" dirty="0">
              <a:latin typeface="Courier New"/>
              <a:cs typeface="Courier New"/>
            </a:endParaRPr>
          </a:p>
          <a:p>
            <a:pPr marL="324264" indent="-203195">
              <a:buAutoNum type="arabicPlain" startAt="5"/>
              <a:tabLst>
                <a:tab pos="325112" algn="l"/>
              </a:tabLst>
            </a:pPr>
            <a:r>
              <a:rPr sz="1300" spc="-7" dirty="0">
                <a:latin typeface="Courier New"/>
                <a:cs typeface="Courier New"/>
              </a:rPr>
              <a:t>This second</a:t>
            </a:r>
            <a:r>
              <a:rPr sz="1300" spc="-13" dirty="0">
                <a:latin typeface="Courier New"/>
                <a:cs typeface="Courier New"/>
              </a:rPr>
              <a:t> </a:t>
            </a:r>
            <a:r>
              <a:rPr sz="1300" spc="-7" dirty="0">
                <a:latin typeface="Courier New"/>
                <a:cs typeface="Courier New"/>
              </a:rPr>
              <a:t>line</a:t>
            </a:r>
            <a:endParaRPr sz="1300" dirty="0">
              <a:latin typeface="Courier New"/>
              <a:cs typeface="Courier New"/>
            </a:endParaRPr>
          </a:p>
          <a:p>
            <a:pPr marL="121917" marR="7907669">
              <a:buAutoNum type="arabicPlain" startAt="5"/>
              <a:tabLst>
                <a:tab pos="325112" algn="l"/>
              </a:tabLst>
            </a:pPr>
            <a:r>
              <a:rPr sz="1300" spc="-7" dirty="0">
                <a:latin typeface="Courier New"/>
                <a:cs typeface="Courier New"/>
              </a:rPr>
              <a:t>Finally comes</a:t>
            </a:r>
            <a:r>
              <a:rPr sz="1300" spc="-120" dirty="0">
                <a:latin typeface="Courier New"/>
                <a:cs typeface="Courier New"/>
              </a:rPr>
              <a:t> </a:t>
            </a:r>
            <a:r>
              <a:rPr sz="1300" spc="-7" dirty="0">
                <a:latin typeface="Courier New"/>
                <a:cs typeface="Courier New"/>
              </a:rPr>
              <a:t>third  </a:t>
            </a:r>
            <a:r>
              <a:rPr sz="1300" dirty="0">
                <a:latin typeface="Courier New"/>
                <a:cs typeface="Courier New"/>
              </a:rPr>
              <a:t>8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spc="-7" dirty="0">
                <a:latin typeface="Courier New"/>
                <a:cs typeface="Courier New"/>
              </a:rPr>
              <a:t>'''</a:t>
            </a:r>
            <a:endParaRPr sz="13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1516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9895" y="232059"/>
            <a:ext cx="217508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0" dirty="0" smtClean="0"/>
              <a:t>T</a:t>
            </a:r>
            <a:r>
              <a:rPr dirty="0" smtClean="0"/>
              <a:t>oken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062670" y="1508433"/>
            <a:ext cx="3168227" cy="792480"/>
          </a:xfrm>
          <a:custGeom>
            <a:avLst/>
            <a:gdLst/>
            <a:ahLst/>
            <a:cxnLst/>
            <a:rect l="l" t="t" r="r" b="b"/>
            <a:pathLst>
              <a:path w="2376170" h="792480">
                <a:moveTo>
                  <a:pt x="0" y="132080"/>
                </a:moveTo>
                <a:lnTo>
                  <a:pt x="6738" y="90350"/>
                </a:lnTo>
                <a:lnTo>
                  <a:pt x="25497" y="54095"/>
                </a:lnTo>
                <a:lnTo>
                  <a:pt x="54095" y="25497"/>
                </a:lnTo>
                <a:lnTo>
                  <a:pt x="90350" y="6738"/>
                </a:lnTo>
                <a:lnTo>
                  <a:pt x="132080" y="0"/>
                </a:lnTo>
                <a:lnTo>
                  <a:pt x="2243836" y="0"/>
                </a:lnTo>
                <a:lnTo>
                  <a:pt x="2285565" y="6738"/>
                </a:lnTo>
                <a:lnTo>
                  <a:pt x="2321820" y="25497"/>
                </a:lnTo>
                <a:lnTo>
                  <a:pt x="2350418" y="54095"/>
                </a:lnTo>
                <a:lnTo>
                  <a:pt x="2369177" y="90350"/>
                </a:lnTo>
                <a:lnTo>
                  <a:pt x="2375916" y="132080"/>
                </a:lnTo>
                <a:lnTo>
                  <a:pt x="2375916" y="660400"/>
                </a:lnTo>
                <a:lnTo>
                  <a:pt x="2369177" y="702129"/>
                </a:lnTo>
                <a:lnTo>
                  <a:pt x="2350418" y="738384"/>
                </a:lnTo>
                <a:lnTo>
                  <a:pt x="2321820" y="766982"/>
                </a:lnTo>
                <a:lnTo>
                  <a:pt x="2285565" y="785741"/>
                </a:lnTo>
                <a:lnTo>
                  <a:pt x="2243836" y="792480"/>
                </a:lnTo>
                <a:lnTo>
                  <a:pt x="132080" y="792480"/>
                </a:lnTo>
                <a:lnTo>
                  <a:pt x="90350" y="785741"/>
                </a:lnTo>
                <a:lnTo>
                  <a:pt x="54095" y="766982"/>
                </a:lnTo>
                <a:lnTo>
                  <a:pt x="25497" y="738384"/>
                </a:lnTo>
                <a:lnTo>
                  <a:pt x="6738" y="702129"/>
                </a:lnTo>
                <a:lnTo>
                  <a:pt x="0" y="660400"/>
                </a:lnTo>
                <a:lnTo>
                  <a:pt x="0" y="132080"/>
                </a:lnTo>
                <a:close/>
              </a:path>
            </a:pathLst>
          </a:custGeom>
          <a:ln w="25908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31876" y="1738812"/>
            <a:ext cx="1827953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Python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Tokens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439342" y="3450010"/>
            <a:ext cx="1584960" cy="792480"/>
          </a:xfrm>
          <a:custGeom>
            <a:avLst/>
            <a:gdLst/>
            <a:ahLst/>
            <a:cxnLst/>
            <a:rect l="l" t="t" r="r" b="b"/>
            <a:pathLst>
              <a:path w="1188720" h="792479">
                <a:moveTo>
                  <a:pt x="0" y="132079"/>
                </a:moveTo>
                <a:lnTo>
                  <a:pt x="6738" y="90350"/>
                </a:lnTo>
                <a:lnTo>
                  <a:pt x="25497" y="54095"/>
                </a:lnTo>
                <a:lnTo>
                  <a:pt x="54095" y="25497"/>
                </a:lnTo>
                <a:lnTo>
                  <a:pt x="90350" y="6738"/>
                </a:lnTo>
                <a:lnTo>
                  <a:pt x="132079" y="0"/>
                </a:lnTo>
                <a:lnTo>
                  <a:pt x="1056639" y="0"/>
                </a:lnTo>
                <a:lnTo>
                  <a:pt x="1098369" y="6738"/>
                </a:lnTo>
                <a:lnTo>
                  <a:pt x="1134624" y="25497"/>
                </a:lnTo>
                <a:lnTo>
                  <a:pt x="1163222" y="54095"/>
                </a:lnTo>
                <a:lnTo>
                  <a:pt x="1181981" y="90350"/>
                </a:lnTo>
                <a:lnTo>
                  <a:pt x="1188720" y="132079"/>
                </a:lnTo>
                <a:lnTo>
                  <a:pt x="1188720" y="660399"/>
                </a:lnTo>
                <a:lnTo>
                  <a:pt x="1181981" y="702129"/>
                </a:lnTo>
                <a:lnTo>
                  <a:pt x="1163222" y="738384"/>
                </a:lnTo>
                <a:lnTo>
                  <a:pt x="1134624" y="766982"/>
                </a:lnTo>
                <a:lnTo>
                  <a:pt x="1098369" y="785741"/>
                </a:lnTo>
                <a:lnTo>
                  <a:pt x="1056639" y="792479"/>
                </a:lnTo>
                <a:lnTo>
                  <a:pt x="132079" y="792479"/>
                </a:lnTo>
                <a:lnTo>
                  <a:pt x="90350" y="785741"/>
                </a:lnTo>
                <a:lnTo>
                  <a:pt x="54095" y="766982"/>
                </a:lnTo>
                <a:lnTo>
                  <a:pt x="25497" y="738384"/>
                </a:lnTo>
                <a:lnTo>
                  <a:pt x="6738" y="702129"/>
                </a:lnTo>
                <a:lnTo>
                  <a:pt x="0" y="660399"/>
                </a:lnTo>
                <a:lnTo>
                  <a:pt x="0" y="132079"/>
                </a:lnTo>
                <a:close/>
              </a:path>
            </a:pathLst>
          </a:custGeom>
          <a:ln w="25908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773775" y="3681276"/>
            <a:ext cx="916093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Literals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91400" y="3465250"/>
            <a:ext cx="1759907" cy="792480"/>
          </a:xfrm>
          <a:custGeom>
            <a:avLst/>
            <a:gdLst/>
            <a:ahLst/>
            <a:cxnLst/>
            <a:rect l="l" t="t" r="r" b="b"/>
            <a:pathLst>
              <a:path w="1007745" h="792479">
                <a:moveTo>
                  <a:pt x="0" y="132079"/>
                </a:moveTo>
                <a:lnTo>
                  <a:pt x="6738" y="90350"/>
                </a:lnTo>
                <a:lnTo>
                  <a:pt x="25497" y="54095"/>
                </a:lnTo>
                <a:lnTo>
                  <a:pt x="54095" y="25497"/>
                </a:lnTo>
                <a:lnTo>
                  <a:pt x="90350" y="6738"/>
                </a:lnTo>
                <a:lnTo>
                  <a:pt x="132079" y="0"/>
                </a:lnTo>
                <a:lnTo>
                  <a:pt x="875283" y="0"/>
                </a:lnTo>
                <a:lnTo>
                  <a:pt x="917013" y="6738"/>
                </a:lnTo>
                <a:lnTo>
                  <a:pt x="953268" y="25497"/>
                </a:lnTo>
                <a:lnTo>
                  <a:pt x="981866" y="54095"/>
                </a:lnTo>
                <a:lnTo>
                  <a:pt x="1000625" y="90350"/>
                </a:lnTo>
                <a:lnTo>
                  <a:pt x="1007364" y="132079"/>
                </a:lnTo>
                <a:lnTo>
                  <a:pt x="1007364" y="660399"/>
                </a:lnTo>
                <a:lnTo>
                  <a:pt x="1000625" y="702129"/>
                </a:lnTo>
                <a:lnTo>
                  <a:pt x="981866" y="738384"/>
                </a:lnTo>
                <a:lnTo>
                  <a:pt x="953268" y="766982"/>
                </a:lnTo>
                <a:lnTo>
                  <a:pt x="917013" y="785741"/>
                </a:lnTo>
                <a:lnTo>
                  <a:pt x="875283" y="792479"/>
                </a:lnTo>
                <a:lnTo>
                  <a:pt x="132079" y="792479"/>
                </a:lnTo>
                <a:lnTo>
                  <a:pt x="90350" y="785741"/>
                </a:lnTo>
                <a:lnTo>
                  <a:pt x="54095" y="766982"/>
                </a:lnTo>
                <a:lnTo>
                  <a:pt x="25497" y="738384"/>
                </a:lnTo>
                <a:lnTo>
                  <a:pt x="6738" y="702129"/>
                </a:lnTo>
                <a:lnTo>
                  <a:pt x="0" y="660399"/>
                </a:lnTo>
                <a:lnTo>
                  <a:pt x="0" y="132079"/>
                </a:lnTo>
                <a:close/>
              </a:path>
            </a:pathLst>
          </a:custGeom>
          <a:ln w="25908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04170" y="3730353"/>
            <a:ext cx="11343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645" marR="5080" indent="-195580">
              <a:lnSpc>
                <a:spcPct val="100000"/>
              </a:lnSpc>
              <a:spcBef>
                <a:spcPts val="100"/>
              </a:spcBef>
            </a:pPr>
            <a:r>
              <a:rPr sz="1800" spc="-5" dirty="0" smtClean="0">
                <a:latin typeface="Calibri"/>
                <a:cs typeface="Calibri"/>
              </a:rPr>
              <a:t>De</a:t>
            </a:r>
            <a:r>
              <a:rPr sz="1800" spc="-10" dirty="0" smtClean="0">
                <a:latin typeface="Calibri"/>
                <a:cs typeface="Calibri"/>
              </a:rPr>
              <a:t>l</a:t>
            </a:r>
            <a:r>
              <a:rPr sz="1800" spc="-5" dirty="0" smtClean="0">
                <a:latin typeface="Calibri"/>
                <a:cs typeface="Calibri"/>
              </a:rPr>
              <a:t>i</a:t>
            </a:r>
            <a:r>
              <a:rPr sz="1800" dirty="0" smtClean="0">
                <a:latin typeface="Calibri"/>
                <a:cs typeface="Calibri"/>
              </a:rPr>
              <a:t>mit</a:t>
            </a:r>
            <a:r>
              <a:rPr sz="1800" spc="-15" dirty="0" smtClean="0">
                <a:latin typeface="Calibri"/>
                <a:cs typeface="Calibri"/>
              </a:rPr>
              <a:t>ers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13086" y="3450010"/>
            <a:ext cx="1545506" cy="792480"/>
          </a:xfrm>
          <a:custGeom>
            <a:avLst/>
            <a:gdLst/>
            <a:ahLst/>
            <a:cxnLst/>
            <a:rect l="l" t="t" r="r" b="b"/>
            <a:pathLst>
              <a:path w="1365885" h="792479">
                <a:moveTo>
                  <a:pt x="0" y="132079"/>
                </a:moveTo>
                <a:lnTo>
                  <a:pt x="6738" y="90350"/>
                </a:lnTo>
                <a:lnTo>
                  <a:pt x="25497" y="54095"/>
                </a:lnTo>
                <a:lnTo>
                  <a:pt x="54095" y="25497"/>
                </a:lnTo>
                <a:lnTo>
                  <a:pt x="90350" y="6738"/>
                </a:lnTo>
                <a:lnTo>
                  <a:pt x="132080" y="0"/>
                </a:lnTo>
                <a:lnTo>
                  <a:pt x="1233424" y="0"/>
                </a:lnTo>
                <a:lnTo>
                  <a:pt x="1275153" y="6738"/>
                </a:lnTo>
                <a:lnTo>
                  <a:pt x="1311408" y="25497"/>
                </a:lnTo>
                <a:lnTo>
                  <a:pt x="1340006" y="54095"/>
                </a:lnTo>
                <a:lnTo>
                  <a:pt x="1358765" y="90350"/>
                </a:lnTo>
                <a:lnTo>
                  <a:pt x="1365504" y="132079"/>
                </a:lnTo>
                <a:lnTo>
                  <a:pt x="1365504" y="660399"/>
                </a:lnTo>
                <a:lnTo>
                  <a:pt x="1358765" y="702129"/>
                </a:lnTo>
                <a:lnTo>
                  <a:pt x="1340006" y="738384"/>
                </a:lnTo>
                <a:lnTo>
                  <a:pt x="1311408" y="766982"/>
                </a:lnTo>
                <a:lnTo>
                  <a:pt x="1275153" y="785741"/>
                </a:lnTo>
                <a:lnTo>
                  <a:pt x="1233424" y="792479"/>
                </a:lnTo>
                <a:lnTo>
                  <a:pt x="132080" y="792479"/>
                </a:lnTo>
                <a:lnTo>
                  <a:pt x="90350" y="785741"/>
                </a:lnTo>
                <a:lnTo>
                  <a:pt x="54095" y="766982"/>
                </a:lnTo>
                <a:lnTo>
                  <a:pt x="25497" y="738384"/>
                </a:lnTo>
                <a:lnTo>
                  <a:pt x="6738" y="702129"/>
                </a:lnTo>
                <a:lnTo>
                  <a:pt x="0" y="660399"/>
                </a:lnTo>
                <a:lnTo>
                  <a:pt x="0" y="132079"/>
                </a:lnTo>
                <a:close/>
              </a:path>
            </a:pathLst>
          </a:custGeom>
          <a:ln w="25908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887745" y="3681276"/>
            <a:ext cx="1270847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Ope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at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90800" y="3465250"/>
            <a:ext cx="2528849" cy="725750"/>
          </a:xfrm>
          <a:custGeom>
            <a:avLst/>
            <a:gdLst/>
            <a:ahLst/>
            <a:cxnLst/>
            <a:rect l="l" t="t" r="r" b="b"/>
            <a:pathLst>
              <a:path w="1492250" h="792479">
                <a:moveTo>
                  <a:pt x="0" y="132079"/>
                </a:moveTo>
                <a:lnTo>
                  <a:pt x="6738" y="90350"/>
                </a:lnTo>
                <a:lnTo>
                  <a:pt x="25497" y="54095"/>
                </a:lnTo>
                <a:lnTo>
                  <a:pt x="54095" y="25497"/>
                </a:lnTo>
                <a:lnTo>
                  <a:pt x="90350" y="6738"/>
                </a:lnTo>
                <a:lnTo>
                  <a:pt x="132080" y="0"/>
                </a:lnTo>
                <a:lnTo>
                  <a:pt x="1359915" y="0"/>
                </a:lnTo>
                <a:lnTo>
                  <a:pt x="1401645" y="6738"/>
                </a:lnTo>
                <a:lnTo>
                  <a:pt x="1437900" y="25497"/>
                </a:lnTo>
                <a:lnTo>
                  <a:pt x="1466498" y="54095"/>
                </a:lnTo>
                <a:lnTo>
                  <a:pt x="1485257" y="90350"/>
                </a:lnTo>
                <a:lnTo>
                  <a:pt x="1491996" y="132079"/>
                </a:lnTo>
                <a:lnTo>
                  <a:pt x="1491996" y="660399"/>
                </a:lnTo>
                <a:lnTo>
                  <a:pt x="1485257" y="702129"/>
                </a:lnTo>
                <a:lnTo>
                  <a:pt x="1466498" y="738384"/>
                </a:lnTo>
                <a:lnTo>
                  <a:pt x="1437900" y="766982"/>
                </a:lnTo>
                <a:lnTo>
                  <a:pt x="1401645" y="785741"/>
                </a:lnTo>
                <a:lnTo>
                  <a:pt x="1359915" y="792479"/>
                </a:lnTo>
                <a:lnTo>
                  <a:pt x="132080" y="792479"/>
                </a:lnTo>
                <a:lnTo>
                  <a:pt x="90350" y="785741"/>
                </a:lnTo>
                <a:lnTo>
                  <a:pt x="54095" y="766982"/>
                </a:lnTo>
                <a:lnTo>
                  <a:pt x="25497" y="738384"/>
                </a:lnTo>
                <a:lnTo>
                  <a:pt x="6738" y="702129"/>
                </a:lnTo>
                <a:lnTo>
                  <a:pt x="0" y="660399"/>
                </a:lnTo>
                <a:lnTo>
                  <a:pt x="0" y="132079"/>
                </a:lnTo>
                <a:close/>
              </a:path>
            </a:pathLst>
          </a:custGeom>
          <a:ln w="25907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895600" y="3559737"/>
            <a:ext cx="205945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260" marR="5080" indent="-290195">
              <a:lnSpc>
                <a:spcPct val="100000"/>
              </a:lnSpc>
              <a:spcBef>
                <a:spcPts val="100"/>
              </a:spcBef>
            </a:pPr>
            <a:r>
              <a:rPr sz="1800" spc="-100" smtClean="0">
                <a:latin typeface="Calibri"/>
                <a:cs typeface="Calibri"/>
              </a:rPr>
              <a:t>V</a:t>
            </a:r>
            <a:r>
              <a:rPr sz="1800" smtClean="0">
                <a:latin typeface="Calibri"/>
                <a:cs typeface="Calibri"/>
              </a:rPr>
              <a:t>ar</a:t>
            </a:r>
            <a:r>
              <a:rPr sz="1800" spc="-10" smtClean="0">
                <a:latin typeface="Calibri"/>
                <a:cs typeface="Calibri"/>
              </a:rPr>
              <a:t>i</a:t>
            </a:r>
            <a:r>
              <a:rPr sz="1800" smtClean="0">
                <a:latin typeface="Calibri"/>
                <a:cs typeface="Calibri"/>
              </a:rPr>
              <a:t>able</a:t>
            </a:r>
            <a:r>
              <a:rPr sz="1800" spc="5" smtClean="0">
                <a:latin typeface="Calibri"/>
                <a:cs typeface="Calibri"/>
              </a:rPr>
              <a:t>s</a:t>
            </a:r>
            <a:r>
              <a:rPr lang="en-US" sz="1800" spc="5" dirty="0" smtClean="0">
                <a:latin typeface="Calibri"/>
                <a:cs typeface="Calibri"/>
              </a:rPr>
              <a:t>  </a:t>
            </a:r>
            <a:r>
              <a:rPr sz="1800" spc="-5" smtClean="0">
                <a:latin typeface="Calibri"/>
                <a:cs typeface="Calibri"/>
              </a:rPr>
              <a:t>/</a:t>
            </a:r>
            <a:r>
              <a:rPr lang="en-US" sz="1800" spc="-5" dirty="0" smtClean="0">
                <a:latin typeface="Calibri"/>
                <a:cs typeface="Calibri"/>
              </a:rPr>
              <a:t> </a:t>
            </a:r>
            <a:r>
              <a:rPr sz="1800" spc="-5" smtClean="0">
                <a:latin typeface="Calibri"/>
                <a:cs typeface="Calibri"/>
              </a:rPr>
              <a:t>I</a:t>
            </a:r>
            <a:r>
              <a:rPr sz="1800" spc="5" smtClean="0">
                <a:latin typeface="Calibri"/>
                <a:cs typeface="Calibri"/>
              </a:rPr>
              <a:t>d</a:t>
            </a:r>
            <a:r>
              <a:rPr sz="1800" smtClean="0">
                <a:latin typeface="Calibri"/>
                <a:cs typeface="Calibri"/>
              </a:rPr>
              <a:t>e</a:t>
            </a:r>
            <a:r>
              <a:rPr sz="1800" spc="-10" smtClean="0">
                <a:latin typeface="Calibri"/>
                <a:cs typeface="Calibri"/>
              </a:rPr>
              <a:t>ntifiers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4112" y="3450010"/>
            <a:ext cx="2015913" cy="792480"/>
          </a:xfrm>
          <a:custGeom>
            <a:avLst/>
            <a:gdLst/>
            <a:ahLst/>
            <a:cxnLst/>
            <a:rect l="l" t="t" r="r" b="b"/>
            <a:pathLst>
              <a:path w="1511935" h="792479">
                <a:moveTo>
                  <a:pt x="0" y="132079"/>
                </a:moveTo>
                <a:lnTo>
                  <a:pt x="6733" y="90350"/>
                </a:lnTo>
                <a:lnTo>
                  <a:pt x="25482" y="54095"/>
                </a:lnTo>
                <a:lnTo>
                  <a:pt x="54073" y="25497"/>
                </a:lnTo>
                <a:lnTo>
                  <a:pt x="90331" y="6738"/>
                </a:lnTo>
                <a:lnTo>
                  <a:pt x="132079" y="0"/>
                </a:lnTo>
                <a:lnTo>
                  <a:pt x="1379727" y="0"/>
                </a:lnTo>
                <a:lnTo>
                  <a:pt x="1421457" y="6738"/>
                </a:lnTo>
                <a:lnTo>
                  <a:pt x="1457712" y="25497"/>
                </a:lnTo>
                <a:lnTo>
                  <a:pt x="1486310" y="54095"/>
                </a:lnTo>
                <a:lnTo>
                  <a:pt x="1505069" y="90350"/>
                </a:lnTo>
                <a:lnTo>
                  <a:pt x="1511808" y="132079"/>
                </a:lnTo>
                <a:lnTo>
                  <a:pt x="1511808" y="660399"/>
                </a:lnTo>
                <a:lnTo>
                  <a:pt x="1505069" y="702129"/>
                </a:lnTo>
                <a:lnTo>
                  <a:pt x="1486310" y="738384"/>
                </a:lnTo>
                <a:lnTo>
                  <a:pt x="1457712" y="766982"/>
                </a:lnTo>
                <a:lnTo>
                  <a:pt x="1421457" y="785741"/>
                </a:lnTo>
                <a:lnTo>
                  <a:pt x="1379727" y="792479"/>
                </a:lnTo>
                <a:lnTo>
                  <a:pt x="132079" y="792479"/>
                </a:lnTo>
                <a:lnTo>
                  <a:pt x="90331" y="785741"/>
                </a:lnTo>
                <a:lnTo>
                  <a:pt x="54073" y="766982"/>
                </a:lnTo>
                <a:lnTo>
                  <a:pt x="25482" y="738384"/>
                </a:lnTo>
                <a:lnTo>
                  <a:pt x="6733" y="702129"/>
                </a:lnTo>
                <a:lnTo>
                  <a:pt x="0" y="660399"/>
                </a:lnTo>
                <a:lnTo>
                  <a:pt x="0" y="132079"/>
                </a:lnTo>
                <a:close/>
              </a:path>
            </a:pathLst>
          </a:custGeom>
          <a:ln w="25908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33780" y="3681276"/>
            <a:ext cx="1233592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Keywords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82310" y="2876223"/>
            <a:ext cx="9049173" cy="0"/>
          </a:xfrm>
          <a:custGeom>
            <a:avLst/>
            <a:gdLst/>
            <a:ahLst/>
            <a:cxnLst/>
            <a:rect l="l" t="t" r="r" b="b"/>
            <a:pathLst>
              <a:path w="6786880">
                <a:moveTo>
                  <a:pt x="0" y="0"/>
                </a:moveTo>
                <a:lnTo>
                  <a:pt x="6786753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13375" y="2876224"/>
            <a:ext cx="138007" cy="574675"/>
          </a:xfrm>
          <a:custGeom>
            <a:avLst/>
            <a:gdLst/>
            <a:ahLst/>
            <a:cxnLst/>
            <a:rect l="l" t="t" r="r" b="b"/>
            <a:pathLst>
              <a:path w="103505" h="574675">
                <a:moveTo>
                  <a:pt x="7086" y="478154"/>
                </a:moveTo>
                <a:lnTo>
                  <a:pt x="4051" y="479805"/>
                </a:lnTo>
                <a:lnTo>
                  <a:pt x="1028" y="481583"/>
                </a:lnTo>
                <a:lnTo>
                  <a:pt x="0" y="485520"/>
                </a:lnTo>
                <a:lnTo>
                  <a:pt x="51701" y="574166"/>
                </a:lnTo>
                <a:lnTo>
                  <a:pt x="59032" y="561593"/>
                </a:lnTo>
                <a:lnTo>
                  <a:pt x="45351" y="561593"/>
                </a:lnTo>
                <a:lnTo>
                  <a:pt x="45351" y="538001"/>
                </a:lnTo>
                <a:lnTo>
                  <a:pt x="12738" y="482091"/>
                </a:lnTo>
                <a:lnTo>
                  <a:pt x="10972" y="479170"/>
                </a:lnTo>
                <a:lnTo>
                  <a:pt x="7086" y="478154"/>
                </a:lnTo>
                <a:close/>
              </a:path>
              <a:path w="103505" h="574675">
                <a:moveTo>
                  <a:pt x="45351" y="538001"/>
                </a:moveTo>
                <a:lnTo>
                  <a:pt x="45351" y="561593"/>
                </a:lnTo>
                <a:lnTo>
                  <a:pt x="58051" y="561593"/>
                </a:lnTo>
                <a:lnTo>
                  <a:pt x="58051" y="558291"/>
                </a:lnTo>
                <a:lnTo>
                  <a:pt x="46215" y="558291"/>
                </a:lnTo>
                <a:lnTo>
                  <a:pt x="51703" y="548889"/>
                </a:lnTo>
                <a:lnTo>
                  <a:pt x="45351" y="538001"/>
                </a:lnTo>
                <a:close/>
              </a:path>
              <a:path w="103505" h="574675">
                <a:moveTo>
                  <a:pt x="96278" y="478154"/>
                </a:moveTo>
                <a:lnTo>
                  <a:pt x="92468" y="479170"/>
                </a:lnTo>
                <a:lnTo>
                  <a:pt x="90690" y="482091"/>
                </a:lnTo>
                <a:lnTo>
                  <a:pt x="58058" y="538001"/>
                </a:lnTo>
                <a:lnTo>
                  <a:pt x="58051" y="561593"/>
                </a:lnTo>
                <a:lnTo>
                  <a:pt x="59032" y="561593"/>
                </a:lnTo>
                <a:lnTo>
                  <a:pt x="103390" y="485520"/>
                </a:lnTo>
                <a:lnTo>
                  <a:pt x="102374" y="481583"/>
                </a:lnTo>
                <a:lnTo>
                  <a:pt x="99326" y="479805"/>
                </a:lnTo>
                <a:lnTo>
                  <a:pt x="96278" y="478154"/>
                </a:lnTo>
                <a:close/>
              </a:path>
              <a:path w="103505" h="574675">
                <a:moveTo>
                  <a:pt x="51703" y="548889"/>
                </a:moveTo>
                <a:lnTo>
                  <a:pt x="46215" y="558291"/>
                </a:lnTo>
                <a:lnTo>
                  <a:pt x="57188" y="558291"/>
                </a:lnTo>
                <a:lnTo>
                  <a:pt x="51703" y="548889"/>
                </a:lnTo>
                <a:close/>
              </a:path>
              <a:path w="103505" h="574675">
                <a:moveTo>
                  <a:pt x="58051" y="538012"/>
                </a:moveTo>
                <a:lnTo>
                  <a:pt x="51703" y="548889"/>
                </a:lnTo>
                <a:lnTo>
                  <a:pt x="57188" y="558291"/>
                </a:lnTo>
                <a:lnTo>
                  <a:pt x="58051" y="558291"/>
                </a:lnTo>
                <a:lnTo>
                  <a:pt x="58051" y="538012"/>
                </a:lnTo>
                <a:close/>
              </a:path>
              <a:path w="103505" h="574675">
                <a:moveTo>
                  <a:pt x="58051" y="0"/>
                </a:moveTo>
                <a:lnTo>
                  <a:pt x="45351" y="0"/>
                </a:lnTo>
                <a:lnTo>
                  <a:pt x="45358" y="538012"/>
                </a:lnTo>
                <a:lnTo>
                  <a:pt x="51703" y="548889"/>
                </a:lnTo>
                <a:lnTo>
                  <a:pt x="58051" y="538012"/>
                </a:lnTo>
                <a:lnTo>
                  <a:pt x="58051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53696" y="2876224"/>
            <a:ext cx="138007" cy="589915"/>
          </a:xfrm>
          <a:custGeom>
            <a:avLst/>
            <a:gdLst/>
            <a:ahLst/>
            <a:cxnLst/>
            <a:rect l="l" t="t" r="r" b="b"/>
            <a:pathLst>
              <a:path w="103504" h="589914">
                <a:moveTo>
                  <a:pt x="7112" y="493649"/>
                </a:moveTo>
                <a:lnTo>
                  <a:pt x="4063" y="495300"/>
                </a:lnTo>
                <a:lnTo>
                  <a:pt x="1015" y="497077"/>
                </a:lnTo>
                <a:lnTo>
                  <a:pt x="0" y="501014"/>
                </a:lnTo>
                <a:lnTo>
                  <a:pt x="51688" y="589661"/>
                </a:lnTo>
                <a:lnTo>
                  <a:pt x="59020" y="577088"/>
                </a:lnTo>
                <a:lnTo>
                  <a:pt x="45338" y="577088"/>
                </a:lnTo>
                <a:lnTo>
                  <a:pt x="45338" y="553538"/>
                </a:lnTo>
                <a:lnTo>
                  <a:pt x="12700" y="497586"/>
                </a:lnTo>
                <a:lnTo>
                  <a:pt x="10922" y="494664"/>
                </a:lnTo>
                <a:lnTo>
                  <a:pt x="7112" y="493649"/>
                </a:lnTo>
                <a:close/>
              </a:path>
              <a:path w="103504" h="589914">
                <a:moveTo>
                  <a:pt x="45338" y="553538"/>
                </a:moveTo>
                <a:lnTo>
                  <a:pt x="45338" y="577088"/>
                </a:lnTo>
                <a:lnTo>
                  <a:pt x="58038" y="577088"/>
                </a:lnTo>
                <a:lnTo>
                  <a:pt x="58038" y="573786"/>
                </a:lnTo>
                <a:lnTo>
                  <a:pt x="46227" y="573786"/>
                </a:lnTo>
                <a:lnTo>
                  <a:pt x="51688" y="564424"/>
                </a:lnTo>
                <a:lnTo>
                  <a:pt x="45338" y="553538"/>
                </a:lnTo>
                <a:close/>
              </a:path>
              <a:path w="103504" h="589914">
                <a:moveTo>
                  <a:pt x="96265" y="493649"/>
                </a:moveTo>
                <a:lnTo>
                  <a:pt x="92455" y="494664"/>
                </a:lnTo>
                <a:lnTo>
                  <a:pt x="90677" y="497586"/>
                </a:lnTo>
                <a:lnTo>
                  <a:pt x="58038" y="553538"/>
                </a:lnTo>
                <a:lnTo>
                  <a:pt x="58038" y="577088"/>
                </a:lnTo>
                <a:lnTo>
                  <a:pt x="59020" y="577088"/>
                </a:lnTo>
                <a:lnTo>
                  <a:pt x="103377" y="501014"/>
                </a:lnTo>
                <a:lnTo>
                  <a:pt x="102362" y="497077"/>
                </a:lnTo>
                <a:lnTo>
                  <a:pt x="99313" y="495300"/>
                </a:lnTo>
                <a:lnTo>
                  <a:pt x="96265" y="493649"/>
                </a:lnTo>
                <a:close/>
              </a:path>
              <a:path w="103504" h="589914">
                <a:moveTo>
                  <a:pt x="51688" y="564424"/>
                </a:moveTo>
                <a:lnTo>
                  <a:pt x="46227" y="573786"/>
                </a:lnTo>
                <a:lnTo>
                  <a:pt x="57150" y="573786"/>
                </a:lnTo>
                <a:lnTo>
                  <a:pt x="51688" y="564424"/>
                </a:lnTo>
                <a:close/>
              </a:path>
              <a:path w="103504" h="589914">
                <a:moveTo>
                  <a:pt x="58038" y="553538"/>
                </a:moveTo>
                <a:lnTo>
                  <a:pt x="51688" y="564424"/>
                </a:lnTo>
                <a:lnTo>
                  <a:pt x="57150" y="573786"/>
                </a:lnTo>
                <a:lnTo>
                  <a:pt x="58038" y="573786"/>
                </a:lnTo>
                <a:lnTo>
                  <a:pt x="58038" y="553538"/>
                </a:lnTo>
                <a:close/>
              </a:path>
              <a:path w="103504" h="589914">
                <a:moveTo>
                  <a:pt x="58038" y="0"/>
                </a:moveTo>
                <a:lnTo>
                  <a:pt x="45338" y="0"/>
                </a:lnTo>
                <a:lnTo>
                  <a:pt x="45338" y="553538"/>
                </a:lnTo>
                <a:lnTo>
                  <a:pt x="51688" y="564424"/>
                </a:lnTo>
                <a:lnTo>
                  <a:pt x="58038" y="553538"/>
                </a:lnTo>
                <a:lnTo>
                  <a:pt x="58038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53488" y="2876224"/>
            <a:ext cx="138007" cy="574675"/>
          </a:xfrm>
          <a:custGeom>
            <a:avLst/>
            <a:gdLst/>
            <a:ahLst/>
            <a:cxnLst/>
            <a:rect l="l" t="t" r="r" b="b"/>
            <a:pathLst>
              <a:path w="103504" h="574675">
                <a:moveTo>
                  <a:pt x="7112" y="478154"/>
                </a:moveTo>
                <a:lnTo>
                  <a:pt x="4064" y="479805"/>
                </a:lnTo>
                <a:lnTo>
                  <a:pt x="1016" y="481583"/>
                </a:lnTo>
                <a:lnTo>
                  <a:pt x="0" y="485520"/>
                </a:lnTo>
                <a:lnTo>
                  <a:pt x="51689" y="574166"/>
                </a:lnTo>
                <a:lnTo>
                  <a:pt x="59020" y="561593"/>
                </a:lnTo>
                <a:lnTo>
                  <a:pt x="45339" y="561593"/>
                </a:lnTo>
                <a:lnTo>
                  <a:pt x="45339" y="538044"/>
                </a:lnTo>
                <a:lnTo>
                  <a:pt x="12700" y="482091"/>
                </a:lnTo>
                <a:lnTo>
                  <a:pt x="10922" y="479170"/>
                </a:lnTo>
                <a:lnTo>
                  <a:pt x="7112" y="478154"/>
                </a:lnTo>
                <a:close/>
              </a:path>
              <a:path w="103504" h="574675">
                <a:moveTo>
                  <a:pt x="45339" y="538044"/>
                </a:moveTo>
                <a:lnTo>
                  <a:pt x="45339" y="561593"/>
                </a:lnTo>
                <a:lnTo>
                  <a:pt x="58039" y="561593"/>
                </a:lnTo>
                <a:lnTo>
                  <a:pt x="58039" y="558291"/>
                </a:lnTo>
                <a:lnTo>
                  <a:pt x="46228" y="558291"/>
                </a:lnTo>
                <a:lnTo>
                  <a:pt x="51689" y="548930"/>
                </a:lnTo>
                <a:lnTo>
                  <a:pt x="45339" y="538044"/>
                </a:lnTo>
                <a:close/>
              </a:path>
              <a:path w="103504" h="574675">
                <a:moveTo>
                  <a:pt x="96266" y="478154"/>
                </a:moveTo>
                <a:lnTo>
                  <a:pt x="92456" y="479170"/>
                </a:lnTo>
                <a:lnTo>
                  <a:pt x="90678" y="482091"/>
                </a:lnTo>
                <a:lnTo>
                  <a:pt x="58039" y="538044"/>
                </a:lnTo>
                <a:lnTo>
                  <a:pt x="58039" y="561593"/>
                </a:lnTo>
                <a:lnTo>
                  <a:pt x="59020" y="561593"/>
                </a:lnTo>
                <a:lnTo>
                  <a:pt x="103378" y="485520"/>
                </a:lnTo>
                <a:lnTo>
                  <a:pt x="102362" y="481583"/>
                </a:lnTo>
                <a:lnTo>
                  <a:pt x="99314" y="479805"/>
                </a:lnTo>
                <a:lnTo>
                  <a:pt x="96266" y="478154"/>
                </a:lnTo>
                <a:close/>
              </a:path>
              <a:path w="103504" h="574675">
                <a:moveTo>
                  <a:pt x="51689" y="548930"/>
                </a:moveTo>
                <a:lnTo>
                  <a:pt x="46228" y="558291"/>
                </a:lnTo>
                <a:lnTo>
                  <a:pt x="57150" y="558291"/>
                </a:lnTo>
                <a:lnTo>
                  <a:pt x="51689" y="548930"/>
                </a:lnTo>
                <a:close/>
              </a:path>
              <a:path w="103504" h="574675">
                <a:moveTo>
                  <a:pt x="58039" y="538044"/>
                </a:moveTo>
                <a:lnTo>
                  <a:pt x="51689" y="548930"/>
                </a:lnTo>
                <a:lnTo>
                  <a:pt x="57150" y="558291"/>
                </a:lnTo>
                <a:lnTo>
                  <a:pt x="58039" y="558291"/>
                </a:lnTo>
                <a:lnTo>
                  <a:pt x="58039" y="538044"/>
                </a:lnTo>
                <a:close/>
              </a:path>
              <a:path w="103504" h="574675">
                <a:moveTo>
                  <a:pt x="58039" y="0"/>
                </a:moveTo>
                <a:lnTo>
                  <a:pt x="45339" y="0"/>
                </a:lnTo>
                <a:lnTo>
                  <a:pt x="45339" y="538044"/>
                </a:lnTo>
                <a:lnTo>
                  <a:pt x="51689" y="548930"/>
                </a:lnTo>
                <a:lnTo>
                  <a:pt x="58038" y="538044"/>
                </a:lnTo>
                <a:lnTo>
                  <a:pt x="58039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08272" y="2876224"/>
            <a:ext cx="138007" cy="574675"/>
          </a:xfrm>
          <a:custGeom>
            <a:avLst/>
            <a:gdLst/>
            <a:ahLst/>
            <a:cxnLst/>
            <a:rect l="l" t="t" r="r" b="b"/>
            <a:pathLst>
              <a:path w="103504" h="574675">
                <a:moveTo>
                  <a:pt x="7111" y="478154"/>
                </a:moveTo>
                <a:lnTo>
                  <a:pt x="4063" y="479805"/>
                </a:lnTo>
                <a:lnTo>
                  <a:pt x="1015" y="481583"/>
                </a:lnTo>
                <a:lnTo>
                  <a:pt x="0" y="485520"/>
                </a:lnTo>
                <a:lnTo>
                  <a:pt x="51688" y="574166"/>
                </a:lnTo>
                <a:lnTo>
                  <a:pt x="59020" y="561593"/>
                </a:lnTo>
                <a:lnTo>
                  <a:pt x="45338" y="561593"/>
                </a:lnTo>
                <a:lnTo>
                  <a:pt x="45338" y="538044"/>
                </a:lnTo>
                <a:lnTo>
                  <a:pt x="12700" y="482091"/>
                </a:lnTo>
                <a:lnTo>
                  <a:pt x="10922" y="479170"/>
                </a:lnTo>
                <a:lnTo>
                  <a:pt x="7111" y="478154"/>
                </a:lnTo>
                <a:close/>
              </a:path>
              <a:path w="103504" h="574675">
                <a:moveTo>
                  <a:pt x="45339" y="538044"/>
                </a:moveTo>
                <a:lnTo>
                  <a:pt x="45338" y="561593"/>
                </a:lnTo>
                <a:lnTo>
                  <a:pt x="58038" y="561593"/>
                </a:lnTo>
                <a:lnTo>
                  <a:pt x="58038" y="558291"/>
                </a:lnTo>
                <a:lnTo>
                  <a:pt x="46227" y="558291"/>
                </a:lnTo>
                <a:lnTo>
                  <a:pt x="51688" y="548930"/>
                </a:lnTo>
                <a:lnTo>
                  <a:pt x="45339" y="538044"/>
                </a:lnTo>
                <a:close/>
              </a:path>
              <a:path w="103504" h="574675">
                <a:moveTo>
                  <a:pt x="96265" y="478154"/>
                </a:moveTo>
                <a:lnTo>
                  <a:pt x="92455" y="479170"/>
                </a:lnTo>
                <a:lnTo>
                  <a:pt x="90677" y="482091"/>
                </a:lnTo>
                <a:lnTo>
                  <a:pt x="58038" y="538044"/>
                </a:lnTo>
                <a:lnTo>
                  <a:pt x="58038" y="561593"/>
                </a:lnTo>
                <a:lnTo>
                  <a:pt x="59020" y="561593"/>
                </a:lnTo>
                <a:lnTo>
                  <a:pt x="103377" y="485520"/>
                </a:lnTo>
                <a:lnTo>
                  <a:pt x="102361" y="481583"/>
                </a:lnTo>
                <a:lnTo>
                  <a:pt x="99313" y="479805"/>
                </a:lnTo>
                <a:lnTo>
                  <a:pt x="96265" y="478154"/>
                </a:lnTo>
                <a:close/>
              </a:path>
              <a:path w="103504" h="574675">
                <a:moveTo>
                  <a:pt x="51688" y="548930"/>
                </a:moveTo>
                <a:lnTo>
                  <a:pt x="46227" y="558291"/>
                </a:lnTo>
                <a:lnTo>
                  <a:pt x="57150" y="558291"/>
                </a:lnTo>
                <a:lnTo>
                  <a:pt x="51688" y="548930"/>
                </a:lnTo>
                <a:close/>
              </a:path>
              <a:path w="103504" h="574675">
                <a:moveTo>
                  <a:pt x="58038" y="538044"/>
                </a:moveTo>
                <a:lnTo>
                  <a:pt x="51688" y="548930"/>
                </a:lnTo>
                <a:lnTo>
                  <a:pt x="57150" y="558291"/>
                </a:lnTo>
                <a:lnTo>
                  <a:pt x="58038" y="558291"/>
                </a:lnTo>
                <a:lnTo>
                  <a:pt x="58038" y="538044"/>
                </a:lnTo>
                <a:close/>
              </a:path>
              <a:path w="103504" h="574675">
                <a:moveTo>
                  <a:pt x="58038" y="0"/>
                </a:moveTo>
                <a:lnTo>
                  <a:pt x="45338" y="0"/>
                </a:lnTo>
                <a:lnTo>
                  <a:pt x="45339" y="538044"/>
                </a:lnTo>
                <a:lnTo>
                  <a:pt x="51688" y="548930"/>
                </a:lnTo>
                <a:lnTo>
                  <a:pt x="58038" y="538044"/>
                </a:lnTo>
                <a:lnTo>
                  <a:pt x="58038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161889" y="2876224"/>
            <a:ext cx="138007" cy="574675"/>
          </a:xfrm>
          <a:custGeom>
            <a:avLst/>
            <a:gdLst/>
            <a:ahLst/>
            <a:cxnLst/>
            <a:rect l="l" t="t" r="r" b="b"/>
            <a:pathLst>
              <a:path w="103504" h="574675">
                <a:moveTo>
                  <a:pt x="7112" y="478154"/>
                </a:moveTo>
                <a:lnTo>
                  <a:pt x="4064" y="479805"/>
                </a:lnTo>
                <a:lnTo>
                  <a:pt x="1016" y="481583"/>
                </a:lnTo>
                <a:lnTo>
                  <a:pt x="0" y="485520"/>
                </a:lnTo>
                <a:lnTo>
                  <a:pt x="51689" y="574166"/>
                </a:lnTo>
                <a:lnTo>
                  <a:pt x="59020" y="561593"/>
                </a:lnTo>
                <a:lnTo>
                  <a:pt x="45339" y="561593"/>
                </a:lnTo>
                <a:lnTo>
                  <a:pt x="45339" y="538044"/>
                </a:lnTo>
                <a:lnTo>
                  <a:pt x="12700" y="482091"/>
                </a:lnTo>
                <a:lnTo>
                  <a:pt x="10922" y="479170"/>
                </a:lnTo>
                <a:lnTo>
                  <a:pt x="7112" y="478154"/>
                </a:lnTo>
                <a:close/>
              </a:path>
              <a:path w="103504" h="574675">
                <a:moveTo>
                  <a:pt x="45339" y="538044"/>
                </a:moveTo>
                <a:lnTo>
                  <a:pt x="45339" y="561593"/>
                </a:lnTo>
                <a:lnTo>
                  <a:pt x="58039" y="561593"/>
                </a:lnTo>
                <a:lnTo>
                  <a:pt x="58039" y="558291"/>
                </a:lnTo>
                <a:lnTo>
                  <a:pt x="46227" y="558291"/>
                </a:lnTo>
                <a:lnTo>
                  <a:pt x="51688" y="548930"/>
                </a:lnTo>
                <a:lnTo>
                  <a:pt x="45339" y="538044"/>
                </a:lnTo>
                <a:close/>
              </a:path>
              <a:path w="103504" h="574675">
                <a:moveTo>
                  <a:pt x="96266" y="478154"/>
                </a:moveTo>
                <a:lnTo>
                  <a:pt x="92455" y="479170"/>
                </a:lnTo>
                <a:lnTo>
                  <a:pt x="90677" y="482091"/>
                </a:lnTo>
                <a:lnTo>
                  <a:pt x="58039" y="538044"/>
                </a:lnTo>
                <a:lnTo>
                  <a:pt x="58039" y="561593"/>
                </a:lnTo>
                <a:lnTo>
                  <a:pt x="59020" y="561593"/>
                </a:lnTo>
                <a:lnTo>
                  <a:pt x="103377" y="485520"/>
                </a:lnTo>
                <a:lnTo>
                  <a:pt x="102362" y="481583"/>
                </a:lnTo>
                <a:lnTo>
                  <a:pt x="99314" y="479805"/>
                </a:lnTo>
                <a:lnTo>
                  <a:pt x="96266" y="478154"/>
                </a:lnTo>
                <a:close/>
              </a:path>
              <a:path w="103504" h="574675">
                <a:moveTo>
                  <a:pt x="51688" y="548930"/>
                </a:moveTo>
                <a:lnTo>
                  <a:pt x="46227" y="558291"/>
                </a:lnTo>
                <a:lnTo>
                  <a:pt x="57150" y="558291"/>
                </a:lnTo>
                <a:lnTo>
                  <a:pt x="51688" y="548930"/>
                </a:lnTo>
                <a:close/>
              </a:path>
              <a:path w="103504" h="574675">
                <a:moveTo>
                  <a:pt x="58039" y="538044"/>
                </a:moveTo>
                <a:lnTo>
                  <a:pt x="51688" y="548930"/>
                </a:lnTo>
                <a:lnTo>
                  <a:pt x="57150" y="558291"/>
                </a:lnTo>
                <a:lnTo>
                  <a:pt x="58039" y="558291"/>
                </a:lnTo>
                <a:lnTo>
                  <a:pt x="58039" y="538044"/>
                </a:lnTo>
                <a:close/>
              </a:path>
              <a:path w="103504" h="574675">
                <a:moveTo>
                  <a:pt x="58039" y="0"/>
                </a:moveTo>
                <a:lnTo>
                  <a:pt x="45339" y="0"/>
                </a:lnTo>
                <a:lnTo>
                  <a:pt x="45339" y="538044"/>
                </a:lnTo>
                <a:lnTo>
                  <a:pt x="51688" y="548930"/>
                </a:lnTo>
                <a:lnTo>
                  <a:pt x="58038" y="538044"/>
                </a:lnTo>
                <a:lnTo>
                  <a:pt x="58039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37920" y="2300151"/>
            <a:ext cx="138007" cy="576580"/>
          </a:xfrm>
          <a:custGeom>
            <a:avLst/>
            <a:gdLst/>
            <a:ahLst/>
            <a:cxnLst/>
            <a:rect l="l" t="t" r="r" b="b"/>
            <a:pathLst>
              <a:path w="103504" h="576580">
                <a:moveTo>
                  <a:pt x="7112" y="480060"/>
                </a:moveTo>
                <a:lnTo>
                  <a:pt x="1016" y="483615"/>
                </a:lnTo>
                <a:lnTo>
                  <a:pt x="0" y="487425"/>
                </a:lnTo>
                <a:lnTo>
                  <a:pt x="51689" y="576072"/>
                </a:lnTo>
                <a:lnTo>
                  <a:pt x="59020" y="563499"/>
                </a:lnTo>
                <a:lnTo>
                  <a:pt x="45339" y="563499"/>
                </a:lnTo>
                <a:lnTo>
                  <a:pt x="45339" y="540076"/>
                </a:lnTo>
                <a:lnTo>
                  <a:pt x="10922" y="481075"/>
                </a:lnTo>
                <a:lnTo>
                  <a:pt x="7112" y="480060"/>
                </a:lnTo>
                <a:close/>
              </a:path>
              <a:path w="103504" h="576580">
                <a:moveTo>
                  <a:pt x="45339" y="540076"/>
                </a:moveTo>
                <a:lnTo>
                  <a:pt x="45339" y="563499"/>
                </a:lnTo>
                <a:lnTo>
                  <a:pt x="58039" y="563499"/>
                </a:lnTo>
                <a:lnTo>
                  <a:pt x="58039" y="560324"/>
                </a:lnTo>
                <a:lnTo>
                  <a:pt x="46228" y="560324"/>
                </a:lnTo>
                <a:lnTo>
                  <a:pt x="51688" y="550962"/>
                </a:lnTo>
                <a:lnTo>
                  <a:pt x="45339" y="540076"/>
                </a:lnTo>
                <a:close/>
              </a:path>
              <a:path w="103504" h="576580">
                <a:moveTo>
                  <a:pt x="96266" y="480060"/>
                </a:moveTo>
                <a:lnTo>
                  <a:pt x="92456" y="481075"/>
                </a:lnTo>
                <a:lnTo>
                  <a:pt x="58039" y="540076"/>
                </a:lnTo>
                <a:lnTo>
                  <a:pt x="58039" y="563499"/>
                </a:lnTo>
                <a:lnTo>
                  <a:pt x="59020" y="563499"/>
                </a:lnTo>
                <a:lnTo>
                  <a:pt x="103378" y="487425"/>
                </a:lnTo>
                <a:lnTo>
                  <a:pt x="102362" y="483615"/>
                </a:lnTo>
                <a:lnTo>
                  <a:pt x="96266" y="480060"/>
                </a:lnTo>
                <a:close/>
              </a:path>
              <a:path w="103504" h="576580">
                <a:moveTo>
                  <a:pt x="51689" y="550962"/>
                </a:moveTo>
                <a:lnTo>
                  <a:pt x="46228" y="560324"/>
                </a:lnTo>
                <a:lnTo>
                  <a:pt x="57150" y="560324"/>
                </a:lnTo>
                <a:lnTo>
                  <a:pt x="51689" y="550962"/>
                </a:lnTo>
                <a:close/>
              </a:path>
              <a:path w="103504" h="576580">
                <a:moveTo>
                  <a:pt x="58039" y="540076"/>
                </a:moveTo>
                <a:lnTo>
                  <a:pt x="51689" y="550962"/>
                </a:lnTo>
                <a:lnTo>
                  <a:pt x="57150" y="560324"/>
                </a:lnTo>
                <a:lnTo>
                  <a:pt x="58039" y="560324"/>
                </a:lnTo>
                <a:lnTo>
                  <a:pt x="58039" y="540076"/>
                </a:lnTo>
                <a:close/>
              </a:path>
              <a:path w="103504" h="576580">
                <a:moveTo>
                  <a:pt x="58039" y="0"/>
                </a:moveTo>
                <a:lnTo>
                  <a:pt x="45339" y="0"/>
                </a:lnTo>
                <a:lnTo>
                  <a:pt x="45339" y="540076"/>
                </a:lnTo>
                <a:lnTo>
                  <a:pt x="51689" y="550962"/>
                </a:lnTo>
                <a:lnTo>
                  <a:pt x="58038" y="540076"/>
                </a:lnTo>
                <a:lnTo>
                  <a:pt x="58039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615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967486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>
                <a:solidFill>
                  <a:srgbClr val="000000"/>
                </a:solidFill>
              </a:rPr>
              <a:t>Introduction </a:t>
            </a:r>
            <a:r>
              <a:rPr sz="4400" spc="-30" dirty="0">
                <a:solidFill>
                  <a:srgbClr val="000000"/>
                </a:solidFill>
              </a:rPr>
              <a:t>to </a:t>
            </a:r>
            <a:r>
              <a:rPr lang="en-US" sz="4400" dirty="0">
                <a:solidFill>
                  <a:srgbClr val="000000"/>
                </a:solidFill>
              </a:rPr>
              <a:t>P</a:t>
            </a:r>
            <a:r>
              <a:rPr sz="4400" dirty="0" smtClean="0">
                <a:solidFill>
                  <a:srgbClr val="000000"/>
                </a:solidFill>
              </a:rPr>
              <a:t>ython</a:t>
            </a:r>
            <a:r>
              <a:rPr sz="4400" spc="20" dirty="0" smtClean="0">
                <a:solidFill>
                  <a:srgbClr val="000000"/>
                </a:solidFill>
              </a:rPr>
              <a:t> </a:t>
            </a:r>
            <a:r>
              <a:rPr sz="4400" spc="-15" dirty="0">
                <a:solidFill>
                  <a:srgbClr val="000000"/>
                </a:solidFill>
              </a:rPr>
              <a:t>programming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10132061" cy="409984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3000" spc="-10" dirty="0">
                <a:latin typeface="Calibri"/>
                <a:cs typeface="Calibri"/>
              </a:rPr>
              <a:t>High level, </a:t>
            </a:r>
            <a:r>
              <a:rPr sz="3000" spc="-20" dirty="0">
                <a:latin typeface="Calibri"/>
                <a:cs typeface="Calibri"/>
              </a:rPr>
              <a:t>interpreted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language</a:t>
            </a:r>
            <a:endParaRPr sz="30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3000" spc="-10" dirty="0" smtClean="0">
                <a:latin typeface="Calibri"/>
                <a:cs typeface="Calibri"/>
              </a:rPr>
              <a:t>Object-oriented</a:t>
            </a:r>
            <a:endParaRPr lang="en-US" sz="3000" spc="-10" dirty="0" smtClean="0">
              <a:latin typeface="Calibri"/>
              <a:cs typeface="Calibri"/>
            </a:endParaRPr>
          </a:p>
          <a:p>
            <a:pPr marL="284163" lvl="1" indent="-22225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346075" algn="l"/>
              </a:tabLst>
            </a:pPr>
            <a:r>
              <a:rPr lang="en-US" sz="3000" spc="-5" dirty="0" smtClean="0">
                <a:cs typeface="Calibri"/>
              </a:rPr>
              <a:t>Simple </a:t>
            </a:r>
            <a:r>
              <a:rPr lang="en-US" sz="3000" spc="-5" dirty="0">
                <a:cs typeface="Calibri"/>
              </a:rPr>
              <a:t>language </a:t>
            </a:r>
            <a:r>
              <a:rPr lang="en-US" sz="3000" dirty="0">
                <a:cs typeface="Calibri"/>
              </a:rPr>
              <a:t>which is easier </a:t>
            </a:r>
            <a:r>
              <a:rPr lang="en-US" sz="3000" spc="-15" dirty="0">
                <a:cs typeface="Calibri"/>
              </a:rPr>
              <a:t>to</a:t>
            </a:r>
            <a:r>
              <a:rPr lang="en-US" sz="3000" spc="-60" dirty="0">
                <a:cs typeface="Calibri"/>
              </a:rPr>
              <a:t> </a:t>
            </a:r>
            <a:r>
              <a:rPr lang="en-US" sz="3000" dirty="0">
                <a:cs typeface="Calibri"/>
              </a:rPr>
              <a:t>learn</a:t>
            </a:r>
          </a:p>
          <a:p>
            <a:pPr marL="284163" lvl="1" indent="-22225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9135" algn="l"/>
              </a:tabLst>
            </a:pPr>
            <a:r>
              <a:rPr lang="en-US" sz="3000" spc="-10" dirty="0">
                <a:cs typeface="Calibri"/>
              </a:rPr>
              <a:t>Free </a:t>
            </a:r>
            <a:r>
              <a:rPr lang="en-US" sz="3000" dirty="0">
                <a:cs typeface="Calibri"/>
              </a:rPr>
              <a:t>and </a:t>
            </a:r>
            <a:r>
              <a:rPr lang="en-US" sz="3000" spc="-5" dirty="0">
                <a:cs typeface="Calibri"/>
              </a:rPr>
              <a:t>open</a:t>
            </a:r>
            <a:r>
              <a:rPr lang="en-US" sz="3000" dirty="0">
                <a:cs typeface="Calibri"/>
              </a:rPr>
              <a:t> </a:t>
            </a:r>
            <a:r>
              <a:rPr lang="en-US" sz="3000" spc="-10" dirty="0">
                <a:cs typeface="Calibri"/>
              </a:rPr>
              <a:t>source</a:t>
            </a:r>
            <a:endParaRPr lang="en-US" sz="3000" dirty="0">
              <a:cs typeface="Calibri"/>
            </a:endParaRPr>
          </a:p>
          <a:p>
            <a:pPr marL="284163" lvl="1" indent="-22225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9135" algn="l"/>
              </a:tabLst>
            </a:pPr>
            <a:r>
              <a:rPr lang="en-US" sz="3000" spc="-10" dirty="0">
                <a:cs typeface="Calibri"/>
              </a:rPr>
              <a:t>Portability</a:t>
            </a:r>
            <a:endParaRPr lang="en-US" sz="3000" dirty="0">
              <a:cs typeface="Calibri"/>
            </a:endParaRPr>
          </a:p>
          <a:p>
            <a:pPr marL="284163" lvl="1" indent="-22225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9135" algn="l"/>
              </a:tabLst>
            </a:pPr>
            <a:r>
              <a:rPr lang="en-US" sz="3000" spc="-5" dirty="0">
                <a:cs typeface="Calibri"/>
              </a:rPr>
              <a:t>Extensible </a:t>
            </a:r>
            <a:r>
              <a:rPr lang="en-US" sz="3000" dirty="0">
                <a:cs typeface="Calibri"/>
              </a:rPr>
              <a:t>and</a:t>
            </a:r>
            <a:r>
              <a:rPr lang="en-US" sz="3000" spc="-20" dirty="0">
                <a:cs typeface="Calibri"/>
              </a:rPr>
              <a:t> </a:t>
            </a:r>
            <a:r>
              <a:rPr lang="en-US" sz="3000" spc="-5" dirty="0">
                <a:cs typeface="Calibri"/>
              </a:rPr>
              <a:t>embeddable</a:t>
            </a:r>
            <a:endParaRPr lang="en-US" sz="3000" dirty="0">
              <a:cs typeface="Calibri"/>
            </a:endParaRPr>
          </a:p>
          <a:p>
            <a:pPr marL="284163" lvl="1" indent="-22225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lang="en-US" sz="3000" spc="-10" dirty="0">
                <a:cs typeface="Calibri"/>
              </a:rPr>
              <a:t>Standard </a:t>
            </a:r>
            <a:r>
              <a:rPr lang="en-US" sz="3000" spc="-15" dirty="0">
                <a:cs typeface="Calibri"/>
              </a:rPr>
              <a:t>large </a:t>
            </a:r>
            <a:r>
              <a:rPr lang="en-US" sz="3000" spc="-5" dirty="0">
                <a:cs typeface="Calibri"/>
              </a:rPr>
              <a:t>library</a:t>
            </a:r>
            <a:endParaRPr lang="en-US" sz="3000" dirty="0">
              <a:cs typeface="Calibri"/>
            </a:endParaRPr>
          </a:p>
          <a:p>
            <a:pPr marL="12065">
              <a:lnSpc>
                <a:spcPct val="100000"/>
              </a:lnSpc>
              <a:spcBef>
                <a:spcPts val="670"/>
              </a:spcBef>
              <a:tabLst>
                <a:tab pos="241935" algn="l"/>
              </a:tabLst>
            </a:pPr>
            <a:endParaRPr lang="en-US" sz="3000" dirty="0" smtClean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41" y="304800"/>
            <a:ext cx="624586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0000"/>
                </a:solidFill>
              </a:rPr>
              <a:t>Python</a:t>
            </a:r>
            <a:r>
              <a:rPr sz="4400" spc="-60" dirty="0">
                <a:solidFill>
                  <a:srgbClr val="000000"/>
                </a:solidFill>
              </a:rPr>
              <a:t> </a:t>
            </a:r>
            <a:r>
              <a:rPr sz="4400" spc="-30" dirty="0">
                <a:solidFill>
                  <a:srgbClr val="000000"/>
                </a:solidFill>
              </a:rPr>
              <a:t>Keywords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838198" y="1143000"/>
            <a:ext cx="10790005" cy="954107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Calibri"/>
                <a:cs typeface="Calibri"/>
              </a:rPr>
              <a:t>Keywords are </a:t>
            </a:r>
            <a:r>
              <a:rPr sz="2800" spc="-10" dirty="0">
                <a:latin typeface="Calibri"/>
                <a:cs typeface="Calibri"/>
              </a:rPr>
              <a:t>the reserved </a:t>
            </a:r>
            <a:r>
              <a:rPr sz="2800" spc="-15" dirty="0" smtClean="0">
                <a:latin typeface="Calibri"/>
                <a:cs typeface="Calibri"/>
              </a:rPr>
              <a:t>words</a:t>
            </a:r>
            <a:r>
              <a:rPr sz="2800" spc="-10" dirty="0" smtClean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 Python</a:t>
            </a:r>
            <a:endParaRPr sz="28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800" spc="-20" dirty="0" smtClean="0">
                <a:latin typeface="Calibri"/>
                <a:cs typeface="Calibri"/>
              </a:rPr>
              <a:t>Keywords a</a:t>
            </a:r>
            <a:r>
              <a:rPr sz="2800" spc="-20" dirty="0" smtClean="0">
                <a:latin typeface="Calibri"/>
                <a:cs typeface="Calibri"/>
              </a:rPr>
              <a:t>re </a:t>
            </a:r>
            <a:r>
              <a:rPr sz="2800" spc="-10" dirty="0">
                <a:latin typeface="Calibri"/>
                <a:cs typeface="Calibri"/>
              </a:rPr>
              <a:t>case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sensitive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3600" y="2022389"/>
            <a:ext cx="8732605" cy="406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639826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0000"/>
                </a:solidFill>
              </a:rPr>
              <a:t>Python</a:t>
            </a:r>
            <a:r>
              <a:rPr sz="4400" spc="-45" dirty="0">
                <a:solidFill>
                  <a:srgbClr val="000000"/>
                </a:solidFill>
              </a:rPr>
              <a:t> </a:t>
            </a:r>
            <a:r>
              <a:rPr sz="4400" spc="-15" dirty="0">
                <a:solidFill>
                  <a:srgbClr val="000000"/>
                </a:solidFill>
              </a:rPr>
              <a:t>Identifiers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10083800" cy="376898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Name </a:t>
            </a:r>
            <a:r>
              <a:rPr sz="2800" spc="-10" dirty="0">
                <a:latin typeface="Calibri"/>
                <a:cs typeface="Calibri"/>
              </a:rPr>
              <a:t>given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entities </a:t>
            </a:r>
            <a:r>
              <a:rPr sz="2800" spc="-30" dirty="0">
                <a:latin typeface="Calibri"/>
                <a:cs typeface="Calibri"/>
              </a:rPr>
              <a:t>like </a:t>
            </a:r>
            <a:r>
              <a:rPr sz="2800" spc="-5" dirty="0">
                <a:latin typeface="Calibri"/>
                <a:cs typeface="Calibri"/>
              </a:rPr>
              <a:t>class, </a:t>
            </a:r>
            <a:r>
              <a:rPr sz="2800" spc="-10" dirty="0">
                <a:latin typeface="Calibri"/>
                <a:cs typeface="Calibri"/>
              </a:rPr>
              <a:t>functions, variables </a:t>
            </a:r>
            <a:r>
              <a:rPr sz="2800" spc="-15" dirty="0">
                <a:latin typeface="Calibri"/>
                <a:cs typeface="Calibri"/>
              </a:rPr>
              <a:t>etc.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2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Python</a:t>
            </a:r>
            <a:endParaRPr sz="28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Rules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writing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identifiers</a:t>
            </a:r>
            <a:endParaRPr sz="2800" dirty="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65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combination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letters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5" dirty="0">
                <a:latin typeface="Calibri"/>
                <a:cs typeface="Calibri"/>
              </a:rPr>
              <a:t>lowercase </a:t>
            </a:r>
            <a:r>
              <a:rPr sz="2400" spc="-5" dirty="0">
                <a:latin typeface="Calibri"/>
                <a:cs typeface="Calibri"/>
              </a:rPr>
              <a:t>(a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z) or </a:t>
            </a:r>
            <a:r>
              <a:rPr sz="2400" spc="-10" dirty="0">
                <a:latin typeface="Calibri"/>
                <a:cs typeface="Calibri"/>
              </a:rPr>
              <a:t>uppercase </a:t>
            </a:r>
            <a:r>
              <a:rPr sz="2400" dirty="0">
                <a:latin typeface="Calibri"/>
                <a:cs typeface="Calibri"/>
              </a:rPr>
              <a:t>(A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Z) or  digits (0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9)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15" dirty="0">
                <a:latin typeface="Calibri"/>
                <a:cs typeface="Calibri"/>
              </a:rPr>
              <a:t>underscore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(_)</a:t>
            </a:r>
            <a:endParaRPr sz="2400" dirty="0">
              <a:latin typeface="Calibri"/>
              <a:cs typeface="Calibri"/>
            </a:endParaRPr>
          </a:p>
          <a:p>
            <a:pPr marL="469265" lvl="1">
              <a:lnSpc>
                <a:spcPct val="100000"/>
              </a:lnSpc>
              <a:spcBef>
                <a:spcPts val="180"/>
              </a:spcBef>
              <a:tabLst>
                <a:tab pos="699135" algn="l"/>
              </a:tabLst>
            </a:pPr>
            <a:r>
              <a:rPr lang="en-US" sz="2400" spc="-10" dirty="0" smtClean="0">
                <a:solidFill>
                  <a:srgbClr val="C00000"/>
                </a:solidFill>
                <a:latin typeface="Calibri"/>
                <a:cs typeface="Calibri"/>
              </a:rPr>
              <a:t>    </a:t>
            </a:r>
            <a:r>
              <a:rPr sz="2400" spc="-10" dirty="0" err="1" smtClean="0">
                <a:solidFill>
                  <a:srgbClr val="C00000"/>
                </a:solidFill>
                <a:latin typeface="Calibri"/>
                <a:cs typeface="Calibri"/>
              </a:rPr>
              <a:t>myClass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, var_1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 err="1">
                <a:solidFill>
                  <a:srgbClr val="C00000"/>
                </a:solidFill>
                <a:latin typeface="Calibri"/>
                <a:cs typeface="Calibri"/>
              </a:rPr>
              <a:t>print_this_to_screen</a:t>
            </a:r>
            <a:r>
              <a:rPr sz="2400" spc="-5" dirty="0" smtClean="0">
                <a:latin typeface="Calibri"/>
                <a:cs typeface="Calibri"/>
              </a:rPr>
              <a:t>,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lang="en-US" sz="2400" spc="-5" dirty="0" err="1" smtClean="0">
                <a:solidFill>
                  <a:srgbClr val="FF0000"/>
                </a:solidFill>
                <a:latin typeface="Calibri"/>
                <a:cs typeface="Calibri"/>
              </a:rPr>
              <a:t>this_is</a:t>
            </a:r>
            <a:r>
              <a:rPr sz="2400" spc="-5" dirty="0" smtClean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10" dirty="0">
                <a:latin typeface="Calibri"/>
                <a:cs typeface="Calibri"/>
              </a:rPr>
              <a:t>valid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examples</a:t>
            </a:r>
            <a:endParaRPr sz="24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Cannot </a:t>
            </a:r>
            <a:r>
              <a:rPr sz="2400" spc="-15" dirty="0">
                <a:latin typeface="Calibri"/>
                <a:cs typeface="Calibri"/>
              </a:rPr>
              <a:t>start </a:t>
            </a:r>
            <a:r>
              <a:rPr sz="2400" dirty="0">
                <a:latin typeface="Calibri"/>
                <a:cs typeface="Calibri"/>
              </a:rPr>
              <a:t>with 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digit</a:t>
            </a:r>
            <a:r>
              <a:rPr lang="en-US" sz="2400" spc="-5" dirty="0" smtClean="0">
                <a:latin typeface="Calibri"/>
                <a:cs typeface="Calibri"/>
              </a:rPr>
              <a:t>  (</a:t>
            </a:r>
            <a:r>
              <a:rPr lang="en-US" sz="2400" spc="-10" dirty="0" smtClean="0">
                <a:solidFill>
                  <a:srgbClr val="C00000"/>
                </a:solidFill>
                <a:cs typeface="Calibri"/>
              </a:rPr>
              <a:t>1variable</a:t>
            </a:r>
            <a:r>
              <a:rPr lang="en-US" sz="2400" spc="-10" dirty="0" smtClean="0">
                <a:cs typeface="Calibri"/>
              </a:rPr>
              <a:t> </a:t>
            </a:r>
            <a:r>
              <a:rPr lang="en-US" sz="2400" dirty="0">
                <a:cs typeface="Calibri"/>
              </a:rPr>
              <a:t>is </a:t>
            </a:r>
            <a:r>
              <a:rPr lang="en-US" sz="2400" spc="-10" dirty="0">
                <a:cs typeface="Calibri"/>
              </a:rPr>
              <a:t>invalid, </a:t>
            </a:r>
            <a:r>
              <a:rPr lang="en-US" sz="2400" spc="-5" dirty="0">
                <a:cs typeface="Calibri"/>
              </a:rPr>
              <a:t>but </a:t>
            </a:r>
            <a:r>
              <a:rPr lang="en-US" sz="2400" spc="-10" dirty="0">
                <a:solidFill>
                  <a:srgbClr val="C00000"/>
                </a:solidFill>
                <a:cs typeface="Calibri"/>
              </a:rPr>
              <a:t>variable1</a:t>
            </a:r>
            <a:r>
              <a:rPr lang="en-US" sz="2400" spc="-10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is </a:t>
            </a:r>
            <a:r>
              <a:rPr lang="en-US" sz="2400" spc="-10" dirty="0">
                <a:cs typeface="Calibri"/>
              </a:rPr>
              <a:t>perfectly</a:t>
            </a:r>
            <a:r>
              <a:rPr lang="en-US" sz="2400" spc="-20" dirty="0">
                <a:cs typeface="Calibri"/>
              </a:rPr>
              <a:t> </a:t>
            </a:r>
            <a:r>
              <a:rPr lang="en-US" sz="2400" spc="-5" dirty="0" smtClean="0">
                <a:cs typeface="Calibri"/>
              </a:rPr>
              <a:t>fine)</a:t>
            </a:r>
            <a:endParaRPr sz="24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5" dirty="0" smtClean="0">
                <a:latin typeface="Calibri"/>
                <a:cs typeface="Calibri"/>
              </a:rPr>
              <a:t>Keywords </a:t>
            </a:r>
            <a:r>
              <a:rPr sz="2400" spc="-5" dirty="0">
                <a:latin typeface="Calibri"/>
                <a:cs typeface="Calibri"/>
              </a:rPr>
              <a:t>cannot be used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" dirty="0">
                <a:latin typeface="Calibri"/>
                <a:cs typeface="Calibri"/>
              </a:rPr>
              <a:t> identifiers</a:t>
            </a:r>
            <a:endParaRPr sz="24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Cannot </a:t>
            </a:r>
            <a:r>
              <a:rPr sz="2400" spc="-5" dirty="0">
                <a:latin typeface="Calibri"/>
                <a:cs typeface="Calibri"/>
              </a:rPr>
              <a:t>use special </a:t>
            </a:r>
            <a:r>
              <a:rPr sz="2400" spc="-10" dirty="0">
                <a:latin typeface="Calibri"/>
                <a:cs typeface="Calibri"/>
              </a:rPr>
              <a:t>symbols </a:t>
            </a:r>
            <a:r>
              <a:rPr sz="2400" spc="-20" dirty="0">
                <a:latin typeface="Calibri"/>
                <a:cs typeface="Calibri"/>
              </a:rPr>
              <a:t>like </a:t>
            </a:r>
            <a:r>
              <a:rPr sz="2400" dirty="0">
                <a:latin typeface="Calibri"/>
                <a:cs typeface="Calibri"/>
              </a:rPr>
              <a:t>!, </a:t>
            </a:r>
            <a:r>
              <a:rPr sz="2400" spc="-5" dirty="0">
                <a:latin typeface="Calibri"/>
                <a:cs typeface="Calibri"/>
              </a:rPr>
              <a:t>@, #, </a:t>
            </a:r>
            <a:r>
              <a:rPr sz="2400" dirty="0">
                <a:latin typeface="Calibri"/>
                <a:cs typeface="Calibri"/>
              </a:rPr>
              <a:t>$, % </a:t>
            </a:r>
            <a:r>
              <a:rPr sz="2400" spc="-10" dirty="0">
                <a:latin typeface="Calibri"/>
                <a:cs typeface="Calibri"/>
              </a:rPr>
              <a:t>etc.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our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identifier</a:t>
            </a:r>
            <a:endParaRPr sz="24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of </a:t>
            </a:r>
            <a:r>
              <a:rPr sz="2400" spc="-20" dirty="0">
                <a:latin typeface="Calibri"/>
                <a:cs typeface="Calibri"/>
              </a:rPr>
              <a:t>any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length.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981"/>
            <a:ext cx="670306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0000"/>
                </a:solidFill>
              </a:rPr>
              <a:t>Things </a:t>
            </a:r>
            <a:r>
              <a:rPr sz="4400" spc="-25" dirty="0">
                <a:solidFill>
                  <a:srgbClr val="000000"/>
                </a:solidFill>
              </a:rPr>
              <a:t>to care</a:t>
            </a:r>
            <a:r>
              <a:rPr sz="4400" spc="-50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about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57274"/>
            <a:ext cx="9587865" cy="306768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Python is a </a:t>
            </a:r>
            <a:r>
              <a:rPr sz="2800" spc="-10" dirty="0">
                <a:latin typeface="Calibri"/>
                <a:cs typeface="Calibri"/>
              </a:rPr>
              <a:t>case-sensitive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language.</a:t>
            </a:r>
            <a:endParaRPr sz="28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9135" algn="l"/>
              </a:tabLst>
            </a:pPr>
            <a:r>
              <a:rPr lang="en-US" sz="2400" spc="-20" dirty="0" smtClean="0">
                <a:solidFill>
                  <a:srgbClr val="C00000"/>
                </a:solidFill>
                <a:latin typeface="Calibri"/>
                <a:cs typeface="Calibri"/>
              </a:rPr>
              <a:t>A1</a:t>
            </a:r>
            <a:r>
              <a:rPr sz="2400" spc="-20" dirty="0" smtClean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lang="en-US" sz="2400" spc="-10" dirty="0" smtClean="0">
                <a:solidFill>
                  <a:srgbClr val="C00000"/>
                </a:solidFill>
                <a:latin typeface="Calibri"/>
                <a:cs typeface="Calibri"/>
              </a:rPr>
              <a:t>a1</a:t>
            </a:r>
            <a:r>
              <a:rPr sz="2400" spc="-10" dirty="0" smtClean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not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same.</a:t>
            </a:r>
            <a:endParaRPr sz="2400" dirty="0">
              <a:latin typeface="Calibri"/>
              <a:cs typeface="Calibri"/>
            </a:endParaRPr>
          </a:p>
          <a:p>
            <a:pPr marL="241300" marR="1539240" indent="-229235">
              <a:lnSpc>
                <a:spcPts val="3020"/>
              </a:lnSpc>
              <a:spcBef>
                <a:spcPts val="102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Multiple </a:t>
            </a:r>
            <a:r>
              <a:rPr sz="2800" spc="-20" dirty="0">
                <a:latin typeface="Calibri"/>
                <a:cs typeface="Calibri"/>
              </a:rPr>
              <a:t>words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20" dirty="0">
                <a:latin typeface="Calibri"/>
                <a:cs typeface="Calibri"/>
              </a:rPr>
              <a:t>separated </a:t>
            </a:r>
            <a:r>
              <a:rPr sz="2800" spc="-10" dirty="0">
                <a:latin typeface="Calibri"/>
                <a:cs typeface="Calibri"/>
              </a:rPr>
              <a:t>using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20" dirty="0">
                <a:latin typeface="Calibri"/>
                <a:cs typeface="Calibri"/>
              </a:rPr>
              <a:t>underscore, 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this_is_a_long_variable</a:t>
            </a:r>
            <a:endParaRPr sz="2800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241300" marR="5080" indent="-229235">
              <a:lnSpc>
                <a:spcPts val="302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Can also </a:t>
            </a:r>
            <a:r>
              <a:rPr sz="2800" spc="-10" dirty="0">
                <a:latin typeface="Calibri"/>
                <a:cs typeface="Calibri"/>
              </a:rPr>
              <a:t>use camel-case </a:t>
            </a:r>
            <a:r>
              <a:rPr sz="2800" spc="-15" dirty="0">
                <a:latin typeface="Calibri"/>
                <a:cs typeface="Calibri"/>
              </a:rPr>
              <a:t>style </a:t>
            </a:r>
            <a:r>
              <a:rPr sz="2800" spc="-5" dirty="0">
                <a:latin typeface="Calibri"/>
                <a:cs typeface="Calibri"/>
              </a:rPr>
              <a:t>of writing, i.e., </a:t>
            </a:r>
            <a:r>
              <a:rPr sz="2800" spc="-20" dirty="0">
                <a:latin typeface="Calibri"/>
                <a:cs typeface="Calibri"/>
              </a:rPr>
              <a:t>capitalize </a:t>
            </a:r>
            <a:r>
              <a:rPr sz="2800" spc="-10" dirty="0">
                <a:latin typeface="Calibri"/>
                <a:cs typeface="Calibri"/>
              </a:rPr>
              <a:t>every </a:t>
            </a:r>
            <a:r>
              <a:rPr sz="2800" spc="-25" dirty="0">
                <a:latin typeface="Calibri"/>
                <a:cs typeface="Calibri"/>
              </a:rPr>
              <a:t>first  </a:t>
            </a:r>
            <a:r>
              <a:rPr sz="2800" spc="-20" dirty="0">
                <a:latin typeface="Calibri"/>
                <a:cs typeface="Calibri"/>
              </a:rPr>
              <a:t>letter </a:t>
            </a:r>
            <a:r>
              <a:rPr sz="2800" spc="-5" dirty="0">
                <a:latin typeface="Calibri"/>
                <a:cs typeface="Calibri"/>
              </a:rPr>
              <a:t>of the </a:t>
            </a:r>
            <a:r>
              <a:rPr sz="2800" spc="-20" dirty="0">
                <a:latin typeface="Calibri"/>
                <a:cs typeface="Calibri"/>
              </a:rPr>
              <a:t>word </a:t>
            </a:r>
            <a:r>
              <a:rPr sz="2800" spc="-25" dirty="0">
                <a:latin typeface="Calibri"/>
                <a:cs typeface="Calibri"/>
              </a:rPr>
              <a:t>except </a:t>
            </a:r>
            <a:r>
              <a:rPr sz="2800" spc="-5" dirty="0">
                <a:latin typeface="Calibri"/>
                <a:cs typeface="Calibri"/>
              </a:rPr>
              <a:t>the initial </a:t>
            </a:r>
            <a:r>
              <a:rPr sz="2800" spc="-20" dirty="0">
                <a:latin typeface="Calibri"/>
                <a:cs typeface="Calibri"/>
              </a:rPr>
              <a:t>word </a:t>
            </a:r>
            <a:r>
              <a:rPr sz="2800" spc="-5" dirty="0">
                <a:latin typeface="Calibri"/>
                <a:cs typeface="Calibri"/>
              </a:rPr>
              <a:t>without </a:t>
            </a:r>
            <a:r>
              <a:rPr sz="2800" spc="-20" dirty="0">
                <a:latin typeface="Calibri"/>
                <a:cs typeface="Calibri"/>
              </a:rPr>
              <a:t>any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spaces</a:t>
            </a:r>
            <a:endParaRPr sz="28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camelCaseExample</a:t>
            </a:r>
            <a:endParaRPr sz="240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60" y="216670"/>
            <a:ext cx="3183467" cy="72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Operator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587" y="1017993"/>
            <a:ext cx="9701107" cy="3727302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  <a:tabLst>
                <a:tab pos="355600" algn="l"/>
              </a:tabLst>
            </a:pPr>
            <a:r>
              <a:rPr sz="4000" dirty="0">
                <a:latin typeface="Times New Roman"/>
                <a:cs typeface="Times New Roman"/>
              </a:rPr>
              <a:t>Python contains various</a:t>
            </a:r>
            <a:r>
              <a:rPr sz="4000" spc="-6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operators</a:t>
            </a:r>
          </a:p>
          <a:p>
            <a:pPr marL="355600" indent="-342900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355600" algn="l"/>
              </a:tabLst>
            </a:pPr>
            <a:r>
              <a:rPr sz="4000" dirty="0">
                <a:latin typeface="Times New Roman"/>
                <a:cs typeface="Times New Roman"/>
              </a:rPr>
              <a:t>Arithmetic </a:t>
            </a:r>
            <a:r>
              <a:rPr lang="en-US" sz="4000" dirty="0" smtClean="0">
                <a:latin typeface="Times New Roman"/>
                <a:cs typeface="Times New Roman"/>
              </a:rPr>
              <a:t>   </a:t>
            </a:r>
            <a:r>
              <a:rPr sz="4000" spc="-5" dirty="0" smtClean="0">
                <a:latin typeface="Times New Roman"/>
                <a:cs typeface="Times New Roman"/>
              </a:rPr>
              <a:t>+</a:t>
            </a:r>
            <a:r>
              <a:rPr lang="en-US" sz="4000" spc="-5" dirty="0" smtClean="0">
                <a:latin typeface="Times New Roman"/>
                <a:cs typeface="Times New Roman"/>
              </a:rPr>
              <a:t> </a:t>
            </a:r>
            <a:r>
              <a:rPr sz="4000" spc="-5" dirty="0" smtClean="0">
                <a:latin typeface="Times New Roman"/>
                <a:cs typeface="Times New Roman"/>
              </a:rPr>
              <a:t> -</a:t>
            </a:r>
            <a:r>
              <a:rPr lang="en-US" sz="4000" spc="-5" dirty="0" smtClean="0">
                <a:latin typeface="Times New Roman"/>
                <a:cs typeface="Times New Roman"/>
              </a:rPr>
              <a:t> </a:t>
            </a:r>
            <a:r>
              <a:rPr sz="4000" spc="-5" dirty="0" smtClean="0">
                <a:latin typeface="Times New Roman"/>
                <a:cs typeface="Times New Roman"/>
              </a:rPr>
              <a:t> *</a:t>
            </a:r>
            <a:r>
              <a:rPr lang="en-US" sz="4000" spc="-5" dirty="0" smtClean="0">
                <a:latin typeface="Times New Roman"/>
                <a:cs typeface="Times New Roman"/>
              </a:rPr>
              <a:t> </a:t>
            </a:r>
            <a:r>
              <a:rPr sz="4000" spc="-5" dirty="0" smtClean="0">
                <a:latin typeface="Times New Roman"/>
                <a:cs typeface="Times New Roman"/>
              </a:rPr>
              <a:t> /</a:t>
            </a:r>
            <a:r>
              <a:rPr lang="en-US" sz="4000" spc="-5" dirty="0" smtClean="0">
                <a:latin typeface="Times New Roman"/>
                <a:cs typeface="Times New Roman"/>
              </a:rPr>
              <a:t> </a:t>
            </a:r>
            <a:r>
              <a:rPr sz="4000" spc="-5" dirty="0" smtClean="0">
                <a:latin typeface="Times New Roman"/>
                <a:cs typeface="Times New Roman"/>
              </a:rPr>
              <a:t> %</a:t>
            </a:r>
            <a:r>
              <a:rPr lang="en-US" sz="4000" spc="-5" dirty="0" smtClean="0">
                <a:latin typeface="Times New Roman"/>
                <a:cs typeface="Times New Roman"/>
              </a:rPr>
              <a:t>  </a:t>
            </a:r>
            <a:r>
              <a:rPr sz="4000" spc="-20" dirty="0" smtClean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**</a:t>
            </a: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355600" algn="l"/>
              </a:tabLst>
            </a:pPr>
            <a:r>
              <a:rPr sz="4000" dirty="0">
                <a:latin typeface="Times New Roman"/>
                <a:cs typeface="Times New Roman"/>
              </a:rPr>
              <a:t>Relational </a:t>
            </a:r>
            <a:r>
              <a:rPr sz="4000" spc="-5" dirty="0">
                <a:latin typeface="Times New Roman"/>
                <a:cs typeface="Times New Roman"/>
              </a:rPr>
              <a:t>== != </a:t>
            </a:r>
            <a:r>
              <a:rPr sz="4000" dirty="0">
                <a:latin typeface="Times New Roman"/>
                <a:cs typeface="Times New Roman"/>
              </a:rPr>
              <a:t>&lt;&gt; </a:t>
            </a:r>
            <a:r>
              <a:rPr sz="4000" spc="-5" dirty="0">
                <a:latin typeface="Times New Roman"/>
                <a:cs typeface="Times New Roman"/>
              </a:rPr>
              <a:t>&lt;=</a:t>
            </a:r>
            <a:r>
              <a:rPr sz="4000" spc="-65" dirty="0">
                <a:latin typeface="Times New Roman"/>
                <a:cs typeface="Times New Roman"/>
              </a:rPr>
              <a:t> </a:t>
            </a:r>
            <a:r>
              <a:rPr lang="en-US" sz="4000" spc="-65" dirty="0" smtClean="0">
                <a:latin typeface="Times New Roman"/>
                <a:cs typeface="Times New Roman"/>
              </a:rPr>
              <a:t> </a:t>
            </a:r>
            <a:r>
              <a:rPr sz="4000" spc="-5" dirty="0" smtClean="0">
                <a:latin typeface="Times New Roman"/>
                <a:cs typeface="Times New Roman"/>
              </a:rPr>
              <a:t>&gt;=</a:t>
            </a:r>
            <a:endParaRPr sz="4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355600" algn="l"/>
              </a:tabLst>
            </a:pPr>
            <a:r>
              <a:rPr sz="4000" dirty="0">
                <a:latin typeface="Times New Roman"/>
                <a:cs typeface="Times New Roman"/>
              </a:rPr>
              <a:t>Logical </a:t>
            </a:r>
            <a:r>
              <a:rPr lang="en-US" sz="4000" dirty="0" smtClean="0">
                <a:latin typeface="Times New Roman"/>
                <a:cs typeface="Times New Roman"/>
              </a:rPr>
              <a:t> </a:t>
            </a:r>
            <a:r>
              <a:rPr sz="4000" spc="-5" dirty="0" smtClean="0">
                <a:latin typeface="Times New Roman"/>
                <a:cs typeface="Times New Roman"/>
              </a:rPr>
              <a:t>and </a:t>
            </a:r>
            <a:r>
              <a:rPr lang="en-US" sz="4000" spc="-5" dirty="0" smtClean="0">
                <a:latin typeface="Times New Roman"/>
                <a:cs typeface="Times New Roman"/>
              </a:rPr>
              <a:t> </a:t>
            </a:r>
            <a:r>
              <a:rPr sz="4000" dirty="0" smtClean="0">
                <a:latin typeface="Times New Roman"/>
                <a:cs typeface="Times New Roman"/>
              </a:rPr>
              <a:t>not</a:t>
            </a:r>
            <a:r>
              <a:rPr sz="4000" spc="-10" dirty="0" smtClean="0">
                <a:latin typeface="Times New Roman"/>
                <a:cs typeface="Times New Roman"/>
              </a:rPr>
              <a:t> </a:t>
            </a:r>
            <a:r>
              <a:rPr lang="en-US" sz="4000" spc="-10" dirty="0" smtClean="0">
                <a:latin typeface="Times New Roman"/>
                <a:cs typeface="Times New Roman"/>
              </a:rPr>
              <a:t> </a:t>
            </a:r>
            <a:r>
              <a:rPr sz="4000" spc="-5" dirty="0" smtClean="0">
                <a:latin typeface="Times New Roman"/>
                <a:cs typeface="Times New Roman"/>
              </a:rPr>
              <a:t>or</a:t>
            </a:r>
            <a:r>
              <a:rPr lang="en-US" sz="4000" spc="-5" dirty="0" smtClean="0">
                <a:latin typeface="Times New Roman"/>
                <a:cs typeface="Times New Roman"/>
              </a:rPr>
              <a:t>    </a:t>
            </a:r>
            <a:endParaRPr sz="4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355600" algn="l"/>
              </a:tabLst>
            </a:pPr>
            <a:r>
              <a:rPr sz="4000" dirty="0">
                <a:latin typeface="Times New Roman"/>
                <a:cs typeface="Times New Roman"/>
              </a:rPr>
              <a:t>Bitwise </a:t>
            </a:r>
            <a:r>
              <a:rPr sz="4000" spc="-5" dirty="0" smtClean="0">
                <a:latin typeface="Times New Roman"/>
                <a:cs typeface="Times New Roman"/>
              </a:rPr>
              <a:t>&amp;</a:t>
            </a:r>
            <a:r>
              <a:rPr lang="en-US" sz="4000" spc="-5" dirty="0" smtClean="0">
                <a:latin typeface="Times New Roman"/>
                <a:cs typeface="Times New Roman"/>
              </a:rPr>
              <a:t> </a:t>
            </a:r>
            <a:r>
              <a:rPr sz="4000" spc="-5" dirty="0" smtClean="0">
                <a:latin typeface="Times New Roman"/>
                <a:cs typeface="Times New Roman"/>
              </a:rPr>
              <a:t>~</a:t>
            </a:r>
            <a:r>
              <a:rPr lang="en-US" sz="4000" spc="-5" dirty="0" smtClean="0">
                <a:latin typeface="Times New Roman"/>
                <a:cs typeface="Times New Roman"/>
              </a:rPr>
              <a:t> </a:t>
            </a:r>
            <a:r>
              <a:rPr sz="4000" spc="-5" dirty="0" smtClean="0">
                <a:latin typeface="Times New Roman"/>
                <a:cs typeface="Times New Roman"/>
              </a:rPr>
              <a:t>|</a:t>
            </a:r>
            <a:r>
              <a:rPr lang="en-US" sz="4000" spc="-5" dirty="0" smtClean="0">
                <a:latin typeface="Times New Roman"/>
                <a:cs typeface="Times New Roman"/>
              </a:rPr>
              <a:t> </a:t>
            </a:r>
            <a:r>
              <a:rPr sz="4000" spc="-5" dirty="0" smtClean="0">
                <a:latin typeface="Times New Roman"/>
                <a:cs typeface="Times New Roman"/>
              </a:rPr>
              <a:t>^</a:t>
            </a:r>
            <a:r>
              <a:rPr lang="en-US" sz="4000" spc="-5" dirty="0" smtClean="0">
                <a:latin typeface="Times New Roman"/>
                <a:cs typeface="Times New Roman"/>
              </a:rPr>
              <a:t> </a:t>
            </a:r>
            <a:r>
              <a:rPr sz="4000" spc="-5" dirty="0" smtClean="0">
                <a:latin typeface="Times New Roman"/>
                <a:cs typeface="Times New Roman"/>
              </a:rPr>
              <a:t>&lt;&lt;</a:t>
            </a:r>
            <a:r>
              <a:rPr sz="4000" spc="-20" dirty="0" smtClean="0">
                <a:latin typeface="Times New Roman"/>
                <a:cs typeface="Times New Roman"/>
              </a:rPr>
              <a:t> </a:t>
            </a:r>
            <a:r>
              <a:rPr lang="en-US" sz="4000" spc="-20" dirty="0" smtClean="0">
                <a:latin typeface="Times New Roman"/>
                <a:cs typeface="Times New Roman"/>
              </a:rPr>
              <a:t> </a:t>
            </a:r>
            <a:r>
              <a:rPr sz="4000" spc="-5" dirty="0" smtClean="0">
                <a:latin typeface="Times New Roman"/>
                <a:cs typeface="Times New Roman"/>
              </a:rPr>
              <a:t>&gt;&gt;</a:t>
            </a:r>
            <a:endParaRPr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6658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3608" y="216670"/>
            <a:ext cx="3224953" cy="72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Delimiter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587" y="1140918"/>
            <a:ext cx="10512212" cy="27308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sz="4000" spc="-5" dirty="0">
                <a:latin typeface="Times New Roman"/>
                <a:cs typeface="Times New Roman"/>
              </a:rPr>
              <a:t>It </a:t>
            </a:r>
            <a:r>
              <a:rPr sz="4000" dirty="0">
                <a:latin typeface="Times New Roman"/>
                <a:cs typeface="Times New Roman"/>
              </a:rPr>
              <a:t>is symbol </a:t>
            </a:r>
            <a:r>
              <a:rPr sz="4000" spc="-5" dirty="0">
                <a:latin typeface="Times New Roman"/>
                <a:cs typeface="Times New Roman"/>
              </a:rPr>
              <a:t>that </a:t>
            </a:r>
            <a:r>
              <a:rPr sz="4000" dirty="0">
                <a:latin typeface="Times New Roman"/>
                <a:cs typeface="Times New Roman"/>
              </a:rPr>
              <a:t>perform special </a:t>
            </a:r>
            <a:r>
              <a:rPr sz="4000" spc="-5" dirty="0">
                <a:latin typeface="Times New Roman"/>
                <a:cs typeface="Times New Roman"/>
              </a:rPr>
              <a:t>role  in </a:t>
            </a:r>
            <a:r>
              <a:rPr sz="4000" dirty="0">
                <a:latin typeface="Times New Roman"/>
                <a:cs typeface="Times New Roman"/>
              </a:rPr>
              <a:t>python like grouping, punctuation  </a:t>
            </a:r>
            <a:r>
              <a:rPr sz="4000" spc="-5" dirty="0">
                <a:latin typeface="Times New Roman"/>
                <a:cs typeface="Times New Roman"/>
              </a:rPr>
              <a:t>and</a:t>
            </a:r>
            <a:r>
              <a:rPr sz="4000" spc="-1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assignment</a:t>
            </a:r>
          </a:p>
          <a:p>
            <a:pPr marL="355600" indent="-342900" algn="just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355600" algn="l"/>
              </a:tabLst>
            </a:pPr>
            <a:r>
              <a:rPr sz="4000" spc="-5" dirty="0">
                <a:latin typeface="Times New Roman"/>
                <a:cs typeface="Times New Roman"/>
              </a:rPr>
              <a:t>() []</a:t>
            </a:r>
            <a:r>
              <a:rPr sz="4000" spc="2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{}</a:t>
            </a:r>
            <a:endParaRPr sz="4000"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355600" algn="l"/>
              </a:tabLst>
            </a:pPr>
            <a:r>
              <a:rPr sz="4000" spc="-5" dirty="0">
                <a:latin typeface="Times New Roman"/>
                <a:cs typeface="Times New Roman"/>
              </a:rPr>
              <a:t>, </a:t>
            </a:r>
            <a:r>
              <a:rPr sz="4000" dirty="0">
                <a:latin typeface="Times New Roman"/>
                <a:cs typeface="Times New Roman"/>
              </a:rPr>
              <a:t>:. </a:t>
            </a:r>
            <a:r>
              <a:rPr sz="4000" spc="-5" dirty="0">
                <a:latin typeface="Times New Roman"/>
                <a:cs typeface="Times New Roman"/>
              </a:rPr>
              <a:t>=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;</a:t>
            </a:r>
            <a:endParaRPr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945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344642"/>
            <a:ext cx="10160000" cy="72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mtClean="0"/>
              <a:t>Literal</a:t>
            </a:r>
            <a:r>
              <a:rPr lang="en-US" dirty="0" smtClean="0"/>
              <a:t>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77517" y="1524000"/>
            <a:ext cx="10657840" cy="3575979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 marR="12700">
              <a:lnSpc>
                <a:spcPts val="3260"/>
              </a:lnSpc>
              <a:spcBef>
                <a:spcPts val="885"/>
              </a:spcBef>
              <a:tabLst>
                <a:tab pos="354965" algn="l"/>
                <a:tab pos="355600" algn="l"/>
              </a:tabLst>
            </a:pPr>
            <a:r>
              <a:rPr sz="3400" dirty="0">
                <a:latin typeface="Times New Roman"/>
                <a:cs typeface="Times New Roman"/>
              </a:rPr>
              <a:t>Literals </a:t>
            </a:r>
            <a:r>
              <a:rPr sz="3400" spc="-5" dirty="0">
                <a:latin typeface="Times New Roman"/>
                <a:cs typeface="Times New Roman"/>
              </a:rPr>
              <a:t>are </a:t>
            </a:r>
            <a:r>
              <a:rPr sz="3400" dirty="0">
                <a:latin typeface="Times New Roman"/>
                <a:cs typeface="Times New Roman"/>
              </a:rPr>
              <a:t>numbers </a:t>
            </a:r>
            <a:r>
              <a:rPr sz="3400" spc="-5" dirty="0">
                <a:latin typeface="Times New Roman"/>
                <a:cs typeface="Times New Roman"/>
              </a:rPr>
              <a:t>or strings or </a:t>
            </a:r>
            <a:r>
              <a:rPr sz="3400" dirty="0">
                <a:latin typeface="Times New Roman"/>
                <a:cs typeface="Times New Roman"/>
              </a:rPr>
              <a:t>characters  appear </a:t>
            </a:r>
            <a:r>
              <a:rPr sz="3400" spc="-5" dirty="0">
                <a:latin typeface="Times New Roman"/>
                <a:cs typeface="Times New Roman"/>
              </a:rPr>
              <a:t>in </a:t>
            </a:r>
            <a:r>
              <a:rPr sz="3400" dirty="0">
                <a:latin typeface="Times New Roman"/>
                <a:cs typeface="Times New Roman"/>
              </a:rPr>
              <a:t>the</a:t>
            </a:r>
            <a:r>
              <a:rPr sz="3400" spc="5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program.</a:t>
            </a:r>
          </a:p>
          <a:p>
            <a:pPr marL="12700">
              <a:lnSpc>
                <a:spcPct val="100000"/>
              </a:lnSpc>
              <a:tabLst>
                <a:tab pos="354965" algn="l"/>
                <a:tab pos="355600" algn="l"/>
              </a:tabLst>
            </a:pPr>
            <a:r>
              <a:rPr sz="3400" dirty="0" smtClean="0">
                <a:latin typeface="Times New Roman"/>
                <a:cs typeface="Times New Roman"/>
              </a:rPr>
              <a:t>Example</a:t>
            </a:r>
            <a:r>
              <a:rPr sz="3400" dirty="0">
                <a:latin typeface="Times New Roman"/>
                <a:cs typeface="Times New Roman"/>
              </a:rPr>
              <a:t>:</a:t>
            </a: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400" dirty="0">
                <a:latin typeface="Times New Roman"/>
                <a:cs typeface="Times New Roman"/>
              </a:rPr>
              <a:t>78 </a:t>
            </a:r>
            <a:r>
              <a:rPr sz="3400" spc="-5" dirty="0">
                <a:latin typeface="Times New Roman"/>
                <a:cs typeface="Times New Roman"/>
              </a:rPr>
              <a:t>– </a:t>
            </a:r>
            <a:r>
              <a:rPr sz="3400" dirty="0">
                <a:latin typeface="Times New Roman"/>
                <a:cs typeface="Times New Roman"/>
              </a:rPr>
              <a:t>Integer literal</a:t>
            </a: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400" dirty="0">
                <a:latin typeface="Times New Roman"/>
                <a:cs typeface="Times New Roman"/>
              </a:rPr>
              <a:t>21.32- floating point</a:t>
            </a:r>
            <a:r>
              <a:rPr sz="3400" spc="-30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literal</a:t>
            </a:r>
            <a:endParaRPr sz="3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400" spc="-5" dirty="0">
                <a:latin typeface="Times New Roman"/>
                <a:cs typeface="Times New Roman"/>
              </a:rPr>
              <a:t>‘q’- </a:t>
            </a:r>
            <a:r>
              <a:rPr sz="3400" dirty="0">
                <a:latin typeface="Times New Roman"/>
                <a:cs typeface="Times New Roman"/>
              </a:rPr>
              <a:t>character</a:t>
            </a:r>
            <a:r>
              <a:rPr sz="3400" spc="25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literal</a:t>
            </a:r>
            <a:endParaRPr sz="3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400" dirty="0">
                <a:latin typeface="Times New Roman"/>
                <a:cs typeface="Times New Roman"/>
              </a:rPr>
              <a:t>“Hello” </a:t>
            </a:r>
            <a:r>
              <a:rPr sz="3400" spc="-5" dirty="0">
                <a:latin typeface="Times New Roman"/>
                <a:cs typeface="Times New Roman"/>
              </a:rPr>
              <a:t>– String</a:t>
            </a:r>
            <a:r>
              <a:rPr sz="3400" dirty="0">
                <a:latin typeface="Times New Roman"/>
                <a:cs typeface="Times New Roman"/>
              </a:rPr>
              <a:t> </a:t>
            </a:r>
            <a:r>
              <a:rPr sz="3400" dirty="0" smtClean="0">
                <a:latin typeface="Times New Roman"/>
                <a:cs typeface="Times New Roman"/>
              </a:rPr>
              <a:t>literal</a:t>
            </a:r>
            <a:endParaRPr sz="3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9711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220726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solidFill>
                  <a:srgbClr val="000000"/>
                </a:solidFill>
              </a:rPr>
              <a:t>Literals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9929495" cy="288163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Calibri"/>
                <a:cs typeface="Calibri"/>
              </a:rPr>
              <a:t>Literal </a:t>
            </a:r>
            <a:r>
              <a:rPr sz="2800" spc="-5" dirty="0">
                <a:latin typeface="Calibri"/>
                <a:cs typeface="Calibri"/>
              </a:rPr>
              <a:t>is a </a:t>
            </a:r>
            <a:r>
              <a:rPr sz="2800" spc="-30" dirty="0">
                <a:latin typeface="Calibri"/>
                <a:cs typeface="Calibri"/>
              </a:rPr>
              <a:t>raw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0" dirty="0">
                <a:latin typeface="Calibri"/>
                <a:cs typeface="Calibri"/>
              </a:rPr>
              <a:t>given </a:t>
            </a:r>
            <a:r>
              <a:rPr sz="2800" spc="-5" dirty="0">
                <a:latin typeface="Calibri"/>
                <a:cs typeface="Calibri"/>
              </a:rPr>
              <a:t>in a </a:t>
            </a:r>
            <a:r>
              <a:rPr sz="2800" spc="-10" dirty="0">
                <a:latin typeface="Calibri"/>
                <a:cs typeface="Calibri"/>
              </a:rPr>
              <a:t>variable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20" dirty="0">
                <a:latin typeface="Calibri"/>
                <a:cs typeface="Calibri"/>
              </a:rPr>
              <a:t>constant. </a:t>
            </a:r>
            <a:r>
              <a:rPr sz="2800" spc="-5" dirty="0">
                <a:latin typeface="Calibri"/>
                <a:cs typeface="Calibri"/>
              </a:rPr>
              <a:t>In Python, </a:t>
            </a:r>
            <a:r>
              <a:rPr sz="2800" spc="-15" dirty="0">
                <a:latin typeface="Calibri"/>
                <a:cs typeface="Calibri"/>
              </a:rPr>
              <a:t>there 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various </a:t>
            </a:r>
            <a:r>
              <a:rPr sz="2800" spc="-5" dirty="0">
                <a:latin typeface="Calibri"/>
                <a:cs typeface="Calibri"/>
              </a:rPr>
              <a:t>types of </a:t>
            </a:r>
            <a:r>
              <a:rPr sz="2800" spc="-15" dirty="0">
                <a:latin typeface="Calibri"/>
                <a:cs typeface="Calibri"/>
              </a:rPr>
              <a:t>literals </a:t>
            </a:r>
            <a:r>
              <a:rPr sz="2800" spc="-10" dirty="0">
                <a:latin typeface="Calibri"/>
                <a:cs typeface="Calibri"/>
              </a:rPr>
              <a:t>they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follows:</a:t>
            </a:r>
            <a:endParaRPr sz="28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Numeric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literals</a:t>
            </a:r>
            <a:endParaRPr sz="28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String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literals</a:t>
            </a:r>
            <a:endParaRPr sz="28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Boolean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literals</a:t>
            </a:r>
            <a:endParaRPr sz="28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Special </a:t>
            </a:r>
            <a:r>
              <a:rPr sz="2800" spc="-15" dirty="0">
                <a:latin typeface="Calibri"/>
                <a:cs typeface="Calibri"/>
              </a:rPr>
              <a:t>literals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911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992"/>
            <a:ext cx="108178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0000"/>
                </a:solidFill>
              </a:rPr>
              <a:t>Numeric</a:t>
            </a:r>
            <a:r>
              <a:rPr sz="4400" spc="-75" dirty="0">
                <a:solidFill>
                  <a:srgbClr val="000000"/>
                </a:solidFill>
              </a:rPr>
              <a:t> </a:t>
            </a:r>
            <a:r>
              <a:rPr sz="4400" spc="-15" dirty="0" smtClean="0">
                <a:solidFill>
                  <a:srgbClr val="000000"/>
                </a:solidFill>
              </a:rPr>
              <a:t>Literals</a:t>
            </a:r>
            <a:r>
              <a:rPr lang="en-US" sz="4400" spc="-15" dirty="0" smtClean="0">
                <a:solidFill>
                  <a:srgbClr val="000000"/>
                </a:solidFill>
              </a:rPr>
              <a:t>       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228600" y="1295400"/>
            <a:ext cx="7848600" cy="441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/>
          <p:cNvSpPr/>
          <p:nvPr/>
        </p:nvSpPr>
        <p:spPr>
          <a:xfrm>
            <a:off x="6019800" y="2438400"/>
            <a:ext cx="52578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dirty="0" smtClean="0"/>
              <a:t>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569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449326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0000"/>
                </a:solidFill>
              </a:rPr>
              <a:t>String</a:t>
            </a:r>
            <a:r>
              <a:rPr sz="4400" spc="-60" dirty="0">
                <a:solidFill>
                  <a:srgbClr val="000000"/>
                </a:solidFill>
              </a:rPr>
              <a:t> </a:t>
            </a:r>
            <a:r>
              <a:rPr sz="4400" spc="-20" dirty="0">
                <a:solidFill>
                  <a:srgbClr val="000000"/>
                </a:solidFill>
              </a:rPr>
              <a:t>Literals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533400" y="1371600"/>
            <a:ext cx="7848600" cy="4526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/>
          <p:cNvSpPr/>
          <p:nvPr/>
        </p:nvSpPr>
        <p:spPr>
          <a:xfrm>
            <a:off x="5943600" y="2286000"/>
            <a:ext cx="5105400" cy="388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889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601726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0000"/>
                </a:solidFill>
              </a:rPr>
              <a:t>Using boolean</a:t>
            </a:r>
            <a:r>
              <a:rPr sz="4400" spc="-55" dirty="0">
                <a:solidFill>
                  <a:srgbClr val="000000"/>
                </a:solidFill>
              </a:rPr>
              <a:t> </a:t>
            </a:r>
            <a:r>
              <a:rPr sz="4400" spc="-20" dirty="0">
                <a:solidFill>
                  <a:srgbClr val="000000"/>
                </a:solidFill>
              </a:rPr>
              <a:t>literals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304800" y="1066800"/>
            <a:ext cx="7534656" cy="419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/>
          <p:cNvSpPr/>
          <p:nvPr/>
        </p:nvSpPr>
        <p:spPr>
          <a:xfrm>
            <a:off x="4114800" y="2590800"/>
            <a:ext cx="6400800" cy="396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828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0" y="529489"/>
            <a:ext cx="10134600" cy="5388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00000"/>
              </a:lnSpc>
              <a:spcBef>
                <a:spcPts val="670"/>
              </a:spcBef>
              <a:tabLst>
                <a:tab pos="241935" algn="l"/>
              </a:tabLst>
            </a:pPr>
            <a:endParaRPr lang="en-US" sz="3000" dirty="0"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3000" spc="-15" dirty="0">
                <a:cs typeface="Calibri"/>
              </a:rPr>
              <a:t>General</a:t>
            </a:r>
            <a:r>
              <a:rPr lang="en-US" sz="3000" spc="-10" dirty="0">
                <a:cs typeface="Calibri"/>
              </a:rPr>
              <a:t> purpose</a:t>
            </a:r>
            <a:endParaRPr lang="en-US" sz="3000" dirty="0"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9135" algn="l"/>
              </a:tabLst>
            </a:pPr>
            <a:r>
              <a:rPr lang="en-US" sz="3000" spc="-30" dirty="0">
                <a:cs typeface="Calibri"/>
              </a:rPr>
              <a:t>Python is used in engineering field to develop Web </a:t>
            </a:r>
            <a:r>
              <a:rPr lang="en-US" sz="3000" spc="-10" dirty="0">
                <a:cs typeface="Calibri"/>
              </a:rPr>
              <a:t>Application</a:t>
            </a:r>
            <a:r>
              <a:rPr lang="en-US" sz="3000" spc="-15" dirty="0">
                <a:cs typeface="Calibri"/>
              </a:rPr>
              <a:t>(like: </a:t>
            </a:r>
            <a:r>
              <a:rPr lang="en-US" sz="3000" spc="-10" dirty="0" err="1">
                <a:cs typeface="Calibri"/>
              </a:rPr>
              <a:t>Django</a:t>
            </a:r>
            <a:r>
              <a:rPr lang="en-US" sz="3000" spc="-10" dirty="0">
                <a:cs typeface="Calibri"/>
              </a:rPr>
              <a:t> </a:t>
            </a:r>
            <a:r>
              <a:rPr lang="en-US" sz="3000" dirty="0">
                <a:cs typeface="Calibri"/>
              </a:rPr>
              <a:t>and</a:t>
            </a:r>
            <a:r>
              <a:rPr lang="en-US" sz="3000" spc="10" dirty="0">
                <a:cs typeface="Calibri"/>
              </a:rPr>
              <a:t> </a:t>
            </a:r>
            <a:r>
              <a:rPr lang="en-US" sz="3000" spc="-5" dirty="0">
                <a:cs typeface="Calibri"/>
              </a:rPr>
              <a:t>Bottle</a:t>
            </a:r>
            <a:r>
              <a:rPr lang="en-US" sz="3000" spc="-5" dirty="0" smtClean="0">
                <a:cs typeface="Calibri"/>
              </a:rPr>
              <a:t>)</a:t>
            </a:r>
            <a:endParaRPr lang="en-US" sz="3000" dirty="0"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lang="en-US" sz="3000" spc="-5" dirty="0">
                <a:cs typeface="Calibri"/>
              </a:rPr>
              <a:t>Used by data scientists to </a:t>
            </a:r>
            <a:r>
              <a:rPr lang="en-US" sz="3000" spc="-5" dirty="0" err="1">
                <a:cs typeface="Calibri"/>
              </a:rPr>
              <a:t>analyse</a:t>
            </a:r>
            <a:r>
              <a:rPr lang="en-US" sz="3000" spc="-5" dirty="0">
                <a:cs typeface="Calibri"/>
              </a:rPr>
              <a:t> large amount of data           (</a:t>
            </a:r>
            <a:r>
              <a:rPr lang="en-US" sz="3000" dirty="0" err="1">
                <a:cs typeface="Calibri"/>
              </a:rPr>
              <a:t>NumPy</a:t>
            </a:r>
            <a:r>
              <a:rPr lang="en-US" sz="3000" dirty="0">
                <a:cs typeface="Calibri"/>
              </a:rPr>
              <a:t>)</a:t>
            </a: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lang="en-US" sz="3000" spc="-10" dirty="0">
                <a:cs typeface="Calibri"/>
              </a:rPr>
              <a:t>To develop graphical </a:t>
            </a:r>
            <a:r>
              <a:rPr lang="en-US" sz="3000" spc="-5" dirty="0">
                <a:cs typeface="Calibri"/>
              </a:rPr>
              <a:t>user </a:t>
            </a:r>
            <a:r>
              <a:rPr lang="en-US" sz="3000" spc="-10" dirty="0">
                <a:cs typeface="Calibri"/>
              </a:rPr>
              <a:t>Interfaces (</a:t>
            </a:r>
            <a:r>
              <a:rPr lang="en-US" sz="3000" spc="-10" dirty="0" err="1">
                <a:cs typeface="Calibri"/>
              </a:rPr>
              <a:t>Pygame</a:t>
            </a:r>
            <a:r>
              <a:rPr lang="en-US" sz="3000" spc="-10" dirty="0">
                <a:cs typeface="Calibri"/>
              </a:rPr>
              <a:t>,</a:t>
            </a:r>
            <a:r>
              <a:rPr lang="en-US" sz="3000" spc="-40" dirty="0">
                <a:cs typeface="Calibri"/>
              </a:rPr>
              <a:t> </a:t>
            </a:r>
            <a:r>
              <a:rPr lang="en-US" sz="3000" spc="-10" dirty="0">
                <a:cs typeface="Calibri"/>
              </a:rPr>
              <a:t>Panda3D), network security and many more applications</a:t>
            </a:r>
            <a:r>
              <a:rPr lang="en-US" sz="3000" spc="-10" dirty="0" smtClean="0">
                <a:cs typeface="Calibri"/>
              </a:rPr>
              <a:t>.</a:t>
            </a: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lang="en-US" sz="3000" spc="-10" dirty="0" smtClean="0">
                <a:cs typeface="Calibri"/>
              </a:rPr>
              <a:t>Image processing applications can be developed using </a:t>
            </a:r>
            <a:r>
              <a:rPr lang="en-US" sz="3000" spc="-10" dirty="0" err="1" smtClean="0">
                <a:cs typeface="Calibri"/>
              </a:rPr>
              <a:t>scikit</a:t>
            </a:r>
            <a:r>
              <a:rPr lang="en-US" sz="3000" spc="-10" dirty="0" smtClean="0">
                <a:cs typeface="Calibri"/>
              </a:rPr>
              <a:t>-image library</a:t>
            </a: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lang="en-US" sz="3000" spc="-10" dirty="0" smtClean="0">
                <a:cs typeface="Calibri"/>
              </a:rPr>
              <a:t>Develop IOT applications using </a:t>
            </a:r>
            <a:r>
              <a:rPr lang="en-US" sz="3000" spc="-10" dirty="0" err="1" smtClean="0">
                <a:cs typeface="Calibri"/>
              </a:rPr>
              <a:t>Arduino</a:t>
            </a:r>
            <a:r>
              <a:rPr lang="en-US" sz="3000" spc="-10" dirty="0" smtClean="0">
                <a:cs typeface="Calibri"/>
              </a:rPr>
              <a:t> and Raspberry pi</a:t>
            </a:r>
            <a:endParaRPr lang="en-US" sz="3000" dirty="0"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981"/>
            <a:ext cx="601726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0000"/>
                </a:solidFill>
              </a:rPr>
              <a:t>Special</a:t>
            </a:r>
            <a:r>
              <a:rPr sz="4400" spc="-60" dirty="0">
                <a:solidFill>
                  <a:srgbClr val="000000"/>
                </a:solidFill>
              </a:rPr>
              <a:t> </a:t>
            </a:r>
            <a:r>
              <a:rPr sz="4400" spc="-10" dirty="0">
                <a:solidFill>
                  <a:srgbClr val="000000"/>
                </a:solidFill>
              </a:rPr>
              <a:t>literal(None)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2209800" y="1371600"/>
            <a:ext cx="80772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626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7400" y="1905000"/>
            <a:ext cx="8153400" cy="44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579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716026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solidFill>
                  <a:srgbClr val="000000"/>
                </a:solidFill>
              </a:rPr>
              <a:t>Literals </a:t>
            </a:r>
            <a:r>
              <a:rPr sz="4400" spc="-5" dirty="0">
                <a:solidFill>
                  <a:srgbClr val="000000"/>
                </a:solidFill>
              </a:rPr>
              <a:t>Collection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457200" y="609600"/>
            <a:ext cx="8686800" cy="3886200"/>
          </a:xfrm>
          <a:prstGeom prst="rect">
            <a:avLst/>
          </a:prstGeom>
          <a:blipFill>
            <a:blip r:embed="rId2" cstate="print"/>
            <a:srcRect/>
            <a:stretch>
              <a:fillRect t="-8522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/>
          <p:cNvSpPr/>
          <p:nvPr/>
        </p:nvSpPr>
        <p:spPr>
          <a:xfrm>
            <a:off x="2743200" y="3723503"/>
            <a:ext cx="8229600" cy="2353962"/>
          </a:xfrm>
          <a:prstGeom prst="rect">
            <a:avLst/>
          </a:prstGeom>
          <a:blipFill>
            <a:blip r:embed="rId3" cstate="print"/>
            <a:srcRect/>
            <a:stretch>
              <a:fillRect t="-74804" b="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86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981"/>
            <a:ext cx="639826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0000"/>
                </a:solidFill>
              </a:rPr>
              <a:t>Python</a:t>
            </a:r>
            <a:r>
              <a:rPr sz="4400" spc="-65" dirty="0">
                <a:solidFill>
                  <a:srgbClr val="000000"/>
                </a:solidFill>
              </a:rPr>
              <a:t> </a:t>
            </a:r>
            <a:r>
              <a:rPr sz="4400" spc="-25" dirty="0">
                <a:solidFill>
                  <a:srgbClr val="000000"/>
                </a:solidFill>
              </a:rPr>
              <a:t>Statement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8911590" cy="31540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Instructions that </a:t>
            </a:r>
            <a:r>
              <a:rPr sz="2800" spc="-5" dirty="0">
                <a:latin typeface="Calibri"/>
                <a:cs typeface="Calibri"/>
              </a:rPr>
              <a:t>a Python </a:t>
            </a:r>
            <a:r>
              <a:rPr sz="2800" spc="-20" dirty="0">
                <a:latin typeface="Calibri"/>
                <a:cs typeface="Calibri"/>
              </a:rPr>
              <a:t>interpreter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25" dirty="0">
                <a:latin typeface="Calibri"/>
                <a:cs typeface="Calibri"/>
              </a:rPr>
              <a:t>execute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called  </a:t>
            </a:r>
            <a:r>
              <a:rPr sz="2800" spc="-20" dirty="0">
                <a:latin typeface="Calibri"/>
                <a:cs typeface="Calibri"/>
              </a:rPr>
              <a:t>statements.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0" dirty="0">
                <a:latin typeface="Calibri"/>
                <a:cs typeface="Calibri"/>
              </a:rPr>
              <a:t>Two</a:t>
            </a:r>
            <a:r>
              <a:rPr sz="2800" spc="-10" dirty="0">
                <a:latin typeface="Calibri"/>
                <a:cs typeface="Calibri"/>
              </a:rPr>
              <a:t> types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Single </a:t>
            </a:r>
            <a:r>
              <a:rPr sz="2400" dirty="0">
                <a:latin typeface="Calibri"/>
                <a:cs typeface="Calibri"/>
              </a:rPr>
              <a:t>line</a:t>
            </a:r>
            <a:r>
              <a:rPr sz="2400" spc="-15" dirty="0">
                <a:latin typeface="Calibri"/>
                <a:cs typeface="Calibri"/>
              </a:rPr>
              <a:t> statement: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libri"/>
                <a:cs typeface="Calibri"/>
              </a:rPr>
              <a:t>For example, </a:t>
            </a:r>
            <a:r>
              <a:rPr sz="2000" dirty="0">
                <a:latin typeface="Calibri"/>
                <a:cs typeface="Calibri"/>
              </a:rPr>
              <a:t>a = 1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5" dirty="0">
                <a:latin typeface="Calibri"/>
                <a:cs typeface="Calibri"/>
              </a:rPr>
              <a:t>assignment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statement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Multiline</a:t>
            </a:r>
            <a:r>
              <a:rPr sz="2400" spc="-15" dirty="0">
                <a:latin typeface="Calibri"/>
                <a:cs typeface="Calibri"/>
              </a:rPr>
              <a:t> statement: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84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Calibri"/>
                <a:cs typeface="Calibri"/>
              </a:rPr>
              <a:t>In Python, end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5" dirty="0">
                <a:latin typeface="Calibri"/>
                <a:cs typeface="Calibri"/>
              </a:rPr>
              <a:t>statement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10" dirty="0">
                <a:latin typeface="Calibri"/>
                <a:cs typeface="Calibri"/>
              </a:rPr>
              <a:t>marked </a:t>
            </a:r>
            <a:r>
              <a:rPr sz="2000" spc="-5" dirty="0">
                <a:latin typeface="Calibri"/>
                <a:cs typeface="Calibri"/>
              </a:rPr>
              <a:t>by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newline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character.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5" dirty="0">
                <a:latin typeface="Calibri"/>
                <a:cs typeface="Calibri"/>
              </a:rPr>
              <a:t>So, </a:t>
            </a:r>
            <a:r>
              <a:rPr sz="2000" spc="-5" dirty="0">
                <a:latin typeface="Calibri"/>
                <a:cs typeface="Calibri"/>
              </a:rPr>
              <a:t>how </a:t>
            </a:r>
            <a:r>
              <a:rPr sz="2000" spc="-15" dirty="0">
                <a:latin typeface="Calibri"/>
                <a:cs typeface="Calibri"/>
              </a:rPr>
              <a:t>to make </a:t>
            </a:r>
            <a:r>
              <a:rPr sz="2000" spc="-5" dirty="0">
                <a:latin typeface="Calibri"/>
                <a:cs typeface="Calibri"/>
              </a:rPr>
              <a:t>multiline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statement?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57274"/>
            <a:ext cx="9465310" cy="3116238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30" dirty="0">
                <a:latin typeface="Calibri"/>
                <a:cs typeface="Calibri"/>
              </a:rPr>
              <a:t>Technique1:</a:t>
            </a:r>
            <a:endParaRPr sz="2800" dirty="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7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20" dirty="0">
                <a:latin typeface="Calibri"/>
                <a:cs typeface="Calibri"/>
              </a:rPr>
              <a:t>make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statement </a:t>
            </a:r>
            <a:r>
              <a:rPr sz="2400" spc="-10" dirty="0">
                <a:latin typeface="Calibri"/>
                <a:cs typeface="Calibri"/>
              </a:rPr>
              <a:t>extend </a:t>
            </a:r>
            <a:r>
              <a:rPr sz="2400" spc="-15" dirty="0">
                <a:latin typeface="Calibri"/>
                <a:cs typeface="Calibri"/>
              </a:rPr>
              <a:t>over </a:t>
            </a:r>
            <a:r>
              <a:rPr sz="2400" dirty="0">
                <a:latin typeface="Calibri"/>
                <a:cs typeface="Calibri"/>
              </a:rPr>
              <a:t>multiple lines with the line </a:t>
            </a:r>
            <a:r>
              <a:rPr sz="2400" spc="-10" dirty="0">
                <a:latin typeface="Calibri"/>
                <a:cs typeface="Calibri"/>
              </a:rPr>
              <a:t>continuation  character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(\).</a:t>
            </a:r>
            <a:endParaRPr sz="24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example:</a:t>
            </a:r>
            <a:endParaRPr sz="2400" dirty="0">
              <a:latin typeface="Calibri"/>
              <a:cs typeface="Calibri"/>
            </a:endParaRPr>
          </a:p>
          <a:p>
            <a:pPr marR="3481070" algn="r">
              <a:lnSpc>
                <a:spcPct val="100000"/>
              </a:lnSpc>
              <a:spcBef>
                <a:spcPts val="165"/>
              </a:spcBef>
            </a:pPr>
            <a:r>
              <a:rPr sz="2800" spc="-715" dirty="0">
                <a:solidFill>
                  <a:srgbClr val="C00000"/>
                </a:solidFill>
                <a:latin typeface="Arial"/>
                <a:cs typeface="Arial"/>
              </a:rPr>
              <a:t>a </a:t>
            </a:r>
            <a:r>
              <a:rPr lang="en-US" sz="2800" spc="-715" dirty="0" smtClean="0">
                <a:solidFill>
                  <a:srgbClr val="C00000"/>
                </a:solidFill>
                <a:latin typeface="Arial"/>
                <a:cs typeface="Arial"/>
              </a:rPr>
              <a:t>      </a:t>
            </a:r>
            <a:r>
              <a:rPr sz="2800" spc="-710" dirty="0" smtClean="0">
                <a:solidFill>
                  <a:srgbClr val="C00000"/>
                </a:solidFill>
                <a:latin typeface="Arial"/>
                <a:cs typeface="Arial"/>
              </a:rPr>
              <a:t>= </a:t>
            </a:r>
            <a:r>
              <a:rPr lang="en-US" sz="2800" spc="-71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-630" dirty="0" smtClean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lang="en-US" sz="2800" spc="-630" dirty="0" smtClean="0">
                <a:solidFill>
                  <a:srgbClr val="C00000"/>
                </a:solidFill>
                <a:latin typeface="Arial"/>
                <a:cs typeface="Arial"/>
              </a:rPr>
              <a:t>            </a:t>
            </a:r>
            <a:r>
              <a:rPr sz="2800" spc="-63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-710" dirty="0">
                <a:solidFill>
                  <a:srgbClr val="C00000"/>
                </a:solidFill>
                <a:latin typeface="Arial"/>
                <a:cs typeface="Arial"/>
              </a:rPr>
              <a:t>+ </a:t>
            </a:r>
            <a:r>
              <a:rPr lang="en-US" sz="2800" spc="-710" dirty="0" smtClean="0">
                <a:solidFill>
                  <a:srgbClr val="C00000"/>
                </a:solidFill>
                <a:latin typeface="Arial"/>
                <a:cs typeface="Arial"/>
              </a:rPr>
              <a:t>     </a:t>
            </a:r>
            <a:r>
              <a:rPr sz="2800" spc="-630" dirty="0" smtClean="0">
                <a:solidFill>
                  <a:srgbClr val="C00000"/>
                </a:solidFill>
                <a:latin typeface="Arial"/>
                <a:cs typeface="Arial"/>
              </a:rPr>
              <a:t>2 </a:t>
            </a:r>
            <a:r>
              <a:rPr lang="en-US" sz="2800" spc="-630" dirty="0" smtClean="0">
                <a:solidFill>
                  <a:srgbClr val="C00000"/>
                </a:solidFill>
                <a:latin typeface="Arial"/>
                <a:cs typeface="Arial"/>
              </a:rPr>
              <a:t>    </a:t>
            </a:r>
            <a:r>
              <a:rPr sz="2800" spc="-710" dirty="0" smtClean="0">
                <a:solidFill>
                  <a:srgbClr val="C00000"/>
                </a:solidFill>
                <a:latin typeface="Arial"/>
                <a:cs typeface="Arial"/>
              </a:rPr>
              <a:t>+ </a:t>
            </a:r>
            <a:r>
              <a:rPr lang="en-US" sz="2800" spc="-710" dirty="0" smtClean="0">
                <a:solidFill>
                  <a:srgbClr val="C00000"/>
                </a:solidFill>
                <a:latin typeface="Arial"/>
                <a:cs typeface="Arial"/>
              </a:rPr>
              <a:t>    </a:t>
            </a:r>
            <a:r>
              <a:rPr sz="2800" spc="-630" dirty="0" smtClean="0">
                <a:solidFill>
                  <a:srgbClr val="C00000"/>
                </a:solidFill>
                <a:latin typeface="Arial"/>
                <a:cs typeface="Arial"/>
              </a:rPr>
              <a:t>3 </a:t>
            </a:r>
            <a:r>
              <a:rPr lang="en-US" sz="2800" spc="-630" dirty="0" smtClean="0">
                <a:solidFill>
                  <a:srgbClr val="C00000"/>
                </a:solidFill>
                <a:latin typeface="Arial"/>
                <a:cs typeface="Arial"/>
              </a:rPr>
              <a:t>      </a:t>
            </a:r>
            <a:r>
              <a:rPr sz="2800" spc="-710" dirty="0" smtClean="0">
                <a:solidFill>
                  <a:srgbClr val="C00000"/>
                </a:solidFill>
                <a:latin typeface="Arial"/>
                <a:cs typeface="Arial"/>
              </a:rPr>
              <a:t>+</a:t>
            </a:r>
            <a:r>
              <a:rPr sz="2800" spc="-705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sz="2800" spc="-705" dirty="0" smtClean="0">
                <a:solidFill>
                  <a:srgbClr val="C00000"/>
                </a:solidFill>
                <a:latin typeface="Arial"/>
                <a:cs typeface="Arial"/>
              </a:rPr>
              <a:t>    </a:t>
            </a:r>
            <a:r>
              <a:rPr sz="2800" spc="-45" dirty="0" smtClean="0">
                <a:solidFill>
                  <a:srgbClr val="C00000"/>
                </a:solidFill>
                <a:latin typeface="Arial"/>
                <a:cs typeface="Arial"/>
              </a:rPr>
              <a:t>\</a:t>
            </a:r>
            <a:endParaRPr sz="2800" dirty="0">
              <a:solidFill>
                <a:srgbClr val="C00000"/>
              </a:solidFill>
              <a:latin typeface="Arial"/>
              <a:cs typeface="Arial"/>
            </a:endParaRPr>
          </a:p>
          <a:p>
            <a:pPr marR="3522345" algn="r">
              <a:lnSpc>
                <a:spcPct val="100000"/>
              </a:lnSpc>
              <a:spcBef>
                <a:spcPts val="660"/>
              </a:spcBef>
            </a:pPr>
            <a:r>
              <a:rPr sz="2800" spc="-630" dirty="0">
                <a:solidFill>
                  <a:srgbClr val="C00000"/>
                </a:solidFill>
                <a:latin typeface="Arial"/>
                <a:cs typeface="Arial"/>
              </a:rPr>
              <a:t>4 </a:t>
            </a:r>
            <a:r>
              <a:rPr sz="2800" spc="-710" dirty="0" smtClean="0">
                <a:solidFill>
                  <a:srgbClr val="C00000"/>
                </a:solidFill>
                <a:latin typeface="Arial"/>
                <a:cs typeface="Arial"/>
              </a:rPr>
              <a:t>+</a:t>
            </a:r>
            <a:r>
              <a:rPr lang="en-US" sz="2800" spc="-710" dirty="0" smtClean="0">
                <a:solidFill>
                  <a:srgbClr val="C00000"/>
                </a:solidFill>
                <a:latin typeface="Arial"/>
                <a:cs typeface="Arial"/>
              </a:rPr>
              <a:t>      </a:t>
            </a:r>
            <a:r>
              <a:rPr sz="2800" spc="-71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-630" dirty="0">
                <a:solidFill>
                  <a:srgbClr val="C00000"/>
                </a:solidFill>
                <a:latin typeface="Arial"/>
                <a:cs typeface="Arial"/>
              </a:rPr>
              <a:t>5 </a:t>
            </a:r>
            <a:r>
              <a:rPr lang="en-US" sz="2800" spc="-630" dirty="0" smtClean="0">
                <a:solidFill>
                  <a:srgbClr val="C00000"/>
                </a:solidFill>
                <a:latin typeface="Arial"/>
                <a:cs typeface="Arial"/>
              </a:rPr>
              <a:t>          </a:t>
            </a:r>
            <a:r>
              <a:rPr sz="2800" spc="-710" dirty="0" smtClean="0">
                <a:solidFill>
                  <a:srgbClr val="C00000"/>
                </a:solidFill>
                <a:latin typeface="Arial"/>
                <a:cs typeface="Arial"/>
              </a:rPr>
              <a:t>+ </a:t>
            </a:r>
            <a:r>
              <a:rPr lang="en-US" sz="2800" spc="-710" dirty="0" smtClean="0">
                <a:solidFill>
                  <a:srgbClr val="C00000"/>
                </a:solidFill>
                <a:latin typeface="Arial"/>
                <a:cs typeface="Arial"/>
              </a:rPr>
              <a:t>    </a:t>
            </a:r>
            <a:r>
              <a:rPr sz="2800" spc="-630" dirty="0" smtClean="0">
                <a:solidFill>
                  <a:srgbClr val="C00000"/>
                </a:solidFill>
                <a:latin typeface="Arial"/>
                <a:cs typeface="Arial"/>
              </a:rPr>
              <a:t>6 </a:t>
            </a:r>
            <a:r>
              <a:rPr lang="en-US" sz="2800" spc="-630" dirty="0" smtClean="0">
                <a:solidFill>
                  <a:srgbClr val="C00000"/>
                </a:solidFill>
                <a:latin typeface="Arial"/>
                <a:cs typeface="Arial"/>
              </a:rPr>
              <a:t>    </a:t>
            </a:r>
            <a:r>
              <a:rPr sz="2800" spc="-710" dirty="0" smtClean="0">
                <a:solidFill>
                  <a:srgbClr val="C00000"/>
                </a:solidFill>
                <a:latin typeface="Arial"/>
                <a:cs typeface="Arial"/>
              </a:rPr>
              <a:t>+</a:t>
            </a:r>
            <a:r>
              <a:rPr sz="2800" spc="-65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sz="2800" spc="-650" dirty="0" smtClean="0">
                <a:solidFill>
                  <a:srgbClr val="C00000"/>
                </a:solidFill>
                <a:latin typeface="Arial"/>
                <a:cs typeface="Arial"/>
              </a:rPr>
              <a:t>   </a:t>
            </a:r>
            <a:r>
              <a:rPr sz="2800" spc="-45" dirty="0" smtClean="0">
                <a:solidFill>
                  <a:srgbClr val="C00000"/>
                </a:solidFill>
                <a:latin typeface="Arial"/>
                <a:cs typeface="Arial"/>
              </a:rPr>
              <a:t>\</a:t>
            </a:r>
            <a:endParaRPr sz="2800" dirty="0">
              <a:solidFill>
                <a:srgbClr val="C00000"/>
              </a:solidFill>
              <a:latin typeface="Arial"/>
              <a:cs typeface="Arial"/>
            </a:endParaRPr>
          </a:p>
          <a:p>
            <a:pPr marL="1176655" algn="ctr">
              <a:lnSpc>
                <a:spcPct val="100000"/>
              </a:lnSpc>
              <a:spcBef>
                <a:spcPts val="675"/>
              </a:spcBef>
            </a:pPr>
            <a:r>
              <a:rPr sz="2800" spc="-630" dirty="0">
                <a:solidFill>
                  <a:srgbClr val="C00000"/>
                </a:solidFill>
                <a:latin typeface="Arial"/>
                <a:cs typeface="Arial"/>
              </a:rPr>
              <a:t>7    </a:t>
            </a:r>
            <a:r>
              <a:rPr sz="2800" spc="-710" dirty="0">
                <a:solidFill>
                  <a:srgbClr val="C00000"/>
                </a:solidFill>
                <a:latin typeface="Arial"/>
                <a:cs typeface="Arial"/>
              </a:rPr>
              <a:t>+        </a:t>
            </a:r>
            <a:r>
              <a:rPr sz="2800" spc="-630" dirty="0">
                <a:solidFill>
                  <a:srgbClr val="C00000"/>
                </a:solidFill>
                <a:latin typeface="Arial"/>
                <a:cs typeface="Arial"/>
              </a:rPr>
              <a:t>8    </a:t>
            </a:r>
            <a:r>
              <a:rPr sz="2800" spc="-710" dirty="0">
                <a:solidFill>
                  <a:srgbClr val="C00000"/>
                </a:solidFill>
                <a:latin typeface="Arial"/>
                <a:cs typeface="Arial"/>
              </a:rPr>
              <a:t>+      </a:t>
            </a:r>
            <a:r>
              <a:rPr sz="2800" spc="-69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-630" dirty="0">
                <a:solidFill>
                  <a:srgbClr val="C00000"/>
                </a:solidFill>
                <a:latin typeface="Arial"/>
                <a:cs typeface="Arial"/>
              </a:rPr>
              <a:t>9</a:t>
            </a:r>
            <a:endParaRPr sz="2800" dirty="0">
              <a:solidFill>
                <a:srgbClr val="C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57274"/>
            <a:ext cx="9215755" cy="27482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30" dirty="0">
                <a:latin typeface="Calibri"/>
                <a:cs typeface="Calibri"/>
              </a:rPr>
              <a:t>Technique2:</a:t>
            </a:r>
            <a:endParaRPr sz="28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20" dirty="0">
                <a:latin typeface="Calibri"/>
                <a:cs typeface="Calibri"/>
              </a:rPr>
              <a:t>make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statement </a:t>
            </a:r>
            <a:r>
              <a:rPr sz="2400" spc="-10" dirty="0">
                <a:latin typeface="Calibri"/>
                <a:cs typeface="Calibri"/>
              </a:rPr>
              <a:t>extend </a:t>
            </a:r>
            <a:r>
              <a:rPr sz="2400" spc="-15" dirty="0">
                <a:latin typeface="Calibri"/>
                <a:cs typeface="Calibri"/>
              </a:rPr>
              <a:t>over </a:t>
            </a:r>
            <a:r>
              <a:rPr sz="2400" dirty="0">
                <a:latin typeface="Calibri"/>
                <a:cs typeface="Calibri"/>
              </a:rPr>
              <a:t>multiple lines with the </a:t>
            </a:r>
            <a:r>
              <a:rPr sz="2400" spc="-10" dirty="0">
                <a:latin typeface="Calibri"/>
                <a:cs typeface="Calibri"/>
              </a:rPr>
              <a:t>parentheses 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)</a:t>
            </a:r>
          </a:p>
          <a:p>
            <a:pPr marL="698500" lvl="1" indent="-229235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example:</a:t>
            </a:r>
            <a:endParaRPr sz="2400" dirty="0">
              <a:latin typeface="Calibri"/>
              <a:cs typeface="Calibri"/>
            </a:endParaRPr>
          </a:p>
          <a:p>
            <a:pPr marL="1142365" algn="ctr">
              <a:lnSpc>
                <a:spcPct val="100000"/>
              </a:lnSpc>
              <a:spcBef>
                <a:spcPts val="160"/>
              </a:spcBef>
            </a:pPr>
            <a:r>
              <a:rPr sz="2800" spc="-715" dirty="0">
                <a:solidFill>
                  <a:srgbClr val="C00000"/>
                </a:solidFill>
                <a:latin typeface="Arial"/>
                <a:cs typeface="Arial"/>
              </a:rPr>
              <a:t>a         </a:t>
            </a:r>
            <a:r>
              <a:rPr sz="2800" spc="-710" dirty="0">
                <a:solidFill>
                  <a:srgbClr val="C00000"/>
                </a:solidFill>
                <a:latin typeface="Arial"/>
                <a:cs typeface="Arial"/>
              </a:rPr>
              <a:t>=        </a:t>
            </a:r>
            <a:r>
              <a:rPr sz="2800" spc="-440" dirty="0">
                <a:solidFill>
                  <a:srgbClr val="C00000"/>
                </a:solidFill>
                <a:latin typeface="Arial"/>
                <a:cs typeface="Arial"/>
              </a:rPr>
              <a:t>(1  </a:t>
            </a:r>
            <a:r>
              <a:rPr sz="2800" spc="-710" dirty="0">
                <a:solidFill>
                  <a:srgbClr val="C00000"/>
                </a:solidFill>
                <a:latin typeface="Arial"/>
                <a:cs typeface="Arial"/>
              </a:rPr>
              <a:t>+        </a:t>
            </a:r>
            <a:r>
              <a:rPr sz="2800" spc="-630" dirty="0">
                <a:solidFill>
                  <a:srgbClr val="C00000"/>
                </a:solidFill>
                <a:latin typeface="Arial"/>
                <a:cs typeface="Arial"/>
              </a:rPr>
              <a:t>2    </a:t>
            </a:r>
            <a:r>
              <a:rPr sz="2800" spc="-710" dirty="0">
                <a:solidFill>
                  <a:srgbClr val="C00000"/>
                </a:solidFill>
                <a:latin typeface="Arial"/>
                <a:cs typeface="Arial"/>
              </a:rPr>
              <a:t>+        </a:t>
            </a:r>
            <a:r>
              <a:rPr sz="2800" spc="-630" dirty="0">
                <a:solidFill>
                  <a:srgbClr val="C00000"/>
                </a:solidFill>
                <a:latin typeface="Arial"/>
                <a:cs typeface="Arial"/>
              </a:rPr>
              <a:t>3   </a:t>
            </a:r>
            <a:r>
              <a:rPr sz="2800" spc="-710" dirty="0">
                <a:solidFill>
                  <a:srgbClr val="C00000"/>
                </a:solidFill>
                <a:latin typeface="Arial"/>
                <a:cs typeface="Arial"/>
              </a:rPr>
              <a:t>+</a:t>
            </a:r>
            <a:endParaRPr sz="2800" dirty="0">
              <a:solidFill>
                <a:srgbClr val="C00000"/>
              </a:solidFill>
              <a:latin typeface="Arial"/>
              <a:cs typeface="Arial"/>
            </a:endParaRPr>
          </a:p>
          <a:p>
            <a:pPr marL="1213485" algn="ctr">
              <a:lnSpc>
                <a:spcPct val="100000"/>
              </a:lnSpc>
              <a:spcBef>
                <a:spcPts val="660"/>
              </a:spcBef>
            </a:pPr>
            <a:r>
              <a:rPr sz="2800" spc="-630" dirty="0">
                <a:solidFill>
                  <a:srgbClr val="C00000"/>
                </a:solidFill>
                <a:latin typeface="Arial"/>
                <a:cs typeface="Arial"/>
              </a:rPr>
              <a:t>4    </a:t>
            </a:r>
            <a:r>
              <a:rPr sz="2800" spc="-710" dirty="0">
                <a:solidFill>
                  <a:srgbClr val="C00000"/>
                </a:solidFill>
                <a:latin typeface="Arial"/>
                <a:cs typeface="Arial"/>
              </a:rPr>
              <a:t>+        </a:t>
            </a:r>
            <a:r>
              <a:rPr sz="2800" spc="-630" dirty="0">
                <a:solidFill>
                  <a:srgbClr val="C00000"/>
                </a:solidFill>
                <a:latin typeface="Arial"/>
                <a:cs typeface="Arial"/>
              </a:rPr>
              <a:t>5    </a:t>
            </a:r>
            <a:r>
              <a:rPr sz="2800" spc="-710" dirty="0">
                <a:solidFill>
                  <a:srgbClr val="C00000"/>
                </a:solidFill>
                <a:latin typeface="Arial"/>
                <a:cs typeface="Arial"/>
              </a:rPr>
              <a:t>+        </a:t>
            </a:r>
            <a:r>
              <a:rPr sz="2800" spc="-630" dirty="0">
                <a:solidFill>
                  <a:srgbClr val="C00000"/>
                </a:solidFill>
                <a:latin typeface="Arial"/>
                <a:cs typeface="Arial"/>
              </a:rPr>
              <a:t>6  </a:t>
            </a:r>
            <a:r>
              <a:rPr sz="2800" spc="-5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-710" dirty="0">
                <a:solidFill>
                  <a:srgbClr val="C00000"/>
                </a:solidFill>
                <a:latin typeface="Arial"/>
                <a:cs typeface="Arial"/>
              </a:rPr>
              <a:t>+</a:t>
            </a:r>
            <a:endParaRPr sz="2800" dirty="0">
              <a:solidFill>
                <a:srgbClr val="C00000"/>
              </a:solidFill>
              <a:latin typeface="Arial"/>
              <a:cs typeface="Arial"/>
            </a:endParaRPr>
          </a:p>
          <a:p>
            <a:pPr marL="1214120" algn="ctr">
              <a:lnSpc>
                <a:spcPct val="100000"/>
              </a:lnSpc>
              <a:spcBef>
                <a:spcPts val="675"/>
              </a:spcBef>
            </a:pPr>
            <a:r>
              <a:rPr sz="2800" spc="-630" dirty="0">
                <a:solidFill>
                  <a:srgbClr val="C00000"/>
                </a:solidFill>
                <a:latin typeface="Arial"/>
                <a:cs typeface="Arial"/>
              </a:rPr>
              <a:t>7    </a:t>
            </a:r>
            <a:r>
              <a:rPr sz="2800" spc="-710" dirty="0">
                <a:solidFill>
                  <a:srgbClr val="C00000"/>
                </a:solidFill>
                <a:latin typeface="Arial"/>
                <a:cs typeface="Arial"/>
              </a:rPr>
              <a:t>+        </a:t>
            </a:r>
            <a:r>
              <a:rPr sz="2800" spc="-630" dirty="0">
                <a:solidFill>
                  <a:srgbClr val="C00000"/>
                </a:solidFill>
                <a:latin typeface="Arial"/>
                <a:cs typeface="Arial"/>
              </a:rPr>
              <a:t>8    </a:t>
            </a:r>
            <a:r>
              <a:rPr sz="2800" spc="-710" dirty="0">
                <a:solidFill>
                  <a:srgbClr val="C00000"/>
                </a:solidFill>
                <a:latin typeface="Arial"/>
                <a:cs typeface="Arial"/>
              </a:rPr>
              <a:t>+      </a:t>
            </a:r>
            <a:r>
              <a:rPr sz="2800" spc="-69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-445" dirty="0">
                <a:solidFill>
                  <a:srgbClr val="C00000"/>
                </a:solidFill>
                <a:latin typeface="Arial"/>
                <a:cs typeface="Arial"/>
              </a:rPr>
              <a:t>9)</a:t>
            </a:r>
            <a:endParaRPr sz="2800" dirty="0">
              <a:solidFill>
                <a:srgbClr val="C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57274"/>
            <a:ext cx="10304145" cy="2777683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30" dirty="0">
                <a:latin typeface="Calibri"/>
                <a:cs typeface="Calibri"/>
              </a:rPr>
              <a:t>Technique3:</a:t>
            </a:r>
            <a:endParaRPr sz="2800" dirty="0">
              <a:latin typeface="Calibri"/>
              <a:cs typeface="Calibri"/>
            </a:endParaRPr>
          </a:p>
          <a:p>
            <a:pPr marL="698500" lvl="1" indent="-229235">
              <a:lnSpc>
                <a:spcPts val="2735"/>
              </a:lnSpc>
              <a:spcBef>
                <a:spcPts val="24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20" dirty="0">
                <a:latin typeface="Calibri"/>
                <a:cs typeface="Calibri"/>
              </a:rPr>
              <a:t>make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statement </a:t>
            </a:r>
            <a:r>
              <a:rPr sz="2400" spc="-10" dirty="0">
                <a:latin typeface="Calibri"/>
                <a:cs typeface="Calibri"/>
              </a:rPr>
              <a:t>extend </a:t>
            </a:r>
            <a:r>
              <a:rPr sz="2400" spc="-15" dirty="0">
                <a:latin typeface="Calibri"/>
                <a:cs typeface="Calibri"/>
              </a:rPr>
              <a:t>over </a:t>
            </a:r>
            <a:r>
              <a:rPr sz="2400" dirty="0">
                <a:latin typeface="Calibri"/>
                <a:cs typeface="Calibri"/>
              </a:rPr>
              <a:t>multiple lines with the </a:t>
            </a:r>
            <a:r>
              <a:rPr sz="2400" spc="-15" dirty="0">
                <a:latin typeface="Calibri"/>
                <a:cs typeface="Calibri"/>
              </a:rPr>
              <a:t>brackets </a:t>
            </a:r>
            <a:r>
              <a:rPr sz="2400" dirty="0">
                <a:latin typeface="Calibri"/>
                <a:cs typeface="Calibri"/>
              </a:rPr>
              <a:t>[ ] and </a:t>
            </a:r>
            <a:r>
              <a:rPr sz="2400" spc="-10" dirty="0">
                <a:latin typeface="Calibri"/>
                <a:cs typeface="Calibri"/>
              </a:rPr>
              <a:t>braces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{</a:t>
            </a:r>
          </a:p>
          <a:p>
            <a:pPr marL="698500">
              <a:lnSpc>
                <a:spcPts val="2735"/>
              </a:lnSpc>
            </a:pPr>
            <a:r>
              <a:rPr sz="2400" dirty="0">
                <a:latin typeface="Calibri"/>
                <a:cs typeface="Calibri"/>
              </a:rPr>
              <a:t>}.</a:t>
            </a:r>
          </a:p>
          <a:p>
            <a:pPr marL="698500" lvl="1" indent="-229235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example</a:t>
            </a:r>
            <a:r>
              <a:rPr sz="2400" spc="-10" dirty="0" smtClean="0">
                <a:latin typeface="Calibri"/>
                <a:cs typeface="Calibri"/>
              </a:rPr>
              <a:t>:</a:t>
            </a:r>
            <a:endParaRPr lang="en-US" sz="2400" spc="-10" dirty="0" smtClean="0">
              <a:latin typeface="Calibri"/>
              <a:cs typeface="Calibri"/>
            </a:endParaRPr>
          </a:p>
          <a:p>
            <a:pPr marL="469265" lvl="1">
              <a:lnSpc>
                <a:spcPct val="100000"/>
              </a:lnSpc>
              <a:spcBef>
                <a:spcPts val="219"/>
              </a:spcBef>
              <a:tabLst>
                <a:tab pos="699135" algn="l"/>
              </a:tabLst>
            </a:pPr>
            <a:r>
              <a:rPr lang="en-US" sz="24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sz="2400" spc="-10" dirty="0" smtClean="0">
                <a:solidFill>
                  <a:srgbClr val="C00000"/>
                </a:solidFill>
                <a:latin typeface="Calibri"/>
                <a:cs typeface="Calibri"/>
              </a:rPr>
              <a:t>Colors=[ ‘red’,</a:t>
            </a:r>
          </a:p>
          <a:p>
            <a:pPr marL="469265" lvl="1">
              <a:lnSpc>
                <a:spcPct val="100000"/>
              </a:lnSpc>
              <a:spcBef>
                <a:spcPts val="219"/>
              </a:spcBef>
              <a:tabLst>
                <a:tab pos="699135" algn="l"/>
              </a:tabLst>
            </a:pPr>
            <a:r>
              <a:rPr lang="en-US" sz="2400" spc="-10" dirty="0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lang="en-US" sz="2400" spc="-10" dirty="0" smtClean="0">
                <a:solidFill>
                  <a:srgbClr val="C00000"/>
                </a:solidFill>
                <a:latin typeface="Calibri"/>
                <a:cs typeface="Calibri"/>
              </a:rPr>
              <a:t>		‘blue’,</a:t>
            </a:r>
          </a:p>
          <a:p>
            <a:pPr marL="469265" lvl="1">
              <a:lnSpc>
                <a:spcPct val="100000"/>
              </a:lnSpc>
              <a:spcBef>
                <a:spcPts val="219"/>
              </a:spcBef>
              <a:tabLst>
                <a:tab pos="699135" algn="l"/>
              </a:tabLst>
            </a:pPr>
            <a:r>
              <a:rPr lang="en-US" sz="2400" spc="-10" dirty="0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lang="en-US" sz="2400" spc="-10" dirty="0" smtClean="0">
                <a:solidFill>
                  <a:srgbClr val="C00000"/>
                </a:solidFill>
                <a:latin typeface="Calibri"/>
                <a:cs typeface="Calibri"/>
              </a:rPr>
              <a:t>		‘green’]</a:t>
            </a:r>
            <a:endParaRPr sz="240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93493"/>
            <a:ext cx="8765540" cy="1420902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65" dirty="0">
                <a:latin typeface="Calibri"/>
                <a:cs typeface="Calibri"/>
              </a:rPr>
              <a:t>We </a:t>
            </a:r>
            <a:r>
              <a:rPr sz="2800" spc="-10" dirty="0">
                <a:latin typeface="Calibri"/>
                <a:cs typeface="Calibri"/>
              </a:rPr>
              <a:t>could </a:t>
            </a:r>
            <a:r>
              <a:rPr sz="2800" spc="-5" dirty="0">
                <a:latin typeface="Calibri"/>
                <a:cs typeface="Calibri"/>
              </a:rPr>
              <a:t>also </a:t>
            </a:r>
            <a:r>
              <a:rPr sz="2800" spc="-10" dirty="0">
                <a:latin typeface="Calibri"/>
                <a:cs typeface="Calibri"/>
              </a:rPr>
              <a:t>put multiple </a:t>
            </a:r>
            <a:r>
              <a:rPr sz="2800" spc="-20" dirty="0">
                <a:latin typeface="Calibri"/>
                <a:cs typeface="Calibri"/>
              </a:rPr>
              <a:t>statements </a:t>
            </a:r>
            <a:r>
              <a:rPr sz="2800" spc="-5" dirty="0">
                <a:latin typeface="Calibri"/>
                <a:cs typeface="Calibri"/>
              </a:rPr>
              <a:t>in a </a:t>
            </a:r>
            <a:r>
              <a:rPr sz="2800" spc="-10" dirty="0">
                <a:latin typeface="Calibri"/>
                <a:cs typeface="Calibri"/>
              </a:rPr>
              <a:t>single line using  semicolons,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follows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r>
              <a:rPr lang="en-US" sz="3750" dirty="0" smtClean="0">
                <a:latin typeface="Times New Roman"/>
                <a:cs typeface="Times New Roman"/>
              </a:rPr>
              <a:t>   </a:t>
            </a:r>
            <a:r>
              <a:rPr lang="en-US" sz="3750" dirty="0" smtClean="0">
                <a:solidFill>
                  <a:srgbClr val="C00000"/>
                </a:solidFill>
                <a:latin typeface="Times New Roman"/>
                <a:cs typeface="Times New Roman"/>
              </a:rPr>
              <a:t>a=1; b=2; c=3</a:t>
            </a:r>
            <a:endParaRPr sz="3750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43408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0000"/>
                </a:solidFill>
              </a:rPr>
              <a:t>Python</a:t>
            </a:r>
            <a:r>
              <a:rPr sz="4400" spc="-70" dirty="0">
                <a:solidFill>
                  <a:srgbClr val="000000"/>
                </a:solidFill>
              </a:rPr>
              <a:t> </a:t>
            </a:r>
            <a:r>
              <a:rPr sz="4400" spc="-15" dirty="0">
                <a:solidFill>
                  <a:srgbClr val="000000"/>
                </a:solidFill>
              </a:rPr>
              <a:t>Indentation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191750" cy="22428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Most </a:t>
            </a:r>
            <a:r>
              <a:rPr sz="2800" spc="-5" dirty="0">
                <a:latin typeface="Calibri"/>
                <a:cs typeface="Calibri"/>
              </a:rPr>
              <a:t>of the </a:t>
            </a:r>
            <a:r>
              <a:rPr sz="2800" spc="-20" dirty="0">
                <a:latin typeface="Calibri"/>
                <a:cs typeface="Calibri"/>
              </a:rPr>
              <a:t>programming </a:t>
            </a:r>
            <a:r>
              <a:rPr sz="2800" spc="-5" dirty="0">
                <a:latin typeface="Calibri"/>
                <a:cs typeface="Calibri"/>
              </a:rPr>
              <a:t>languages </a:t>
            </a:r>
            <a:r>
              <a:rPr sz="2800" spc="-30" dirty="0">
                <a:latin typeface="Calibri"/>
                <a:cs typeface="Calibri"/>
              </a:rPr>
              <a:t>like </a:t>
            </a:r>
            <a:r>
              <a:rPr sz="2800" spc="-10" dirty="0">
                <a:latin typeface="Calibri"/>
                <a:cs typeface="Calibri"/>
              </a:rPr>
              <a:t>C, </a:t>
            </a:r>
            <a:r>
              <a:rPr sz="2800" spc="-5" dirty="0">
                <a:latin typeface="Calibri"/>
                <a:cs typeface="Calibri"/>
              </a:rPr>
              <a:t>C++, </a:t>
            </a:r>
            <a:r>
              <a:rPr sz="2800" spc="-25" dirty="0">
                <a:latin typeface="Calibri"/>
                <a:cs typeface="Calibri"/>
              </a:rPr>
              <a:t>Java </a:t>
            </a:r>
            <a:r>
              <a:rPr sz="2800" spc="-10" dirty="0">
                <a:latin typeface="Calibri"/>
                <a:cs typeface="Calibri"/>
              </a:rPr>
              <a:t>use </a:t>
            </a:r>
            <a:r>
              <a:rPr sz="2800" spc="-15" dirty="0">
                <a:latin typeface="Calibri"/>
                <a:cs typeface="Calibri"/>
              </a:rPr>
              <a:t>braces </a:t>
            </a:r>
            <a:r>
              <a:rPr sz="2800" spc="-5" dirty="0">
                <a:latin typeface="Calibri"/>
                <a:cs typeface="Calibri"/>
              </a:rPr>
              <a:t>{ } </a:t>
            </a:r>
            <a:r>
              <a:rPr sz="2800" spc="-15" dirty="0">
                <a:latin typeface="Calibri"/>
                <a:cs typeface="Calibri"/>
              </a:rPr>
              <a:t>to  define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block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code</a:t>
            </a:r>
            <a:endParaRPr sz="2800">
              <a:latin typeface="Calibri"/>
              <a:cs typeface="Calibri"/>
            </a:endParaRPr>
          </a:p>
          <a:p>
            <a:pPr marL="321945" indent="-30988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800" spc="-5" dirty="0">
                <a:latin typeface="Calibri"/>
                <a:cs typeface="Calibri"/>
              </a:rPr>
              <a:t>Python </a:t>
            </a:r>
            <a:r>
              <a:rPr sz="2800" spc="-10" dirty="0">
                <a:latin typeface="Calibri"/>
                <a:cs typeface="Calibri"/>
              </a:rPr>
              <a:t>uses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indentation</a:t>
            </a:r>
            <a:endParaRPr sz="2800">
              <a:latin typeface="Calibri"/>
              <a:cs typeface="Calibri"/>
            </a:endParaRPr>
          </a:p>
          <a:p>
            <a:pPr marL="241300" marR="395605" indent="-229235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code block (body </a:t>
            </a:r>
            <a:r>
              <a:rPr sz="2800" spc="-5" dirty="0">
                <a:latin typeface="Calibri"/>
                <a:cs typeface="Calibri"/>
              </a:rPr>
              <a:t>of a </a:t>
            </a:r>
            <a:r>
              <a:rPr sz="2800" spc="-10" dirty="0">
                <a:latin typeface="Calibri"/>
                <a:cs typeface="Calibri"/>
              </a:rPr>
              <a:t>function, </a:t>
            </a:r>
            <a:r>
              <a:rPr sz="2800" spc="-5" dirty="0">
                <a:latin typeface="Calibri"/>
                <a:cs typeface="Calibri"/>
              </a:rPr>
              <a:t>loop </a:t>
            </a:r>
            <a:r>
              <a:rPr sz="2800" spc="-15" dirty="0">
                <a:latin typeface="Calibri"/>
                <a:cs typeface="Calibri"/>
              </a:rPr>
              <a:t>etc.) starts </a:t>
            </a: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spc="-15" dirty="0">
                <a:latin typeface="Calibri"/>
                <a:cs typeface="Calibri"/>
              </a:rPr>
              <a:t>indentation  </a:t>
            </a:r>
            <a:r>
              <a:rPr sz="2800" spc="-5" dirty="0">
                <a:latin typeface="Calibri"/>
                <a:cs typeface="Calibri"/>
              </a:rPr>
              <a:t>and ends with the </a:t>
            </a:r>
            <a:r>
              <a:rPr sz="2800" spc="-25" dirty="0">
                <a:latin typeface="Calibri"/>
                <a:cs typeface="Calibri"/>
              </a:rPr>
              <a:t>first </a:t>
            </a:r>
            <a:r>
              <a:rPr sz="2800" spc="-15" dirty="0">
                <a:latin typeface="Calibri"/>
                <a:cs typeface="Calibri"/>
              </a:rPr>
              <a:t>un-indented</a:t>
            </a:r>
            <a:r>
              <a:rPr sz="2800" spc="1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line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800" y="609600"/>
            <a:ext cx="8782812" cy="2895600"/>
          </a:xfrm>
          <a:prstGeom prst="rect">
            <a:avLst/>
          </a:prstGeom>
          <a:blipFill>
            <a:blip r:embed="rId2" cstate="print"/>
            <a:srcRect/>
            <a:stretch>
              <a:fillRect t="-13716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2"/>
          <p:cNvSpPr/>
          <p:nvPr/>
        </p:nvSpPr>
        <p:spPr>
          <a:xfrm>
            <a:off x="1087395" y="3124200"/>
            <a:ext cx="9046464" cy="2964179"/>
          </a:xfrm>
          <a:prstGeom prst="rect">
            <a:avLst/>
          </a:prstGeom>
          <a:blipFill>
            <a:blip r:embed="rId3" cstate="print"/>
            <a:srcRect/>
            <a:stretch>
              <a:fillRect t="-58612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07918"/>
            <a:ext cx="10055861" cy="2835648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3000" spc="-20" dirty="0">
                <a:latin typeface="Calibri"/>
                <a:cs typeface="Calibri"/>
              </a:rPr>
              <a:t>Created </a:t>
            </a:r>
            <a:r>
              <a:rPr sz="3000" spc="-15" dirty="0">
                <a:latin typeface="Calibri"/>
                <a:cs typeface="Calibri"/>
              </a:rPr>
              <a:t>by </a:t>
            </a:r>
            <a:r>
              <a:rPr sz="3000" spc="-10" dirty="0">
                <a:latin typeface="Calibri"/>
                <a:cs typeface="Calibri"/>
              </a:rPr>
              <a:t>Guido </a:t>
            </a:r>
            <a:r>
              <a:rPr sz="3000" spc="-20" dirty="0">
                <a:latin typeface="Calibri"/>
                <a:cs typeface="Calibri"/>
              </a:rPr>
              <a:t>van </a:t>
            </a:r>
            <a:r>
              <a:rPr sz="3000" spc="-15" dirty="0">
                <a:latin typeface="Calibri"/>
                <a:cs typeface="Calibri"/>
              </a:rPr>
              <a:t>Rossum </a:t>
            </a:r>
            <a:r>
              <a:rPr sz="3000" spc="-5" dirty="0">
                <a:latin typeface="Calibri"/>
                <a:cs typeface="Calibri"/>
              </a:rPr>
              <a:t>in</a:t>
            </a:r>
            <a:r>
              <a:rPr sz="3000" spc="1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1991</a:t>
            </a:r>
            <a:endParaRPr sz="30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3000" spc="-25" dirty="0">
                <a:latin typeface="Calibri"/>
                <a:cs typeface="Calibri"/>
              </a:rPr>
              <a:t>Why </a:t>
            </a:r>
            <a:r>
              <a:rPr sz="3000" spc="-5" dirty="0">
                <a:latin typeface="Calibri"/>
                <a:cs typeface="Calibri"/>
              </a:rPr>
              <a:t>the name</a:t>
            </a:r>
            <a:r>
              <a:rPr sz="3000" spc="3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Python?</a:t>
            </a:r>
            <a:endParaRPr sz="30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9135" algn="l"/>
              </a:tabLst>
            </a:pPr>
            <a:r>
              <a:rPr sz="3000" spc="-5" dirty="0">
                <a:latin typeface="Calibri"/>
                <a:cs typeface="Calibri"/>
              </a:rPr>
              <a:t>Not </a:t>
            </a:r>
            <a:r>
              <a:rPr sz="3000" spc="-10" dirty="0">
                <a:latin typeface="Calibri"/>
                <a:cs typeface="Calibri"/>
              </a:rPr>
              <a:t>after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0" dirty="0">
                <a:latin typeface="Calibri"/>
                <a:cs typeface="Calibri"/>
              </a:rPr>
              <a:t>dangerous</a:t>
            </a:r>
            <a:r>
              <a:rPr sz="3000" spc="-15" dirty="0">
                <a:latin typeface="Calibri"/>
                <a:cs typeface="Calibri"/>
              </a:rPr>
              <a:t> snake.</a:t>
            </a:r>
            <a:endParaRPr sz="30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3000" spc="-15" dirty="0">
                <a:latin typeface="Calibri"/>
                <a:cs typeface="Calibri"/>
              </a:rPr>
              <a:t>Rossum </a:t>
            </a:r>
            <a:r>
              <a:rPr sz="3000" spc="-10" dirty="0">
                <a:latin typeface="Calibri"/>
                <a:cs typeface="Calibri"/>
              </a:rPr>
              <a:t>was </a:t>
            </a:r>
            <a:r>
              <a:rPr sz="3000" spc="-20" dirty="0">
                <a:latin typeface="Calibri"/>
                <a:cs typeface="Calibri"/>
              </a:rPr>
              <a:t>fan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0" dirty="0">
                <a:latin typeface="Calibri"/>
                <a:cs typeface="Calibri"/>
              </a:rPr>
              <a:t>comedy </a:t>
            </a:r>
            <a:r>
              <a:rPr sz="3000" spc="-5" dirty="0">
                <a:latin typeface="Calibri"/>
                <a:cs typeface="Calibri"/>
              </a:rPr>
              <a:t>series </a:t>
            </a:r>
            <a:r>
              <a:rPr sz="3000" spc="-15" dirty="0">
                <a:latin typeface="Calibri"/>
                <a:cs typeface="Calibri"/>
              </a:rPr>
              <a:t>from late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seventies.</a:t>
            </a:r>
            <a:endParaRPr sz="3000" dirty="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45"/>
              </a:spcBef>
              <a:buFont typeface="Arial"/>
              <a:buChar char="•"/>
              <a:tabLst>
                <a:tab pos="699135" algn="l"/>
              </a:tabLst>
            </a:pPr>
            <a:r>
              <a:rPr sz="3000" spc="-5" dirty="0">
                <a:latin typeface="Calibri"/>
                <a:cs typeface="Calibri"/>
              </a:rPr>
              <a:t>The name </a:t>
            </a:r>
            <a:r>
              <a:rPr sz="3000" dirty="0">
                <a:latin typeface="Calibri"/>
                <a:cs typeface="Calibri"/>
              </a:rPr>
              <a:t>"Python" </a:t>
            </a:r>
            <a:r>
              <a:rPr sz="3000" spc="-10" dirty="0">
                <a:latin typeface="Calibri"/>
                <a:cs typeface="Calibri"/>
              </a:rPr>
              <a:t>was adopted </a:t>
            </a:r>
            <a:r>
              <a:rPr sz="3000" spc="-15" dirty="0">
                <a:latin typeface="Calibri"/>
                <a:cs typeface="Calibri"/>
              </a:rPr>
              <a:t>from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5" dirty="0">
                <a:latin typeface="Calibri"/>
                <a:cs typeface="Calibri"/>
              </a:rPr>
              <a:t>same series </a:t>
            </a:r>
            <a:r>
              <a:rPr sz="3000" spc="-10" dirty="0">
                <a:latin typeface="Calibri"/>
                <a:cs typeface="Calibri"/>
              </a:rPr>
              <a:t>"Monty </a:t>
            </a:r>
            <a:r>
              <a:rPr sz="3000" dirty="0">
                <a:latin typeface="Calibri"/>
                <a:cs typeface="Calibri"/>
              </a:rPr>
              <a:t>Python's  </a:t>
            </a:r>
            <a:r>
              <a:rPr sz="3000" spc="-5" dirty="0">
                <a:latin typeface="Calibri"/>
                <a:cs typeface="Calibri"/>
              </a:rPr>
              <a:t>Flying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Circus".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75958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solidFill>
                  <a:srgbClr val="000000"/>
                </a:solidFill>
              </a:rPr>
              <a:t>Error </a:t>
            </a:r>
            <a:r>
              <a:rPr sz="4400" dirty="0">
                <a:solidFill>
                  <a:srgbClr val="000000"/>
                </a:solidFill>
              </a:rPr>
              <a:t>due </a:t>
            </a:r>
            <a:r>
              <a:rPr sz="4400" spc="-25" dirty="0">
                <a:solidFill>
                  <a:srgbClr val="000000"/>
                </a:solidFill>
              </a:rPr>
              <a:t>to </a:t>
            </a:r>
            <a:r>
              <a:rPr sz="4400" spc="-15" dirty="0">
                <a:solidFill>
                  <a:srgbClr val="000000"/>
                </a:solidFill>
              </a:rPr>
              <a:t>incorrect</a:t>
            </a:r>
            <a:r>
              <a:rPr sz="4400" spc="5" dirty="0">
                <a:solidFill>
                  <a:srgbClr val="000000"/>
                </a:solidFill>
              </a:rPr>
              <a:t> </a:t>
            </a:r>
            <a:r>
              <a:rPr sz="4400" spc="-15" dirty="0">
                <a:solidFill>
                  <a:srgbClr val="000000"/>
                </a:solidFill>
              </a:rPr>
              <a:t>indentation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399032" y="2106167"/>
            <a:ext cx="9116568" cy="4378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35496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0000"/>
                </a:solidFill>
              </a:rPr>
              <a:t>Python</a:t>
            </a:r>
            <a:r>
              <a:rPr sz="4400" spc="-50" dirty="0">
                <a:solidFill>
                  <a:srgbClr val="000000"/>
                </a:solidFill>
              </a:rPr>
              <a:t> </a:t>
            </a:r>
            <a:r>
              <a:rPr sz="4400" spc="-35" dirty="0">
                <a:solidFill>
                  <a:srgbClr val="000000"/>
                </a:solidFill>
              </a:rPr>
              <a:t>Variable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9600565" cy="143383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variable </a:t>
            </a:r>
            <a:r>
              <a:rPr sz="2800" spc="-15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named location used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25" dirty="0">
                <a:latin typeface="Calibri"/>
                <a:cs typeface="Calibri"/>
              </a:rPr>
              <a:t>store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5" dirty="0">
                <a:latin typeface="Calibri"/>
                <a:cs typeface="Calibri"/>
              </a:rPr>
              <a:t>in the</a:t>
            </a:r>
            <a:r>
              <a:rPr sz="2800" spc="19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memory.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ts val="3030"/>
              </a:lnSpc>
              <a:spcBef>
                <a:spcPts val="104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5" dirty="0">
                <a:latin typeface="Calibri"/>
                <a:cs typeface="Calibri"/>
              </a:rPr>
              <a:t>Alternatively, </a:t>
            </a:r>
            <a:r>
              <a:rPr sz="2800" spc="-10" dirty="0">
                <a:latin typeface="Calibri"/>
                <a:cs typeface="Calibri"/>
              </a:rPr>
              <a:t>variables </a:t>
            </a:r>
            <a:r>
              <a:rPr sz="2800" spc="-15" dirty="0">
                <a:latin typeface="Calibri"/>
                <a:cs typeface="Calibri"/>
              </a:rPr>
              <a:t>are container </a:t>
            </a:r>
            <a:r>
              <a:rPr sz="2800" spc="-10" dirty="0">
                <a:latin typeface="Calibri"/>
                <a:cs typeface="Calibri"/>
              </a:rPr>
              <a:t>that hold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5" dirty="0">
                <a:latin typeface="Calibri"/>
                <a:cs typeface="Calibri"/>
              </a:rPr>
              <a:t>which </a:t>
            </a:r>
            <a:r>
              <a:rPr sz="2800" spc="-10" dirty="0">
                <a:latin typeface="Calibri"/>
                <a:cs typeface="Calibri"/>
              </a:rPr>
              <a:t>can be  </a:t>
            </a:r>
            <a:r>
              <a:rPr sz="2800" spc="-5" dirty="0">
                <a:latin typeface="Calibri"/>
                <a:cs typeface="Calibri"/>
              </a:rPr>
              <a:t>changed </a:t>
            </a:r>
            <a:r>
              <a:rPr sz="2800" spc="-15" dirty="0">
                <a:latin typeface="Calibri"/>
                <a:cs typeface="Calibri"/>
              </a:rPr>
              <a:t>later throughout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programming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42906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0000"/>
                </a:solidFill>
              </a:rPr>
              <a:t>Declaring</a:t>
            </a:r>
            <a:r>
              <a:rPr sz="4400" spc="-50" dirty="0">
                <a:solidFill>
                  <a:srgbClr val="000000"/>
                </a:solidFill>
              </a:rPr>
              <a:t> </a:t>
            </a:r>
            <a:r>
              <a:rPr sz="4400" spc="-30" dirty="0">
                <a:solidFill>
                  <a:srgbClr val="000000"/>
                </a:solidFill>
              </a:rPr>
              <a:t>Variables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9919335" cy="22428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456565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In Python, </a:t>
            </a:r>
            <a:r>
              <a:rPr sz="2800" spc="-10" dirty="0">
                <a:latin typeface="Calibri"/>
                <a:cs typeface="Calibri"/>
              </a:rPr>
              <a:t>variables </a:t>
            </a:r>
            <a:r>
              <a:rPr sz="2800" spc="-5" dirty="0">
                <a:latin typeface="Calibri"/>
                <a:cs typeface="Calibri"/>
              </a:rPr>
              <a:t>do </a:t>
            </a:r>
            <a:r>
              <a:rPr sz="2800" spc="-10" dirty="0">
                <a:latin typeface="Calibri"/>
                <a:cs typeface="Calibri"/>
              </a:rPr>
              <a:t>not need </a:t>
            </a:r>
            <a:r>
              <a:rPr sz="2800" spc="-15" dirty="0">
                <a:latin typeface="Calibri"/>
                <a:cs typeface="Calibri"/>
              </a:rPr>
              <a:t>declaration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reserve </a:t>
            </a:r>
            <a:r>
              <a:rPr sz="2800" spc="-5" dirty="0">
                <a:latin typeface="Calibri"/>
                <a:cs typeface="Calibri"/>
              </a:rPr>
              <a:t>memory  </a:t>
            </a:r>
            <a:r>
              <a:rPr sz="2800" spc="-10" dirty="0">
                <a:latin typeface="Calibri"/>
                <a:cs typeface="Calibri"/>
              </a:rPr>
              <a:t>space.</a:t>
            </a:r>
            <a:endParaRPr sz="2800">
              <a:latin typeface="Calibri"/>
              <a:cs typeface="Calibri"/>
            </a:endParaRPr>
          </a:p>
          <a:p>
            <a:pPr marL="241300" marR="869950" indent="-229235">
              <a:lnSpc>
                <a:spcPts val="302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The "variable </a:t>
            </a:r>
            <a:r>
              <a:rPr sz="2800" spc="-15" dirty="0">
                <a:latin typeface="Calibri"/>
                <a:cs typeface="Calibri"/>
              </a:rPr>
              <a:t>declaration"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0" dirty="0">
                <a:latin typeface="Calibri"/>
                <a:cs typeface="Calibri"/>
              </a:rPr>
              <a:t>"variable initialization" happens  automatically </a:t>
            </a:r>
            <a:r>
              <a:rPr sz="2800" spc="-5" dirty="0">
                <a:latin typeface="Calibri"/>
                <a:cs typeface="Calibri"/>
              </a:rPr>
              <a:t>when </a:t>
            </a:r>
            <a:r>
              <a:rPr sz="2800" spc="-15" dirty="0">
                <a:latin typeface="Calibri"/>
                <a:cs typeface="Calibri"/>
              </a:rPr>
              <a:t>we </a:t>
            </a:r>
            <a:r>
              <a:rPr sz="2800" spc="-5" dirty="0">
                <a:latin typeface="Calibri"/>
                <a:cs typeface="Calibri"/>
              </a:rPr>
              <a:t>assign a </a:t>
            </a:r>
            <a:r>
              <a:rPr sz="2800" spc="-10" dirty="0">
                <a:latin typeface="Calibri"/>
                <a:cs typeface="Calibri"/>
              </a:rPr>
              <a:t>value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variable.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65" dirty="0">
                <a:latin typeface="Calibri"/>
                <a:cs typeface="Calibri"/>
              </a:rPr>
              <a:t>We </a:t>
            </a:r>
            <a:r>
              <a:rPr sz="2800" spc="-10" dirty="0">
                <a:latin typeface="Calibri"/>
                <a:cs typeface="Calibri"/>
              </a:rPr>
              <a:t>use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assignment </a:t>
            </a:r>
            <a:r>
              <a:rPr sz="2800" spc="-20" dirty="0">
                <a:latin typeface="Calibri"/>
                <a:cs typeface="Calibri"/>
              </a:rPr>
              <a:t>operator </a:t>
            </a:r>
            <a:r>
              <a:rPr sz="2800" spc="-5" dirty="0">
                <a:latin typeface="Calibri"/>
                <a:cs typeface="Calibri"/>
              </a:rPr>
              <a:t>=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assign the </a:t>
            </a:r>
            <a:r>
              <a:rPr sz="2800" spc="-10" dirty="0">
                <a:latin typeface="Calibri"/>
                <a:cs typeface="Calibri"/>
              </a:rPr>
              <a:t>value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2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variable.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981"/>
            <a:ext cx="784606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0000"/>
                </a:solidFill>
              </a:rPr>
              <a:t>Assigning </a:t>
            </a:r>
            <a:r>
              <a:rPr sz="4400" spc="-45" dirty="0">
                <a:solidFill>
                  <a:srgbClr val="000000"/>
                </a:solidFill>
              </a:rPr>
              <a:t>Values </a:t>
            </a:r>
            <a:r>
              <a:rPr sz="4400" spc="-20" dirty="0">
                <a:solidFill>
                  <a:srgbClr val="000000"/>
                </a:solidFill>
              </a:rPr>
              <a:t>to</a:t>
            </a:r>
            <a:r>
              <a:rPr sz="4400" spc="10" dirty="0">
                <a:solidFill>
                  <a:srgbClr val="000000"/>
                </a:solidFill>
              </a:rPr>
              <a:t> </a:t>
            </a:r>
            <a:r>
              <a:rPr sz="4400" spc="-10" dirty="0">
                <a:solidFill>
                  <a:srgbClr val="000000"/>
                </a:solidFill>
              </a:rPr>
              <a:t>variables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1752600" y="1752600"/>
            <a:ext cx="8229600" cy="1287162"/>
          </a:xfrm>
          <a:prstGeom prst="rect">
            <a:avLst/>
          </a:prstGeom>
          <a:blipFill>
            <a:blip r:embed="rId2" cstate="print"/>
            <a:srcRect/>
            <a:stretch>
              <a:fillRect t="-25602" b="-128958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/>
          <p:cNvSpPr/>
          <p:nvPr/>
        </p:nvSpPr>
        <p:spPr>
          <a:xfrm>
            <a:off x="1635211" y="3728652"/>
            <a:ext cx="8229600" cy="1933832"/>
          </a:xfrm>
          <a:prstGeom prst="rect">
            <a:avLst/>
          </a:prstGeom>
          <a:blipFill>
            <a:blip r:embed="rId3" cstate="print"/>
            <a:srcRect/>
            <a:stretch>
              <a:fillRect t="-69436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5431" y="152400"/>
            <a:ext cx="860806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0000"/>
                </a:solidFill>
              </a:rPr>
              <a:t>Changing </a:t>
            </a:r>
            <a:r>
              <a:rPr sz="4400" spc="-15" dirty="0">
                <a:solidFill>
                  <a:srgbClr val="000000"/>
                </a:solidFill>
              </a:rPr>
              <a:t>value </a:t>
            </a:r>
            <a:r>
              <a:rPr sz="4400" spc="-5" dirty="0">
                <a:solidFill>
                  <a:srgbClr val="000000"/>
                </a:solidFill>
              </a:rPr>
              <a:t>of </a:t>
            </a:r>
            <a:r>
              <a:rPr sz="4400" dirty="0">
                <a:solidFill>
                  <a:srgbClr val="000000"/>
                </a:solidFill>
              </a:rPr>
              <a:t>a</a:t>
            </a:r>
            <a:r>
              <a:rPr sz="4400" spc="-15" dirty="0">
                <a:solidFill>
                  <a:srgbClr val="000000"/>
                </a:solidFill>
              </a:rPr>
              <a:t> </a:t>
            </a:r>
            <a:r>
              <a:rPr sz="4400" spc="-10" dirty="0">
                <a:solidFill>
                  <a:srgbClr val="000000"/>
                </a:solidFill>
              </a:rPr>
              <a:t>variable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990600" y="838200"/>
            <a:ext cx="7086600" cy="3323968"/>
          </a:xfrm>
          <a:prstGeom prst="rect">
            <a:avLst/>
          </a:prstGeom>
          <a:blipFill>
            <a:blip r:embed="rId2" cstate="print"/>
            <a:srcRect/>
            <a:stretch>
              <a:fillRect t="-10038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/>
          <p:cNvSpPr/>
          <p:nvPr/>
        </p:nvSpPr>
        <p:spPr>
          <a:xfrm>
            <a:off x="3505200" y="4267200"/>
            <a:ext cx="7924800" cy="1833372"/>
          </a:xfrm>
          <a:prstGeom prst="rect">
            <a:avLst/>
          </a:prstGeom>
          <a:blipFill>
            <a:blip r:embed="rId3" cstate="print"/>
            <a:srcRect/>
            <a:stretch>
              <a:fillRect t="-100000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1097026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0000"/>
                </a:solidFill>
              </a:rPr>
              <a:t>Assigning </a:t>
            </a:r>
            <a:r>
              <a:rPr sz="4400" dirty="0">
                <a:solidFill>
                  <a:srgbClr val="000000"/>
                </a:solidFill>
              </a:rPr>
              <a:t>same </a:t>
            </a:r>
            <a:r>
              <a:rPr sz="4400" spc="-15" dirty="0">
                <a:solidFill>
                  <a:srgbClr val="000000"/>
                </a:solidFill>
              </a:rPr>
              <a:t>value </a:t>
            </a:r>
            <a:r>
              <a:rPr sz="4400" spc="-20" dirty="0">
                <a:solidFill>
                  <a:srgbClr val="000000"/>
                </a:solidFill>
              </a:rPr>
              <a:t>to </a:t>
            </a:r>
            <a:r>
              <a:rPr sz="4400" spc="5" dirty="0">
                <a:solidFill>
                  <a:srgbClr val="000000"/>
                </a:solidFill>
              </a:rPr>
              <a:t>the </a:t>
            </a:r>
            <a:r>
              <a:rPr sz="4400" spc="-5" dirty="0">
                <a:solidFill>
                  <a:srgbClr val="000000"/>
                </a:solidFill>
              </a:rPr>
              <a:t>multiple</a:t>
            </a:r>
            <a:r>
              <a:rPr sz="4400" spc="-10" dirty="0">
                <a:solidFill>
                  <a:srgbClr val="000000"/>
                </a:solidFill>
              </a:rPr>
              <a:t> variable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914400" y="1524000"/>
            <a:ext cx="8229600" cy="1559011"/>
          </a:xfrm>
          <a:prstGeom prst="rect">
            <a:avLst/>
          </a:prstGeom>
          <a:blipFill>
            <a:blip r:embed="rId2" cstate="print"/>
            <a:srcRect/>
            <a:stretch>
              <a:fillRect t="-24836" b="-100000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/>
          <p:cNvSpPr/>
          <p:nvPr/>
        </p:nvSpPr>
        <p:spPr>
          <a:xfrm>
            <a:off x="2057400" y="3505200"/>
            <a:ext cx="8229600" cy="1853514"/>
          </a:xfrm>
          <a:prstGeom prst="rect">
            <a:avLst/>
          </a:prstGeom>
          <a:blipFill>
            <a:blip r:embed="rId3" cstate="print"/>
            <a:srcRect/>
            <a:stretch>
              <a:fillRect t="-69889" b="-31555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1" y="612992"/>
            <a:ext cx="115062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0000"/>
                </a:solidFill>
              </a:rPr>
              <a:t>Assigning multiple </a:t>
            </a:r>
            <a:r>
              <a:rPr sz="4400" spc="-10" dirty="0">
                <a:solidFill>
                  <a:srgbClr val="000000"/>
                </a:solidFill>
              </a:rPr>
              <a:t>values </a:t>
            </a:r>
            <a:r>
              <a:rPr sz="4400" spc="-20" dirty="0">
                <a:solidFill>
                  <a:srgbClr val="000000"/>
                </a:solidFill>
              </a:rPr>
              <a:t>to </a:t>
            </a:r>
            <a:r>
              <a:rPr sz="4400" spc="-5" dirty="0">
                <a:solidFill>
                  <a:srgbClr val="000000"/>
                </a:solidFill>
              </a:rPr>
              <a:t>multiple</a:t>
            </a:r>
            <a:r>
              <a:rPr sz="4400" spc="15" dirty="0">
                <a:solidFill>
                  <a:srgbClr val="000000"/>
                </a:solidFill>
              </a:rPr>
              <a:t> </a:t>
            </a:r>
            <a:r>
              <a:rPr sz="4400" spc="-10" dirty="0">
                <a:solidFill>
                  <a:srgbClr val="000000"/>
                </a:solidFill>
              </a:rPr>
              <a:t>variables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1066800" y="1441621"/>
            <a:ext cx="8229600" cy="1853514"/>
          </a:xfrm>
          <a:prstGeom prst="rect">
            <a:avLst/>
          </a:prstGeom>
          <a:blipFill>
            <a:blip r:embed="rId2" cstate="print"/>
            <a:srcRect/>
            <a:stretch>
              <a:fillRect t="-21777" b="-54999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/>
          <p:cNvSpPr/>
          <p:nvPr/>
        </p:nvSpPr>
        <p:spPr>
          <a:xfrm>
            <a:off x="1989438" y="3657600"/>
            <a:ext cx="8229600" cy="1643448"/>
          </a:xfrm>
          <a:prstGeom prst="rect">
            <a:avLst/>
          </a:prstGeom>
          <a:blipFill>
            <a:blip r:embed="rId3" cstate="print"/>
            <a:srcRect/>
            <a:stretch>
              <a:fillRect t="-78446" b="-11654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33415" y="1371600"/>
            <a:ext cx="10247630" cy="49911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800" spc="-5" dirty="0" smtClean="0">
                <a:latin typeface="Calibri"/>
                <a:cs typeface="Calibri"/>
              </a:rPr>
              <a:t>All features in Pythons are associated with an object.</a:t>
            </a:r>
          </a:p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 smtClean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python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5" dirty="0">
                <a:latin typeface="Calibri"/>
                <a:cs typeface="Calibri"/>
              </a:rPr>
              <a:t>types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5" dirty="0">
                <a:latin typeface="Calibri"/>
                <a:cs typeface="Calibri"/>
              </a:rPr>
              <a:t>classes and </a:t>
            </a:r>
            <a:r>
              <a:rPr sz="2800" spc="-10" dirty="0">
                <a:latin typeface="Calibri"/>
                <a:cs typeface="Calibri"/>
              </a:rPr>
              <a:t>variables </a:t>
            </a:r>
            <a:r>
              <a:rPr sz="2800" spc="-20" dirty="0">
                <a:latin typeface="Calibri"/>
                <a:cs typeface="Calibri"/>
              </a:rPr>
              <a:t>are instance </a:t>
            </a:r>
            <a:r>
              <a:rPr sz="2800" spc="-5" dirty="0">
                <a:latin typeface="Calibri"/>
                <a:cs typeface="Calibri"/>
              </a:rPr>
              <a:t>(object) </a:t>
            </a:r>
            <a:r>
              <a:rPr sz="2800" dirty="0">
                <a:latin typeface="Calibri"/>
                <a:cs typeface="Calibri"/>
              </a:rPr>
              <a:t>of  </a:t>
            </a:r>
            <a:r>
              <a:rPr sz="2800" spc="-5" dirty="0">
                <a:latin typeface="Calibri"/>
                <a:cs typeface="Calibri"/>
              </a:rPr>
              <a:t>these </a:t>
            </a:r>
            <a:r>
              <a:rPr sz="2800" spc="-5" dirty="0" smtClean="0">
                <a:latin typeface="Calibri"/>
                <a:cs typeface="Calibri"/>
              </a:rPr>
              <a:t>classes</a:t>
            </a:r>
            <a:r>
              <a:rPr lang="en-US" sz="2800" spc="-5" dirty="0" smtClean="0">
                <a:latin typeface="Calibri"/>
                <a:cs typeface="Calibri"/>
              </a:rPr>
              <a:t>.</a:t>
            </a:r>
          </a:p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800" spc="-5" dirty="0" smtClean="0">
                <a:latin typeface="Calibri"/>
                <a:cs typeface="Calibri"/>
              </a:rPr>
              <a:t>The native data types supported by Python are string, integer, float and complex numbers.</a:t>
            </a:r>
            <a:endParaRPr sz="28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5" dirty="0">
                <a:latin typeface="Calibri"/>
                <a:cs typeface="Calibri"/>
              </a:rPr>
              <a:t>Different </a:t>
            </a:r>
            <a:r>
              <a:rPr sz="2800" spc="-5" dirty="0">
                <a:latin typeface="Calibri"/>
                <a:cs typeface="Calibri"/>
              </a:rPr>
              <a:t>types of </a:t>
            </a:r>
            <a:r>
              <a:rPr sz="2800" spc="-25" dirty="0">
                <a:latin typeface="Calibri"/>
                <a:cs typeface="Calibri"/>
              </a:rPr>
              <a:t>data </a:t>
            </a:r>
            <a:r>
              <a:rPr sz="2800" spc="-5" dirty="0">
                <a:latin typeface="Calibri"/>
                <a:cs typeface="Calibri"/>
              </a:rPr>
              <a:t>types in </a:t>
            </a:r>
            <a:r>
              <a:rPr sz="2800" spc="-10" dirty="0">
                <a:latin typeface="Calibri"/>
                <a:cs typeface="Calibri"/>
              </a:rPr>
              <a:t>python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are:</a:t>
            </a:r>
            <a:endParaRPr sz="28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Python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numbers</a:t>
            </a:r>
            <a:endParaRPr sz="24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Python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lists</a:t>
            </a:r>
            <a:endParaRPr sz="24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Python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tuples</a:t>
            </a:r>
            <a:endParaRPr sz="24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Python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strings</a:t>
            </a:r>
            <a:endParaRPr sz="24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Python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sets</a:t>
            </a:r>
            <a:endParaRPr sz="24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Python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dictionary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609600" y="381000"/>
            <a:ext cx="3842175" cy="724984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6933">
              <a:spcBef>
                <a:spcPts val="133"/>
              </a:spcBef>
            </a:pPr>
            <a:r>
              <a:rPr lang="en-US" b="1" spc="220" smtClean="0">
                <a:latin typeface="+mn-lt"/>
                <a:cs typeface="Tahoma"/>
              </a:rPr>
              <a:t>D</a:t>
            </a:r>
            <a:r>
              <a:rPr lang="en-US" spc="200" smtClean="0">
                <a:latin typeface="+mn-lt"/>
              </a:rPr>
              <a:t>a</a:t>
            </a:r>
            <a:r>
              <a:rPr lang="en-US" spc="-147" smtClean="0">
                <a:latin typeface="+mn-lt"/>
              </a:rPr>
              <a:t>ta</a:t>
            </a:r>
            <a:r>
              <a:rPr lang="en-US" spc="-173" smtClean="0">
                <a:latin typeface="+mn-lt"/>
              </a:rPr>
              <a:t>-</a:t>
            </a:r>
            <a:r>
              <a:rPr lang="en-US" b="1" spc="207" smtClean="0">
                <a:latin typeface="+mn-lt"/>
                <a:cs typeface="Tahoma"/>
              </a:rPr>
              <a:t>T</a:t>
            </a:r>
            <a:r>
              <a:rPr lang="en-US" spc="107" smtClean="0">
                <a:latin typeface="+mn-lt"/>
              </a:rPr>
              <a:t>yp</a:t>
            </a:r>
            <a:r>
              <a:rPr lang="en-US" spc="167" smtClean="0">
                <a:latin typeface="+mn-lt"/>
              </a:rPr>
              <a:t>e</a:t>
            </a:r>
            <a:r>
              <a:rPr lang="en-US" spc="33" smtClean="0">
                <a:latin typeface="+mn-lt"/>
              </a:rPr>
              <a:t>s</a:t>
            </a:r>
            <a:endParaRPr lang="en-US" spc="33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81000"/>
            <a:ext cx="3842175" cy="72498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b="1" spc="220" dirty="0">
                <a:latin typeface="+mn-lt"/>
                <a:cs typeface="Tahoma"/>
              </a:rPr>
              <a:t>D</a:t>
            </a:r>
            <a:r>
              <a:rPr spc="200" dirty="0">
                <a:latin typeface="+mn-lt"/>
              </a:rPr>
              <a:t>a</a:t>
            </a:r>
            <a:r>
              <a:rPr spc="-147" dirty="0">
                <a:latin typeface="+mn-lt"/>
              </a:rPr>
              <a:t>ta</a:t>
            </a:r>
            <a:r>
              <a:rPr spc="-173" dirty="0">
                <a:latin typeface="+mn-lt"/>
              </a:rPr>
              <a:t>-</a:t>
            </a:r>
            <a:r>
              <a:rPr b="1" spc="207" dirty="0">
                <a:latin typeface="+mn-lt"/>
                <a:cs typeface="Tahoma"/>
              </a:rPr>
              <a:t>T</a:t>
            </a:r>
            <a:r>
              <a:rPr spc="107" dirty="0">
                <a:latin typeface="+mn-lt"/>
              </a:rPr>
              <a:t>yp</a:t>
            </a:r>
            <a:r>
              <a:rPr spc="167" dirty="0">
                <a:latin typeface="+mn-lt"/>
              </a:rPr>
              <a:t>e</a:t>
            </a:r>
            <a:r>
              <a:rPr spc="33" dirty="0">
                <a:latin typeface="+mn-lt"/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9480" y="1219200"/>
            <a:ext cx="1731433" cy="39962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spc="80" dirty="0">
                <a:solidFill>
                  <a:srgbClr val="4D2F8F"/>
                </a:solidFill>
                <a:cs typeface="Tahoma"/>
              </a:rPr>
              <a:t>N</a:t>
            </a:r>
            <a:r>
              <a:rPr sz="2400" spc="80" dirty="0">
                <a:solidFill>
                  <a:srgbClr val="4D2F8F"/>
                </a:solidFill>
                <a:cs typeface="Lucida Sans Unicode"/>
              </a:rPr>
              <a:t>one</a:t>
            </a:r>
            <a:r>
              <a:rPr sz="2400" spc="-33" dirty="0">
                <a:solidFill>
                  <a:srgbClr val="4D2F8F"/>
                </a:solidFill>
                <a:cs typeface="Lucida Sans Unicode"/>
              </a:rPr>
              <a:t> </a:t>
            </a:r>
            <a:r>
              <a:rPr sz="2400" b="1" spc="113" dirty="0">
                <a:solidFill>
                  <a:srgbClr val="4D2F8F"/>
                </a:solidFill>
                <a:cs typeface="Tahoma"/>
              </a:rPr>
              <a:t>T</a:t>
            </a:r>
            <a:r>
              <a:rPr sz="2400" spc="113" dirty="0">
                <a:solidFill>
                  <a:srgbClr val="4D2F8F"/>
                </a:solidFill>
                <a:cs typeface="Lucida Sans Unicode"/>
              </a:rPr>
              <a:t>ype</a:t>
            </a:r>
            <a:endParaRPr sz="2400" dirty="0"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9480" y="2135833"/>
            <a:ext cx="8930320" cy="3757436"/>
          </a:xfrm>
          <a:prstGeom prst="rect">
            <a:avLst/>
          </a:prstGeom>
        </p:spPr>
        <p:txBody>
          <a:bodyPr vert="horz" wrap="square" lIns="0" tIns="137157" rIns="0" bIns="0" rtlCol="0">
            <a:spAutoFit/>
          </a:bodyPr>
          <a:lstStyle/>
          <a:p>
            <a:pPr marL="423323" indent="-406390">
              <a:spcBef>
                <a:spcPts val="1080"/>
              </a:spcBef>
              <a:buFont typeface="Lucida Sans Unicode"/>
              <a:buChar char="●"/>
              <a:tabLst>
                <a:tab pos="422476" algn="l"/>
                <a:tab pos="423323" algn="l"/>
              </a:tabLst>
            </a:pPr>
            <a:r>
              <a:rPr sz="2800" b="1" spc="113" dirty="0">
                <a:cs typeface="Tahoma"/>
              </a:rPr>
              <a:t>None </a:t>
            </a:r>
            <a:r>
              <a:rPr sz="2800" dirty="0">
                <a:cs typeface="Lucida Sans Unicode"/>
              </a:rPr>
              <a:t>data-type </a:t>
            </a:r>
            <a:r>
              <a:rPr sz="2800" spc="27" dirty="0">
                <a:cs typeface="Lucida Sans Unicode"/>
              </a:rPr>
              <a:t>represents </a:t>
            </a:r>
            <a:r>
              <a:rPr sz="2800" spc="47" dirty="0">
                <a:cs typeface="Lucida Sans Unicode"/>
              </a:rPr>
              <a:t>an </a:t>
            </a:r>
            <a:r>
              <a:rPr sz="2800" spc="20" dirty="0">
                <a:cs typeface="Lucida Sans Unicode"/>
              </a:rPr>
              <a:t>object </a:t>
            </a:r>
            <a:r>
              <a:rPr sz="2800" spc="33" dirty="0">
                <a:cs typeface="Lucida Sans Unicode"/>
              </a:rPr>
              <a:t>that </a:t>
            </a:r>
            <a:r>
              <a:rPr sz="2800" spc="20" dirty="0">
                <a:cs typeface="Lucida Sans Unicode"/>
              </a:rPr>
              <a:t>does </a:t>
            </a:r>
            <a:r>
              <a:rPr sz="2800" spc="7" dirty="0">
                <a:cs typeface="Lucida Sans Unicode"/>
              </a:rPr>
              <a:t>not </a:t>
            </a:r>
            <a:r>
              <a:rPr sz="2800" spc="20" dirty="0">
                <a:cs typeface="Lucida Sans Unicode"/>
              </a:rPr>
              <a:t>contain </a:t>
            </a:r>
            <a:r>
              <a:rPr sz="2800" spc="60" dirty="0">
                <a:cs typeface="Lucida Sans Unicode"/>
              </a:rPr>
              <a:t>any</a:t>
            </a:r>
            <a:r>
              <a:rPr sz="2800" spc="-113" dirty="0">
                <a:cs typeface="Lucida Sans Unicode"/>
              </a:rPr>
              <a:t> </a:t>
            </a:r>
            <a:r>
              <a:rPr sz="2800" spc="53" dirty="0">
                <a:cs typeface="Lucida Sans Unicode"/>
              </a:rPr>
              <a:t>value</a:t>
            </a:r>
            <a:endParaRPr sz="2800" dirty="0">
              <a:cs typeface="Lucida Sans Unicode"/>
            </a:endParaRPr>
          </a:p>
          <a:p>
            <a:pPr marL="423323" indent="-406390">
              <a:spcBef>
                <a:spcPts val="947"/>
              </a:spcBef>
              <a:buChar char="●"/>
              <a:tabLst>
                <a:tab pos="422476" algn="l"/>
                <a:tab pos="423323" algn="l"/>
              </a:tabLst>
            </a:pPr>
            <a:r>
              <a:rPr sz="2800" spc="7" dirty="0">
                <a:cs typeface="Lucida Sans Unicode"/>
              </a:rPr>
              <a:t>In </a:t>
            </a:r>
            <a:r>
              <a:rPr sz="2800" spc="47" dirty="0">
                <a:cs typeface="Lucida Sans Unicode"/>
              </a:rPr>
              <a:t>Java, </a:t>
            </a:r>
            <a:r>
              <a:rPr sz="2800" spc="7" dirty="0">
                <a:cs typeface="Lucida Sans Unicode"/>
              </a:rPr>
              <a:t>it </a:t>
            </a:r>
            <a:r>
              <a:rPr sz="2800" dirty="0">
                <a:cs typeface="Lucida Sans Unicode"/>
              </a:rPr>
              <a:t>is </a:t>
            </a:r>
            <a:r>
              <a:rPr sz="2800" spc="33" dirty="0">
                <a:cs typeface="Lucida Sans Unicode"/>
              </a:rPr>
              <a:t>called </a:t>
            </a:r>
            <a:r>
              <a:rPr sz="2800" spc="53" dirty="0">
                <a:cs typeface="Lucida Sans Unicode"/>
              </a:rPr>
              <a:t>as </a:t>
            </a:r>
            <a:r>
              <a:rPr sz="2800" b="1" spc="100" dirty="0">
                <a:cs typeface="Tahoma"/>
              </a:rPr>
              <a:t>NULL</a:t>
            </a:r>
            <a:r>
              <a:rPr sz="2800" b="1" spc="-120" dirty="0">
                <a:cs typeface="Tahoma"/>
              </a:rPr>
              <a:t> </a:t>
            </a:r>
            <a:r>
              <a:rPr sz="2800" spc="20" dirty="0">
                <a:cs typeface="Lucida Sans Unicode"/>
              </a:rPr>
              <a:t>Object</a:t>
            </a:r>
            <a:endParaRPr sz="2800" dirty="0">
              <a:cs typeface="Lucida Sans Unicode"/>
            </a:endParaRPr>
          </a:p>
          <a:p>
            <a:pPr marL="423323" indent="-406390">
              <a:spcBef>
                <a:spcPts val="947"/>
              </a:spcBef>
              <a:buChar char="●"/>
              <a:tabLst>
                <a:tab pos="422476" algn="l"/>
                <a:tab pos="423323" algn="l"/>
              </a:tabLst>
            </a:pPr>
            <a:r>
              <a:rPr sz="2800" spc="7" dirty="0">
                <a:cs typeface="Lucida Sans Unicode"/>
              </a:rPr>
              <a:t>In </a:t>
            </a:r>
            <a:r>
              <a:rPr sz="2800" spc="27" dirty="0">
                <a:cs typeface="Lucida Sans Unicode"/>
              </a:rPr>
              <a:t>Python, </a:t>
            </a:r>
            <a:r>
              <a:rPr sz="2800" spc="7" dirty="0">
                <a:cs typeface="Lucida Sans Unicode"/>
              </a:rPr>
              <a:t>it </a:t>
            </a:r>
            <a:r>
              <a:rPr sz="2800" dirty="0">
                <a:cs typeface="Lucida Sans Unicode"/>
              </a:rPr>
              <a:t>is </a:t>
            </a:r>
            <a:r>
              <a:rPr sz="2800" spc="33" dirty="0">
                <a:cs typeface="Lucida Sans Unicode"/>
              </a:rPr>
              <a:t>called </a:t>
            </a:r>
            <a:r>
              <a:rPr sz="2800" spc="53" dirty="0">
                <a:cs typeface="Lucida Sans Unicode"/>
              </a:rPr>
              <a:t>as </a:t>
            </a:r>
            <a:r>
              <a:rPr sz="2800" b="1" spc="107" dirty="0">
                <a:cs typeface="Tahoma"/>
              </a:rPr>
              <a:t>NONE</a:t>
            </a:r>
            <a:r>
              <a:rPr sz="2800" b="1" spc="-107" dirty="0">
                <a:cs typeface="Tahoma"/>
              </a:rPr>
              <a:t> </a:t>
            </a:r>
            <a:r>
              <a:rPr sz="2800" spc="20" dirty="0">
                <a:cs typeface="Lucida Sans Unicode"/>
              </a:rPr>
              <a:t>Object</a:t>
            </a:r>
            <a:endParaRPr sz="2800" dirty="0">
              <a:cs typeface="Lucida Sans Unicode"/>
            </a:endParaRPr>
          </a:p>
          <a:p>
            <a:pPr marL="423323" indent="-406390">
              <a:spcBef>
                <a:spcPts val="960"/>
              </a:spcBef>
              <a:buChar char="●"/>
              <a:tabLst>
                <a:tab pos="422476" algn="l"/>
                <a:tab pos="423323" algn="l"/>
              </a:tabLst>
            </a:pPr>
            <a:r>
              <a:rPr sz="2800" spc="7" dirty="0">
                <a:cs typeface="Lucida Sans Unicode"/>
              </a:rPr>
              <a:t>In </a:t>
            </a:r>
            <a:r>
              <a:rPr sz="2800" spc="20" dirty="0">
                <a:cs typeface="Lucida Sans Unicode"/>
              </a:rPr>
              <a:t>boolean </a:t>
            </a:r>
            <a:r>
              <a:rPr sz="2800" spc="7" dirty="0">
                <a:cs typeface="Lucida Sans Unicode"/>
              </a:rPr>
              <a:t>expression, </a:t>
            </a:r>
            <a:r>
              <a:rPr sz="2800" b="1" spc="107" dirty="0">
                <a:cs typeface="Tahoma"/>
              </a:rPr>
              <a:t>NONE </a:t>
            </a:r>
            <a:r>
              <a:rPr sz="2800" dirty="0">
                <a:cs typeface="Lucida Sans Unicode"/>
              </a:rPr>
              <a:t>data-type </a:t>
            </a:r>
            <a:r>
              <a:rPr sz="2800" spc="27" dirty="0">
                <a:cs typeface="Lucida Sans Unicode"/>
              </a:rPr>
              <a:t>represents</a:t>
            </a:r>
            <a:r>
              <a:rPr sz="2800" spc="-67" dirty="0">
                <a:cs typeface="Lucida Sans Unicode"/>
              </a:rPr>
              <a:t> </a:t>
            </a:r>
            <a:r>
              <a:rPr sz="2800" spc="67" dirty="0">
                <a:cs typeface="Lucida Sans Unicode"/>
              </a:rPr>
              <a:t>‘</a:t>
            </a:r>
            <a:r>
              <a:rPr sz="2800" b="1" spc="67" dirty="0">
                <a:cs typeface="Tahoma"/>
              </a:rPr>
              <a:t>False</a:t>
            </a:r>
            <a:r>
              <a:rPr sz="2800" spc="67" dirty="0">
                <a:cs typeface="Lucida Sans Unicode"/>
              </a:rPr>
              <a:t>’</a:t>
            </a:r>
            <a:endParaRPr sz="2800" dirty="0">
              <a:cs typeface="Lucida Sans Unicode"/>
            </a:endParaRPr>
          </a:p>
          <a:p>
            <a:pPr marL="423323" indent="-406390">
              <a:spcBef>
                <a:spcPts val="947"/>
              </a:spcBef>
              <a:buChar char="●"/>
              <a:tabLst>
                <a:tab pos="422476" algn="l"/>
                <a:tab pos="423323" algn="l"/>
              </a:tabLst>
            </a:pPr>
            <a:r>
              <a:rPr sz="2800" spc="40" dirty="0">
                <a:cs typeface="Lucida Sans Unicode"/>
              </a:rPr>
              <a:t>Example:</a:t>
            </a:r>
            <a:endParaRPr sz="2800" dirty="0">
              <a:cs typeface="Lucida Sans Unicode"/>
            </a:endParaRPr>
          </a:p>
          <a:p>
            <a:pPr marL="1032908" lvl="1" indent="-406390">
              <a:spcBef>
                <a:spcPts val="960"/>
              </a:spcBef>
              <a:buChar char="○"/>
              <a:tabLst>
                <a:tab pos="1032061" algn="l"/>
                <a:tab pos="1032908" algn="l"/>
              </a:tabLst>
            </a:pPr>
            <a:r>
              <a:rPr sz="2800" spc="93" dirty="0">
                <a:cs typeface="Lucida Sans Unicode"/>
              </a:rPr>
              <a:t>a </a:t>
            </a:r>
            <a:r>
              <a:rPr sz="2800" spc="67" dirty="0">
                <a:cs typeface="Lucida Sans Unicode"/>
              </a:rPr>
              <a:t>=</a:t>
            </a:r>
            <a:r>
              <a:rPr sz="2800" spc="-93" dirty="0">
                <a:cs typeface="Lucida Sans Unicode"/>
              </a:rPr>
              <a:t> </a:t>
            </a:r>
            <a:r>
              <a:rPr sz="2800" spc="227" dirty="0">
                <a:cs typeface="Lucida Sans Unicode"/>
              </a:rPr>
              <a:t>“”</a:t>
            </a:r>
            <a:endParaRPr sz="2800" dirty="0"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5987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4146975" cy="72498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b="1" spc="220" dirty="0">
                <a:latin typeface="+mn-lt"/>
                <a:cs typeface="Tahoma"/>
              </a:rPr>
              <a:t>D</a:t>
            </a:r>
            <a:r>
              <a:rPr spc="200" dirty="0">
                <a:latin typeface="+mn-lt"/>
              </a:rPr>
              <a:t>a</a:t>
            </a:r>
            <a:r>
              <a:rPr spc="-147" dirty="0">
                <a:latin typeface="+mn-lt"/>
              </a:rPr>
              <a:t>ta</a:t>
            </a:r>
            <a:r>
              <a:rPr spc="-173" dirty="0">
                <a:latin typeface="+mn-lt"/>
              </a:rPr>
              <a:t>-</a:t>
            </a:r>
            <a:r>
              <a:rPr b="1" spc="207" dirty="0">
                <a:latin typeface="+mn-lt"/>
                <a:cs typeface="Tahoma"/>
              </a:rPr>
              <a:t>T</a:t>
            </a:r>
            <a:r>
              <a:rPr spc="107" dirty="0">
                <a:latin typeface="+mn-lt"/>
              </a:rPr>
              <a:t>yp</a:t>
            </a:r>
            <a:r>
              <a:rPr spc="167" dirty="0">
                <a:latin typeface="+mn-lt"/>
              </a:rPr>
              <a:t>e</a:t>
            </a:r>
            <a:r>
              <a:rPr spc="33" dirty="0">
                <a:latin typeface="+mn-lt"/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1295400"/>
            <a:ext cx="2219113" cy="39962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spc="67" dirty="0">
                <a:solidFill>
                  <a:srgbClr val="4D2F8F"/>
                </a:solidFill>
                <a:cs typeface="Tahoma"/>
              </a:rPr>
              <a:t>N</a:t>
            </a:r>
            <a:r>
              <a:rPr sz="2400" spc="67" dirty="0">
                <a:solidFill>
                  <a:srgbClr val="4D2F8F"/>
                </a:solidFill>
                <a:cs typeface="Lucida Sans Unicode"/>
              </a:rPr>
              <a:t>umeric</a:t>
            </a:r>
            <a:r>
              <a:rPr sz="2400" spc="-27" dirty="0">
                <a:solidFill>
                  <a:srgbClr val="4D2F8F"/>
                </a:solidFill>
                <a:cs typeface="Lucida Sans Unicode"/>
              </a:rPr>
              <a:t> </a:t>
            </a:r>
            <a:r>
              <a:rPr sz="2400" b="1" spc="113" dirty="0">
                <a:solidFill>
                  <a:srgbClr val="4D2F8F"/>
                </a:solidFill>
                <a:cs typeface="Tahoma"/>
              </a:rPr>
              <a:t>T</a:t>
            </a:r>
            <a:r>
              <a:rPr sz="2400" spc="113" dirty="0">
                <a:solidFill>
                  <a:srgbClr val="4D2F8F"/>
                </a:solidFill>
                <a:cs typeface="Lucida Sans Unicode"/>
              </a:rPr>
              <a:t>ype</a:t>
            </a:r>
            <a:endParaRPr sz="2400" dirty="0"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054" y="1981200"/>
            <a:ext cx="8674946" cy="3300901"/>
          </a:xfrm>
          <a:prstGeom prst="rect">
            <a:avLst/>
          </a:prstGeom>
        </p:spPr>
        <p:txBody>
          <a:bodyPr vert="horz" wrap="square" lIns="0" tIns="137157" rIns="0" bIns="0" rtlCol="0">
            <a:spAutoFit/>
          </a:bodyPr>
          <a:lstStyle/>
          <a:p>
            <a:pPr marL="423323" indent="-406390">
              <a:spcBef>
                <a:spcPts val="1080"/>
              </a:spcBef>
              <a:buClr>
                <a:srgbClr val="000000"/>
              </a:buClr>
              <a:buChar char="●"/>
              <a:tabLst>
                <a:tab pos="422476" algn="l"/>
                <a:tab pos="423323" algn="l"/>
              </a:tabLst>
            </a:pPr>
            <a:r>
              <a:rPr sz="2800" dirty="0">
                <a:solidFill>
                  <a:srgbClr val="9F3869"/>
                </a:solidFill>
                <a:cs typeface="Lucida Sans Unicode"/>
              </a:rPr>
              <a:t>int</a:t>
            </a:r>
            <a:endParaRPr sz="2800" dirty="0">
              <a:cs typeface="Lucida Sans Unicode"/>
            </a:endParaRPr>
          </a:p>
          <a:p>
            <a:pPr marL="1032908" lvl="1" indent="-397923">
              <a:spcBef>
                <a:spcPts val="867"/>
              </a:spcBef>
              <a:buChar char="○"/>
              <a:tabLst>
                <a:tab pos="1032061" algn="l"/>
                <a:tab pos="1032908" algn="l"/>
              </a:tabLst>
            </a:pPr>
            <a:r>
              <a:rPr sz="2800" spc="7" dirty="0">
                <a:cs typeface="Lucida Sans Unicode"/>
              </a:rPr>
              <a:t>No limit </a:t>
            </a:r>
            <a:r>
              <a:rPr sz="2800" spc="-13" dirty="0">
                <a:cs typeface="Lucida Sans Unicode"/>
              </a:rPr>
              <a:t>for </a:t>
            </a:r>
            <a:r>
              <a:rPr sz="2800" spc="40" dirty="0">
                <a:cs typeface="Lucida Sans Unicode"/>
              </a:rPr>
              <a:t>the </a:t>
            </a:r>
            <a:r>
              <a:rPr sz="2800" dirty="0">
                <a:cs typeface="Lucida Sans Unicode"/>
              </a:rPr>
              <a:t>size </a:t>
            </a:r>
            <a:r>
              <a:rPr sz="2800" spc="-20" dirty="0">
                <a:cs typeface="Lucida Sans Unicode"/>
              </a:rPr>
              <a:t>of </a:t>
            </a:r>
            <a:r>
              <a:rPr sz="2800" spc="47" dirty="0">
                <a:cs typeface="Lucida Sans Unicode"/>
              </a:rPr>
              <a:t>an </a:t>
            </a:r>
            <a:r>
              <a:rPr sz="2800" dirty="0">
                <a:cs typeface="Lucida Sans Unicode"/>
              </a:rPr>
              <a:t>int</a:t>
            </a:r>
            <a:r>
              <a:rPr sz="2800" spc="-127" dirty="0">
                <a:cs typeface="Lucida Sans Unicode"/>
              </a:rPr>
              <a:t> </a:t>
            </a:r>
            <a:r>
              <a:rPr sz="2800" spc="47" dirty="0">
                <a:cs typeface="Lucida Sans Unicode"/>
              </a:rPr>
              <a:t>datatype</a:t>
            </a:r>
            <a:endParaRPr sz="2800" dirty="0">
              <a:cs typeface="Lucida Sans Unicode"/>
            </a:endParaRPr>
          </a:p>
          <a:p>
            <a:pPr marL="1032908" lvl="1" indent="-397923">
              <a:spcBef>
                <a:spcPts val="880"/>
              </a:spcBef>
              <a:buChar char="○"/>
              <a:tabLst>
                <a:tab pos="1032061" algn="l"/>
                <a:tab pos="1032908" algn="l"/>
              </a:tabLst>
            </a:pPr>
            <a:r>
              <a:rPr sz="2800" spc="33" dirty="0">
                <a:cs typeface="Lucida Sans Unicode"/>
              </a:rPr>
              <a:t>Can </a:t>
            </a:r>
            <a:r>
              <a:rPr sz="2800" spc="13" dirty="0">
                <a:cs typeface="Lucida Sans Unicode"/>
              </a:rPr>
              <a:t>store </a:t>
            </a:r>
            <a:r>
              <a:rPr sz="2800" spc="73" dirty="0">
                <a:cs typeface="Lucida Sans Unicode"/>
              </a:rPr>
              <a:t>very </a:t>
            </a:r>
            <a:r>
              <a:rPr sz="2800" spc="27" dirty="0">
                <a:cs typeface="Lucida Sans Unicode"/>
              </a:rPr>
              <a:t>large numbers</a:t>
            </a:r>
            <a:r>
              <a:rPr sz="2800" spc="-167" dirty="0">
                <a:cs typeface="Lucida Sans Unicode"/>
              </a:rPr>
              <a:t> </a:t>
            </a:r>
            <a:r>
              <a:rPr sz="2800" spc="33" dirty="0">
                <a:cs typeface="Lucida Sans Unicode"/>
              </a:rPr>
              <a:t>conveniently</a:t>
            </a:r>
            <a:endParaRPr sz="2800" dirty="0">
              <a:cs typeface="Lucida Sans Unicode"/>
            </a:endParaRPr>
          </a:p>
          <a:p>
            <a:pPr marL="1032908" lvl="1" indent="-397923">
              <a:spcBef>
                <a:spcPts val="867"/>
              </a:spcBef>
              <a:buChar char="○"/>
              <a:tabLst>
                <a:tab pos="1032061" algn="l"/>
                <a:tab pos="1032908" algn="l"/>
              </a:tabLst>
            </a:pPr>
            <a:r>
              <a:rPr sz="2800" spc="20" dirty="0">
                <a:cs typeface="Lucida Sans Unicode"/>
              </a:rPr>
              <a:t>Only limited </a:t>
            </a:r>
            <a:r>
              <a:rPr sz="2800" spc="53" dirty="0">
                <a:cs typeface="Lucida Sans Unicode"/>
              </a:rPr>
              <a:t>by </a:t>
            </a:r>
            <a:r>
              <a:rPr sz="2800" spc="40" dirty="0">
                <a:cs typeface="Lucida Sans Unicode"/>
              </a:rPr>
              <a:t>the </a:t>
            </a:r>
            <a:r>
              <a:rPr sz="2800" spc="53" dirty="0">
                <a:cs typeface="Lucida Sans Unicode"/>
              </a:rPr>
              <a:t>memory </a:t>
            </a:r>
            <a:r>
              <a:rPr sz="2800" spc="-20" dirty="0">
                <a:cs typeface="Lucida Sans Unicode"/>
              </a:rPr>
              <a:t>of </a:t>
            </a:r>
            <a:r>
              <a:rPr sz="2800" spc="33" dirty="0">
                <a:cs typeface="Lucida Sans Unicode"/>
              </a:rPr>
              <a:t>the</a:t>
            </a:r>
            <a:r>
              <a:rPr sz="2800" spc="-253" dirty="0">
                <a:cs typeface="Lucida Sans Unicode"/>
              </a:rPr>
              <a:t> </a:t>
            </a:r>
            <a:r>
              <a:rPr sz="2800" spc="47" dirty="0">
                <a:cs typeface="Lucida Sans Unicode"/>
              </a:rPr>
              <a:t>system</a:t>
            </a:r>
            <a:endParaRPr sz="2800" dirty="0">
              <a:cs typeface="Lucida Sans Unicode"/>
            </a:endParaRPr>
          </a:p>
          <a:p>
            <a:pPr marL="1032908" lvl="1" indent="-397923">
              <a:spcBef>
                <a:spcPts val="880"/>
              </a:spcBef>
              <a:buChar char="○"/>
              <a:tabLst>
                <a:tab pos="1032061" algn="l"/>
                <a:tab pos="1032908" algn="l"/>
              </a:tabLst>
            </a:pPr>
            <a:r>
              <a:rPr sz="2800" spc="40" dirty="0">
                <a:cs typeface="Lucida Sans Unicode"/>
              </a:rPr>
              <a:t>Example:</a:t>
            </a:r>
            <a:endParaRPr sz="2800" dirty="0">
              <a:cs typeface="Lucida Sans Unicode"/>
            </a:endParaRPr>
          </a:p>
          <a:p>
            <a:pPr marL="1642492" lvl="2" indent="-397923">
              <a:spcBef>
                <a:spcPts val="867"/>
              </a:spcBef>
              <a:buChar char="■"/>
              <a:tabLst>
                <a:tab pos="1641646" algn="l"/>
                <a:tab pos="1642492" algn="l"/>
              </a:tabLst>
            </a:pPr>
            <a:r>
              <a:rPr sz="2800" spc="87" dirty="0">
                <a:cs typeface="Lucida Sans Unicode"/>
              </a:rPr>
              <a:t>a </a:t>
            </a:r>
            <a:r>
              <a:rPr sz="2800" spc="60" dirty="0">
                <a:cs typeface="Lucida Sans Unicode"/>
              </a:rPr>
              <a:t>=</a:t>
            </a:r>
            <a:r>
              <a:rPr sz="2800" spc="-107" dirty="0">
                <a:cs typeface="Lucida Sans Unicode"/>
              </a:rPr>
              <a:t> </a:t>
            </a:r>
            <a:r>
              <a:rPr sz="2800" spc="7" dirty="0" smtClean="0">
                <a:cs typeface="Lucida Sans Unicode"/>
              </a:rPr>
              <a:t>20</a:t>
            </a:r>
            <a:r>
              <a:rPr lang="en-US" sz="2800" spc="7" dirty="0" smtClean="0">
                <a:cs typeface="Lucida Sans Unicode"/>
              </a:rPr>
              <a:t>111122884787794389839</a:t>
            </a:r>
            <a:endParaRPr sz="2800" dirty="0"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15746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features</a:t>
            </a:r>
          </a:p>
        </p:txBody>
      </p:sp>
      <p:graphicFrame>
        <p:nvGraphicFramePr>
          <p:cNvPr id="10311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671905"/>
              </p:ext>
            </p:extLst>
          </p:nvPr>
        </p:nvGraphicFramePr>
        <p:xfrm>
          <a:off x="711200" y="1397000"/>
          <a:ext cx="10566400" cy="3566160"/>
        </p:xfrm>
        <a:graphic>
          <a:graphicData uri="http://schemas.openxmlformats.org/drawingml/2006/table">
            <a:tbl>
              <a:tblPr/>
              <a:tblGrid>
                <a:gridCol w="5283200"/>
                <a:gridCol w="52832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 compiling or linking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rapid development cycle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 type declarations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simpler, shorter, more flexible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automatic memory management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garbage collection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high-level data types and operations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fast development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object-oriented programming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code structuring and reuse, C++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embedding and extending in 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mixed language systems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classes, modules, exceptions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"programming-in-the-large" support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dynamic loading of C modules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simplified extensions, smaller binaries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dynamic reloading of C modules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programs can be modified without stopping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02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425" y="45361"/>
            <a:ext cx="3461175" cy="72498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b="1" spc="220" dirty="0">
                <a:latin typeface="+mn-lt"/>
                <a:cs typeface="Tahoma"/>
              </a:rPr>
              <a:t>D</a:t>
            </a:r>
            <a:r>
              <a:rPr spc="200" dirty="0">
                <a:latin typeface="+mn-lt"/>
              </a:rPr>
              <a:t>a</a:t>
            </a:r>
            <a:r>
              <a:rPr spc="-147" dirty="0">
                <a:latin typeface="+mn-lt"/>
              </a:rPr>
              <a:t>ta</a:t>
            </a:r>
            <a:r>
              <a:rPr spc="-173" dirty="0">
                <a:latin typeface="+mn-lt"/>
              </a:rPr>
              <a:t>-</a:t>
            </a:r>
            <a:r>
              <a:rPr b="1" spc="207" dirty="0">
                <a:latin typeface="+mn-lt"/>
                <a:cs typeface="Tahoma"/>
              </a:rPr>
              <a:t>T</a:t>
            </a:r>
            <a:r>
              <a:rPr spc="107" dirty="0">
                <a:latin typeface="+mn-lt"/>
              </a:rPr>
              <a:t>yp</a:t>
            </a:r>
            <a:r>
              <a:rPr spc="167" dirty="0">
                <a:latin typeface="+mn-lt"/>
              </a:rPr>
              <a:t>e</a:t>
            </a:r>
            <a:r>
              <a:rPr spc="33" dirty="0">
                <a:latin typeface="+mn-lt"/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7426" y="634760"/>
            <a:ext cx="4680374" cy="212536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800" b="1" spc="67" dirty="0">
                <a:solidFill>
                  <a:srgbClr val="4D2F8F"/>
                </a:solidFill>
                <a:cs typeface="Tahoma"/>
              </a:rPr>
              <a:t>N</a:t>
            </a:r>
            <a:r>
              <a:rPr sz="2800" spc="67" dirty="0">
                <a:solidFill>
                  <a:srgbClr val="4D2F8F"/>
                </a:solidFill>
                <a:cs typeface="Lucida Sans Unicode"/>
              </a:rPr>
              <a:t>umeric</a:t>
            </a:r>
            <a:r>
              <a:rPr sz="2800" spc="40" dirty="0">
                <a:solidFill>
                  <a:srgbClr val="4D2F8F"/>
                </a:solidFill>
                <a:cs typeface="Lucida Sans Unicode"/>
              </a:rPr>
              <a:t> </a:t>
            </a:r>
            <a:r>
              <a:rPr sz="2800" b="1" spc="113" dirty="0">
                <a:solidFill>
                  <a:srgbClr val="4D2F8F"/>
                </a:solidFill>
                <a:cs typeface="Tahoma"/>
              </a:rPr>
              <a:t>T</a:t>
            </a:r>
            <a:r>
              <a:rPr sz="2800" spc="113" dirty="0">
                <a:solidFill>
                  <a:srgbClr val="4D2F8F"/>
                </a:solidFill>
                <a:cs typeface="Lucida Sans Unicode"/>
              </a:rPr>
              <a:t>ype</a:t>
            </a:r>
            <a:endParaRPr sz="2800" dirty="0">
              <a:cs typeface="Lucida Sans Unicode"/>
            </a:endParaRPr>
          </a:p>
          <a:p>
            <a:pPr marL="695943" indent="-406390">
              <a:spcBef>
                <a:spcPts val="1227"/>
              </a:spcBef>
              <a:buChar char="●"/>
              <a:tabLst>
                <a:tab pos="695095" algn="l"/>
                <a:tab pos="695943" algn="l"/>
              </a:tabLst>
            </a:pPr>
            <a:r>
              <a:rPr sz="2800" spc="7" dirty="0">
                <a:solidFill>
                  <a:srgbClr val="9F3869"/>
                </a:solidFill>
                <a:cs typeface="Lucida Sans Unicode"/>
              </a:rPr>
              <a:t>float</a:t>
            </a:r>
            <a:endParaRPr sz="2800" dirty="0">
              <a:cs typeface="Lucida Sans Unicode"/>
            </a:endParaRPr>
          </a:p>
          <a:p>
            <a:pPr marL="907603" lvl="1">
              <a:spcBef>
                <a:spcPts val="867"/>
              </a:spcBef>
              <a:tabLst>
                <a:tab pos="1304681" algn="l"/>
                <a:tab pos="1305526" algn="l"/>
              </a:tabLst>
            </a:pPr>
            <a:r>
              <a:rPr sz="2800" dirty="0">
                <a:cs typeface="Lucida Sans Unicode"/>
              </a:rPr>
              <a:t>Example-1:</a:t>
            </a:r>
          </a:p>
          <a:p>
            <a:pPr marL="1915112" lvl="2" indent="-397923">
              <a:spcBef>
                <a:spcPts val="880"/>
              </a:spcBef>
              <a:buChar char="■"/>
              <a:tabLst>
                <a:tab pos="1914265" algn="l"/>
                <a:tab pos="1915112" algn="l"/>
              </a:tabLst>
            </a:pPr>
            <a:r>
              <a:rPr sz="2800" spc="-13" dirty="0">
                <a:cs typeface="Lucida Sans Unicode"/>
              </a:rPr>
              <a:t>A </a:t>
            </a:r>
            <a:r>
              <a:rPr sz="2800" spc="60" dirty="0">
                <a:cs typeface="Lucida Sans Unicode"/>
              </a:rPr>
              <a:t>=</a:t>
            </a:r>
            <a:r>
              <a:rPr sz="2800" spc="-93" dirty="0">
                <a:cs typeface="Lucida Sans Unicode"/>
              </a:rPr>
              <a:t> </a:t>
            </a:r>
            <a:r>
              <a:rPr sz="2800" dirty="0">
                <a:cs typeface="Lucida Sans Unicode"/>
              </a:rPr>
              <a:t>56.78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66332" y="2771009"/>
            <a:ext cx="5596468" cy="1107137"/>
          </a:xfrm>
          <a:prstGeom prst="rect">
            <a:avLst/>
          </a:prstGeom>
        </p:spPr>
        <p:txBody>
          <a:bodyPr vert="horz" wrap="square" lIns="0" tIns="128690" rIns="0" bIns="0" rtlCol="0">
            <a:spAutoFit/>
          </a:bodyPr>
          <a:lstStyle/>
          <a:p>
            <a:pPr marL="16933">
              <a:spcBef>
                <a:spcPts val="1013"/>
              </a:spcBef>
            </a:pPr>
            <a:r>
              <a:rPr sz="2800" dirty="0">
                <a:cs typeface="Lucida Sans Unicode"/>
              </a:rPr>
              <a:t>Example-2:</a:t>
            </a:r>
          </a:p>
          <a:p>
            <a:pPr marL="626518" indent="-397923">
              <a:spcBef>
                <a:spcPts val="880"/>
              </a:spcBef>
              <a:buChar char="■"/>
              <a:tabLst>
                <a:tab pos="625671" algn="l"/>
                <a:tab pos="626518" algn="l"/>
              </a:tabLst>
            </a:pPr>
            <a:r>
              <a:rPr sz="2800" spc="160" dirty="0">
                <a:cs typeface="Lucida Sans Unicode"/>
              </a:rPr>
              <a:t>B </a:t>
            </a:r>
            <a:r>
              <a:rPr sz="2800" spc="60" dirty="0">
                <a:cs typeface="Lucida Sans Unicode"/>
              </a:rPr>
              <a:t>= </a:t>
            </a:r>
            <a:r>
              <a:rPr sz="2800" spc="13" dirty="0">
                <a:cs typeface="Lucida Sans Unicode"/>
              </a:rPr>
              <a:t>22.55e3 </a:t>
            </a:r>
            <a:r>
              <a:rPr sz="2800" spc="-540" dirty="0">
                <a:cs typeface="Lucida Sans Unicode"/>
              </a:rPr>
              <a:t>⇔</a:t>
            </a:r>
            <a:r>
              <a:rPr sz="2800" dirty="0">
                <a:cs typeface="Lucida Sans Unicode"/>
              </a:rPr>
              <a:t> </a:t>
            </a:r>
            <a:r>
              <a:rPr sz="2800" spc="160" dirty="0">
                <a:cs typeface="Lucida Sans Unicode"/>
              </a:rPr>
              <a:t>B</a:t>
            </a:r>
            <a:r>
              <a:rPr sz="2800" spc="-313" dirty="0">
                <a:cs typeface="Lucida Sans Unicode"/>
              </a:rPr>
              <a:t> </a:t>
            </a:r>
            <a:r>
              <a:rPr sz="2800" spc="60" dirty="0">
                <a:cs typeface="Lucida Sans Unicode"/>
              </a:rPr>
              <a:t>= </a:t>
            </a:r>
            <a:r>
              <a:rPr sz="2800" dirty="0">
                <a:cs typeface="Lucida Sans Unicode"/>
              </a:rPr>
              <a:t>22.55 </a:t>
            </a:r>
            <a:r>
              <a:rPr sz="2800" spc="-33" dirty="0">
                <a:cs typeface="Lucida Sans Unicode"/>
              </a:rPr>
              <a:t>x </a:t>
            </a:r>
            <a:r>
              <a:rPr sz="2800" spc="73" dirty="0">
                <a:cs typeface="Lucida Sans Unicode"/>
              </a:rPr>
              <a:t>10^3</a:t>
            </a:r>
            <a:endParaRPr sz="2800" dirty="0"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54210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425" y="45361"/>
            <a:ext cx="4451775" cy="72498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b="1" spc="220" dirty="0">
                <a:latin typeface="+mn-lt"/>
                <a:cs typeface="Tahoma"/>
              </a:rPr>
              <a:t>D</a:t>
            </a:r>
            <a:r>
              <a:rPr spc="200" dirty="0">
                <a:latin typeface="+mn-lt"/>
              </a:rPr>
              <a:t>a</a:t>
            </a:r>
            <a:r>
              <a:rPr spc="-147" dirty="0">
                <a:latin typeface="+mn-lt"/>
              </a:rPr>
              <a:t>ta</a:t>
            </a:r>
            <a:r>
              <a:rPr spc="-173" dirty="0">
                <a:latin typeface="+mn-lt"/>
              </a:rPr>
              <a:t>-</a:t>
            </a:r>
            <a:r>
              <a:rPr b="1" spc="207" dirty="0">
                <a:latin typeface="+mn-lt"/>
                <a:cs typeface="Tahoma"/>
              </a:rPr>
              <a:t>T</a:t>
            </a:r>
            <a:r>
              <a:rPr spc="107" dirty="0">
                <a:latin typeface="+mn-lt"/>
              </a:rPr>
              <a:t>yp</a:t>
            </a:r>
            <a:r>
              <a:rPr spc="167" dirty="0">
                <a:latin typeface="+mn-lt"/>
              </a:rPr>
              <a:t>e</a:t>
            </a:r>
            <a:r>
              <a:rPr spc="33" dirty="0">
                <a:latin typeface="+mn-lt"/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8162" y="657739"/>
            <a:ext cx="2219113" cy="39962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spc="67" dirty="0">
                <a:solidFill>
                  <a:srgbClr val="4D2F8F"/>
                </a:solidFill>
                <a:latin typeface="Tahoma"/>
                <a:cs typeface="Tahoma"/>
              </a:rPr>
              <a:t>N</a:t>
            </a:r>
            <a:r>
              <a:rPr sz="2400" spc="67" dirty="0">
                <a:solidFill>
                  <a:srgbClr val="4D2F8F"/>
                </a:solidFill>
                <a:latin typeface="Lucida Sans Unicode"/>
                <a:cs typeface="Lucida Sans Unicode"/>
              </a:rPr>
              <a:t>umeric</a:t>
            </a:r>
            <a:r>
              <a:rPr sz="2400" spc="-27" dirty="0">
                <a:solidFill>
                  <a:srgbClr val="4D2F8F"/>
                </a:solidFill>
                <a:latin typeface="Lucida Sans Unicode"/>
                <a:cs typeface="Lucida Sans Unicode"/>
              </a:rPr>
              <a:t> </a:t>
            </a:r>
            <a:r>
              <a:rPr sz="2400" b="1" spc="113" dirty="0">
                <a:solidFill>
                  <a:srgbClr val="4D2F8F"/>
                </a:solidFill>
                <a:latin typeface="Tahoma"/>
                <a:cs typeface="Tahoma"/>
              </a:rPr>
              <a:t>T</a:t>
            </a:r>
            <a:r>
              <a:rPr sz="2400" spc="113" dirty="0">
                <a:solidFill>
                  <a:srgbClr val="4D2F8F"/>
                </a:solidFill>
                <a:latin typeface="Lucida Sans Unicode"/>
                <a:cs typeface="Lucida Sans Unicode"/>
              </a:rPr>
              <a:t>ype</a:t>
            </a:r>
            <a:endParaRPr sz="2400" dirty="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054" y="1036233"/>
            <a:ext cx="6693746" cy="2208294"/>
          </a:xfrm>
          <a:prstGeom prst="rect">
            <a:avLst/>
          </a:prstGeom>
        </p:spPr>
        <p:txBody>
          <a:bodyPr vert="horz" wrap="square" lIns="0" tIns="137157" rIns="0" bIns="0" rtlCol="0">
            <a:spAutoFit/>
          </a:bodyPr>
          <a:lstStyle/>
          <a:p>
            <a:pPr marL="423323" indent="-406390">
              <a:spcBef>
                <a:spcPts val="1080"/>
              </a:spcBef>
              <a:buChar char="●"/>
              <a:tabLst>
                <a:tab pos="422476" algn="l"/>
                <a:tab pos="423323" algn="l"/>
              </a:tabLst>
            </a:pPr>
            <a:r>
              <a:rPr sz="2800" spc="7" dirty="0">
                <a:solidFill>
                  <a:srgbClr val="9F3869"/>
                </a:solidFill>
                <a:cs typeface="Lucida Sans Unicode"/>
              </a:rPr>
              <a:t>Complex</a:t>
            </a:r>
            <a:endParaRPr sz="2800" dirty="0">
              <a:cs typeface="Lucida Sans Unicode"/>
            </a:endParaRPr>
          </a:p>
          <a:p>
            <a:pPr marL="1032908" lvl="1" indent="-397923">
              <a:spcBef>
                <a:spcPts val="867"/>
              </a:spcBef>
              <a:buChar char="○"/>
              <a:tabLst>
                <a:tab pos="1032061" algn="l"/>
                <a:tab pos="1032908" algn="l"/>
              </a:tabLst>
            </a:pPr>
            <a:r>
              <a:rPr sz="2800" spc="33" dirty="0">
                <a:cs typeface="Lucida Sans Unicode"/>
              </a:rPr>
              <a:t>Written </a:t>
            </a:r>
            <a:r>
              <a:rPr sz="2800" dirty="0">
                <a:cs typeface="Lucida Sans Unicode"/>
              </a:rPr>
              <a:t>in </a:t>
            </a:r>
            <a:r>
              <a:rPr sz="2800" spc="40" dirty="0">
                <a:cs typeface="Lucida Sans Unicode"/>
              </a:rPr>
              <a:t>the </a:t>
            </a:r>
            <a:r>
              <a:rPr sz="2800" spc="-7" dirty="0">
                <a:cs typeface="Lucida Sans Unicode"/>
              </a:rPr>
              <a:t>form </a:t>
            </a:r>
            <a:r>
              <a:rPr sz="2800" b="1" spc="107" dirty="0">
                <a:cs typeface="Tahoma"/>
              </a:rPr>
              <a:t>a </a:t>
            </a:r>
            <a:r>
              <a:rPr sz="2800" b="1" spc="27" dirty="0">
                <a:cs typeface="Tahoma"/>
              </a:rPr>
              <a:t>+ </a:t>
            </a:r>
            <a:r>
              <a:rPr sz="2800" b="1" spc="47" dirty="0">
                <a:cs typeface="Tahoma"/>
              </a:rPr>
              <a:t>bj </a:t>
            </a:r>
            <a:r>
              <a:rPr sz="2800" spc="53" dirty="0">
                <a:cs typeface="Lucida Sans Unicode"/>
              </a:rPr>
              <a:t>OR </a:t>
            </a:r>
            <a:r>
              <a:rPr sz="2800" b="1" spc="107" dirty="0">
                <a:cs typeface="Tahoma"/>
              </a:rPr>
              <a:t>a </a:t>
            </a:r>
            <a:r>
              <a:rPr sz="2800" b="1" spc="27" dirty="0">
                <a:cs typeface="Tahoma"/>
              </a:rPr>
              <a:t>+</a:t>
            </a:r>
            <a:r>
              <a:rPr sz="2800" b="1" spc="-87" dirty="0">
                <a:cs typeface="Tahoma"/>
              </a:rPr>
              <a:t> </a:t>
            </a:r>
            <a:r>
              <a:rPr sz="2800" b="1" spc="-33" dirty="0">
                <a:cs typeface="Tahoma"/>
              </a:rPr>
              <a:t>bJ</a:t>
            </a:r>
            <a:endParaRPr sz="2800" dirty="0">
              <a:cs typeface="Tahoma"/>
            </a:endParaRPr>
          </a:p>
          <a:p>
            <a:pPr marL="1032908" lvl="1" indent="-397923">
              <a:spcBef>
                <a:spcPts val="880"/>
              </a:spcBef>
              <a:buChar char="○"/>
              <a:tabLst>
                <a:tab pos="1032061" algn="l"/>
                <a:tab pos="1032908" algn="l"/>
              </a:tabLst>
            </a:pPr>
            <a:r>
              <a:rPr sz="2800" spc="87" dirty="0">
                <a:cs typeface="Lucida Sans Unicode"/>
              </a:rPr>
              <a:t>a </a:t>
            </a:r>
            <a:r>
              <a:rPr sz="2800" spc="27" dirty="0">
                <a:cs typeface="Lucida Sans Unicode"/>
              </a:rPr>
              <a:t>and </a:t>
            </a:r>
            <a:r>
              <a:rPr sz="2800" spc="7" dirty="0">
                <a:cs typeface="Lucida Sans Unicode"/>
              </a:rPr>
              <a:t>b </a:t>
            </a:r>
            <a:r>
              <a:rPr sz="2800" spc="80" dirty="0">
                <a:cs typeface="Lucida Sans Unicode"/>
              </a:rPr>
              <a:t>may </a:t>
            </a:r>
            <a:r>
              <a:rPr sz="2800" spc="40" dirty="0">
                <a:cs typeface="Lucida Sans Unicode"/>
              </a:rPr>
              <a:t>be </a:t>
            </a:r>
            <a:r>
              <a:rPr sz="2800" spc="7" dirty="0">
                <a:cs typeface="Lucida Sans Unicode"/>
              </a:rPr>
              <a:t>ints </a:t>
            </a:r>
            <a:r>
              <a:rPr sz="2800" dirty="0">
                <a:cs typeface="Lucida Sans Unicode"/>
              </a:rPr>
              <a:t>or</a:t>
            </a:r>
            <a:r>
              <a:rPr sz="2800" spc="-313" dirty="0">
                <a:cs typeface="Lucida Sans Unicode"/>
              </a:rPr>
              <a:t> </a:t>
            </a:r>
            <a:r>
              <a:rPr sz="2800" spc="7" dirty="0">
                <a:cs typeface="Lucida Sans Unicode"/>
              </a:rPr>
              <a:t>floats</a:t>
            </a:r>
            <a:endParaRPr sz="2800" dirty="0">
              <a:cs typeface="Lucida Sans Unicode"/>
            </a:endParaRPr>
          </a:p>
          <a:p>
            <a:pPr marL="1032908" lvl="1" indent="-397923">
              <a:spcBef>
                <a:spcPts val="867"/>
              </a:spcBef>
              <a:buChar char="○"/>
              <a:tabLst>
                <a:tab pos="1032061" algn="l"/>
                <a:tab pos="1032908" algn="l"/>
              </a:tabLst>
            </a:pPr>
            <a:r>
              <a:rPr sz="2800" spc="40" dirty="0">
                <a:cs typeface="Lucida Sans Unicode"/>
              </a:rPr>
              <a:t>Example:</a:t>
            </a:r>
            <a:endParaRPr sz="2800" dirty="0"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7692" y="3265122"/>
            <a:ext cx="4189308" cy="65913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lnSpc>
                <a:spcPct val="149200"/>
              </a:lnSpc>
              <a:spcBef>
                <a:spcPts val="133"/>
              </a:spcBef>
            </a:pPr>
            <a:r>
              <a:rPr sz="2800" spc="53" dirty="0" smtClean="0">
                <a:cs typeface="Lucida Sans Unicode"/>
              </a:rPr>
              <a:t>c</a:t>
            </a:r>
            <a:r>
              <a:rPr lang="en-US" sz="2800" spc="53" dirty="0" smtClean="0">
                <a:cs typeface="Lucida Sans Unicode"/>
              </a:rPr>
              <a:t>1</a:t>
            </a:r>
            <a:r>
              <a:rPr sz="2800" spc="53" dirty="0" smtClean="0">
                <a:cs typeface="Lucida Sans Unicode"/>
              </a:rPr>
              <a:t> </a:t>
            </a:r>
            <a:r>
              <a:rPr sz="2800" spc="60" dirty="0">
                <a:cs typeface="Lucida Sans Unicode"/>
              </a:rPr>
              <a:t>= </a:t>
            </a:r>
            <a:r>
              <a:rPr sz="2800" dirty="0">
                <a:cs typeface="Lucida Sans Unicode"/>
              </a:rPr>
              <a:t>1 </a:t>
            </a:r>
            <a:r>
              <a:rPr sz="2800" spc="60" dirty="0" smtClean="0">
                <a:cs typeface="Lucida Sans Unicode"/>
              </a:rPr>
              <a:t>+</a:t>
            </a:r>
            <a:r>
              <a:rPr lang="en-US" sz="2800" spc="60" dirty="0" smtClean="0">
                <a:cs typeface="Lucida Sans Unicode"/>
              </a:rPr>
              <a:t>9.</a:t>
            </a:r>
            <a:r>
              <a:rPr sz="2800" spc="-27" dirty="0" smtClean="0">
                <a:cs typeface="Lucida Sans Unicode"/>
              </a:rPr>
              <a:t>5j  </a:t>
            </a:r>
            <a:r>
              <a:rPr lang="en-US" sz="2800" spc="-27" dirty="0" smtClean="0">
                <a:cs typeface="Lucida Sans Unicode"/>
              </a:rPr>
              <a:t>  </a:t>
            </a:r>
            <a:r>
              <a:rPr sz="2800" spc="53" dirty="0" smtClean="0">
                <a:cs typeface="Lucida Sans Unicode"/>
              </a:rPr>
              <a:t>c</a:t>
            </a:r>
            <a:r>
              <a:rPr lang="en-US" sz="2800" spc="53" dirty="0" smtClean="0">
                <a:cs typeface="Lucida Sans Unicode"/>
              </a:rPr>
              <a:t>2</a:t>
            </a:r>
            <a:r>
              <a:rPr sz="2800" spc="53" dirty="0" smtClean="0">
                <a:cs typeface="Lucida Sans Unicode"/>
              </a:rPr>
              <a:t> </a:t>
            </a:r>
            <a:r>
              <a:rPr sz="2800" spc="60" dirty="0">
                <a:cs typeface="Lucida Sans Unicode"/>
              </a:rPr>
              <a:t>= </a:t>
            </a:r>
            <a:r>
              <a:rPr sz="2800" spc="-160" dirty="0">
                <a:cs typeface="Lucida Sans Unicode"/>
              </a:rPr>
              <a:t>-</a:t>
            </a:r>
            <a:r>
              <a:rPr sz="2800" spc="-160" dirty="0" smtClean="0">
                <a:cs typeface="Lucida Sans Unicode"/>
              </a:rPr>
              <a:t>1</a:t>
            </a:r>
            <a:r>
              <a:rPr lang="en-US" sz="2800" spc="-160" dirty="0" smtClean="0">
                <a:cs typeface="Lucida Sans Unicode"/>
              </a:rPr>
              <a:t>.5</a:t>
            </a:r>
            <a:r>
              <a:rPr sz="2800" spc="-160" dirty="0" smtClean="0">
                <a:cs typeface="Lucida Sans Unicode"/>
              </a:rPr>
              <a:t> </a:t>
            </a:r>
            <a:r>
              <a:rPr sz="2800" spc="-320" dirty="0">
                <a:cs typeface="Lucida Sans Unicode"/>
              </a:rPr>
              <a:t>-</a:t>
            </a:r>
            <a:r>
              <a:rPr sz="2800" spc="-200" dirty="0">
                <a:cs typeface="Lucida Sans Unicode"/>
              </a:rPr>
              <a:t> </a:t>
            </a:r>
            <a:r>
              <a:rPr sz="2800" spc="-13" dirty="0" smtClean="0">
                <a:cs typeface="Lucida Sans Unicode"/>
              </a:rPr>
              <a:t>4j</a:t>
            </a:r>
            <a:endParaRPr sz="2800" dirty="0"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38897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426" y="45361"/>
            <a:ext cx="4756574" cy="72498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b="1" spc="67" dirty="0">
                <a:latin typeface="+mn-lt"/>
                <a:cs typeface="Tahoma"/>
              </a:rPr>
              <a:t>R</a:t>
            </a:r>
            <a:r>
              <a:rPr spc="67" dirty="0">
                <a:latin typeface="+mn-lt"/>
              </a:rPr>
              <a:t>epresentation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6955" y="838200"/>
            <a:ext cx="5549639" cy="113535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800" b="1" spc="67" dirty="0">
                <a:solidFill>
                  <a:srgbClr val="4D2F8F"/>
                </a:solidFill>
                <a:cs typeface="Tahoma"/>
              </a:rPr>
              <a:t>B</a:t>
            </a:r>
            <a:r>
              <a:rPr sz="2800" spc="67" dirty="0">
                <a:solidFill>
                  <a:srgbClr val="4D2F8F"/>
                </a:solidFill>
                <a:cs typeface="Lucida Sans Unicode"/>
              </a:rPr>
              <a:t>inary, </a:t>
            </a:r>
            <a:r>
              <a:rPr sz="2800" b="1" spc="67" dirty="0">
                <a:solidFill>
                  <a:srgbClr val="4D2F8F"/>
                </a:solidFill>
                <a:cs typeface="Tahoma"/>
              </a:rPr>
              <a:t>O</a:t>
            </a:r>
            <a:r>
              <a:rPr sz="2800" spc="67" dirty="0">
                <a:solidFill>
                  <a:srgbClr val="4D2F8F"/>
                </a:solidFill>
                <a:cs typeface="Lucida Sans Unicode"/>
              </a:rPr>
              <a:t>ctal,</a:t>
            </a:r>
            <a:r>
              <a:rPr sz="2800" spc="-87" dirty="0">
                <a:solidFill>
                  <a:srgbClr val="4D2F8F"/>
                </a:solidFill>
                <a:cs typeface="Lucida Sans Unicode"/>
              </a:rPr>
              <a:t> </a:t>
            </a:r>
            <a:r>
              <a:rPr sz="2800" b="1" spc="67" dirty="0">
                <a:solidFill>
                  <a:srgbClr val="4D2F8F"/>
                </a:solidFill>
                <a:cs typeface="Tahoma"/>
              </a:rPr>
              <a:t>H</a:t>
            </a:r>
            <a:r>
              <a:rPr sz="2800" spc="67" dirty="0">
                <a:solidFill>
                  <a:srgbClr val="4D2F8F"/>
                </a:solidFill>
                <a:cs typeface="Lucida Sans Unicode"/>
              </a:rPr>
              <a:t>exadecimal</a:t>
            </a:r>
            <a:endParaRPr sz="2800" dirty="0">
              <a:cs typeface="Lucida Sans Unicode"/>
            </a:endParaRPr>
          </a:p>
          <a:p>
            <a:pPr marL="289553">
              <a:spcBef>
                <a:spcPts val="2040"/>
              </a:spcBef>
              <a:tabLst>
                <a:tab pos="695095" algn="l"/>
                <a:tab pos="695943" algn="l"/>
              </a:tabLst>
            </a:pPr>
            <a:r>
              <a:rPr sz="2800" spc="60" dirty="0" smtClean="0">
                <a:solidFill>
                  <a:srgbClr val="9F3869"/>
                </a:solidFill>
                <a:cs typeface="Lucida Sans Unicode"/>
              </a:rPr>
              <a:t>Binary</a:t>
            </a:r>
            <a:r>
              <a:rPr lang="en-US" sz="2800" spc="60" dirty="0" smtClean="0">
                <a:solidFill>
                  <a:srgbClr val="9F3869"/>
                </a:solidFill>
                <a:cs typeface="Lucida Sans Unicode"/>
              </a:rPr>
              <a:t>  (</a:t>
            </a:r>
            <a:r>
              <a:rPr lang="en-US" sz="2800" spc="7" dirty="0">
                <a:cs typeface="Lucida Sans Unicode"/>
              </a:rPr>
              <a:t>Prefixed </a:t>
            </a:r>
            <a:r>
              <a:rPr lang="en-US" sz="2800" spc="20" dirty="0">
                <a:cs typeface="Lucida Sans Unicode"/>
              </a:rPr>
              <a:t>with </a:t>
            </a:r>
            <a:r>
              <a:rPr lang="en-US" sz="2800" b="1" spc="100" dirty="0">
                <a:cs typeface="Tahoma"/>
              </a:rPr>
              <a:t>0b </a:t>
            </a:r>
            <a:r>
              <a:rPr lang="en-US" sz="2800" spc="47" dirty="0">
                <a:cs typeface="Lucida Sans Unicode"/>
              </a:rPr>
              <a:t>OR</a:t>
            </a:r>
            <a:r>
              <a:rPr lang="en-US" sz="2800" spc="-147" dirty="0">
                <a:cs typeface="Lucida Sans Unicode"/>
              </a:rPr>
              <a:t> </a:t>
            </a:r>
            <a:r>
              <a:rPr lang="en-US" sz="2800" b="1" spc="93" dirty="0" smtClean="0">
                <a:cs typeface="Tahoma"/>
              </a:rPr>
              <a:t>0B)</a:t>
            </a:r>
            <a:endParaRPr lang="en-US" sz="2800" dirty="0"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1720" y="1970025"/>
            <a:ext cx="3942081" cy="1105428"/>
          </a:xfrm>
          <a:prstGeom prst="rect">
            <a:avLst/>
          </a:prstGeom>
        </p:spPr>
        <p:txBody>
          <a:bodyPr vert="horz" wrap="square" lIns="0" tIns="126997" rIns="0" bIns="0" rtlCol="0">
            <a:spAutoFit/>
          </a:bodyPr>
          <a:lstStyle/>
          <a:p>
            <a:pPr marL="1024441" lvl="1" indent="-397923">
              <a:spcBef>
                <a:spcPts val="867"/>
              </a:spcBef>
              <a:buChar char="■"/>
              <a:tabLst>
                <a:tab pos="1023594" algn="l"/>
                <a:tab pos="1024441" algn="l"/>
              </a:tabLst>
            </a:pPr>
            <a:r>
              <a:rPr sz="2800" spc="7" dirty="0" smtClean="0">
                <a:cs typeface="Lucida Sans Unicode"/>
              </a:rPr>
              <a:t>0b110011</a:t>
            </a:r>
            <a:r>
              <a:rPr lang="en-US" sz="2800" spc="7" dirty="0">
                <a:cs typeface="Lucida Sans Unicode"/>
              </a:rPr>
              <a:t>1</a:t>
            </a:r>
            <a:r>
              <a:rPr sz="2800" spc="7" dirty="0" smtClean="0">
                <a:cs typeface="Lucida Sans Unicode"/>
              </a:rPr>
              <a:t>0</a:t>
            </a:r>
            <a:endParaRPr sz="2800" dirty="0">
              <a:cs typeface="Lucida Sans Unicode"/>
            </a:endParaRPr>
          </a:p>
          <a:p>
            <a:pPr marL="1024441" lvl="1" indent="-397923">
              <a:spcBef>
                <a:spcPts val="880"/>
              </a:spcBef>
              <a:buChar char="■"/>
              <a:tabLst>
                <a:tab pos="1023594" algn="l"/>
                <a:tab pos="1024441" algn="l"/>
              </a:tabLst>
            </a:pPr>
            <a:r>
              <a:rPr sz="2800" spc="20" dirty="0" smtClean="0">
                <a:cs typeface="Lucida Sans Unicode"/>
              </a:rPr>
              <a:t>0B10101100</a:t>
            </a:r>
            <a:endParaRPr sz="2800" dirty="0"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6400" y="3477999"/>
            <a:ext cx="2951481" cy="1651731"/>
          </a:xfrm>
          <a:prstGeom prst="rect">
            <a:avLst/>
          </a:prstGeom>
        </p:spPr>
        <p:txBody>
          <a:bodyPr vert="horz" wrap="square" lIns="0" tIns="126997" rIns="0" bIns="0" rtlCol="0">
            <a:spAutoFit/>
          </a:bodyPr>
          <a:lstStyle/>
          <a:p>
            <a:pPr marL="414856" indent="-397923">
              <a:spcBef>
                <a:spcPts val="1000"/>
              </a:spcBef>
              <a:buChar char="■"/>
              <a:tabLst>
                <a:tab pos="414010" algn="l"/>
                <a:tab pos="414856" algn="l"/>
              </a:tabLst>
            </a:pPr>
            <a:r>
              <a:rPr sz="2800" dirty="0" smtClean="0">
                <a:cs typeface="Lucida Sans Unicode"/>
              </a:rPr>
              <a:t>0o</a:t>
            </a:r>
            <a:r>
              <a:rPr lang="en-US" sz="2800" dirty="0" smtClean="0">
                <a:cs typeface="Lucida Sans Unicode"/>
              </a:rPr>
              <a:t>167</a:t>
            </a:r>
            <a:endParaRPr sz="2800" dirty="0">
              <a:cs typeface="Lucida Sans Unicode"/>
            </a:endParaRPr>
          </a:p>
          <a:p>
            <a:pPr marL="414856" indent="-397923">
              <a:spcBef>
                <a:spcPts val="867"/>
              </a:spcBef>
              <a:buChar char="■"/>
              <a:tabLst>
                <a:tab pos="414010" algn="l"/>
                <a:tab pos="414856" algn="l"/>
              </a:tabLst>
            </a:pPr>
            <a:r>
              <a:rPr sz="2800" spc="7" dirty="0" smtClean="0">
                <a:cs typeface="Lucida Sans Unicode"/>
              </a:rPr>
              <a:t>0</a:t>
            </a:r>
            <a:r>
              <a:rPr sz="2800" dirty="0" smtClean="0">
                <a:cs typeface="Lucida Sans Unicode"/>
              </a:rPr>
              <a:t>O</a:t>
            </a:r>
            <a:r>
              <a:rPr sz="2800" spc="7" dirty="0" smtClean="0">
                <a:cs typeface="Lucida Sans Unicode"/>
              </a:rPr>
              <a:t>34</a:t>
            </a:r>
            <a:r>
              <a:rPr sz="2800" dirty="0" smtClean="0">
                <a:cs typeface="Lucida Sans Unicode"/>
              </a:rPr>
              <a:t>5</a:t>
            </a:r>
            <a:endParaRPr lang="en-US" sz="2800" dirty="0" smtClean="0">
              <a:cs typeface="Lucida Sans Unicode"/>
            </a:endParaRPr>
          </a:p>
          <a:p>
            <a:pPr marL="414856" indent="-397923">
              <a:spcBef>
                <a:spcPts val="867"/>
              </a:spcBef>
              <a:buChar char="■"/>
              <a:tabLst>
                <a:tab pos="414010" algn="l"/>
                <a:tab pos="414856" algn="l"/>
              </a:tabLst>
            </a:pPr>
            <a:endParaRPr sz="2800" dirty="0"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6452" y="3997721"/>
            <a:ext cx="6058748" cy="89169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endParaRPr lang="en-US" sz="2800" spc="20" dirty="0" smtClean="0">
              <a:solidFill>
                <a:srgbClr val="9F3869"/>
              </a:solidFill>
              <a:cs typeface="Lucida Sans Unicode"/>
            </a:endParaRPr>
          </a:p>
          <a:p>
            <a:pPr marL="16933">
              <a:spcBef>
                <a:spcPts val="133"/>
              </a:spcBef>
            </a:pPr>
            <a:r>
              <a:rPr sz="2800" spc="20" dirty="0" smtClean="0">
                <a:solidFill>
                  <a:srgbClr val="9F3869"/>
                </a:solidFill>
                <a:cs typeface="Lucida Sans Unicode"/>
              </a:rPr>
              <a:t>H</a:t>
            </a:r>
            <a:r>
              <a:rPr sz="2800" spc="60" dirty="0" smtClean="0">
                <a:solidFill>
                  <a:srgbClr val="9F3869"/>
                </a:solidFill>
                <a:cs typeface="Lucida Sans Unicode"/>
              </a:rPr>
              <a:t>e</a:t>
            </a:r>
            <a:r>
              <a:rPr sz="2800" spc="-60" dirty="0" smtClean="0">
                <a:solidFill>
                  <a:srgbClr val="9F3869"/>
                </a:solidFill>
                <a:cs typeface="Lucida Sans Unicode"/>
              </a:rPr>
              <a:t>x</a:t>
            </a:r>
            <a:r>
              <a:rPr sz="2800" spc="93" dirty="0" smtClean="0">
                <a:solidFill>
                  <a:srgbClr val="9F3869"/>
                </a:solidFill>
                <a:cs typeface="Lucida Sans Unicode"/>
              </a:rPr>
              <a:t>a</a:t>
            </a:r>
            <a:r>
              <a:rPr sz="2800" spc="-13" dirty="0" smtClean="0">
                <a:solidFill>
                  <a:srgbClr val="9F3869"/>
                </a:solidFill>
                <a:cs typeface="Lucida Sans Unicode"/>
              </a:rPr>
              <a:t>d</a:t>
            </a:r>
            <a:r>
              <a:rPr sz="2800" spc="100" dirty="0" smtClean="0">
                <a:solidFill>
                  <a:srgbClr val="9F3869"/>
                </a:solidFill>
                <a:cs typeface="Lucida Sans Unicode"/>
              </a:rPr>
              <a:t>e</a:t>
            </a:r>
            <a:r>
              <a:rPr sz="2800" spc="13" dirty="0" smtClean="0">
                <a:solidFill>
                  <a:srgbClr val="9F3869"/>
                </a:solidFill>
                <a:cs typeface="Lucida Sans Unicode"/>
              </a:rPr>
              <a:t>ci</a:t>
            </a:r>
            <a:r>
              <a:rPr sz="2800" spc="73" dirty="0" smtClean="0">
                <a:solidFill>
                  <a:srgbClr val="9F3869"/>
                </a:solidFill>
                <a:cs typeface="Lucida Sans Unicode"/>
              </a:rPr>
              <a:t>ma</a:t>
            </a:r>
            <a:r>
              <a:rPr sz="2800" spc="-20" dirty="0" smtClean="0">
                <a:solidFill>
                  <a:srgbClr val="9F3869"/>
                </a:solidFill>
                <a:cs typeface="Lucida Sans Unicode"/>
              </a:rPr>
              <a:t>l</a:t>
            </a:r>
            <a:r>
              <a:rPr lang="en-US" sz="2800" spc="-20" dirty="0" smtClean="0">
                <a:solidFill>
                  <a:srgbClr val="9F3869"/>
                </a:solidFill>
                <a:cs typeface="Lucida Sans Unicode"/>
              </a:rPr>
              <a:t>  (</a:t>
            </a:r>
            <a:r>
              <a:rPr lang="en-US" sz="2800" spc="7" dirty="0">
                <a:cs typeface="Lucida Sans Unicode"/>
              </a:rPr>
              <a:t>Prefixed </a:t>
            </a:r>
            <a:r>
              <a:rPr lang="en-US" sz="2800" spc="20" dirty="0">
                <a:cs typeface="Lucida Sans Unicode"/>
              </a:rPr>
              <a:t>with </a:t>
            </a:r>
            <a:r>
              <a:rPr lang="en-US" sz="2800" spc="-13" dirty="0">
                <a:cs typeface="Lucida Sans Unicode"/>
              </a:rPr>
              <a:t>0x </a:t>
            </a:r>
            <a:r>
              <a:rPr lang="en-US" sz="2800" spc="53" dirty="0">
                <a:cs typeface="Lucida Sans Unicode"/>
              </a:rPr>
              <a:t>OR</a:t>
            </a:r>
            <a:r>
              <a:rPr lang="en-US" sz="2800" spc="-113" dirty="0">
                <a:cs typeface="Lucida Sans Unicode"/>
              </a:rPr>
              <a:t> </a:t>
            </a:r>
            <a:r>
              <a:rPr lang="en-US" sz="2800" spc="47" dirty="0" smtClean="0">
                <a:cs typeface="Lucida Sans Unicode"/>
              </a:rPr>
              <a:t>0X)</a:t>
            </a:r>
            <a:endParaRPr sz="2800" dirty="0"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37919" y="4728519"/>
            <a:ext cx="3789681" cy="1107137"/>
          </a:xfrm>
          <a:prstGeom prst="rect">
            <a:avLst/>
          </a:prstGeom>
        </p:spPr>
        <p:txBody>
          <a:bodyPr vert="horz" wrap="square" lIns="0" tIns="128690" rIns="0" bIns="0" rtlCol="0">
            <a:spAutoFit/>
          </a:bodyPr>
          <a:lstStyle/>
          <a:p>
            <a:pPr marL="1024441" lvl="1" indent="-397923">
              <a:spcBef>
                <a:spcPts val="880"/>
              </a:spcBef>
              <a:buFont typeface="Lucida Sans Unicode"/>
              <a:buChar char="■"/>
              <a:tabLst>
                <a:tab pos="1023594" algn="l"/>
                <a:tab pos="1024441" algn="l"/>
              </a:tabLst>
            </a:pPr>
            <a:r>
              <a:rPr sz="2800" b="1" spc="73" dirty="0" smtClean="0">
                <a:cs typeface="Tahoma"/>
              </a:rPr>
              <a:t>0x</a:t>
            </a:r>
            <a:r>
              <a:rPr sz="2800" spc="73" dirty="0" smtClean="0">
                <a:cs typeface="Lucida Sans Unicode"/>
              </a:rPr>
              <a:t>A</a:t>
            </a:r>
            <a:r>
              <a:rPr lang="en-US" sz="2800" spc="73" dirty="0" smtClean="0">
                <a:cs typeface="Lucida Sans Unicode"/>
              </a:rPr>
              <a:t>E</a:t>
            </a:r>
            <a:endParaRPr sz="2800" dirty="0">
              <a:cs typeface="Lucida Sans Unicode"/>
            </a:endParaRPr>
          </a:p>
          <a:p>
            <a:pPr marL="1024441" lvl="1" indent="-397923">
              <a:spcBef>
                <a:spcPts val="867"/>
              </a:spcBef>
              <a:buFont typeface="Lucida Sans Unicode"/>
              <a:buChar char="■"/>
              <a:tabLst>
                <a:tab pos="1023594" algn="l"/>
                <a:tab pos="1024441" algn="l"/>
              </a:tabLst>
            </a:pPr>
            <a:r>
              <a:rPr sz="2800" b="1" spc="73" dirty="0">
                <a:cs typeface="Tahoma"/>
              </a:rPr>
              <a:t>0X</a:t>
            </a:r>
            <a:r>
              <a:rPr sz="2800" spc="73" dirty="0">
                <a:cs typeface="Lucida Sans Unicode"/>
              </a:rPr>
              <a:t>ab</a:t>
            </a:r>
            <a:endParaRPr sz="2800" dirty="0">
              <a:cs typeface="Lucida Sans Unicode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5886" y="3169789"/>
            <a:ext cx="59783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60" dirty="0" smtClean="0">
                <a:solidFill>
                  <a:srgbClr val="9F3869"/>
                </a:solidFill>
                <a:cs typeface="Lucida Sans Unicode"/>
              </a:rPr>
              <a:t>Octal  (</a:t>
            </a:r>
            <a:r>
              <a:rPr lang="en-US" sz="2800" spc="7" dirty="0">
                <a:cs typeface="Lucida Sans Unicode"/>
              </a:rPr>
              <a:t>Prefixed </a:t>
            </a:r>
            <a:r>
              <a:rPr lang="en-US" sz="2800" spc="20" dirty="0">
                <a:cs typeface="Lucida Sans Unicode"/>
              </a:rPr>
              <a:t>with </a:t>
            </a:r>
            <a:r>
              <a:rPr lang="en-US" sz="2800" dirty="0">
                <a:cs typeface="Lucida Sans Unicode"/>
              </a:rPr>
              <a:t>0o </a:t>
            </a:r>
            <a:r>
              <a:rPr lang="en-US" sz="2800" spc="53" dirty="0">
                <a:cs typeface="Lucida Sans Unicode"/>
              </a:rPr>
              <a:t>OR</a:t>
            </a:r>
            <a:r>
              <a:rPr lang="en-US" sz="2800" spc="-113" dirty="0">
                <a:cs typeface="Lucida Sans Unicode"/>
              </a:rPr>
              <a:t> </a:t>
            </a:r>
            <a:r>
              <a:rPr lang="en-US" sz="2800" dirty="0" smtClean="0">
                <a:cs typeface="Lucida Sans Unicode"/>
              </a:rPr>
              <a:t>0O</a:t>
            </a:r>
            <a:r>
              <a:rPr lang="en-US" sz="2800" b="1" spc="93" dirty="0" smtClean="0">
                <a:cs typeface="Tahoma"/>
              </a:rPr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040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426" y="45361"/>
            <a:ext cx="4070774" cy="72498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b="1" spc="60" dirty="0">
                <a:latin typeface="Tahoma"/>
                <a:cs typeface="Tahoma"/>
              </a:rPr>
              <a:t>C</a:t>
            </a:r>
            <a:r>
              <a:rPr spc="60" dirty="0"/>
              <a:t>onversion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7426" y="634760"/>
            <a:ext cx="4832774" cy="156880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spc="13" dirty="0">
                <a:solidFill>
                  <a:srgbClr val="4D2F8F"/>
                </a:solidFill>
                <a:latin typeface="Tahoma"/>
                <a:cs typeface="Tahoma"/>
              </a:rPr>
              <a:t>E</a:t>
            </a:r>
            <a:r>
              <a:rPr sz="2400" spc="13" dirty="0">
                <a:solidFill>
                  <a:srgbClr val="4D2F8F"/>
                </a:solidFill>
                <a:latin typeface="Lucida Sans Unicode"/>
                <a:cs typeface="Lucida Sans Unicode"/>
              </a:rPr>
              <a:t>xplicit</a:t>
            </a:r>
            <a:endParaRPr sz="2400" dirty="0">
              <a:latin typeface="Lucida Sans Unicode"/>
              <a:cs typeface="Lucida Sans Unicode"/>
            </a:endParaRPr>
          </a:p>
          <a:p>
            <a:pPr marL="763674" indent="-406390">
              <a:spcBef>
                <a:spcPts val="1747"/>
              </a:spcBef>
              <a:buChar char="●"/>
              <a:tabLst>
                <a:tab pos="762828" algn="l"/>
                <a:tab pos="763674" algn="l"/>
              </a:tabLst>
            </a:pPr>
            <a:r>
              <a:rPr sz="2800" spc="13" dirty="0">
                <a:solidFill>
                  <a:srgbClr val="9F3869"/>
                </a:solidFill>
                <a:cs typeface="Lucida Sans Unicode"/>
              </a:rPr>
              <a:t>Coercion </a:t>
            </a:r>
            <a:r>
              <a:rPr sz="2800" spc="-300" dirty="0">
                <a:solidFill>
                  <a:srgbClr val="9F3869"/>
                </a:solidFill>
                <a:cs typeface="Lucida Sans Unicode"/>
              </a:rPr>
              <a:t>/ </a:t>
            </a:r>
            <a:r>
              <a:rPr sz="2800" spc="53" dirty="0" smtClean="0">
                <a:solidFill>
                  <a:srgbClr val="9F3869"/>
                </a:solidFill>
                <a:cs typeface="Lucida Sans Unicode"/>
              </a:rPr>
              <a:t>type</a:t>
            </a:r>
            <a:r>
              <a:rPr lang="en-US" sz="2800" spc="53" dirty="0" smtClean="0">
                <a:solidFill>
                  <a:srgbClr val="9F3869"/>
                </a:solidFill>
                <a:cs typeface="Lucida Sans Unicode"/>
              </a:rPr>
              <a:t> </a:t>
            </a:r>
            <a:r>
              <a:rPr sz="2800" spc="20" dirty="0" smtClean="0">
                <a:solidFill>
                  <a:srgbClr val="9F3869"/>
                </a:solidFill>
                <a:cs typeface="Lucida Sans Unicode"/>
              </a:rPr>
              <a:t>conversions</a:t>
            </a:r>
            <a:endParaRPr sz="2800" dirty="0">
              <a:cs typeface="Lucida Sans Unicode"/>
            </a:endParaRPr>
          </a:p>
          <a:p>
            <a:pPr marL="1373258" lvl="1" indent="-389457">
              <a:spcBef>
                <a:spcPts val="787"/>
              </a:spcBef>
              <a:buChar char="○"/>
              <a:tabLst>
                <a:tab pos="1372412" algn="l"/>
                <a:tab pos="1373258" algn="l"/>
              </a:tabLst>
            </a:pPr>
            <a:r>
              <a:rPr sz="2800" spc="-7" dirty="0">
                <a:cs typeface="Lucida Sans Unicode"/>
              </a:rPr>
              <a:t>Example-1:</a:t>
            </a:r>
            <a:endParaRPr sz="2800" dirty="0"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4317" y="3420766"/>
            <a:ext cx="2341881" cy="44798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06390" indent="-389457">
              <a:spcBef>
                <a:spcPts val="133"/>
              </a:spcBef>
              <a:buChar char="○"/>
              <a:tabLst>
                <a:tab pos="405543" algn="l"/>
                <a:tab pos="406390" algn="l"/>
              </a:tabLst>
            </a:pPr>
            <a:r>
              <a:rPr sz="2800" spc="-7" dirty="0">
                <a:cs typeface="Lucida Sans Unicode"/>
              </a:rPr>
              <a:t>Example-2:</a:t>
            </a:r>
            <a:endParaRPr sz="2800" dirty="0"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8011" y="2438400"/>
            <a:ext cx="9289627" cy="760889"/>
          </a:xfrm>
          <a:prstGeom prst="rect">
            <a:avLst/>
          </a:prstGeom>
          <a:solidFill>
            <a:srgbClr val="EDEBE0"/>
          </a:solidFill>
          <a:ln w="19048">
            <a:solidFill>
              <a:srgbClr val="FF0000"/>
            </a:solidFill>
          </a:ln>
        </p:spPr>
        <p:txBody>
          <a:bodyPr vert="horz" wrap="square" lIns="0" tIns="143930" rIns="0" bIns="0" rtlCol="0">
            <a:spAutoFit/>
          </a:bodyPr>
          <a:lstStyle/>
          <a:p>
            <a:pPr marL="121917">
              <a:spcBef>
                <a:spcPts val="1133"/>
              </a:spcBef>
            </a:pPr>
            <a:r>
              <a:rPr sz="2000" dirty="0">
                <a:latin typeface="Courier New"/>
                <a:cs typeface="Courier New"/>
              </a:rPr>
              <a:t>x =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7" dirty="0">
                <a:latin typeface="Courier New"/>
                <a:cs typeface="Courier New"/>
              </a:rPr>
              <a:t>15.56</a:t>
            </a:r>
            <a:endParaRPr sz="2000" dirty="0">
              <a:latin typeface="Courier New"/>
              <a:cs typeface="Courier New"/>
            </a:endParaRPr>
          </a:p>
          <a:p>
            <a:pPr marL="121917"/>
            <a:r>
              <a:rPr sz="2000" spc="-7" dirty="0">
                <a:latin typeface="Courier New"/>
                <a:cs typeface="Courier New"/>
              </a:rPr>
              <a:t>int(x) </a:t>
            </a:r>
            <a:r>
              <a:rPr sz="2000" b="1" spc="-7" dirty="0">
                <a:latin typeface="Courier New"/>
                <a:cs typeface="Courier New"/>
              </a:rPr>
              <a:t>#Will convert into int and display</a:t>
            </a:r>
            <a:r>
              <a:rPr sz="2000" b="1" spc="-13" dirty="0">
                <a:latin typeface="Courier New"/>
                <a:cs typeface="Courier New"/>
              </a:rPr>
              <a:t> </a:t>
            </a:r>
            <a:r>
              <a:rPr sz="2000" b="1" spc="-7" dirty="0">
                <a:latin typeface="Courier New"/>
                <a:cs typeface="Courier New"/>
              </a:rPr>
              <a:t>15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4038044"/>
            <a:ext cx="9289627" cy="760889"/>
          </a:xfrm>
          <a:prstGeom prst="rect">
            <a:avLst/>
          </a:prstGeom>
          <a:solidFill>
            <a:srgbClr val="EDEBE0"/>
          </a:solidFill>
          <a:ln w="19048">
            <a:solidFill>
              <a:srgbClr val="FF0000"/>
            </a:solidFill>
          </a:ln>
        </p:spPr>
        <p:txBody>
          <a:bodyPr vert="horz" wrap="square" lIns="0" tIns="143930" rIns="0" bIns="0" rtlCol="0">
            <a:spAutoFit/>
          </a:bodyPr>
          <a:lstStyle/>
          <a:p>
            <a:pPr marL="121917">
              <a:spcBef>
                <a:spcPts val="1133"/>
              </a:spcBef>
            </a:pPr>
            <a:r>
              <a:rPr sz="2000" dirty="0">
                <a:latin typeface="Courier New"/>
                <a:cs typeface="Courier New"/>
              </a:rPr>
              <a:t>x =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7" dirty="0">
                <a:latin typeface="Courier New"/>
                <a:cs typeface="Courier New"/>
              </a:rPr>
              <a:t>15</a:t>
            </a:r>
            <a:endParaRPr sz="2000" dirty="0">
              <a:latin typeface="Courier New"/>
              <a:cs typeface="Courier New"/>
            </a:endParaRPr>
          </a:p>
          <a:p>
            <a:pPr marL="121917"/>
            <a:r>
              <a:rPr sz="2000" spc="-7" dirty="0">
                <a:latin typeface="Courier New"/>
                <a:cs typeface="Courier New"/>
              </a:rPr>
              <a:t>float(x) </a:t>
            </a:r>
            <a:r>
              <a:rPr sz="2000" b="1" spc="-7" dirty="0">
                <a:latin typeface="Courier New"/>
                <a:cs typeface="Courier New"/>
              </a:rPr>
              <a:t>#Will convert into float and display</a:t>
            </a:r>
            <a:r>
              <a:rPr sz="2000" b="1" spc="-13" dirty="0">
                <a:latin typeface="Courier New"/>
                <a:cs typeface="Courier New"/>
              </a:rPr>
              <a:t> </a:t>
            </a:r>
            <a:r>
              <a:rPr sz="2000" b="1" spc="-7" dirty="0">
                <a:latin typeface="Courier New"/>
                <a:cs typeface="Courier New"/>
              </a:rPr>
              <a:t>15.0</a:t>
            </a:r>
            <a:endParaRPr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1804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426" y="45361"/>
            <a:ext cx="4070774" cy="72498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b="1" spc="60" dirty="0">
                <a:latin typeface="Tahoma"/>
                <a:cs typeface="Tahoma"/>
              </a:rPr>
              <a:t>C</a:t>
            </a:r>
            <a:r>
              <a:rPr spc="60" dirty="0"/>
              <a:t>onversion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7426" y="634760"/>
            <a:ext cx="4832774" cy="156880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spc="13" dirty="0">
                <a:solidFill>
                  <a:srgbClr val="4D2F8F"/>
                </a:solidFill>
                <a:latin typeface="Tahoma"/>
                <a:cs typeface="Tahoma"/>
              </a:rPr>
              <a:t>E</a:t>
            </a:r>
            <a:r>
              <a:rPr sz="2400" spc="13" dirty="0">
                <a:solidFill>
                  <a:srgbClr val="4D2F8F"/>
                </a:solidFill>
                <a:latin typeface="Lucida Sans Unicode"/>
                <a:cs typeface="Lucida Sans Unicode"/>
              </a:rPr>
              <a:t>xplicit</a:t>
            </a:r>
            <a:endParaRPr sz="2400" dirty="0">
              <a:latin typeface="Lucida Sans Unicode"/>
              <a:cs typeface="Lucida Sans Unicode"/>
            </a:endParaRPr>
          </a:p>
          <a:p>
            <a:pPr marL="763674" indent="-406390">
              <a:spcBef>
                <a:spcPts val="1747"/>
              </a:spcBef>
              <a:buChar char="●"/>
              <a:tabLst>
                <a:tab pos="762828" algn="l"/>
                <a:tab pos="763674" algn="l"/>
              </a:tabLst>
            </a:pPr>
            <a:r>
              <a:rPr sz="2800" spc="13" dirty="0">
                <a:solidFill>
                  <a:srgbClr val="9F3869"/>
                </a:solidFill>
                <a:cs typeface="Lucida Sans Unicode"/>
              </a:rPr>
              <a:t>Coercion </a:t>
            </a:r>
            <a:r>
              <a:rPr sz="2800" spc="-300" dirty="0">
                <a:solidFill>
                  <a:srgbClr val="9F3869"/>
                </a:solidFill>
                <a:cs typeface="Lucida Sans Unicode"/>
              </a:rPr>
              <a:t>/ </a:t>
            </a:r>
            <a:r>
              <a:rPr sz="2800" spc="53" dirty="0" smtClean="0">
                <a:solidFill>
                  <a:srgbClr val="9F3869"/>
                </a:solidFill>
                <a:cs typeface="Lucida Sans Unicode"/>
              </a:rPr>
              <a:t>type</a:t>
            </a:r>
            <a:r>
              <a:rPr lang="en-US" sz="2800" spc="53" dirty="0" smtClean="0">
                <a:solidFill>
                  <a:srgbClr val="9F3869"/>
                </a:solidFill>
                <a:cs typeface="Lucida Sans Unicode"/>
              </a:rPr>
              <a:t> </a:t>
            </a:r>
            <a:r>
              <a:rPr sz="2800" spc="20" dirty="0" smtClean="0">
                <a:solidFill>
                  <a:srgbClr val="9F3869"/>
                </a:solidFill>
                <a:cs typeface="Lucida Sans Unicode"/>
              </a:rPr>
              <a:t>conversions</a:t>
            </a:r>
            <a:endParaRPr sz="2800" dirty="0">
              <a:cs typeface="Lucida Sans Unicode"/>
            </a:endParaRPr>
          </a:p>
          <a:p>
            <a:pPr marL="1373258" lvl="1" indent="-389457">
              <a:spcBef>
                <a:spcPts val="787"/>
              </a:spcBef>
              <a:buChar char="○"/>
              <a:tabLst>
                <a:tab pos="1372412" algn="l"/>
                <a:tab pos="1373258" algn="l"/>
              </a:tabLst>
            </a:pPr>
            <a:r>
              <a:rPr sz="2800" spc="-7" dirty="0">
                <a:cs typeface="Lucida Sans Unicode"/>
              </a:rPr>
              <a:t>Example-1:</a:t>
            </a:r>
            <a:endParaRPr sz="2800" dirty="0"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4316" y="3207074"/>
            <a:ext cx="2341881" cy="44798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06390" indent="-389457">
              <a:spcBef>
                <a:spcPts val="133"/>
              </a:spcBef>
              <a:buChar char="○"/>
              <a:tabLst>
                <a:tab pos="405543" algn="l"/>
                <a:tab pos="406390" algn="l"/>
              </a:tabLst>
            </a:pPr>
            <a:r>
              <a:rPr sz="2800" spc="-7" dirty="0">
                <a:cs typeface="Lucida Sans Unicode"/>
              </a:rPr>
              <a:t>Example-2:</a:t>
            </a:r>
            <a:endParaRPr sz="2800" dirty="0"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1384" y="2220041"/>
            <a:ext cx="10134599" cy="883999"/>
          </a:xfrm>
          <a:prstGeom prst="rect">
            <a:avLst/>
          </a:prstGeom>
          <a:solidFill>
            <a:srgbClr val="EDEBE0"/>
          </a:solidFill>
          <a:ln w="19048">
            <a:solidFill>
              <a:srgbClr val="FF0000"/>
            </a:solidFill>
          </a:ln>
        </p:spPr>
        <p:txBody>
          <a:bodyPr vert="horz" wrap="square" lIns="0" tIns="143930" rIns="0" bIns="0" rtlCol="0">
            <a:spAutoFit/>
          </a:bodyPr>
          <a:lstStyle/>
          <a:p>
            <a:pPr marL="121917">
              <a:spcBef>
                <a:spcPts val="1133"/>
              </a:spcBef>
            </a:pPr>
            <a:r>
              <a:rPr lang="en-US" sz="2400" dirty="0">
                <a:latin typeface="Courier New"/>
                <a:cs typeface="Courier New"/>
              </a:rPr>
              <a:t>a =</a:t>
            </a:r>
            <a:r>
              <a:rPr lang="en-US" sz="2400" spc="-20" dirty="0">
                <a:latin typeface="Courier New"/>
                <a:cs typeface="Courier New"/>
              </a:rPr>
              <a:t> </a:t>
            </a:r>
            <a:r>
              <a:rPr lang="en-US" sz="2400" spc="-7" dirty="0">
                <a:latin typeface="Courier New"/>
                <a:cs typeface="Courier New"/>
              </a:rPr>
              <a:t>15.56</a:t>
            </a:r>
            <a:endParaRPr lang="en-US" sz="2400" dirty="0">
              <a:latin typeface="Courier New"/>
              <a:cs typeface="Courier New"/>
            </a:endParaRPr>
          </a:p>
          <a:p>
            <a:pPr marL="121917"/>
            <a:r>
              <a:rPr lang="en-US" sz="2400" spc="-7" dirty="0">
                <a:latin typeface="Courier New"/>
                <a:cs typeface="Courier New"/>
              </a:rPr>
              <a:t>complex(a) </a:t>
            </a:r>
            <a:r>
              <a:rPr lang="en-US" sz="2000" b="1" spc="-7" dirty="0">
                <a:latin typeface="Courier New"/>
                <a:cs typeface="Courier New"/>
              </a:rPr>
              <a:t>#Will convert into complex and display (15.56 </a:t>
            </a:r>
            <a:r>
              <a:rPr lang="en-US" sz="2000" b="1" dirty="0">
                <a:latin typeface="Courier New"/>
                <a:cs typeface="Courier New"/>
              </a:rPr>
              <a:t>+</a:t>
            </a:r>
            <a:r>
              <a:rPr lang="en-US" sz="2000" b="1" spc="-20" dirty="0">
                <a:latin typeface="Courier New"/>
                <a:cs typeface="Courier New"/>
              </a:rPr>
              <a:t> </a:t>
            </a:r>
            <a:r>
              <a:rPr lang="en-US" sz="2000" b="1" spc="-7" dirty="0">
                <a:latin typeface="Courier New"/>
                <a:cs typeface="Courier New"/>
              </a:rPr>
              <a:t>0j)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685800" y="3675655"/>
            <a:ext cx="10287000" cy="955817"/>
          </a:xfrm>
          <a:prstGeom prst="rect">
            <a:avLst/>
          </a:prstGeom>
          <a:solidFill>
            <a:srgbClr val="EDEBE0"/>
          </a:solidFill>
          <a:ln w="19048">
            <a:solidFill>
              <a:srgbClr val="FF0000"/>
            </a:solidFill>
          </a:ln>
        </p:spPr>
        <p:txBody>
          <a:bodyPr vert="horz" wrap="square" lIns="0" tIns="32173" rIns="0" bIns="0" rtlCol="0">
            <a:spAutoFit/>
          </a:bodyPr>
          <a:lstStyle/>
          <a:p>
            <a:pPr marL="121917">
              <a:spcBef>
                <a:spcPts val="253"/>
              </a:spcBef>
            </a:pPr>
            <a:r>
              <a:rPr sz="2000" dirty="0">
                <a:latin typeface="Courier New" pitchFamily="49" charset="0"/>
                <a:cs typeface="Courier New" pitchFamily="49" charset="0"/>
              </a:rPr>
              <a:t>a =</a:t>
            </a:r>
            <a:r>
              <a:rPr sz="2000" spc="-20" dirty="0">
                <a:latin typeface="Courier New" pitchFamily="49" charset="0"/>
                <a:cs typeface="Courier New" pitchFamily="49" charset="0"/>
              </a:rPr>
              <a:t> </a:t>
            </a:r>
            <a:r>
              <a:rPr sz="2000" spc="-7" dirty="0" smtClean="0">
                <a:latin typeface="Courier New" pitchFamily="49" charset="0"/>
                <a:cs typeface="Courier New" pitchFamily="49" charset="0"/>
              </a:rPr>
              <a:t>15</a:t>
            </a:r>
            <a:r>
              <a:rPr lang="en-US" sz="2000" spc="-7" dirty="0" smtClean="0">
                <a:latin typeface="Courier New" pitchFamily="49" charset="0"/>
                <a:cs typeface="Courier New" pitchFamily="49" charset="0"/>
              </a:rPr>
              <a:t>.5</a:t>
            </a:r>
            <a:endParaRPr sz="2000" dirty="0">
              <a:latin typeface="Courier New" pitchFamily="49" charset="0"/>
              <a:cs typeface="Courier New" pitchFamily="49" charset="0"/>
            </a:endParaRPr>
          </a:p>
          <a:p>
            <a:pPr marL="121917"/>
            <a:r>
              <a:rPr sz="2000" dirty="0">
                <a:latin typeface="Courier New" pitchFamily="49" charset="0"/>
                <a:cs typeface="Courier New" pitchFamily="49" charset="0"/>
              </a:rPr>
              <a:t>b =</a:t>
            </a:r>
            <a:r>
              <a:rPr sz="2000" spc="-20" dirty="0">
                <a:latin typeface="Courier New" pitchFamily="49" charset="0"/>
                <a:cs typeface="Courier New" pitchFamily="49" charset="0"/>
              </a:rPr>
              <a:t> </a:t>
            </a:r>
            <a:r>
              <a:rPr sz="2000" dirty="0">
                <a:latin typeface="Courier New" pitchFamily="49" charset="0"/>
                <a:cs typeface="Courier New" pitchFamily="49" charset="0"/>
              </a:rPr>
              <a:t>3</a:t>
            </a:r>
          </a:p>
          <a:p>
            <a:pPr marL="121917"/>
            <a:r>
              <a:rPr sz="2000" spc="-7" dirty="0">
                <a:latin typeface="Courier New" pitchFamily="49" charset="0"/>
                <a:cs typeface="Courier New" pitchFamily="49" charset="0"/>
              </a:rPr>
              <a:t>complex(a, b) </a:t>
            </a:r>
            <a:r>
              <a:rPr sz="2000" b="1" spc="-7" dirty="0">
                <a:latin typeface="Courier New" pitchFamily="49" charset="0"/>
                <a:cs typeface="Courier New" pitchFamily="49" charset="0"/>
              </a:rPr>
              <a:t>#Will convert into complex and display (</a:t>
            </a:r>
            <a:r>
              <a:rPr sz="2000" b="1" spc="-7" dirty="0" smtClean="0">
                <a:latin typeface="Courier New" pitchFamily="49" charset="0"/>
                <a:cs typeface="Courier New" pitchFamily="49" charset="0"/>
              </a:rPr>
              <a:t>15</a:t>
            </a:r>
            <a:r>
              <a:rPr lang="en-US" sz="2000" b="1" spc="-7" dirty="0" smtClean="0">
                <a:latin typeface="Courier New" pitchFamily="49" charset="0"/>
                <a:cs typeface="Courier New" pitchFamily="49" charset="0"/>
              </a:rPr>
              <a:t>.5</a:t>
            </a:r>
            <a:r>
              <a:rPr sz="2000" b="1" spc="-7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sz="2000" b="1" dirty="0">
                <a:latin typeface="Courier New" pitchFamily="49" charset="0"/>
                <a:cs typeface="Courier New" pitchFamily="49" charset="0"/>
              </a:rPr>
              <a:t>+</a:t>
            </a:r>
            <a:r>
              <a:rPr sz="2000" b="1" spc="-20" dirty="0">
                <a:latin typeface="Courier New" pitchFamily="49" charset="0"/>
                <a:cs typeface="Courier New" pitchFamily="49" charset="0"/>
              </a:rPr>
              <a:t> </a:t>
            </a:r>
            <a:r>
              <a:rPr sz="2000" b="1" spc="-7" dirty="0">
                <a:latin typeface="Courier New" pitchFamily="49" charset="0"/>
                <a:cs typeface="Courier New" pitchFamily="49" charset="0"/>
              </a:rPr>
              <a:t>3j)</a:t>
            </a:r>
            <a:endParaRPr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38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981"/>
            <a:ext cx="456946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0000"/>
                </a:solidFill>
              </a:rPr>
              <a:t>Python</a:t>
            </a:r>
            <a:r>
              <a:rPr sz="4400" spc="-70" dirty="0">
                <a:solidFill>
                  <a:srgbClr val="000000"/>
                </a:solidFill>
              </a:rPr>
              <a:t> </a:t>
            </a:r>
            <a:r>
              <a:rPr sz="4400" spc="-15" dirty="0">
                <a:solidFill>
                  <a:srgbClr val="000000"/>
                </a:solidFill>
              </a:rPr>
              <a:t>Numbers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838200" y="1565147"/>
            <a:ext cx="10515600" cy="4336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2188464"/>
            <a:ext cx="10341864" cy="4005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70783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>
                <a:solidFill>
                  <a:srgbClr val="000000"/>
                </a:solidFill>
              </a:rPr>
              <a:t>Conversion </a:t>
            </a:r>
            <a:r>
              <a:rPr sz="4400" spc="-15" dirty="0">
                <a:solidFill>
                  <a:srgbClr val="000000"/>
                </a:solidFill>
              </a:rPr>
              <a:t>between </a:t>
            </a:r>
            <a:r>
              <a:rPr sz="4400" spc="-25" dirty="0">
                <a:solidFill>
                  <a:srgbClr val="000000"/>
                </a:solidFill>
              </a:rPr>
              <a:t>data</a:t>
            </a:r>
            <a:r>
              <a:rPr sz="4400" spc="20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types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9905365" cy="201803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Calibri"/>
                <a:cs typeface="Calibri"/>
              </a:rPr>
              <a:t>Conversion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0" dirty="0">
                <a:latin typeface="Calibri"/>
                <a:cs typeface="Calibri"/>
              </a:rPr>
              <a:t>done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10" dirty="0">
                <a:latin typeface="Calibri"/>
                <a:cs typeface="Calibri"/>
              </a:rPr>
              <a:t>using </a:t>
            </a:r>
            <a:r>
              <a:rPr sz="2800" spc="-25" dirty="0">
                <a:latin typeface="Calibri"/>
                <a:cs typeface="Calibri"/>
              </a:rPr>
              <a:t>different </a:t>
            </a:r>
            <a:r>
              <a:rPr sz="2800" spc="-5" dirty="0">
                <a:latin typeface="Calibri"/>
                <a:cs typeface="Calibri"/>
              </a:rPr>
              <a:t>types of type </a:t>
            </a:r>
            <a:r>
              <a:rPr sz="2800" spc="-25" dirty="0">
                <a:latin typeface="Calibri"/>
                <a:cs typeface="Calibri"/>
              </a:rPr>
              <a:t>conversion  </a:t>
            </a:r>
            <a:r>
              <a:rPr sz="2800" spc="-5" dirty="0">
                <a:latin typeface="Calibri"/>
                <a:cs typeface="Calibri"/>
              </a:rPr>
              <a:t>functions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like: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int(),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float(),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0" dirty="0">
                <a:latin typeface="Calibri"/>
                <a:cs typeface="Calibri"/>
              </a:rPr>
              <a:t>str()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23672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solidFill>
                  <a:srgbClr val="000000"/>
                </a:solidFill>
              </a:rPr>
              <a:t>int </a:t>
            </a:r>
            <a:r>
              <a:rPr sz="4400" spc="-25" dirty="0">
                <a:solidFill>
                  <a:srgbClr val="000000"/>
                </a:solidFill>
              </a:rPr>
              <a:t>to</a:t>
            </a:r>
            <a:r>
              <a:rPr sz="4400" spc="-35" dirty="0">
                <a:solidFill>
                  <a:srgbClr val="000000"/>
                </a:solidFill>
              </a:rPr>
              <a:t> </a:t>
            </a:r>
            <a:r>
              <a:rPr sz="4400" spc="-10" dirty="0">
                <a:solidFill>
                  <a:srgbClr val="000000"/>
                </a:solidFill>
              </a:rPr>
              <a:t>float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838200" y="1551432"/>
            <a:ext cx="105156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23672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solidFill>
                  <a:srgbClr val="000000"/>
                </a:solidFill>
              </a:rPr>
              <a:t>float </a:t>
            </a:r>
            <a:r>
              <a:rPr sz="4400" spc="-25" dirty="0">
                <a:solidFill>
                  <a:srgbClr val="000000"/>
                </a:solidFill>
              </a:rPr>
              <a:t>to</a:t>
            </a:r>
            <a:r>
              <a:rPr sz="4400" spc="-35" dirty="0">
                <a:solidFill>
                  <a:srgbClr val="000000"/>
                </a:solidFill>
              </a:rPr>
              <a:t> </a:t>
            </a:r>
            <a:r>
              <a:rPr sz="4400" spc="-20" dirty="0">
                <a:solidFill>
                  <a:srgbClr val="000000"/>
                </a:solidFill>
              </a:rPr>
              <a:t>int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955547" y="1690116"/>
            <a:ext cx="10197084" cy="4779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features</a:t>
            </a:r>
          </a:p>
        </p:txBody>
      </p:sp>
      <p:graphicFrame>
        <p:nvGraphicFramePr>
          <p:cNvPr id="1131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336683"/>
              </p:ext>
            </p:extLst>
          </p:nvPr>
        </p:nvGraphicFramePr>
        <p:xfrm>
          <a:off x="508000" y="1397000"/>
          <a:ext cx="10845800" cy="4185603"/>
        </p:xfrm>
        <a:graphic>
          <a:graphicData uri="http://schemas.openxmlformats.org/drawingml/2006/table">
            <a:tbl>
              <a:tblPr/>
              <a:tblGrid>
                <a:gridCol w="5422900"/>
                <a:gridCol w="5422900"/>
              </a:tblGrid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universal "first-class" object model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fewer restrictions and rules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run-time program construction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handles unforeseen needs, end-user coding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interactive, dynamic nature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incremental development and testing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access to interpreter information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metaprogramming, introspective objects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wide portability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cross-platform programming without ports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compilation to portable byte-code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execution speed, protecting source code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built-in interfaces to external services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system tools, GUIs, persistence, databases, etc.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7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981"/>
            <a:ext cx="571246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4" dirty="0">
                <a:solidFill>
                  <a:srgbClr val="000000"/>
                </a:solidFill>
              </a:rPr>
              <a:t>To </a:t>
            </a:r>
            <a:r>
              <a:rPr sz="4400" spc="5" dirty="0">
                <a:solidFill>
                  <a:srgbClr val="000000"/>
                </a:solidFill>
              </a:rPr>
              <a:t>and </a:t>
            </a:r>
            <a:r>
              <a:rPr sz="4400" spc="-30" dirty="0">
                <a:solidFill>
                  <a:srgbClr val="000000"/>
                </a:solidFill>
              </a:rPr>
              <a:t>form</a:t>
            </a:r>
            <a:r>
              <a:rPr sz="4400" spc="120" dirty="0">
                <a:solidFill>
                  <a:srgbClr val="000000"/>
                </a:solidFill>
              </a:rPr>
              <a:t> </a:t>
            </a:r>
            <a:r>
              <a:rPr sz="4400" spc="-10" dirty="0">
                <a:solidFill>
                  <a:srgbClr val="000000"/>
                </a:solidFill>
              </a:rPr>
              <a:t>string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678180" y="1482852"/>
            <a:ext cx="10931652" cy="5154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93211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0000"/>
                </a:solidFill>
              </a:rPr>
              <a:t>Python </a:t>
            </a:r>
            <a:r>
              <a:rPr sz="4400" spc="-60" dirty="0">
                <a:solidFill>
                  <a:srgbClr val="000000"/>
                </a:solidFill>
              </a:rPr>
              <a:t>Type </a:t>
            </a:r>
            <a:r>
              <a:rPr sz="4400" spc="-25" dirty="0">
                <a:solidFill>
                  <a:srgbClr val="000000"/>
                </a:solidFill>
              </a:rPr>
              <a:t>Conversion </a:t>
            </a:r>
            <a:r>
              <a:rPr sz="4400" spc="5" dirty="0">
                <a:solidFill>
                  <a:srgbClr val="000000"/>
                </a:solidFill>
              </a:rPr>
              <a:t>and </a:t>
            </a:r>
            <a:r>
              <a:rPr sz="4400" spc="-65" dirty="0">
                <a:solidFill>
                  <a:srgbClr val="000000"/>
                </a:solidFill>
              </a:rPr>
              <a:t>Type</a:t>
            </a:r>
            <a:r>
              <a:rPr sz="4400" spc="65" dirty="0">
                <a:solidFill>
                  <a:srgbClr val="000000"/>
                </a:solidFill>
              </a:rPr>
              <a:t> </a:t>
            </a:r>
            <a:r>
              <a:rPr sz="4400" spc="-10" dirty="0">
                <a:solidFill>
                  <a:srgbClr val="000000"/>
                </a:solidFill>
              </a:rPr>
              <a:t>Casting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067925" cy="213677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process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converting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value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one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0" dirty="0">
                <a:latin typeface="Calibri"/>
                <a:cs typeface="Calibri"/>
              </a:rPr>
              <a:t>type </a:t>
            </a:r>
            <a:r>
              <a:rPr sz="2800" spc="-40" dirty="0">
                <a:latin typeface="Calibri"/>
                <a:cs typeface="Calibri"/>
              </a:rPr>
              <a:t>(integer, </a:t>
            </a:r>
            <a:r>
              <a:rPr sz="2800" spc="-10" dirty="0">
                <a:latin typeface="Calibri"/>
                <a:cs typeface="Calibri"/>
              </a:rPr>
              <a:t>string,  float, </a:t>
            </a:r>
            <a:r>
              <a:rPr sz="2800" spc="-15" dirty="0">
                <a:latin typeface="Calibri"/>
                <a:cs typeface="Calibri"/>
              </a:rPr>
              <a:t>etc.)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another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0" dirty="0">
                <a:latin typeface="Calibri"/>
                <a:cs typeface="Calibri"/>
              </a:rPr>
              <a:t>type </a:t>
            </a:r>
            <a:r>
              <a:rPr sz="2800" spc="-5" dirty="0">
                <a:latin typeface="Calibri"/>
                <a:cs typeface="Calibri"/>
              </a:rPr>
              <a:t>is type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conversion</a:t>
            </a:r>
            <a:endParaRPr sz="2800">
              <a:latin typeface="Calibri"/>
              <a:cs typeface="Calibri"/>
            </a:endParaRPr>
          </a:p>
          <a:p>
            <a:pPr marL="321945" indent="-30988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800" spc="-5" dirty="0">
                <a:latin typeface="Calibri"/>
                <a:cs typeface="Calibri"/>
              </a:rPr>
              <a:t>Python </a:t>
            </a:r>
            <a:r>
              <a:rPr sz="2800" spc="-10" dirty="0">
                <a:latin typeface="Calibri"/>
                <a:cs typeface="Calibri"/>
              </a:rPr>
              <a:t>has two </a:t>
            </a:r>
            <a:r>
              <a:rPr sz="2800" spc="-5" dirty="0">
                <a:latin typeface="Calibri"/>
                <a:cs typeface="Calibri"/>
              </a:rPr>
              <a:t>types of type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conversion.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Implicit </a:t>
            </a:r>
            <a:r>
              <a:rPr sz="2400" spc="-30" dirty="0">
                <a:latin typeface="Calibri"/>
                <a:cs typeface="Calibri"/>
              </a:rPr>
              <a:t>Type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Conversion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Explicit </a:t>
            </a:r>
            <a:r>
              <a:rPr sz="2400" spc="-30" dirty="0">
                <a:latin typeface="Calibri"/>
                <a:cs typeface="Calibri"/>
              </a:rPr>
              <a:t>Type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Conversion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93493"/>
            <a:ext cx="10116185" cy="403415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394970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40" dirty="0">
                <a:latin typeface="Calibri"/>
                <a:cs typeface="Calibri"/>
              </a:rPr>
              <a:t>Type </a:t>
            </a:r>
            <a:r>
              <a:rPr sz="2800" spc="-20" dirty="0">
                <a:latin typeface="Calibri"/>
                <a:cs typeface="Calibri"/>
              </a:rPr>
              <a:t>Conversion </a:t>
            </a:r>
            <a:r>
              <a:rPr sz="2800" spc="-5" dirty="0">
                <a:latin typeface="Calibri"/>
                <a:cs typeface="Calibri"/>
              </a:rPr>
              <a:t>is the </a:t>
            </a:r>
            <a:r>
              <a:rPr sz="2800" spc="-20" dirty="0">
                <a:latin typeface="Calibri"/>
                <a:cs typeface="Calibri"/>
              </a:rPr>
              <a:t>conversion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object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10" dirty="0">
                <a:latin typeface="Calibri"/>
                <a:cs typeface="Calibri"/>
              </a:rPr>
              <a:t>one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0" dirty="0">
                <a:latin typeface="Calibri"/>
                <a:cs typeface="Calibri"/>
              </a:rPr>
              <a:t>type </a:t>
            </a:r>
            <a:r>
              <a:rPr sz="2800" spc="-20" dirty="0">
                <a:latin typeface="Calibri"/>
                <a:cs typeface="Calibri"/>
              </a:rPr>
              <a:t>to  </a:t>
            </a:r>
            <a:r>
              <a:rPr sz="2800" spc="-5" dirty="0">
                <a:latin typeface="Calibri"/>
                <a:cs typeface="Calibri"/>
              </a:rPr>
              <a:t>another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type</a:t>
            </a:r>
            <a:endParaRPr sz="2800" dirty="0">
              <a:latin typeface="Calibri"/>
              <a:cs typeface="Calibri"/>
            </a:endParaRPr>
          </a:p>
          <a:p>
            <a:pPr marL="241300" marR="292735" indent="-229235">
              <a:lnSpc>
                <a:spcPts val="302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Implicit </a:t>
            </a:r>
            <a:r>
              <a:rPr sz="2800" spc="-40" dirty="0">
                <a:latin typeface="Calibri"/>
                <a:cs typeface="Calibri"/>
              </a:rPr>
              <a:t>Type </a:t>
            </a:r>
            <a:r>
              <a:rPr sz="2800" spc="-20" dirty="0">
                <a:latin typeface="Calibri"/>
                <a:cs typeface="Calibri"/>
              </a:rPr>
              <a:t>Conversion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automatically </a:t>
            </a:r>
            <a:r>
              <a:rPr sz="2800" spc="-15" dirty="0">
                <a:latin typeface="Calibri"/>
                <a:cs typeface="Calibri"/>
              </a:rPr>
              <a:t>performed by </a:t>
            </a:r>
            <a:r>
              <a:rPr sz="2800" spc="-5" dirty="0">
                <a:latin typeface="Calibri"/>
                <a:cs typeface="Calibri"/>
              </a:rPr>
              <a:t>the Python  </a:t>
            </a:r>
            <a:r>
              <a:rPr sz="2800" spc="-20" dirty="0">
                <a:latin typeface="Calibri"/>
                <a:cs typeface="Calibri"/>
              </a:rPr>
              <a:t>interpreter</a:t>
            </a:r>
            <a:endParaRPr sz="28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Python </a:t>
            </a:r>
            <a:r>
              <a:rPr sz="2800" spc="-20" dirty="0">
                <a:latin typeface="Calibri"/>
                <a:cs typeface="Calibri"/>
              </a:rPr>
              <a:t>avoids </a:t>
            </a:r>
            <a:r>
              <a:rPr sz="2800" spc="-5" dirty="0">
                <a:latin typeface="Calibri"/>
                <a:cs typeface="Calibri"/>
              </a:rPr>
              <a:t>the loss of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5" dirty="0">
                <a:latin typeface="Calibri"/>
                <a:cs typeface="Calibri"/>
              </a:rPr>
              <a:t>in Implicit </a:t>
            </a:r>
            <a:r>
              <a:rPr sz="2800" spc="-40" dirty="0">
                <a:latin typeface="Calibri"/>
                <a:cs typeface="Calibri"/>
              </a:rPr>
              <a:t>Type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Conversion</a:t>
            </a:r>
            <a:endParaRPr sz="2800" dirty="0">
              <a:latin typeface="Calibri"/>
              <a:cs typeface="Calibri"/>
            </a:endParaRPr>
          </a:p>
          <a:p>
            <a:pPr marL="241300" marR="5080" indent="-229235">
              <a:lnSpc>
                <a:spcPts val="303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Explicit </a:t>
            </a:r>
            <a:r>
              <a:rPr sz="2800" spc="-40" dirty="0">
                <a:latin typeface="Calibri"/>
                <a:cs typeface="Calibri"/>
              </a:rPr>
              <a:t>Type </a:t>
            </a:r>
            <a:r>
              <a:rPr sz="2800" spc="-20" dirty="0">
                <a:latin typeface="Calibri"/>
                <a:cs typeface="Calibri"/>
              </a:rPr>
              <a:t>Conversion </a:t>
            </a:r>
            <a:r>
              <a:rPr sz="2800" spc="-5" dirty="0">
                <a:latin typeface="Calibri"/>
                <a:cs typeface="Calibri"/>
              </a:rPr>
              <a:t>is also </a:t>
            </a:r>
            <a:r>
              <a:rPr sz="2800" spc="-10" dirty="0">
                <a:latin typeface="Calibri"/>
                <a:cs typeface="Calibri"/>
              </a:rPr>
              <a:t>called </a:t>
            </a:r>
            <a:r>
              <a:rPr sz="2800" spc="-40" dirty="0">
                <a:latin typeface="Calibri"/>
                <a:cs typeface="Calibri"/>
              </a:rPr>
              <a:t>Type </a:t>
            </a:r>
            <a:r>
              <a:rPr sz="2800" spc="-10" dirty="0">
                <a:latin typeface="Calibri"/>
                <a:cs typeface="Calibri"/>
              </a:rPr>
              <a:t>Casting,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5" dirty="0">
                <a:latin typeface="Calibri"/>
                <a:cs typeface="Calibri"/>
              </a:rPr>
              <a:t>types </a:t>
            </a:r>
            <a:r>
              <a:rPr sz="2800" spc="-10" dirty="0">
                <a:latin typeface="Calibri"/>
                <a:cs typeface="Calibri"/>
              </a:rPr>
              <a:t>of  object </a:t>
            </a:r>
            <a:r>
              <a:rPr sz="2800" spc="-20" dirty="0">
                <a:latin typeface="Calibri"/>
                <a:cs typeface="Calibri"/>
              </a:rPr>
              <a:t>are converted </a:t>
            </a:r>
            <a:r>
              <a:rPr sz="2800" spc="-10" dirty="0">
                <a:latin typeface="Calibri"/>
                <a:cs typeface="Calibri"/>
              </a:rPr>
              <a:t>using </a:t>
            </a:r>
            <a:r>
              <a:rPr sz="2800" spc="-15" dirty="0">
                <a:latin typeface="Calibri"/>
                <a:cs typeface="Calibri"/>
              </a:rPr>
              <a:t>predefined </a:t>
            </a:r>
            <a:r>
              <a:rPr sz="2800" spc="-5" dirty="0">
                <a:latin typeface="Calibri"/>
                <a:cs typeface="Calibri"/>
              </a:rPr>
              <a:t>function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1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user</a:t>
            </a:r>
            <a:endParaRPr sz="2800" dirty="0">
              <a:latin typeface="Calibri"/>
              <a:cs typeface="Calibri"/>
            </a:endParaRPr>
          </a:p>
          <a:p>
            <a:pPr marL="241300" marR="398145" indent="-229235">
              <a:lnSpc>
                <a:spcPts val="3020"/>
              </a:lnSpc>
              <a:spcBef>
                <a:spcPts val="100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40" dirty="0">
                <a:latin typeface="Calibri"/>
                <a:cs typeface="Calibri"/>
              </a:rPr>
              <a:t>Type </a:t>
            </a:r>
            <a:r>
              <a:rPr sz="2800" spc="-15" dirty="0">
                <a:latin typeface="Calibri"/>
                <a:cs typeface="Calibri"/>
              </a:rPr>
              <a:t>Casting </a:t>
            </a:r>
            <a:r>
              <a:rPr sz="2800" spc="-5" dirty="0">
                <a:latin typeface="Calibri"/>
                <a:cs typeface="Calibri"/>
              </a:rPr>
              <a:t>loss of </a:t>
            </a:r>
            <a:r>
              <a:rPr sz="2800" spc="-20" dirty="0">
                <a:latin typeface="Calibri"/>
                <a:cs typeface="Calibri"/>
              </a:rPr>
              <a:t>data may </a:t>
            </a:r>
            <a:r>
              <a:rPr sz="2800" spc="-5" dirty="0">
                <a:latin typeface="Calibri"/>
                <a:cs typeface="Calibri"/>
              </a:rPr>
              <a:t>occur as </a:t>
            </a:r>
            <a:r>
              <a:rPr sz="2800" spc="-10" dirty="0">
                <a:latin typeface="Calibri"/>
                <a:cs typeface="Calibri"/>
              </a:rPr>
              <a:t>we </a:t>
            </a:r>
            <a:r>
              <a:rPr sz="2800" spc="-25" dirty="0">
                <a:latin typeface="Calibri"/>
                <a:cs typeface="Calibri"/>
              </a:rPr>
              <a:t>enforce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object </a:t>
            </a:r>
            <a:r>
              <a:rPr sz="2800" spc="-20" dirty="0">
                <a:latin typeface="Calibri"/>
                <a:cs typeface="Calibri"/>
              </a:rPr>
              <a:t>to  </a:t>
            </a:r>
            <a:r>
              <a:rPr sz="2800" spc="-10" dirty="0">
                <a:latin typeface="Calibri"/>
                <a:cs typeface="Calibri"/>
              </a:rPr>
              <a:t>specific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type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54844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0000"/>
                </a:solidFill>
              </a:rPr>
              <a:t>Implicit </a:t>
            </a:r>
            <a:r>
              <a:rPr sz="4400" spc="-60" dirty="0">
                <a:solidFill>
                  <a:srgbClr val="000000"/>
                </a:solidFill>
              </a:rPr>
              <a:t>Type</a:t>
            </a:r>
            <a:r>
              <a:rPr sz="4400" spc="-40" dirty="0">
                <a:solidFill>
                  <a:srgbClr val="000000"/>
                </a:solidFill>
              </a:rPr>
              <a:t> </a:t>
            </a:r>
            <a:r>
              <a:rPr sz="4400" spc="-25" dirty="0">
                <a:solidFill>
                  <a:srgbClr val="000000"/>
                </a:solidFill>
              </a:rPr>
              <a:t>Conversion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10320655" cy="143383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Automatically </a:t>
            </a:r>
            <a:r>
              <a:rPr sz="2800" spc="-20" dirty="0">
                <a:latin typeface="Calibri"/>
                <a:cs typeface="Calibri"/>
              </a:rPr>
              <a:t>converts </a:t>
            </a:r>
            <a:r>
              <a:rPr sz="2800" spc="-10" dirty="0">
                <a:latin typeface="Calibri"/>
                <a:cs typeface="Calibri"/>
              </a:rPr>
              <a:t>one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0" dirty="0">
                <a:latin typeface="Calibri"/>
                <a:cs typeface="Calibri"/>
              </a:rPr>
              <a:t>type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another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1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type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ts val="3030"/>
              </a:lnSpc>
              <a:spcBef>
                <a:spcPts val="104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Calibri"/>
                <a:cs typeface="Calibri"/>
              </a:rPr>
              <a:t>Always </a:t>
            </a:r>
            <a:r>
              <a:rPr sz="2800" spc="-15" dirty="0">
                <a:latin typeface="Calibri"/>
                <a:cs typeface="Calibri"/>
              </a:rPr>
              <a:t>converts </a:t>
            </a:r>
            <a:r>
              <a:rPr sz="2800" spc="-10" dirty="0">
                <a:latin typeface="Calibri"/>
                <a:cs typeface="Calibri"/>
              </a:rPr>
              <a:t>smaller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5" dirty="0">
                <a:latin typeface="Calibri"/>
                <a:cs typeface="Calibri"/>
              </a:rPr>
              <a:t>type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5" dirty="0">
                <a:latin typeface="Calibri"/>
                <a:cs typeface="Calibri"/>
              </a:rPr>
              <a:t>larger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5" dirty="0">
                <a:latin typeface="Calibri"/>
                <a:cs typeface="Calibri"/>
              </a:rPr>
              <a:t>type </a:t>
            </a:r>
            <a:r>
              <a:rPr sz="2800" spc="-20" dirty="0">
                <a:latin typeface="Calibri"/>
                <a:cs typeface="Calibri"/>
              </a:rPr>
              <a:t>to avoid </a:t>
            </a:r>
            <a:r>
              <a:rPr sz="2800" spc="-5" dirty="0">
                <a:latin typeface="Calibri"/>
                <a:cs typeface="Calibri"/>
              </a:rPr>
              <a:t>the loss  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34767" y="2909315"/>
            <a:ext cx="8458200" cy="3948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1663" y="1842516"/>
            <a:ext cx="9864852" cy="4683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4"/>
          <p:cNvSpPr/>
          <p:nvPr/>
        </p:nvSpPr>
        <p:spPr>
          <a:xfrm>
            <a:off x="3702485" y="457200"/>
            <a:ext cx="8458200" cy="39486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79025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>
                <a:solidFill>
                  <a:srgbClr val="000000"/>
                </a:solidFill>
              </a:rPr>
              <a:t>Problem </a:t>
            </a:r>
            <a:r>
              <a:rPr sz="4400" dirty="0">
                <a:solidFill>
                  <a:srgbClr val="000000"/>
                </a:solidFill>
              </a:rPr>
              <a:t>in implicit type</a:t>
            </a:r>
            <a:r>
              <a:rPr sz="4400" spc="20" dirty="0">
                <a:solidFill>
                  <a:srgbClr val="000000"/>
                </a:solidFill>
              </a:rPr>
              <a:t> </a:t>
            </a:r>
            <a:r>
              <a:rPr sz="4400" spc="-30" dirty="0">
                <a:solidFill>
                  <a:srgbClr val="000000"/>
                </a:solidFill>
              </a:rPr>
              <a:t>conversion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135380" y="1815083"/>
            <a:ext cx="10218420" cy="4599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9367" y="1825751"/>
            <a:ext cx="10314432" cy="483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54165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0000"/>
                </a:solidFill>
              </a:rPr>
              <a:t>Explicit </a:t>
            </a:r>
            <a:r>
              <a:rPr sz="4400" spc="-60" dirty="0">
                <a:solidFill>
                  <a:srgbClr val="000000"/>
                </a:solidFill>
              </a:rPr>
              <a:t>Type</a:t>
            </a:r>
            <a:r>
              <a:rPr sz="4400" spc="-45" dirty="0">
                <a:solidFill>
                  <a:srgbClr val="000000"/>
                </a:solidFill>
              </a:rPr>
              <a:t> </a:t>
            </a:r>
            <a:r>
              <a:rPr sz="4400" spc="-25" dirty="0">
                <a:solidFill>
                  <a:srgbClr val="000000"/>
                </a:solidFill>
              </a:rPr>
              <a:t>Conversion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10323195" cy="362902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Users </a:t>
            </a:r>
            <a:r>
              <a:rPr sz="2800" spc="-20" dirty="0">
                <a:latin typeface="Calibri"/>
                <a:cs typeface="Calibri"/>
              </a:rPr>
              <a:t>convert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0" dirty="0">
                <a:latin typeface="Calibri"/>
                <a:cs typeface="Calibri"/>
              </a:rPr>
              <a:t>type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an </a:t>
            </a:r>
            <a:r>
              <a:rPr sz="2800" spc="-10" dirty="0">
                <a:latin typeface="Calibri"/>
                <a:cs typeface="Calibri"/>
              </a:rPr>
              <a:t>object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5" dirty="0">
                <a:latin typeface="Calibri"/>
                <a:cs typeface="Calibri"/>
              </a:rPr>
              <a:t>required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18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type.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ts val="3030"/>
              </a:lnSpc>
              <a:spcBef>
                <a:spcPts val="104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Predefined </a:t>
            </a:r>
            <a:r>
              <a:rPr sz="2800" spc="-5" dirty="0">
                <a:latin typeface="Calibri"/>
                <a:cs typeface="Calibri"/>
              </a:rPr>
              <a:t>functions </a:t>
            </a:r>
            <a:r>
              <a:rPr sz="2800" spc="-30" dirty="0">
                <a:latin typeface="Calibri"/>
                <a:cs typeface="Calibri"/>
              </a:rPr>
              <a:t>like </a:t>
            </a:r>
            <a:r>
              <a:rPr sz="2800" spc="-10" dirty="0">
                <a:latin typeface="Calibri"/>
                <a:cs typeface="Calibri"/>
              </a:rPr>
              <a:t>int(), float(), str(), </a:t>
            </a:r>
            <a:r>
              <a:rPr sz="2800" spc="-15" dirty="0">
                <a:latin typeface="Calibri"/>
                <a:cs typeface="Calibri"/>
              </a:rPr>
              <a:t>etc. are to perform explicit  </a:t>
            </a:r>
            <a:r>
              <a:rPr sz="2800" spc="-10" dirty="0">
                <a:latin typeface="Calibri"/>
                <a:cs typeface="Calibri"/>
              </a:rPr>
              <a:t>type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conversion</a:t>
            </a:r>
            <a:endParaRPr sz="2800">
              <a:latin typeface="Calibri"/>
              <a:cs typeface="Calibri"/>
            </a:endParaRPr>
          </a:p>
          <a:p>
            <a:pPr marL="241300" marR="589280" indent="-229235">
              <a:lnSpc>
                <a:spcPts val="3020"/>
              </a:lnSpc>
              <a:spcBef>
                <a:spcPts val="994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Is also </a:t>
            </a:r>
            <a:r>
              <a:rPr sz="2800" spc="-10" dirty="0">
                <a:latin typeface="Calibri"/>
                <a:cs typeface="Calibri"/>
              </a:rPr>
              <a:t>called typecasting because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user </a:t>
            </a:r>
            <a:r>
              <a:rPr sz="2800" spc="-15" dirty="0">
                <a:latin typeface="Calibri"/>
                <a:cs typeface="Calibri"/>
              </a:rPr>
              <a:t>casts </a:t>
            </a:r>
            <a:r>
              <a:rPr sz="2800" spc="-10" dirty="0">
                <a:latin typeface="Calibri"/>
                <a:cs typeface="Calibri"/>
              </a:rPr>
              <a:t>(change)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data  </a:t>
            </a:r>
            <a:r>
              <a:rPr sz="2800" spc="-10" dirty="0">
                <a:latin typeface="Calibri"/>
                <a:cs typeface="Calibri"/>
              </a:rPr>
              <a:t>type </a:t>
            </a:r>
            <a:r>
              <a:rPr sz="2800" spc="-5" dirty="0">
                <a:latin typeface="Calibri"/>
                <a:cs typeface="Calibri"/>
              </a:rPr>
              <a:t>of the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objects.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5" dirty="0">
                <a:latin typeface="Calibri"/>
                <a:cs typeface="Calibri"/>
              </a:rPr>
              <a:t>Syntax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0" dirty="0">
                <a:latin typeface="Calibri"/>
                <a:cs typeface="Calibri"/>
              </a:rPr>
              <a:t>(required_datatype)(expression)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0" dirty="0">
                <a:latin typeface="Calibri"/>
                <a:cs typeface="Calibri"/>
              </a:rPr>
              <a:t>Int(b)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19196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>
                <a:solidFill>
                  <a:srgbClr val="000000"/>
                </a:solidFill>
              </a:rPr>
              <a:t>Example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969263" y="2029967"/>
            <a:ext cx="10384536" cy="464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800" y="2211323"/>
            <a:ext cx="10287000" cy="4396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82834" y="-685800"/>
            <a:ext cx="10384536" cy="464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533400"/>
            <a:ext cx="9393767" cy="72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Internal working of</a:t>
            </a:r>
            <a:r>
              <a:rPr spc="-55" dirty="0"/>
              <a:t> </a:t>
            </a:r>
            <a:r>
              <a:rPr spc="-5" dirty="0"/>
              <a:t>python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60824" y="1701545"/>
            <a:ext cx="5281505" cy="684803"/>
          </a:xfrm>
          <a:prstGeom prst="rect">
            <a:avLst/>
          </a:prstGeom>
          <a:ln w="25907">
            <a:solidFill>
              <a:srgbClr val="8063A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Syntax checker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Translator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0824" y="3861053"/>
            <a:ext cx="5281505" cy="686085"/>
          </a:xfrm>
          <a:prstGeom prst="rect">
            <a:avLst/>
          </a:prstGeom>
          <a:ln w="25907">
            <a:solidFill>
              <a:srgbClr val="4AACC5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6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Python </a:t>
            </a:r>
            <a:r>
              <a:rPr sz="1800" spc="-5" dirty="0">
                <a:latin typeface="Calibri"/>
                <a:cs typeface="Calibri"/>
              </a:rPr>
              <a:t>Virtual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Machine(PVM)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32607" y="2188592"/>
            <a:ext cx="1728893" cy="103505"/>
          </a:xfrm>
          <a:custGeom>
            <a:avLst/>
            <a:gdLst/>
            <a:ahLst/>
            <a:cxnLst/>
            <a:rect l="l" t="t" r="r" b="b"/>
            <a:pathLst>
              <a:path w="1296670" h="103505">
                <a:moveTo>
                  <a:pt x="1271052" y="51689"/>
                </a:moveTo>
                <a:lnTo>
                  <a:pt x="1201166" y="92456"/>
                </a:lnTo>
                <a:lnTo>
                  <a:pt x="1200149" y="96266"/>
                </a:lnTo>
                <a:lnTo>
                  <a:pt x="1203706" y="102362"/>
                </a:lnTo>
                <a:lnTo>
                  <a:pt x="1207516" y="103378"/>
                </a:lnTo>
                <a:lnTo>
                  <a:pt x="1285271" y="58038"/>
                </a:lnTo>
                <a:lnTo>
                  <a:pt x="1283589" y="58038"/>
                </a:lnTo>
                <a:lnTo>
                  <a:pt x="1283589" y="57150"/>
                </a:lnTo>
                <a:lnTo>
                  <a:pt x="1280414" y="57150"/>
                </a:lnTo>
                <a:lnTo>
                  <a:pt x="1271052" y="51689"/>
                </a:lnTo>
                <a:close/>
              </a:path>
              <a:path w="1296670" h="103505">
                <a:moveTo>
                  <a:pt x="1260166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1260166" y="58038"/>
                </a:lnTo>
                <a:lnTo>
                  <a:pt x="1271052" y="51689"/>
                </a:lnTo>
                <a:lnTo>
                  <a:pt x="1260166" y="45338"/>
                </a:lnTo>
                <a:close/>
              </a:path>
              <a:path w="1296670" h="103505">
                <a:moveTo>
                  <a:pt x="1285271" y="45338"/>
                </a:moveTo>
                <a:lnTo>
                  <a:pt x="1283589" y="45338"/>
                </a:lnTo>
                <a:lnTo>
                  <a:pt x="1283589" y="58038"/>
                </a:lnTo>
                <a:lnTo>
                  <a:pt x="1285271" y="58038"/>
                </a:lnTo>
                <a:lnTo>
                  <a:pt x="1296161" y="51689"/>
                </a:lnTo>
                <a:lnTo>
                  <a:pt x="1285271" y="45338"/>
                </a:lnTo>
                <a:close/>
              </a:path>
              <a:path w="1296670" h="103505">
                <a:moveTo>
                  <a:pt x="1280414" y="46228"/>
                </a:moveTo>
                <a:lnTo>
                  <a:pt x="1271052" y="51689"/>
                </a:lnTo>
                <a:lnTo>
                  <a:pt x="1280414" y="57150"/>
                </a:lnTo>
                <a:lnTo>
                  <a:pt x="1280414" y="46228"/>
                </a:lnTo>
                <a:close/>
              </a:path>
              <a:path w="1296670" h="103505">
                <a:moveTo>
                  <a:pt x="1283589" y="46228"/>
                </a:moveTo>
                <a:lnTo>
                  <a:pt x="1280414" y="46228"/>
                </a:lnTo>
                <a:lnTo>
                  <a:pt x="1280414" y="57150"/>
                </a:lnTo>
                <a:lnTo>
                  <a:pt x="1283589" y="57150"/>
                </a:lnTo>
                <a:lnTo>
                  <a:pt x="1283589" y="46228"/>
                </a:lnTo>
                <a:close/>
              </a:path>
              <a:path w="1296670" h="103505">
                <a:moveTo>
                  <a:pt x="1207516" y="0"/>
                </a:moveTo>
                <a:lnTo>
                  <a:pt x="1203706" y="1016"/>
                </a:lnTo>
                <a:lnTo>
                  <a:pt x="1200149" y="7112"/>
                </a:lnTo>
                <a:lnTo>
                  <a:pt x="1201166" y="10922"/>
                </a:lnTo>
                <a:lnTo>
                  <a:pt x="1271052" y="51689"/>
                </a:lnTo>
                <a:lnTo>
                  <a:pt x="1280414" y="46228"/>
                </a:lnTo>
                <a:lnTo>
                  <a:pt x="1283589" y="46228"/>
                </a:lnTo>
                <a:lnTo>
                  <a:pt x="1283589" y="45338"/>
                </a:lnTo>
                <a:lnTo>
                  <a:pt x="1285271" y="45338"/>
                </a:lnTo>
                <a:lnTo>
                  <a:pt x="1207516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30457" y="2781301"/>
            <a:ext cx="138007" cy="1080135"/>
          </a:xfrm>
          <a:custGeom>
            <a:avLst/>
            <a:gdLst/>
            <a:ahLst/>
            <a:cxnLst/>
            <a:rect l="l" t="t" r="r" b="b"/>
            <a:pathLst>
              <a:path w="103504" h="1080135">
                <a:moveTo>
                  <a:pt x="7112" y="984123"/>
                </a:moveTo>
                <a:lnTo>
                  <a:pt x="1016" y="987679"/>
                </a:lnTo>
                <a:lnTo>
                  <a:pt x="0" y="991488"/>
                </a:lnTo>
                <a:lnTo>
                  <a:pt x="51689" y="1080135"/>
                </a:lnTo>
                <a:lnTo>
                  <a:pt x="59020" y="1067562"/>
                </a:lnTo>
                <a:lnTo>
                  <a:pt x="45339" y="1067562"/>
                </a:lnTo>
                <a:lnTo>
                  <a:pt x="45339" y="1044139"/>
                </a:lnTo>
                <a:lnTo>
                  <a:pt x="10922" y="985138"/>
                </a:lnTo>
                <a:lnTo>
                  <a:pt x="7112" y="984123"/>
                </a:lnTo>
                <a:close/>
              </a:path>
              <a:path w="103504" h="1080135">
                <a:moveTo>
                  <a:pt x="45339" y="1044139"/>
                </a:moveTo>
                <a:lnTo>
                  <a:pt x="45339" y="1067562"/>
                </a:lnTo>
                <a:lnTo>
                  <a:pt x="58039" y="1067562"/>
                </a:lnTo>
                <a:lnTo>
                  <a:pt x="58039" y="1064387"/>
                </a:lnTo>
                <a:lnTo>
                  <a:pt x="46228" y="1064387"/>
                </a:lnTo>
                <a:lnTo>
                  <a:pt x="51688" y="1055025"/>
                </a:lnTo>
                <a:lnTo>
                  <a:pt x="45339" y="1044139"/>
                </a:lnTo>
                <a:close/>
              </a:path>
              <a:path w="103504" h="1080135">
                <a:moveTo>
                  <a:pt x="96266" y="984123"/>
                </a:moveTo>
                <a:lnTo>
                  <a:pt x="92456" y="985138"/>
                </a:lnTo>
                <a:lnTo>
                  <a:pt x="58039" y="1044139"/>
                </a:lnTo>
                <a:lnTo>
                  <a:pt x="58039" y="1067562"/>
                </a:lnTo>
                <a:lnTo>
                  <a:pt x="59020" y="1067562"/>
                </a:lnTo>
                <a:lnTo>
                  <a:pt x="103378" y="991488"/>
                </a:lnTo>
                <a:lnTo>
                  <a:pt x="102362" y="987679"/>
                </a:lnTo>
                <a:lnTo>
                  <a:pt x="96266" y="984123"/>
                </a:lnTo>
                <a:close/>
              </a:path>
              <a:path w="103504" h="1080135">
                <a:moveTo>
                  <a:pt x="51688" y="1055025"/>
                </a:moveTo>
                <a:lnTo>
                  <a:pt x="46228" y="1064387"/>
                </a:lnTo>
                <a:lnTo>
                  <a:pt x="57150" y="1064387"/>
                </a:lnTo>
                <a:lnTo>
                  <a:pt x="51688" y="1055025"/>
                </a:lnTo>
                <a:close/>
              </a:path>
              <a:path w="103504" h="1080135">
                <a:moveTo>
                  <a:pt x="58039" y="1044139"/>
                </a:moveTo>
                <a:lnTo>
                  <a:pt x="51688" y="1055025"/>
                </a:lnTo>
                <a:lnTo>
                  <a:pt x="57150" y="1064387"/>
                </a:lnTo>
                <a:lnTo>
                  <a:pt x="58039" y="1064387"/>
                </a:lnTo>
                <a:lnTo>
                  <a:pt x="58039" y="1044139"/>
                </a:lnTo>
                <a:close/>
              </a:path>
              <a:path w="103504" h="1080135">
                <a:moveTo>
                  <a:pt x="58039" y="0"/>
                </a:moveTo>
                <a:lnTo>
                  <a:pt x="45339" y="0"/>
                </a:lnTo>
                <a:lnTo>
                  <a:pt x="45339" y="1044139"/>
                </a:lnTo>
                <a:lnTo>
                  <a:pt x="51688" y="1055025"/>
                </a:lnTo>
                <a:lnTo>
                  <a:pt x="58038" y="1044139"/>
                </a:lnTo>
                <a:lnTo>
                  <a:pt x="58039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32607" y="4349623"/>
            <a:ext cx="1728893" cy="103505"/>
          </a:xfrm>
          <a:custGeom>
            <a:avLst/>
            <a:gdLst/>
            <a:ahLst/>
            <a:cxnLst/>
            <a:rect l="l" t="t" r="r" b="b"/>
            <a:pathLst>
              <a:path w="1296670" h="103504">
                <a:moveTo>
                  <a:pt x="1271052" y="51688"/>
                </a:moveTo>
                <a:lnTo>
                  <a:pt x="1201166" y="92456"/>
                </a:lnTo>
                <a:lnTo>
                  <a:pt x="1200149" y="96265"/>
                </a:lnTo>
                <a:lnTo>
                  <a:pt x="1203706" y="102362"/>
                </a:lnTo>
                <a:lnTo>
                  <a:pt x="1207516" y="103377"/>
                </a:lnTo>
                <a:lnTo>
                  <a:pt x="1285271" y="58038"/>
                </a:lnTo>
                <a:lnTo>
                  <a:pt x="1283589" y="58038"/>
                </a:lnTo>
                <a:lnTo>
                  <a:pt x="1283589" y="57150"/>
                </a:lnTo>
                <a:lnTo>
                  <a:pt x="1280414" y="57150"/>
                </a:lnTo>
                <a:lnTo>
                  <a:pt x="1271052" y="51688"/>
                </a:lnTo>
                <a:close/>
              </a:path>
              <a:path w="1296670" h="103504">
                <a:moveTo>
                  <a:pt x="1260166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1260166" y="58038"/>
                </a:lnTo>
                <a:lnTo>
                  <a:pt x="1271052" y="51688"/>
                </a:lnTo>
                <a:lnTo>
                  <a:pt x="1260166" y="45338"/>
                </a:lnTo>
                <a:close/>
              </a:path>
              <a:path w="1296670" h="103504">
                <a:moveTo>
                  <a:pt x="1285271" y="45338"/>
                </a:moveTo>
                <a:lnTo>
                  <a:pt x="1283589" y="45338"/>
                </a:lnTo>
                <a:lnTo>
                  <a:pt x="1283589" y="58038"/>
                </a:lnTo>
                <a:lnTo>
                  <a:pt x="1285271" y="58038"/>
                </a:lnTo>
                <a:lnTo>
                  <a:pt x="1296161" y="51688"/>
                </a:lnTo>
                <a:lnTo>
                  <a:pt x="1285271" y="45338"/>
                </a:lnTo>
                <a:close/>
              </a:path>
              <a:path w="1296670" h="103504">
                <a:moveTo>
                  <a:pt x="1280414" y="46227"/>
                </a:moveTo>
                <a:lnTo>
                  <a:pt x="1271052" y="51688"/>
                </a:lnTo>
                <a:lnTo>
                  <a:pt x="1280414" y="57150"/>
                </a:lnTo>
                <a:lnTo>
                  <a:pt x="1280414" y="46227"/>
                </a:lnTo>
                <a:close/>
              </a:path>
              <a:path w="1296670" h="103504">
                <a:moveTo>
                  <a:pt x="1283589" y="46227"/>
                </a:moveTo>
                <a:lnTo>
                  <a:pt x="1280414" y="46227"/>
                </a:lnTo>
                <a:lnTo>
                  <a:pt x="1280414" y="57150"/>
                </a:lnTo>
                <a:lnTo>
                  <a:pt x="1283589" y="57150"/>
                </a:lnTo>
                <a:lnTo>
                  <a:pt x="1283589" y="46227"/>
                </a:lnTo>
                <a:close/>
              </a:path>
              <a:path w="1296670" h="103504">
                <a:moveTo>
                  <a:pt x="1207516" y="0"/>
                </a:moveTo>
                <a:lnTo>
                  <a:pt x="1203706" y="1015"/>
                </a:lnTo>
                <a:lnTo>
                  <a:pt x="1200149" y="7112"/>
                </a:lnTo>
                <a:lnTo>
                  <a:pt x="1201166" y="10921"/>
                </a:lnTo>
                <a:lnTo>
                  <a:pt x="1271052" y="51688"/>
                </a:lnTo>
                <a:lnTo>
                  <a:pt x="1280414" y="46227"/>
                </a:lnTo>
                <a:lnTo>
                  <a:pt x="1283589" y="46227"/>
                </a:lnTo>
                <a:lnTo>
                  <a:pt x="1283589" y="45338"/>
                </a:lnTo>
                <a:lnTo>
                  <a:pt x="1285271" y="45338"/>
                </a:lnTo>
                <a:lnTo>
                  <a:pt x="1207516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30457" y="4940809"/>
            <a:ext cx="138007" cy="720725"/>
          </a:xfrm>
          <a:custGeom>
            <a:avLst/>
            <a:gdLst/>
            <a:ahLst/>
            <a:cxnLst/>
            <a:rect l="l" t="t" r="r" b="b"/>
            <a:pathLst>
              <a:path w="103504" h="720725">
                <a:moveTo>
                  <a:pt x="7112" y="624078"/>
                </a:moveTo>
                <a:lnTo>
                  <a:pt x="1016" y="627634"/>
                </a:lnTo>
                <a:lnTo>
                  <a:pt x="0" y="631444"/>
                </a:lnTo>
                <a:lnTo>
                  <a:pt x="51689" y="720102"/>
                </a:lnTo>
                <a:lnTo>
                  <a:pt x="59033" y="707504"/>
                </a:lnTo>
                <a:lnTo>
                  <a:pt x="45339" y="707504"/>
                </a:lnTo>
                <a:lnTo>
                  <a:pt x="45339" y="684066"/>
                </a:lnTo>
                <a:lnTo>
                  <a:pt x="10922" y="625094"/>
                </a:lnTo>
                <a:lnTo>
                  <a:pt x="7112" y="624078"/>
                </a:lnTo>
                <a:close/>
              </a:path>
              <a:path w="103504" h="720725">
                <a:moveTo>
                  <a:pt x="45339" y="684066"/>
                </a:moveTo>
                <a:lnTo>
                  <a:pt x="45339" y="707504"/>
                </a:lnTo>
                <a:lnTo>
                  <a:pt x="58039" y="707504"/>
                </a:lnTo>
                <a:lnTo>
                  <a:pt x="58039" y="704303"/>
                </a:lnTo>
                <a:lnTo>
                  <a:pt x="46228" y="704303"/>
                </a:lnTo>
                <a:lnTo>
                  <a:pt x="51688" y="694946"/>
                </a:lnTo>
                <a:lnTo>
                  <a:pt x="45339" y="684066"/>
                </a:lnTo>
                <a:close/>
              </a:path>
              <a:path w="103504" h="720725">
                <a:moveTo>
                  <a:pt x="96266" y="624078"/>
                </a:moveTo>
                <a:lnTo>
                  <a:pt x="92456" y="625094"/>
                </a:lnTo>
                <a:lnTo>
                  <a:pt x="58039" y="684066"/>
                </a:lnTo>
                <a:lnTo>
                  <a:pt x="58039" y="707504"/>
                </a:lnTo>
                <a:lnTo>
                  <a:pt x="59033" y="707504"/>
                </a:lnTo>
                <a:lnTo>
                  <a:pt x="103378" y="631444"/>
                </a:lnTo>
                <a:lnTo>
                  <a:pt x="102362" y="627634"/>
                </a:lnTo>
                <a:lnTo>
                  <a:pt x="96266" y="624078"/>
                </a:lnTo>
                <a:close/>
              </a:path>
              <a:path w="103504" h="720725">
                <a:moveTo>
                  <a:pt x="51689" y="694946"/>
                </a:moveTo>
                <a:lnTo>
                  <a:pt x="46228" y="704303"/>
                </a:lnTo>
                <a:lnTo>
                  <a:pt x="57150" y="704303"/>
                </a:lnTo>
                <a:lnTo>
                  <a:pt x="51689" y="694946"/>
                </a:lnTo>
                <a:close/>
              </a:path>
              <a:path w="103504" h="720725">
                <a:moveTo>
                  <a:pt x="58039" y="684066"/>
                </a:moveTo>
                <a:lnTo>
                  <a:pt x="51689" y="694946"/>
                </a:lnTo>
                <a:lnTo>
                  <a:pt x="57150" y="704303"/>
                </a:lnTo>
                <a:lnTo>
                  <a:pt x="58039" y="704303"/>
                </a:lnTo>
                <a:lnTo>
                  <a:pt x="58039" y="684066"/>
                </a:lnTo>
                <a:close/>
              </a:path>
              <a:path w="103504" h="720725">
                <a:moveTo>
                  <a:pt x="58039" y="0"/>
                </a:moveTo>
                <a:lnTo>
                  <a:pt x="45339" y="0"/>
                </a:lnTo>
                <a:lnTo>
                  <a:pt x="45339" y="684066"/>
                </a:lnTo>
                <a:lnTo>
                  <a:pt x="51689" y="694946"/>
                </a:lnTo>
                <a:lnTo>
                  <a:pt x="58038" y="684066"/>
                </a:lnTo>
                <a:lnTo>
                  <a:pt x="58039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20631" y="2259329"/>
            <a:ext cx="1583267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Python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28941" y="2974594"/>
            <a:ext cx="1253913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Byte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04679" y="4419727"/>
            <a:ext cx="695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Input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8400" y="5796004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Program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3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1074166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0000"/>
                </a:solidFill>
              </a:rPr>
              <a:t>Python </a:t>
            </a:r>
            <a:r>
              <a:rPr sz="4400" dirty="0">
                <a:solidFill>
                  <a:srgbClr val="000000"/>
                </a:solidFill>
              </a:rPr>
              <a:t>Input, </a:t>
            </a:r>
            <a:r>
              <a:rPr sz="4400" spc="-5" dirty="0">
                <a:solidFill>
                  <a:srgbClr val="000000"/>
                </a:solidFill>
              </a:rPr>
              <a:t>Output </a:t>
            </a:r>
            <a:r>
              <a:rPr sz="4400" dirty="0">
                <a:solidFill>
                  <a:srgbClr val="000000"/>
                </a:solidFill>
              </a:rPr>
              <a:t>and</a:t>
            </a:r>
            <a:r>
              <a:rPr sz="4400" spc="-70" dirty="0">
                <a:solidFill>
                  <a:srgbClr val="000000"/>
                </a:solidFill>
              </a:rPr>
              <a:t> </a:t>
            </a:r>
            <a:r>
              <a:rPr sz="4400" spc="-5" dirty="0">
                <a:solidFill>
                  <a:srgbClr val="000000"/>
                </a:solidFill>
              </a:rPr>
              <a:t>Import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57274"/>
            <a:ext cx="10106025" cy="127825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Widely used </a:t>
            </a:r>
            <a:r>
              <a:rPr sz="2800" spc="-5" dirty="0">
                <a:latin typeface="Calibri"/>
                <a:cs typeface="Calibri"/>
              </a:rPr>
              <a:t>functions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20" dirty="0">
                <a:latin typeface="Calibri"/>
                <a:cs typeface="Calibri"/>
              </a:rPr>
              <a:t>standard </a:t>
            </a:r>
            <a:r>
              <a:rPr sz="2800" spc="-10" dirty="0">
                <a:latin typeface="Calibri"/>
                <a:cs typeface="Calibri"/>
              </a:rPr>
              <a:t>input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output </a:t>
            </a:r>
            <a:r>
              <a:rPr sz="2800" spc="-15" dirty="0">
                <a:latin typeface="Calibri"/>
                <a:cs typeface="Calibri"/>
              </a:rPr>
              <a:t>operations</a:t>
            </a:r>
            <a:r>
              <a:rPr sz="2800" spc="3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are: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0" dirty="0">
                <a:latin typeface="Calibri"/>
                <a:cs typeface="Calibri"/>
              </a:rPr>
              <a:t>print()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input()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507" y="216670"/>
            <a:ext cx="7112000" cy="72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</a:t>
            </a:r>
            <a:r>
              <a:rPr lang="en-US" dirty="0" smtClean="0"/>
              <a:t>p</a:t>
            </a:r>
            <a:r>
              <a:rPr dirty="0" smtClean="0"/>
              <a:t>rint</a:t>
            </a:r>
            <a:r>
              <a:rPr dirty="0"/>
              <a:t>()</a:t>
            </a:r>
            <a:r>
              <a:rPr spc="-100" dirty="0"/>
              <a:t> </a:t>
            </a:r>
            <a:r>
              <a:rPr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1" y="1140918"/>
            <a:ext cx="10498666" cy="34746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7117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4000" spc="-5" dirty="0">
                <a:latin typeface="Times New Roman"/>
                <a:cs typeface="Times New Roman"/>
              </a:rPr>
              <a:t>The </a:t>
            </a:r>
            <a:r>
              <a:rPr sz="4000" dirty="0">
                <a:latin typeface="Times New Roman"/>
                <a:cs typeface="Times New Roman"/>
              </a:rPr>
              <a:t>task </a:t>
            </a:r>
            <a:r>
              <a:rPr sz="4000" spc="-5" dirty="0">
                <a:latin typeface="Times New Roman"/>
                <a:cs typeface="Times New Roman"/>
              </a:rPr>
              <a:t>of </a:t>
            </a:r>
            <a:r>
              <a:rPr sz="4000" dirty="0">
                <a:latin typeface="Times New Roman"/>
                <a:cs typeface="Times New Roman"/>
              </a:rPr>
              <a:t>print function </a:t>
            </a:r>
            <a:r>
              <a:rPr sz="4000" spc="-5" dirty="0">
                <a:latin typeface="Times New Roman"/>
                <a:cs typeface="Times New Roman"/>
              </a:rPr>
              <a:t>is to  </a:t>
            </a:r>
            <a:r>
              <a:rPr sz="4000" dirty="0">
                <a:latin typeface="Times New Roman"/>
                <a:cs typeface="Times New Roman"/>
              </a:rPr>
              <a:t>display the contents </a:t>
            </a:r>
            <a:r>
              <a:rPr sz="4000" spc="-5" dirty="0">
                <a:latin typeface="Times New Roman"/>
                <a:cs typeface="Times New Roman"/>
              </a:rPr>
              <a:t>on </a:t>
            </a:r>
            <a:r>
              <a:rPr sz="4000" dirty="0">
                <a:latin typeface="Times New Roman"/>
                <a:cs typeface="Times New Roman"/>
              </a:rPr>
              <a:t>the</a:t>
            </a:r>
            <a:r>
              <a:rPr sz="4000" spc="-7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screen</a:t>
            </a:r>
            <a:endParaRPr sz="4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4000" spc="-5" dirty="0">
                <a:latin typeface="Times New Roman"/>
                <a:cs typeface="Times New Roman"/>
              </a:rPr>
              <a:t>p</a:t>
            </a:r>
            <a:r>
              <a:rPr sz="4000" spc="-5" dirty="0" smtClean="0">
                <a:latin typeface="Times New Roman"/>
                <a:cs typeface="Times New Roman"/>
              </a:rPr>
              <a:t>rint(argument</a:t>
            </a:r>
            <a:r>
              <a:rPr sz="4000" spc="-5" dirty="0">
                <a:latin typeface="Times New Roman"/>
                <a:cs typeface="Times New Roman"/>
              </a:rPr>
              <a:t>)</a:t>
            </a:r>
            <a:endParaRPr sz="40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355600" algn="l"/>
              </a:tabLst>
            </a:pPr>
            <a:r>
              <a:rPr sz="4000" spc="-5" dirty="0">
                <a:latin typeface="Times New Roman"/>
                <a:cs typeface="Times New Roman"/>
              </a:rPr>
              <a:t>&gt;&gt;&gt;print(‘</a:t>
            </a:r>
            <a:r>
              <a:rPr sz="4000" spc="-5" dirty="0" smtClean="0">
                <a:latin typeface="Times New Roman"/>
                <a:cs typeface="Times New Roman"/>
              </a:rPr>
              <a:t>H</a:t>
            </a:r>
            <a:r>
              <a:rPr lang="en-US" sz="4000" spc="-5" dirty="0" smtClean="0">
                <a:latin typeface="Times New Roman"/>
                <a:cs typeface="Times New Roman"/>
              </a:rPr>
              <a:t>i</a:t>
            </a:r>
            <a:r>
              <a:rPr sz="4000" spc="-5" dirty="0" smtClean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welcome to </a:t>
            </a:r>
            <a:r>
              <a:rPr sz="4000" dirty="0">
                <a:latin typeface="Times New Roman"/>
                <a:cs typeface="Times New Roman"/>
              </a:rPr>
              <a:t>python </a:t>
            </a:r>
            <a:r>
              <a:rPr lang="en-US" sz="4000" dirty="0" smtClean="0">
                <a:latin typeface="Times New Roman"/>
                <a:cs typeface="Times New Roman"/>
              </a:rPr>
              <a:t>p</a:t>
            </a:r>
            <a:r>
              <a:rPr sz="4000" dirty="0" smtClean="0">
                <a:latin typeface="Times New Roman"/>
                <a:cs typeface="Times New Roman"/>
              </a:rPr>
              <a:t>rogramming</a:t>
            </a:r>
            <a:r>
              <a:rPr sz="4000" dirty="0">
                <a:latin typeface="Times New Roman"/>
                <a:cs typeface="Times New Roman"/>
              </a:rPr>
              <a:t>’)</a:t>
            </a: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4000" dirty="0">
                <a:latin typeface="Times New Roman"/>
                <a:cs typeface="Times New Roman"/>
              </a:rPr>
              <a:t>p</a:t>
            </a:r>
            <a:r>
              <a:rPr sz="4000" dirty="0" smtClean="0">
                <a:latin typeface="Times New Roman"/>
                <a:cs typeface="Times New Roman"/>
              </a:rPr>
              <a:t>rint(1000</a:t>
            </a:r>
            <a:r>
              <a:rPr sz="4000" dirty="0">
                <a:latin typeface="Times New Roman"/>
                <a:cs typeface="Times New Roma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905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1147" y="216670"/>
            <a:ext cx="7033260" cy="72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p</a:t>
            </a:r>
            <a:r>
              <a:rPr dirty="0" smtClean="0"/>
              <a:t>rint </a:t>
            </a:r>
            <a:r>
              <a:rPr spc="-5" dirty="0"/>
              <a:t>with</a:t>
            </a:r>
            <a:r>
              <a:rPr spc="-60" dirty="0"/>
              <a:t> </a:t>
            </a:r>
            <a:r>
              <a:rPr dirty="0"/>
              <a:t>quotation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588" y="1017993"/>
            <a:ext cx="9191412" cy="3727302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65"/>
              </a:spcBef>
              <a:buFont typeface="Arial"/>
              <a:buChar char="•"/>
              <a:tabLst>
                <a:tab pos="355600" algn="l"/>
              </a:tabLst>
            </a:pPr>
            <a:r>
              <a:rPr sz="4000" spc="-5" dirty="0">
                <a:latin typeface="Times New Roman"/>
                <a:cs typeface="Times New Roman"/>
              </a:rPr>
              <a:t>Use </a:t>
            </a:r>
            <a:r>
              <a:rPr sz="4000" dirty="0">
                <a:latin typeface="Times New Roman"/>
                <a:cs typeface="Times New Roman"/>
              </a:rPr>
              <a:t>(\)-backslash</a:t>
            </a:r>
          </a:p>
          <a:p>
            <a:pPr marL="355600" indent="-342900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4000" dirty="0">
                <a:latin typeface="Times New Roman"/>
                <a:cs typeface="Times New Roman"/>
              </a:rPr>
              <a:t>p</a:t>
            </a:r>
            <a:r>
              <a:rPr sz="4000" dirty="0" smtClean="0">
                <a:latin typeface="Times New Roman"/>
                <a:cs typeface="Times New Roman"/>
              </a:rPr>
              <a:t>rint</a:t>
            </a:r>
            <a:r>
              <a:rPr sz="4000" dirty="0">
                <a:latin typeface="Times New Roman"/>
                <a:cs typeface="Times New Roman"/>
              </a:rPr>
              <a:t>(“the</a:t>
            </a:r>
            <a:r>
              <a:rPr sz="4000" spc="-7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attachment</a:t>
            </a:r>
            <a:r>
              <a:rPr sz="4000" dirty="0" smtClean="0">
                <a:latin typeface="Times New Roman"/>
                <a:cs typeface="Times New Roman"/>
              </a:rPr>
              <a:t>,</a:t>
            </a:r>
            <a:r>
              <a:rPr lang="en-US" sz="4000" dirty="0" smtClean="0">
                <a:latin typeface="Times New Roman"/>
                <a:cs typeface="Times New Roman"/>
              </a:rPr>
              <a:t> </a:t>
            </a:r>
            <a:r>
              <a:rPr sz="4000" dirty="0" smtClean="0">
                <a:latin typeface="Times New Roman"/>
                <a:cs typeface="Times New Roman"/>
              </a:rPr>
              <a:t>\”</a:t>
            </a:r>
            <a:r>
              <a:rPr sz="4000" dirty="0">
                <a:latin typeface="Times New Roman"/>
                <a:cs typeface="Times New Roman"/>
              </a:rPr>
              <a:t>remaining</a:t>
            </a:r>
            <a:r>
              <a:rPr sz="4000" dirty="0" smtClean="0">
                <a:latin typeface="Times New Roman"/>
                <a:cs typeface="Times New Roman"/>
              </a:rPr>
              <a:t>\””)</a:t>
            </a:r>
            <a:endParaRPr lang="en-US" sz="40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355600" algn="l"/>
              </a:tabLst>
            </a:pPr>
            <a:endParaRPr lang="en-US" sz="4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  <a:tabLst>
                <a:tab pos="355600" algn="l"/>
              </a:tabLst>
            </a:pPr>
            <a:r>
              <a:rPr lang="en-US" sz="4000" dirty="0" smtClean="0">
                <a:latin typeface="Times New Roman"/>
                <a:cs typeface="Times New Roman"/>
              </a:rPr>
              <a:t>Output:</a:t>
            </a:r>
          </a:p>
          <a:p>
            <a:pPr marL="12700">
              <a:lnSpc>
                <a:spcPct val="100000"/>
              </a:lnSpc>
              <a:spcBef>
                <a:spcPts val="965"/>
              </a:spcBef>
              <a:tabLst>
                <a:tab pos="355600" algn="l"/>
              </a:tabLst>
            </a:pPr>
            <a:r>
              <a:rPr lang="en-US" sz="4000" dirty="0">
                <a:solidFill>
                  <a:srgbClr val="002060"/>
                </a:solidFill>
                <a:latin typeface="Times New Roman"/>
                <a:cs typeface="Times New Roman"/>
              </a:rPr>
              <a:t>the attachment</a:t>
            </a:r>
            <a:r>
              <a:rPr lang="en-US" sz="4000" dirty="0" smtClean="0">
                <a:solidFill>
                  <a:srgbClr val="002060"/>
                </a:solidFill>
                <a:latin typeface="Times New Roman"/>
                <a:cs typeface="Times New Roman"/>
              </a:rPr>
              <a:t>, "</a:t>
            </a:r>
            <a:r>
              <a:rPr lang="en-US" sz="4000" dirty="0">
                <a:solidFill>
                  <a:srgbClr val="002060"/>
                </a:solidFill>
                <a:latin typeface="Times New Roman"/>
                <a:cs typeface="Times New Roman"/>
              </a:rPr>
              <a:t>remaining"</a:t>
            </a:r>
            <a:endParaRPr sz="4000" dirty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4200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3051" y="216670"/>
            <a:ext cx="8567420" cy="72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Print </a:t>
            </a:r>
            <a:r>
              <a:rPr spc="-5" dirty="0"/>
              <a:t>with </a:t>
            </a:r>
            <a:r>
              <a:rPr dirty="0"/>
              <a:t>end</a:t>
            </a:r>
            <a:r>
              <a:rPr spc="-50" dirty="0"/>
              <a:t> </a:t>
            </a:r>
            <a:r>
              <a:rPr dirty="0"/>
              <a:t>argument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587" y="1017993"/>
            <a:ext cx="6276340" cy="5214889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6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4000" dirty="0">
                <a:latin typeface="Times New Roman"/>
                <a:cs typeface="Times New Roman"/>
              </a:rPr>
              <a:t>p</a:t>
            </a:r>
            <a:r>
              <a:rPr sz="4000" dirty="0" smtClean="0">
                <a:latin typeface="Times New Roman"/>
                <a:cs typeface="Times New Roman"/>
              </a:rPr>
              <a:t>rint</a:t>
            </a:r>
            <a:r>
              <a:rPr sz="4000" dirty="0">
                <a:latin typeface="Times New Roman"/>
                <a:cs typeface="Times New Roman"/>
              </a:rPr>
              <a:t>(‘hello’,end=‘’)</a:t>
            </a:r>
          </a:p>
          <a:p>
            <a:pPr marL="355600" indent="-342900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4000" spc="-5" dirty="0">
                <a:latin typeface="Times New Roman"/>
                <a:cs typeface="Times New Roman"/>
              </a:rPr>
              <a:t>p</a:t>
            </a:r>
            <a:r>
              <a:rPr sz="4000" spc="-5" dirty="0" smtClean="0">
                <a:latin typeface="Times New Roman"/>
                <a:cs typeface="Times New Roman"/>
              </a:rPr>
              <a:t>rint</a:t>
            </a:r>
            <a:r>
              <a:rPr sz="4000" spc="-5" dirty="0">
                <a:latin typeface="Times New Roman"/>
                <a:cs typeface="Times New Roman"/>
              </a:rPr>
              <a:t>(‘world’,end=‘’)</a:t>
            </a:r>
            <a:endParaRPr sz="4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4000" dirty="0">
                <a:latin typeface="Times New Roman"/>
                <a:cs typeface="Times New Roman"/>
              </a:rPr>
              <a:t>p</a:t>
            </a:r>
            <a:r>
              <a:rPr sz="4000" dirty="0" smtClean="0">
                <a:latin typeface="Times New Roman"/>
                <a:cs typeface="Times New Roman"/>
              </a:rPr>
              <a:t>rint</a:t>
            </a:r>
            <a:r>
              <a:rPr sz="4000" dirty="0">
                <a:latin typeface="Times New Roman"/>
                <a:cs typeface="Times New Roman"/>
              </a:rPr>
              <a:t>(‘goodbye</a:t>
            </a:r>
            <a:r>
              <a:rPr sz="4000" dirty="0" smtClean="0">
                <a:latin typeface="Times New Roman"/>
                <a:cs typeface="Times New Roman"/>
              </a:rPr>
              <a:t>’)</a:t>
            </a:r>
            <a:endParaRPr lang="en-US" sz="40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355600" algn="l"/>
              </a:tabLst>
            </a:pPr>
            <a:endParaRPr lang="en-US" sz="4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  <a:tabLst>
                <a:tab pos="355600" algn="l"/>
              </a:tabLst>
            </a:pPr>
            <a:r>
              <a:rPr lang="en-US" sz="4000" dirty="0">
                <a:latin typeface="Times New Roman"/>
                <a:cs typeface="Times New Roman"/>
              </a:rPr>
              <a:t>Output:</a:t>
            </a:r>
          </a:p>
          <a:p>
            <a:pPr marL="12700">
              <a:lnSpc>
                <a:spcPct val="100000"/>
              </a:lnSpc>
              <a:spcBef>
                <a:spcPts val="965"/>
              </a:spcBef>
              <a:tabLst>
                <a:tab pos="355600" algn="l"/>
              </a:tabLst>
            </a:pPr>
            <a:r>
              <a:rPr lang="en-US" sz="4000" dirty="0">
                <a:solidFill>
                  <a:srgbClr val="002060"/>
                </a:solidFill>
                <a:latin typeface="Times New Roman"/>
                <a:cs typeface="Times New Roman"/>
              </a:rPr>
              <a:t>h</a:t>
            </a:r>
            <a:r>
              <a:rPr lang="en-US" sz="4000" dirty="0" smtClean="0">
                <a:solidFill>
                  <a:srgbClr val="002060"/>
                </a:solidFill>
                <a:latin typeface="Times New Roman"/>
                <a:cs typeface="Times New Roman"/>
              </a:rPr>
              <a:t>ello world goodbye</a:t>
            </a:r>
            <a:endParaRPr lang="en-US" sz="4000" dirty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355600" algn="l"/>
              </a:tabLst>
            </a:pPr>
            <a:endParaRPr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0884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228600"/>
            <a:ext cx="959866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0000"/>
                </a:solidFill>
              </a:rPr>
              <a:t>Python </a:t>
            </a:r>
            <a:r>
              <a:rPr sz="4400" dirty="0">
                <a:solidFill>
                  <a:srgbClr val="000000"/>
                </a:solidFill>
              </a:rPr>
              <a:t>Output Using </a:t>
            </a:r>
            <a:r>
              <a:rPr sz="4400" spc="-10" dirty="0">
                <a:solidFill>
                  <a:srgbClr val="000000"/>
                </a:solidFill>
              </a:rPr>
              <a:t>print()</a:t>
            </a:r>
            <a:r>
              <a:rPr sz="4400" spc="-45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function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914400" y="990600"/>
            <a:ext cx="10216896" cy="3893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05000" y="4876800"/>
            <a:ext cx="5924050" cy="771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981"/>
            <a:ext cx="533146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0000"/>
                </a:solidFill>
              </a:rPr>
              <a:t>Output</a:t>
            </a:r>
            <a:r>
              <a:rPr sz="4400" spc="-60" dirty="0">
                <a:solidFill>
                  <a:srgbClr val="000000"/>
                </a:solidFill>
              </a:rPr>
              <a:t> </a:t>
            </a:r>
            <a:r>
              <a:rPr sz="4400" spc="-25" dirty="0">
                <a:solidFill>
                  <a:srgbClr val="000000"/>
                </a:solidFill>
              </a:rPr>
              <a:t>formatting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57274"/>
            <a:ext cx="6821170" cy="88519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Can be </a:t>
            </a:r>
            <a:r>
              <a:rPr sz="2800" spc="-10" dirty="0">
                <a:latin typeface="Calibri"/>
                <a:cs typeface="Calibri"/>
              </a:rPr>
              <a:t>done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10" dirty="0">
                <a:latin typeface="Calibri"/>
                <a:cs typeface="Calibri"/>
              </a:rPr>
              <a:t>using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45" dirty="0">
                <a:latin typeface="Calibri"/>
                <a:cs typeface="Calibri"/>
              </a:rPr>
              <a:t>str.format()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method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Is visible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20" dirty="0">
                <a:latin typeface="Calibri"/>
                <a:cs typeface="Calibri"/>
              </a:rPr>
              <a:t>any </a:t>
            </a:r>
            <a:r>
              <a:rPr sz="2400" spc="-5" dirty="0">
                <a:latin typeface="Calibri"/>
                <a:cs typeface="Calibri"/>
              </a:rPr>
              <a:t>string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743069"/>
            <a:ext cx="1013206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Calibri"/>
                <a:cs typeface="Calibri"/>
              </a:rPr>
              <a:t>Here </a:t>
            </a:r>
            <a:r>
              <a:rPr sz="2800" spc="-5" dirty="0">
                <a:latin typeface="Calibri"/>
                <a:cs typeface="Calibri"/>
              </a:rPr>
              <a:t>the curly </a:t>
            </a:r>
            <a:r>
              <a:rPr sz="2800" spc="-15" dirty="0">
                <a:latin typeface="Calibri"/>
                <a:cs typeface="Calibri"/>
              </a:rPr>
              <a:t>braces </a:t>
            </a:r>
            <a:r>
              <a:rPr sz="2800" spc="-5" dirty="0">
                <a:latin typeface="Calibri"/>
                <a:cs typeface="Calibri"/>
              </a:rPr>
              <a:t>{}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used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spc="-15" dirty="0">
                <a:latin typeface="Calibri"/>
                <a:cs typeface="Calibri"/>
              </a:rPr>
              <a:t>placeholders. </a:t>
            </a:r>
            <a:r>
              <a:rPr sz="2800" spc="-65" dirty="0">
                <a:latin typeface="Calibri"/>
                <a:cs typeface="Calibri"/>
              </a:rPr>
              <a:t>We </a:t>
            </a:r>
            <a:r>
              <a:rPr sz="2800" spc="-10" dirty="0">
                <a:latin typeface="Calibri"/>
                <a:cs typeface="Calibri"/>
              </a:rPr>
              <a:t>can specify </a:t>
            </a:r>
            <a:r>
              <a:rPr sz="2800" spc="-5" dirty="0">
                <a:latin typeface="Calibri"/>
                <a:cs typeface="Calibri"/>
              </a:rPr>
              <a:t>the  </a:t>
            </a:r>
            <a:r>
              <a:rPr sz="2800" spc="-15" dirty="0">
                <a:latin typeface="Calibri"/>
                <a:cs typeface="Calibri"/>
              </a:rPr>
              <a:t>order </a:t>
            </a:r>
            <a:r>
              <a:rPr sz="2800" spc="-5" dirty="0">
                <a:latin typeface="Calibri"/>
                <a:cs typeface="Calibri"/>
              </a:rPr>
              <a:t>in which it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printed by </a:t>
            </a:r>
            <a:r>
              <a:rPr sz="2800" spc="-10" dirty="0">
                <a:latin typeface="Calibri"/>
                <a:cs typeface="Calibri"/>
              </a:rPr>
              <a:t>using </a:t>
            </a:r>
            <a:r>
              <a:rPr sz="2800" spc="-20" dirty="0">
                <a:latin typeface="Calibri"/>
                <a:cs typeface="Calibri"/>
              </a:rPr>
              <a:t>numbers </a:t>
            </a:r>
            <a:r>
              <a:rPr sz="2800" spc="-10" dirty="0">
                <a:latin typeface="Calibri"/>
                <a:cs typeface="Calibri"/>
              </a:rPr>
              <a:t>(tuple</a:t>
            </a:r>
            <a:r>
              <a:rPr sz="2800" spc="2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index).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70432" y="2784348"/>
            <a:ext cx="7067176" cy="1732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357886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>
                <a:solidFill>
                  <a:srgbClr val="000000"/>
                </a:solidFill>
              </a:rPr>
              <a:t>Example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1121663" y="1440180"/>
            <a:ext cx="10072116" cy="3713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52800" y="5181600"/>
            <a:ext cx="4582672" cy="8837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93493"/>
            <a:ext cx="85178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65" dirty="0">
                <a:latin typeface="Calibri"/>
                <a:cs typeface="Calibri"/>
              </a:rPr>
              <a:t>We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15" dirty="0">
                <a:latin typeface="Calibri"/>
                <a:cs typeface="Calibri"/>
              </a:rPr>
              <a:t>even </a:t>
            </a:r>
            <a:r>
              <a:rPr sz="2800" spc="-10" dirty="0">
                <a:latin typeface="Calibri"/>
                <a:cs typeface="Calibri"/>
              </a:rPr>
              <a:t>use </a:t>
            </a:r>
            <a:r>
              <a:rPr sz="2800" spc="-25" dirty="0">
                <a:latin typeface="Calibri"/>
                <a:cs typeface="Calibri"/>
              </a:rPr>
              <a:t>keyword </a:t>
            </a:r>
            <a:r>
              <a:rPr sz="2800" spc="-10" dirty="0">
                <a:latin typeface="Calibri"/>
                <a:cs typeface="Calibri"/>
              </a:rPr>
              <a:t>arguments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25" dirty="0">
                <a:latin typeface="Calibri"/>
                <a:cs typeface="Calibri"/>
              </a:rPr>
              <a:t>format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string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94232" y="2401823"/>
            <a:ext cx="9912759" cy="1906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07918"/>
            <a:ext cx="9105265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65" dirty="0">
                <a:latin typeface="Calibri"/>
                <a:cs typeface="Calibri"/>
              </a:rPr>
              <a:t>We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15" dirty="0">
                <a:latin typeface="Calibri"/>
                <a:cs typeface="Calibri"/>
              </a:rPr>
              <a:t>even </a:t>
            </a:r>
            <a:r>
              <a:rPr sz="2800" spc="-20" dirty="0">
                <a:latin typeface="Calibri"/>
                <a:cs typeface="Calibri"/>
              </a:rPr>
              <a:t>format </a:t>
            </a:r>
            <a:r>
              <a:rPr sz="2800" spc="-15" dirty="0">
                <a:latin typeface="Calibri"/>
                <a:cs typeface="Calibri"/>
              </a:rPr>
              <a:t>strings </a:t>
            </a:r>
            <a:r>
              <a:rPr sz="2800" spc="-30" dirty="0">
                <a:latin typeface="Calibri"/>
                <a:cs typeface="Calibri"/>
              </a:rPr>
              <a:t>like </a:t>
            </a:r>
            <a:r>
              <a:rPr sz="2800" spc="-5" dirty="0">
                <a:latin typeface="Calibri"/>
                <a:cs typeface="Calibri"/>
              </a:rPr>
              <a:t>the old </a:t>
            </a:r>
            <a:r>
              <a:rPr sz="2800" spc="-10" dirty="0">
                <a:latin typeface="Calibri"/>
                <a:cs typeface="Calibri"/>
              </a:rPr>
              <a:t>printf() </a:t>
            </a:r>
            <a:r>
              <a:rPr sz="2800" spc="-15" dirty="0">
                <a:latin typeface="Calibri"/>
                <a:cs typeface="Calibri"/>
              </a:rPr>
              <a:t>style </a:t>
            </a:r>
            <a:r>
              <a:rPr sz="2800" spc="-10" dirty="0">
                <a:latin typeface="Calibri"/>
                <a:cs typeface="Calibri"/>
              </a:rPr>
              <a:t>used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3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</a:t>
            </a:r>
            <a:endParaRPr sz="2800">
              <a:latin typeface="Calibri"/>
              <a:cs typeface="Calibri"/>
            </a:endParaRPr>
          </a:p>
          <a:p>
            <a:pPr marL="321945" indent="-30988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800" spc="-60" dirty="0">
                <a:latin typeface="Calibri"/>
                <a:cs typeface="Calibri"/>
              </a:rPr>
              <a:t>We </a:t>
            </a:r>
            <a:r>
              <a:rPr sz="2800" spc="-5" dirty="0">
                <a:latin typeface="Calibri"/>
                <a:cs typeface="Calibri"/>
              </a:rPr>
              <a:t>use the % </a:t>
            </a:r>
            <a:r>
              <a:rPr sz="2800" spc="-20" dirty="0">
                <a:latin typeface="Calibri"/>
                <a:cs typeface="Calibri"/>
              </a:rPr>
              <a:t>operator to </a:t>
            </a:r>
            <a:r>
              <a:rPr sz="2800" spc="-10" dirty="0">
                <a:latin typeface="Calibri"/>
                <a:cs typeface="Calibri"/>
              </a:rPr>
              <a:t>accomplish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this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82852" y="3200400"/>
            <a:ext cx="8048625" cy="2976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284694"/>
              </p:ext>
            </p:extLst>
          </p:nvPr>
        </p:nvGraphicFramePr>
        <p:xfrm>
          <a:off x="1143000" y="228600"/>
          <a:ext cx="9905999" cy="63965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67400"/>
                <a:gridCol w="4038599"/>
              </a:tblGrid>
              <a:tr h="496750">
                <a:tc gridSpan="2"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sz="2000" spc="-5" dirty="0" smtClean="0">
                          <a:solidFill>
                            <a:srgbClr val="CC0066"/>
                          </a:solidFill>
                          <a:latin typeface="Arial Black" pitchFamily="34" charset="0"/>
                          <a:cs typeface="Courier New"/>
                        </a:rPr>
                        <a:t>Syntax: print("formatted string" % (variable</a:t>
                      </a:r>
                      <a:r>
                        <a:rPr lang="en-US" sz="2000" spc="10" dirty="0" smtClean="0">
                          <a:solidFill>
                            <a:srgbClr val="CC0066"/>
                          </a:solidFill>
                          <a:latin typeface="Arial Black" pitchFamily="34" charset="0"/>
                          <a:cs typeface="Courier New"/>
                        </a:rPr>
                        <a:t> </a:t>
                      </a:r>
                      <a:r>
                        <a:rPr lang="en-US" sz="2000" spc="-5" dirty="0" smtClean="0">
                          <a:solidFill>
                            <a:srgbClr val="CC0066"/>
                          </a:solidFill>
                          <a:latin typeface="Arial Black" pitchFamily="34" charset="0"/>
                          <a:cs typeface="Courier New"/>
                        </a:rPr>
                        <a:t>list))</a:t>
                      </a:r>
                      <a:endParaRPr lang="en-US" sz="2000" dirty="0">
                        <a:latin typeface="Arial Black" pitchFamily="34" charset="0"/>
                        <a:cs typeface="Courier New"/>
                      </a:endParaRPr>
                    </a:p>
                  </a:txBody>
                  <a:tcPr marL="0" marR="0" marT="64769" marB="0">
                    <a:lnT w="3175">
                      <a:solidFill>
                        <a:srgbClr val="EE403C"/>
                      </a:solidFill>
                      <a:prstDash val="solid"/>
                    </a:lnT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endParaRPr sz="2500" dirty="0">
                        <a:latin typeface="Arial Black" pitchFamily="34" charset="0"/>
                        <a:cs typeface="Aharoni" pitchFamily="2" charset="-79"/>
                      </a:endParaRPr>
                    </a:p>
                  </a:txBody>
                  <a:tcPr marL="0" marR="0" marT="0" marB="0">
                    <a:lnT w="3175">
                      <a:solidFill>
                        <a:srgbClr val="EE403C"/>
                      </a:solidFill>
                      <a:prstDash val="solid"/>
                    </a:lnT>
                    <a:solidFill>
                      <a:srgbClr val="B2B2B2"/>
                    </a:solidFill>
                  </a:tcPr>
                </a:tc>
              </a:tr>
              <a:tr h="496750">
                <a:tc>
                  <a:txBody>
                    <a:bodyPr/>
                    <a:lstStyle/>
                    <a:p>
                      <a:pPr marL="178308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500" spc="-5" dirty="0" smtClean="0">
                          <a:latin typeface="Arial Black" pitchFamily="34" charset="0"/>
                          <a:cs typeface="Aharoni" pitchFamily="2" charset="-79"/>
                        </a:rPr>
                        <a:t>Example</a:t>
                      </a:r>
                      <a:endParaRPr sz="2500" dirty="0">
                        <a:latin typeface="Arial Black" pitchFamily="34" charset="0"/>
                        <a:cs typeface="Aharoni" pitchFamily="2" charset="-79"/>
                      </a:endParaRPr>
                    </a:p>
                  </a:txBody>
                  <a:tcPr marL="0" marR="0" marT="64769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500" spc="-5" dirty="0" smtClean="0">
                          <a:latin typeface="Arial Black" pitchFamily="34" charset="0"/>
                          <a:cs typeface="Aharoni" pitchFamily="2" charset="-79"/>
                        </a:rPr>
                        <a:t>                  Output</a:t>
                      </a:r>
                      <a:endParaRPr lang="en-IN" sz="2500" dirty="0" smtClean="0">
                        <a:latin typeface="Arial Black" pitchFamily="34" charset="0"/>
                        <a:cs typeface="Aharoni" pitchFamily="2" charset="-79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2500" dirty="0" smtClean="0">
                          <a:latin typeface="Arial Black" pitchFamily="34" charset="0"/>
                          <a:cs typeface="Aharoni" pitchFamily="2" charset="-79"/>
                        </a:rPr>
                        <a:t>  </a:t>
                      </a:r>
                      <a:endParaRPr sz="2500">
                        <a:latin typeface="Arial Black" pitchFamily="34" charset="0"/>
                        <a:cs typeface="Aharoni" pitchFamily="2" charset="-79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</a:tr>
              <a:tr h="1054437">
                <a:tc>
                  <a:txBody>
                    <a:bodyPr/>
                    <a:lstStyle/>
                    <a:p>
                      <a:pPr marL="88900">
                        <a:lnSpc>
                          <a:spcPts val="1540"/>
                        </a:lnSpc>
                        <a:spcBef>
                          <a:spcPts val="600"/>
                        </a:spcBef>
                      </a:pPr>
                      <a:r>
                        <a:rPr sz="2500" spc="-5" dirty="0">
                          <a:latin typeface="Arial Black" pitchFamily="34" charset="0"/>
                          <a:cs typeface="Aharoni" pitchFamily="2" charset="-79"/>
                        </a:rPr>
                        <a:t>a </a:t>
                      </a:r>
                      <a:r>
                        <a:rPr sz="2500" spc="-5">
                          <a:latin typeface="Arial Black" pitchFamily="34" charset="0"/>
                          <a:cs typeface="Aharoni" pitchFamily="2" charset="-79"/>
                        </a:rPr>
                        <a:t>=</a:t>
                      </a:r>
                      <a:r>
                        <a:rPr sz="2500" spc="-15">
                          <a:latin typeface="Arial Black" pitchFamily="34" charset="0"/>
                          <a:cs typeface="Aharoni" pitchFamily="2" charset="-79"/>
                        </a:rPr>
                        <a:t> </a:t>
                      </a:r>
                      <a:r>
                        <a:rPr sz="2500" spc="-5" smtClean="0">
                          <a:latin typeface="Arial Black" pitchFamily="34" charset="0"/>
                          <a:cs typeface="Aharoni" pitchFamily="2" charset="-79"/>
                        </a:rPr>
                        <a:t>10</a:t>
                      </a:r>
                      <a:endParaRPr lang="en-US" sz="2500" spc="-5" dirty="0" smtClean="0">
                        <a:latin typeface="Arial Black" pitchFamily="34" charset="0"/>
                        <a:cs typeface="Aharoni" pitchFamily="2" charset="-79"/>
                      </a:endParaRPr>
                    </a:p>
                    <a:p>
                      <a:pPr marL="88900">
                        <a:lnSpc>
                          <a:spcPts val="1540"/>
                        </a:lnSpc>
                        <a:spcBef>
                          <a:spcPts val="600"/>
                        </a:spcBef>
                      </a:pPr>
                      <a:endParaRPr sz="2500">
                        <a:latin typeface="Arial Black" pitchFamily="34" charset="0"/>
                        <a:cs typeface="Aharoni" pitchFamily="2" charset="-79"/>
                      </a:endParaRPr>
                    </a:p>
                    <a:p>
                      <a:pPr marL="88900">
                        <a:lnSpc>
                          <a:spcPts val="1540"/>
                        </a:lnSpc>
                        <a:spcBef>
                          <a:spcPts val="600"/>
                        </a:spcBef>
                      </a:pPr>
                      <a:r>
                        <a:rPr sz="2500" spc="-5" dirty="0">
                          <a:latin typeface="Arial Black" pitchFamily="34" charset="0"/>
                          <a:cs typeface="Aharoni" pitchFamily="2" charset="-79"/>
                        </a:rPr>
                        <a:t>print("The value of a: %i" %</a:t>
                      </a:r>
                      <a:r>
                        <a:rPr sz="2500" spc="10" dirty="0">
                          <a:latin typeface="Arial Black" pitchFamily="34" charset="0"/>
                          <a:cs typeface="Aharoni" pitchFamily="2" charset="-79"/>
                        </a:rPr>
                        <a:t> </a:t>
                      </a:r>
                      <a:r>
                        <a:rPr sz="2500" spc="-5" dirty="0">
                          <a:latin typeface="Arial Black" pitchFamily="34" charset="0"/>
                          <a:cs typeface="Aharoni" pitchFamily="2" charset="-79"/>
                        </a:rPr>
                        <a:t>a)</a:t>
                      </a:r>
                      <a:endParaRPr sz="2500">
                        <a:latin typeface="Arial Black" pitchFamily="34" charset="0"/>
                        <a:cs typeface="Aharoni" pitchFamily="2" charset="-79"/>
                      </a:endParaRPr>
                    </a:p>
                  </a:txBody>
                  <a:tcPr marL="0" marR="0" marT="1143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endParaRPr sz="2500">
                        <a:latin typeface="Arial Black" pitchFamily="34" charset="0"/>
                        <a:cs typeface="Aharoni" pitchFamily="2" charset="-79"/>
                      </a:endParaRPr>
                    </a:p>
                    <a:p>
                      <a:pPr marL="842644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500" spc="-5" dirty="0">
                          <a:latin typeface="Arial Black" pitchFamily="34" charset="0"/>
                          <a:cs typeface="Aharoni" pitchFamily="2" charset="-79"/>
                        </a:rPr>
                        <a:t>The value of</a:t>
                      </a:r>
                      <a:r>
                        <a:rPr sz="2500" spc="-45" dirty="0">
                          <a:latin typeface="Arial Black" pitchFamily="34" charset="0"/>
                          <a:cs typeface="Aharoni" pitchFamily="2" charset="-79"/>
                        </a:rPr>
                        <a:t> </a:t>
                      </a:r>
                      <a:r>
                        <a:rPr sz="2500" spc="-5">
                          <a:latin typeface="Arial Black" pitchFamily="34" charset="0"/>
                          <a:cs typeface="Aharoni" pitchFamily="2" charset="-79"/>
                        </a:rPr>
                        <a:t>a</a:t>
                      </a:r>
                      <a:r>
                        <a:rPr sz="2500" spc="-5" smtClean="0">
                          <a:latin typeface="Arial Black" pitchFamily="34" charset="0"/>
                          <a:cs typeface="Aharoni" pitchFamily="2" charset="-79"/>
                        </a:rPr>
                        <a:t>:</a:t>
                      </a:r>
                      <a:r>
                        <a:rPr lang="en-US" sz="2500" spc="-5" dirty="0" smtClean="0">
                          <a:latin typeface="Arial Black" pitchFamily="34" charset="0"/>
                          <a:cs typeface="Aharoni" pitchFamily="2" charset="-79"/>
                        </a:rPr>
                        <a:t> 10</a:t>
                      </a:r>
                      <a:endParaRPr sz="2500">
                        <a:latin typeface="Arial Black" pitchFamily="34" charset="0"/>
                        <a:cs typeface="Aharoni" pitchFamily="2" charset="-79"/>
                      </a:endParaRPr>
                    </a:p>
                  </a:txBody>
                  <a:tcPr marL="0" marR="0" marT="3810" marB="0">
                    <a:solidFill>
                      <a:srgbClr val="CCCCCC"/>
                    </a:solidFill>
                  </a:tcPr>
                </a:tc>
              </a:tr>
              <a:tr h="651868">
                <a:tc>
                  <a:txBody>
                    <a:bodyPr/>
                    <a:lstStyle/>
                    <a:p>
                      <a:pPr marL="88900">
                        <a:lnSpc>
                          <a:spcPts val="1540"/>
                        </a:lnSpc>
                        <a:spcBef>
                          <a:spcPts val="600"/>
                        </a:spcBef>
                      </a:pPr>
                      <a:r>
                        <a:rPr sz="2500" spc="-5" dirty="0">
                          <a:latin typeface="Arial Black" pitchFamily="34" charset="0"/>
                          <a:cs typeface="Aharoni" pitchFamily="2" charset="-79"/>
                        </a:rPr>
                        <a:t>a, b = 10,</a:t>
                      </a:r>
                      <a:r>
                        <a:rPr sz="2500" spc="-15" dirty="0">
                          <a:latin typeface="Arial Black" pitchFamily="34" charset="0"/>
                          <a:cs typeface="Aharoni" pitchFamily="2" charset="-79"/>
                        </a:rPr>
                        <a:t> </a:t>
                      </a:r>
                      <a:r>
                        <a:rPr sz="2500" spc="-5" dirty="0">
                          <a:latin typeface="Arial Black" pitchFamily="34" charset="0"/>
                          <a:cs typeface="Aharoni" pitchFamily="2" charset="-79"/>
                        </a:rPr>
                        <a:t>20</a:t>
                      </a:r>
                      <a:endParaRPr sz="2500" dirty="0">
                        <a:latin typeface="Arial Black" pitchFamily="34" charset="0"/>
                        <a:cs typeface="Aharoni" pitchFamily="2" charset="-79"/>
                      </a:endParaRPr>
                    </a:p>
                    <a:p>
                      <a:pPr marL="88900">
                        <a:lnSpc>
                          <a:spcPts val="1540"/>
                        </a:lnSpc>
                        <a:spcBef>
                          <a:spcPts val="600"/>
                        </a:spcBef>
                      </a:pPr>
                      <a:endParaRPr lang="en-US" sz="2500" spc="-5" dirty="0" smtClean="0">
                        <a:latin typeface="Arial Black" pitchFamily="34" charset="0"/>
                        <a:cs typeface="Aharoni" pitchFamily="2" charset="-79"/>
                      </a:endParaRPr>
                    </a:p>
                    <a:p>
                      <a:pPr marL="88900">
                        <a:lnSpc>
                          <a:spcPts val="1540"/>
                        </a:lnSpc>
                        <a:spcBef>
                          <a:spcPts val="600"/>
                        </a:spcBef>
                      </a:pPr>
                      <a:r>
                        <a:rPr sz="2500" spc="-5" dirty="0" smtClean="0">
                          <a:latin typeface="Arial Black" pitchFamily="34" charset="0"/>
                          <a:cs typeface="Aharoni" pitchFamily="2" charset="-79"/>
                        </a:rPr>
                        <a:t>print</a:t>
                      </a:r>
                      <a:r>
                        <a:rPr sz="2500" spc="-5" dirty="0">
                          <a:latin typeface="Arial Black" pitchFamily="34" charset="0"/>
                          <a:cs typeface="Aharoni" pitchFamily="2" charset="-79"/>
                        </a:rPr>
                        <a:t>("a: %</a:t>
                      </a:r>
                      <a:r>
                        <a:rPr sz="2500" spc="-5" dirty="0" smtClean="0">
                          <a:latin typeface="Arial Black" pitchFamily="34" charset="0"/>
                          <a:cs typeface="Aharoni" pitchFamily="2" charset="-79"/>
                        </a:rPr>
                        <a:t>d</a:t>
                      </a:r>
                      <a:r>
                        <a:rPr lang="en-US" sz="2500" spc="-5" dirty="0" smtClean="0">
                          <a:latin typeface="Arial Black" pitchFamily="34" charset="0"/>
                          <a:cs typeface="Aharoni" pitchFamily="2" charset="-79"/>
                        </a:rPr>
                        <a:t> </a:t>
                      </a:r>
                      <a:r>
                        <a:rPr sz="2500" spc="-5" dirty="0" smtClean="0">
                          <a:latin typeface="Arial Black" pitchFamily="34" charset="0"/>
                          <a:cs typeface="Aharoni" pitchFamily="2" charset="-79"/>
                        </a:rPr>
                        <a:t>\t</a:t>
                      </a:r>
                      <a:r>
                        <a:rPr lang="en-US" sz="2500" spc="-5" dirty="0" smtClean="0">
                          <a:latin typeface="Arial Black" pitchFamily="34" charset="0"/>
                          <a:cs typeface="Aharoni" pitchFamily="2" charset="-79"/>
                        </a:rPr>
                        <a:t> </a:t>
                      </a:r>
                      <a:r>
                        <a:rPr sz="2500" spc="-5" dirty="0" smtClean="0">
                          <a:latin typeface="Arial Black" pitchFamily="34" charset="0"/>
                          <a:cs typeface="Aharoni" pitchFamily="2" charset="-79"/>
                        </a:rPr>
                        <a:t>b</a:t>
                      </a:r>
                      <a:r>
                        <a:rPr sz="2500" spc="-5" dirty="0">
                          <a:latin typeface="Arial Black" pitchFamily="34" charset="0"/>
                          <a:cs typeface="Aharoni" pitchFamily="2" charset="-79"/>
                        </a:rPr>
                        <a:t>: %d" </a:t>
                      </a:r>
                      <a:r>
                        <a:rPr sz="2500" spc="-5" dirty="0" smtClean="0">
                          <a:latin typeface="Arial Black" pitchFamily="34" charset="0"/>
                          <a:cs typeface="Aharoni" pitchFamily="2" charset="-79"/>
                        </a:rPr>
                        <a:t>%(</a:t>
                      </a:r>
                      <a:r>
                        <a:rPr sz="2500" spc="-5" dirty="0">
                          <a:latin typeface="Arial Black" pitchFamily="34" charset="0"/>
                          <a:cs typeface="Aharoni" pitchFamily="2" charset="-79"/>
                        </a:rPr>
                        <a:t>a,</a:t>
                      </a:r>
                      <a:r>
                        <a:rPr sz="2500" spc="5" dirty="0">
                          <a:latin typeface="Arial Black" pitchFamily="34" charset="0"/>
                          <a:cs typeface="Aharoni" pitchFamily="2" charset="-79"/>
                        </a:rPr>
                        <a:t> </a:t>
                      </a:r>
                      <a:r>
                        <a:rPr sz="2500" spc="-5" dirty="0">
                          <a:latin typeface="Arial Black" pitchFamily="34" charset="0"/>
                          <a:cs typeface="Aharoni" pitchFamily="2" charset="-79"/>
                        </a:rPr>
                        <a:t>b))</a:t>
                      </a:r>
                      <a:endParaRPr sz="2500" dirty="0">
                        <a:latin typeface="Arial Black" pitchFamily="34" charset="0"/>
                        <a:cs typeface="Aharoni" pitchFamily="2" charset="-79"/>
                      </a:endParaRPr>
                    </a:p>
                  </a:txBody>
                  <a:tcPr marL="0" marR="0" marT="1143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842644">
                        <a:lnSpc>
                          <a:spcPct val="100000"/>
                        </a:lnSpc>
                        <a:spcBef>
                          <a:spcPts val="600"/>
                        </a:spcBef>
                        <a:tabLst>
                          <a:tab pos="1743075" algn="l"/>
                        </a:tabLst>
                      </a:pPr>
                      <a:endParaRPr lang="en-US" sz="2500" spc="-5" dirty="0" smtClean="0">
                        <a:latin typeface="Arial Black" pitchFamily="34" charset="0"/>
                        <a:cs typeface="Aharoni" pitchFamily="2" charset="-79"/>
                      </a:endParaRPr>
                    </a:p>
                    <a:p>
                      <a:pPr marL="842644">
                        <a:lnSpc>
                          <a:spcPct val="100000"/>
                        </a:lnSpc>
                        <a:spcBef>
                          <a:spcPts val="600"/>
                        </a:spcBef>
                        <a:tabLst>
                          <a:tab pos="1743075" algn="l"/>
                        </a:tabLst>
                      </a:pPr>
                      <a:r>
                        <a:rPr sz="2500" spc="-5" smtClean="0">
                          <a:latin typeface="Arial Black" pitchFamily="34" charset="0"/>
                          <a:cs typeface="Aharoni" pitchFamily="2" charset="-79"/>
                        </a:rPr>
                        <a:t>a</a:t>
                      </a:r>
                      <a:r>
                        <a:rPr sz="2500" spc="-5" dirty="0">
                          <a:latin typeface="Arial Black" pitchFamily="34" charset="0"/>
                          <a:cs typeface="Aharoni" pitchFamily="2" charset="-79"/>
                        </a:rPr>
                        <a:t>:</a:t>
                      </a:r>
                      <a:r>
                        <a:rPr sz="2500" spc="5" dirty="0">
                          <a:latin typeface="Arial Black" pitchFamily="34" charset="0"/>
                          <a:cs typeface="Aharoni" pitchFamily="2" charset="-79"/>
                        </a:rPr>
                        <a:t> </a:t>
                      </a:r>
                      <a:r>
                        <a:rPr sz="2500" spc="-5" dirty="0">
                          <a:latin typeface="Arial Black" pitchFamily="34" charset="0"/>
                          <a:cs typeface="Aharoni" pitchFamily="2" charset="-79"/>
                        </a:rPr>
                        <a:t>10	b:</a:t>
                      </a:r>
                      <a:r>
                        <a:rPr sz="2500" spc="-35" dirty="0">
                          <a:latin typeface="Arial Black" pitchFamily="34" charset="0"/>
                          <a:cs typeface="Aharoni" pitchFamily="2" charset="-79"/>
                        </a:rPr>
                        <a:t> </a:t>
                      </a:r>
                      <a:r>
                        <a:rPr sz="2500" spc="-5" dirty="0">
                          <a:latin typeface="Arial Black" pitchFamily="34" charset="0"/>
                          <a:cs typeface="Aharoni" pitchFamily="2" charset="-79"/>
                        </a:rPr>
                        <a:t>20</a:t>
                      </a:r>
                      <a:endParaRPr sz="2500">
                        <a:latin typeface="Arial Black" pitchFamily="34" charset="0"/>
                        <a:cs typeface="Aharoni" pitchFamily="2" charset="-79"/>
                      </a:endParaRPr>
                    </a:p>
                  </a:txBody>
                  <a:tcPr marL="0" marR="0" marT="11430" marB="0">
                    <a:solidFill>
                      <a:srgbClr val="E5E5E5"/>
                    </a:solidFill>
                  </a:tcPr>
                </a:tc>
              </a:tr>
              <a:tr h="325010">
                <a:tc>
                  <a:txBody>
                    <a:bodyPr/>
                    <a:lstStyle/>
                    <a:p>
                      <a:pPr marL="8890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500" spc="-5" dirty="0" smtClean="0">
                        <a:latin typeface="Arial Black" pitchFamily="34" charset="0"/>
                        <a:cs typeface="Aharoni" pitchFamily="2" charset="-79"/>
                      </a:endParaRPr>
                    </a:p>
                    <a:p>
                      <a:pPr marL="8890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500" spc="-5" dirty="0" smtClean="0">
                          <a:latin typeface="Arial Black" pitchFamily="34" charset="0"/>
                          <a:cs typeface="Aharoni" pitchFamily="2" charset="-79"/>
                        </a:rPr>
                        <a:t>name =</a:t>
                      </a:r>
                      <a:r>
                        <a:rPr lang="en-IN" sz="2500" spc="-10" dirty="0" smtClean="0">
                          <a:latin typeface="Arial Black" pitchFamily="34" charset="0"/>
                          <a:cs typeface="Aharoni" pitchFamily="2" charset="-79"/>
                        </a:rPr>
                        <a:t> </a:t>
                      </a:r>
                      <a:r>
                        <a:rPr lang="en-IN" sz="2500" spc="-5" dirty="0" smtClean="0">
                          <a:latin typeface="Arial Black" pitchFamily="34" charset="0"/>
                          <a:cs typeface="Aharoni" pitchFamily="2" charset="-79"/>
                        </a:rPr>
                        <a:t>"Ram"</a:t>
                      </a:r>
                      <a:endParaRPr lang="en-IN" sz="2500" dirty="0" smtClean="0">
                        <a:latin typeface="Arial Black" pitchFamily="34" charset="0"/>
                        <a:cs typeface="Aharoni" pitchFamily="2" charset="-79"/>
                      </a:endParaRPr>
                    </a:p>
                    <a:p>
                      <a:pPr marL="88900">
                        <a:lnSpc>
                          <a:spcPts val="1400"/>
                        </a:lnSpc>
                        <a:spcBef>
                          <a:spcPts val="600"/>
                        </a:spcBef>
                      </a:pPr>
                      <a:endParaRPr sz="2500">
                        <a:latin typeface="Arial Black" pitchFamily="34" charset="0"/>
                        <a:cs typeface="Aharoni" pitchFamily="2" charset="-79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endParaRPr sz="2500">
                        <a:latin typeface="Arial Black" pitchFamily="34" charset="0"/>
                        <a:cs typeface="Aharoni" pitchFamily="2" charset="-79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</a:tr>
              <a:tr h="391491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500" spc="-5" dirty="0">
                          <a:latin typeface="Arial Black" pitchFamily="34" charset="0"/>
                          <a:cs typeface="Aharoni" pitchFamily="2" charset="-79"/>
                        </a:rPr>
                        <a:t>print("%c" %</a:t>
                      </a:r>
                      <a:r>
                        <a:rPr sz="2500" spc="-10" dirty="0">
                          <a:latin typeface="Arial Black" pitchFamily="34" charset="0"/>
                          <a:cs typeface="Aharoni" pitchFamily="2" charset="-79"/>
                        </a:rPr>
                        <a:t> </a:t>
                      </a:r>
                      <a:r>
                        <a:rPr sz="2500" spc="-5" dirty="0">
                          <a:latin typeface="Arial Black" pitchFamily="34" charset="0"/>
                          <a:cs typeface="Aharoni" pitchFamily="2" charset="-79"/>
                        </a:rPr>
                        <a:t>name[2])</a:t>
                      </a:r>
                      <a:endParaRPr sz="2500">
                        <a:latin typeface="Arial Black" pitchFamily="34" charset="0"/>
                        <a:cs typeface="Aharoni" pitchFamily="2" charset="-79"/>
                      </a:endParaRPr>
                    </a:p>
                  </a:txBody>
                  <a:tcPr marL="0" marR="0" marT="1016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69596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500" dirty="0">
                          <a:latin typeface="Arial Black" pitchFamily="34" charset="0"/>
                          <a:cs typeface="Aharoni" pitchFamily="2" charset="-79"/>
                        </a:rPr>
                        <a:t>m</a:t>
                      </a:r>
                      <a:endParaRPr sz="2500">
                        <a:latin typeface="Arial Black" pitchFamily="34" charset="0"/>
                        <a:cs typeface="Aharoni" pitchFamily="2" charset="-79"/>
                      </a:endParaRPr>
                    </a:p>
                  </a:txBody>
                  <a:tcPr marL="0" marR="0" marT="10160" marB="0">
                    <a:solidFill>
                      <a:srgbClr val="E5E5E5"/>
                    </a:solidFill>
                  </a:tcPr>
                </a:tc>
              </a:tr>
              <a:tr h="393336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500" spc="-5" dirty="0">
                          <a:latin typeface="Arial Black" pitchFamily="34" charset="0"/>
                          <a:cs typeface="Aharoni" pitchFamily="2" charset="-79"/>
                        </a:rPr>
                        <a:t>print("%s" % name[0:2])</a:t>
                      </a:r>
                      <a:endParaRPr sz="2500">
                        <a:latin typeface="Arial Black" pitchFamily="34" charset="0"/>
                        <a:cs typeface="Aharoni" pitchFamily="2" charset="-79"/>
                      </a:endParaRPr>
                    </a:p>
                  </a:txBody>
                  <a:tcPr marL="0" marR="0" marT="1143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R="58928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500" spc="-5" smtClean="0">
                          <a:latin typeface="Arial Black" pitchFamily="34" charset="0"/>
                          <a:cs typeface="Aharoni" pitchFamily="2" charset="-79"/>
                        </a:rPr>
                        <a:t>Ra</a:t>
                      </a:r>
                      <a:endParaRPr lang="en-US" sz="2500" spc="-5" dirty="0" smtClean="0">
                        <a:latin typeface="Arial Black" pitchFamily="34" charset="0"/>
                        <a:cs typeface="Aharoni" pitchFamily="2" charset="-79"/>
                      </a:endParaRPr>
                    </a:p>
                    <a:p>
                      <a:pPr marR="58928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endParaRPr sz="2500">
                        <a:latin typeface="Arial Black" pitchFamily="34" charset="0"/>
                        <a:cs typeface="Aharoni" pitchFamily="2" charset="-79"/>
                      </a:endParaRPr>
                    </a:p>
                  </a:txBody>
                  <a:tcPr marL="0" marR="0" marT="11430" marB="0">
                    <a:solidFill>
                      <a:srgbClr val="CCCCCC"/>
                    </a:solidFill>
                  </a:tcPr>
                </a:tc>
              </a:tr>
              <a:tr h="910400">
                <a:tc>
                  <a:txBody>
                    <a:bodyPr/>
                    <a:lstStyle/>
                    <a:p>
                      <a:pPr marL="88900">
                        <a:lnSpc>
                          <a:spcPts val="1540"/>
                        </a:lnSpc>
                        <a:spcBef>
                          <a:spcPts val="600"/>
                        </a:spcBef>
                      </a:pPr>
                      <a:r>
                        <a:rPr sz="2500" spc="-5" dirty="0">
                          <a:latin typeface="Arial Black" pitchFamily="34" charset="0"/>
                          <a:cs typeface="Aharoni" pitchFamily="2" charset="-79"/>
                        </a:rPr>
                        <a:t>num </a:t>
                      </a:r>
                      <a:r>
                        <a:rPr sz="2500" spc="-5">
                          <a:latin typeface="Arial Black" pitchFamily="34" charset="0"/>
                          <a:cs typeface="Aharoni" pitchFamily="2" charset="-79"/>
                        </a:rPr>
                        <a:t>=</a:t>
                      </a:r>
                      <a:r>
                        <a:rPr sz="2500" spc="-10">
                          <a:latin typeface="Arial Black" pitchFamily="34" charset="0"/>
                          <a:cs typeface="Aharoni" pitchFamily="2" charset="-79"/>
                        </a:rPr>
                        <a:t> </a:t>
                      </a:r>
                      <a:r>
                        <a:rPr sz="2500" spc="-5" smtClean="0">
                          <a:latin typeface="Arial Black" pitchFamily="34" charset="0"/>
                          <a:cs typeface="Aharoni" pitchFamily="2" charset="-79"/>
                        </a:rPr>
                        <a:t>123.345727</a:t>
                      </a:r>
                      <a:endParaRPr lang="en-US" sz="2500" spc="-5" dirty="0" smtClean="0">
                        <a:latin typeface="Arial Black" pitchFamily="34" charset="0"/>
                        <a:cs typeface="Aharoni" pitchFamily="2" charset="-79"/>
                      </a:endParaRPr>
                    </a:p>
                    <a:p>
                      <a:pPr marL="88900">
                        <a:lnSpc>
                          <a:spcPts val="1540"/>
                        </a:lnSpc>
                        <a:spcBef>
                          <a:spcPts val="600"/>
                        </a:spcBef>
                      </a:pPr>
                      <a:endParaRPr sz="2500">
                        <a:latin typeface="Arial Black" pitchFamily="34" charset="0"/>
                        <a:cs typeface="Aharoni" pitchFamily="2" charset="-79"/>
                      </a:endParaRPr>
                    </a:p>
                    <a:p>
                      <a:pPr marL="88900" marR="792480">
                        <a:lnSpc>
                          <a:spcPts val="1400"/>
                        </a:lnSpc>
                        <a:spcBef>
                          <a:spcPts val="600"/>
                        </a:spcBef>
                      </a:pPr>
                      <a:r>
                        <a:rPr sz="2500" spc="-5" dirty="0">
                          <a:latin typeface="Arial Black" pitchFamily="34" charset="0"/>
                          <a:cs typeface="Aharoni" pitchFamily="2" charset="-79"/>
                        </a:rPr>
                        <a:t>print("Num: %f" % num</a:t>
                      </a:r>
                      <a:r>
                        <a:rPr sz="2500" spc="-5">
                          <a:latin typeface="Arial Black" pitchFamily="34" charset="0"/>
                          <a:cs typeface="Aharoni" pitchFamily="2" charset="-79"/>
                        </a:rPr>
                        <a:t>)  </a:t>
                      </a:r>
                      <a:endParaRPr lang="en-US" sz="2500" spc="-5" dirty="0" smtClean="0">
                        <a:latin typeface="Arial Black" pitchFamily="34" charset="0"/>
                        <a:cs typeface="Aharoni" pitchFamily="2" charset="-79"/>
                      </a:endParaRPr>
                    </a:p>
                    <a:p>
                      <a:pPr marL="88900" marR="792480">
                        <a:lnSpc>
                          <a:spcPts val="1400"/>
                        </a:lnSpc>
                        <a:spcBef>
                          <a:spcPts val="600"/>
                        </a:spcBef>
                      </a:pPr>
                      <a:endParaRPr lang="en-US" sz="2500" spc="-5" dirty="0" smtClean="0">
                        <a:latin typeface="Arial Black" pitchFamily="34" charset="0"/>
                        <a:cs typeface="Aharoni" pitchFamily="2" charset="-79"/>
                      </a:endParaRPr>
                    </a:p>
                    <a:p>
                      <a:pPr marL="88900" marR="792480">
                        <a:lnSpc>
                          <a:spcPts val="1400"/>
                        </a:lnSpc>
                        <a:spcBef>
                          <a:spcPts val="600"/>
                        </a:spcBef>
                      </a:pPr>
                      <a:r>
                        <a:rPr sz="2500" spc="-5" smtClean="0">
                          <a:latin typeface="Arial Black" pitchFamily="34" charset="0"/>
                          <a:cs typeface="Aharoni" pitchFamily="2" charset="-79"/>
                        </a:rPr>
                        <a:t>print</a:t>
                      </a:r>
                      <a:r>
                        <a:rPr sz="2500" spc="-5" dirty="0">
                          <a:latin typeface="Arial Black" pitchFamily="34" charset="0"/>
                          <a:cs typeface="Aharoni" pitchFamily="2" charset="-79"/>
                        </a:rPr>
                        <a:t>("Num: %8.2f" %</a:t>
                      </a:r>
                      <a:r>
                        <a:rPr sz="2500" dirty="0">
                          <a:latin typeface="Arial Black" pitchFamily="34" charset="0"/>
                          <a:cs typeface="Aharoni" pitchFamily="2" charset="-79"/>
                        </a:rPr>
                        <a:t> </a:t>
                      </a:r>
                      <a:r>
                        <a:rPr sz="2500" spc="-5" dirty="0">
                          <a:latin typeface="Arial Black" pitchFamily="34" charset="0"/>
                          <a:cs typeface="Aharoni" pitchFamily="2" charset="-79"/>
                        </a:rPr>
                        <a:t>num)</a:t>
                      </a:r>
                      <a:endParaRPr sz="2500">
                        <a:latin typeface="Arial Black" pitchFamily="34" charset="0"/>
                        <a:cs typeface="Aharoni" pitchFamily="2" charset="-79"/>
                      </a:endParaRPr>
                    </a:p>
                  </a:txBody>
                  <a:tcPr marL="0" marR="0" marT="1143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842644">
                        <a:lnSpc>
                          <a:spcPts val="1540"/>
                        </a:lnSpc>
                        <a:spcBef>
                          <a:spcPts val="600"/>
                        </a:spcBef>
                      </a:pPr>
                      <a:endParaRPr lang="en-US" sz="2500" spc="-5" dirty="0" smtClean="0">
                        <a:latin typeface="Arial Black" pitchFamily="34" charset="0"/>
                        <a:cs typeface="Aharoni" pitchFamily="2" charset="-79"/>
                      </a:endParaRPr>
                    </a:p>
                    <a:p>
                      <a:pPr marL="842644">
                        <a:lnSpc>
                          <a:spcPts val="1540"/>
                        </a:lnSpc>
                        <a:spcBef>
                          <a:spcPts val="600"/>
                        </a:spcBef>
                      </a:pPr>
                      <a:r>
                        <a:rPr sz="2500" spc="-5" dirty="0" err="1" smtClean="0">
                          <a:latin typeface="Arial Black" pitchFamily="34" charset="0"/>
                          <a:cs typeface="Aharoni" pitchFamily="2" charset="-79"/>
                        </a:rPr>
                        <a:t>Num</a:t>
                      </a:r>
                      <a:r>
                        <a:rPr sz="2500" spc="-5" dirty="0">
                          <a:latin typeface="Arial Black" pitchFamily="34" charset="0"/>
                          <a:cs typeface="Aharoni" pitchFamily="2" charset="-79"/>
                        </a:rPr>
                        <a:t>:</a:t>
                      </a:r>
                      <a:r>
                        <a:rPr sz="2500" spc="-30" dirty="0">
                          <a:latin typeface="Arial Black" pitchFamily="34" charset="0"/>
                          <a:cs typeface="Aharoni" pitchFamily="2" charset="-79"/>
                        </a:rPr>
                        <a:t> </a:t>
                      </a:r>
                      <a:r>
                        <a:rPr sz="2500" spc="-5" dirty="0" smtClean="0">
                          <a:latin typeface="Arial Black" pitchFamily="34" charset="0"/>
                          <a:cs typeface="Aharoni" pitchFamily="2" charset="-79"/>
                        </a:rPr>
                        <a:t>123.345727</a:t>
                      </a:r>
                      <a:endParaRPr lang="en-US" sz="2500" spc="-5" dirty="0" smtClean="0">
                        <a:latin typeface="Arial Black" pitchFamily="34" charset="0"/>
                        <a:cs typeface="Aharoni" pitchFamily="2" charset="-79"/>
                      </a:endParaRPr>
                    </a:p>
                    <a:p>
                      <a:pPr marL="842644">
                        <a:lnSpc>
                          <a:spcPts val="1540"/>
                        </a:lnSpc>
                        <a:spcBef>
                          <a:spcPts val="600"/>
                        </a:spcBef>
                      </a:pPr>
                      <a:endParaRPr sz="2500" dirty="0">
                        <a:latin typeface="Arial Black" pitchFamily="34" charset="0"/>
                        <a:cs typeface="Aharoni" pitchFamily="2" charset="-79"/>
                      </a:endParaRPr>
                    </a:p>
                    <a:p>
                      <a:pPr marL="842644">
                        <a:lnSpc>
                          <a:spcPts val="1540"/>
                        </a:lnSpc>
                        <a:spcBef>
                          <a:spcPts val="600"/>
                        </a:spcBef>
                        <a:tabLst>
                          <a:tab pos="1589405" algn="l"/>
                        </a:tabLst>
                      </a:pPr>
                      <a:r>
                        <a:rPr sz="2500" spc="-5" dirty="0">
                          <a:latin typeface="Arial Black" pitchFamily="34" charset="0"/>
                          <a:cs typeface="Aharoni" pitchFamily="2" charset="-79"/>
                        </a:rPr>
                        <a:t>Num:	123.35</a:t>
                      </a:r>
                      <a:endParaRPr sz="2500" dirty="0">
                        <a:latin typeface="Arial Black" pitchFamily="34" charset="0"/>
                        <a:cs typeface="Aharoni" pitchFamily="2" charset="-79"/>
                      </a:endParaRPr>
                    </a:p>
                  </a:txBody>
                  <a:tcPr marL="0" marR="0" marT="11430" marB="0"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6800" y="457200"/>
            <a:ext cx="2479885" cy="72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0468" y="1447800"/>
            <a:ext cx="10593493" cy="4468403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355600" marR="110489" indent="-342900">
              <a:lnSpc>
                <a:spcPct val="80000"/>
              </a:lnSpc>
              <a:spcBef>
                <a:spcPts val="980"/>
              </a:spcBef>
              <a:buFont typeface="Arial"/>
              <a:buChar char="•"/>
              <a:tabLst>
                <a:tab pos="355600" algn="l"/>
                <a:tab pos="5061585" algn="l"/>
              </a:tabLst>
            </a:pPr>
            <a:r>
              <a:rPr sz="3700" spc="-5" dirty="0">
                <a:latin typeface="Times New Roman"/>
                <a:cs typeface="Times New Roman"/>
              </a:rPr>
              <a:t>STEP1: Python </a:t>
            </a:r>
            <a:r>
              <a:rPr sz="3700" dirty="0">
                <a:latin typeface="Times New Roman"/>
                <a:cs typeface="Times New Roman"/>
              </a:rPr>
              <a:t>interpreter reads </a:t>
            </a:r>
            <a:r>
              <a:rPr sz="3700" spc="-5" dirty="0">
                <a:latin typeface="Times New Roman"/>
                <a:cs typeface="Times New Roman"/>
              </a:rPr>
              <a:t>a  python code </a:t>
            </a:r>
            <a:r>
              <a:rPr sz="3700" dirty="0">
                <a:latin typeface="Times New Roman"/>
                <a:cs typeface="Times New Roman"/>
              </a:rPr>
              <a:t>and verify </a:t>
            </a:r>
            <a:r>
              <a:rPr sz="3700" spc="-5" dirty="0">
                <a:latin typeface="Times New Roman"/>
                <a:cs typeface="Times New Roman"/>
              </a:rPr>
              <a:t>it for </a:t>
            </a:r>
            <a:r>
              <a:rPr sz="3700" spc="-5" dirty="0">
                <a:solidFill>
                  <a:srgbClr val="FF0000"/>
                </a:solidFill>
                <a:latin typeface="Times New Roman"/>
                <a:cs typeface="Times New Roman"/>
              </a:rPr>
              <a:t>syntax  </a:t>
            </a:r>
            <a:r>
              <a:rPr sz="3700" spc="-35" dirty="0">
                <a:solidFill>
                  <a:srgbClr val="FF0000"/>
                </a:solidFill>
                <a:latin typeface="Times New Roman"/>
                <a:cs typeface="Times New Roman"/>
              </a:rPr>
              <a:t>error. </a:t>
            </a:r>
            <a:r>
              <a:rPr sz="3700" spc="-5" dirty="0">
                <a:latin typeface="Times New Roman"/>
                <a:cs typeface="Times New Roman"/>
              </a:rPr>
              <a:t>If </a:t>
            </a:r>
            <a:r>
              <a:rPr sz="3700" dirty="0">
                <a:latin typeface="Times New Roman"/>
                <a:cs typeface="Times New Roman"/>
              </a:rPr>
              <a:t>it </a:t>
            </a:r>
            <a:r>
              <a:rPr sz="3700" spc="-5" dirty="0" smtClean="0">
                <a:latin typeface="Times New Roman"/>
                <a:cs typeface="Times New Roman"/>
              </a:rPr>
              <a:t>f</a:t>
            </a:r>
            <a:r>
              <a:rPr lang="en-US" sz="3700" spc="-5" dirty="0" smtClean="0">
                <a:latin typeface="Times New Roman"/>
                <a:cs typeface="Times New Roman"/>
              </a:rPr>
              <a:t>inds </a:t>
            </a:r>
            <a:r>
              <a:rPr sz="3700" spc="-5" dirty="0" smtClean="0">
                <a:latin typeface="Times New Roman"/>
                <a:cs typeface="Times New Roman"/>
              </a:rPr>
              <a:t>any </a:t>
            </a:r>
            <a:r>
              <a:rPr sz="3700" spc="-25" dirty="0">
                <a:latin typeface="Times New Roman"/>
                <a:cs typeface="Times New Roman"/>
              </a:rPr>
              <a:t>error, </a:t>
            </a:r>
            <a:r>
              <a:rPr sz="3700" spc="-5" dirty="0">
                <a:solidFill>
                  <a:srgbClr val="FF0000"/>
                </a:solidFill>
                <a:latin typeface="Times New Roman"/>
                <a:cs typeface="Times New Roman"/>
              </a:rPr>
              <a:t>immediately  </a:t>
            </a:r>
            <a:r>
              <a:rPr sz="3700" dirty="0">
                <a:solidFill>
                  <a:srgbClr val="FF0000"/>
                </a:solidFill>
                <a:latin typeface="Times New Roman"/>
                <a:cs typeface="Times New Roman"/>
              </a:rPr>
              <a:t>halts </a:t>
            </a:r>
            <a:r>
              <a:rPr sz="3700" spc="-5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37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700" dirty="0">
                <a:solidFill>
                  <a:srgbClr val="FF0000"/>
                </a:solidFill>
                <a:latin typeface="Times New Roman"/>
                <a:cs typeface="Times New Roman"/>
              </a:rPr>
              <a:t>translation</a:t>
            </a:r>
            <a:r>
              <a:rPr sz="37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700" spc="-5" dirty="0" smtClean="0">
                <a:latin typeface="Times New Roman"/>
                <a:cs typeface="Times New Roman"/>
              </a:rPr>
              <a:t>and</a:t>
            </a:r>
            <a:r>
              <a:rPr lang="en-US" sz="3700" spc="-5" dirty="0" smtClean="0">
                <a:latin typeface="Times New Roman"/>
                <a:cs typeface="Times New Roman"/>
              </a:rPr>
              <a:t> </a:t>
            </a:r>
            <a:r>
              <a:rPr sz="3700" spc="-5" dirty="0" smtClean="0">
                <a:latin typeface="Times New Roman"/>
                <a:cs typeface="Times New Roman"/>
              </a:rPr>
              <a:t>shows </a:t>
            </a:r>
            <a:r>
              <a:rPr sz="3700" spc="-5" dirty="0">
                <a:latin typeface="Times New Roman"/>
                <a:cs typeface="Times New Roman"/>
              </a:rPr>
              <a:t>an</a:t>
            </a:r>
            <a:r>
              <a:rPr sz="3700" spc="-8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Times New Roman"/>
                <a:cs typeface="Times New Roman"/>
              </a:rPr>
              <a:t>error  message.</a:t>
            </a:r>
          </a:p>
          <a:p>
            <a:pPr marL="355600" marR="369570" indent="-342900">
              <a:lnSpc>
                <a:spcPts val="355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700" spc="-5" dirty="0">
                <a:latin typeface="Times New Roman"/>
                <a:cs typeface="Times New Roman"/>
              </a:rPr>
              <a:t>STEP2: If </a:t>
            </a:r>
            <a:r>
              <a:rPr sz="3700" dirty="0">
                <a:latin typeface="Times New Roman"/>
                <a:cs typeface="Times New Roman"/>
              </a:rPr>
              <a:t>there </a:t>
            </a:r>
            <a:r>
              <a:rPr sz="3700" spc="-5" dirty="0">
                <a:latin typeface="Times New Roman"/>
                <a:cs typeface="Times New Roman"/>
              </a:rPr>
              <a:t>is no </a:t>
            </a:r>
            <a:r>
              <a:rPr sz="3700" dirty="0">
                <a:latin typeface="Times New Roman"/>
                <a:cs typeface="Times New Roman"/>
              </a:rPr>
              <a:t>error; interpreter  translate </a:t>
            </a:r>
            <a:r>
              <a:rPr sz="3700" spc="-5" dirty="0">
                <a:latin typeface="Times New Roman"/>
                <a:cs typeface="Times New Roman"/>
              </a:rPr>
              <a:t>a code </a:t>
            </a:r>
            <a:r>
              <a:rPr sz="3700" dirty="0">
                <a:latin typeface="Times New Roman"/>
                <a:cs typeface="Times New Roman"/>
              </a:rPr>
              <a:t>into </a:t>
            </a:r>
            <a:r>
              <a:rPr sz="3700" spc="-5" dirty="0">
                <a:solidFill>
                  <a:srgbClr val="FF0000"/>
                </a:solidFill>
                <a:latin typeface="Times New Roman"/>
                <a:cs typeface="Times New Roman"/>
              </a:rPr>
              <a:t>byte</a:t>
            </a:r>
            <a:r>
              <a:rPr sz="37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700" spc="-5" dirty="0">
                <a:solidFill>
                  <a:srgbClr val="FF0000"/>
                </a:solidFill>
                <a:latin typeface="Times New Roman"/>
                <a:cs typeface="Times New Roman"/>
              </a:rPr>
              <a:t>code</a:t>
            </a:r>
            <a:endParaRPr sz="37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80000"/>
              </a:lnSpc>
              <a:spcBef>
                <a:spcPts val="919"/>
              </a:spcBef>
              <a:buFont typeface="Arial"/>
              <a:buChar char="•"/>
              <a:tabLst>
                <a:tab pos="355600" algn="l"/>
              </a:tabLst>
            </a:pPr>
            <a:r>
              <a:rPr sz="3700" spc="-5" dirty="0">
                <a:latin typeface="Times New Roman"/>
                <a:cs typeface="Times New Roman"/>
              </a:rPr>
              <a:t>STEP3: Byte code is sent to the </a:t>
            </a:r>
            <a:r>
              <a:rPr sz="3700" spc="-5" dirty="0">
                <a:solidFill>
                  <a:srgbClr val="00AF50"/>
                </a:solidFill>
                <a:latin typeface="Times New Roman"/>
                <a:cs typeface="Times New Roman"/>
              </a:rPr>
              <a:t>PVM</a:t>
            </a:r>
            <a:r>
              <a:rPr sz="3700" spc="-5" dirty="0">
                <a:latin typeface="Times New Roman"/>
                <a:cs typeface="Times New Roman"/>
              </a:rPr>
              <a:t>.  Here </a:t>
            </a:r>
            <a:r>
              <a:rPr sz="3700" dirty="0">
                <a:latin typeface="Times New Roman"/>
                <a:cs typeface="Times New Roman"/>
              </a:rPr>
              <a:t>again </a:t>
            </a:r>
            <a:r>
              <a:rPr sz="3700" spc="-5" dirty="0">
                <a:latin typeface="Times New Roman"/>
                <a:cs typeface="Times New Roman"/>
              </a:rPr>
              <a:t>the byte code </a:t>
            </a:r>
            <a:r>
              <a:rPr sz="3700" dirty="0">
                <a:latin typeface="Times New Roman"/>
                <a:cs typeface="Times New Roman"/>
              </a:rPr>
              <a:t>is executed </a:t>
            </a:r>
            <a:r>
              <a:rPr sz="3700" spc="-5" dirty="0">
                <a:latin typeface="Times New Roman"/>
                <a:cs typeface="Times New Roman"/>
              </a:rPr>
              <a:t>on  PVM. If </a:t>
            </a:r>
            <a:r>
              <a:rPr sz="3700" dirty="0">
                <a:latin typeface="Times New Roman"/>
                <a:cs typeface="Times New Roman"/>
              </a:rPr>
              <a:t>error </a:t>
            </a:r>
            <a:r>
              <a:rPr sz="3700" spc="-5" dirty="0">
                <a:latin typeface="Times New Roman"/>
                <a:cs typeface="Times New Roman"/>
              </a:rPr>
              <a:t>found </a:t>
            </a:r>
            <a:r>
              <a:rPr sz="3700" dirty="0">
                <a:latin typeface="Times New Roman"/>
                <a:cs typeface="Times New Roman"/>
              </a:rPr>
              <a:t>then the </a:t>
            </a:r>
            <a:r>
              <a:rPr sz="3700" spc="-5" dirty="0">
                <a:latin typeface="Times New Roman"/>
                <a:cs typeface="Times New Roman"/>
              </a:rPr>
              <a:t>PVM </a:t>
            </a:r>
            <a:r>
              <a:rPr sz="3700" dirty="0">
                <a:latin typeface="Times New Roman"/>
                <a:cs typeface="Times New Roman"/>
              </a:rPr>
              <a:t>halts  </a:t>
            </a:r>
            <a:r>
              <a:rPr sz="3700" spc="-5" dirty="0">
                <a:latin typeface="Times New Roman"/>
                <a:cs typeface="Times New Roman"/>
              </a:rPr>
              <a:t>and </a:t>
            </a:r>
            <a:r>
              <a:rPr sz="3700" dirty="0">
                <a:latin typeface="Times New Roman"/>
                <a:cs typeface="Times New Roman"/>
              </a:rPr>
              <a:t>show </a:t>
            </a:r>
            <a:r>
              <a:rPr sz="3700" spc="-5" dirty="0">
                <a:latin typeface="Times New Roman"/>
                <a:cs typeface="Times New Roman"/>
              </a:rPr>
              <a:t>the </a:t>
            </a:r>
            <a:r>
              <a:rPr sz="3700" dirty="0">
                <a:latin typeface="Times New Roman"/>
                <a:cs typeface="Times New Roman"/>
              </a:rPr>
              <a:t>error</a:t>
            </a:r>
            <a:r>
              <a:rPr sz="3700" spc="10" dirty="0">
                <a:latin typeface="Times New Roman"/>
                <a:cs typeface="Times New Roman"/>
              </a:rPr>
              <a:t> </a:t>
            </a:r>
            <a:r>
              <a:rPr sz="3700" spc="-5" dirty="0">
                <a:latin typeface="Times New Roman"/>
                <a:cs typeface="Times New Roman"/>
              </a:rPr>
              <a:t>message.</a:t>
            </a:r>
            <a:endParaRPr sz="37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592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508953"/>
              </p:ext>
            </p:extLst>
          </p:nvPr>
        </p:nvGraphicFramePr>
        <p:xfrm>
          <a:off x="0" y="381000"/>
          <a:ext cx="11807614" cy="4947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8638"/>
                <a:gridCol w="3518976"/>
              </a:tblGrid>
              <a:tr h="34163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spc="-5" dirty="0">
                          <a:latin typeface="Arial Black" pitchFamily="34" charset="0"/>
                          <a:cs typeface="Arial"/>
                        </a:rPr>
                        <a:t>Example</a:t>
                      </a:r>
                      <a:endParaRPr sz="2000" dirty="0">
                        <a:latin typeface="Arial Black" pitchFamily="34" charset="0"/>
                        <a:cs typeface="Arial"/>
                      </a:endParaRPr>
                    </a:p>
                  </a:txBody>
                  <a:tcPr marL="0" marR="0" marT="64769" marB="0">
                    <a:lnT w="3175">
                      <a:solidFill>
                        <a:srgbClr val="EE403C"/>
                      </a:solidFill>
                      <a:prstDash val="solid"/>
                    </a:lnT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dirty="0">
                          <a:latin typeface="Arial Black" pitchFamily="34" charset="0"/>
                          <a:cs typeface="Arial"/>
                        </a:rPr>
                        <a:t>Output</a:t>
                      </a:r>
                      <a:endParaRPr sz="2000">
                        <a:latin typeface="Arial Black" pitchFamily="34" charset="0"/>
                        <a:cs typeface="Arial"/>
                      </a:endParaRPr>
                    </a:p>
                  </a:txBody>
                  <a:tcPr marL="0" marR="0" marT="64769" marB="0">
                    <a:lnT w="3175">
                      <a:solidFill>
                        <a:srgbClr val="EE403C"/>
                      </a:solidFill>
                      <a:prstDash val="solid"/>
                    </a:lnT>
                    <a:solidFill>
                      <a:srgbClr val="B2B2B2"/>
                    </a:solidFill>
                  </a:tcPr>
                </a:tc>
              </a:tr>
              <a:tr h="193401">
                <a:tc>
                  <a:txBody>
                    <a:bodyPr/>
                    <a:lstStyle/>
                    <a:p>
                      <a:pPr marL="88900">
                        <a:lnSpc>
                          <a:spcPts val="1340"/>
                        </a:lnSpc>
                        <a:spcBef>
                          <a:spcPts val="120"/>
                        </a:spcBef>
                      </a:pPr>
                      <a:r>
                        <a:rPr sz="2000" spc="-5" dirty="0">
                          <a:latin typeface="Arial Black" pitchFamily="34" charset="0"/>
                          <a:cs typeface="Courier New"/>
                        </a:rPr>
                        <a:t>a, b, c = 1, 2</a:t>
                      </a:r>
                      <a:r>
                        <a:rPr sz="2000" spc="-5">
                          <a:latin typeface="Arial Black" pitchFamily="34" charset="0"/>
                          <a:cs typeface="Courier New"/>
                        </a:rPr>
                        <a:t>,</a:t>
                      </a:r>
                      <a:r>
                        <a:rPr sz="2000" spc="-15">
                          <a:latin typeface="Arial Black" pitchFamily="34" charset="0"/>
                          <a:cs typeface="Courier New"/>
                        </a:rPr>
                        <a:t> </a:t>
                      </a:r>
                      <a:r>
                        <a:rPr sz="2000" spc="-5" smtClean="0">
                          <a:latin typeface="Arial Black" pitchFamily="34" charset="0"/>
                          <a:cs typeface="Courier New"/>
                        </a:rPr>
                        <a:t>3</a:t>
                      </a:r>
                      <a:endParaRPr lang="en-US" sz="2000" spc="-5" dirty="0" smtClean="0">
                        <a:latin typeface="Arial Black" pitchFamily="34" charset="0"/>
                        <a:cs typeface="Courier New"/>
                      </a:endParaRPr>
                    </a:p>
                    <a:p>
                      <a:pPr marL="88900">
                        <a:lnSpc>
                          <a:spcPts val="1340"/>
                        </a:lnSpc>
                        <a:spcBef>
                          <a:spcPts val="120"/>
                        </a:spcBef>
                      </a:pPr>
                      <a:endParaRPr sz="2000">
                        <a:latin typeface="Arial Black" pitchFamily="34" charset="0"/>
                        <a:cs typeface="Courier New"/>
                      </a:endParaRPr>
                    </a:p>
                  </a:txBody>
                  <a:tcPr marL="0" marR="0" marT="1524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Arial Black" pitchFamily="34" charset="0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</a:tr>
              <a:tr h="567691">
                <a:tc>
                  <a:txBody>
                    <a:bodyPr/>
                    <a:lstStyle/>
                    <a:p>
                      <a:pPr marL="88900">
                        <a:lnSpc>
                          <a:spcPts val="905"/>
                        </a:lnSpc>
                      </a:pPr>
                      <a:endParaRPr lang="en-US" sz="2000" spc="-5" dirty="0" smtClean="0">
                        <a:latin typeface="Arial Black" pitchFamily="34" charset="0"/>
                        <a:cs typeface="Courier New"/>
                      </a:endParaRPr>
                    </a:p>
                    <a:p>
                      <a:pPr marL="88900">
                        <a:lnSpc>
                          <a:spcPts val="905"/>
                        </a:lnSpc>
                      </a:pPr>
                      <a:endParaRPr lang="en-US" sz="2000" spc="-5" dirty="0" smtClean="0">
                        <a:latin typeface="Arial Black" pitchFamily="34" charset="0"/>
                        <a:cs typeface="Courier New"/>
                      </a:endParaRPr>
                    </a:p>
                    <a:p>
                      <a:pPr marL="88900">
                        <a:lnSpc>
                          <a:spcPts val="905"/>
                        </a:lnSpc>
                      </a:pPr>
                      <a:endParaRPr lang="en-US" sz="2000" spc="-5" dirty="0" smtClean="0">
                        <a:latin typeface="Arial Black" pitchFamily="34" charset="0"/>
                        <a:cs typeface="Courier New"/>
                      </a:endParaRPr>
                    </a:p>
                    <a:p>
                      <a:pPr marL="88900">
                        <a:lnSpc>
                          <a:spcPts val="905"/>
                        </a:lnSpc>
                      </a:pPr>
                      <a:r>
                        <a:rPr sz="2000" spc="-5" dirty="0" smtClean="0">
                          <a:latin typeface="Arial Black" pitchFamily="34" charset="0"/>
                          <a:cs typeface="Courier New"/>
                        </a:rPr>
                        <a:t>print</a:t>
                      </a:r>
                      <a:r>
                        <a:rPr sz="2000" spc="-5" dirty="0">
                          <a:latin typeface="Arial Black" pitchFamily="34" charset="0"/>
                          <a:cs typeface="Courier New"/>
                        </a:rPr>
                        <a:t>("First= {0}". format(a))</a:t>
                      </a:r>
                      <a:endParaRPr sz="2000" dirty="0">
                        <a:latin typeface="Arial Black" pitchFamily="34" charset="0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Arial Black" pitchFamily="34" charset="0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88900">
                        <a:lnSpc>
                          <a:spcPts val="1105"/>
                        </a:lnSpc>
                      </a:pPr>
                      <a:endParaRPr lang="en-US" sz="2000" spc="-5" dirty="0" smtClean="0">
                        <a:latin typeface="Arial Black" pitchFamily="34" charset="0"/>
                        <a:cs typeface="Courier New"/>
                      </a:endParaRPr>
                    </a:p>
                    <a:p>
                      <a:pPr marL="88900">
                        <a:lnSpc>
                          <a:spcPts val="1105"/>
                        </a:lnSpc>
                      </a:pPr>
                      <a:r>
                        <a:rPr sz="2000" spc="-5" smtClean="0">
                          <a:latin typeface="Arial Black" pitchFamily="34" charset="0"/>
                          <a:cs typeface="Courier New"/>
                        </a:rPr>
                        <a:t>print</a:t>
                      </a:r>
                      <a:r>
                        <a:rPr sz="2000" spc="-5" dirty="0">
                          <a:latin typeface="Arial Black" pitchFamily="34" charset="0"/>
                          <a:cs typeface="Courier New"/>
                        </a:rPr>
                        <a:t>("First= {0}, Second= {1}". format(a,</a:t>
                      </a:r>
                      <a:r>
                        <a:rPr sz="2000" spc="15" dirty="0">
                          <a:latin typeface="Arial Black" pitchFamily="34" charset="0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Arial Black" pitchFamily="34" charset="0"/>
                          <a:cs typeface="Courier New"/>
                        </a:rPr>
                        <a:t>b))</a:t>
                      </a:r>
                      <a:endParaRPr sz="2000">
                        <a:latin typeface="Arial Black" pitchFamily="34" charset="0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1005"/>
                        </a:lnSpc>
                      </a:pPr>
                      <a:r>
                        <a:rPr sz="2000" spc="-5" dirty="0">
                          <a:latin typeface="Arial Black" pitchFamily="34" charset="0"/>
                          <a:cs typeface="Courier New"/>
                        </a:rPr>
                        <a:t>First=</a:t>
                      </a:r>
                      <a:r>
                        <a:rPr sz="2000" spc="-10" dirty="0">
                          <a:latin typeface="Arial Black" pitchFamily="34" charset="0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Arial Black" pitchFamily="34" charset="0"/>
                          <a:cs typeface="Courier New"/>
                        </a:rPr>
                        <a:t>1</a:t>
                      </a:r>
                      <a:endParaRPr sz="2000" dirty="0">
                        <a:latin typeface="Arial Black" pitchFamily="34" charset="0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88900">
                        <a:lnSpc>
                          <a:spcPts val="1100"/>
                        </a:lnSpc>
                      </a:pPr>
                      <a:endParaRPr lang="en-US" sz="2000" spc="-5" dirty="0" smtClean="0">
                        <a:latin typeface="Arial Black" pitchFamily="34" charset="0"/>
                        <a:cs typeface="Courier New"/>
                      </a:endParaRPr>
                    </a:p>
                    <a:p>
                      <a:pPr marL="88900">
                        <a:lnSpc>
                          <a:spcPts val="1100"/>
                        </a:lnSpc>
                      </a:pPr>
                      <a:endParaRPr lang="en-US" sz="2000" spc="-5" dirty="0" smtClean="0">
                        <a:latin typeface="Arial Black" pitchFamily="34" charset="0"/>
                        <a:cs typeface="Courier New"/>
                      </a:endParaRPr>
                    </a:p>
                    <a:p>
                      <a:pPr marL="88900">
                        <a:lnSpc>
                          <a:spcPts val="1100"/>
                        </a:lnSpc>
                      </a:pPr>
                      <a:r>
                        <a:rPr sz="2000" spc="-5" dirty="0" smtClean="0">
                          <a:latin typeface="Arial Black" pitchFamily="34" charset="0"/>
                          <a:cs typeface="Courier New"/>
                        </a:rPr>
                        <a:t>print</a:t>
                      </a:r>
                      <a:r>
                        <a:rPr sz="2000" spc="-5" dirty="0">
                          <a:latin typeface="Arial Black" pitchFamily="34" charset="0"/>
                          <a:cs typeface="Courier New"/>
                        </a:rPr>
                        <a:t>("First= {one}, Second= {two}". format(one=a,</a:t>
                      </a:r>
                      <a:r>
                        <a:rPr sz="2000" spc="70" dirty="0">
                          <a:latin typeface="Arial Black" pitchFamily="34" charset="0"/>
                          <a:cs typeface="Courier New"/>
                        </a:rPr>
                        <a:t> </a:t>
                      </a:r>
                      <a:r>
                        <a:rPr sz="2000" spc="-5" dirty="0" smtClean="0">
                          <a:latin typeface="Arial Black" pitchFamily="34" charset="0"/>
                          <a:cs typeface="Courier New"/>
                        </a:rPr>
                        <a:t>two=b</a:t>
                      </a:r>
                      <a:r>
                        <a:rPr sz="2000" spc="-5" dirty="0">
                          <a:latin typeface="Arial Black" pitchFamily="34" charset="0"/>
                          <a:cs typeface="Courier New"/>
                        </a:rPr>
                        <a:t>))</a:t>
                      </a:r>
                      <a:endParaRPr sz="2000" dirty="0">
                        <a:latin typeface="Arial Black" pitchFamily="34" charset="0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1010"/>
                        </a:lnSpc>
                      </a:pPr>
                      <a:r>
                        <a:rPr sz="2000" spc="-5" dirty="0">
                          <a:latin typeface="Arial Black" pitchFamily="34" charset="0"/>
                          <a:cs typeface="Courier New"/>
                        </a:rPr>
                        <a:t>First= 1, Second=</a:t>
                      </a:r>
                      <a:r>
                        <a:rPr sz="2000" spc="-10" dirty="0">
                          <a:latin typeface="Arial Black" pitchFamily="34" charset="0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Arial Black" pitchFamily="34" charset="0"/>
                          <a:cs typeface="Courier New"/>
                        </a:rPr>
                        <a:t>2</a:t>
                      </a:r>
                      <a:endParaRPr sz="2000">
                        <a:latin typeface="Arial Black" pitchFamily="34" charset="0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88900">
                        <a:lnSpc>
                          <a:spcPts val="1105"/>
                        </a:lnSpc>
                      </a:pPr>
                      <a:endParaRPr lang="en-US" sz="2000" spc="-5" dirty="0" smtClean="0">
                        <a:latin typeface="Arial Black" pitchFamily="34" charset="0"/>
                        <a:cs typeface="Courier New"/>
                      </a:endParaRPr>
                    </a:p>
                    <a:p>
                      <a:pPr marL="88900">
                        <a:lnSpc>
                          <a:spcPts val="1105"/>
                        </a:lnSpc>
                      </a:pPr>
                      <a:r>
                        <a:rPr sz="2000" spc="-5" smtClean="0">
                          <a:latin typeface="Arial Black" pitchFamily="34" charset="0"/>
                          <a:cs typeface="Courier New"/>
                        </a:rPr>
                        <a:t>print</a:t>
                      </a:r>
                      <a:r>
                        <a:rPr sz="2000" spc="-5" dirty="0">
                          <a:latin typeface="Arial Black" pitchFamily="34" charset="0"/>
                          <a:cs typeface="Courier New"/>
                        </a:rPr>
                        <a:t>("First= {}, Second= {}". format(a,</a:t>
                      </a:r>
                      <a:r>
                        <a:rPr sz="2000" spc="10" dirty="0">
                          <a:latin typeface="Arial Black" pitchFamily="34" charset="0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Arial Black" pitchFamily="34" charset="0"/>
                          <a:cs typeface="Courier New"/>
                        </a:rPr>
                        <a:t>b))</a:t>
                      </a:r>
                      <a:endParaRPr sz="2000">
                        <a:latin typeface="Arial Black" pitchFamily="34" charset="0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1010"/>
                        </a:lnSpc>
                      </a:pPr>
                      <a:r>
                        <a:rPr sz="2000" spc="-5" dirty="0">
                          <a:latin typeface="Arial Black" pitchFamily="34" charset="0"/>
                          <a:cs typeface="Courier New"/>
                        </a:rPr>
                        <a:t>First= 1, Second=</a:t>
                      </a:r>
                      <a:r>
                        <a:rPr sz="2000" spc="-10" dirty="0">
                          <a:latin typeface="Arial Black" pitchFamily="34" charset="0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Arial Black" pitchFamily="34" charset="0"/>
                          <a:cs typeface="Courier New"/>
                        </a:rPr>
                        <a:t>2</a:t>
                      </a:r>
                      <a:endParaRPr sz="2000">
                        <a:latin typeface="Arial Black" pitchFamily="34" charset="0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</a:tr>
              <a:tr h="5149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Arial Black" pitchFamily="34" charset="0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1005"/>
                        </a:lnSpc>
                      </a:pPr>
                      <a:r>
                        <a:rPr sz="2000" spc="-5" dirty="0">
                          <a:latin typeface="Arial Black" pitchFamily="34" charset="0"/>
                          <a:cs typeface="Courier New"/>
                        </a:rPr>
                        <a:t>First= 1, Second=</a:t>
                      </a:r>
                      <a:r>
                        <a:rPr sz="2000" spc="-10" dirty="0">
                          <a:latin typeface="Arial Black" pitchFamily="34" charset="0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Arial Black" pitchFamily="34" charset="0"/>
                          <a:cs typeface="Courier New"/>
                        </a:rPr>
                        <a:t>2</a:t>
                      </a:r>
                      <a:endParaRPr sz="2000">
                        <a:latin typeface="Arial Black" pitchFamily="34" charset="0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</a:tr>
              <a:tr h="1026159">
                <a:tc>
                  <a:txBody>
                    <a:bodyPr/>
                    <a:lstStyle/>
                    <a:p>
                      <a:pPr marL="88900">
                        <a:lnSpc>
                          <a:spcPts val="1320"/>
                        </a:lnSpc>
                        <a:spcBef>
                          <a:spcPts val="120"/>
                        </a:spcBef>
                      </a:pPr>
                      <a:r>
                        <a:rPr sz="2000" spc="-5" dirty="0">
                          <a:latin typeface="Arial Black" pitchFamily="34" charset="0"/>
                          <a:cs typeface="Courier New"/>
                        </a:rPr>
                        <a:t>name, salary = "Ram</a:t>
                      </a:r>
                      <a:r>
                        <a:rPr sz="2000" spc="-5">
                          <a:latin typeface="Arial Black" pitchFamily="34" charset="0"/>
                          <a:cs typeface="Courier New"/>
                        </a:rPr>
                        <a:t>", </a:t>
                      </a:r>
                      <a:r>
                        <a:rPr sz="2000" spc="-5" smtClean="0">
                          <a:latin typeface="Arial Black" pitchFamily="34" charset="0"/>
                          <a:cs typeface="Courier New"/>
                        </a:rPr>
                        <a:t>123.45</a:t>
                      </a:r>
                      <a:endParaRPr lang="en-US" sz="2000" spc="-5" dirty="0" smtClean="0">
                        <a:latin typeface="Arial Black" pitchFamily="34" charset="0"/>
                        <a:cs typeface="Courier New"/>
                      </a:endParaRPr>
                    </a:p>
                    <a:p>
                      <a:pPr marL="88900">
                        <a:lnSpc>
                          <a:spcPts val="1320"/>
                        </a:lnSpc>
                        <a:spcBef>
                          <a:spcPts val="120"/>
                        </a:spcBef>
                      </a:pPr>
                      <a:endParaRPr sz="2000">
                        <a:latin typeface="Arial Black" pitchFamily="34" charset="0"/>
                        <a:cs typeface="Courier New"/>
                      </a:endParaRPr>
                    </a:p>
                    <a:p>
                      <a:pPr marL="88900" marR="102870">
                        <a:lnSpc>
                          <a:spcPct val="83600"/>
                        </a:lnSpc>
                        <a:spcBef>
                          <a:spcPts val="114"/>
                        </a:spcBef>
                      </a:pPr>
                      <a:r>
                        <a:rPr sz="2000" spc="-5" smtClean="0">
                          <a:latin typeface="Arial Black" pitchFamily="34" charset="0"/>
                          <a:cs typeface="Courier New"/>
                        </a:rPr>
                        <a:t>print</a:t>
                      </a:r>
                      <a:r>
                        <a:rPr sz="2000" spc="-5" dirty="0">
                          <a:latin typeface="Arial Black" pitchFamily="34" charset="0"/>
                          <a:cs typeface="Courier New"/>
                        </a:rPr>
                        <a:t>("Hello {0}, your salary: {1}". format(name, salary</a:t>
                      </a:r>
                      <a:r>
                        <a:rPr sz="2000" spc="-5">
                          <a:latin typeface="Arial Black" pitchFamily="34" charset="0"/>
                          <a:cs typeface="Courier New"/>
                        </a:rPr>
                        <a:t>))  </a:t>
                      </a:r>
                      <a:endParaRPr lang="en-US" sz="2000" spc="-5" dirty="0" smtClean="0">
                        <a:latin typeface="Arial Black" pitchFamily="34" charset="0"/>
                        <a:cs typeface="Courier New"/>
                      </a:endParaRPr>
                    </a:p>
                    <a:p>
                      <a:pPr marL="88900" marR="102870">
                        <a:lnSpc>
                          <a:spcPct val="83600"/>
                        </a:lnSpc>
                        <a:spcBef>
                          <a:spcPts val="114"/>
                        </a:spcBef>
                      </a:pPr>
                      <a:endParaRPr lang="en-US" sz="2000" spc="-5" dirty="0" smtClean="0">
                        <a:latin typeface="Arial Black" pitchFamily="34" charset="0"/>
                        <a:cs typeface="Courier New"/>
                      </a:endParaRPr>
                    </a:p>
                    <a:p>
                      <a:pPr marL="88900" marR="102870">
                        <a:lnSpc>
                          <a:spcPct val="83600"/>
                        </a:lnSpc>
                        <a:spcBef>
                          <a:spcPts val="114"/>
                        </a:spcBef>
                      </a:pPr>
                      <a:r>
                        <a:rPr sz="2000" spc="-5" smtClean="0">
                          <a:latin typeface="Arial Black" pitchFamily="34" charset="0"/>
                          <a:cs typeface="Courier New"/>
                        </a:rPr>
                        <a:t>print</a:t>
                      </a:r>
                      <a:r>
                        <a:rPr sz="2000" spc="-5" dirty="0">
                          <a:latin typeface="Arial Black" pitchFamily="34" charset="0"/>
                          <a:cs typeface="Courier New"/>
                        </a:rPr>
                        <a:t>("Hello {n}, your salary: {s}". format(n=name, s=salary</a:t>
                      </a:r>
                      <a:r>
                        <a:rPr sz="2000" spc="-5">
                          <a:latin typeface="Arial Black" pitchFamily="34" charset="0"/>
                          <a:cs typeface="Courier New"/>
                        </a:rPr>
                        <a:t>))  </a:t>
                      </a:r>
                      <a:endParaRPr lang="en-US" sz="2000" spc="-5" dirty="0" smtClean="0">
                        <a:latin typeface="Arial Black" pitchFamily="34" charset="0"/>
                        <a:cs typeface="Courier New"/>
                      </a:endParaRPr>
                    </a:p>
                    <a:p>
                      <a:pPr marL="88900" marR="102870">
                        <a:lnSpc>
                          <a:spcPct val="83600"/>
                        </a:lnSpc>
                        <a:spcBef>
                          <a:spcPts val="114"/>
                        </a:spcBef>
                      </a:pPr>
                      <a:endParaRPr sz="2000">
                        <a:latin typeface="Arial Black" pitchFamily="34" charset="0"/>
                        <a:cs typeface="Courier New"/>
                      </a:endParaRPr>
                    </a:p>
                  </a:txBody>
                  <a:tcPr marL="0" marR="0" marT="1524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121285" algn="just">
                        <a:lnSpc>
                          <a:spcPct val="83600"/>
                        </a:lnSpc>
                        <a:spcBef>
                          <a:spcPts val="365"/>
                        </a:spcBef>
                      </a:pPr>
                      <a:endParaRPr lang="en-US" sz="2000" spc="-5" dirty="0" smtClean="0">
                        <a:latin typeface="Arial Black" pitchFamily="34" charset="0"/>
                        <a:cs typeface="Courier New"/>
                      </a:endParaRPr>
                    </a:p>
                    <a:p>
                      <a:pPr marL="109220" marR="121285" algn="just">
                        <a:lnSpc>
                          <a:spcPct val="83600"/>
                        </a:lnSpc>
                        <a:spcBef>
                          <a:spcPts val="365"/>
                        </a:spcBef>
                      </a:pPr>
                      <a:r>
                        <a:rPr sz="2000" spc="-5" smtClean="0">
                          <a:latin typeface="Arial Black" pitchFamily="34" charset="0"/>
                          <a:cs typeface="Courier New"/>
                        </a:rPr>
                        <a:t>Hello </a:t>
                      </a:r>
                      <a:r>
                        <a:rPr sz="2000" spc="-5" dirty="0">
                          <a:latin typeface="Arial Black" pitchFamily="34" charset="0"/>
                          <a:cs typeface="Courier New"/>
                        </a:rPr>
                        <a:t>Ram, your salary: </a:t>
                      </a:r>
                      <a:r>
                        <a:rPr sz="2000" spc="-5">
                          <a:latin typeface="Arial Black" pitchFamily="34" charset="0"/>
                          <a:cs typeface="Courier New"/>
                        </a:rPr>
                        <a:t>123.45 </a:t>
                      </a:r>
                      <a:endParaRPr lang="en-US" sz="2000" spc="-5" dirty="0" smtClean="0">
                        <a:latin typeface="Arial Black" pitchFamily="34" charset="0"/>
                        <a:cs typeface="Courier New"/>
                      </a:endParaRPr>
                    </a:p>
                    <a:p>
                      <a:pPr marL="109220" marR="121285" algn="just">
                        <a:lnSpc>
                          <a:spcPct val="83600"/>
                        </a:lnSpc>
                        <a:spcBef>
                          <a:spcPts val="365"/>
                        </a:spcBef>
                      </a:pPr>
                      <a:r>
                        <a:rPr sz="2000" spc="-5" smtClean="0">
                          <a:latin typeface="Arial Black" pitchFamily="34" charset="0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Arial Black" pitchFamily="34" charset="0"/>
                          <a:cs typeface="Courier New"/>
                        </a:rPr>
                        <a:t>Hello Ram, your salary</a:t>
                      </a:r>
                      <a:r>
                        <a:rPr sz="2000" spc="-5">
                          <a:latin typeface="Arial Black" pitchFamily="34" charset="0"/>
                          <a:cs typeface="Courier New"/>
                        </a:rPr>
                        <a:t>: </a:t>
                      </a:r>
                      <a:r>
                        <a:rPr sz="2000" spc="-5" smtClean="0">
                          <a:latin typeface="Arial Black" pitchFamily="34" charset="0"/>
                          <a:cs typeface="Courier New"/>
                        </a:rPr>
                        <a:t>123.45</a:t>
                      </a:r>
                      <a:endParaRPr sz="2000">
                        <a:latin typeface="Arial Black" pitchFamily="34" charset="0"/>
                        <a:cs typeface="Courier New"/>
                      </a:endParaRPr>
                    </a:p>
                  </a:txBody>
                  <a:tcPr marL="0" marR="0" marT="46355" marB="0"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293593"/>
              </p:ext>
            </p:extLst>
          </p:nvPr>
        </p:nvGraphicFramePr>
        <p:xfrm>
          <a:off x="304800" y="304800"/>
          <a:ext cx="10744200" cy="6239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4079"/>
                <a:gridCol w="6350121"/>
              </a:tblGrid>
              <a:tr h="564342">
                <a:tc>
                  <a:txBody>
                    <a:bodyPr/>
                    <a:lstStyle/>
                    <a:p>
                      <a:pPr marL="1697989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Arial Black" pitchFamily="34" charset="0"/>
                          <a:cs typeface="Arial"/>
                        </a:rPr>
                        <a:t>Example</a:t>
                      </a:r>
                      <a:endParaRPr sz="2400" dirty="0">
                        <a:latin typeface="Arial Black" pitchFamily="34" charset="0"/>
                        <a:cs typeface="Arial"/>
                      </a:endParaRPr>
                    </a:p>
                  </a:txBody>
                  <a:tcPr marL="0" marR="0" marT="2667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7512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Arial Black" pitchFamily="34" charset="0"/>
                          <a:cs typeface="Arial"/>
                        </a:rPr>
                        <a:t>Output</a:t>
                      </a:r>
                      <a:endParaRPr sz="2400">
                        <a:latin typeface="Arial Black" pitchFamily="34" charset="0"/>
                        <a:cs typeface="Arial"/>
                      </a:endParaRPr>
                    </a:p>
                  </a:txBody>
                  <a:tcPr marL="0" marR="0" marT="26670" marB="0">
                    <a:solidFill>
                      <a:srgbClr val="B2B2B2"/>
                    </a:solidFill>
                  </a:tcPr>
                </a:tc>
              </a:tr>
              <a:tr h="85852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5" dirty="0">
                          <a:latin typeface="Arial Black" pitchFamily="34" charset="0"/>
                          <a:cs typeface="Courier New"/>
                        </a:rPr>
                        <a:t>print()</a:t>
                      </a:r>
                      <a:endParaRPr sz="2400">
                        <a:latin typeface="Arial Black" pitchFamily="34" charset="0"/>
                        <a:cs typeface="Courier New"/>
                      </a:endParaRPr>
                    </a:p>
                  </a:txBody>
                  <a:tcPr marL="0" marR="0" marT="1143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400">
                        <a:latin typeface="Arial Black" pitchFamily="34" charset="0"/>
                        <a:cs typeface="Times New Roman"/>
                      </a:endParaRPr>
                    </a:p>
                    <a:p>
                      <a:pPr marL="84201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 Black" pitchFamily="34" charset="0"/>
                          <a:cs typeface="Courier New"/>
                        </a:rPr>
                        <a:t>Prints the '\n' character</a:t>
                      </a:r>
                      <a:endParaRPr sz="2400">
                        <a:latin typeface="Arial Black" pitchFamily="34" charset="0"/>
                        <a:cs typeface="Courier New"/>
                      </a:endParaRPr>
                    </a:p>
                  </a:txBody>
                  <a:tcPr marL="0" marR="0" marT="5080" marB="0">
                    <a:solidFill>
                      <a:srgbClr val="CCCCCC"/>
                    </a:solidFill>
                  </a:tcPr>
                </a:tc>
              </a:tr>
              <a:tr h="565843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5" dirty="0">
                          <a:latin typeface="Arial Black" pitchFamily="34" charset="0"/>
                          <a:cs typeface="Courier New"/>
                        </a:rPr>
                        <a:t>print("Hello")</a:t>
                      </a:r>
                      <a:endParaRPr sz="2400">
                        <a:latin typeface="Arial Black" pitchFamily="34" charset="0"/>
                        <a:cs typeface="Courier New"/>
                      </a:endParaRPr>
                    </a:p>
                  </a:txBody>
                  <a:tcPr marL="0" marR="0" marT="1143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8420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5" dirty="0">
                          <a:latin typeface="Arial Black" pitchFamily="34" charset="0"/>
                          <a:cs typeface="Courier New"/>
                        </a:rPr>
                        <a:t>Hello</a:t>
                      </a:r>
                      <a:endParaRPr sz="2400">
                        <a:latin typeface="Arial Black" pitchFamily="34" charset="0"/>
                        <a:cs typeface="Courier New"/>
                      </a:endParaRPr>
                    </a:p>
                  </a:txBody>
                  <a:tcPr marL="0" marR="0" marT="11430" marB="0">
                    <a:solidFill>
                      <a:srgbClr val="E5E5E5"/>
                    </a:solidFill>
                  </a:tcPr>
                </a:tc>
              </a:tr>
              <a:tr h="564342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spc="-5" dirty="0">
                          <a:latin typeface="Arial Black" pitchFamily="34" charset="0"/>
                          <a:cs typeface="Courier New"/>
                        </a:rPr>
                        <a:t>print('Hello')</a:t>
                      </a:r>
                      <a:endParaRPr sz="2400">
                        <a:latin typeface="Arial Black" pitchFamily="34" charset="0"/>
                        <a:cs typeface="Courier New"/>
                      </a:endParaRPr>
                    </a:p>
                  </a:txBody>
                  <a:tcPr marL="0" marR="0" marT="1016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84201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spc="-5" dirty="0">
                          <a:latin typeface="Arial Black" pitchFamily="34" charset="0"/>
                          <a:cs typeface="Courier New"/>
                        </a:rPr>
                        <a:t>Hello</a:t>
                      </a:r>
                      <a:endParaRPr sz="2400">
                        <a:latin typeface="Arial Black" pitchFamily="34" charset="0"/>
                        <a:cs typeface="Courier New"/>
                      </a:endParaRPr>
                    </a:p>
                  </a:txBody>
                  <a:tcPr marL="0" marR="0" marT="10160" marB="0">
                    <a:solidFill>
                      <a:srgbClr val="CCCCCC"/>
                    </a:solidFill>
                  </a:tcPr>
                </a:tc>
              </a:tr>
              <a:tr h="565842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5" dirty="0">
                          <a:latin typeface="Arial Black" pitchFamily="34" charset="0"/>
                          <a:cs typeface="Courier New"/>
                        </a:rPr>
                        <a:t>print("Hello \nWorld")</a:t>
                      </a:r>
                      <a:endParaRPr sz="2400">
                        <a:latin typeface="Arial Black" pitchFamily="34" charset="0"/>
                        <a:cs typeface="Courier New"/>
                      </a:endParaRPr>
                    </a:p>
                  </a:txBody>
                  <a:tcPr marL="0" marR="0" marT="1143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842010" marR="3510915">
                        <a:lnSpc>
                          <a:spcPts val="1400"/>
                        </a:lnSpc>
                        <a:spcBef>
                          <a:spcPts val="370"/>
                        </a:spcBef>
                      </a:pPr>
                      <a:r>
                        <a:rPr sz="2400">
                          <a:latin typeface="Arial Black" pitchFamily="34" charset="0"/>
                          <a:cs typeface="Courier New"/>
                        </a:rPr>
                        <a:t>Hello </a:t>
                      </a:r>
                      <a:endParaRPr lang="en-US" sz="2400" dirty="0" smtClean="0">
                        <a:latin typeface="Arial Black" pitchFamily="34" charset="0"/>
                        <a:cs typeface="Courier New"/>
                      </a:endParaRPr>
                    </a:p>
                    <a:p>
                      <a:pPr marL="842010" marR="3510915">
                        <a:lnSpc>
                          <a:spcPts val="1400"/>
                        </a:lnSpc>
                        <a:spcBef>
                          <a:spcPts val="370"/>
                        </a:spcBef>
                      </a:pPr>
                      <a:endParaRPr lang="en-US" sz="2400" dirty="0" smtClean="0">
                        <a:latin typeface="Arial Black" pitchFamily="34" charset="0"/>
                        <a:cs typeface="Courier New"/>
                      </a:endParaRPr>
                    </a:p>
                    <a:p>
                      <a:pPr marL="842010" marR="3510915">
                        <a:lnSpc>
                          <a:spcPts val="1400"/>
                        </a:lnSpc>
                        <a:spcBef>
                          <a:spcPts val="370"/>
                        </a:spcBef>
                      </a:pPr>
                      <a:r>
                        <a:rPr sz="2400" smtClean="0">
                          <a:latin typeface="Arial Black" pitchFamily="34" charset="0"/>
                          <a:cs typeface="Courier New"/>
                        </a:rPr>
                        <a:t>World</a:t>
                      </a:r>
                      <a:endParaRPr sz="2400">
                        <a:latin typeface="Arial Black" pitchFamily="34" charset="0"/>
                        <a:cs typeface="Courier New"/>
                      </a:endParaRPr>
                    </a:p>
                  </a:txBody>
                  <a:tcPr marL="0" marR="0" marT="46990" marB="0">
                    <a:solidFill>
                      <a:srgbClr val="E5E5E5"/>
                    </a:solidFill>
                  </a:tcPr>
                </a:tc>
              </a:tr>
              <a:tr h="565842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5" dirty="0">
                          <a:latin typeface="Arial Black" pitchFamily="34" charset="0"/>
                          <a:cs typeface="Courier New"/>
                        </a:rPr>
                        <a:t>print("Hello \tWorld")</a:t>
                      </a:r>
                      <a:endParaRPr sz="2400">
                        <a:latin typeface="Arial Black" pitchFamily="34" charset="0"/>
                        <a:cs typeface="Courier New"/>
                      </a:endParaRPr>
                    </a:p>
                  </a:txBody>
                  <a:tcPr marL="0" marR="0" marT="1143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842010">
                        <a:lnSpc>
                          <a:spcPct val="100000"/>
                        </a:lnSpc>
                        <a:spcBef>
                          <a:spcPts val="90"/>
                        </a:spcBef>
                        <a:tabLst>
                          <a:tab pos="1742439" algn="l"/>
                        </a:tabLst>
                      </a:pPr>
                      <a:r>
                        <a:rPr sz="2400" spc="-5" dirty="0">
                          <a:latin typeface="Arial Black" pitchFamily="34" charset="0"/>
                          <a:cs typeface="Courier New"/>
                        </a:rPr>
                        <a:t>Hello</a:t>
                      </a:r>
                      <a:r>
                        <a:rPr sz="2400" spc="-5">
                          <a:latin typeface="Arial Black" pitchFamily="34" charset="0"/>
                          <a:cs typeface="Courier New"/>
                        </a:rPr>
                        <a:t>	</a:t>
                      </a:r>
                      <a:r>
                        <a:rPr lang="en-US" sz="2400" spc="-5" dirty="0" smtClean="0">
                          <a:latin typeface="Arial Black" pitchFamily="34" charset="0"/>
                          <a:cs typeface="Courier New"/>
                        </a:rPr>
                        <a:t>   </a:t>
                      </a:r>
                      <a:r>
                        <a:rPr sz="2400" spc="-5" smtClean="0">
                          <a:latin typeface="Arial Black" pitchFamily="34" charset="0"/>
                          <a:cs typeface="Courier New"/>
                        </a:rPr>
                        <a:t>World</a:t>
                      </a:r>
                      <a:endParaRPr sz="2400">
                        <a:latin typeface="Arial Black" pitchFamily="34" charset="0"/>
                        <a:cs typeface="Courier New"/>
                      </a:endParaRPr>
                    </a:p>
                  </a:txBody>
                  <a:tcPr marL="0" marR="0" marT="11430" marB="0">
                    <a:solidFill>
                      <a:srgbClr val="CCCCCC"/>
                    </a:solidFill>
                  </a:tcPr>
                </a:tc>
              </a:tr>
              <a:tr h="565842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5" dirty="0">
                          <a:latin typeface="Arial Black" pitchFamily="34" charset="0"/>
                          <a:cs typeface="Courier New"/>
                        </a:rPr>
                        <a:t>print("Hello \\nWorld")</a:t>
                      </a:r>
                      <a:endParaRPr sz="2400" dirty="0">
                        <a:latin typeface="Arial Black" pitchFamily="34" charset="0"/>
                        <a:cs typeface="Courier New"/>
                      </a:endParaRPr>
                    </a:p>
                  </a:txBody>
                  <a:tcPr marL="0" marR="0" marT="1143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8420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5" dirty="0">
                          <a:latin typeface="Arial Black" pitchFamily="34" charset="0"/>
                          <a:cs typeface="Courier New"/>
                        </a:rPr>
                        <a:t>Hello</a:t>
                      </a:r>
                      <a:r>
                        <a:rPr sz="2400" spc="-10" dirty="0">
                          <a:latin typeface="Arial Black" pitchFamily="34" charset="0"/>
                          <a:cs typeface="Courier New"/>
                        </a:rPr>
                        <a:t> </a:t>
                      </a:r>
                      <a:r>
                        <a:rPr sz="2400" spc="-5" dirty="0">
                          <a:latin typeface="Arial Black" pitchFamily="34" charset="0"/>
                          <a:cs typeface="Courier New"/>
                        </a:rPr>
                        <a:t>\nWorld</a:t>
                      </a:r>
                      <a:endParaRPr sz="2400">
                        <a:latin typeface="Arial Black" pitchFamily="34" charset="0"/>
                        <a:cs typeface="Courier New"/>
                      </a:endParaRPr>
                    </a:p>
                  </a:txBody>
                  <a:tcPr marL="0" marR="0" marT="11430" marB="0">
                    <a:solidFill>
                      <a:srgbClr val="E5E5E5"/>
                    </a:solidFill>
                  </a:tcPr>
                </a:tc>
              </a:tr>
              <a:tr h="564342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spc="-5" dirty="0">
                          <a:latin typeface="Arial Black" pitchFamily="34" charset="0"/>
                          <a:cs typeface="Courier New"/>
                        </a:rPr>
                        <a:t>print(3 *</a:t>
                      </a:r>
                      <a:r>
                        <a:rPr sz="2400" spc="-10" dirty="0">
                          <a:latin typeface="Arial Black" pitchFamily="34" charset="0"/>
                          <a:cs typeface="Courier New"/>
                        </a:rPr>
                        <a:t> </a:t>
                      </a:r>
                      <a:r>
                        <a:rPr sz="2400" spc="-5" dirty="0" smtClean="0">
                          <a:latin typeface="Arial Black" pitchFamily="34" charset="0"/>
                          <a:cs typeface="Courier New"/>
                        </a:rPr>
                        <a:t>'Hello</a:t>
                      </a:r>
                      <a:r>
                        <a:rPr lang="en-US" sz="2400" spc="-5" dirty="0" smtClean="0">
                          <a:latin typeface="Arial Black" pitchFamily="34" charset="0"/>
                          <a:cs typeface="Courier New"/>
                        </a:rPr>
                        <a:t> </a:t>
                      </a:r>
                      <a:r>
                        <a:rPr sz="2400" spc="-5" dirty="0" smtClean="0">
                          <a:latin typeface="Arial Black" pitchFamily="34" charset="0"/>
                          <a:cs typeface="Courier New"/>
                        </a:rPr>
                        <a:t>')</a:t>
                      </a:r>
                      <a:endParaRPr sz="2400" dirty="0">
                        <a:latin typeface="Arial Black" pitchFamily="34" charset="0"/>
                        <a:cs typeface="Courier New"/>
                      </a:endParaRPr>
                    </a:p>
                  </a:txBody>
                  <a:tcPr marL="0" marR="0" marT="1016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84201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spc="-5" dirty="0" smtClean="0">
                          <a:latin typeface="Arial Black" pitchFamily="34" charset="0"/>
                          <a:cs typeface="Courier New"/>
                        </a:rPr>
                        <a:t>Hello</a:t>
                      </a:r>
                      <a:r>
                        <a:rPr lang="en-US" sz="2400" spc="-5" dirty="0" smtClean="0">
                          <a:latin typeface="Arial Black" pitchFamily="34" charset="0"/>
                          <a:cs typeface="Courier New"/>
                        </a:rPr>
                        <a:t> </a:t>
                      </a:r>
                      <a:r>
                        <a:rPr sz="2400" spc="-5" dirty="0" err="1" smtClean="0">
                          <a:latin typeface="Arial Black" pitchFamily="34" charset="0"/>
                          <a:cs typeface="Courier New"/>
                        </a:rPr>
                        <a:t>Hello</a:t>
                      </a:r>
                      <a:r>
                        <a:rPr lang="en-US" sz="2400" spc="-5" dirty="0" smtClean="0">
                          <a:latin typeface="Arial Black" pitchFamily="34" charset="0"/>
                          <a:cs typeface="Courier New"/>
                        </a:rPr>
                        <a:t> </a:t>
                      </a:r>
                      <a:r>
                        <a:rPr sz="2400" spc="-5" dirty="0" err="1" smtClean="0">
                          <a:latin typeface="Arial Black" pitchFamily="34" charset="0"/>
                          <a:cs typeface="Courier New"/>
                        </a:rPr>
                        <a:t>Hello</a:t>
                      </a:r>
                      <a:endParaRPr sz="2400" dirty="0">
                        <a:latin typeface="Arial Black" pitchFamily="34" charset="0"/>
                        <a:cs typeface="Courier New"/>
                      </a:endParaRPr>
                    </a:p>
                  </a:txBody>
                  <a:tcPr marL="0" marR="0" marT="10160" marB="0">
                    <a:solidFill>
                      <a:srgbClr val="CCCCCC"/>
                    </a:solidFill>
                  </a:tcPr>
                </a:tc>
              </a:tr>
              <a:tr h="565842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5" dirty="0">
                          <a:latin typeface="Arial Black" pitchFamily="34" charset="0"/>
                          <a:cs typeface="Courier New"/>
                        </a:rPr>
                        <a:t>print("</a:t>
                      </a:r>
                      <a:r>
                        <a:rPr sz="2400" spc="-5" dirty="0" err="1" smtClean="0">
                          <a:latin typeface="Arial Black" pitchFamily="34" charset="0"/>
                          <a:cs typeface="Courier New"/>
                        </a:rPr>
                        <a:t>Hello"+"</a:t>
                      </a:r>
                      <a:r>
                        <a:rPr sz="2400" spc="-5" dirty="0" err="1">
                          <a:latin typeface="Arial Black" pitchFamily="34" charset="0"/>
                          <a:cs typeface="Courier New"/>
                        </a:rPr>
                        <a:t>World</a:t>
                      </a:r>
                      <a:r>
                        <a:rPr sz="2400" spc="-5" dirty="0">
                          <a:latin typeface="Arial Black" pitchFamily="34" charset="0"/>
                          <a:cs typeface="Courier New"/>
                        </a:rPr>
                        <a:t>")</a:t>
                      </a:r>
                      <a:endParaRPr sz="2400" dirty="0">
                        <a:latin typeface="Arial Black" pitchFamily="34" charset="0"/>
                        <a:cs typeface="Courier New"/>
                      </a:endParaRPr>
                    </a:p>
                  </a:txBody>
                  <a:tcPr marL="0" marR="0" marT="1143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8420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5" dirty="0" err="1" smtClean="0">
                          <a:latin typeface="Arial Black" pitchFamily="34" charset="0"/>
                          <a:cs typeface="Courier New"/>
                        </a:rPr>
                        <a:t>HelloWorld</a:t>
                      </a:r>
                      <a:endParaRPr sz="2400" dirty="0">
                        <a:latin typeface="Arial Black" pitchFamily="34" charset="0"/>
                        <a:cs typeface="Courier New"/>
                      </a:endParaRPr>
                    </a:p>
                  </a:txBody>
                  <a:tcPr marL="0" marR="0" marT="11430" marB="0">
                    <a:solidFill>
                      <a:srgbClr val="E5E5E5"/>
                    </a:solidFill>
                  </a:tcPr>
                </a:tc>
              </a:tr>
              <a:tr h="562842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5" dirty="0">
                          <a:latin typeface="Arial Black" pitchFamily="34" charset="0"/>
                          <a:cs typeface="Courier New"/>
                        </a:rPr>
                        <a:t>print("</a:t>
                      </a:r>
                      <a:r>
                        <a:rPr sz="2400" spc="-5" dirty="0" err="1">
                          <a:latin typeface="Arial Black" pitchFamily="34" charset="0"/>
                          <a:cs typeface="Courier New"/>
                        </a:rPr>
                        <a:t>Hello","World</a:t>
                      </a:r>
                      <a:r>
                        <a:rPr sz="2400" spc="-5" dirty="0" smtClean="0">
                          <a:latin typeface="Arial Black" pitchFamily="34" charset="0"/>
                          <a:cs typeface="Courier New"/>
                        </a:rPr>
                        <a:t>"</a:t>
                      </a:r>
                      <a:r>
                        <a:rPr lang="en-US" sz="2400" spc="-5" dirty="0" smtClean="0">
                          <a:latin typeface="Arial Black" pitchFamily="34" charset="0"/>
                          <a:cs typeface="Courier New"/>
                        </a:rPr>
                        <a:t>, “students”</a:t>
                      </a:r>
                      <a:r>
                        <a:rPr sz="2400" spc="-5" dirty="0" smtClean="0">
                          <a:latin typeface="Arial Black" pitchFamily="34" charset="0"/>
                          <a:cs typeface="Courier New"/>
                        </a:rPr>
                        <a:t>)</a:t>
                      </a:r>
                      <a:endParaRPr sz="2400" dirty="0">
                        <a:latin typeface="Arial Black" pitchFamily="34" charset="0"/>
                        <a:cs typeface="Courier New"/>
                      </a:endParaRPr>
                    </a:p>
                  </a:txBody>
                  <a:tcPr marL="0" marR="0" marT="1143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8420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5" dirty="0">
                          <a:latin typeface="Arial Black" pitchFamily="34" charset="0"/>
                          <a:cs typeface="Courier New"/>
                        </a:rPr>
                        <a:t>Hello</a:t>
                      </a:r>
                      <a:r>
                        <a:rPr sz="2400" spc="-10" dirty="0">
                          <a:latin typeface="Arial Black" pitchFamily="34" charset="0"/>
                          <a:cs typeface="Courier New"/>
                        </a:rPr>
                        <a:t> </a:t>
                      </a:r>
                      <a:r>
                        <a:rPr sz="2400" spc="-5" dirty="0" smtClean="0">
                          <a:latin typeface="Arial Black" pitchFamily="34" charset="0"/>
                          <a:cs typeface="Courier New"/>
                        </a:rPr>
                        <a:t>World</a:t>
                      </a:r>
                      <a:r>
                        <a:rPr lang="en-US" sz="2400" spc="-5" dirty="0" smtClean="0">
                          <a:latin typeface="Arial Black" pitchFamily="34" charset="0"/>
                          <a:cs typeface="Courier New"/>
                        </a:rPr>
                        <a:t> students</a:t>
                      </a:r>
                      <a:endParaRPr sz="2400" dirty="0">
                        <a:latin typeface="Arial Black" pitchFamily="34" charset="0"/>
                        <a:cs typeface="Courier New"/>
                      </a:endParaRPr>
                    </a:p>
                  </a:txBody>
                  <a:tcPr marL="0" marR="0" marT="11430" marB="0"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94358" y="381000"/>
          <a:ext cx="11292841" cy="58186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25642"/>
                <a:gridCol w="771095"/>
                <a:gridCol w="3496104"/>
              </a:tblGrid>
              <a:tr h="789399">
                <a:tc>
                  <a:txBody>
                    <a:bodyPr/>
                    <a:lstStyle/>
                    <a:p>
                      <a:pPr marL="169798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200" spc="-5" dirty="0">
                          <a:latin typeface="Arial Black" pitchFamily="34" charset="0"/>
                          <a:cs typeface="Arial"/>
                        </a:rPr>
                        <a:t>Example</a:t>
                      </a:r>
                      <a:endParaRPr sz="2200">
                        <a:latin typeface="Arial Black" pitchFamily="34" charset="0"/>
                        <a:cs typeface="Arial"/>
                      </a:endParaRPr>
                    </a:p>
                  </a:txBody>
                  <a:tcPr marL="0" marR="0" marT="26669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Arial Black" pitchFamily="34" charset="0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200" spc="-5" dirty="0">
                          <a:latin typeface="Arial Black" pitchFamily="34" charset="0"/>
                          <a:cs typeface="Arial"/>
                        </a:rPr>
                        <a:t>Output</a:t>
                      </a:r>
                      <a:endParaRPr sz="2200">
                        <a:latin typeface="Arial Black" pitchFamily="34" charset="0"/>
                        <a:cs typeface="Arial"/>
                      </a:endParaRPr>
                    </a:p>
                  </a:txBody>
                  <a:tcPr marL="0" marR="0" marT="26669" marB="0">
                    <a:solidFill>
                      <a:srgbClr val="B2B2B2"/>
                    </a:solidFill>
                  </a:tcPr>
                </a:tc>
              </a:tr>
              <a:tr h="1200898">
                <a:tc>
                  <a:txBody>
                    <a:bodyPr/>
                    <a:lstStyle/>
                    <a:p>
                      <a:pPr marL="90170">
                        <a:lnSpc>
                          <a:spcPts val="1545"/>
                        </a:lnSpc>
                        <a:spcBef>
                          <a:spcPts val="90"/>
                        </a:spcBef>
                      </a:pPr>
                      <a:endParaRPr lang="en-US" sz="2200" spc="-5" dirty="0" smtClean="0">
                        <a:latin typeface="Arial Black" pitchFamily="34" charset="0"/>
                        <a:cs typeface="Courier New"/>
                      </a:endParaRPr>
                    </a:p>
                    <a:p>
                      <a:pPr marL="90170">
                        <a:lnSpc>
                          <a:spcPts val="1545"/>
                        </a:lnSpc>
                        <a:spcBef>
                          <a:spcPts val="90"/>
                        </a:spcBef>
                      </a:pPr>
                      <a:r>
                        <a:rPr sz="2200" spc="-5" smtClean="0">
                          <a:latin typeface="Arial Black" pitchFamily="34" charset="0"/>
                          <a:cs typeface="Courier New"/>
                        </a:rPr>
                        <a:t>a</a:t>
                      </a:r>
                      <a:r>
                        <a:rPr sz="2200" spc="-5" dirty="0">
                          <a:latin typeface="Arial Black" pitchFamily="34" charset="0"/>
                          <a:cs typeface="Courier New"/>
                        </a:rPr>
                        <a:t>, b = 1,</a:t>
                      </a:r>
                      <a:r>
                        <a:rPr sz="2200" spc="-75" dirty="0">
                          <a:latin typeface="Arial Black" pitchFamily="34" charset="0"/>
                          <a:cs typeface="Courier New"/>
                        </a:rPr>
                        <a:t> </a:t>
                      </a:r>
                      <a:r>
                        <a:rPr sz="2200" spc="-5" dirty="0">
                          <a:latin typeface="Arial Black" pitchFamily="34" charset="0"/>
                          <a:cs typeface="Courier New"/>
                        </a:rPr>
                        <a:t>2</a:t>
                      </a:r>
                      <a:endParaRPr sz="2200">
                        <a:latin typeface="Arial Black" pitchFamily="34" charset="0"/>
                        <a:cs typeface="Courier New"/>
                      </a:endParaRPr>
                    </a:p>
                    <a:p>
                      <a:pPr marL="90170">
                        <a:lnSpc>
                          <a:spcPts val="1545"/>
                        </a:lnSpc>
                      </a:pPr>
                      <a:endParaRPr lang="en-US" sz="2200" spc="-5" dirty="0" smtClean="0">
                        <a:latin typeface="Arial Black" pitchFamily="34" charset="0"/>
                        <a:cs typeface="Courier New"/>
                      </a:endParaRPr>
                    </a:p>
                    <a:p>
                      <a:pPr marL="90170">
                        <a:lnSpc>
                          <a:spcPts val="1545"/>
                        </a:lnSpc>
                      </a:pPr>
                      <a:r>
                        <a:rPr sz="2200" spc="-5" smtClean="0">
                          <a:latin typeface="Arial Black" pitchFamily="34" charset="0"/>
                          <a:cs typeface="Courier New"/>
                        </a:rPr>
                        <a:t>print(a</a:t>
                      </a:r>
                      <a:r>
                        <a:rPr sz="2200" spc="-5" dirty="0">
                          <a:latin typeface="Arial Black" pitchFamily="34" charset="0"/>
                          <a:cs typeface="Courier New"/>
                        </a:rPr>
                        <a:t>,</a:t>
                      </a:r>
                      <a:r>
                        <a:rPr sz="2200" spc="-60" dirty="0">
                          <a:latin typeface="Arial Black" pitchFamily="34" charset="0"/>
                          <a:cs typeface="Courier New"/>
                        </a:rPr>
                        <a:t> </a:t>
                      </a:r>
                      <a:r>
                        <a:rPr sz="2200" spc="-5" dirty="0">
                          <a:latin typeface="Arial Black" pitchFamily="34" charset="0"/>
                          <a:cs typeface="Courier New"/>
                        </a:rPr>
                        <a:t>b)</a:t>
                      </a:r>
                      <a:endParaRPr sz="2200">
                        <a:latin typeface="Arial Black" pitchFamily="34" charset="0"/>
                        <a:cs typeface="Courier New"/>
                      </a:endParaRPr>
                    </a:p>
                  </a:txBody>
                  <a:tcPr marL="0" marR="0" marT="11430" marB="0">
                    <a:solidFill>
                      <a:srgbClr val="CC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200">
                        <a:latin typeface="Arial Black" pitchFamily="34" charset="0"/>
                        <a:cs typeface="Times New Roman"/>
                      </a:endParaRPr>
                    </a:p>
                    <a:p>
                      <a:pPr marL="789305">
                        <a:lnSpc>
                          <a:spcPct val="100000"/>
                        </a:lnSpc>
                      </a:pPr>
                      <a:r>
                        <a:rPr sz="2200" spc="-5" dirty="0">
                          <a:latin typeface="Arial Black" pitchFamily="34" charset="0"/>
                          <a:cs typeface="Courier New"/>
                        </a:rPr>
                        <a:t>1</a:t>
                      </a:r>
                      <a:r>
                        <a:rPr sz="2200" spc="-10" dirty="0">
                          <a:latin typeface="Arial Black" pitchFamily="34" charset="0"/>
                          <a:cs typeface="Courier New"/>
                        </a:rPr>
                        <a:t> </a:t>
                      </a:r>
                      <a:r>
                        <a:rPr sz="2200" spc="-5" dirty="0">
                          <a:latin typeface="Arial Black" pitchFamily="34" charset="0"/>
                          <a:cs typeface="Courier New"/>
                        </a:rPr>
                        <a:t>2</a:t>
                      </a:r>
                      <a:endParaRPr sz="2200">
                        <a:latin typeface="Arial Black" pitchFamily="34" charset="0"/>
                        <a:cs typeface="Courier New"/>
                      </a:endParaRPr>
                    </a:p>
                  </a:txBody>
                  <a:tcPr marL="0" marR="0" marT="5080" marB="0"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7670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200" spc="-5" dirty="0">
                          <a:latin typeface="Arial Black" pitchFamily="34" charset="0"/>
                          <a:cs typeface="Courier New"/>
                        </a:rPr>
                        <a:t>print(a, b,</a:t>
                      </a:r>
                      <a:r>
                        <a:rPr sz="2200" spc="-10" dirty="0">
                          <a:latin typeface="Arial Black" pitchFamily="34" charset="0"/>
                          <a:cs typeface="Courier New"/>
                        </a:rPr>
                        <a:t> </a:t>
                      </a:r>
                      <a:r>
                        <a:rPr sz="2200" spc="-5" dirty="0">
                          <a:latin typeface="Arial Black" pitchFamily="34" charset="0"/>
                          <a:cs typeface="Courier New"/>
                        </a:rPr>
                        <a:t>sep=",")</a:t>
                      </a:r>
                      <a:endParaRPr sz="2200">
                        <a:latin typeface="Arial Black" pitchFamily="34" charset="0"/>
                        <a:cs typeface="Courier New"/>
                      </a:endParaRPr>
                    </a:p>
                  </a:txBody>
                  <a:tcPr marL="0" marR="0" marT="11430" marB="0">
                    <a:solidFill>
                      <a:srgbClr val="E5E5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8930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200" spc="-5" dirty="0">
                          <a:latin typeface="Arial Black" pitchFamily="34" charset="0"/>
                          <a:cs typeface="Courier New"/>
                        </a:rPr>
                        <a:t>1,2</a:t>
                      </a:r>
                      <a:endParaRPr sz="2200">
                        <a:latin typeface="Arial Black" pitchFamily="34" charset="0"/>
                        <a:cs typeface="Courier New"/>
                      </a:endParaRPr>
                    </a:p>
                  </a:txBody>
                  <a:tcPr marL="0" marR="0" marT="11430" marB="0">
                    <a:solidFill>
                      <a:srgbClr val="E5E5E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096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200" spc="-5" dirty="0">
                          <a:latin typeface="Arial Black" pitchFamily="34" charset="0"/>
                          <a:cs typeface="Courier New"/>
                        </a:rPr>
                        <a:t>print(a, b,</a:t>
                      </a:r>
                      <a:r>
                        <a:rPr sz="2200" spc="-10" dirty="0">
                          <a:latin typeface="Arial Black" pitchFamily="34" charset="0"/>
                          <a:cs typeface="Courier New"/>
                        </a:rPr>
                        <a:t> </a:t>
                      </a:r>
                      <a:r>
                        <a:rPr sz="2200" spc="-5" dirty="0">
                          <a:latin typeface="Arial Black" pitchFamily="34" charset="0"/>
                          <a:cs typeface="Courier New"/>
                        </a:rPr>
                        <a:t>sep=':')</a:t>
                      </a:r>
                      <a:endParaRPr sz="2200">
                        <a:latin typeface="Arial Black" pitchFamily="34" charset="0"/>
                        <a:cs typeface="Courier New"/>
                      </a:endParaRPr>
                    </a:p>
                  </a:txBody>
                  <a:tcPr marL="0" marR="0" marT="10160" marB="0">
                    <a:solidFill>
                      <a:srgbClr val="CC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8930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200" spc="-5" dirty="0">
                          <a:latin typeface="Arial Black" pitchFamily="34" charset="0"/>
                          <a:cs typeface="Courier New"/>
                        </a:rPr>
                        <a:t>1:2</a:t>
                      </a:r>
                      <a:endParaRPr sz="2200">
                        <a:latin typeface="Arial Black" pitchFamily="34" charset="0"/>
                        <a:cs typeface="Courier New"/>
                      </a:endParaRPr>
                    </a:p>
                  </a:txBody>
                  <a:tcPr marL="0" marR="0" marT="10160" marB="0"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620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200" spc="-5" dirty="0">
                          <a:latin typeface="Arial Black" pitchFamily="34" charset="0"/>
                          <a:cs typeface="Courier New"/>
                        </a:rPr>
                        <a:t>print(a, b,</a:t>
                      </a:r>
                      <a:r>
                        <a:rPr sz="2200" spc="-10" dirty="0">
                          <a:latin typeface="Arial Black" pitchFamily="34" charset="0"/>
                          <a:cs typeface="Courier New"/>
                        </a:rPr>
                        <a:t> </a:t>
                      </a:r>
                      <a:r>
                        <a:rPr sz="2200" spc="-5">
                          <a:latin typeface="Arial Black" pitchFamily="34" charset="0"/>
                          <a:cs typeface="Courier New"/>
                        </a:rPr>
                        <a:t>sep</a:t>
                      </a:r>
                      <a:r>
                        <a:rPr sz="2200" spc="-5" smtClean="0">
                          <a:latin typeface="Arial Black" pitchFamily="34" charset="0"/>
                          <a:cs typeface="Courier New"/>
                        </a:rPr>
                        <a:t>='---')</a:t>
                      </a:r>
                      <a:endParaRPr lang="en-US" sz="2200" spc="-5" dirty="0" smtClean="0">
                        <a:latin typeface="Arial Black" pitchFamily="34" charset="0"/>
                        <a:cs typeface="Courier New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IN" sz="2200" spc="-5" dirty="0" smtClean="0">
                          <a:latin typeface="Arial Black" pitchFamily="34" charset="0"/>
                          <a:cs typeface="Courier New"/>
                        </a:rPr>
                        <a:t>print(“ Hello”, “How are you?”, sep=“---”)</a:t>
                      </a:r>
                    </a:p>
                  </a:txBody>
                  <a:tcPr marL="0" marR="0" marT="11430" marB="0">
                    <a:solidFill>
                      <a:srgbClr val="E5E5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8930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200" spc="-5" dirty="0">
                          <a:latin typeface="Arial Black" pitchFamily="34" charset="0"/>
                          <a:cs typeface="Courier New"/>
                        </a:rPr>
                        <a:t>1-</a:t>
                      </a:r>
                      <a:r>
                        <a:rPr sz="2200" spc="-5">
                          <a:latin typeface="Arial Black" pitchFamily="34" charset="0"/>
                          <a:cs typeface="Courier New"/>
                        </a:rPr>
                        <a:t>--</a:t>
                      </a:r>
                      <a:r>
                        <a:rPr sz="2200" spc="-5" smtClean="0">
                          <a:latin typeface="Arial Black" pitchFamily="34" charset="0"/>
                          <a:cs typeface="Courier New"/>
                        </a:rPr>
                        <a:t>2</a:t>
                      </a:r>
                      <a:endParaRPr lang="en-US" sz="2200" spc="-5" dirty="0" smtClean="0">
                        <a:latin typeface="Arial Black" pitchFamily="34" charset="0"/>
                        <a:cs typeface="Courier New"/>
                      </a:endParaRPr>
                    </a:p>
                    <a:p>
                      <a:pPr marL="78930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sz="2200" spc="-5" dirty="0" smtClean="0">
                          <a:latin typeface="Arial Black" pitchFamily="34" charset="0"/>
                          <a:cs typeface="Courier New"/>
                        </a:rPr>
                        <a:t>Hello</a:t>
                      </a:r>
                      <a:r>
                        <a:rPr lang="en-US" sz="2200" spc="-5" baseline="0" dirty="0" smtClean="0">
                          <a:latin typeface="Arial Black" pitchFamily="34" charset="0"/>
                          <a:cs typeface="Courier New"/>
                        </a:rPr>
                        <a:t> --- How are you?</a:t>
                      </a:r>
                      <a:endParaRPr sz="2200">
                        <a:latin typeface="Arial Black" pitchFamily="34" charset="0"/>
                        <a:cs typeface="Courier New"/>
                      </a:endParaRPr>
                    </a:p>
                  </a:txBody>
                  <a:tcPr marL="0" marR="0" marT="11430" marB="0">
                    <a:solidFill>
                      <a:srgbClr val="E5E5E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990600">
                <a:tc>
                  <a:txBody>
                    <a:bodyPr/>
                    <a:lstStyle/>
                    <a:p>
                      <a:pPr marL="90170" marR="996315">
                        <a:lnSpc>
                          <a:spcPts val="1400"/>
                        </a:lnSpc>
                        <a:spcBef>
                          <a:spcPts val="370"/>
                        </a:spcBef>
                      </a:pPr>
                      <a:endParaRPr lang="en-US" sz="2200" spc="-5" dirty="0" smtClean="0">
                        <a:latin typeface="Arial Black" pitchFamily="34" charset="0"/>
                        <a:cs typeface="Courier New"/>
                      </a:endParaRPr>
                    </a:p>
                    <a:p>
                      <a:pPr marL="90170" marR="996315">
                        <a:lnSpc>
                          <a:spcPts val="1400"/>
                        </a:lnSpc>
                        <a:spcBef>
                          <a:spcPts val="370"/>
                        </a:spcBef>
                      </a:pPr>
                      <a:r>
                        <a:rPr sz="2200" spc="-5" smtClean="0">
                          <a:latin typeface="Arial Black" pitchFamily="34" charset="0"/>
                          <a:cs typeface="Courier New"/>
                        </a:rPr>
                        <a:t>print</a:t>
                      </a:r>
                      <a:r>
                        <a:rPr sz="2200" spc="-5" dirty="0">
                          <a:latin typeface="Arial Black" pitchFamily="34" charset="0"/>
                          <a:cs typeface="Courier New"/>
                        </a:rPr>
                        <a:t>("Hello", end</a:t>
                      </a:r>
                      <a:r>
                        <a:rPr sz="2200" spc="-5">
                          <a:latin typeface="Arial Black" pitchFamily="34" charset="0"/>
                          <a:cs typeface="Courier New"/>
                        </a:rPr>
                        <a:t>="") </a:t>
                      </a:r>
                      <a:endParaRPr lang="en-US" sz="2200" spc="-5" dirty="0" smtClean="0">
                        <a:latin typeface="Arial Black" pitchFamily="34" charset="0"/>
                        <a:cs typeface="Courier New"/>
                      </a:endParaRPr>
                    </a:p>
                    <a:p>
                      <a:pPr marL="90170" marR="996315">
                        <a:lnSpc>
                          <a:spcPts val="1400"/>
                        </a:lnSpc>
                        <a:spcBef>
                          <a:spcPts val="370"/>
                        </a:spcBef>
                      </a:pPr>
                      <a:endParaRPr lang="en-US" sz="2200" spc="-5" dirty="0" smtClean="0">
                        <a:latin typeface="Arial Black" pitchFamily="34" charset="0"/>
                        <a:cs typeface="Courier New"/>
                      </a:endParaRPr>
                    </a:p>
                    <a:p>
                      <a:pPr marL="90170" marR="996315">
                        <a:lnSpc>
                          <a:spcPts val="1400"/>
                        </a:lnSpc>
                        <a:spcBef>
                          <a:spcPts val="370"/>
                        </a:spcBef>
                      </a:pPr>
                      <a:r>
                        <a:rPr sz="2200" spc="-5" smtClean="0">
                          <a:latin typeface="Arial Black" pitchFamily="34" charset="0"/>
                          <a:cs typeface="Courier New"/>
                        </a:rPr>
                        <a:t>print</a:t>
                      </a:r>
                      <a:r>
                        <a:rPr sz="2200" spc="-5" dirty="0">
                          <a:latin typeface="Arial Black" pitchFamily="34" charset="0"/>
                          <a:cs typeface="Courier New"/>
                        </a:rPr>
                        <a:t>("World")</a:t>
                      </a:r>
                      <a:endParaRPr sz="2200">
                        <a:latin typeface="Arial Black" pitchFamily="34" charset="0"/>
                        <a:cs typeface="Courier New"/>
                      </a:endParaRPr>
                    </a:p>
                  </a:txBody>
                  <a:tcPr marL="0" marR="0" marT="46990" marB="0">
                    <a:solidFill>
                      <a:srgbClr val="CC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8930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200" spc="-5" dirty="0">
                          <a:latin typeface="Arial Black" pitchFamily="34" charset="0"/>
                          <a:cs typeface="Courier New"/>
                        </a:rPr>
                        <a:t>HelloWorld</a:t>
                      </a:r>
                      <a:endParaRPr sz="2200">
                        <a:latin typeface="Arial Black" pitchFamily="34" charset="0"/>
                        <a:cs typeface="Courier New"/>
                      </a:endParaRPr>
                    </a:p>
                  </a:txBody>
                  <a:tcPr marL="0" marR="0" marT="11430" marB="0"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89402">
                <a:tc>
                  <a:txBody>
                    <a:bodyPr/>
                    <a:lstStyle/>
                    <a:p>
                      <a:pPr marL="90170" marR="782955">
                        <a:lnSpc>
                          <a:spcPts val="1400"/>
                        </a:lnSpc>
                        <a:spcBef>
                          <a:spcPts val="370"/>
                        </a:spcBef>
                      </a:pPr>
                      <a:r>
                        <a:rPr sz="2200" spc="-5" dirty="0">
                          <a:latin typeface="Arial Black" pitchFamily="34" charset="0"/>
                          <a:cs typeface="Courier New"/>
                        </a:rPr>
                        <a:t>print("Hello",</a:t>
                      </a:r>
                      <a:r>
                        <a:rPr sz="2200" spc="5" dirty="0">
                          <a:latin typeface="Arial Black" pitchFamily="34" charset="0"/>
                          <a:cs typeface="Courier New"/>
                        </a:rPr>
                        <a:t> </a:t>
                      </a:r>
                      <a:r>
                        <a:rPr sz="2200" spc="-5" dirty="0">
                          <a:latin typeface="Arial Black" pitchFamily="34" charset="0"/>
                          <a:cs typeface="Courier New"/>
                        </a:rPr>
                        <a:t>end="\</a:t>
                      </a:r>
                      <a:r>
                        <a:rPr sz="2200" spc="-5">
                          <a:latin typeface="Arial Black" pitchFamily="34" charset="0"/>
                          <a:cs typeface="Courier New"/>
                        </a:rPr>
                        <a:t>t</a:t>
                      </a:r>
                      <a:r>
                        <a:rPr sz="2200" spc="-5" smtClean="0">
                          <a:latin typeface="Arial Black" pitchFamily="34" charset="0"/>
                          <a:cs typeface="Courier New"/>
                        </a:rPr>
                        <a:t>")</a:t>
                      </a:r>
                      <a:endParaRPr lang="en-US" sz="2200" spc="-5" dirty="0" smtClean="0">
                        <a:latin typeface="Arial Black" pitchFamily="34" charset="0"/>
                        <a:cs typeface="Courier New"/>
                      </a:endParaRPr>
                    </a:p>
                    <a:p>
                      <a:pPr marL="90170" marR="782955">
                        <a:lnSpc>
                          <a:spcPts val="1400"/>
                        </a:lnSpc>
                        <a:spcBef>
                          <a:spcPts val="370"/>
                        </a:spcBef>
                      </a:pPr>
                      <a:endParaRPr lang="en-US" sz="2200" spc="-5" dirty="0" smtClean="0">
                        <a:latin typeface="Arial Black" pitchFamily="34" charset="0"/>
                        <a:cs typeface="Courier New"/>
                      </a:endParaRPr>
                    </a:p>
                    <a:p>
                      <a:pPr marL="90170" marR="782955">
                        <a:lnSpc>
                          <a:spcPts val="1400"/>
                        </a:lnSpc>
                        <a:spcBef>
                          <a:spcPts val="370"/>
                        </a:spcBef>
                      </a:pPr>
                      <a:r>
                        <a:rPr sz="2200" spc="-5" smtClean="0">
                          <a:latin typeface="Arial Black" pitchFamily="34" charset="0"/>
                          <a:cs typeface="Courier New"/>
                        </a:rPr>
                        <a:t>print</a:t>
                      </a:r>
                      <a:r>
                        <a:rPr sz="2200" spc="-5" dirty="0">
                          <a:latin typeface="Arial Black" pitchFamily="34" charset="0"/>
                          <a:cs typeface="Courier New"/>
                        </a:rPr>
                        <a:t>("World")</a:t>
                      </a:r>
                      <a:endParaRPr sz="2200">
                        <a:latin typeface="Arial Black" pitchFamily="34" charset="0"/>
                        <a:cs typeface="Courier New"/>
                      </a:endParaRPr>
                    </a:p>
                  </a:txBody>
                  <a:tcPr marL="0" marR="0" marT="46990" marB="0">
                    <a:solidFill>
                      <a:srgbClr val="E5E5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89305">
                        <a:lnSpc>
                          <a:spcPct val="100000"/>
                        </a:lnSpc>
                        <a:spcBef>
                          <a:spcPts val="90"/>
                        </a:spcBef>
                        <a:tabLst>
                          <a:tab pos="1536065" algn="l"/>
                        </a:tabLst>
                      </a:pPr>
                      <a:r>
                        <a:rPr sz="2200" spc="-5" dirty="0">
                          <a:latin typeface="Arial Black" pitchFamily="34" charset="0"/>
                          <a:cs typeface="Courier New"/>
                        </a:rPr>
                        <a:t>Hello</a:t>
                      </a:r>
                      <a:r>
                        <a:rPr sz="2200" spc="-5">
                          <a:latin typeface="Arial Black" pitchFamily="34" charset="0"/>
                          <a:cs typeface="Courier New"/>
                        </a:rPr>
                        <a:t>	</a:t>
                      </a:r>
                      <a:r>
                        <a:rPr lang="en-US" sz="2200" spc="-5" dirty="0" smtClean="0">
                          <a:latin typeface="Arial Black" pitchFamily="34" charset="0"/>
                          <a:cs typeface="Courier New"/>
                        </a:rPr>
                        <a:t>   </a:t>
                      </a:r>
                      <a:r>
                        <a:rPr sz="2200" spc="-5" smtClean="0">
                          <a:latin typeface="Arial Black" pitchFamily="34" charset="0"/>
                          <a:cs typeface="Courier New"/>
                        </a:rPr>
                        <a:t>World</a:t>
                      </a:r>
                      <a:endParaRPr sz="2200">
                        <a:latin typeface="Arial Black" pitchFamily="34" charset="0"/>
                        <a:cs typeface="Courier New"/>
                      </a:endParaRPr>
                    </a:p>
                  </a:txBody>
                  <a:tcPr marL="0" marR="0" marT="11430" marB="0">
                    <a:solidFill>
                      <a:srgbClr val="E5E5E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 smtClean="0">
                <a:latin typeface="吟$躧只"/>
              </a:rPr>
              <a:t>To use </a:t>
            </a:r>
            <a:r>
              <a:rPr lang="en-US" sz="2200" dirty="0" smtClean="0">
                <a:latin typeface="吟$躧只"/>
                <a:hlinkClick r:id="rId2"/>
              </a:rPr>
              <a:t>formatted string literals</a:t>
            </a:r>
            <a:r>
              <a:rPr lang="en-US" sz="2200" dirty="0" smtClean="0">
                <a:latin typeface="吟$躧只"/>
              </a:rPr>
              <a:t>, begin a string with f or F before the opening quotation mark or double or triple quotation mark. Inside this string, you can write a Python expression between { and } characters that can refer to variables or literal values.</a:t>
            </a:r>
            <a:endParaRPr lang="en-IN" sz="2200" dirty="0">
              <a:latin typeface="吟$躧只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/>
              <a:t>&gt;&gt;&gt; </a:t>
            </a:r>
            <a:r>
              <a:rPr lang="en-IN" dirty="0" err="1" smtClean="0"/>
              <a:t>f'hello</a:t>
            </a:r>
            <a:r>
              <a:rPr lang="en-IN" dirty="0" smtClean="0"/>
              <a:t>'</a:t>
            </a:r>
          </a:p>
          <a:p>
            <a:pPr>
              <a:buNone/>
            </a:pP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Output   :    'hello'</a:t>
            </a:r>
          </a:p>
          <a:p>
            <a:pPr>
              <a:buNone/>
            </a:pPr>
            <a:r>
              <a:rPr lang="en-IN" dirty="0" smtClean="0"/>
              <a:t>&gt;&gt;&gt; roll =10</a:t>
            </a:r>
          </a:p>
          <a:p>
            <a:pPr>
              <a:buNone/>
            </a:pPr>
            <a:r>
              <a:rPr lang="en-IN" dirty="0" smtClean="0"/>
              <a:t>&gt;&gt;&gt; name="</a:t>
            </a:r>
            <a:r>
              <a:rPr lang="en-IN" dirty="0" err="1" smtClean="0"/>
              <a:t>jyoti</a:t>
            </a:r>
            <a:r>
              <a:rPr lang="en-IN" dirty="0" smtClean="0"/>
              <a:t>"</a:t>
            </a:r>
          </a:p>
          <a:p>
            <a:pPr>
              <a:buNone/>
            </a:pPr>
            <a:r>
              <a:rPr lang="en-IN" dirty="0" smtClean="0"/>
              <a:t>&gt;&gt;&gt; f' roll no: {roll}   </a:t>
            </a:r>
            <a:r>
              <a:rPr lang="en-IN" dirty="0" err="1" smtClean="0"/>
              <a:t>name_stud</a:t>
            </a:r>
            <a:r>
              <a:rPr lang="en-IN" dirty="0" smtClean="0"/>
              <a:t>: {name}‘</a:t>
            </a:r>
          </a:p>
          <a:p>
            <a:pPr>
              <a:buNone/>
            </a:pPr>
            <a:r>
              <a:rPr lang="en-IN" dirty="0" smtClean="0"/>
              <a:t>&gt;&gt;&gt; F' roll no: {roll}   </a:t>
            </a:r>
            <a:r>
              <a:rPr lang="en-IN" dirty="0" err="1" smtClean="0"/>
              <a:t>name_stud</a:t>
            </a:r>
            <a:r>
              <a:rPr lang="en-IN" dirty="0" smtClean="0"/>
              <a:t>: {name}‘</a:t>
            </a: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Output:</a:t>
            </a:r>
            <a:endParaRPr lang="en-IN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chemeClr val="accent4">
                    <a:lumMod val="50000"/>
                  </a:schemeClr>
                </a:solidFill>
              </a:rPr>
              <a:t>' roll no: 10   </a:t>
            </a:r>
            <a:r>
              <a:rPr lang="en-IN" b="1" dirty="0" err="1" smtClean="0">
                <a:solidFill>
                  <a:schemeClr val="accent4">
                    <a:lumMod val="50000"/>
                  </a:schemeClr>
                </a:solidFill>
              </a:rPr>
              <a:t>name_stud</a:t>
            </a:r>
            <a:r>
              <a:rPr lang="en-IN" b="1" dirty="0" smtClean="0">
                <a:solidFill>
                  <a:schemeClr val="accent4">
                    <a:lumMod val="50000"/>
                  </a:schemeClr>
                </a:solidFill>
              </a:rPr>
              <a:t>: </a:t>
            </a:r>
            <a:r>
              <a:rPr lang="en-IN" b="1" dirty="0" err="1" smtClean="0">
                <a:solidFill>
                  <a:schemeClr val="accent4">
                    <a:lumMod val="50000"/>
                  </a:schemeClr>
                </a:solidFill>
              </a:rPr>
              <a:t>jyoti</a:t>
            </a:r>
            <a:r>
              <a:rPr lang="en-IN" b="1" dirty="0" smtClean="0">
                <a:solidFill>
                  <a:schemeClr val="accent4">
                    <a:lumMod val="50000"/>
                  </a:schemeClr>
                </a:solidFill>
              </a:rPr>
              <a:t>‘</a:t>
            </a:r>
          </a:p>
          <a:p>
            <a:pPr>
              <a:buNone/>
            </a:pPr>
            <a:r>
              <a:rPr lang="en-IN" b="1" dirty="0" smtClean="0">
                <a:solidFill>
                  <a:schemeClr val="accent4">
                    <a:lumMod val="50000"/>
                  </a:schemeClr>
                </a:solidFill>
              </a:rPr>
              <a:t>' roll no: 10   </a:t>
            </a:r>
            <a:r>
              <a:rPr lang="en-IN" b="1" dirty="0" err="1" smtClean="0">
                <a:solidFill>
                  <a:schemeClr val="accent4">
                    <a:lumMod val="50000"/>
                  </a:schemeClr>
                </a:solidFill>
              </a:rPr>
              <a:t>name_stud</a:t>
            </a:r>
            <a:r>
              <a:rPr lang="en-IN" b="1" dirty="0" smtClean="0">
                <a:solidFill>
                  <a:schemeClr val="accent4">
                    <a:lumMod val="50000"/>
                  </a:schemeClr>
                </a:solidFill>
              </a:rPr>
              <a:t>: </a:t>
            </a:r>
            <a:r>
              <a:rPr lang="en-IN" b="1" dirty="0" err="1" smtClean="0">
                <a:solidFill>
                  <a:schemeClr val="accent4">
                    <a:lumMod val="50000"/>
                  </a:schemeClr>
                </a:solidFill>
              </a:rPr>
              <a:t>jyoti</a:t>
            </a:r>
            <a:r>
              <a:rPr lang="en-IN" b="1" dirty="0" smtClean="0">
                <a:solidFill>
                  <a:schemeClr val="accent4">
                    <a:lumMod val="50000"/>
                  </a:schemeClr>
                </a:solidFill>
              </a:rPr>
              <a:t>'</a:t>
            </a:r>
          </a:p>
          <a:p>
            <a:pPr>
              <a:buNone/>
            </a:pPr>
            <a:endParaRPr lang="en-IN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981"/>
            <a:ext cx="48069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0000"/>
                </a:solidFill>
              </a:rPr>
              <a:t>Input()</a:t>
            </a:r>
            <a:r>
              <a:rPr sz="4400" spc="-80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function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8150225" cy="223139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input() </a:t>
            </a:r>
            <a:r>
              <a:rPr sz="2800" spc="-5" dirty="0">
                <a:latin typeface="Calibri"/>
                <a:cs typeface="Calibri"/>
              </a:rPr>
              <a:t>function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35" dirty="0">
                <a:latin typeface="Calibri"/>
                <a:cs typeface="Calibri"/>
              </a:rPr>
              <a:t>take </a:t>
            </a:r>
            <a:r>
              <a:rPr sz="2800" spc="-10" dirty="0">
                <a:latin typeface="Calibri"/>
                <a:cs typeface="Calibri"/>
              </a:rPr>
              <a:t>the input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user.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30" dirty="0">
                <a:latin typeface="Calibri"/>
                <a:cs typeface="Calibri"/>
              </a:rPr>
              <a:t>syntax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input()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input([prompt])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0" dirty="0">
                <a:latin typeface="Calibri"/>
                <a:cs typeface="Calibri"/>
              </a:rPr>
              <a:t>where </a:t>
            </a:r>
            <a:r>
              <a:rPr sz="2400" spc="-15" dirty="0">
                <a:latin typeface="Calibri"/>
                <a:cs typeface="Calibri"/>
              </a:rPr>
              <a:t>prompt </a:t>
            </a:r>
            <a:r>
              <a:rPr sz="2400" dirty="0">
                <a:latin typeface="Calibri"/>
                <a:cs typeface="Calibri"/>
              </a:rPr>
              <a:t>is the </a:t>
            </a:r>
            <a:r>
              <a:rPr sz="2400" spc="-5" dirty="0">
                <a:latin typeface="Calibri"/>
                <a:cs typeface="Calibri"/>
              </a:rPr>
              <a:t>string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dirty="0">
                <a:latin typeface="Calibri"/>
                <a:cs typeface="Calibri"/>
              </a:rPr>
              <a:t>wish </a:t>
            </a:r>
            <a:r>
              <a:rPr sz="2400" spc="-15" dirty="0">
                <a:latin typeface="Calibri"/>
                <a:cs typeface="Calibri"/>
              </a:rPr>
              <a:t>to display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screen.</a:t>
            </a:r>
            <a:endParaRPr sz="2400">
              <a:latin typeface="Calibri"/>
              <a:cs typeface="Calibri"/>
            </a:endParaRPr>
          </a:p>
          <a:p>
            <a:pPr marL="767080" lvl="1" indent="-29781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767080" algn="l"/>
                <a:tab pos="767715" algn="l"/>
              </a:tabLst>
            </a:pPr>
            <a:r>
              <a:rPr sz="2400" dirty="0">
                <a:latin typeface="Calibri"/>
                <a:cs typeface="Calibri"/>
              </a:rPr>
              <a:t>It 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optional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2767525" y="4117847"/>
            <a:ext cx="5912779" cy="2029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685800"/>
            <a:ext cx="9624695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Calibri"/>
                <a:cs typeface="Calibri"/>
              </a:rPr>
              <a:t>Entered </a:t>
            </a:r>
            <a:r>
              <a:rPr sz="2800" spc="-10" dirty="0">
                <a:latin typeface="Calibri"/>
                <a:cs typeface="Calibri"/>
              </a:rPr>
              <a:t>value </a:t>
            </a:r>
            <a:r>
              <a:rPr sz="2800" spc="-5" dirty="0">
                <a:latin typeface="Calibri"/>
                <a:cs typeface="Calibri"/>
              </a:rPr>
              <a:t>10 is a string, </a:t>
            </a:r>
            <a:r>
              <a:rPr sz="2800" spc="-10" dirty="0">
                <a:latin typeface="Calibri"/>
                <a:cs typeface="Calibri"/>
              </a:rPr>
              <a:t>not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number.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30" dirty="0">
                <a:latin typeface="Calibri"/>
                <a:cs typeface="Calibri"/>
              </a:rPr>
              <a:t>To </a:t>
            </a:r>
            <a:r>
              <a:rPr sz="2800" spc="-20" dirty="0">
                <a:latin typeface="Calibri"/>
                <a:cs typeface="Calibri"/>
              </a:rPr>
              <a:t>convert </a:t>
            </a:r>
            <a:r>
              <a:rPr sz="2800" spc="-5" dirty="0">
                <a:latin typeface="Calibri"/>
                <a:cs typeface="Calibri"/>
              </a:rPr>
              <a:t>this </a:t>
            </a:r>
            <a:r>
              <a:rPr sz="2800" spc="-20" dirty="0">
                <a:latin typeface="Calibri"/>
                <a:cs typeface="Calibri"/>
              </a:rPr>
              <a:t>into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number </a:t>
            </a:r>
            <a:r>
              <a:rPr sz="2800" spc="-15" dirty="0">
                <a:latin typeface="Calibri"/>
                <a:cs typeface="Calibri"/>
              </a:rPr>
              <a:t>we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use </a:t>
            </a:r>
            <a:r>
              <a:rPr sz="2800" spc="-10" dirty="0">
                <a:latin typeface="Calibri"/>
                <a:cs typeface="Calibri"/>
              </a:rPr>
              <a:t>int()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0" dirty="0">
                <a:latin typeface="Calibri"/>
                <a:cs typeface="Calibri"/>
              </a:rPr>
              <a:t>float()</a:t>
            </a:r>
            <a:r>
              <a:rPr sz="2800" spc="3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functions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0" y="3200400"/>
            <a:ext cx="9084310" cy="83629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9235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This same </a:t>
            </a:r>
            <a:r>
              <a:rPr sz="2800" spc="-15" dirty="0">
                <a:latin typeface="Calibri"/>
                <a:cs typeface="Calibri"/>
              </a:rPr>
              <a:t>operation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5" dirty="0">
                <a:latin typeface="Calibri"/>
                <a:cs typeface="Calibri"/>
              </a:rPr>
              <a:t>performed </a:t>
            </a:r>
            <a:r>
              <a:rPr sz="2800" spc="-10" dirty="0">
                <a:latin typeface="Calibri"/>
                <a:cs typeface="Calibri"/>
              </a:rPr>
              <a:t>using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eval(). </a:t>
            </a: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10" dirty="0">
                <a:latin typeface="Calibri"/>
                <a:cs typeface="Calibri"/>
              </a:rPr>
              <a:t>can  </a:t>
            </a:r>
            <a:r>
              <a:rPr sz="2800" spc="-20" dirty="0">
                <a:latin typeface="Calibri"/>
                <a:cs typeface="Calibri"/>
              </a:rPr>
              <a:t>evaluate </a:t>
            </a:r>
            <a:r>
              <a:rPr sz="2800" spc="-15" dirty="0">
                <a:latin typeface="Calibri"/>
                <a:cs typeface="Calibri"/>
              </a:rPr>
              <a:t>expressions, provided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input </a:t>
            </a:r>
            <a:r>
              <a:rPr sz="2800" spc="-5" dirty="0">
                <a:latin typeface="Calibri"/>
                <a:cs typeface="Calibri"/>
              </a:rPr>
              <a:t>is a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string.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600" y="1981200"/>
            <a:ext cx="3711864" cy="1110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81200" y="4038600"/>
            <a:ext cx="8555848" cy="20787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48069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spc="-5" dirty="0" err="1" smtClean="0">
                <a:solidFill>
                  <a:srgbClr val="000000"/>
                </a:solidFill>
              </a:rPr>
              <a:t>eval</a:t>
            </a:r>
            <a:r>
              <a:rPr sz="4400" spc="-5" smtClean="0">
                <a:solidFill>
                  <a:srgbClr val="000000"/>
                </a:solidFill>
              </a:rPr>
              <a:t>()</a:t>
            </a:r>
            <a:r>
              <a:rPr sz="4400" spc="-80" smtClean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function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1447800"/>
            <a:ext cx="8150225" cy="213007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tabLst>
                <a:tab pos="241935" algn="l"/>
              </a:tabLst>
            </a:pPr>
            <a:r>
              <a:rPr lang="en-US" sz="2800" spc="-10" dirty="0" smtClean="0">
                <a:cs typeface="Calibri"/>
              </a:rPr>
              <a:t>num=</a:t>
            </a:r>
            <a:r>
              <a:rPr lang="en-US" sz="2800" spc="-10" dirty="0" err="1" smtClean="0">
                <a:cs typeface="Calibri"/>
              </a:rPr>
              <a:t>eval</a:t>
            </a:r>
            <a:r>
              <a:rPr lang="en-US" sz="2800" spc="-10" dirty="0" smtClean="0">
                <a:cs typeface="Calibri"/>
              </a:rPr>
              <a:t> (input("enter the value of num:  "))</a:t>
            </a:r>
          </a:p>
          <a:p>
            <a:pPr marL="241300" indent="-229235">
              <a:lnSpc>
                <a:spcPct val="100000"/>
              </a:lnSpc>
              <a:spcBef>
                <a:spcPts val="770"/>
              </a:spcBef>
              <a:tabLst>
                <a:tab pos="241935" algn="l"/>
              </a:tabLst>
            </a:pPr>
            <a:r>
              <a:rPr lang="en-US" sz="2800" spc="-10" dirty="0" smtClean="0">
                <a:cs typeface="Calibri"/>
              </a:rPr>
              <a:t>sum=num+5</a:t>
            </a:r>
          </a:p>
          <a:p>
            <a:pPr marL="241300" indent="-229235">
              <a:lnSpc>
                <a:spcPct val="100000"/>
              </a:lnSpc>
              <a:spcBef>
                <a:spcPts val="770"/>
              </a:spcBef>
              <a:tabLst>
                <a:tab pos="241935" algn="l"/>
              </a:tabLst>
            </a:pPr>
            <a:r>
              <a:rPr lang="en-US" sz="2800" spc="-10" dirty="0" smtClean="0">
                <a:cs typeface="Calibri"/>
              </a:rPr>
              <a:t>print('value of num is {}'.format(num))</a:t>
            </a:r>
          </a:p>
          <a:p>
            <a:pPr marL="241300" indent="-229235">
              <a:lnSpc>
                <a:spcPct val="100000"/>
              </a:lnSpc>
              <a:spcBef>
                <a:spcPts val="770"/>
              </a:spcBef>
              <a:tabLst>
                <a:tab pos="241935" algn="l"/>
              </a:tabLst>
            </a:pPr>
            <a:r>
              <a:rPr lang="en-US" sz="2800" spc="-10" dirty="0" smtClean="0">
                <a:cs typeface="Calibri"/>
              </a:rPr>
              <a:t>print('value of sum is {}'.format(sum))</a:t>
            </a:r>
            <a:endParaRPr lang="en-US" sz="2800" spc="-10" dirty="0">
              <a:cs typeface="Calibri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762000" y="3733800"/>
            <a:ext cx="8150225" cy="266355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tabLst>
                <a:tab pos="241935" algn="l"/>
              </a:tabLst>
            </a:pPr>
            <a:r>
              <a:rPr lang="en-US" sz="2800" b="1" spc="-10" dirty="0" smtClean="0">
                <a:solidFill>
                  <a:schemeClr val="accent1">
                    <a:lumMod val="50000"/>
                  </a:schemeClr>
                </a:solidFill>
                <a:cs typeface="Calibri"/>
              </a:rPr>
              <a:t>Output:</a:t>
            </a:r>
          </a:p>
          <a:p>
            <a:pPr marL="241300" indent="-229235">
              <a:lnSpc>
                <a:spcPct val="100000"/>
              </a:lnSpc>
              <a:spcBef>
                <a:spcPts val="770"/>
              </a:spcBef>
              <a:tabLst>
                <a:tab pos="241935" algn="l"/>
              </a:tabLst>
            </a:pPr>
            <a:r>
              <a:rPr lang="en-US" sz="2800" b="1" spc="-10" dirty="0" smtClean="0">
                <a:solidFill>
                  <a:schemeClr val="accent1">
                    <a:lumMod val="50000"/>
                  </a:schemeClr>
                </a:solidFill>
                <a:cs typeface="Calibri"/>
              </a:rPr>
              <a:t>enter the value of num:  12</a:t>
            </a:r>
          </a:p>
          <a:p>
            <a:pPr marL="241300" indent="-229235">
              <a:lnSpc>
                <a:spcPct val="100000"/>
              </a:lnSpc>
              <a:spcBef>
                <a:spcPts val="770"/>
              </a:spcBef>
              <a:tabLst>
                <a:tab pos="241935" algn="l"/>
              </a:tabLst>
            </a:pPr>
            <a:r>
              <a:rPr lang="en-US" sz="2800" b="1" spc="-10" dirty="0" smtClean="0">
                <a:solidFill>
                  <a:schemeClr val="accent1">
                    <a:lumMod val="50000"/>
                  </a:schemeClr>
                </a:solidFill>
                <a:cs typeface="Calibri"/>
              </a:rPr>
              <a:t>value of num is 12</a:t>
            </a:r>
          </a:p>
          <a:p>
            <a:pPr marL="241300" indent="-229235">
              <a:lnSpc>
                <a:spcPct val="100000"/>
              </a:lnSpc>
              <a:spcBef>
                <a:spcPts val="770"/>
              </a:spcBef>
              <a:tabLst>
                <a:tab pos="241935" algn="l"/>
              </a:tabLst>
            </a:pPr>
            <a:r>
              <a:rPr lang="en-US" sz="2800" b="1" spc="-10" dirty="0" smtClean="0">
                <a:solidFill>
                  <a:schemeClr val="accent1">
                    <a:lumMod val="50000"/>
                  </a:schemeClr>
                </a:solidFill>
                <a:cs typeface="Calibri"/>
              </a:rPr>
              <a:t>value of sum is 17</a:t>
            </a:r>
          </a:p>
          <a:p>
            <a:pPr marL="241300" indent="-229235">
              <a:lnSpc>
                <a:spcPct val="100000"/>
              </a:lnSpc>
              <a:spcBef>
                <a:spcPts val="770"/>
              </a:spcBef>
              <a:tabLst>
                <a:tab pos="241935" algn="l"/>
              </a:tabLst>
            </a:pPr>
            <a:r>
              <a:rPr lang="en-US" sz="2800" b="1" spc="-10" dirty="0" smtClean="0">
                <a:solidFill>
                  <a:schemeClr val="accent1">
                    <a:lumMod val="50000"/>
                  </a:schemeClr>
                </a:solidFill>
                <a:cs typeface="Calibri"/>
              </a:rPr>
              <a:t>&gt;&gt;&gt; </a:t>
            </a:r>
            <a:endParaRPr lang="en-US" sz="2800" b="1" spc="-10" dirty="0">
              <a:solidFill>
                <a:schemeClr val="accent1">
                  <a:lumMod val="50000"/>
                </a:schemeClr>
              </a:solidFill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4915217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0000"/>
                </a:solidFill>
              </a:rPr>
              <a:t>Python</a:t>
            </a:r>
            <a:r>
              <a:rPr sz="4400" spc="-60" dirty="0">
                <a:solidFill>
                  <a:srgbClr val="000000"/>
                </a:solidFill>
              </a:rPr>
              <a:t> </a:t>
            </a:r>
            <a:r>
              <a:rPr sz="4400" spc="-5" dirty="0">
                <a:solidFill>
                  <a:srgbClr val="000000"/>
                </a:solidFill>
              </a:rPr>
              <a:t>Import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9830435" cy="326580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297815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When </a:t>
            </a:r>
            <a:r>
              <a:rPr sz="2800" spc="-10" dirty="0">
                <a:latin typeface="Calibri"/>
                <a:cs typeface="Calibri"/>
              </a:rPr>
              <a:t>our </a:t>
            </a:r>
            <a:r>
              <a:rPr sz="2800" spc="-25" dirty="0">
                <a:latin typeface="Calibri"/>
                <a:cs typeface="Calibri"/>
              </a:rPr>
              <a:t>program </a:t>
            </a:r>
            <a:r>
              <a:rPr sz="2800" spc="-20" dirty="0">
                <a:latin typeface="Calibri"/>
                <a:cs typeface="Calibri"/>
              </a:rPr>
              <a:t>grows </a:t>
            </a:r>
            <a:r>
              <a:rPr sz="2800" spc="-40" dirty="0">
                <a:latin typeface="Calibri"/>
                <a:cs typeface="Calibri"/>
              </a:rPr>
              <a:t>bigger, </a:t>
            </a: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good </a:t>
            </a:r>
            <a:r>
              <a:rPr sz="2800" spc="-5" dirty="0">
                <a:latin typeface="Calibri"/>
                <a:cs typeface="Calibri"/>
              </a:rPr>
              <a:t>idea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5" dirty="0">
                <a:latin typeface="Calibri"/>
                <a:cs typeface="Calibri"/>
              </a:rPr>
              <a:t>break </a:t>
            </a: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20" dirty="0">
                <a:latin typeface="Calibri"/>
                <a:cs typeface="Calibri"/>
              </a:rPr>
              <a:t>into  </a:t>
            </a:r>
            <a:r>
              <a:rPr sz="2800" spc="-25" dirty="0">
                <a:latin typeface="Calibri"/>
                <a:cs typeface="Calibri"/>
              </a:rPr>
              <a:t>different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modules.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A module is a </a:t>
            </a:r>
            <a:r>
              <a:rPr sz="2800" spc="-10" dirty="0">
                <a:latin typeface="Calibri"/>
                <a:cs typeface="Calibri"/>
              </a:rPr>
              <a:t>file </a:t>
            </a:r>
            <a:r>
              <a:rPr sz="2800" spc="-15" dirty="0">
                <a:latin typeface="Calibri"/>
                <a:cs typeface="Calibri"/>
              </a:rPr>
              <a:t>containing </a:t>
            </a:r>
            <a:r>
              <a:rPr sz="2800" spc="-5" dirty="0">
                <a:latin typeface="Calibri"/>
                <a:cs typeface="Calibri"/>
              </a:rPr>
              <a:t>Python </a:t>
            </a:r>
            <a:r>
              <a:rPr sz="2800" spc="-10" dirty="0">
                <a:latin typeface="Calibri"/>
                <a:cs typeface="Calibri"/>
              </a:rPr>
              <a:t>definitions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statements.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Python modules </a:t>
            </a:r>
            <a:r>
              <a:rPr sz="2800" spc="-25" dirty="0">
                <a:latin typeface="Calibri"/>
                <a:cs typeface="Calibri"/>
              </a:rPr>
              <a:t>have </a:t>
            </a:r>
            <a:r>
              <a:rPr sz="2800" spc="-5" dirty="0">
                <a:latin typeface="Calibri"/>
                <a:cs typeface="Calibri"/>
              </a:rPr>
              <a:t>a filename and end </a:t>
            </a:r>
            <a:r>
              <a:rPr sz="2800" dirty="0">
                <a:latin typeface="Calibri"/>
                <a:cs typeface="Calibri"/>
              </a:rPr>
              <a:t>with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extension</a:t>
            </a:r>
            <a:r>
              <a:rPr sz="2800" spc="1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.py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Definitions inside </a:t>
            </a:r>
            <a:r>
              <a:rPr sz="2800" spc="-5" dirty="0">
                <a:latin typeface="Calibri"/>
                <a:cs typeface="Calibri"/>
              </a:rPr>
              <a:t>a module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0" dirty="0">
                <a:latin typeface="Calibri"/>
                <a:cs typeface="Calibri"/>
              </a:rPr>
              <a:t>imported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another module </a:t>
            </a:r>
            <a:r>
              <a:rPr sz="2800" spc="-10" dirty="0">
                <a:latin typeface="Calibri"/>
                <a:cs typeface="Calibri"/>
              </a:rPr>
              <a:t>or 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interactive interpreter </a:t>
            </a:r>
            <a:r>
              <a:rPr sz="2800" spc="-10" dirty="0">
                <a:latin typeface="Calibri"/>
                <a:cs typeface="Calibri"/>
              </a:rPr>
              <a:t>in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Python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65" dirty="0">
                <a:latin typeface="Calibri"/>
                <a:cs typeface="Calibri"/>
              </a:rPr>
              <a:t>We </a:t>
            </a:r>
            <a:r>
              <a:rPr sz="2800" spc="-10" dirty="0">
                <a:latin typeface="Calibri"/>
                <a:cs typeface="Calibri"/>
              </a:rPr>
              <a:t>use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import </a:t>
            </a:r>
            <a:r>
              <a:rPr sz="2800" spc="-25" dirty="0">
                <a:latin typeface="Calibri"/>
                <a:cs typeface="Calibri"/>
              </a:rPr>
              <a:t>keyword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do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this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8032" y="1825751"/>
            <a:ext cx="9968484" cy="2884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77083" y="5029200"/>
            <a:ext cx="3664328" cy="11475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93493"/>
            <a:ext cx="974598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import some specific </a:t>
            </a:r>
            <a:r>
              <a:rPr sz="2800" spc="-15" dirty="0">
                <a:latin typeface="Calibri"/>
                <a:cs typeface="Calibri"/>
              </a:rPr>
              <a:t>attributes </a:t>
            </a:r>
            <a:r>
              <a:rPr sz="2800" spc="-5" dirty="0">
                <a:latin typeface="Calibri"/>
                <a:cs typeface="Calibri"/>
              </a:rPr>
              <a:t>and functions </a:t>
            </a:r>
            <a:r>
              <a:rPr sz="2800" spc="-50" dirty="0">
                <a:latin typeface="Calibri"/>
                <a:cs typeface="Calibri"/>
              </a:rPr>
              <a:t>only, </a:t>
            </a:r>
            <a:r>
              <a:rPr sz="2800" spc="-10" dirty="0">
                <a:latin typeface="Calibri"/>
                <a:cs typeface="Calibri"/>
              </a:rPr>
              <a:t>using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from  </a:t>
            </a:r>
            <a:r>
              <a:rPr sz="2800" spc="-25" dirty="0">
                <a:latin typeface="Calibri"/>
                <a:cs typeface="Calibri"/>
              </a:rPr>
              <a:t>keyword.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07664" y="2859023"/>
            <a:ext cx="4667322" cy="1781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152400"/>
            <a:ext cx="921766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 smtClean="0">
                <a:solidFill>
                  <a:srgbClr val="000000"/>
                </a:solidFill>
              </a:rPr>
              <a:t>Python </a:t>
            </a:r>
            <a:r>
              <a:rPr lang="en-US" sz="4400" spc="-5" dirty="0" smtClean="0">
                <a:solidFill>
                  <a:srgbClr val="000000"/>
                </a:solidFill>
              </a:rPr>
              <a:t>Implementations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914400"/>
            <a:ext cx="10288905" cy="5768246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427355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800" spc="-5" dirty="0" smtClean="0">
                <a:latin typeface="Calibri"/>
                <a:cs typeface="Calibri"/>
              </a:rPr>
              <a:t>The standard implementation of Python is called </a:t>
            </a:r>
            <a:r>
              <a:rPr lang="en-US" sz="2800" spc="-5" dirty="0" err="1" smtClean="0">
                <a:solidFill>
                  <a:srgbClr val="C00000"/>
                </a:solidFill>
                <a:latin typeface="Calibri"/>
                <a:cs typeface="Calibri"/>
              </a:rPr>
              <a:t>CPython</a:t>
            </a:r>
            <a:r>
              <a:rPr lang="en-US" sz="2800" spc="-5" dirty="0" smtClean="0">
                <a:latin typeface="Calibri"/>
                <a:cs typeface="Calibri"/>
              </a:rPr>
              <a:t>. It is written in C. </a:t>
            </a:r>
          </a:p>
          <a:p>
            <a:pPr marL="241300" marR="427355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800" spc="-5" dirty="0" smtClean="0">
                <a:latin typeface="Calibri"/>
                <a:cs typeface="Calibri"/>
              </a:rPr>
              <a:t>There are different implementations such as </a:t>
            </a:r>
            <a:r>
              <a:rPr lang="en-US" sz="2800" spc="-5" dirty="0" err="1" smtClean="0">
                <a:latin typeface="Calibri"/>
                <a:cs typeface="Calibri"/>
              </a:rPr>
              <a:t>Jython</a:t>
            </a:r>
            <a:r>
              <a:rPr lang="en-US" sz="2800" spc="-5" dirty="0" smtClean="0">
                <a:latin typeface="Calibri"/>
                <a:cs typeface="Calibri"/>
              </a:rPr>
              <a:t>, </a:t>
            </a:r>
            <a:r>
              <a:rPr lang="en-US" sz="2800" spc="-5" dirty="0" err="1" smtClean="0">
                <a:latin typeface="Calibri"/>
                <a:cs typeface="Calibri"/>
              </a:rPr>
              <a:t>IronPython</a:t>
            </a:r>
            <a:r>
              <a:rPr lang="en-US" sz="2800" spc="-5" dirty="0" smtClean="0">
                <a:latin typeface="Calibri"/>
                <a:cs typeface="Calibri"/>
              </a:rPr>
              <a:t>, </a:t>
            </a:r>
            <a:r>
              <a:rPr lang="en-US" sz="2800" spc="-5" dirty="0" err="1" smtClean="0">
                <a:latin typeface="Calibri"/>
                <a:cs typeface="Calibri"/>
              </a:rPr>
              <a:t>Stackless</a:t>
            </a:r>
            <a:r>
              <a:rPr lang="en-US" sz="2800" spc="-5" dirty="0" smtClean="0">
                <a:latin typeface="Calibri"/>
                <a:cs typeface="Calibri"/>
              </a:rPr>
              <a:t> and </a:t>
            </a:r>
            <a:r>
              <a:rPr lang="en-US" sz="2800" spc="-5" dirty="0" err="1" smtClean="0">
                <a:latin typeface="Calibri"/>
                <a:cs typeface="Calibri"/>
              </a:rPr>
              <a:t>PyPy</a:t>
            </a:r>
            <a:r>
              <a:rPr lang="en-US" sz="2800" spc="-5" dirty="0" smtClean="0">
                <a:latin typeface="Calibri"/>
                <a:cs typeface="Calibri"/>
              </a:rPr>
              <a:t>.</a:t>
            </a:r>
          </a:p>
          <a:p>
            <a:pPr marL="698500" marR="427355" lvl="1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800" spc="-5" dirty="0" err="1" smtClean="0">
                <a:solidFill>
                  <a:srgbClr val="C00000"/>
                </a:solidFill>
                <a:latin typeface="Calibri"/>
                <a:cs typeface="Calibri"/>
              </a:rPr>
              <a:t>Jython</a:t>
            </a:r>
            <a:r>
              <a:rPr lang="en-US" sz="2800" spc="-5" dirty="0" smtClean="0">
                <a:latin typeface="Calibri"/>
                <a:cs typeface="Calibri"/>
              </a:rPr>
              <a:t>: It was originally known as </a:t>
            </a:r>
            <a:r>
              <a:rPr lang="en-US" sz="2800" spc="-5" dirty="0" err="1" smtClean="0">
                <a:latin typeface="Calibri"/>
                <a:cs typeface="Calibri"/>
              </a:rPr>
              <a:t>Jpython</a:t>
            </a:r>
            <a:r>
              <a:rPr lang="en-US" sz="2800" spc="-5" dirty="0" smtClean="0">
                <a:latin typeface="Calibri"/>
                <a:cs typeface="Calibri"/>
              </a:rPr>
              <a:t>. It is used to run programs on Java platform </a:t>
            </a:r>
            <a:r>
              <a:rPr sz="2800" spc="-10" dirty="0" smtClean="0">
                <a:latin typeface="Calibri"/>
                <a:cs typeface="Calibri"/>
              </a:rPr>
              <a:t>(</a:t>
            </a:r>
            <a:r>
              <a:rPr sz="2800" spc="-10" dirty="0" smtClean="0">
                <a:solidFill>
                  <a:srgbClr val="C00000"/>
                </a:solidFill>
                <a:latin typeface="Calibri"/>
                <a:cs typeface="Calibri"/>
                <a:hlinkClick r:id="rId2"/>
              </a:rPr>
              <a:t>http</a:t>
            </a:r>
            <a:r>
              <a:rPr lang="en-US" sz="2800" spc="-10" dirty="0" smtClean="0">
                <a:solidFill>
                  <a:srgbClr val="C00000"/>
                </a:solidFill>
                <a:latin typeface="Calibri"/>
                <a:cs typeface="Calibri"/>
                <a:hlinkClick r:id="rId2"/>
              </a:rPr>
              <a:t>s://www.jython.org</a:t>
            </a:r>
            <a:r>
              <a:rPr lang="en-US" sz="2800" spc="-10" dirty="0" smtClean="0">
                <a:solidFill>
                  <a:srgbClr val="C00000"/>
                </a:solidFill>
                <a:latin typeface="Calibri"/>
                <a:cs typeface="Calibri"/>
              </a:rPr>
              <a:t>)</a:t>
            </a:r>
          </a:p>
          <a:p>
            <a:pPr marL="698500" marR="427355" lvl="1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800" spc="-5" dirty="0" err="1" smtClean="0">
                <a:solidFill>
                  <a:srgbClr val="C00000"/>
                </a:solidFill>
                <a:cs typeface="Calibri"/>
              </a:rPr>
              <a:t>IronPython</a:t>
            </a:r>
            <a:r>
              <a:rPr lang="en-US" sz="2800" spc="-5" dirty="0">
                <a:cs typeface="Calibri"/>
              </a:rPr>
              <a:t>: It </a:t>
            </a:r>
            <a:r>
              <a:rPr lang="en-US" sz="2800" spc="-5" dirty="0" smtClean="0">
                <a:cs typeface="Calibri"/>
              </a:rPr>
              <a:t>is an open source implementation of Python for the </a:t>
            </a:r>
            <a:r>
              <a:rPr lang="en-US" sz="2800" spc="-5" dirty="0" err="1" smtClean="0">
                <a:cs typeface="Calibri"/>
              </a:rPr>
              <a:t>.Net</a:t>
            </a:r>
            <a:r>
              <a:rPr lang="en-US" sz="2800" spc="-5" dirty="0" smtClean="0">
                <a:cs typeface="Calibri"/>
              </a:rPr>
              <a:t> framework. A major used of this is to embed </a:t>
            </a:r>
            <a:r>
              <a:rPr lang="en-US" sz="2800" spc="-5" dirty="0" err="1" smtClean="0">
                <a:cs typeface="Calibri"/>
              </a:rPr>
              <a:t>.net</a:t>
            </a:r>
            <a:r>
              <a:rPr lang="en-US" sz="2800" spc="-5" dirty="0" smtClean="0">
                <a:cs typeface="Calibri"/>
              </a:rPr>
              <a:t> applications. </a:t>
            </a:r>
            <a:r>
              <a:rPr lang="en-US" sz="2800" spc="-10" dirty="0" smtClean="0">
                <a:cs typeface="Calibri"/>
              </a:rPr>
              <a:t>(</a:t>
            </a:r>
            <a:r>
              <a:rPr lang="en-US" sz="2800" spc="-10" dirty="0">
                <a:solidFill>
                  <a:srgbClr val="C00000"/>
                </a:solidFill>
                <a:cs typeface="Calibri"/>
                <a:hlinkClick r:id="rId3"/>
              </a:rPr>
              <a:t>https://</a:t>
            </a:r>
            <a:r>
              <a:rPr lang="en-US" sz="2800" spc="-10" dirty="0" smtClean="0">
                <a:solidFill>
                  <a:srgbClr val="C00000"/>
                </a:solidFill>
                <a:cs typeface="Calibri"/>
                <a:hlinkClick r:id="rId3"/>
              </a:rPr>
              <a:t>www.ironpythonPython.net</a:t>
            </a:r>
            <a:r>
              <a:rPr lang="en-US" sz="2800" spc="-10" dirty="0" smtClean="0">
                <a:solidFill>
                  <a:srgbClr val="C00000"/>
                </a:solidFill>
                <a:cs typeface="Calibri"/>
              </a:rPr>
              <a:t>)</a:t>
            </a:r>
          </a:p>
          <a:p>
            <a:pPr marL="698500" marR="427355" lvl="1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800" spc="-5" dirty="0" err="1" smtClean="0">
                <a:solidFill>
                  <a:srgbClr val="C00000"/>
                </a:solidFill>
                <a:cs typeface="Calibri"/>
              </a:rPr>
              <a:t>Stackless</a:t>
            </a:r>
            <a:r>
              <a:rPr lang="en-US" sz="2800" spc="-5" dirty="0" smtClean="0">
                <a:solidFill>
                  <a:srgbClr val="C00000"/>
                </a:solidFill>
                <a:cs typeface="Calibri"/>
              </a:rPr>
              <a:t> Python</a:t>
            </a:r>
            <a:r>
              <a:rPr lang="en-US" sz="2800" spc="-5" dirty="0" smtClean="0">
                <a:cs typeface="Calibri"/>
              </a:rPr>
              <a:t>: When a program is run on </a:t>
            </a:r>
            <a:r>
              <a:rPr lang="en-US" sz="2800" spc="-5" dirty="0" err="1" smtClean="0">
                <a:cs typeface="Calibri"/>
              </a:rPr>
              <a:t>stackless</a:t>
            </a:r>
            <a:r>
              <a:rPr lang="en-US" sz="2800" spc="-5" dirty="0" smtClean="0">
                <a:cs typeface="Calibri"/>
              </a:rPr>
              <a:t> Python then program is split into multithreads. (</a:t>
            </a:r>
            <a:r>
              <a:rPr lang="en-US" sz="2800" spc="-10" dirty="0" smtClean="0">
                <a:solidFill>
                  <a:srgbClr val="C00000"/>
                </a:solidFill>
                <a:cs typeface="Calibri"/>
                <a:hlinkClick r:id="rId4"/>
              </a:rPr>
              <a:t>www.stackless.com) </a:t>
            </a:r>
            <a:endParaRPr lang="en-US" sz="2800" spc="-10" dirty="0" smtClean="0">
              <a:solidFill>
                <a:srgbClr val="C00000"/>
              </a:solidFill>
              <a:cs typeface="Calibri"/>
            </a:endParaRPr>
          </a:p>
          <a:p>
            <a:pPr marL="698500" marR="427355" lvl="1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800" spc="-5" dirty="0" err="1" smtClean="0">
                <a:solidFill>
                  <a:srgbClr val="C00000"/>
                </a:solidFill>
                <a:cs typeface="Calibri"/>
              </a:rPr>
              <a:t>PyPy</a:t>
            </a:r>
            <a:r>
              <a:rPr lang="en-US" sz="2800" spc="-5" dirty="0" smtClean="0">
                <a:cs typeface="Calibri"/>
              </a:rPr>
              <a:t>: Here Python interpreter is written in Python itself. It focuses on speed, efficiency and compatibility. It is 4.4 times faster than </a:t>
            </a:r>
            <a:r>
              <a:rPr lang="en-US" sz="2800" spc="-5" dirty="0" err="1" smtClean="0">
                <a:cs typeface="Calibri"/>
              </a:rPr>
              <a:t>Cpython</a:t>
            </a:r>
            <a:r>
              <a:rPr lang="en-US" sz="2800" spc="-5" dirty="0" smtClean="0">
                <a:cs typeface="Calibri"/>
              </a:rPr>
              <a:t>. </a:t>
            </a:r>
            <a:r>
              <a:rPr lang="en-US" sz="2800" spc="-5" dirty="0" smtClean="0">
                <a:solidFill>
                  <a:srgbClr val="C00000"/>
                </a:solidFill>
                <a:cs typeface="Calibri"/>
              </a:rPr>
              <a:t>(www.pypy.org)</a:t>
            </a:r>
          </a:p>
        </p:txBody>
      </p:sp>
    </p:spTree>
    <p:extLst>
      <p:ext uri="{BB962C8B-B14F-4D97-AF65-F5344CB8AC3E}">
        <p14:creationId xmlns:p14="http://schemas.microsoft.com/office/powerpoint/2010/main" val="297680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576"/>
            <a:ext cx="9753600" cy="885825"/>
          </a:xfrm>
        </p:spPr>
        <p:txBody>
          <a:bodyPr>
            <a:normAutofit/>
          </a:bodyPr>
          <a:lstStyle/>
          <a:p>
            <a:r>
              <a:rPr lang="en-US" b="1" dirty="0"/>
              <a:t> List of Function under math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747934"/>
              </p:ext>
            </p:extLst>
          </p:nvPr>
        </p:nvGraphicFramePr>
        <p:xfrm>
          <a:off x="406400" y="1074420"/>
          <a:ext cx="11582400" cy="566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8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325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Black" pitchFamily="34" charset="0"/>
                          <a:cs typeface="Courier New" pitchFamily="49" charset="0"/>
                        </a:rPr>
                        <a:t>Name of Function</a:t>
                      </a:r>
                      <a:r>
                        <a:rPr lang="en-US" b="1" baseline="0" dirty="0">
                          <a:latin typeface="Arial Black" pitchFamily="34" charset="0"/>
                          <a:cs typeface="Courier New" pitchFamily="49" charset="0"/>
                        </a:rPr>
                        <a:t> </a:t>
                      </a:r>
                      <a:endParaRPr lang="en-US" b="1" dirty="0">
                        <a:latin typeface="Arial Black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Black" pitchFamily="34" charset="0"/>
                          <a:cs typeface="Courier New" pitchFamily="49" charset="0"/>
                        </a:rPr>
                        <a:t>Meaning</a:t>
                      </a:r>
                      <a:r>
                        <a:rPr lang="en-US" b="1" baseline="0" dirty="0">
                          <a:latin typeface="Arial Black" pitchFamily="34" charset="0"/>
                          <a:cs typeface="Courier New" pitchFamily="49" charset="0"/>
                        </a:rPr>
                        <a:t> </a:t>
                      </a:r>
                      <a:endParaRPr lang="en-US" b="1" dirty="0">
                        <a:latin typeface="Arial Black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Black" pitchFamily="34" charset="0"/>
                          <a:cs typeface="Courier New" pitchFamily="49" charset="0"/>
                        </a:rPr>
                        <a:t>Example: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617">
                <a:tc>
                  <a:txBody>
                    <a:bodyPr/>
                    <a:lstStyle/>
                    <a:p>
                      <a:pPr algn="just"/>
                      <a:endParaRPr kumimoji="0" lang="en-US" sz="1400" b="0" i="0" u="none" strike="noStrike" kern="1200" baseline="0" dirty="0">
                        <a:solidFill>
                          <a:schemeClr val="tx1"/>
                        </a:solidFill>
                        <a:latin typeface="Arial Black" pitchFamily="34" charset="0"/>
                        <a:ea typeface="+mn-ea"/>
                        <a:cs typeface="Courier New" pitchFamily="49" charset="0"/>
                      </a:endParaRPr>
                    </a:p>
                    <a:p>
                      <a:pPr algn="just"/>
                      <a:r>
                        <a:rPr kumimoji="0" lang="en-US" sz="1400" b="0" i="0" u="none" strike="noStrike" kern="1200" baseline="0" dirty="0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Courier New" pitchFamily="49" charset="0"/>
                        </a:rPr>
                        <a:t>ceil(X) 		</a:t>
                      </a:r>
                      <a:endParaRPr lang="en-US" sz="1400" dirty="0">
                        <a:latin typeface="Arial Black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baseline="0" dirty="0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Courier New" pitchFamily="49" charset="0"/>
                        </a:rPr>
                        <a:t>Round X to nearest integer and returns that integer. 	</a:t>
                      </a:r>
                      <a:endParaRPr lang="en-US" sz="1400" dirty="0">
                        <a:latin typeface="Arial Black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US" sz="1400" b="0" i="0" u="none" strike="noStrike" kern="1200" baseline="0" dirty="0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Courier New" pitchFamily="49" charset="0"/>
                        </a:rPr>
                        <a:t>&gt;&gt;&gt;import math</a:t>
                      </a:r>
                    </a:p>
                    <a:p>
                      <a:pPr algn="just"/>
                      <a:r>
                        <a:rPr kumimoji="0" lang="en-US" sz="1400" b="0" i="0" u="none" strike="noStrike" kern="1200" baseline="0" dirty="0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Courier New" pitchFamily="49" charset="0"/>
                        </a:rPr>
                        <a:t>&gt;&gt;&gt; </a:t>
                      </a:r>
                      <a:r>
                        <a:rPr kumimoji="0" lang="en-US" sz="1400" b="0" i="0" u="none" strike="noStrike" kern="1200" baseline="0" dirty="0" err="1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Courier New" pitchFamily="49" charset="0"/>
                        </a:rPr>
                        <a:t>math.ceil</a:t>
                      </a:r>
                      <a:r>
                        <a:rPr kumimoji="0" lang="en-US" sz="1400" b="0" i="0" u="none" strike="noStrike" kern="1200" baseline="0" dirty="0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Courier New" pitchFamily="49" charset="0"/>
                        </a:rPr>
                        <a:t>(10.23) </a:t>
                      </a:r>
                    </a:p>
                    <a:p>
                      <a:pPr algn="just"/>
                      <a:r>
                        <a:rPr kumimoji="0" lang="en-US" sz="1400" b="0" i="0" u="none" strike="noStrike" kern="1200" baseline="0" dirty="0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Courier New" pitchFamily="49" charset="0"/>
                        </a:rPr>
                        <a:t>11 </a:t>
                      </a:r>
                      <a:endParaRPr lang="en-US" sz="1400" dirty="0">
                        <a:latin typeface="Arial Black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8617">
                <a:tc>
                  <a:txBody>
                    <a:bodyPr/>
                    <a:lstStyle/>
                    <a:p>
                      <a:pPr algn="just"/>
                      <a:r>
                        <a:rPr kumimoji="0" lang="en-US" sz="1400" b="0" i="0" u="none" strike="noStrike" kern="1200" baseline="0" dirty="0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Courier New" pitchFamily="49" charset="0"/>
                        </a:rPr>
                        <a:t>floor(X)</a:t>
                      </a:r>
                    </a:p>
                    <a:p>
                      <a:pPr algn="just"/>
                      <a:endParaRPr lang="en-US" sz="1400" dirty="0">
                        <a:latin typeface="Arial Black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baseline="0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Courier New" pitchFamily="49" charset="0"/>
                        </a:rPr>
                        <a:t>Returns </a:t>
                      </a:r>
                      <a:r>
                        <a:rPr kumimoji="0" lang="en-US" sz="1400" b="0" i="0" u="none" strike="noStrike" kern="1200" baseline="0" dirty="0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Courier New" pitchFamily="49" charset="0"/>
                        </a:rPr>
                        <a:t>the largest value not greater than X </a:t>
                      </a:r>
                      <a:r>
                        <a:rPr kumimoji="0" lang="en-US" sz="1400" b="0" i="0" u="none" strike="noStrike" kern="1200" baseline="0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kumimoji="0" lang="en-US" sz="1400" b="0" i="0" u="none" strike="noStrike" kern="1200" baseline="0" dirty="0">
                        <a:solidFill>
                          <a:schemeClr val="tx1"/>
                        </a:solidFill>
                        <a:latin typeface="Arial Black" pitchFamily="34" charset="0"/>
                        <a:ea typeface="+mn-ea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US" sz="1400" b="0" i="0" u="none" strike="noStrike" kern="1200" baseline="0" dirty="0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Courier New" pitchFamily="49" charset="0"/>
                        </a:rPr>
                        <a:t>&gt;&gt;&gt;import math</a:t>
                      </a:r>
                    </a:p>
                    <a:p>
                      <a:pPr algn="just"/>
                      <a:r>
                        <a:rPr kumimoji="0" lang="en-US" sz="1400" b="0" i="0" u="none" strike="noStrike" kern="1200" baseline="0" dirty="0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Courier New" pitchFamily="49" charset="0"/>
                        </a:rPr>
                        <a:t>&gt;&gt;&gt; </a:t>
                      </a:r>
                      <a:r>
                        <a:rPr kumimoji="0" lang="en-US" sz="1400" b="0" i="0" u="none" strike="noStrike" kern="1200" baseline="0" dirty="0" err="1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Courier New" pitchFamily="49" charset="0"/>
                        </a:rPr>
                        <a:t>math.floor</a:t>
                      </a:r>
                      <a:r>
                        <a:rPr kumimoji="0" lang="en-US" sz="1400" b="0" i="0" u="none" strike="noStrike" kern="1200" baseline="0" dirty="0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Courier New" pitchFamily="49" charset="0"/>
                        </a:rPr>
                        <a:t>(18.9) </a:t>
                      </a:r>
                    </a:p>
                    <a:p>
                      <a:pPr algn="just"/>
                      <a:r>
                        <a:rPr kumimoji="0" lang="en-US" sz="1400" b="0" i="0" u="none" strike="noStrike" kern="1200" baseline="0" dirty="0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Courier New" pitchFamily="49" charset="0"/>
                        </a:rPr>
                        <a:t>18 </a:t>
                      </a:r>
                      <a:endParaRPr lang="en-US" sz="1400" dirty="0">
                        <a:latin typeface="Arial Black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6130">
                <a:tc>
                  <a:txBody>
                    <a:bodyPr/>
                    <a:lstStyle/>
                    <a:p>
                      <a:r>
                        <a:rPr kumimoji="0" lang="en-US" sz="1400" b="0" i="0" u="none" strike="noStrike" kern="1200" baseline="0" dirty="0" err="1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Courier New" pitchFamily="49" charset="0"/>
                        </a:rPr>
                        <a:t>exp</a:t>
                      </a:r>
                      <a:r>
                        <a:rPr kumimoji="0" lang="en-US" sz="1400" b="0" i="0" u="none" strike="noStrike" kern="1200" baseline="0" dirty="0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Courier New" pitchFamily="49" charset="0"/>
                        </a:rPr>
                        <a:t>(X)  	</a:t>
                      </a:r>
                      <a:endParaRPr lang="en-US" sz="1400" dirty="0">
                        <a:latin typeface="Arial Black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kumimoji="0" lang="en-US" sz="1400" b="0" i="0" u="none" strike="noStrike" kern="1200" baseline="0" dirty="0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Courier New" pitchFamily="49" charset="0"/>
                        </a:rPr>
                        <a:t>Returns the exponential value for </a:t>
                      </a:r>
                      <a:r>
                        <a:rPr kumimoji="0" lang="en-US" sz="1400" b="1" i="0" u="none" strike="noStrike" kern="1200" baseline="0" dirty="0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Courier New" pitchFamily="49" charset="0"/>
                        </a:rPr>
                        <a:t>e</a:t>
                      </a:r>
                      <a:r>
                        <a:rPr kumimoji="0" lang="en-US" sz="1400" b="1" i="0" u="none" strike="noStrike" kern="1200" baseline="30000" dirty="0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Courier New" pitchFamily="49" charset="0"/>
                        </a:rPr>
                        <a:t>x</a:t>
                      </a:r>
                      <a:r>
                        <a:rPr kumimoji="0" lang="en-US" sz="1400" b="1" i="0" u="none" strike="noStrike" kern="1200" baseline="0" dirty="0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kumimoji="0" lang="en-US" sz="1400" b="0" i="0" u="none" strike="noStrike" kern="1200" baseline="0" dirty="0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Courier New" pitchFamily="49" charset="0"/>
                        </a:rPr>
                        <a:t>	</a:t>
                      </a:r>
                    </a:p>
                    <a:p>
                      <a:endParaRPr lang="en-US" sz="1400" dirty="0">
                        <a:latin typeface="Arial Black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kumimoji="0" lang="en-US" sz="1400" b="0" i="0" u="none" strike="noStrike" kern="1200" baseline="0" dirty="0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Courier New" pitchFamily="49" charset="0"/>
                        </a:rPr>
                        <a:t>&gt;&gt;&gt;import math</a:t>
                      </a:r>
                    </a:p>
                    <a:p>
                      <a:r>
                        <a:rPr kumimoji="0" lang="en-US" sz="1400" b="0" i="0" u="none" strike="noStrike" kern="1200" baseline="0" dirty="0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Courier New" pitchFamily="49" charset="0"/>
                        </a:rPr>
                        <a:t>&gt;&gt;&gt; </a:t>
                      </a:r>
                      <a:r>
                        <a:rPr kumimoji="0" lang="en-US" sz="1400" b="0" i="0" u="none" strike="noStrike" kern="1200" baseline="0" dirty="0" err="1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Courier New" pitchFamily="49" charset="0"/>
                        </a:rPr>
                        <a:t>math.exp</a:t>
                      </a:r>
                      <a:r>
                        <a:rPr kumimoji="0" lang="en-US" sz="1400" b="0" i="0" u="none" strike="noStrike" kern="1200" baseline="0" dirty="0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Courier New" pitchFamily="49" charset="0"/>
                        </a:rPr>
                        <a:t>(1) </a:t>
                      </a:r>
                    </a:p>
                    <a:p>
                      <a:r>
                        <a:rPr kumimoji="0" lang="en-US" sz="1400" b="0" i="0" u="none" strike="noStrike" kern="1200" baseline="0" dirty="0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Courier New" pitchFamily="49" charset="0"/>
                        </a:rPr>
                        <a:t>2.718281828459045 	</a:t>
                      </a:r>
                    </a:p>
                    <a:p>
                      <a:endParaRPr lang="en-US" sz="1400" dirty="0">
                        <a:latin typeface="Arial Black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86130">
                <a:tc>
                  <a:txBody>
                    <a:bodyPr/>
                    <a:lstStyle/>
                    <a:p>
                      <a:r>
                        <a:rPr kumimoji="0" lang="en-US" sz="1400" b="0" i="0" u="none" strike="noStrike" kern="1200" baseline="0" dirty="0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Courier New" pitchFamily="49" charset="0"/>
                        </a:rPr>
                        <a:t>log(X) 	</a:t>
                      </a:r>
                    </a:p>
                    <a:p>
                      <a:endParaRPr lang="en-US" sz="1400" dirty="0">
                        <a:latin typeface="Arial Black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kumimoji="0" lang="en-US" sz="1400" b="0" i="0" u="none" strike="noStrike" kern="1200" baseline="0" dirty="0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Courier New" pitchFamily="49" charset="0"/>
                        </a:rPr>
                        <a:t>Returns the natural logarithmic of x (to base e) 	</a:t>
                      </a:r>
                    </a:p>
                    <a:p>
                      <a:endParaRPr lang="en-US" sz="1400" baseline="30000" dirty="0">
                        <a:latin typeface="Arial Black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kumimoji="0" lang="en-US" sz="1400" b="0" i="0" u="none" strike="noStrike" kern="1200" baseline="0" dirty="0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Courier New" pitchFamily="49" charset="0"/>
                        </a:rPr>
                        <a:t>&gt;&gt;&gt;import math</a:t>
                      </a:r>
                    </a:p>
                    <a:p>
                      <a:r>
                        <a:rPr kumimoji="0" lang="en-US" sz="1400" b="0" i="0" u="none" strike="noStrike" kern="1200" baseline="0" dirty="0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Courier New" pitchFamily="49" charset="0"/>
                        </a:rPr>
                        <a:t>&gt;&gt;&gt; math.log(2.71828) </a:t>
                      </a:r>
                    </a:p>
                    <a:p>
                      <a:r>
                        <a:rPr kumimoji="0" lang="en-US" sz="1400" b="0" i="0" u="none" strike="noStrike" kern="1200" baseline="0" dirty="0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Courier New" pitchFamily="49" charset="0"/>
                        </a:rPr>
                        <a:t>0.999999327347282 	</a:t>
                      </a:r>
                    </a:p>
                    <a:p>
                      <a:endParaRPr lang="en-US" sz="1400" dirty="0">
                        <a:latin typeface="Arial Black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08617">
                <a:tc>
                  <a:txBody>
                    <a:bodyPr/>
                    <a:lstStyle/>
                    <a:p>
                      <a:r>
                        <a:rPr kumimoji="0" lang="en-US" sz="1400" b="0" i="0" u="none" strike="noStrike" kern="1200" baseline="0" dirty="0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Courier New" pitchFamily="49" charset="0"/>
                        </a:rPr>
                        <a:t>log(</a:t>
                      </a:r>
                      <a:r>
                        <a:rPr kumimoji="0" lang="en-US" sz="1400" b="0" i="0" u="none" strike="noStrike" kern="1200" baseline="0" dirty="0" err="1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Courier New" pitchFamily="49" charset="0"/>
                        </a:rPr>
                        <a:t>x,base</a:t>
                      </a:r>
                      <a:r>
                        <a:rPr kumimoji="0" lang="en-US" sz="1400" b="0" i="0" u="none" strike="noStrike" kern="1200" baseline="0" dirty="0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Courier New" pitchFamily="49" charset="0"/>
                        </a:rPr>
                        <a:t>) 	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kumimoji="0" lang="en-US" sz="1400" b="0" i="0" u="none" strike="noStrike" kern="1200" baseline="0" dirty="0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Courier New" pitchFamily="49" charset="0"/>
                        </a:rPr>
                        <a:t>Returns the logarithmic of x to the given base 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kumimoji="0" lang="en-US" sz="1400" b="0" i="0" u="none" strike="noStrike" kern="1200" baseline="0" dirty="0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Courier New" pitchFamily="49" charset="0"/>
                        </a:rPr>
                        <a:t>&gt;&gt;&gt;import math	</a:t>
                      </a:r>
                    </a:p>
                    <a:p>
                      <a:r>
                        <a:rPr kumimoji="0" lang="en-US" sz="1400" b="0" i="0" u="none" strike="noStrike" kern="1200" baseline="0" dirty="0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Courier New" pitchFamily="49" charset="0"/>
                        </a:rPr>
                        <a:t>&gt;&gt;&gt; math.log(8,2) </a:t>
                      </a:r>
                    </a:p>
                    <a:p>
                      <a:r>
                        <a:rPr kumimoji="0" lang="en-US" sz="1400" b="0" i="0" u="none" strike="noStrike" kern="1200" baseline="0" dirty="0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Courier New" pitchFamily="49" charset="0"/>
                        </a:rPr>
                        <a:t>3.0 </a:t>
                      </a:r>
                      <a:endParaRPr lang="en-US" sz="1400" dirty="0">
                        <a:latin typeface="Arial Black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86130">
                <a:tc gridSpan="3">
                  <a:txBody>
                    <a:bodyPr/>
                    <a:lstStyle/>
                    <a:p>
                      <a:r>
                        <a:rPr kumimoji="0" lang="en-US" sz="1400" b="1" i="0" u="none" strike="noStrike" kern="1200" baseline="0" dirty="0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Courier New" pitchFamily="49" charset="0"/>
                        </a:rPr>
                        <a:t>Note: a) </a:t>
                      </a:r>
                      <a:r>
                        <a:rPr kumimoji="0" lang="en-US" sz="1400" b="0" i="0" u="none" strike="noStrike" kern="1200" baseline="0" dirty="0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Courier New" pitchFamily="49" charset="0"/>
                        </a:rPr>
                        <a:t>There are many other function such as </a:t>
                      </a:r>
                      <a:r>
                        <a:rPr kumimoji="0" lang="en-US" sz="1400" b="0" i="0" u="none" strike="noStrike" kern="1200" baseline="0" dirty="0" err="1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Courier New" pitchFamily="49" charset="0"/>
                        </a:rPr>
                        <a:t>sqrt</a:t>
                      </a:r>
                      <a:r>
                        <a:rPr kumimoji="0" lang="en-US" sz="1400" b="0" i="0" u="none" strike="noStrike" kern="1200" baseline="0" dirty="0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Courier New" pitchFamily="49" charset="0"/>
                        </a:rPr>
                        <a:t>(), sin(), </a:t>
                      </a:r>
                      <a:r>
                        <a:rPr kumimoji="0" lang="en-US" sz="1400" b="0" i="0" u="none" strike="noStrike" kern="1200" baseline="0" dirty="0" err="1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Courier New" pitchFamily="49" charset="0"/>
                        </a:rPr>
                        <a:t>cos</a:t>
                      </a:r>
                      <a:r>
                        <a:rPr kumimoji="0" lang="en-US" sz="1400" b="0" i="0" u="none" strike="noStrike" kern="1200" baseline="0" dirty="0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Courier New" pitchFamily="49" charset="0"/>
                        </a:rPr>
                        <a:t>(), tan(), </a:t>
                      </a:r>
                      <a:r>
                        <a:rPr kumimoji="0" lang="en-US" sz="1400" b="0" i="0" u="none" strike="noStrike" kern="1200" baseline="0" dirty="0" err="1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Courier New" pitchFamily="49" charset="0"/>
                        </a:rPr>
                        <a:t>asin</a:t>
                      </a:r>
                      <a:r>
                        <a:rPr kumimoji="0" lang="en-US" sz="1400" b="0" i="0" u="none" strike="noStrike" kern="1200" baseline="0" dirty="0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Courier New" pitchFamily="49" charset="0"/>
                        </a:rPr>
                        <a:t>(), </a:t>
                      </a:r>
                      <a:r>
                        <a:rPr kumimoji="0" lang="en-US" sz="1400" b="0" i="0" u="none" strike="noStrike" kern="1200" baseline="0" dirty="0" err="1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Courier New" pitchFamily="49" charset="0"/>
                        </a:rPr>
                        <a:t>acos</a:t>
                      </a:r>
                      <a:r>
                        <a:rPr kumimoji="0" lang="en-US" sz="1400" b="0" i="0" u="none" strike="noStrike" kern="1200" baseline="0" dirty="0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Courier New" pitchFamily="49" charset="0"/>
                        </a:rPr>
                        <a:t>(), degrees(), </a:t>
                      </a:r>
                      <a:r>
                        <a:rPr kumimoji="0" lang="en-US" sz="1400" b="0" i="0" u="none" strike="noStrike" kern="1200" baseline="0" dirty="0" err="1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Courier New" pitchFamily="49" charset="0"/>
                        </a:rPr>
                        <a:t>etc</a:t>
                      </a:r>
                      <a:r>
                        <a:rPr kumimoji="0" lang="en-US" sz="1400" b="0" i="0" u="none" strike="noStrike" kern="1200" baseline="0" dirty="0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Courier New" pitchFamily="49" charset="0"/>
                        </a:rPr>
                        <a:t> under math module</a:t>
                      </a:r>
                      <a:endParaRPr kumimoji="0" lang="en-US" sz="1400" b="1" i="0" u="none" strike="noStrike" kern="1200" baseline="0" dirty="0">
                        <a:solidFill>
                          <a:schemeClr val="tx1"/>
                        </a:solidFill>
                        <a:latin typeface="Arial Black" pitchFamily="34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kumimoji="0" lang="en-US" sz="1400" b="1" i="0" u="none" strike="noStrike" kern="1200" baseline="0" dirty="0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Courier New" pitchFamily="49" charset="0"/>
                        </a:rPr>
                        <a:t>b)</a:t>
                      </a:r>
                      <a:r>
                        <a:rPr kumimoji="0" lang="en-US" sz="1400" b="0" i="0" u="none" strike="noStrike" kern="1200" baseline="0" dirty="0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Courier New" pitchFamily="49" charset="0"/>
                        </a:rPr>
                        <a:t> The statement </a:t>
                      </a:r>
                      <a:r>
                        <a:rPr kumimoji="0" lang="en-US" sz="1400" b="1" i="0" u="none" strike="noStrike" kern="1200" baseline="0" dirty="0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Courier New" pitchFamily="49" charset="0"/>
                        </a:rPr>
                        <a:t>import math should </a:t>
                      </a:r>
                      <a:r>
                        <a:rPr kumimoji="0" lang="en-US" sz="1400" b="0" i="0" u="none" strike="noStrike" kern="1200" baseline="0" dirty="0">
                          <a:solidFill>
                            <a:schemeClr val="tx1"/>
                          </a:solidFill>
                          <a:latin typeface="Arial Black" pitchFamily="34" charset="0"/>
                          <a:ea typeface="+mn-ea"/>
                          <a:cs typeface="Courier New" pitchFamily="49" charset="0"/>
                        </a:rPr>
                        <a:t>be the first statement should be written on interactive mode when you are trying to execute any of the math function. </a:t>
                      </a: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0" lang="en-US" sz="1400" b="0" i="0" u="none" strike="noStrike" kern="1200" baseline="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39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12919</TotalTime>
  <Words>3346</Words>
  <Application>Microsoft Office PowerPoint</Application>
  <PresentationFormat>Custom</PresentationFormat>
  <Paragraphs>551</Paragraphs>
  <Slides>90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1" baseType="lpstr">
      <vt:lpstr>Office Theme</vt:lpstr>
      <vt:lpstr>Introduction to   Python  Programming</vt:lpstr>
      <vt:lpstr>Introduction to Python programming</vt:lpstr>
      <vt:lpstr>PowerPoint Presentation</vt:lpstr>
      <vt:lpstr>PowerPoint Presentation</vt:lpstr>
      <vt:lpstr>Python features</vt:lpstr>
      <vt:lpstr>Python features</vt:lpstr>
      <vt:lpstr>Internal working of python</vt:lpstr>
      <vt:lpstr>STEPS</vt:lpstr>
      <vt:lpstr>Python Implementations</vt:lpstr>
      <vt:lpstr>PowerPoint Presentation</vt:lpstr>
      <vt:lpstr>Installation of Python in Windows</vt:lpstr>
      <vt:lpstr>PowerPoint Presentation</vt:lpstr>
      <vt:lpstr>First Python Program</vt:lpstr>
      <vt:lpstr>Second Program</vt:lpstr>
      <vt:lpstr>Few Important Things to Remember</vt:lpstr>
      <vt:lpstr>Commenting in Python</vt:lpstr>
      <vt:lpstr>Comments</vt:lpstr>
      <vt:lpstr>Comments</vt:lpstr>
      <vt:lpstr>Token</vt:lpstr>
      <vt:lpstr>Python Keywords</vt:lpstr>
      <vt:lpstr>Python Identifiers</vt:lpstr>
      <vt:lpstr>Things to care about</vt:lpstr>
      <vt:lpstr>Operator</vt:lpstr>
      <vt:lpstr>Delimiter</vt:lpstr>
      <vt:lpstr>Literals</vt:lpstr>
      <vt:lpstr>Literals</vt:lpstr>
      <vt:lpstr>Numeric Literals       </vt:lpstr>
      <vt:lpstr>String Literals</vt:lpstr>
      <vt:lpstr>Using boolean literals</vt:lpstr>
      <vt:lpstr>Special literal(None)</vt:lpstr>
      <vt:lpstr>PowerPoint Presentation</vt:lpstr>
      <vt:lpstr>Literals Collection</vt:lpstr>
      <vt:lpstr>Python Statement</vt:lpstr>
      <vt:lpstr>PowerPoint Presentation</vt:lpstr>
      <vt:lpstr>PowerPoint Presentation</vt:lpstr>
      <vt:lpstr>PowerPoint Presentation</vt:lpstr>
      <vt:lpstr>PowerPoint Presentation</vt:lpstr>
      <vt:lpstr>Python Indentation</vt:lpstr>
      <vt:lpstr>PowerPoint Presentation</vt:lpstr>
      <vt:lpstr>Error due to incorrect indentation</vt:lpstr>
      <vt:lpstr>Python Variable</vt:lpstr>
      <vt:lpstr>Declaring Variables</vt:lpstr>
      <vt:lpstr>Assigning Values to variables</vt:lpstr>
      <vt:lpstr>Changing value of a variable</vt:lpstr>
      <vt:lpstr>Assigning same value to the multiple variable</vt:lpstr>
      <vt:lpstr>Assigning multiple values to multiple variables</vt:lpstr>
      <vt:lpstr>PowerPoint Presentation</vt:lpstr>
      <vt:lpstr>Data-Types</vt:lpstr>
      <vt:lpstr>Data-Types</vt:lpstr>
      <vt:lpstr>Data-Types</vt:lpstr>
      <vt:lpstr>Data-Types</vt:lpstr>
      <vt:lpstr>Representation</vt:lpstr>
      <vt:lpstr>Conversion</vt:lpstr>
      <vt:lpstr>Conversion</vt:lpstr>
      <vt:lpstr>Python Numbers</vt:lpstr>
      <vt:lpstr>PowerPoint Presentation</vt:lpstr>
      <vt:lpstr>Conversion between data types</vt:lpstr>
      <vt:lpstr>int to float</vt:lpstr>
      <vt:lpstr>float to int</vt:lpstr>
      <vt:lpstr>To and form string</vt:lpstr>
      <vt:lpstr>Python Type Conversion and Type Casting</vt:lpstr>
      <vt:lpstr>PowerPoint Presentation</vt:lpstr>
      <vt:lpstr>Implicit Type Conversion</vt:lpstr>
      <vt:lpstr>PowerPoint Presentation</vt:lpstr>
      <vt:lpstr>Problem in implicit type conversion</vt:lpstr>
      <vt:lpstr>PowerPoint Presentation</vt:lpstr>
      <vt:lpstr>Explicit Type Conversion</vt:lpstr>
      <vt:lpstr>Example</vt:lpstr>
      <vt:lpstr>PowerPoint Presentation</vt:lpstr>
      <vt:lpstr>Python Input, Output and Import</vt:lpstr>
      <vt:lpstr>The print() Function</vt:lpstr>
      <vt:lpstr>print with quotation</vt:lpstr>
      <vt:lpstr>Print with end argument</vt:lpstr>
      <vt:lpstr>Python Output Using print() function</vt:lpstr>
      <vt:lpstr>Output formatting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 use formatted string literals, begin a string with f or F before the opening quotation mark or double or triple quotation mark. Inside this string, you can write a Python expression between { and } characters that can refer to variables or literal values.</vt:lpstr>
      <vt:lpstr>Input() function</vt:lpstr>
      <vt:lpstr>PowerPoint Presentation</vt:lpstr>
      <vt:lpstr>eval() function</vt:lpstr>
      <vt:lpstr>Python Import</vt:lpstr>
      <vt:lpstr>PowerPoint Presentation</vt:lpstr>
      <vt:lpstr>PowerPoint Presentation</vt:lpstr>
      <vt:lpstr> List of Function under math Module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Python  Programming</dc:title>
  <dc:creator>home</dc:creator>
  <cp:lastModifiedBy>home</cp:lastModifiedBy>
  <cp:revision>121</cp:revision>
  <dcterms:created xsi:type="dcterms:W3CDTF">2020-07-21T17:14:15Z</dcterms:created>
  <dcterms:modified xsi:type="dcterms:W3CDTF">2021-10-21T08:05:10Z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2018-06-27T00:00:00Z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2020-07-21T00:00:00Z</vt:filetime>
  </property>
</Properties>
</file>