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1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73" r:id="rId10"/>
    <p:sldId id="264" r:id="rId11"/>
    <p:sldId id="274" r:id="rId12"/>
    <p:sldId id="265" r:id="rId13"/>
    <p:sldId id="266" r:id="rId14"/>
    <p:sldId id="276" r:id="rId15"/>
    <p:sldId id="267" r:id="rId16"/>
    <p:sldId id="268" r:id="rId17"/>
    <p:sldId id="269" r:id="rId18"/>
    <p:sldId id="275" r:id="rId19"/>
    <p:sldId id="277" r:id="rId20"/>
    <p:sldId id="279" r:id="rId21"/>
    <p:sldId id="280" r:id="rId22"/>
    <p:sldId id="281" r:id="rId23"/>
    <p:sldId id="288" r:id="rId24"/>
    <p:sldId id="282" r:id="rId25"/>
    <p:sldId id="283" r:id="rId26"/>
    <p:sldId id="284" r:id="rId27"/>
    <p:sldId id="285" r:id="rId28"/>
    <p:sldId id="286" r:id="rId29"/>
    <p:sldId id="287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2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0A4C1-D03D-4B85-AA76-7894DE82141C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27CC9-E9F5-453D-B27B-DDF4B29F3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27CC9-E9F5-453D-B27B-DDF4B29F3A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2796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2438400"/>
            <a:ext cx="281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cap="all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Lists </a:t>
            </a:r>
            <a:endParaRPr lang="en-US" sz="4000" b="1" cap="all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28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The  ‘in’ and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‘is’ </a:t>
            </a:r>
            <a:r>
              <a:rPr lang="en-US" sz="4000" b="1" dirty="0">
                <a:latin typeface="Calibri" pitchFamily="34" charset="0"/>
                <a:cs typeface="Calibri" pitchFamily="34" charset="0"/>
              </a:rPr>
              <a:t>operator on List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229600" cy="493776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US" sz="56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5600" b="1" dirty="0">
                <a:latin typeface="Calibri" pitchFamily="34" charset="0"/>
                <a:cs typeface="Calibri" pitchFamily="34" charset="0"/>
              </a:rPr>
              <a:t>in</a:t>
            </a:r>
            <a:r>
              <a:rPr lang="en-US" sz="5600" dirty="0">
                <a:latin typeface="Calibri" pitchFamily="34" charset="0"/>
                <a:cs typeface="Calibri" pitchFamily="34" charset="0"/>
              </a:rPr>
              <a:t> operator: Determine whether an element is in a list or not.</a:t>
            </a:r>
          </a:p>
          <a:p>
            <a:pPr marL="0" indent="0" algn="just">
              <a:buNone/>
            </a:pPr>
            <a:r>
              <a:rPr lang="en-US" sz="5600" b="1" u="sng" dirty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56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&gt;&gt;&gt; L1=['A','B','C',10,20,30]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&gt;&gt;&gt; 30 </a:t>
            </a:r>
            <a:r>
              <a:rPr lang="en-US" sz="5600" dirty="0" smtClean="0">
                <a:latin typeface="Calibri" pitchFamily="34" charset="0"/>
                <a:cs typeface="Calibri" pitchFamily="34" charset="0"/>
              </a:rPr>
              <a:t>not in </a:t>
            </a:r>
            <a:r>
              <a:rPr lang="en-US" sz="5600" dirty="0">
                <a:latin typeface="Calibri" pitchFamily="34" charset="0"/>
                <a:cs typeface="Calibri" pitchFamily="34" charset="0"/>
              </a:rPr>
              <a:t>L1</a:t>
            </a:r>
          </a:p>
          <a:p>
            <a:pPr marL="0" indent="0" algn="just">
              <a:buNone/>
            </a:pPr>
            <a:r>
              <a:rPr lang="en-US" sz="5600" dirty="0" smtClean="0">
                <a:latin typeface="Calibri" pitchFamily="34" charset="0"/>
                <a:cs typeface="Calibri" pitchFamily="34" charset="0"/>
              </a:rPr>
              <a:t>False</a:t>
            </a:r>
            <a:endParaRPr lang="en-US" sz="56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&gt;&gt;&gt; 'D' </a:t>
            </a:r>
            <a:r>
              <a:rPr lang="en-US" sz="56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5600" dirty="0">
                <a:latin typeface="Calibri" pitchFamily="34" charset="0"/>
                <a:cs typeface="Calibri" pitchFamily="34" charset="0"/>
              </a:rPr>
              <a:t>L1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False </a:t>
            </a:r>
          </a:p>
          <a:p>
            <a:pPr marL="0" indent="0" algn="just">
              <a:buNone/>
            </a:pPr>
            <a:endParaRPr lang="en-US" sz="30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43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3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19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The  ‘in’ and is operator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820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Operator:  Check if two variable refer to the same Object of different objects </a:t>
            </a:r>
          </a:p>
          <a:p>
            <a:pPr marL="0" indent="0" algn="just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A= 'Hello'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B= 'Hello'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A is B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True  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 = [1,2,3]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L2 = [1,2,3]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 is L2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False</a:t>
            </a: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4332"/>
              </p:ext>
            </p:extLst>
          </p:nvPr>
        </p:nvGraphicFramePr>
        <p:xfrm>
          <a:off x="2743200" y="2819400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lvl="0"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Note: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 case of Strings, if both the variables contain same values, then both variables refer to the same object.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pPr lvl="0"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 case of list, if two variables containing the list with same and same number of elements then, both the variables refer to the two different objects. </a:t>
                      </a:r>
                      <a:r>
                        <a:rPr kumimoji="0"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The del operator 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del operator is used to remove the elements from the list.  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L1=[100,200,300]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del L1[0]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[200, 300]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L1=[10,20,30]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del L1[-3]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[20, 30] </a:t>
            </a:r>
          </a:p>
        </p:txBody>
      </p:sp>
    </p:spTree>
    <p:extLst>
      <p:ext uri="{BB962C8B-B14F-4D97-AF65-F5344CB8AC3E}">
        <p14:creationId xmlns:p14="http://schemas.microsoft.com/office/powerpoint/2010/main" val="13005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9377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List Comprehension is used to create a new list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existing sequences.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is a tool for transforming a given list  into another list.</a:t>
            </a:r>
          </a:p>
          <a:p>
            <a:pPr marL="0" indent="0">
              <a:buNone/>
            </a:pPr>
            <a:r>
              <a:rPr lang="en-US" sz="2800" b="1" u="sng" dirty="0">
                <a:latin typeface="Calibri" pitchFamily="34" charset="0"/>
                <a:cs typeface="Calibri" pitchFamily="34" charset="0"/>
              </a:rPr>
              <a:t>Syntax of List Comprehension: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[&lt;expression&gt; for &lt;element&gt; in &lt;sequence&gt; if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&lt;conditional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&gt;]</a:t>
            </a:r>
          </a:p>
          <a:p>
            <a:pPr marL="0" indent="0">
              <a:buNone/>
            </a:pPr>
            <a:r>
              <a:rPr lang="en-US" sz="2800" b="1" u="sng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4054"/>
              </p:ext>
            </p:extLst>
          </p:nvPr>
        </p:nvGraphicFramePr>
        <p:xfrm>
          <a:off x="2743200" y="3581400"/>
          <a:ext cx="563880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27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List1=[10,20,30,40,50]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List1=[x+10 for x in List1]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List1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[20, 30, 40, 50, 60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List1=[10,20,30,40,50]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for  i in range (0,5):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List1[i]=List1[i]+10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print(List1)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10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1447800" y="914400"/>
          <a:ext cx="7391400" cy="5205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863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=[</a:t>
                      </a: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1,2,3,4,5]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print(“content of list”)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List2=[x for x 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</a:t>
                      </a: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 if x%2==1]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print(“odd numbers from List1”)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[1, 2, 3, 4, 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Odd numbers from 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[1,3,5]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192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4000" b="1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Splitting </a:t>
            </a:r>
            <a:r>
              <a:rPr lang="en-US" sz="4000" b="1" dirty="0">
                <a:latin typeface="Calibri" pitchFamily="34" charset="0"/>
                <a:cs typeface="Calibri" pitchFamily="34" charset="0"/>
              </a:rPr>
              <a:t>a String in List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>
                <a:latin typeface="Calibri" pitchFamily="34" charset="0"/>
                <a:cs typeface="Calibri" pitchFamily="34" charset="0"/>
              </a:rPr>
            </a:b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str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class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contains the split method. 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It is used to split the string into words. 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L1 = "Welcome to Python Programming"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L1.split()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['Welcome', 'to', 'Python', 'Programming']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b="1" u="sng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List to a Function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( will do it later….)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List is a mutable object.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Contents of List can be changed easily therefore list is said to be mutable object.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Thus Programmer can pass list to function and perform various operations on it. 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Syntax to pass List to a function:      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        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function_name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List_Name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endParaRPr lang="en-US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21894"/>
              </p:ext>
            </p:extLst>
          </p:nvPr>
        </p:nvGraphicFramePr>
        <p:xfrm>
          <a:off x="2133600" y="43434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Print_Contents_List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(L):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for x in L: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print(x, end=' ')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L1 = [10,20,30,40,50]</a:t>
                      </a:r>
                    </a:p>
                    <a:p>
                      <a:pPr algn="just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Print_Contents_List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(L1)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List L1</a:t>
                      </a:r>
                    </a:p>
                    <a:p>
                      <a:pPr algn="just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10 20 30 40 50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Various Methods Supported on Lists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6944518"/>
              </p:ext>
            </p:extLst>
          </p:nvPr>
        </p:nvGraphicFramePr>
        <p:xfrm>
          <a:off x="152400" y="1219200"/>
          <a:ext cx="8534400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5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Method</a:t>
                      </a:r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Name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Meaning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6401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None append(object x)</a:t>
                      </a:r>
                      <a:endParaRPr lang="en-US" sz="16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Adds an element x to the end of the list. None is the return type of method append.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0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None clear()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Removes all the item from the list.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0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count(object x)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Returns the number of times element x appears in the list.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0430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List  copy()</a:t>
                      </a:r>
                      <a:endParaRPr lang="en-US" sz="16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This method returns a shallow copy of the list.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0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None insert(</a:t>
                      </a:r>
                      <a:r>
                        <a:rPr lang="en-US" sz="1600" b="0" dirty="0" err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index, Object X) 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 the element at given index.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05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None sort()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Sort the elements of list.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6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Various Methods Supported on Lists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6944518"/>
              </p:ext>
            </p:extLst>
          </p:nvPr>
        </p:nvGraphicFramePr>
        <p:xfrm>
          <a:off x="457200" y="1219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00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Method</a:t>
                      </a:r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Name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Meaning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64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None extend(list L2)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Appends all the elements of list L2 to the list.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18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index(object x)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Returns the index of first occurrence of element x from the list.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570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Object pop(i)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Removes the element from the given position. Also it returns the removed element. 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713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None remove(object x)</a:t>
                      </a:r>
                      <a:endParaRPr lang="en-US" sz="1600" b="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Removes the first occurrence of element x from the list. </a:t>
                      </a:r>
                      <a:endParaRPr lang="en-US" sz="16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0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None  reverse()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Reverse the element of the list.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6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10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None append (object x):   Add an element to the end of 				   list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71023"/>
              </p:ext>
            </p:extLst>
          </p:nvPr>
        </p:nvGraphicFramePr>
        <p:xfrm>
          <a:off x="533400" y="1219200"/>
          <a:ext cx="7924800" cy="510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05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=[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1,2,3,4,5]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print(“content of list”)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List1.append(10)</a:t>
                      </a:r>
                      <a:endParaRPr lang="en-US" sz="2600" b="0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print(“content of list after appending”)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[1, 2, 3, 4, 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 after appending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[1, 2, 3, 4, 5, 10]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list is a sequence of values called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items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elements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elements can be of any type. 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List class define lists.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programmer can use list’s constructor to create a list.    </a:t>
            </a:r>
          </a:p>
        </p:txBody>
      </p:sp>
    </p:spTree>
    <p:extLst>
      <p:ext uri="{BB962C8B-B14F-4D97-AF65-F5344CB8AC3E}">
        <p14:creationId xmlns:p14="http://schemas.microsoft.com/office/powerpoint/2010/main" val="16649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10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None clear ()     : Removes all items from the list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685800" y="1219200"/>
          <a:ext cx="7924800" cy="5186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863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=[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1,2,3,4,5]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print(“content of list”)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List1.clear()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[1, 2, 3, 4, 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 after clearing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count(object x)     : Returns the number of times the element x appears in the list.</a:t>
            </a: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228600" y="1671637"/>
          <a:ext cx="8763000" cy="4576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6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=[</a:t>
                      </a: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1,2,3,4,5,1,4,1]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print(“content of list”)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a=List1.count(4)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print(“Occurrence of 4 appears”, a, “times”)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[1,2,3,4,5,1,4,1]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Occurrence of 4 appears </a:t>
                      </a:r>
                      <a:r>
                        <a:rPr lang="en-US" sz="2700" b="1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7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 times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List copy()     : This method returns a shallow copy of the list.</a:t>
            </a: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609600" y="1905000"/>
          <a:ext cx="7924800" cy="4043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433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List1=[“Red”, “Blue”, “Pink”]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List2=List1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print(List2)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['Red', 'Blue', 'Pink']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['Red', 'Blue', 'Pink']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Output???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228600" y="762000"/>
          <a:ext cx="8686800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list1=[10,30]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list2=list1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list1[0]=40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print(list2)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Output:  ??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a) 10,30   b) </a:t>
                      </a:r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40,30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c)  10,40   d) 30,40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None extend(list L2) : Appends all elements of list L2 to list.</a:t>
            </a: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457200" y="990600"/>
          <a:ext cx="8229600" cy="5012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List1=["Red", "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Blue","Pink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List1\n", 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List2=["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Green","Yellow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List2\n",List2)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List1.extend(List2)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Extended List\n",List1)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['Red', 'Blue', 'Pink']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['Green', 'Yellow']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Extended List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['Red', 'Blue', 'Pink', 'Green', 'Yellow‘]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None insert(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index, object X) : Insert the element X at a given Index.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457200" y="1600200"/>
          <a:ext cx="8305800" cy="410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List1=["Red", "</a:t>
                      </a:r>
                      <a:r>
                        <a:rPr lang="en-US" sz="2600" b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Blue","Pink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List1\n", 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List1.insert(2,"Yellow")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 after insertion\n“ ,List1)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['Red', 'Blue', 'Pink']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 after insertion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['Red', 'Blue', 'Yellow', 'Pink']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None remove(object X) : Remove the first occurrence of element X from the list.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381000" y="1752600"/>
          <a:ext cx="8534400" cy="441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List1=["Red", "</a:t>
                      </a:r>
                      <a:r>
                        <a:rPr lang="en-US" sz="2600" b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Blue","Pink","Blue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List1\n", 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List1.remove("Blue")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 after removal of given Object\n",List1)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['Red', 'Blue', 'Pink', 'Blue']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 after removal of given Object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['Red', 'Pink', 'Blue']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None reverse() : Reverses the element of list.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304800" y="1447800"/>
          <a:ext cx="8534400" cy="441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List1=["A", "B","C","D"]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List1\n", 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List1.reverse()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 after reversal\n",List1)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['A', 'B', 'C', 'D']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 after reversal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['D', 'C', 'B', 'A']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Methods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None sort() : Sort the elements of list.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46773"/>
              </p:ext>
            </p:extLst>
          </p:nvPr>
        </p:nvGraphicFramePr>
        <p:xfrm>
          <a:off x="152400" y="1447800"/>
          <a:ext cx="8686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81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List1=["</a:t>
                      </a:r>
                      <a:r>
                        <a:rPr lang="en-US" sz="2600" b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Raghav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", "</a:t>
                      </a:r>
                      <a:r>
                        <a:rPr lang="en-US" sz="2600" b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Navmeet","Aditya","Simarjit","Suraj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List1\n", 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List1.sort()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print("Printing sorted List1 \n",List1)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List1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Raghav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Navmeet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Aditya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Simarjit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Suraj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Printing sorted List1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['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Aditya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Navmeet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Raghav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Simarjit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Suraj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']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Output???</a:t>
            </a:r>
            <a:endParaRPr lang="en-US" sz="4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67598"/>
              </p:ext>
            </p:extLst>
          </p:nvPr>
        </p:nvGraphicFramePr>
        <p:xfrm>
          <a:off x="228600" y="762000"/>
          <a:ext cx="8686800" cy="1741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str1="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donald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trumph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[print(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end="") for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 str1 if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not in "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aeiou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Output:  ??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dnld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trmph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1436"/>
              </p:ext>
            </p:extLst>
          </p:nvPr>
        </p:nvGraphicFramePr>
        <p:xfrm>
          <a:off x="304800" y="3124200"/>
          <a:ext cx="8610600" cy="1741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list1=[[n,n+1,n+2] for n in range (0,3)]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Output:  ?? [[0,1,2][1,2,3][2,3,4]]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838200"/>
          </a:xfrm>
        </p:spPr>
        <p:txBody>
          <a:bodyPr>
            <a:noAutofit/>
          </a:bodyPr>
          <a:lstStyle/>
          <a:p>
            <a:r>
              <a:rPr lang="en-US" sz="1800" b="1" dirty="0"/>
              <a:t>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b="1" dirty="0"/>
              <a:t>Creating List With </a:t>
            </a:r>
            <a:r>
              <a:rPr lang="en-US" sz="2400" b="1" dirty="0" smtClean="0"/>
              <a:t>Constructor </a:t>
            </a:r>
            <a:r>
              <a:rPr lang="en-US" sz="2400" b="1" dirty="0"/>
              <a:t>of List class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458200" cy="5638800"/>
          </a:xfrm>
        </p:spPr>
        <p:txBody>
          <a:bodyPr>
            <a:noAutofit/>
          </a:bodyPr>
          <a:lstStyle/>
          <a:p>
            <a:pPr marL="171450" lvl="0" indent="-171450" algn="just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Create a Empty List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      L1 = list();  </a:t>
            </a:r>
          </a:p>
          <a:p>
            <a:pPr marL="171450" lvl="0" indent="-171450" algn="just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Create a list with any three integer elements such as 10, 20, 30.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      L2 = list([10,20,30])</a:t>
            </a:r>
          </a:p>
          <a:p>
            <a:pPr lvl="0" algn="just"/>
            <a:r>
              <a:rPr lang="en-US" b="1" dirty="0">
                <a:latin typeface="Calibri" pitchFamily="34" charset="0"/>
                <a:cs typeface="Calibri" pitchFamily="34" charset="0"/>
              </a:rPr>
              <a:t>Create a list with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three string elements such as “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Apple”,”Banana”,”Grapes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”.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      L3 = list(["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Apple","Banana","Grapes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"])         </a:t>
            </a:r>
          </a:p>
          <a:p>
            <a:pPr lvl="0" algn="just"/>
            <a:r>
              <a:rPr lang="en-US" b="1" dirty="0">
                <a:latin typeface="Calibri" pitchFamily="34" charset="0"/>
                <a:cs typeface="Calibri" pitchFamily="34" charset="0"/>
              </a:rPr>
              <a:t>Create a list using in build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range()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function.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sz="2600" dirty="0" smtClean="0">
                <a:latin typeface="Calibri" pitchFamily="34" charset="0"/>
                <a:cs typeface="Calibri" pitchFamily="34" charset="0"/>
              </a:rPr>
              <a:t>L4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= list(range(0,6)) 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#create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with elements from  0 to 5</a:t>
            </a:r>
          </a:p>
          <a:p>
            <a:pPr lvl="0" algn="just"/>
            <a:r>
              <a:rPr lang="en-US" b="1" dirty="0">
                <a:latin typeface="Calibri" pitchFamily="34" charset="0"/>
                <a:cs typeface="Calibri" pitchFamily="34" charset="0"/>
              </a:rPr>
              <a:t>Create a list within build characters X,Y, and Z.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       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L5=list("xyz") 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03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List is mutable kind of object.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It is a sequence of zero or more elements. </a:t>
            </a:r>
          </a:p>
          <a:p>
            <a:pPr lvl="0" algn="just"/>
            <a:r>
              <a:rPr lang="en-US" sz="3000" dirty="0">
                <a:latin typeface="Calibri" pitchFamily="34" charset="0"/>
                <a:cs typeface="Calibri" pitchFamily="34" charset="0"/>
              </a:rPr>
              <a:t>Index operator(positive and negative indices) is used to access elements of a list.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List can be easily passed to a function and same time it can be returned from the function.   	 </a:t>
            </a:r>
          </a:p>
          <a:p>
            <a:pPr lvl="0" algn="just"/>
            <a:r>
              <a:rPr lang="en-US" sz="3000" dirty="0">
                <a:latin typeface="Calibri" pitchFamily="34" charset="0"/>
                <a:cs typeface="Calibri" pitchFamily="34" charset="0"/>
              </a:rPr>
              <a:t>You can use the methods append, extend, insert,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 remove etc. upon </a:t>
            </a:r>
            <a:r>
              <a:rPr lang="en-US" sz="3000" smtClean="0">
                <a:latin typeface="Calibri" pitchFamily="34" charset="0"/>
                <a:cs typeface="Calibri" pitchFamily="34" charset="0"/>
              </a:rPr>
              <a:t>a list.  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48600" cy="990600"/>
          </a:xfrm>
        </p:spPr>
        <p:txBody>
          <a:bodyPr>
            <a:noAutofit/>
          </a:bodyPr>
          <a:lstStyle/>
          <a:p>
            <a:r>
              <a:rPr lang="en-US" sz="1800" b="1" dirty="0"/>
              <a:t>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b="1" dirty="0"/>
              <a:t>Creating List </a:t>
            </a:r>
            <a:r>
              <a:rPr lang="en-US" sz="2400" b="1" dirty="0" smtClean="0"/>
              <a:t>Without </a:t>
            </a:r>
            <a:r>
              <a:rPr lang="en-US" sz="2400" b="1" dirty="0"/>
              <a:t>using Constructor of List class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71450" lvl="0" indent="-171450"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Creating List  without using the constructor   </a:t>
            </a:r>
          </a:p>
          <a:p>
            <a:pPr marL="0" lv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Create a list with any three integer elements such as 10, 20,30.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    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L1=[10,20,30]  </a:t>
            </a:r>
          </a:p>
          <a:p>
            <a:pPr marL="0" indent="0" algn="just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03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Accessing Elements of list.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2296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elements of a list are identified by their positions. 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index []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operator is used to access the elements of a list.   </a:t>
            </a:r>
          </a:p>
          <a:p>
            <a:pPr marL="0" indent="0" algn="just">
              <a:buNone/>
            </a:pPr>
            <a:r>
              <a:rPr lang="en-US" sz="2400" b="1" u="sng" dirty="0">
                <a:latin typeface="Calibri" pitchFamily="34" charset="0"/>
                <a:cs typeface="Calibri" pitchFamily="34" charset="0"/>
              </a:rPr>
              <a:t>Syntax: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Name_of_Variable_of_a_List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[index]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Create a list of 5 elements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L1 = [10,20,30,40,50]  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      L1[0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   L1[1]   L1[2]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L1[3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   L1[4]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&gt;&gt;&gt; L1               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#print the complete List   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10, 20, 30, 40, 50]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&gt;&gt;&gt; L1[0]           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# Print the first element of the List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89638"/>
              </p:ext>
            </p:extLst>
          </p:nvPr>
        </p:nvGraphicFramePr>
        <p:xfrm>
          <a:off x="1955800" y="3558540"/>
          <a:ext cx="5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52675" y="395287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81375" y="3962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95800" y="3962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96050" y="3962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6400" y="3962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Accessing List Elements through Negative Indices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negative index accesses elements from the end of the list counting in backward direction. 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index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last element of any non-empty list is always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-1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List1  with five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elements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10,20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30, 40, 50,60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u="sng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   List1 = [10, 20, 30, 40, 50, 60]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List1[-1]            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#Access Last element of a List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60</a:t>
            </a: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C:\Users\shri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51816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8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/>
              <a:t>List Slicing    [Start: End]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slicing operator returns a subset of a list, called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“slice”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by specifying two indices i.e.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start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end. </a:t>
            </a:r>
          </a:p>
          <a:p>
            <a:pPr marL="0" indent="0" algn="just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Syntax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Name_of_Variable_of_a_List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Start_Index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End_Index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</a:p>
          <a:p>
            <a:pPr marL="0" indent="0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  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 = ['A','B','C','D','E','F']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['A', 'B', 'C', 'D', 'E', 'F']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L1[2:3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['C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The  +,  *, operator 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The  +  Operator: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Used to join two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lists</a:t>
            </a:r>
          </a:p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u="sng" dirty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 = [1,2,3,4]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L2 = [4,5,6,7]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L3 = L1 + L2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L3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[1, 2, 3, 4, 4, 5, 6, 7]  </a:t>
            </a: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The  +,  *, operator 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The 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*  Operator: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Used to replicate the elements in a list</a:t>
            </a:r>
          </a:p>
          <a:p>
            <a:pPr marL="0" indent="0">
              <a:buNone/>
            </a:pPr>
            <a:r>
              <a:rPr lang="en-US" sz="2800" b="1" u="sng" dirty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L1= [1,2,3]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L1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[1, 2, 3]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L2 = L1 * 3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&gt;&gt;&gt; L2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[1, 2, 3, 1, 2, 3, 1, 2, 3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L4=[1,1,1,2,2,2,3,3,3]</a:t>
            </a: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1286</TotalTime>
  <Words>1949</Words>
  <Application>Microsoft Office PowerPoint</Application>
  <PresentationFormat>On-screen Show (4:3)</PresentationFormat>
  <Paragraphs>351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PowerPoint Presentation</vt:lpstr>
      <vt:lpstr> Introduction to List</vt:lpstr>
      <vt:lpstr>           Creating List With Constructor of List class </vt:lpstr>
      <vt:lpstr>           Creating List Without using Constructor of List class </vt:lpstr>
      <vt:lpstr>Accessing Elements of list.   </vt:lpstr>
      <vt:lpstr>Accessing List Elements through Negative Indices   </vt:lpstr>
      <vt:lpstr>List Slicing    [Start: End] </vt:lpstr>
      <vt:lpstr>The  +,  *, operator on List</vt:lpstr>
      <vt:lpstr>The  +,  *, operator on List</vt:lpstr>
      <vt:lpstr>The  ‘in’ and ‘is’ operator on List</vt:lpstr>
      <vt:lpstr>The  ‘in’ and is operator on List</vt:lpstr>
      <vt:lpstr>The del operator on List</vt:lpstr>
      <vt:lpstr>List Comprehensions</vt:lpstr>
      <vt:lpstr>List Comprehensions</vt:lpstr>
      <vt:lpstr>  Splitting a String in List </vt:lpstr>
      <vt:lpstr>Passing List to a Function  ( will do it later….) </vt:lpstr>
      <vt:lpstr>Various Methods Supported on Lists</vt:lpstr>
      <vt:lpstr>Various Methods Supported on Lists</vt:lpstr>
      <vt:lpstr>PowerPoint Presentation</vt:lpstr>
      <vt:lpstr>List Methods</vt:lpstr>
      <vt:lpstr>List Methods</vt:lpstr>
      <vt:lpstr>List Methods</vt:lpstr>
      <vt:lpstr>Output???</vt:lpstr>
      <vt:lpstr>PowerPoint Presentation</vt:lpstr>
      <vt:lpstr>List Methods</vt:lpstr>
      <vt:lpstr>List Methods</vt:lpstr>
      <vt:lpstr>List Methods</vt:lpstr>
      <vt:lpstr>List Methods</vt:lpstr>
      <vt:lpstr>Output???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85</cp:revision>
  <dcterms:created xsi:type="dcterms:W3CDTF">2006-08-16T00:00:00Z</dcterms:created>
  <dcterms:modified xsi:type="dcterms:W3CDTF">2020-12-22T20:44:21Z</dcterms:modified>
</cp:coreProperties>
</file>