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1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7" r:id="rId13"/>
    <p:sldId id="272" r:id="rId14"/>
    <p:sldId id="266" r:id="rId15"/>
    <p:sldId id="270" r:id="rId16"/>
    <p:sldId id="274" r:id="rId17"/>
    <p:sldId id="276" r:id="rId18"/>
    <p:sldId id="277" r:id="rId19"/>
    <p:sldId id="268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70FF-E313-400A-92C9-A09885BC79A6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B022-3328-4EB2-A876-B79CC45C54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B022-3328-4EB2-A876-B79CC45C54C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B022-3328-4EB2-A876-B79CC45C54C9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5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72" y="297996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213360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n w="0"/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Loop </a:t>
            </a:r>
            <a:r>
              <a:rPr lang="en-US" sz="3200" b="1" cap="all" dirty="0">
                <a:ln w="0"/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24221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on </a:t>
            </a:r>
            <a:r>
              <a:rPr lang="en-US" b="1" i="1" dirty="0"/>
              <a:t>for</a:t>
            </a:r>
            <a:r>
              <a:rPr lang="en-US" b="1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 a program  by using for loop to print numbers from 1 to 5.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88387"/>
              </p:ext>
            </p:extLst>
          </p:nvPr>
        </p:nvGraphicFramePr>
        <p:xfrm>
          <a:off x="838200" y="4267200"/>
          <a:ext cx="7391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Print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the capital letters from A to Z</a:t>
                      </a:r>
                      <a:endParaRPr lang="en-US" sz="2200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x in range(65,91,1):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</a:t>
                      </a:r>
                      <a:r>
                        <a:rPr lang="en-US" sz="2200" b="0" dirty="0" err="1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chr</a:t>
                      </a:r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(x),end=' ')</a:t>
                      </a:r>
                    </a:p>
                    <a:p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B C D E F……. W X Y Z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36580"/>
              </p:ext>
            </p:extLst>
          </p:nvPr>
        </p:nvGraphicFramePr>
        <p:xfrm>
          <a:off x="1143000" y="2209800"/>
          <a:ext cx="6477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x in </a:t>
                      </a:r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range(1,6):</a:t>
                      </a:r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</a:t>
                      </a:r>
                      <a:r>
                        <a:rPr lang="en-US" sz="2200" b="0" dirty="0" err="1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x,end</a:t>
                      </a:r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=' ')</a:t>
                      </a:r>
                    </a:p>
                    <a:p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</a:p>
                    <a:p>
                      <a:r>
                        <a:rPr lang="en-US" sz="2200" b="0" baseline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1 2 3 </a:t>
                      </a:r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4 5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The keyword break allows the programmer to terminate the loop.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When the break statement is encountered inside a loop, the loop is immediately terminated and program control automatically goes to the first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statement </a:t>
            </a:r>
          </a:p>
          <a:p>
            <a:pPr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following the loop.</a:t>
            </a:r>
          </a:p>
          <a:p>
            <a:pPr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Flow chart of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break 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statement 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5181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2800" y="4114800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False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2610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Working of </a:t>
            </a:r>
            <a:r>
              <a:rPr lang="en-US" b="1" i="1" dirty="0"/>
              <a:t>break</a:t>
            </a:r>
            <a:r>
              <a:rPr lang="en-US" b="1" dirty="0"/>
              <a:t> in </a:t>
            </a:r>
            <a:r>
              <a:rPr lang="en-US" b="1" i="1" dirty="0"/>
              <a:t>while</a:t>
            </a:r>
            <a:r>
              <a:rPr lang="en-US" b="1" dirty="0"/>
              <a:t> and </a:t>
            </a:r>
            <a:r>
              <a:rPr lang="en-US" b="1" i="1" dirty="0"/>
              <a:t>for</a:t>
            </a:r>
            <a:r>
              <a:rPr lang="en-US" b="1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Working of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 while loop 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Working of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for 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65726"/>
              </p:ext>
            </p:extLst>
          </p:nvPr>
        </p:nvGraphicFramePr>
        <p:xfrm>
          <a:off x="838200" y="990600"/>
          <a:ext cx="7353300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95550">
                <a:tc>
                  <a:txBody>
                    <a:bodyPr/>
                    <a:lstStyle/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 test-Boolean-expression: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body of while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if condition: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break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body of while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Statement(s)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00125" y="2514600"/>
            <a:ext cx="1228725" cy="1066800"/>
            <a:chOff x="1000125" y="2362200"/>
            <a:chExt cx="1228725" cy="68580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1009650" y="23622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09650" y="23622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00125" y="30480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84963"/>
              </p:ext>
            </p:extLst>
          </p:nvPr>
        </p:nvGraphicFramePr>
        <p:xfrm>
          <a:off x="762000" y="3843972"/>
          <a:ext cx="67056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1028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 sequence: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body of for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if condition: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break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body of for 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statement(s) 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838200" y="5410200"/>
            <a:ext cx="742950" cy="1013738"/>
            <a:chOff x="1500" y="13603"/>
            <a:chExt cx="1290" cy="555"/>
          </a:xfrm>
        </p:grpSpPr>
        <p:cxnSp>
          <p:nvCxnSpPr>
            <p:cNvPr id="24" name="AutoShape 34"/>
            <p:cNvCxnSpPr>
              <a:cxnSpLocks noChangeShapeType="1"/>
            </p:cNvCxnSpPr>
            <p:nvPr/>
          </p:nvCxnSpPr>
          <p:spPr bwMode="auto">
            <a:xfrm flipH="1">
              <a:off x="1500" y="13603"/>
              <a:ext cx="12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5"/>
            <p:cNvCxnSpPr>
              <a:cxnSpLocks noChangeShapeType="1"/>
            </p:cNvCxnSpPr>
            <p:nvPr/>
          </p:nvCxnSpPr>
          <p:spPr bwMode="auto">
            <a:xfrm>
              <a:off x="1500" y="13617"/>
              <a:ext cx="0" cy="5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6"/>
            <p:cNvCxnSpPr>
              <a:cxnSpLocks noChangeShapeType="1"/>
            </p:cNvCxnSpPr>
            <p:nvPr/>
          </p:nvCxnSpPr>
          <p:spPr bwMode="auto">
            <a:xfrm>
              <a:off x="1500" y="14158"/>
              <a:ext cx="2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99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</a:t>
            </a:r>
            <a:r>
              <a:rPr lang="en-US" b="1" dirty="0" smtClean="0"/>
              <a:t>using for and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88387"/>
              </p:ext>
            </p:extLst>
          </p:nvPr>
        </p:nvGraphicFramePr>
        <p:xfrm>
          <a:off x="1143000" y="1600200"/>
          <a:ext cx="6477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count=35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x in range(0,10):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count=count-1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 x==2: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break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print(count)</a:t>
                      </a:r>
                    </a:p>
                    <a:p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  ??</a:t>
                      </a:r>
                    </a:p>
                    <a:p>
                      <a:pPr marL="457200" indent="-457200">
                        <a:buAutoNum type="alphaLcParenR"/>
                      </a:pPr>
                      <a:r>
                        <a:rPr lang="en-US" sz="2200" b="0" baseline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35        b)  32</a:t>
                      </a:r>
                    </a:p>
                    <a:p>
                      <a:pPr marL="457200" indent="-457200">
                        <a:buNone/>
                      </a:pPr>
                      <a:r>
                        <a:rPr lang="en-US" sz="2200" b="0" baseline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c) 35,34,33  d) 34, 33, 32</a:t>
                      </a:r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Statement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500" b="1" i="1" dirty="0">
                <a:latin typeface="Calibri" pitchFamily="34" charset="0"/>
                <a:cs typeface="Calibri" pitchFamily="34" charset="0"/>
              </a:rPr>
              <a:t>continue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 statement is exactly opposite of the </a:t>
            </a:r>
            <a:r>
              <a:rPr lang="en-US" sz="2500" b="1" i="1" dirty="0">
                <a:latin typeface="Calibri" pitchFamily="34" charset="0"/>
                <a:cs typeface="Calibri" pitchFamily="34" charset="0"/>
              </a:rPr>
              <a:t>break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 statement.  </a:t>
            </a: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When </a:t>
            </a:r>
            <a:r>
              <a:rPr lang="en-US" sz="2500" b="1" i="1" dirty="0">
                <a:latin typeface="Calibri" pitchFamily="34" charset="0"/>
                <a:cs typeface="Calibri" pitchFamily="34" charset="0"/>
              </a:rPr>
              <a:t>continue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 is encountered within the loop, the remaining statements within the body are skipped but the loop condition is checked to see if the loop should continue or exited. </a:t>
            </a: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C:\Users\shri\Desktop\Capture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80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4343400" y="3429000"/>
            <a:ext cx="685800" cy="2743200"/>
          </a:xfrm>
          <a:prstGeom prst="rightBrace">
            <a:avLst>
              <a:gd name="adj1" fmla="val 8333"/>
              <a:gd name="adj2" fmla="val 4930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4615934"/>
            <a:ext cx="360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Flow chart of </a:t>
            </a:r>
            <a:r>
              <a:rPr lang="en-US" sz="2200" b="1" i="1" dirty="0">
                <a:latin typeface="Calibri" pitchFamily="34" charset="0"/>
                <a:cs typeface="Calibri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1860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Working of </a:t>
            </a:r>
            <a:r>
              <a:rPr lang="en-US" sz="2800" b="1" i="1" dirty="0"/>
              <a:t>continue</a:t>
            </a:r>
            <a:r>
              <a:rPr lang="en-US" sz="2800" b="1" dirty="0"/>
              <a:t> in </a:t>
            </a:r>
            <a:r>
              <a:rPr lang="en-US" sz="2800" b="1" i="1" dirty="0"/>
              <a:t>while</a:t>
            </a:r>
            <a:r>
              <a:rPr lang="en-US" sz="2800" b="1" dirty="0"/>
              <a:t> and </a:t>
            </a:r>
            <a:r>
              <a:rPr lang="en-US" sz="2800" b="1" i="1" dirty="0"/>
              <a:t>for</a:t>
            </a:r>
            <a:r>
              <a:rPr lang="en-US" sz="2800" b="1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Working of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 while loop 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Working of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for 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26489"/>
              </p:ext>
            </p:extLst>
          </p:nvPr>
        </p:nvGraphicFramePr>
        <p:xfrm>
          <a:off x="609600" y="762000"/>
          <a:ext cx="7505700" cy="27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while test-Boolean-expression: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     body of while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     if condition: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         continue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     body of while</a:t>
                      </a:r>
                    </a:p>
                    <a:p>
                      <a:pPr marL="114300" marR="0" indent="4000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imes New Roman"/>
                          <a:cs typeface="Mangal"/>
                        </a:rPr>
                        <a:t>Statement(s)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85800" y="990600"/>
            <a:ext cx="1447800" cy="1371600"/>
            <a:chOff x="1009650" y="1371600"/>
            <a:chExt cx="1123950" cy="99060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1009650" y="2362200"/>
              <a:ext cx="1123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09650" y="13716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09650" y="1371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58460"/>
              </p:ext>
            </p:extLst>
          </p:nvPr>
        </p:nvGraphicFramePr>
        <p:xfrm>
          <a:off x="609600" y="3733800"/>
          <a:ext cx="74676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1028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 sequence: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body of for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if condition: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continue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body of for </a:t>
                      </a:r>
                    </a:p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statement(s) 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85800" y="3962400"/>
            <a:ext cx="952500" cy="1447800"/>
            <a:chOff x="819150" y="4038600"/>
            <a:chExt cx="952500" cy="815835"/>
          </a:xfrm>
        </p:grpSpPr>
        <p:cxnSp>
          <p:nvCxnSpPr>
            <p:cNvPr id="24" name="AutoShape 34"/>
            <p:cNvCxnSpPr>
              <a:cxnSpLocks noChangeShapeType="1"/>
            </p:cNvCxnSpPr>
            <p:nvPr/>
          </p:nvCxnSpPr>
          <p:spPr bwMode="auto">
            <a:xfrm flipH="1">
              <a:off x="819150" y="4854435"/>
              <a:ext cx="9525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5"/>
            <p:cNvCxnSpPr>
              <a:cxnSpLocks noChangeShapeType="1"/>
            </p:cNvCxnSpPr>
            <p:nvPr/>
          </p:nvCxnSpPr>
          <p:spPr bwMode="auto">
            <a:xfrm>
              <a:off x="819150" y="4038600"/>
              <a:ext cx="0" cy="8158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6"/>
            <p:cNvCxnSpPr>
              <a:cxnSpLocks noChangeShapeType="1"/>
            </p:cNvCxnSpPr>
            <p:nvPr/>
          </p:nvCxnSpPr>
          <p:spPr bwMode="auto">
            <a:xfrm>
              <a:off x="819150" y="4038600"/>
              <a:ext cx="1905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90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sum=0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range(10,0,-2):</a:t>
            </a:r>
          </a:p>
          <a:p>
            <a:pPr>
              <a:buNone/>
            </a:pPr>
            <a:r>
              <a:rPr lang="en-IN" dirty="0" smtClean="0"/>
              <a:t>    sum+=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print(</a:t>
            </a:r>
            <a:r>
              <a:rPr lang="en-IN" dirty="0" err="1" smtClean="0"/>
              <a:t>i</a:t>
            </a:r>
            <a:r>
              <a:rPr lang="en-IN" dirty="0" smtClean="0"/>
              <a:t>)           </a:t>
            </a:r>
          </a:p>
          <a:p>
            <a:pPr>
              <a:buNone/>
            </a:pPr>
            <a:r>
              <a:rPr lang="en-IN" dirty="0" smtClean="0"/>
              <a:t>    if </a:t>
            </a:r>
            <a:r>
              <a:rPr lang="en-IN" dirty="0" err="1" smtClean="0"/>
              <a:t>i</a:t>
            </a:r>
            <a:r>
              <a:rPr lang="en-IN" dirty="0" smtClean="0"/>
              <a:t>==4:</a:t>
            </a:r>
          </a:p>
          <a:p>
            <a:pPr>
              <a:buNone/>
            </a:pPr>
            <a:r>
              <a:rPr lang="en-IN" dirty="0" smtClean="0"/>
              <a:t>        continue</a:t>
            </a:r>
          </a:p>
          <a:p>
            <a:pPr>
              <a:buNone/>
            </a:pPr>
            <a:r>
              <a:rPr lang="en-IN" dirty="0" smtClean="0"/>
              <a:t>print(sum)</a:t>
            </a:r>
          </a:p>
          <a:p>
            <a:pPr>
              <a:buNone/>
            </a:pPr>
            <a:r>
              <a:rPr lang="en-IN" b="1" u="sng" dirty="0" smtClean="0"/>
              <a:t>Output:   ???</a:t>
            </a:r>
          </a:p>
          <a:p>
            <a:pPr>
              <a:buNone/>
            </a:pPr>
            <a:r>
              <a:rPr lang="en-IN" dirty="0" smtClean="0"/>
              <a:t>______________________________________________</a:t>
            </a:r>
          </a:p>
          <a:p>
            <a:pPr>
              <a:buNone/>
            </a:pPr>
            <a:r>
              <a:rPr lang="en-IN" dirty="0" smtClean="0"/>
              <a:t>sum=0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range(10,0,-2):</a:t>
            </a:r>
          </a:p>
          <a:p>
            <a:pPr>
              <a:buNone/>
            </a:pPr>
            <a:r>
              <a:rPr lang="en-IN" dirty="0" smtClean="0"/>
              <a:t>    sum+=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print(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if </a:t>
            </a:r>
            <a:r>
              <a:rPr lang="en-IN" dirty="0" err="1" smtClean="0"/>
              <a:t>i</a:t>
            </a:r>
            <a:r>
              <a:rPr lang="en-IN" dirty="0" smtClean="0"/>
              <a:t>==4:</a:t>
            </a:r>
          </a:p>
          <a:p>
            <a:pPr>
              <a:buNone/>
            </a:pPr>
            <a:r>
              <a:rPr lang="en-IN" dirty="0" smtClean="0"/>
              <a:t>        break</a:t>
            </a:r>
          </a:p>
          <a:p>
            <a:pPr>
              <a:buNone/>
            </a:pPr>
            <a:r>
              <a:rPr lang="en-IN" dirty="0" smtClean="0"/>
              <a:t>print(sum)</a:t>
            </a:r>
          </a:p>
          <a:p>
            <a:pPr>
              <a:buNone/>
            </a:pPr>
            <a:r>
              <a:rPr lang="en-IN" b="1" u="sng" dirty="0" smtClean="0"/>
              <a:t>Output:   ???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pass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Statement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500" b="1" i="1" dirty="0" smtClean="0">
                <a:latin typeface="Calibri" pitchFamily="34" charset="0"/>
                <a:cs typeface="Calibri" pitchFamily="34" charset="0"/>
              </a:rPr>
              <a:t>pass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statement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represents null operation, which means nothing happens when it executes.</a:t>
            </a:r>
          </a:p>
          <a:p>
            <a:pPr algn="just"/>
            <a:r>
              <a:rPr lang="en-US" sz="2500" dirty="0" smtClean="0">
                <a:latin typeface="Calibri" pitchFamily="34" charset="0"/>
                <a:cs typeface="Calibri" pitchFamily="34" charset="0"/>
              </a:rPr>
              <a:t>It can be used when certain statement is required only syntactically but programmer does not wish to execute any code or command. </a:t>
            </a:r>
          </a:p>
          <a:p>
            <a:pPr marL="0" indent="0" algn="just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</a:t>
            </a:r>
            <a:r>
              <a:rPr lang="en-US" b="1" dirty="0" smtClean="0"/>
              <a:t>using for and </a:t>
            </a:r>
            <a:r>
              <a:rPr lang="en-US" b="1" dirty="0" smtClean="0"/>
              <a:t>pass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94594"/>
              </p:ext>
            </p:extLst>
          </p:nvPr>
        </p:nvGraphicFramePr>
        <p:xfrm>
          <a:off x="914400" y="1371600"/>
          <a:ext cx="6858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i in range (1,11): 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if i==5:        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pass 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else:        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print(i)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print('end of for')</a:t>
                      </a:r>
                    </a:p>
                    <a:p>
                      <a:r>
                        <a:rPr lang="en-US" sz="22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  <a:p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 of for</a:t>
                      </a:r>
                      <a:endParaRPr lang="en-US" sz="2200" b="0" dirty="0" smtClean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9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loops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are used to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repeat the same code multiple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times. 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Various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loops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such as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while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have been discussed.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while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loop is a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condition controlled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loop where as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loop is a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count controlled loop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break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statement is used to terminate from the loop.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Where as </a:t>
            </a:r>
            <a:r>
              <a:rPr lang="en-US" sz="2200" b="1" i="1" dirty="0">
                <a:latin typeface="Calibri" pitchFamily="34" charset="0"/>
                <a:cs typeface="Calibri" pitchFamily="34" charset="0"/>
              </a:rPr>
              <a:t>continue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statement is used to skip the current iteration and continues with the next iteration. 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i="1" dirty="0" smtClean="0">
                <a:latin typeface="Calibri" pitchFamily="34" charset="0"/>
                <a:cs typeface="Calibri" pitchFamily="34" charset="0"/>
              </a:rPr>
              <a:t>Pass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statement is not ignored by python interpreter but it does not execute any code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5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Python Supports two types of loop controlled statements. 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while Loop (Condition Controlled Loop)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b) For Loop  (Count Controlled Loop) </a:t>
            </a: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The while loop is condition controlled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loop an it is controlled by true or false conditions.   </a:t>
            </a: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Whereas  the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loop is 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count controlled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loop which repeats for specified number of times.</a:t>
            </a: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8-23 at 11.20.2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304800"/>
            <a:ext cx="8001000" cy="585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15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while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loop  is frequently used in programming for repeated execution of statement/s in a loop. 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It executes sequence of statements repeatedly as long as condition remains true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  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Syntax of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while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loop is as 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reserved keyword </a:t>
            </a:r>
            <a:r>
              <a:rPr lang="en-US" sz="2200" b="1" i="1" dirty="0">
                <a:latin typeface="Calibri" pitchFamily="34" charset="0"/>
                <a:cs typeface="Calibri" pitchFamily="34" charset="0"/>
              </a:rPr>
              <a:t>while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begins with the </a:t>
            </a:r>
            <a:r>
              <a:rPr lang="en-US" sz="2200" b="1" i="1" dirty="0">
                <a:latin typeface="Calibri" pitchFamily="34" charset="0"/>
                <a:cs typeface="Calibri" pitchFamily="34" charset="0"/>
              </a:rPr>
              <a:t>while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statement.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test-condition is a Boolean expression.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b="1" i="1" dirty="0" smtClean="0">
                <a:latin typeface="Calibri" pitchFamily="34" charset="0"/>
                <a:cs typeface="Calibri" pitchFamily="34" charset="0"/>
              </a:rPr>
              <a:t>while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statement is terminated with colon(:)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statement(s) within while loop will be executed till the condition is true 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58362"/>
              </p:ext>
            </p:extLst>
          </p:nvPr>
        </p:nvGraphicFramePr>
        <p:xfrm>
          <a:off x="3810000" y="2667000"/>
          <a:ext cx="38862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1800225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while test-condition:	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#Loop Body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236220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statement(s)</a:t>
                      </a:r>
                      <a:r>
                        <a:rPr lang="en-US" sz="1200" dirty="0">
                          <a:effectLst/>
                        </a:rPr>
                        <a:t>	 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 of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447800"/>
            <a:ext cx="57054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 on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Program to print the numbers from one to five using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loop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61671"/>
              </p:ext>
            </p:extLst>
          </p:nvPr>
        </p:nvGraphicFramePr>
        <p:xfrm>
          <a:off x="152400" y="1981201"/>
          <a:ext cx="8610600" cy="48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24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count=0                   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            # initialize 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the counter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while count&lt;=5:           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      # 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condition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   print("Count = ",count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)       # 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print the value of count    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   count=count+1 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                   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# Increment value of count by 1                                    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sng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Output: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Count = 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8-24 at 11.10.21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8333" r="8333"/>
          <a:stretch>
            <a:fillRect/>
          </a:stretch>
        </p:blipFill>
        <p:spPr>
          <a:xfrm>
            <a:off x="1066800" y="685800"/>
            <a:ext cx="6858000" cy="4455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range()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The range() is a in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built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function.  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It is used to generate the list of integers.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The range function has one, two or three parameters. 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The general form of the range function is as follows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			range(begin, end, step)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Whereas,</a:t>
            </a: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24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>
                <a:latin typeface="Calibri" pitchFamily="34" charset="0"/>
                <a:cs typeface="Calibri" pitchFamily="34" charset="0"/>
              </a:rPr>
              <a:t>begin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the first beginning number in the sequence at which the list starts.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is the limit i.e. the last number in sequence.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(This number must not be included in the elements of list) 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="1" i="1" dirty="0">
                <a:latin typeface="Calibri" pitchFamily="34" charset="0"/>
                <a:cs typeface="Calibri" pitchFamily="34" charset="0"/>
              </a:rPr>
              <a:t>step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the difference between the each number in sequence.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Examples of </a:t>
            </a:r>
            <a:r>
              <a:rPr lang="en-US" sz="2800" b="1" i="1" dirty="0">
                <a:solidFill>
                  <a:srgbClr val="C00000"/>
                </a:solidFill>
              </a:rPr>
              <a:t>range() </a:t>
            </a:r>
            <a:r>
              <a:rPr lang="en-US" sz="2800" b="1" dirty="0">
                <a:solidFill>
                  <a:srgbClr val="C00000"/>
                </a:solidFill>
              </a:rPr>
              <a:t>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>
                <a:latin typeface="Calibri" pitchFamily="34" charset="0"/>
                <a:cs typeface="Calibri" pitchFamily="34" charset="0"/>
              </a:rPr>
              <a:t>Creates the list of 5 integers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                                </a:t>
            </a:r>
          </a:p>
          <a:p>
            <a:pPr marL="0" indent="0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5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500" b="1" dirty="0">
                <a:latin typeface="Calibri" pitchFamily="34" charset="0"/>
                <a:cs typeface="Calibri" pitchFamily="34" charset="0"/>
              </a:rPr>
              <a:t>create a list of integers from 1 to 20 with a difference of 2 between two successive integers </a:t>
            </a:r>
          </a:p>
          <a:p>
            <a:pPr marL="0" indent="0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57550"/>
              </p:ext>
            </p:extLst>
          </p:nvPr>
        </p:nvGraphicFramePr>
        <p:xfrm>
          <a:off x="2133600" y="1828800"/>
          <a:ext cx="419100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 list(range(1,6))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[1,2,3,4,5]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23777"/>
              </p:ext>
            </p:extLst>
          </p:nvPr>
        </p:nvGraphicFramePr>
        <p:xfrm>
          <a:off x="1600200" y="4191000"/>
          <a:ext cx="6172200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 list(range(1,20,2))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[1, 3, 5, 7, 9, 11, 13, 15, 17, 19]   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</a:t>
            </a:r>
            <a:r>
              <a:rPr lang="en-US" sz="2800" b="1" i="1" dirty="0">
                <a:solidFill>
                  <a:srgbClr val="C00000"/>
                </a:solidFill>
              </a:rPr>
              <a:t>for</a:t>
            </a:r>
            <a:r>
              <a:rPr lang="en-US" sz="2800" b="1" dirty="0">
                <a:solidFill>
                  <a:srgbClr val="C00000"/>
                </a:solidFill>
              </a:rPr>
              <a:t> loop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Python for loop iterates through a sequence of objects i.e. it iterates through each value in a sequence. 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sequence of object holds multiple items of data stored one after another. </a:t>
            </a:r>
          </a:p>
          <a:p>
            <a:pPr lvl="0" algn="just"/>
            <a:r>
              <a:rPr lang="en-US" sz="22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The </a:t>
            </a:r>
            <a:r>
              <a:rPr lang="en-US" sz="22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syntax of for loop is as follows: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 </a:t>
            </a:r>
          </a:p>
          <a:p>
            <a:pPr lvl="0"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lvl="0"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lvl="0"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lvl="0"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lv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lv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Thus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for loop is a python statement which repeats a group of statements for a specified number of times.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90480"/>
              </p:ext>
            </p:extLst>
          </p:nvPr>
        </p:nvGraphicFramePr>
        <p:xfrm>
          <a:off x="1143000" y="3276601"/>
          <a:ext cx="6858000" cy="1600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00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var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 sequence: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statement(s)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………………………………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……………………………            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8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3238</TotalTime>
  <Words>956</Words>
  <Application>Microsoft Office PowerPoint</Application>
  <PresentationFormat>On-screen Show (4:3)</PresentationFormat>
  <Paragraphs>214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PowerPoint Presentation</vt:lpstr>
      <vt:lpstr>Introduction </vt:lpstr>
      <vt:lpstr>The While Loop</vt:lpstr>
      <vt:lpstr>Flow chart of While Loop</vt:lpstr>
      <vt:lpstr>Program on While Loop</vt:lpstr>
      <vt:lpstr>PowerPoint Presentation</vt:lpstr>
      <vt:lpstr>The range() function</vt:lpstr>
      <vt:lpstr>Examples of range() function </vt:lpstr>
      <vt:lpstr>The for loop</vt:lpstr>
      <vt:lpstr>Program on for loop</vt:lpstr>
      <vt:lpstr>The break Statement</vt:lpstr>
      <vt:lpstr>Working of break in while and for loop</vt:lpstr>
      <vt:lpstr>Program using for and break</vt:lpstr>
      <vt:lpstr>The continue Statement </vt:lpstr>
      <vt:lpstr>Working of continue in while and for loop</vt:lpstr>
      <vt:lpstr>PowerPoint Presentation</vt:lpstr>
      <vt:lpstr>The pass Statement </vt:lpstr>
      <vt:lpstr>Program using for and pass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57</cp:revision>
  <dcterms:created xsi:type="dcterms:W3CDTF">2006-08-16T00:00:00Z</dcterms:created>
  <dcterms:modified xsi:type="dcterms:W3CDTF">2020-12-16T20:32:41Z</dcterms:modified>
</cp:coreProperties>
</file>