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1" r:id="rId2"/>
    <p:sldId id="267" r:id="rId3"/>
    <p:sldId id="268" r:id="rId4"/>
    <p:sldId id="282" r:id="rId5"/>
    <p:sldId id="283" r:id="rId6"/>
    <p:sldId id="269" r:id="rId7"/>
    <p:sldId id="270" r:id="rId8"/>
    <p:sldId id="272" r:id="rId9"/>
    <p:sldId id="27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10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1/12/2021</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6856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1/12/2021</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1/12/2021</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11" name="Picture 10"/>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967472" y="271272"/>
            <a:ext cx="719328" cy="719328"/>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a:xfrm>
            <a:off x="2133600" y="2286000"/>
            <a:ext cx="5715000" cy="584775"/>
          </a:xfrm>
          <a:prstGeom prst="rect">
            <a:avLst/>
          </a:prstGeom>
        </p:spPr>
        <p:txBody>
          <a:bodyPr wrap="square">
            <a:spAutoFit/>
          </a:bodyPr>
          <a:lstStyle/>
          <a:p>
            <a:pPr algn="ctr"/>
            <a:r>
              <a:rPr lang="en-US" sz="3200" b="1" cap="all" dirty="0" smtClean="0">
                <a:ln w="0"/>
                <a:effectLst>
                  <a:reflection blurRad="12700" stA="50000" endPos="50000" dist="5000" dir="5400000" sy="-100000" rotWithShape="0"/>
                </a:effectLst>
                <a:latin typeface="+mj-lt"/>
                <a:ea typeface="+mj-ea"/>
                <a:cs typeface="+mj-cs"/>
              </a:rPr>
              <a:t>Sets</a:t>
            </a:r>
            <a:endParaRPr lang="en-US" sz="3200" b="1" cap="all" dirty="0">
              <a:ln w="0"/>
              <a:effectLst>
                <a:reflection blurRad="12700" stA="50000" endPos="50000" dist="5000" dir="5400000" sy="-100000" rotWithShape="0"/>
              </a:effectLst>
              <a:latin typeface="+mj-lt"/>
              <a:ea typeface="+mj-ea"/>
              <a:cs typeface="+mj-cs"/>
            </a:endParaRPr>
          </a:p>
        </p:txBody>
      </p:sp>
    </p:spTree>
    <p:extLst>
      <p:ext uri="{BB962C8B-B14F-4D97-AF65-F5344CB8AC3E}">
        <p14:creationId xmlns:p14="http://schemas.microsoft.com/office/powerpoint/2010/main" val="23281266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lstStyle/>
          <a:p>
            <a:r>
              <a:rPr lang="en-US" b="1" dirty="0">
                <a:latin typeface="Calibri" pitchFamily="34" charset="0"/>
                <a:cs typeface="Calibri" pitchFamily="34" charset="0"/>
              </a:rPr>
              <a:t>Introduction to sets  </a:t>
            </a:r>
          </a:p>
        </p:txBody>
      </p:sp>
      <p:sp>
        <p:nvSpPr>
          <p:cNvPr id="3" name="Content Placeholder 2"/>
          <p:cNvSpPr>
            <a:spLocks noGrp="1"/>
          </p:cNvSpPr>
          <p:nvPr>
            <p:ph sz="quarter" idx="1"/>
          </p:nvPr>
        </p:nvSpPr>
        <p:spPr>
          <a:xfrm>
            <a:off x="457200" y="838200"/>
            <a:ext cx="8229600" cy="5486400"/>
          </a:xfrm>
        </p:spPr>
        <p:txBody>
          <a:bodyPr>
            <a:noAutofit/>
          </a:bodyPr>
          <a:lstStyle/>
          <a:p>
            <a:pPr algn="just"/>
            <a:r>
              <a:rPr lang="en-US" sz="2400" dirty="0">
                <a:latin typeface="Calibri" pitchFamily="34" charset="0"/>
                <a:cs typeface="Calibri" pitchFamily="34" charset="0"/>
              </a:rPr>
              <a:t>Set is an unordered collection of elements. </a:t>
            </a:r>
          </a:p>
          <a:p>
            <a:pPr algn="just"/>
            <a:r>
              <a:rPr lang="en-US" sz="2400" dirty="0">
                <a:latin typeface="Calibri" pitchFamily="34" charset="0"/>
                <a:cs typeface="Calibri" pitchFamily="34" charset="0"/>
              </a:rPr>
              <a:t>It is a collection of unique elements. </a:t>
            </a:r>
          </a:p>
          <a:p>
            <a:pPr algn="just"/>
            <a:r>
              <a:rPr lang="en-US" sz="2400" dirty="0">
                <a:latin typeface="Calibri" pitchFamily="34" charset="0"/>
                <a:cs typeface="Calibri" pitchFamily="34" charset="0"/>
              </a:rPr>
              <a:t>Duplication of elements is not allowed. </a:t>
            </a:r>
          </a:p>
          <a:p>
            <a:pPr algn="just"/>
            <a:r>
              <a:rPr lang="en-US" sz="2400" dirty="0">
                <a:latin typeface="Calibri" pitchFamily="34" charset="0"/>
                <a:cs typeface="Calibri" pitchFamily="34" charset="0"/>
              </a:rPr>
              <a:t>Sets are </a:t>
            </a:r>
            <a:r>
              <a:rPr lang="en-US" sz="2400" b="1" dirty="0">
                <a:latin typeface="Calibri" pitchFamily="34" charset="0"/>
                <a:cs typeface="Calibri" pitchFamily="34" charset="0"/>
              </a:rPr>
              <a:t>mutable</a:t>
            </a:r>
            <a:r>
              <a:rPr lang="en-US" sz="2400" dirty="0">
                <a:latin typeface="Calibri" pitchFamily="34" charset="0"/>
                <a:cs typeface="Calibri" pitchFamily="34" charset="0"/>
              </a:rPr>
              <a:t> so we can easily add or remove elements.  </a:t>
            </a:r>
          </a:p>
          <a:p>
            <a:r>
              <a:rPr lang="en-US" sz="2400" dirty="0">
                <a:latin typeface="Calibri" pitchFamily="34" charset="0"/>
                <a:cs typeface="Calibri" pitchFamily="34" charset="0"/>
              </a:rPr>
              <a:t>A programmer can create a set by enclosing the elements inside  a pair of curly braces i.e. </a:t>
            </a:r>
            <a:r>
              <a:rPr lang="en-US" sz="2400" b="1" dirty="0">
                <a:latin typeface="Calibri" pitchFamily="34" charset="0"/>
                <a:cs typeface="Calibri" pitchFamily="34" charset="0"/>
              </a:rPr>
              <a:t>{}</a:t>
            </a:r>
            <a:r>
              <a:rPr lang="en-US" sz="2400" dirty="0">
                <a:latin typeface="Calibri" pitchFamily="34" charset="0"/>
                <a:cs typeface="Calibri" pitchFamily="34" charset="0"/>
              </a:rPr>
              <a:t>.  </a:t>
            </a:r>
          </a:p>
          <a:p>
            <a:r>
              <a:rPr lang="en-US" sz="2400" dirty="0">
                <a:latin typeface="Calibri" pitchFamily="34" charset="0"/>
                <a:cs typeface="Calibri" pitchFamily="34" charset="0"/>
              </a:rPr>
              <a:t>The elements within the set are separated by commas. </a:t>
            </a:r>
          </a:p>
          <a:p>
            <a:r>
              <a:rPr lang="en-US" sz="2400" dirty="0">
                <a:latin typeface="Calibri" pitchFamily="34" charset="0"/>
                <a:cs typeface="Calibri" pitchFamily="34" charset="0"/>
              </a:rPr>
              <a:t>The set can be created by the in built </a:t>
            </a:r>
            <a:r>
              <a:rPr lang="en-US" sz="2400" b="1" dirty="0">
                <a:latin typeface="Calibri" pitchFamily="34" charset="0"/>
                <a:cs typeface="Calibri" pitchFamily="34" charset="0"/>
              </a:rPr>
              <a:t>set()</a:t>
            </a:r>
            <a:r>
              <a:rPr lang="en-US" sz="2400" dirty="0">
                <a:latin typeface="Calibri" pitchFamily="34" charset="0"/>
                <a:cs typeface="Calibri" pitchFamily="34" charset="0"/>
              </a:rPr>
              <a:t> function. </a:t>
            </a:r>
          </a:p>
          <a:p>
            <a:pPr marL="0" indent="0">
              <a:buNone/>
            </a:pPr>
            <a:r>
              <a:rPr lang="en-US" sz="2400" b="1" u="sng" dirty="0">
                <a:latin typeface="Calibri" pitchFamily="34" charset="0"/>
                <a:cs typeface="Calibri" pitchFamily="34" charset="0"/>
              </a:rPr>
              <a:t>Example:</a:t>
            </a:r>
          </a:p>
          <a:p>
            <a:pPr marL="0" indent="0">
              <a:buNone/>
            </a:pPr>
            <a:r>
              <a:rPr lang="en-US" sz="2400" dirty="0">
                <a:latin typeface="Calibri" pitchFamily="34" charset="0"/>
                <a:cs typeface="Calibri" pitchFamily="34" charset="0"/>
              </a:rPr>
              <a:t>&gt;&gt;&gt; s2 = {1,2,3,4,5}</a:t>
            </a:r>
          </a:p>
          <a:p>
            <a:pPr marL="0" indent="0">
              <a:buNone/>
            </a:pPr>
            <a:r>
              <a:rPr lang="en-US" sz="2400" dirty="0">
                <a:latin typeface="Calibri" pitchFamily="34" charset="0"/>
                <a:cs typeface="Calibri" pitchFamily="34" charset="0"/>
              </a:rPr>
              <a:t>&gt;&gt;&gt; s2</a:t>
            </a:r>
          </a:p>
          <a:p>
            <a:pPr marL="0" indent="0">
              <a:buNone/>
            </a:pPr>
            <a:r>
              <a:rPr lang="en-US" sz="2400" dirty="0">
                <a:latin typeface="Calibri" pitchFamily="34" charset="0"/>
                <a:cs typeface="Calibri" pitchFamily="34" charset="0"/>
              </a:rPr>
              <a:t>{1, 2, 3, 4, 5</a:t>
            </a:r>
            <a:r>
              <a:rPr lang="en-US" sz="2400" dirty="0" smtClean="0">
                <a:latin typeface="Calibri" pitchFamily="34" charset="0"/>
                <a:cs typeface="Calibri" pitchFamily="34" charset="0"/>
              </a:rPr>
              <a:t>}</a:t>
            </a:r>
          </a:p>
          <a:p>
            <a:pPr marL="0" indent="0">
              <a:buNone/>
            </a:pP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14605357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lstStyle/>
          <a:p>
            <a:r>
              <a:rPr lang="en-US" b="1" dirty="0"/>
              <a:t>Methods of Set Class</a:t>
            </a:r>
          </a:p>
        </p:txBody>
      </p:sp>
      <p:sp>
        <p:nvSpPr>
          <p:cNvPr id="3" name="Content Placeholder 2"/>
          <p:cNvSpPr>
            <a:spLocks noGrp="1"/>
          </p:cNvSpPr>
          <p:nvPr>
            <p:ph sz="quarter" idx="1"/>
          </p:nvPr>
        </p:nvSpPr>
        <p:spPr/>
        <p:txBody>
          <a:bodyPr/>
          <a:lstStyle/>
          <a:p>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657962608"/>
              </p:ext>
            </p:extLst>
          </p:nvPr>
        </p:nvGraphicFramePr>
        <p:xfrm>
          <a:off x="914400" y="990600"/>
          <a:ext cx="7772400" cy="4907280"/>
        </p:xfrm>
        <a:graphic>
          <a:graphicData uri="http://schemas.openxmlformats.org/drawingml/2006/table">
            <a:tbl>
              <a:tblPr firstRow="1" firstCol="1" bandRow="1">
                <a:tableStyleId>{2D5ABB26-0587-4C30-8999-92F81FD0307C}</a:tableStyleId>
              </a:tblPr>
              <a:tblGrid>
                <a:gridCol w="2397868">
                  <a:extLst>
                    <a:ext uri="{9D8B030D-6E8A-4147-A177-3AD203B41FA5}">
                      <a16:colId xmlns:a16="http://schemas.microsoft.com/office/drawing/2014/main" xmlns="" val="20000"/>
                    </a:ext>
                  </a:extLst>
                </a:gridCol>
                <a:gridCol w="5374532">
                  <a:extLst>
                    <a:ext uri="{9D8B030D-6E8A-4147-A177-3AD203B41FA5}">
                      <a16:colId xmlns:a16="http://schemas.microsoft.com/office/drawing/2014/main" xmlns="" val="20001"/>
                    </a:ext>
                  </a:extLst>
                </a:gridCol>
              </a:tblGrid>
              <a:tr h="278935">
                <a:tc>
                  <a:txBody>
                    <a:bodyPr/>
                    <a:lstStyle/>
                    <a:p>
                      <a:pPr marL="0" marR="0" algn="ctr">
                        <a:lnSpc>
                          <a:spcPct val="115000"/>
                        </a:lnSpc>
                        <a:spcBef>
                          <a:spcPts val="0"/>
                        </a:spcBef>
                        <a:spcAft>
                          <a:spcPts val="0"/>
                        </a:spcAft>
                      </a:pPr>
                      <a:r>
                        <a:rPr lang="en-US" sz="2000" b="1" dirty="0">
                          <a:effectLst/>
                          <a:latin typeface="Calibri" pitchFamily="34" charset="0"/>
                          <a:cs typeface="Calibri" pitchFamily="34" charset="0"/>
                        </a:rPr>
                        <a:t>Function </a:t>
                      </a:r>
                      <a:endParaRPr lang="en-US" sz="2000" b="1" dirty="0">
                        <a:effectLst/>
                        <a:latin typeface="Calibri" pitchFamily="34" charset="0"/>
                        <a:ea typeface="Times New Roman"/>
                        <a:cs typeface="Calibri" pitchFamily="34"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lnSpc>
                          <a:spcPct val="115000"/>
                        </a:lnSpc>
                        <a:spcBef>
                          <a:spcPts val="0"/>
                        </a:spcBef>
                        <a:spcAft>
                          <a:spcPts val="0"/>
                        </a:spcAft>
                      </a:pPr>
                      <a:r>
                        <a:rPr lang="en-US" sz="2000" b="1" dirty="0">
                          <a:effectLst/>
                          <a:latin typeface="Calibri" pitchFamily="34" charset="0"/>
                          <a:cs typeface="Calibri" pitchFamily="34" charset="0"/>
                        </a:rPr>
                        <a:t>Meaning</a:t>
                      </a:r>
                      <a:endParaRPr lang="en-US" sz="2000" b="1" dirty="0">
                        <a:effectLst/>
                        <a:latin typeface="Calibri" pitchFamily="34" charset="0"/>
                        <a:ea typeface="Times New Roman"/>
                        <a:cs typeface="Calibri" pitchFamily="34"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xmlns="" val="10000"/>
                  </a:ext>
                </a:extLst>
              </a:tr>
              <a:tr h="512519">
                <a:tc>
                  <a:txBody>
                    <a:bodyPr/>
                    <a:lstStyle/>
                    <a:p>
                      <a:pPr marL="0" marR="0" algn="just">
                        <a:lnSpc>
                          <a:spcPct val="115000"/>
                        </a:lnSpc>
                        <a:spcBef>
                          <a:spcPts val="0"/>
                        </a:spcBef>
                        <a:spcAft>
                          <a:spcPts val="0"/>
                        </a:spcAft>
                      </a:pPr>
                      <a:r>
                        <a:rPr lang="en-US" sz="2000" dirty="0" err="1">
                          <a:effectLst/>
                          <a:latin typeface="Calibri" pitchFamily="34" charset="0"/>
                          <a:cs typeface="Calibri" pitchFamily="34" charset="0"/>
                        </a:rPr>
                        <a:t>s.add</a:t>
                      </a:r>
                      <a:r>
                        <a:rPr lang="en-US" sz="2000" dirty="0">
                          <a:effectLst/>
                          <a:latin typeface="Calibri" pitchFamily="34" charset="0"/>
                          <a:cs typeface="Calibri" pitchFamily="34" charset="0"/>
                        </a:rPr>
                        <a:t>(x) </a:t>
                      </a:r>
                    </a:p>
                    <a:p>
                      <a:pPr marL="0" marR="0" algn="just">
                        <a:lnSpc>
                          <a:spcPct val="115000"/>
                        </a:lnSpc>
                        <a:spcBef>
                          <a:spcPts val="0"/>
                        </a:spcBef>
                        <a:spcAft>
                          <a:spcPts val="0"/>
                        </a:spcAft>
                      </a:pPr>
                      <a:r>
                        <a:rPr lang="en-US" sz="2000" dirty="0">
                          <a:effectLst/>
                          <a:latin typeface="Calibri" pitchFamily="34" charset="0"/>
                          <a:cs typeface="Calibri" pitchFamily="34" charset="0"/>
                        </a:rPr>
                        <a:t> </a:t>
                      </a:r>
                      <a:endParaRPr lang="en-US" sz="2000" dirty="0">
                        <a:effectLst/>
                        <a:latin typeface="Calibri" pitchFamily="34" charset="0"/>
                        <a:ea typeface="Times New Roman"/>
                        <a:cs typeface="Calibri" pitchFamily="34"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effectLst/>
                          <a:latin typeface="Calibri" pitchFamily="34" charset="0"/>
                          <a:cs typeface="Calibri" pitchFamily="34" charset="0"/>
                        </a:rPr>
                        <a:t>Add element x to existing set s. </a:t>
                      </a:r>
                      <a:endParaRPr lang="en-US" sz="2000" dirty="0">
                        <a:effectLst/>
                        <a:latin typeface="Calibri" pitchFamily="34" charset="0"/>
                        <a:ea typeface="Times New Roman"/>
                        <a:cs typeface="Calibri" pitchFamily="34"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411025">
                <a:tc>
                  <a:txBody>
                    <a:bodyPr/>
                    <a:lstStyle/>
                    <a:p>
                      <a:pPr marL="0" marR="0" algn="just">
                        <a:lnSpc>
                          <a:spcPct val="115000"/>
                        </a:lnSpc>
                        <a:spcBef>
                          <a:spcPts val="0"/>
                        </a:spcBef>
                        <a:spcAft>
                          <a:spcPts val="0"/>
                        </a:spcAft>
                      </a:pPr>
                      <a:r>
                        <a:rPr lang="en-US" sz="2000" dirty="0" err="1">
                          <a:effectLst/>
                          <a:latin typeface="Calibri" pitchFamily="34" charset="0"/>
                          <a:cs typeface="Calibri" pitchFamily="34" charset="0"/>
                        </a:rPr>
                        <a:t>s.clear</a:t>
                      </a:r>
                      <a:r>
                        <a:rPr lang="en-US" sz="2000" dirty="0">
                          <a:effectLst/>
                          <a:latin typeface="Calibri" pitchFamily="34" charset="0"/>
                          <a:cs typeface="Calibri" pitchFamily="34" charset="0"/>
                        </a:rPr>
                        <a:t>()    </a:t>
                      </a:r>
                    </a:p>
                    <a:p>
                      <a:pPr marL="0" marR="0" algn="just">
                        <a:lnSpc>
                          <a:spcPct val="115000"/>
                        </a:lnSpc>
                        <a:spcBef>
                          <a:spcPts val="0"/>
                        </a:spcBef>
                        <a:spcAft>
                          <a:spcPts val="0"/>
                        </a:spcAft>
                      </a:pPr>
                      <a:r>
                        <a:rPr lang="en-US" sz="2000" dirty="0">
                          <a:effectLst/>
                          <a:latin typeface="Calibri" pitchFamily="34" charset="0"/>
                          <a:cs typeface="Calibri" pitchFamily="34" charset="0"/>
                        </a:rPr>
                        <a:t> </a:t>
                      </a:r>
                      <a:endParaRPr lang="en-US" sz="2000" dirty="0">
                        <a:effectLst/>
                        <a:latin typeface="Calibri" pitchFamily="34" charset="0"/>
                        <a:ea typeface="Times New Roman"/>
                        <a:cs typeface="Calibri" pitchFamily="34"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effectLst/>
                          <a:latin typeface="Calibri" pitchFamily="34" charset="0"/>
                          <a:cs typeface="Calibri" pitchFamily="34" charset="0"/>
                        </a:rPr>
                        <a:t>Removes the entire element from the existing set.  </a:t>
                      </a:r>
                      <a:endParaRPr lang="en-US" sz="2000" dirty="0">
                        <a:effectLst/>
                        <a:latin typeface="Calibri" pitchFamily="34" charset="0"/>
                        <a:ea typeface="Times New Roman"/>
                        <a:cs typeface="Calibri" pitchFamily="34"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92927">
                <a:tc>
                  <a:txBody>
                    <a:bodyPr/>
                    <a:lstStyle/>
                    <a:p>
                      <a:pPr marL="0" marR="0" algn="just">
                        <a:lnSpc>
                          <a:spcPct val="115000"/>
                        </a:lnSpc>
                        <a:spcBef>
                          <a:spcPts val="0"/>
                        </a:spcBef>
                        <a:spcAft>
                          <a:spcPts val="0"/>
                        </a:spcAft>
                      </a:pPr>
                      <a:r>
                        <a:rPr lang="en-US" sz="2000" dirty="0" err="1">
                          <a:effectLst/>
                          <a:latin typeface="Calibri" pitchFamily="34" charset="0"/>
                          <a:cs typeface="Calibri" pitchFamily="34" charset="0"/>
                        </a:rPr>
                        <a:t>S.remove</a:t>
                      </a:r>
                      <a:r>
                        <a:rPr lang="en-US" sz="2000" dirty="0">
                          <a:effectLst/>
                          <a:latin typeface="Calibri" pitchFamily="34" charset="0"/>
                          <a:cs typeface="Calibri" pitchFamily="34" charset="0"/>
                        </a:rPr>
                        <a:t>(x) </a:t>
                      </a:r>
                    </a:p>
                    <a:p>
                      <a:pPr marL="0" marR="0" algn="just">
                        <a:lnSpc>
                          <a:spcPct val="115000"/>
                        </a:lnSpc>
                        <a:spcBef>
                          <a:spcPts val="0"/>
                        </a:spcBef>
                        <a:spcAft>
                          <a:spcPts val="0"/>
                        </a:spcAft>
                      </a:pPr>
                      <a:r>
                        <a:rPr lang="en-US" sz="2000" u="none" strike="noStrike" dirty="0">
                          <a:effectLst/>
                          <a:latin typeface="Calibri" pitchFamily="34" charset="0"/>
                          <a:cs typeface="Calibri" pitchFamily="34" charset="0"/>
                        </a:rPr>
                        <a:t> </a:t>
                      </a:r>
                      <a:endParaRPr lang="en-US" sz="2000" dirty="0">
                        <a:effectLst/>
                        <a:latin typeface="Calibri" pitchFamily="34" charset="0"/>
                        <a:ea typeface="Times New Roman"/>
                        <a:cs typeface="Calibri" pitchFamily="34"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effectLst/>
                          <a:latin typeface="Calibri" pitchFamily="34" charset="0"/>
                          <a:cs typeface="Calibri" pitchFamily="34" charset="0"/>
                        </a:rPr>
                        <a:t>Removes item x from the set.   </a:t>
                      </a:r>
                      <a:endParaRPr lang="en-US" sz="2000" dirty="0">
                        <a:effectLst/>
                        <a:latin typeface="Calibri" pitchFamily="34" charset="0"/>
                        <a:ea typeface="Times New Roman"/>
                        <a:cs typeface="Calibri" pitchFamily="34"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951536">
                <a:tc>
                  <a:txBody>
                    <a:bodyPr/>
                    <a:lstStyle/>
                    <a:p>
                      <a:pPr marL="0" marR="0" algn="just">
                        <a:lnSpc>
                          <a:spcPct val="115000"/>
                        </a:lnSpc>
                        <a:spcBef>
                          <a:spcPts val="0"/>
                        </a:spcBef>
                        <a:spcAft>
                          <a:spcPts val="0"/>
                        </a:spcAft>
                      </a:pPr>
                      <a:r>
                        <a:rPr lang="en-US" sz="2000" u="none" strike="noStrike" dirty="0">
                          <a:effectLst/>
                          <a:latin typeface="Calibri" pitchFamily="34" charset="0"/>
                          <a:cs typeface="Calibri" pitchFamily="34" charset="0"/>
                        </a:rPr>
                        <a:t> </a:t>
                      </a:r>
                      <a:endParaRPr lang="en-US" sz="2000" dirty="0">
                        <a:effectLst/>
                        <a:latin typeface="Calibri" pitchFamily="34" charset="0"/>
                        <a:cs typeface="Calibri" pitchFamily="34" charset="0"/>
                      </a:endParaRPr>
                    </a:p>
                    <a:p>
                      <a:pPr marL="0" marR="0" algn="just">
                        <a:lnSpc>
                          <a:spcPct val="115000"/>
                        </a:lnSpc>
                        <a:spcBef>
                          <a:spcPts val="0"/>
                        </a:spcBef>
                        <a:spcAft>
                          <a:spcPts val="0"/>
                        </a:spcAft>
                      </a:pPr>
                      <a:r>
                        <a:rPr lang="en-US" sz="2000" dirty="0">
                          <a:effectLst/>
                          <a:latin typeface="Calibri" pitchFamily="34" charset="0"/>
                          <a:cs typeface="Calibri" pitchFamily="34" charset="0"/>
                        </a:rPr>
                        <a:t>S1. </a:t>
                      </a:r>
                      <a:r>
                        <a:rPr lang="en-US" sz="2000" dirty="0" err="1">
                          <a:effectLst/>
                          <a:latin typeface="Calibri" pitchFamily="34" charset="0"/>
                          <a:cs typeface="Calibri" pitchFamily="34" charset="0"/>
                        </a:rPr>
                        <a:t>issubset</a:t>
                      </a:r>
                      <a:r>
                        <a:rPr lang="en-US" sz="2000" dirty="0">
                          <a:effectLst/>
                          <a:latin typeface="Calibri" pitchFamily="34" charset="0"/>
                          <a:cs typeface="Calibri" pitchFamily="34" charset="0"/>
                        </a:rPr>
                        <a:t>(S2) </a:t>
                      </a:r>
                    </a:p>
                    <a:p>
                      <a:pPr marL="0" marR="0" algn="just">
                        <a:lnSpc>
                          <a:spcPct val="115000"/>
                        </a:lnSpc>
                        <a:spcBef>
                          <a:spcPts val="0"/>
                        </a:spcBef>
                        <a:spcAft>
                          <a:spcPts val="0"/>
                        </a:spcAft>
                      </a:pPr>
                      <a:r>
                        <a:rPr lang="en-US" sz="2000" u="none" strike="noStrike" dirty="0">
                          <a:effectLst/>
                          <a:latin typeface="Calibri" pitchFamily="34" charset="0"/>
                          <a:cs typeface="Calibri" pitchFamily="34" charset="0"/>
                        </a:rPr>
                        <a:t> </a:t>
                      </a:r>
                      <a:endParaRPr lang="en-US" sz="2000" dirty="0">
                        <a:effectLst/>
                        <a:latin typeface="Calibri" pitchFamily="34" charset="0"/>
                        <a:cs typeface="Calibri" pitchFamily="34" charset="0"/>
                      </a:endParaRPr>
                    </a:p>
                    <a:p>
                      <a:pPr marL="0" marR="0" algn="just">
                        <a:lnSpc>
                          <a:spcPct val="115000"/>
                        </a:lnSpc>
                        <a:spcBef>
                          <a:spcPts val="0"/>
                        </a:spcBef>
                        <a:spcAft>
                          <a:spcPts val="0"/>
                        </a:spcAft>
                      </a:pPr>
                      <a:r>
                        <a:rPr lang="en-US" sz="2000" u="none" strike="noStrike" dirty="0">
                          <a:effectLst/>
                          <a:latin typeface="Calibri" pitchFamily="34" charset="0"/>
                          <a:cs typeface="Calibri" pitchFamily="34" charset="0"/>
                        </a:rPr>
                        <a:t> </a:t>
                      </a:r>
                      <a:endParaRPr lang="en-US" sz="2000" dirty="0">
                        <a:effectLst/>
                        <a:latin typeface="Calibri" pitchFamily="34" charset="0"/>
                        <a:ea typeface="Times New Roman"/>
                        <a:cs typeface="Calibri" pitchFamily="34"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effectLst/>
                          <a:latin typeface="Calibri" pitchFamily="34" charset="0"/>
                          <a:cs typeface="Calibri" pitchFamily="34" charset="0"/>
                        </a:rPr>
                        <a:t>A set S1 is a subset of S2, if every element in S1 is also in  S2. Therefore </a:t>
                      </a:r>
                      <a:r>
                        <a:rPr lang="en-US" sz="2000" dirty="0" err="1">
                          <a:effectLst/>
                          <a:latin typeface="Calibri" pitchFamily="34" charset="0"/>
                          <a:cs typeface="Calibri" pitchFamily="34" charset="0"/>
                        </a:rPr>
                        <a:t>issubset</a:t>
                      </a:r>
                      <a:r>
                        <a:rPr lang="en-US" sz="2000" dirty="0">
                          <a:effectLst/>
                          <a:latin typeface="Calibri" pitchFamily="34" charset="0"/>
                          <a:cs typeface="Calibri" pitchFamily="34" charset="0"/>
                        </a:rPr>
                        <a:t>() is used to check whether s1 is subset of s2.  </a:t>
                      </a:r>
                      <a:endParaRPr lang="en-US" sz="2000" dirty="0">
                        <a:effectLst/>
                        <a:latin typeface="Calibri" pitchFamily="34" charset="0"/>
                        <a:ea typeface="Times New Roman"/>
                        <a:cs typeface="Calibri" pitchFamily="34"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796913">
                <a:tc>
                  <a:txBody>
                    <a:bodyPr/>
                    <a:lstStyle/>
                    <a:p>
                      <a:pPr marL="0" marR="0" algn="just">
                        <a:lnSpc>
                          <a:spcPct val="115000"/>
                        </a:lnSpc>
                        <a:spcBef>
                          <a:spcPts val="0"/>
                        </a:spcBef>
                        <a:spcAft>
                          <a:spcPts val="0"/>
                        </a:spcAft>
                      </a:pPr>
                      <a:r>
                        <a:rPr lang="en-US" sz="2000" dirty="0">
                          <a:effectLst/>
                          <a:latin typeface="Calibri" pitchFamily="34" charset="0"/>
                          <a:cs typeface="Calibri" pitchFamily="34" charset="0"/>
                        </a:rPr>
                        <a:t> </a:t>
                      </a:r>
                    </a:p>
                    <a:p>
                      <a:pPr marL="0" marR="0" algn="just">
                        <a:lnSpc>
                          <a:spcPct val="115000"/>
                        </a:lnSpc>
                        <a:spcBef>
                          <a:spcPts val="0"/>
                        </a:spcBef>
                        <a:spcAft>
                          <a:spcPts val="0"/>
                        </a:spcAft>
                      </a:pPr>
                      <a:r>
                        <a:rPr lang="en-US" sz="2000" dirty="0">
                          <a:effectLst/>
                          <a:latin typeface="Calibri" pitchFamily="34" charset="0"/>
                          <a:cs typeface="Calibri" pitchFamily="34" charset="0"/>
                        </a:rPr>
                        <a:t>S2.issuperset(S1)</a:t>
                      </a:r>
                    </a:p>
                    <a:p>
                      <a:pPr marL="0" marR="0" algn="just">
                        <a:lnSpc>
                          <a:spcPct val="115000"/>
                        </a:lnSpc>
                        <a:spcBef>
                          <a:spcPts val="0"/>
                        </a:spcBef>
                        <a:spcAft>
                          <a:spcPts val="0"/>
                        </a:spcAft>
                      </a:pPr>
                      <a:r>
                        <a:rPr lang="en-US" sz="2000" dirty="0">
                          <a:effectLst/>
                          <a:latin typeface="Calibri" pitchFamily="34" charset="0"/>
                          <a:cs typeface="Calibri" pitchFamily="34" charset="0"/>
                        </a:rPr>
                        <a:t> </a:t>
                      </a:r>
                      <a:endParaRPr lang="en-US" sz="2000" dirty="0">
                        <a:effectLst/>
                        <a:latin typeface="Calibri" pitchFamily="34" charset="0"/>
                        <a:ea typeface="Times New Roman"/>
                        <a:cs typeface="Calibri" pitchFamily="34"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effectLst/>
                          <a:latin typeface="Calibri" pitchFamily="34" charset="0"/>
                          <a:cs typeface="Calibri" pitchFamily="34" charset="0"/>
                        </a:rPr>
                        <a:t>Let S1 and S2 be two sets. If S1 is subset of S2 and the set S1 is not equal to S2 then the set S2 is called superset of A.   </a:t>
                      </a:r>
                      <a:endParaRPr lang="en-US" sz="2000" dirty="0">
                        <a:effectLst/>
                        <a:latin typeface="Calibri" pitchFamily="34" charset="0"/>
                        <a:ea typeface="Times New Roman"/>
                        <a:cs typeface="Calibri" pitchFamily="34"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739135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lstStyle/>
          <a:p>
            <a:r>
              <a:rPr lang="en-US" b="1" dirty="0">
                <a:solidFill>
                  <a:schemeClr val="tx1"/>
                </a:solidFill>
              </a:rPr>
              <a:t>Set </a:t>
            </a:r>
            <a:r>
              <a:rPr lang="en-US" b="1" dirty="0" smtClean="0">
                <a:solidFill>
                  <a:schemeClr val="tx1"/>
                </a:solidFill>
              </a:rPr>
              <a:t>Methods</a:t>
            </a:r>
            <a:endParaRPr lang="en-US" b="1" dirty="0">
              <a:solidFill>
                <a:schemeClr val="tx1"/>
              </a:solidFill>
            </a:endParaRPr>
          </a:p>
        </p:txBody>
      </p:sp>
      <p:sp>
        <p:nvSpPr>
          <p:cNvPr id="3" name="Content Placeholder 2"/>
          <p:cNvSpPr>
            <a:spLocks noGrp="1"/>
          </p:cNvSpPr>
          <p:nvPr>
            <p:ph sz="quarter" idx="1"/>
          </p:nvPr>
        </p:nvSpPr>
        <p:spPr>
          <a:xfrm>
            <a:off x="457200" y="914400"/>
            <a:ext cx="8229600" cy="5242560"/>
          </a:xfrm>
        </p:spPr>
        <p:txBody>
          <a:bodyPr>
            <a:noAutofit/>
          </a:bodyPr>
          <a:lstStyle/>
          <a:p>
            <a:pPr marL="0" indent="0">
              <a:buNone/>
            </a:pPr>
            <a:r>
              <a:rPr lang="en-US" sz="2000" b="1" dirty="0" smtClean="0">
                <a:latin typeface="Courier New" pitchFamily="49" charset="0"/>
                <a:cs typeface="Courier New" pitchFamily="49" charset="0"/>
              </a:rPr>
              <a:t>&gt;&gt;&gt; s1={1,2,3,56,7}</a:t>
            </a:r>
          </a:p>
          <a:p>
            <a:pPr marL="0" indent="0">
              <a:buNone/>
            </a:pPr>
            <a:r>
              <a:rPr lang="en-US" sz="2000" b="1" dirty="0" smtClean="0">
                <a:latin typeface="Courier New" pitchFamily="49" charset="0"/>
                <a:cs typeface="Courier New" pitchFamily="49" charset="0"/>
              </a:rPr>
              <a:t>&gt;&gt;&gt; s1.add(100)</a:t>
            </a:r>
          </a:p>
          <a:p>
            <a:pPr marL="0" indent="0">
              <a:buNone/>
            </a:pPr>
            <a:r>
              <a:rPr lang="en-US" sz="2000" b="1" dirty="0" smtClean="0">
                <a:latin typeface="Courier New" pitchFamily="49" charset="0"/>
                <a:cs typeface="Courier New" pitchFamily="49" charset="0"/>
              </a:rPr>
              <a:t>&gt;&gt;&gt; s1</a:t>
            </a:r>
          </a:p>
          <a:p>
            <a:pPr marL="0" indent="0">
              <a:buNone/>
            </a:pPr>
            <a:r>
              <a:rPr lang="en-US" sz="2000" b="1" dirty="0" smtClean="0">
                <a:latin typeface="Courier New" pitchFamily="49" charset="0"/>
                <a:cs typeface="Courier New" pitchFamily="49" charset="0"/>
              </a:rPr>
              <a:t>{1, 2, 3, 100, 7, 56}</a:t>
            </a:r>
          </a:p>
          <a:p>
            <a:pPr marL="0" indent="0">
              <a:buNone/>
            </a:pPr>
            <a:r>
              <a:rPr lang="en-US" sz="2000" b="1" dirty="0" smtClean="0">
                <a:latin typeface="Courier New" pitchFamily="49" charset="0"/>
                <a:cs typeface="Courier New" pitchFamily="49" charset="0"/>
              </a:rPr>
              <a:t>&gt;&gt;&gt; s2={1,2}</a:t>
            </a:r>
          </a:p>
          <a:p>
            <a:pPr marL="0" indent="0">
              <a:buNone/>
            </a:pPr>
            <a:r>
              <a:rPr lang="en-US" sz="2000" b="1" dirty="0" smtClean="0">
                <a:latin typeface="Courier New" pitchFamily="49" charset="0"/>
                <a:cs typeface="Courier New" pitchFamily="49" charset="0"/>
              </a:rPr>
              <a:t>&gt;&gt;&gt; s2.issubset(s1)</a:t>
            </a:r>
          </a:p>
          <a:p>
            <a:pPr marL="0" indent="0">
              <a:buNone/>
            </a:pPr>
            <a:r>
              <a:rPr lang="en-US" sz="2000" b="1" dirty="0" smtClean="0">
                <a:latin typeface="Courier New" pitchFamily="49" charset="0"/>
                <a:cs typeface="Courier New" pitchFamily="49" charset="0"/>
              </a:rPr>
              <a:t>True</a:t>
            </a:r>
          </a:p>
          <a:p>
            <a:pPr marL="0" indent="0">
              <a:buNone/>
            </a:pPr>
            <a:r>
              <a:rPr lang="en-US" sz="2000" b="1" dirty="0" smtClean="0">
                <a:latin typeface="Courier New" pitchFamily="49" charset="0"/>
                <a:cs typeface="Courier New" pitchFamily="49" charset="0"/>
              </a:rPr>
              <a:t>&gt;&gt;&gt; s1.issubset(s2)</a:t>
            </a:r>
          </a:p>
          <a:p>
            <a:pPr marL="0" indent="0">
              <a:buNone/>
            </a:pPr>
            <a:r>
              <a:rPr lang="en-US" sz="2000" b="1" dirty="0" smtClean="0">
                <a:latin typeface="Courier New" pitchFamily="49" charset="0"/>
                <a:cs typeface="Courier New" pitchFamily="49" charset="0"/>
              </a:rPr>
              <a:t>False</a:t>
            </a:r>
          </a:p>
          <a:p>
            <a:pPr marL="0" indent="0">
              <a:buNone/>
            </a:pPr>
            <a:r>
              <a:rPr lang="en-US" sz="2000" b="1" dirty="0" smtClean="0">
                <a:latin typeface="Courier New" pitchFamily="49" charset="0"/>
                <a:cs typeface="Courier New" pitchFamily="49" charset="0"/>
              </a:rPr>
              <a:t>&gt;&gt;&gt; s2.issuperset(s1)</a:t>
            </a:r>
          </a:p>
          <a:p>
            <a:pPr marL="0" indent="0">
              <a:buNone/>
            </a:pPr>
            <a:r>
              <a:rPr lang="en-US" sz="2000" b="1" dirty="0" smtClean="0">
                <a:latin typeface="Courier New" pitchFamily="49" charset="0"/>
                <a:cs typeface="Courier New" pitchFamily="49" charset="0"/>
              </a:rPr>
              <a:t>False</a:t>
            </a:r>
          </a:p>
          <a:p>
            <a:pPr marL="0" indent="0">
              <a:buNone/>
            </a:pPr>
            <a:r>
              <a:rPr lang="en-US" sz="2000" b="1" dirty="0" smtClean="0">
                <a:latin typeface="Courier New" pitchFamily="49" charset="0"/>
                <a:cs typeface="Courier New" pitchFamily="49" charset="0"/>
              </a:rPr>
              <a:t>&gt;&gt;&gt; s1.remove(100)</a:t>
            </a:r>
          </a:p>
          <a:p>
            <a:pPr marL="0" indent="0">
              <a:buNone/>
            </a:pPr>
            <a:r>
              <a:rPr lang="en-US" sz="2000" b="1" dirty="0" smtClean="0">
                <a:latin typeface="Courier New" pitchFamily="49" charset="0"/>
                <a:cs typeface="Courier New" pitchFamily="49" charset="0"/>
              </a:rPr>
              <a:t>&gt;&gt;&gt; s1</a:t>
            </a:r>
          </a:p>
          <a:p>
            <a:pPr marL="0" indent="0">
              <a:buNone/>
            </a:pPr>
            <a:r>
              <a:rPr lang="en-US" sz="2000" b="1" dirty="0" smtClean="0">
                <a:latin typeface="Courier New" pitchFamily="49" charset="0"/>
                <a:cs typeface="Courier New" pitchFamily="49" charset="0"/>
              </a:rPr>
              <a:t>{1, 2, 3,7,56}</a:t>
            </a:r>
            <a:endParaRPr lang="en-US" sz="2000" b="1" dirty="0">
              <a:latin typeface="Courier New" pitchFamily="49" charset="0"/>
              <a:cs typeface="Courier New" pitchFamily="49" charset="0"/>
            </a:endParaRPr>
          </a:p>
        </p:txBody>
      </p:sp>
    </p:spTree>
    <p:extLst>
      <p:ext uri="{BB962C8B-B14F-4D97-AF65-F5344CB8AC3E}">
        <p14:creationId xmlns:p14="http://schemas.microsoft.com/office/powerpoint/2010/main" val="16229551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lstStyle/>
          <a:p>
            <a:r>
              <a:rPr lang="en-US" b="1" dirty="0">
                <a:solidFill>
                  <a:schemeClr val="tx1"/>
                </a:solidFill>
              </a:rPr>
              <a:t>Set </a:t>
            </a:r>
            <a:r>
              <a:rPr lang="en-US" b="1" dirty="0" smtClean="0">
                <a:solidFill>
                  <a:schemeClr val="tx1"/>
                </a:solidFill>
              </a:rPr>
              <a:t>:   ‘in’ and ‘not in’ Operator</a:t>
            </a:r>
            <a:endParaRPr lang="en-US" b="1" dirty="0">
              <a:solidFill>
                <a:schemeClr val="tx1"/>
              </a:solidFill>
            </a:endParaRPr>
          </a:p>
        </p:txBody>
      </p:sp>
      <p:sp>
        <p:nvSpPr>
          <p:cNvPr id="3" name="Content Placeholder 2"/>
          <p:cNvSpPr>
            <a:spLocks noGrp="1"/>
          </p:cNvSpPr>
          <p:nvPr>
            <p:ph sz="quarter" idx="1"/>
          </p:nvPr>
        </p:nvSpPr>
        <p:spPr>
          <a:xfrm>
            <a:off x="533400" y="1615440"/>
            <a:ext cx="8229600" cy="4328160"/>
          </a:xfrm>
        </p:spPr>
        <p:txBody>
          <a:bodyPr>
            <a:noAutofit/>
          </a:bodyPr>
          <a:lstStyle/>
          <a:p>
            <a:pPr marL="0" indent="0">
              <a:buNone/>
            </a:pPr>
            <a:r>
              <a:rPr lang="en-US" sz="2400" b="1" dirty="0" smtClean="0">
                <a:latin typeface="Courier New" pitchFamily="49" charset="0"/>
                <a:cs typeface="Courier New" pitchFamily="49" charset="0"/>
              </a:rPr>
              <a:t>&gt;&gt;&gt; s1={1,2,3,56,7}</a:t>
            </a:r>
          </a:p>
          <a:p>
            <a:pPr marL="0" indent="0">
              <a:buNone/>
            </a:pPr>
            <a:r>
              <a:rPr lang="en-US" sz="2400" b="1" dirty="0" smtClean="0">
                <a:latin typeface="Courier New" pitchFamily="49" charset="0"/>
                <a:cs typeface="Courier New" pitchFamily="49" charset="0"/>
              </a:rPr>
              <a:t>&gt;&gt;&gt; 3 in s1</a:t>
            </a:r>
          </a:p>
          <a:p>
            <a:pPr marL="0" indent="0">
              <a:buNone/>
            </a:pPr>
            <a:r>
              <a:rPr lang="en-US" sz="2400" b="1" dirty="0" smtClean="0">
                <a:latin typeface="Courier New" pitchFamily="49" charset="0"/>
                <a:cs typeface="Courier New" pitchFamily="49" charset="0"/>
              </a:rPr>
              <a:t>True</a:t>
            </a:r>
          </a:p>
          <a:p>
            <a:pPr marL="0" indent="0">
              <a:buNone/>
            </a:pPr>
            <a:r>
              <a:rPr lang="en-US" sz="2400" b="1" dirty="0" smtClean="0">
                <a:latin typeface="Courier New" pitchFamily="49" charset="0"/>
                <a:cs typeface="Courier New" pitchFamily="49" charset="0"/>
              </a:rPr>
              <a:t>&gt;&gt;&gt; 10 not in s1</a:t>
            </a:r>
          </a:p>
          <a:p>
            <a:pPr marL="0" indent="0">
              <a:buNone/>
            </a:pPr>
            <a:r>
              <a:rPr lang="en-US" sz="2400" b="1" dirty="0" smtClean="0">
                <a:latin typeface="Courier New" pitchFamily="49" charset="0"/>
                <a:cs typeface="Courier New" pitchFamily="49" charset="0"/>
              </a:rPr>
              <a:t>True</a:t>
            </a:r>
          </a:p>
          <a:p>
            <a:pPr marL="0" indent="0">
              <a:buNone/>
            </a:pPr>
            <a:r>
              <a:rPr lang="en-US" sz="2400" b="1" dirty="0" smtClean="0">
                <a:latin typeface="Courier New" pitchFamily="49" charset="0"/>
                <a:cs typeface="Courier New" pitchFamily="49" charset="0"/>
              </a:rPr>
              <a:t>&gt;&gt;&gt; 2 not in s1</a:t>
            </a:r>
          </a:p>
          <a:p>
            <a:pPr marL="0" indent="0">
              <a:buNone/>
            </a:pPr>
            <a:r>
              <a:rPr lang="en-US" sz="2400" b="1" dirty="0" smtClean="0">
                <a:latin typeface="Courier New" pitchFamily="49" charset="0"/>
                <a:cs typeface="Courier New" pitchFamily="49" charset="0"/>
              </a:rPr>
              <a:t>False</a:t>
            </a:r>
          </a:p>
          <a:p>
            <a:pPr marL="0" indent="0">
              <a:buNone/>
            </a:pPr>
            <a:endParaRPr lang="en-US" sz="2400" b="1" dirty="0" smtClean="0">
              <a:latin typeface="Courier New" pitchFamily="49" charset="0"/>
              <a:cs typeface="Courier New" pitchFamily="49" charset="0"/>
            </a:endParaRPr>
          </a:p>
          <a:p>
            <a:pPr marL="0" indent="0">
              <a:buNone/>
            </a:pPr>
            <a:endParaRPr lang="en-US" sz="2400" b="1" dirty="0" smtClean="0">
              <a:latin typeface="Courier New" pitchFamily="49" charset="0"/>
              <a:cs typeface="Courier New" pitchFamily="49" charset="0"/>
            </a:endParaRPr>
          </a:p>
          <a:p>
            <a:pPr marL="0" indent="0">
              <a:buNone/>
            </a:pPr>
            <a:endParaRPr lang="en-US" sz="2400" b="1" dirty="0" smtClean="0">
              <a:latin typeface="Courier New" pitchFamily="49" charset="0"/>
              <a:cs typeface="Courier New" pitchFamily="49" charset="0"/>
            </a:endParaRPr>
          </a:p>
        </p:txBody>
      </p:sp>
    </p:spTree>
    <p:extLst>
      <p:ext uri="{BB962C8B-B14F-4D97-AF65-F5344CB8AC3E}">
        <p14:creationId xmlns:p14="http://schemas.microsoft.com/office/powerpoint/2010/main" val="16229551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Set Operations</a:t>
            </a:r>
          </a:p>
        </p:txBody>
      </p:sp>
      <p:sp>
        <p:nvSpPr>
          <p:cNvPr id="3" name="Content Placeholder 2"/>
          <p:cNvSpPr>
            <a:spLocks noGrp="1"/>
          </p:cNvSpPr>
          <p:nvPr>
            <p:ph sz="quarter" idx="1"/>
          </p:nvPr>
        </p:nvSpPr>
        <p:spPr/>
        <p:txBody>
          <a:bodyPr>
            <a:normAutofit/>
          </a:bodyPr>
          <a:lstStyle/>
          <a:p>
            <a:pPr marL="0" indent="0">
              <a:buNone/>
            </a:pPr>
            <a:r>
              <a:rPr lang="en-US" sz="2000" b="1" dirty="0">
                <a:latin typeface="Courier New" pitchFamily="49" charset="0"/>
                <a:cs typeface="Courier New" pitchFamily="49" charset="0"/>
              </a:rPr>
              <a:t>The union() method</a:t>
            </a:r>
            <a:endParaRPr lang="en-US" sz="2000" dirty="0">
              <a:latin typeface="Courier New" pitchFamily="49" charset="0"/>
              <a:cs typeface="Courier New" pitchFamily="49" charset="0"/>
            </a:endParaRPr>
          </a:p>
          <a:p>
            <a:pPr marL="0" indent="0">
              <a:buNone/>
            </a:pPr>
            <a:r>
              <a:rPr lang="en-US" sz="2000" dirty="0">
                <a:latin typeface="Courier New" pitchFamily="49" charset="0"/>
                <a:cs typeface="Courier New" pitchFamily="49" charset="0"/>
              </a:rPr>
              <a:t>The union of two sets A and B is the set of elements which are in A, in B, or in both A and B. </a:t>
            </a:r>
          </a:p>
          <a:p>
            <a:pPr marL="0" indent="0">
              <a:buNone/>
            </a:pPr>
            <a:r>
              <a:rPr lang="en-US" sz="2000" b="1" u="sng" dirty="0">
                <a:latin typeface="Courier New" pitchFamily="49" charset="0"/>
                <a:cs typeface="Courier New" pitchFamily="49" charset="0"/>
              </a:rPr>
              <a:t>Example:</a:t>
            </a:r>
            <a:r>
              <a:rPr lang="en-US" sz="2000" dirty="0">
                <a:latin typeface="Courier New" pitchFamily="49" charset="0"/>
                <a:cs typeface="Courier New" pitchFamily="49" charset="0"/>
              </a:rPr>
              <a:t> </a:t>
            </a:r>
            <a:endParaRPr lang="en-US" sz="2000" dirty="0" smtClean="0">
              <a:latin typeface="Courier New" pitchFamily="49" charset="0"/>
              <a:cs typeface="Courier New" pitchFamily="49" charset="0"/>
            </a:endParaRPr>
          </a:p>
          <a:p>
            <a:pPr marL="0" indent="0">
              <a:buNone/>
            </a:pPr>
            <a:r>
              <a:rPr lang="en-US" sz="2000" dirty="0" smtClean="0">
                <a:latin typeface="Courier New" pitchFamily="49" charset="0"/>
                <a:cs typeface="Courier New" pitchFamily="49" charset="0"/>
              </a:rPr>
              <a:t>&gt;&gt;&gt; s1={1,2,3,4}</a:t>
            </a:r>
          </a:p>
          <a:p>
            <a:pPr marL="0" indent="0">
              <a:buNone/>
            </a:pPr>
            <a:r>
              <a:rPr lang="en-US" sz="2000" dirty="0" smtClean="0">
                <a:latin typeface="Courier New" pitchFamily="49" charset="0"/>
                <a:cs typeface="Courier New" pitchFamily="49" charset="0"/>
              </a:rPr>
              <a:t>&gt;&gt;&gt; s2={1,2,5}</a:t>
            </a:r>
          </a:p>
          <a:p>
            <a:pPr marL="0" indent="0">
              <a:buNone/>
            </a:pPr>
            <a:r>
              <a:rPr lang="en-US" sz="2000" dirty="0" smtClean="0">
                <a:latin typeface="Courier New" pitchFamily="49" charset="0"/>
                <a:cs typeface="Courier New" pitchFamily="49" charset="0"/>
              </a:rPr>
              <a:t>&gt;&gt;&gt; s1.union(s2)</a:t>
            </a:r>
          </a:p>
          <a:p>
            <a:pPr marL="0" indent="0">
              <a:buNone/>
            </a:pPr>
            <a:r>
              <a:rPr lang="en-US" sz="2000" dirty="0" smtClean="0">
                <a:latin typeface="Courier New" pitchFamily="49" charset="0"/>
                <a:cs typeface="Courier New" pitchFamily="49" charset="0"/>
              </a:rPr>
              <a:t>{1, 2, 3, 4, 5}</a:t>
            </a:r>
          </a:p>
          <a:p>
            <a:pPr marL="0" indent="0">
              <a:buNone/>
            </a:pPr>
            <a:r>
              <a:rPr lang="en-US" sz="2000" dirty="0" smtClean="0">
                <a:latin typeface="Courier New" pitchFamily="49" charset="0"/>
                <a:cs typeface="Courier New" pitchFamily="49" charset="0"/>
              </a:rPr>
              <a:t>&gt;&gt;&gt; s1|s2</a:t>
            </a:r>
          </a:p>
          <a:p>
            <a:pPr marL="0" indent="0">
              <a:buNone/>
            </a:pPr>
            <a:r>
              <a:rPr lang="en-US" sz="2000" dirty="0" smtClean="0">
                <a:latin typeface="Courier New" pitchFamily="49" charset="0"/>
                <a:cs typeface="Courier New" pitchFamily="49" charset="0"/>
              </a:rPr>
              <a:t>{1, 2, 3, 4, 5}</a:t>
            </a:r>
          </a:p>
          <a:p>
            <a:pPr marL="0" indent="0">
              <a:buNone/>
            </a:pPr>
            <a:endParaRPr lang="en-US" dirty="0"/>
          </a:p>
        </p:txBody>
      </p:sp>
    </p:spTree>
    <p:extLst>
      <p:ext uri="{BB962C8B-B14F-4D97-AF65-F5344CB8AC3E}">
        <p14:creationId xmlns:p14="http://schemas.microsoft.com/office/powerpoint/2010/main" val="16229551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Set Operations…..</a:t>
            </a:r>
          </a:p>
        </p:txBody>
      </p:sp>
      <p:sp>
        <p:nvSpPr>
          <p:cNvPr id="3" name="Content Placeholder 2"/>
          <p:cNvSpPr>
            <a:spLocks noGrp="1"/>
          </p:cNvSpPr>
          <p:nvPr>
            <p:ph sz="quarter" idx="1"/>
          </p:nvPr>
        </p:nvSpPr>
        <p:spPr/>
        <p:txBody>
          <a:bodyPr>
            <a:normAutofit fontScale="92500" lnSpcReduction="10000"/>
          </a:bodyPr>
          <a:lstStyle/>
          <a:p>
            <a:pPr marL="0" indent="0">
              <a:buNone/>
            </a:pPr>
            <a:r>
              <a:rPr lang="en-US" sz="2000" b="1" dirty="0">
                <a:latin typeface="Courier New" pitchFamily="49" charset="0"/>
                <a:cs typeface="Courier New" pitchFamily="49" charset="0"/>
              </a:rPr>
              <a:t>The intersection() method</a:t>
            </a:r>
            <a:endParaRPr lang="en-US" sz="2000" dirty="0">
              <a:latin typeface="Courier New" pitchFamily="49" charset="0"/>
              <a:cs typeface="Courier New" pitchFamily="49" charset="0"/>
            </a:endParaRPr>
          </a:p>
          <a:p>
            <a:pPr marL="0" indent="0">
              <a:buNone/>
            </a:pPr>
            <a:r>
              <a:rPr lang="en-US" sz="2000" dirty="0">
                <a:latin typeface="Courier New" pitchFamily="49" charset="0"/>
                <a:cs typeface="Courier New" pitchFamily="49" charset="0"/>
              </a:rPr>
              <a:t>Intersection is a set which contains the elements that appear in both sets.</a:t>
            </a:r>
          </a:p>
          <a:p>
            <a:pPr marL="0" indent="0">
              <a:buNone/>
            </a:pPr>
            <a:r>
              <a:rPr lang="en-US" sz="2000" b="1" u="sng" dirty="0">
                <a:latin typeface="Courier New" pitchFamily="49" charset="0"/>
                <a:cs typeface="Courier New" pitchFamily="49" charset="0"/>
              </a:rPr>
              <a:t>Example:</a:t>
            </a:r>
            <a:r>
              <a:rPr lang="en-US" sz="2000" dirty="0">
                <a:latin typeface="Courier New" pitchFamily="49" charset="0"/>
                <a:cs typeface="Courier New" pitchFamily="49" charset="0"/>
              </a:rPr>
              <a:t>  </a:t>
            </a:r>
          </a:p>
          <a:p>
            <a:pPr marL="0" indent="0">
              <a:buNone/>
            </a:pPr>
            <a:r>
              <a:rPr lang="en-US" sz="2000" dirty="0" smtClean="0">
                <a:latin typeface="Courier New" pitchFamily="49" charset="0"/>
                <a:cs typeface="Courier New" pitchFamily="49" charset="0"/>
              </a:rPr>
              <a:t>&gt;&gt;&gt; s1={1,2,3,4}</a:t>
            </a:r>
          </a:p>
          <a:p>
            <a:pPr marL="0" indent="0">
              <a:buNone/>
            </a:pPr>
            <a:r>
              <a:rPr lang="en-US" sz="2000" dirty="0" smtClean="0">
                <a:latin typeface="Courier New" pitchFamily="49" charset="0"/>
                <a:cs typeface="Courier New" pitchFamily="49" charset="0"/>
              </a:rPr>
              <a:t>&gt;&gt;&gt; s3={11,12,15}</a:t>
            </a:r>
          </a:p>
          <a:p>
            <a:pPr marL="0" indent="0">
              <a:buNone/>
            </a:pPr>
            <a:r>
              <a:rPr lang="en-US" sz="2000" dirty="0" smtClean="0">
                <a:latin typeface="Courier New" pitchFamily="49" charset="0"/>
                <a:cs typeface="Courier New" pitchFamily="49" charset="0"/>
              </a:rPr>
              <a:t>&gt;&gt;&gt;s2={1,2}</a:t>
            </a:r>
          </a:p>
          <a:p>
            <a:pPr marL="0" indent="0">
              <a:buNone/>
            </a:pPr>
            <a:r>
              <a:rPr lang="en-US" sz="2000" dirty="0" smtClean="0">
                <a:latin typeface="Courier New" pitchFamily="49" charset="0"/>
                <a:cs typeface="Courier New" pitchFamily="49" charset="0"/>
              </a:rPr>
              <a:t>&gt;&gt;&gt; s1.intersection(s2)</a:t>
            </a:r>
          </a:p>
          <a:p>
            <a:pPr marL="0" indent="0">
              <a:buNone/>
            </a:pPr>
            <a:r>
              <a:rPr lang="en-US" sz="2000" dirty="0" smtClean="0">
                <a:latin typeface="Courier New" pitchFamily="49" charset="0"/>
                <a:cs typeface="Courier New" pitchFamily="49" charset="0"/>
              </a:rPr>
              <a:t>{1, 2}</a:t>
            </a:r>
          </a:p>
          <a:p>
            <a:pPr marL="0" indent="0">
              <a:buNone/>
            </a:pPr>
            <a:r>
              <a:rPr lang="en-US" sz="2000" dirty="0" smtClean="0">
                <a:latin typeface="Courier New" pitchFamily="49" charset="0"/>
                <a:cs typeface="Courier New" pitchFamily="49" charset="0"/>
              </a:rPr>
              <a:t>&gt;&gt;&gt; s1&amp;s3</a:t>
            </a:r>
          </a:p>
          <a:p>
            <a:pPr marL="0" indent="0">
              <a:buNone/>
            </a:pPr>
            <a:r>
              <a:rPr lang="en-US" sz="2000" dirty="0" smtClean="0">
                <a:latin typeface="Courier New" pitchFamily="49" charset="0"/>
                <a:cs typeface="Courier New" pitchFamily="49" charset="0"/>
              </a:rPr>
              <a:t>{}</a:t>
            </a:r>
          </a:p>
          <a:p>
            <a:pPr marL="0" indent="0">
              <a:buNone/>
            </a:pPr>
            <a:endParaRPr lang="en-US" sz="2000" dirty="0">
              <a:latin typeface="Courier New" pitchFamily="49" charset="0"/>
              <a:cs typeface="Courier New" pitchFamily="49" charset="0"/>
            </a:endParaRPr>
          </a:p>
          <a:p>
            <a:pPr marL="0" indent="0">
              <a:buNone/>
            </a:pPr>
            <a:endParaRPr lang="en-US" dirty="0"/>
          </a:p>
          <a:p>
            <a:pPr marL="0" indent="0">
              <a:buNone/>
            </a:pPr>
            <a:r>
              <a:rPr lang="en-US" sz="2000" b="1" u="sng" dirty="0">
                <a:latin typeface="Courier New" pitchFamily="49" charset="0"/>
                <a:cs typeface="Courier New" pitchFamily="49" charset="0"/>
              </a:rPr>
              <a:t>Note:</a:t>
            </a:r>
            <a:r>
              <a:rPr lang="en-US" sz="2000" b="1" dirty="0">
                <a:latin typeface="Courier New" pitchFamily="49" charset="0"/>
                <a:cs typeface="Courier New" pitchFamily="49" charset="0"/>
              </a:rPr>
              <a:t>  </a:t>
            </a:r>
            <a:r>
              <a:rPr lang="en-US" sz="2000" dirty="0" smtClean="0">
                <a:latin typeface="Courier New" pitchFamily="49" charset="0"/>
                <a:cs typeface="Courier New" pitchFamily="49" charset="0"/>
              </a:rPr>
              <a:t>s1.intersection(s2) </a:t>
            </a:r>
            <a:r>
              <a:rPr lang="en-US" sz="2000" dirty="0">
                <a:latin typeface="Courier New" pitchFamily="49" charset="0"/>
                <a:cs typeface="Courier New" pitchFamily="49" charset="0"/>
              </a:rPr>
              <a:t>is equivalent to </a:t>
            </a:r>
            <a:r>
              <a:rPr lang="en-US" sz="2000" dirty="0" smtClean="0">
                <a:latin typeface="Courier New" pitchFamily="49" charset="0"/>
                <a:cs typeface="Courier New" pitchFamily="49" charset="0"/>
              </a:rPr>
              <a:t>s1&amp;s2 </a:t>
            </a:r>
            <a:r>
              <a:rPr lang="en-US" dirty="0" smtClean="0"/>
              <a:t> </a:t>
            </a:r>
            <a:endParaRPr lang="en-US" dirty="0"/>
          </a:p>
        </p:txBody>
      </p:sp>
    </p:spTree>
    <p:extLst>
      <p:ext uri="{BB962C8B-B14F-4D97-AF65-F5344CB8AC3E}">
        <p14:creationId xmlns:p14="http://schemas.microsoft.com/office/powerpoint/2010/main" val="1726097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Set Operations…..</a:t>
            </a:r>
          </a:p>
        </p:txBody>
      </p:sp>
      <p:sp>
        <p:nvSpPr>
          <p:cNvPr id="3" name="Content Placeholder 2"/>
          <p:cNvSpPr>
            <a:spLocks noGrp="1"/>
          </p:cNvSpPr>
          <p:nvPr>
            <p:ph sz="quarter" idx="1"/>
          </p:nvPr>
        </p:nvSpPr>
        <p:spPr/>
        <p:txBody>
          <a:bodyPr>
            <a:normAutofit lnSpcReduction="10000"/>
          </a:bodyPr>
          <a:lstStyle/>
          <a:p>
            <a:pPr marL="0" indent="0">
              <a:buNone/>
            </a:pPr>
            <a:r>
              <a:rPr lang="en-US" sz="2000" b="1" dirty="0">
                <a:latin typeface="Courier New" pitchFamily="49" charset="0"/>
                <a:cs typeface="Courier New" pitchFamily="49" charset="0"/>
              </a:rPr>
              <a:t>The difference() method</a:t>
            </a:r>
            <a:endParaRPr lang="en-US" sz="2000" dirty="0">
              <a:latin typeface="Courier New" pitchFamily="49" charset="0"/>
              <a:cs typeface="Courier New" pitchFamily="49" charset="0"/>
            </a:endParaRPr>
          </a:p>
          <a:p>
            <a:pPr marL="0" indent="0" algn="just">
              <a:buNone/>
            </a:pPr>
            <a:r>
              <a:rPr lang="en-US" sz="2000" dirty="0">
                <a:latin typeface="Courier New" pitchFamily="49" charset="0"/>
                <a:cs typeface="Courier New" pitchFamily="49" charset="0"/>
              </a:rPr>
              <a:t>The difference between two sets A and B is a set that contains the elements in set A but not in set B.</a:t>
            </a:r>
          </a:p>
          <a:p>
            <a:pPr marL="0" indent="0">
              <a:buNone/>
            </a:pPr>
            <a:endParaRPr lang="en-US" sz="2000" b="1" u="sng" dirty="0">
              <a:latin typeface="Courier New" pitchFamily="49" charset="0"/>
              <a:cs typeface="Courier New" pitchFamily="49" charset="0"/>
            </a:endParaRPr>
          </a:p>
          <a:p>
            <a:pPr marL="0" indent="0">
              <a:buNone/>
            </a:pPr>
            <a:r>
              <a:rPr lang="en-US" sz="2000" b="1" u="sng" dirty="0">
                <a:latin typeface="Courier New" pitchFamily="49" charset="0"/>
                <a:cs typeface="Courier New" pitchFamily="49" charset="0"/>
              </a:rPr>
              <a:t>Example:</a:t>
            </a:r>
            <a:r>
              <a:rPr lang="en-US" sz="2000" dirty="0">
                <a:latin typeface="Courier New" pitchFamily="49" charset="0"/>
                <a:cs typeface="Courier New" pitchFamily="49" charset="0"/>
              </a:rPr>
              <a:t>  </a:t>
            </a:r>
          </a:p>
          <a:p>
            <a:pPr marL="0" indent="0">
              <a:buNone/>
            </a:pPr>
            <a:r>
              <a:rPr lang="en-US" sz="2000" dirty="0" smtClean="0">
                <a:latin typeface="Courier New" pitchFamily="49" charset="0"/>
                <a:cs typeface="Courier New" pitchFamily="49" charset="0"/>
              </a:rPr>
              <a:t>&gt;&gt;&gt; s1={1,2,3,4}</a:t>
            </a:r>
          </a:p>
          <a:p>
            <a:pPr marL="0" indent="0">
              <a:buNone/>
            </a:pPr>
            <a:r>
              <a:rPr lang="en-US" sz="2000" dirty="0" smtClean="0">
                <a:latin typeface="Courier New" pitchFamily="49" charset="0"/>
                <a:cs typeface="Courier New" pitchFamily="49" charset="0"/>
              </a:rPr>
              <a:t>&gt;&gt;&gt; s2={1,2,5}</a:t>
            </a:r>
          </a:p>
          <a:p>
            <a:pPr marL="0" indent="0">
              <a:buNone/>
            </a:pPr>
            <a:r>
              <a:rPr lang="en-US" sz="2000" dirty="0" smtClean="0">
                <a:latin typeface="Courier New" pitchFamily="49" charset="0"/>
                <a:cs typeface="Courier New" pitchFamily="49" charset="0"/>
              </a:rPr>
              <a:t>&gt;&gt;&gt; s2.difference(s1)</a:t>
            </a:r>
          </a:p>
          <a:p>
            <a:pPr marL="0" indent="0">
              <a:buNone/>
            </a:pPr>
            <a:r>
              <a:rPr lang="en-US" sz="2000" dirty="0" smtClean="0">
                <a:latin typeface="Courier New" pitchFamily="49" charset="0"/>
                <a:cs typeface="Courier New" pitchFamily="49" charset="0"/>
              </a:rPr>
              <a:t>{ 5 }</a:t>
            </a:r>
          </a:p>
          <a:p>
            <a:pPr marL="0" indent="0">
              <a:buNone/>
            </a:pPr>
            <a:r>
              <a:rPr lang="en-US" sz="2000" dirty="0" smtClean="0">
                <a:latin typeface="Courier New" pitchFamily="49" charset="0"/>
                <a:cs typeface="Courier New" pitchFamily="49" charset="0"/>
              </a:rPr>
              <a:t>&gt;&gt;&gt; s1.difference(s2)</a:t>
            </a:r>
          </a:p>
          <a:p>
            <a:pPr marL="0" indent="0">
              <a:buNone/>
            </a:pPr>
            <a:r>
              <a:rPr lang="en-US" sz="2000" dirty="0" smtClean="0">
                <a:latin typeface="Courier New" pitchFamily="49" charset="0"/>
                <a:cs typeface="Courier New" pitchFamily="49" charset="0"/>
              </a:rPr>
              <a:t>{3, 4}</a:t>
            </a:r>
          </a:p>
          <a:p>
            <a:pPr marL="0" indent="0">
              <a:buNone/>
            </a:pPr>
            <a:endParaRPr lang="en-US" dirty="0"/>
          </a:p>
          <a:p>
            <a:pPr marL="0" indent="0">
              <a:buNone/>
            </a:pPr>
            <a:r>
              <a:rPr lang="en-US" sz="2000" b="1" u="sng" dirty="0">
                <a:latin typeface="Courier New" pitchFamily="49" charset="0"/>
                <a:cs typeface="Courier New" pitchFamily="49" charset="0"/>
              </a:rPr>
              <a:t>Note:</a:t>
            </a:r>
            <a:r>
              <a:rPr lang="en-US" sz="2000" b="1" dirty="0">
                <a:latin typeface="Courier New" pitchFamily="49" charset="0"/>
                <a:cs typeface="Courier New" pitchFamily="49" charset="0"/>
              </a:rPr>
              <a:t>  </a:t>
            </a:r>
            <a:r>
              <a:rPr lang="en-US" sz="2000" dirty="0" smtClean="0">
                <a:latin typeface="Courier New" pitchFamily="49" charset="0"/>
                <a:cs typeface="Courier New" pitchFamily="49" charset="0"/>
              </a:rPr>
              <a:t>s1.difference(s2) </a:t>
            </a:r>
            <a:r>
              <a:rPr lang="en-US" sz="2000" dirty="0">
                <a:latin typeface="Courier New" pitchFamily="49" charset="0"/>
                <a:cs typeface="Courier New" pitchFamily="49" charset="0"/>
              </a:rPr>
              <a:t>is equivalent to </a:t>
            </a:r>
            <a:r>
              <a:rPr lang="en-US" sz="2000" dirty="0" smtClean="0">
                <a:latin typeface="Courier New" pitchFamily="49" charset="0"/>
                <a:cs typeface="Courier New" pitchFamily="49" charset="0"/>
              </a:rPr>
              <a:t>s1–s2 </a:t>
            </a:r>
            <a:r>
              <a:rPr lang="en-US" dirty="0" smtClean="0"/>
              <a:t> </a:t>
            </a:r>
            <a:endParaRPr lang="en-US" dirty="0"/>
          </a:p>
        </p:txBody>
      </p:sp>
    </p:spTree>
    <p:extLst>
      <p:ext uri="{BB962C8B-B14F-4D97-AF65-F5344CB8AC3E}">
        <p14:creationId xmlns:p14="http://schemas.microsoft.com/office/powerpoint/2010/main" val="26477005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Set Operations…..</a:t>
            </a:r>
          </a:p>
        </p:txBody>
      </p:sp>
      <p:sp>
        <p:nvSpPr>
          <p:cNvPr id="3" name="Content Placeholder 2"/>
          <p:cNvSpPr>
            <a:spLocks noGrp="1"/>
          </p:cNvSpPr>
          <p:nvPr>
            <p:ph sz="quarter" idx="1"/>
          </p:nvPr>
        </p:nvSpPr>
        <p:spPr>
          <a:xfrm>
            <a:off x="457200" y="1219200"/>
            <a:ext cx="8458200" cy="4937760"/>
          </a:xfrm>
        </p:spPr>
        <p:txBody>
          <a:bodyPr>
            <a:noAutofit/>
          </a:bodyPr>
          <a:lstStyle/>
          <a:p>
            <a:pPr marL="0" indent="0">
              <a:buNone/>
            </a:pPr>
            <a:r>
              <a:rPr lang="en-US" sz="2000" b="1" dirty="0">
                <a:latin typeface="Courier New" pitchFamily="49" charset="0"/>
                <a:cs typeface="Courier New" pitchFamily="49" charset="0"/>
              </a:rPr>
              <a:t>The </a:t>
            </a:r>
            <a:r>
              <a:rPr lang="en-US" sz="2000" b="1" dirty="0" err="1">
                <a:latin typeface="Courier New" pitchFamily="49" charset="0"/>
                <a:cs typeface="Courier New" pitchFamily="49" charset="0"/>
              </a:rPr>
              <a:t>symmetric_difference</a:t>
            </a:r>
            <a:r>
              <a:rPr lang="en-US" sz="2000" b="1" dirty="0">
                <a:latin typeface="Courier New" pitchFamily="49" charset="0"/>
                <a:cs typeface="Courier New" pitchFamily="49" charset="0"/>
              </a:rPr>
              <a:t>() method</a:t>
            </a:r>
            <a:endParaRPr lang="en-US" sz="2000" dirty="0">
              <a:latin typeface="Courier New" pitchFamily="49" charset="0"/>
              <a:cs typeface="Courier New" pitchFamily="49" charset="0"/>
            </a:endParaRPr>
          </a:p>
          <a:p>
            <a:pPr marL="0" indent="0" algn="just">
              <a:buNone/>
            </a:pPr>
            <a:r>
              <a:rPr lang="en-US" sz="2000" dirty="0">
                <a:latin typeface="Courier New" pitchFamily="49" charset="0"/>
                <a:cs typeface="Courier New" pitchFamily="49" charset="0"/>
              </a:rPr>
              <a:t>It contains the elements in either set but not in both sets.</a:t>
            </a:r>
          </a:p>
          <a:p>
            <a:pPr marL="0" indent="0">
              <a:buNone/>
            </a:pPr>
            <a:r>
              <a:rPr lang="en-US" sz="2000" b="1" u="sng" dirty="0" smtClean="0">
                <a:latin typeface="Courier New" pitchFamily="49" charset="0"/>
                <a:cs typeface="Courier New" pitchFamily="49" charset="0"/>
              </a:rPr>
              <a:t>Example</a:t>
            </a:r>
            <a:r>
              <a:rPr lang="en-US" sz="2000" b="1" u="sng" dirty="0">
                <a:latin typeface="Courier New" pitchFamily="49" charset="0"/>
                <a:cs typeface="Courier New" pitchFamily="49" charset="0"/>
              </a:rPr>
              <a:t>:</a:t>
            </a:r>
            <a:r>
              <a:rPr lang="en-US" sz="2000" dirty="0">
                <a:latin typeface="Courier New" pitchFamily="49" charset="0"/>
                <a:cs typeface="Courier New" pitchFamily="49" charset="0"/>
              </a:rPr>
              <a:t>  </a:t>
            </a:r>
          </a:p>
          <a:p>
            <a:pPr marL="0" indent="0" algn="just">
              <a:buNone/>
            </a:pPr>
            <a:r>
              <a:rPr lang="en-US" sz="2000" dirty="0">
                <a:latin typeface="Courier New" pitchFamily="49" charset="0"/>
                <a:cs typeface="Courier New" pitchFamily="49" charset="0"/>
              </a:rPr>
              <a:t>&gt;&gt;&gt; A = {1,2,3,4}</a:t>
            </a:r>
          </a:p>
          <a:p>
            <a:pPr marL="0" indent="0" algn="just">
              <a:buNone/>
            </a:pPr>
            <a:r>
              <a:rPr lang="en-US" sz="2000" dirty="0">
                <a:latin typeface="Courier New" pitchFamily="49" charset="0"/>
                <a:cs typeface="Courier New" pitchFamily="49" charset="0"/>
              </a:rPr>
              <a:t>&gt;&gt;&gt; B = </a:t>
            </a:r>
            <a:r>
              <a:rPr lang="en-US" sz="2000" dirty="0" smtClean="0">
                <a:latin typeface="Courier New" pitchFamily="49" charset="0"/>
                <a:cs typeface="Courier New" pitchFamily="49" charset="0"/>
              </a:rPr>
              <a:t>{3,4,5,6}</a:t>
            </a:r>
            <a:endParaRPr lang="en-US" sz="2000" dirty="0">
              <a:latin typeface="Courier New" pitchFamily="49" charset="0"/>
              <a:cs typeface="Courier New" pitchFamily="49" charset="0"/>
            </a:endParaRPr>
          </a:p>
          <a:p>
            <a:pPr marL="0" indent="0" algn="just">
              <a:buNone/>
            </a:pPr>
            <a:r>
              <a:rPr lang="en-US" sz="2000" dirty="0">
                <a:latin typeface="Courier New" pitchFamily="49" charset="0"/>
                <a:cs typeface="Courier New" pitchFamily="49" charset="0"/>
              </a:rPr>
              <a:t>&gt;&gt;&gt; </a:t>
            </a:r>
            <a:r>
              <a:rPr lang="en-US" sz="2000" dirty="0" err="1">
                <a:latin typeface="Courier New" pitchFamily="49" charset="0"/>
                <a:cs typeface="Courier New" pitchFamily="49" charset="0"/>
              </a:rPr>
              <a:t>A.symmetric_difference</a:t>
            </a:r>
            <a:r>
              <a:rPr lang="en-US" sz="2000" dirty="0">
                <a:latin typeface="Courier New" pitchFamily="49" charset="0"/>
                <a:cs typeface="Courier New" pitchFamily="49" charset="0"/>
              </a:rPr>
              <a:t>(B)</a:t>
            </a:r>
          </a:p>
          <a:p>
            <a:pPr marL="0" indent="0" algn="just">
              <a:buNone/>
            </a:pPr>
            <a:r>
              <a:rPr lang="en-US" sz="2000" dirty="0">
                <a:latin typeface="Courier New" pitchFamily="49" charset="0"/>
                <a:cs typeface="Courier New" pitchFamily="49" charset="0"/>
              </a:rPr>
              <a:t>{</a:t>
            </a:r>
            <a:r>
              <a:rPr lang="en-US" sz="2000" dirty="0" smtClean="0">
                <a:latin typeface="Courier New" pitchFamily="49" charset="0"/>
                <a:cs typeface="Courier New" pitchFamily="49" charset="0"/>
              </a:rPr>
              <a:t>1,2,5,6}</a:t>
            </a:r>
            <a:endParaRPr lang="en-US" sz="2000" dirty="0">
              <a:latin typeface="Courier New" pitchFamily="49" charset="0"/>
              <a:cs typeface="Courier New" pitchFamily="49" charset="0"/>
            </a:endParaRPr>
          </a:p>
          <a:p>
            <a:pPr marL="0" indent="0">
              <a:buNone/>
            </a:pPr>
            <a:endParaRPr lang="en-US" sz="2000" dirty="0">
              <a:latin typeface="Courier New" pitchFamily="49" charset="0"/>
              <a:cs typeface="Courier New" pitchFamily="49" charset="0"/>
            </a:endParaRPr>
          </a:p>
          <a:p>
            <a:pPr marL="0" indent="0">
              <a:buNone/>
            </a:pPr>
            <a:r>
              <a:rPr lang="en-US" sz="2000" b="1" u="sng" dirty="0">
                <a:latin typeface="Courier New" pitchFamily="49" charset="0"/>
                <a:cs typeface="Courier New" pitchFamily="49" charset="0"/>
              </a:rPr>
              <a:t>Note:</a:t>
            </a:r>
            <a:r>
              <a:rPr lang="en-US" sz="2000" b="1" dirty="0">
                <a:latin typeface="Courier New" pitchFamily="49" charset="0"/>
                <a:cs typeface="Courier New" pitchFamily="49" charset="0"/>
              </a:rPr>
              <a:t>  </a:t>
            </a:r>
            <a:r>
              <a:rPr lang="en-US" sz="2000" dirty="0">
                <a:latin typeface="Courier New" pitchFamily="49" charset="0"/>
                <a:cs typeface="Courier New" pitchFamily="49" charset="0"/>
              </a:rPr>
              <a:t>A. </a:t>
            </a:r>
            <a:r>
              <a:rPr lang="en-US" sz="2000" dirty="0" err="1" smtClean="0">
                <a:latin typeface="Courier New" pitchFamily="49" charset="0"/>
                <a:cs typeface="Courier New" pitchFamily="49" charset="0"/>
              </a:rPr>
              <a:t>symmetric_difference</a:t>
            </a:r>
            <a:r>
              <a:rPr lang="en-US" sz="2000" dirty="0" smtClean="0">
                <a:latin typeface="Courier New" pitchFamily="49" charset="0"/>
                <a:cs typeface="Courier New" pitchFamily="49" charset="0"/>
              </a:rPr>
              <a:t>(B) </a:t>
            </a:r>
            <a:r>
              <a:rPr lang="en-US" sz="2000" dirty="0">
                <a:latin typeface="Courier New" pitchFamily="49" charset="0"/>
                <a:cs typeface="Courier New" pitchFamily="49" charset="0"/>
              </a:rPr>
              <a:t>is equivalent to </a:t>
            </a:r>
            <a:r>
              <a:rPr lang="en-US" sz="2000" dirty="0" smtClean="0">
                <a:latin typeface="Courier New" pitchFamily="49" charset="0"/>
                <a:cs typeface="Courier New" pitchFamily="49" charset="0"/>
              </a:rPr>
              <a:t>A^B</a:t>
            </a:r>
          </a:p>
          <a:p>
            <a:pPr marL="0" indent="0">
              <a:buNone/>
            </a:pPr>
            <a:r>
              <a:rPr lang="en-US" sz="2000" dirty="0" smtClean="0">
                <a:latin typeface="Courier New" pitchFamily="49" charset="0"/>
                <a:cs typeface="Courier New" pitchFamily="49" charset="0"/>
              </a:rPr>
              <a:t>^ (exclusive or operator) </a:t>
            </a:r>
            <a:endParaRPr lang="en-US" sz="2000" dirty="0">
              <a:latin typeface="Courier New" pitchFamily="49" charset="0"/>
              <a:cs typeface="Courier New" pitchFamily="49" charset="0"/>
            </a:endParaRPr>
          </a:p>
        </p:txBody>
      </p:sp>
    </p:spTree>
    <p:extLst>
      <p:ext uri="{BB962C8B-B14F-4D97-AF65-F5344CB8AC3E}">
        <p14:creationId xmlns:p14="http://schemas.microsoft.com/office/powerpoint/2010/main" val="113084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506</TotalTime>
  <Words>543</Words>
  <Application>Microsoft Office PowerPoint</Application>
  <PresentationFormat>On-screen Show (4:3)</PresentationFormat>
  <Paragraphs>107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Origin</vt:lpstr>
      <vt:lpstr>PowerPoint Presentation</vt:lpstr>
      <vt:lpstr>Introduction to sets  </vt:lpstr>
      <vt:lpstr>Methods of Set Class</vt:lpstr>
      <vt:lpstr>Set Methods</vt:lpstr>
      <vt:lpstr>Set :   ‘in’ and ‘not in’ Operator</vt:lpstr>
      <vt:lpstr>Set Operations</vt:lpstr>
      <vt:lpstr>Set Operations…..</vt:lpstr>
      <vt:lpstr>Set Operations…..</vt:lpstr>
      <vt:lpstr>Set Operations…..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dc:creator>
  <cp:lastModifiedBy>home</cp:lastModifiedBy>
  <cp:revision>74</cp:revision>
  <dcterms:created xsi:type="dcterms:W3CDTF">2006-08-16T00:00:00Z</dcterms:created>
  <dcterms:modified xsi:type="dcterms:W3CDTF">2021-01-12T20:16:27Z</dcterms:modified>
</cp:coreProperties>
</file>