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57" r:id="rId3"/>
    <p:sldId id="282" r:id="rId4"/>
    <p:sldId id="258" r:id="rId5"/>
    <p:sldId id="283" r:id="rId6"/>
    <p:sldId id="259" r:id="rId7"/>
    <p:sldId id="265" r:id="rId8"/>
    <p:sldId id="260" r:id="rId9"/>
    <p:sldId id="262" r:id="rId10"/>
    <p:sldId id="287" r:id="rId11"/>
    <p:sldId id="288" r:id="rId12"/>
    <p:sldId id="284" r:id="rId13"/>
    <p:sldId id="286" r:id="rId14"/>
    <p:sldId id="28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85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72" y="271272"/>
            <a:ext cx="719328" cy="7193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33600" y="2286000"/>
            <a:ext cx="571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cap="all" dirty="0" err="1" smtClean="0">
                <a:ln w="0"/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Tuples</a:t>
            </a:r>
            <a:endParaRPr lang="en-US" sz="3200" b="1" cap="all" dirty="0">
              <a:ln w="0"/>
              <a:effectLst>
                <a:reflection blurRad="12700" stA="50000" endPos="50000" dist="5000" dir="5400000" sy="-100000" rotWithShape="0"/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812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Zip()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609600"/>
            <a:ext cx="8534400" cy="4953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zip()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is one of the built in python functions.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zip() </a:t>
            </a:r>
            <a:r>
              <a:rPr lang="en-US" dirty="0">
                <a:latin typeface="Calibri" pitchFamily="34" charset="0"/>
                <a:cs typeface="Calibri" pitchFamily="34" charset="0"/>
              </a:rPr>
              <a:t>function take items in sequence from a number of collections to make a list of tuples.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u="sng" dirty="0" smtClean="0">
                <a:latin typeface="Calibri" pitchFamily="34" charset="0"/>
                <a:cs typeface="Calibri" pitchFamily="34" charset="0"/>
              </a:rPr>
              <a:t>Example</a:t>
            </a:r>
            <a:r>
              <a:rPr lang="en-US" b="1" u="sng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&gt;&gt;&gt; t1=('Z','Y',',X')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&gt;&gt;&gt; t2 =(26, 25, 24)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&gt;&gt;&gt;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list(zip(t1,t2))  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# the result is a list of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tuples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where each </a:t>
            </a:r>
            <a:r>
              <a:rPr lang="en-US" b="1" dirty="0" err="1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tuple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contains an index wise element from each list as a pair  </a:t>
            </a:r>
          </a:p>
          <a:p>
            <a:pPr marL="0" indent="0">
              <a:buNone/>
            </a:pPr>
            <a:r>
              <a:rPr lang="en-US" b="1" u="sng" dirty="0" smtClean="0">
                <a:latin typeface="Calibri" pitchFamily="34" charset="0"/>
                <a:cs typeface="Calibri" pitchFamily="34" charset="0"/>
              </a:rPr>
              <a:t>Output:</a:t>
            </a:r>
            <a:endParaRPr lang="en-US" b="1" u="sng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[('Z', 26), ('Y', 25), (',X', 24)] 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748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Zip()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533400"/>
            <a:ext cx="8534400" cy="5410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If the sequences are not of same length then result of zip() has the length of shorter sequence.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&gt;&gt;&gt; a=(1,2)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&gt;&gt;&gt; b=('A','B','C')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&gt;&gt;&gt; N=list(zip(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a,b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&gt;&gt;&gt;N</a:t>
            </a:r>
          </a:p>
          <a:p>
            <a:pPr marL="0" indent="0">
              <a:buNone/>
            </a:pPr>
            <a:r>
              <a:rPr lang="en-US" b="1" u="sng" dirty="0" smtClean="0">
                <a:latin typeface="Calibri" pitchFamily="34" charset="0"/>
                <a:cs typeface="Calibri" pitchFamily="34" charset="0"/>
              </a:rPr>
              <a:t>Output: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[(1, 'A'), (2, 'B')]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&gt;&gt;&gt;N[0]</a:t>
            </a:r>
          </a:p>
          <a:p>
            <a:pPr marL="0" indent="0">
              <a:buNone/>
            </a:pPr>
            <a:r>
              <a:rPr lang="en-US" b="1" u="sng" dirty="0" smtClean="0">
                <a:latin typeface="Calibri" pitchFamily="34" charset="0"/>
                <a:cs typeface="Calibri" pitchFamily="34" charset="0"/>
              </a:rPr>
              <a:t>Output:</a:t>
            </a:r>
          </a:p>
          <a:p>
            <a:pPr marL="0" indent="0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(1,’A’)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748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smtClean="0">
                <a:solidFill>
                  <a:schemeClr val="tx1"/>
                </a:solidFill>
              </a:rPr>
              <a:t>Traverse </a:t>
            </a:r>
            <a:r>
              <a:rPr lang="en-US" b="1" dirty="0" err="1" smtClean="0">
                <a:solidFill>
                  <a:schemeClr val="tx1"/>
                </a:solidFill>
              </a:rPr>
              <a:t>Tuples</a:t>
            </a:r>
            <a:r>
              <a:rPr lang="en-US" b="1" dirty="0" smtClean="0">
                <a:solidFill>
                  <a:schemeClr val="tx1"/>
                </a:solidFill>
              </a:rPr>
              <a:t> from a List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486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Tuple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assignments can be used in the for loop to traverse a list of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tuples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b="1" u="sng" dirty="0" smtClean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 marL="0" indent="0" algn="just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&gt;&gt;&gt; t=[(1,"manu"),(2,"anu")]</a:t>
            </a:r>
          </a:p>
          <a:p>
            <a:pPr marL="0" indent="0" algn="just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&gt;&gt;&gt; for no, name in t:</a:t>
            </a:r>
          </a:p>
          <a:p>
            <a:pPr marL="0" indent="0" algn="just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	print(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no,name,sep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=‘\t’)</a:t>
            </a:r>
          </a:p>
          <a:p>
            <a:pPr marL="0" indent="0" algn="just">
              <a:buNone/>
            </a:pPr>
            <a:r>
              <a:rPr lang="en-US" b="1" u="sng" dirty="0" smtClean="0">
                <a:latin typeface="Calibri" pitchFamily="34" charset="0"/>
                <a:cs typeface="Calibri" pitchFamily="34" charset="0"/>
              </a:rPr>
              <a:t>Output:</a:t>
            </a:r>
          </a:p>
          <a:p>
            <a:pPr marL="0" indent="0" algn="just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1 	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manu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2 	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anu</a:t>
            </a:r>
            <a:endParaRPr lang="en-US" b="1" u="sng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4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Autofit/>
          </a:bodyPr>
          <a:lstStyle/>
          <a:p>
            <a:pPr lvl="2" algn="l" rtl="0">
              <a:spcBef>
                <a:spcPct val="0"/>
              </a:spcBef>
            </a:pPr>
            <a:r>
              <a:rPr lang="en-US" sz="2400" b="1" u="sng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Passing Variable Length Arguments to a </a:t>
            </a:r>
            <a:r>
              <a:rPr lang="en-US" sz="2400" b="1" u="sng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sz="2400" b="1" u="sng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 will cover after Function)</a:t>
            </a: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493776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Calibri" pitchFamily="34" charset="0"/>
                <a:cs typeface="Calibri" pitchFamily="34" charset="0"/>
              </a:rPr>
              <a:t>You can pass variable number of parameters to a function.  </a:t>
            </a:r>
          </a:p>
          <a:p>
            <a:pPr algn="just"/>
            <a:r>
              <a:rPr lang="en-US" sz="2800" dirty="0">
                <a:latin typeface="Calibri" pitchFamily="34" charset="0"/>
                <a:cs typeface="Calibri" pitchFamily="34" charset="0"/>
              </a:rPr>
              <a:t>A argument that begins with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*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in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function definition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gathers arguments into a tuple.  </a:t>
            </a:r>
          </a:p>
          <a:p>
            <a:pPr marL="0" indent="0" algn="just">
              <a:buNone/>
            </a:pPr>
            <a:endParaRPr lang="en-US" sz="2800" b="1" u="sng" dirty="0" smtClean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en-US" sz="2800" b="1" u="sng" dirty="0" smtClean="0">
                <a:latin typeface="Calibri" pitchFamily="34" charset="0"/>
                <a:cs typeface="Calibri" pitchFamily="34" charset="0"/>
              </a:rPr>
              <a:t>Example</a:t>
            </a:r>
            <a:r>
              <a:rPr lang="en-US" sz="2800" b="1" u="sng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b="1" u="sng" dirty="0">
                <a:latin typeface="Calibri" pitchFamily="34" charset="0"/>
                <a:cs typeface="Calibri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   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20864"/>
              </p:ext>
            </p:extLst>
          </p:nvPr>
        </p:nvGraphicFramePr>
        <p:xfrm>
          <a:off x="2362200" y="2971800"/>
          <a:ext cx="6080760" cy="68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80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def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create_tup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(*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):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print(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) 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633348"/>
              </p:ext>
            </p:extLst>
          </p:nvPr>
        </p:nvGraphicFramePr>
        <p:xfrm>
          <a:off x="914400" y="4572000"/>
          <a:ext cx="6080760" cy="1121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80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363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&gt;&gt;&gt;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create_tup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(1,2,3,4)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(1, 2, 3, 4)  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&gt;&gt;&gt;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create_tup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('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a','b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')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('a', 'b')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9600" y="4038600"/>
            <a:ext cx="83407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Run the above program from interactive mode of Python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25146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Write a program to convert input  of a </a:t>
            </a:r>
            <a:r>
              <a:rPr lang="en-US" sz="2400" b="1" dirty="0" err="1" smtClean="0">
                <a:solidFill>
                  <a:schemeClr val="tx1"/>
                </a:solidFill>
              </a:rPr>
              <a:t>tuple</a:t>
            </a:r>
            <a:r>
              <a:rPr lang="en-US" sz="2400" b="1" dirty="0" smtClean="0">
                <a:solidFill>
                  <a:schemeClr val="tx1"/>
                </a:solidFill>
              </a:rPr>
              <a:t> into Output as a new </a:t>
            </a:r>
            <a:r>
              <a:rPr lang="en-US" sz="2400" b="1" dirty="0" err="1" smtClean="0">
                <a:solidFill>
                  <a:schemeClr val="tx1"/>
                </a:solidFill>
              </a:rPr>
              <a:t>Tuple</a:t>
            </a:r>
            <a:r>
              <a:rPr lang="en-US" sz="2400" b="1" dirty="0" smtClean="0">
                <a:solidFill>
                  <a:schemeClr val="tx1"/>
                </a:solidFill>
              </a:rPr>
              <a:t>:</a:t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</a:rPr>
              <a:t> Input:  T=("</a:t>
            </a:r>
            <a:r>
              <a:rPr lang="en-US" sz="2400" b="1" dirty="0" err="1" smtClean="0">
                <a:solidFill>
                  <a:schemeClr val="tx1"/>
                </a:solidFill>
              </a:rPr>
              <a:t>hello","are</a:t>
            </a:r>
            <a:r>
              <a:rPr lang="en-US" sz="2400" b="1" dirty="0" smtClean="0">
                <a:solidFill>
                  <a:schemeClr val="tx1"/>
                </a:solidFill>
              </a:rPr>
              <a:t> ","</a:t>
            </a:r>
            <a:r>
              <a:rPr lang="en-US" sz="2400" b="1" dirty="0" err="1" smtClean="0">
                <a:solidFill>
                  <a:schemeClr val="tx1"/>
                </a:solidFill>
              </a:rPr>
              <a:t>you","loving","python</a:t>
            </a:r>
            <a:r>
              <a:rPr lang="en-US" sz="2400" b="1" dirty="0" smtClean="0">
                <a:solidFill>
                  <a:schemeClr val="tx1"/>
                </a:solidFill>
              </a:rPr>
              <a:t>?")</a:t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</a:rPr>
              <a:t> Output: </a:t>
            </a:r>
            <a:r>
              <a:rPr lang="en-US" sz="2400" b="1" dirty="0" err="1" smtClean="0">
                <a:solidFill>
                  <a:schemeClr val="tx1"/>
                </a:solidFill>
              </a:rPr>
              <a:t>T_new</a:t>
            </a:r>
            <a:r>
              <a:rPr lang="en-US" sz="2400" b="1" dirty="0" smtClean="0">
                <a:solidFill>
                  <a:schemeClr val="tx1"/>
                </a:solidFill>
              </a:rPr>
              <a:t>= ('hello', 'you', 'python?‘)</a:t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br>
              <a:rPr lang="en-US" sz="2400" b="1" dirty="0" smtClean="0">
                <a:solidFill>
                  <a:schemeClr val="tx1"/>
                </a:solidFill>
              </a:rPr>
            </a:b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8229600" cy="4191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u="sng" dirty="0" smtClean="0">
                <a:latin typeface="Calibri" pitchFamily="34" charset="0"/>
                <a:cs typeface="Calibri" pitchFamily="34" charset="0"/>
              </a:rPr>
              <a:t>Program: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T=("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hello","are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","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you","loving","python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?")</a:t>
            </a:r>
          </a:p>
          <a:p>
            <a:pPr marL="0" indent="0" algn="just">
              <a:buNone/>
            </a:pP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T_new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=[T[x] for x in range(0,len(T)) if  x%2==0]</a:t>
            </a:r>
          </a:p>
          <a:p>
            <a:pPr marL="0" indent="0" algn="just"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print(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tuple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T_new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))</a:t>
            </a:r>
          </a:p>
          <a:p>
            <a:pPr marL="0" indent="0" algn="just">
              <a:buNone/>
            </a:pPr>
            <a:endParaRPr lang="en-US" sz="2800" b="1" u="sng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en-US" sz="2800" b="1" u="sng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Output: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C00000"/>
                </a:solidFill>
              </a:rPr>
              <a:t>T_new</a:t>
            </a:r>
            <a:r>
              <a:rPr lang="en-US" sz="2800" b="1" dirty="0" smtClean="0">
                <a:solidFill>
                  <a:srgbClr val="C00000"/>
                </a:solidFill>
              </a:rPr>
              <a:t>= ('hello', 'you', 'python?')</a:t>
            </a:r>
            <a:endParaRPr lang="en-US" sz="2800" b="1" u="sng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4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pPr lvl="1" algn="just" rtl="0">
              <a:spcBef>
                <a:spcPct val="0"/>
              </a:spcBef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Introduction to Tuples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4648200"/>
          </a:xfrm>
        </p:spPr>
        <p:txBody>
          <a:bodyPr>
            <a:noAutofit/>
          </a:bodyPr>
          <a:lstStyle/>
          <a:p>
            <a:pPr algn="just"/>
            <a:r>
              <a:rPr lang="en-US" sz="3000" dirty="0">
                <a:latin typeface="Calibri" pitchFamily="34" charset="0"/>
                <a:cs typeface="Calibri" pitchFamily="34" charset="0"/>
              </a:rPr>
              <a:t>Tuples contains a sequence of items of any types.  </a:t>
            </a:r>
          </a:p>
          <a:p>
            <a:pPr algn="just"/>
            <a:r>
              <a:rPr lang="en-US" sz="3000" dirty="0">
                <a:latin typeface="Calibri" pitchFamily="34" charset="0"/>
                <a:cs typeface="Calibri" pitchFamily="34" charset="0"/>
              </a:rPr>
              <a:t>The elements of tuples are fixed. </a:t>
            </a:r>
          </a:p>
          <a:p>
            <a:pPr algn="just"/>
            <a:r>
              <a:rPr lang="en-US" sz="3000" dirty="0">
                <a:latin typeface="Calibri" pitchFamily="34" charset="0"/>
                <a:cs typeface="Calibri" pitchFamily="34" charset="0"/>
              </a:rPr>
              <a:t>Tuples are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immutable</a:t>
            </a:r>
            <a:r>
              <a:rPr lang="en-US" sz="3000" dirty="0">
                <a:latin typeface="Calibri" pitchFamily="34" charset="0"/>
                <a:cs typeface="Calibri" pitchFamily="34" charset="0"/>
              </a:rPr>
              <a:t>, i.e. once created it cannot be changed.   </a:t>
            </a:r>
          </a:p>
          <a:p>
            <a:pPr algn="just"/>
            <a:r>
              <a:rPr lang="en-US" sz="3000" dirty="0">
                <a:latin typeface="Calibri" pitchFamily="34" charset="0"/>
                <a:cs typeface="Calibri" pitchFamily="34" charset="0"/>
              </a:rPr>
              <a:t>In order to create a tuple the elements of tuples are enclosed in parenthesis instead of square bracket. </a:t>
            </a:r>
          </a:p>
          <a:p>
            <a:pPr marL="0" indent="0" algn="just">
              <a:buNone/>
            </a:pP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 marL="0" indent="0" algn="just">
              <a:buNone/>
            </a:pPr>
            <a:r>
              <a:rPr lang="en-US" sz="3000" dirty="0" smtClean="0">
                <a:latin typeface="Calibri" pitchFamily="34" charset="0"/>
                <a:cs typeface="Calibri" pitchFamily="34" charset="0"/>
              </a:rPr>
              <a:t>T2 = (12,34,56,90) 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#Create </a:t>
            </a:r>
            <a:r>
              <a:rPr lang="en-US" sz="3000" b="1" dirty="0" err="1" smtClean="0">
                <a:latin typeface="Calibri" pitchFamily="34" charset="0"/>
                <a:cs typeface="Calibri" pitchFamily="34" charset="0"/>
              </a:rPr>
              <a:t>Tuple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 with 4 elements</a:t>
            </a:r>
            <a:endParaRPr lang="en-US" sz="3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3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pPr lvl="1" algn="just" rtl="0">
              <a:spcBef>
                <a:spcPct val="0"/>
              </a:spcBef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Introduction to Tuples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493776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3000" b="1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3000" dirty="0" smtClean="0">
                <a:latin typeface="Calibri" pitchFamily="34" charset="0"/>
                <a:cs typeface="Calibri" pitchFamily="34" charset="0"/>
              </a:rPr>
              <a:t> T1 </a:t>
            </a:r>
            <a:r>
              <a:rPr lang="en-US" sz="3000" dirty="0">
                <a:latin typeface="Calibri" pitchFamily="34" charset="0"/>
                <a:cs typeface="Calibri" pitchFamily="34" charset="0"/>
              </a:rPr>
              <a:t>= ()   </a:t>
            </a:r>
            <a:r>
              <a:rPr lang="en-US" sz="3000" b="1" i="1" dirty="0">
                <a:latin typeface="Calibri" pitchFamily="34" charset="0"/>
                <a:cs typeface="Calibri" pitchFamily="34" charset="0"/>
              </a:rPr>
              <a:t>#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Creates an Empty Tuple</a:t>
            </a:r>
          </a:p>
          <a:p>
            <a:pPr algn="just"/>
            <a:r>
              <a:rPr lang="en-US" sz="3000" dirty="0">
                <a:latin typeface="Calibri" pitchFamily="34" charset="0"/>
                <a:cs typeface="Calibri" pitchFamily="34" charset="0"/>
              </a:rPr>
              <a:t>T2 = (12,34,56,90</a:t>
            </a:r>
            <a:r>
              <a:rPr lang="en-US" sz="30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# Create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Tuple with 4 </a:t>
            </a:r>
            <a:r>
              <a:rPr lang="en-US" sz="3000" b="1" dirty="0" smtClean="0">
                <a:latin typeface="Calibri" pitchFamily="34" charset="0"/>
                <a:cs typeface="Calibri" pitchFamily="34" charset="0"/>
              </a:rPr>
              <a:t>   elements </a:t>
            </a:r>
            <a:r>
              <a:rPr lang="en-US" sz="3000" dirty="0" smtClean="0">
                <a:latin typeface="Calibri" pitchFamily="34" charset="0"/>
                <a:cs typeface="Calibri" pitchFamily="34" charset="0"/>
              </a:rPr>
              <a:t>   </a:t>
            </a:r>
            <a:r>
              <a:rPr lang="en-US" sz="3000" dirty="0">
                <a:latin typeface="Calibri" pitchFamily="34" charset="0"/>
                <a:cs typeface="Calibri" pitchFamily="34" charset="0"/>
              </a:rPr>
              <a:t> </a:t>
            </a:r>
          </a:p>
          <a:p>
            <a:pPr algn="just"/>
            <a:r>
              <a:rPr lang="en-US" sz="3000" dirty="0">
                <a:latin typeface="Calibri" pitchFamily="34" charset="0"/>
                <a:cs typeface="Calibri" pitchFamily="34" charset="0"/>
              </a:rPr>
              <a:t>T3 = ('</a:t>
            </a:r>
            <a:r>
              <a:rPr lang="en-US" sz="3000" dirty="0" err="1">
                <a:latin typeface="Calibri" pitchFamily="34" charset="0"/>
                <a:cs typeface="Calibri" pitchFamily="34" charset="0"/>
              </a:rPr>
              <a:t>a','b','c','d','e</a:t>
            </a:r>
            <a:r>
              <a:rPr lang="en-US" sz="3000" dirty="0">
                <a:latin typeface="Calibri" pitchFamily="34" charset="0"/>
                <a:cs typeface="Calibri" pitchFamily="34" charset="0"/>
              </a:rPr>
              <a:t>')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#Create Tuple of 5 characters</a:t>
            </a:r>
            <a:r>
              <a:rPr lang="en-US" sz="30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en-US" sz="3000" dirty="0">
                <a:latin typeface="Calibri" pitchFamily="34" charset="0"/>
                <a:cs typeface="Calibri" pitchFamily="34" charset="0"/>
              </a:rPr>
              <a:t>T4 = 1,2,3,4,5 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#Create Tuple without parenthesis</a:t>
            </a:r>
          </a:p>
        </p:txBody>
      </p:sp>
    </p:spTree>
    <p:extLst>
      <p:ext uri="{BB962C8B-B14F-4D97-AF65-F5344CB8AC3E}">
        <p14:creationId xmlns:p14="http://schemas.microsoft.com/office/powerpoint/2010/main" val="33423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90600"/>
          </a:xfrm>
        </p:spPr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Built-in functions for Tuples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5428968"/>
              </p:ext>
            </p:extLst>
          </p:nvPr>
        </p:nvGraphicFramePr>
        <p:xfrm>
          <a:off x="304800" y="990600"/>
          <a:ext cx="8534400" cy="505240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791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52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58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Built-in  Functions</a:t>
                      </a:r>
                      <a:endParaRPr lang="en-US" sz="2800" b="1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Meaning</a:t>
                      </a:r>
                      <a:endParaRPr lang="en-US" sz="2800" b="1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58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Calibri" pitchFamily="34" charset="0"/>
                          <a:cs typeface="Calibri" pitchFamily="34" charset="0"/>
                        </a:rPr>
                        <a:t>len</a:t>
                      </a:r>
                      <a:r>
                        <a:rPr lang="en-US" sz="2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()</a:t>
                      </a:r>
                      <a:endParaRPr lang="en-US" sz="2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Returns the number of elements in the tuple.</a:t>
                      </a:r>
                      <a:endParaRPr lang="en-US" sz="2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58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max()</a:t>
                      </a:r>
                      <a:endParaRPr lang="en-US" sz="2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Returns the element with the greatest value.</a:t>
                      </a:r>
                      <a:endParaRPr lang="en-US" sz="2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58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itchFamily="34" charset="0"/>
                          <a:cs typeface="Calibri" pitchFamily="34" charset="0"/>
                        </a:rPr>
                        <a:t>min()</a:t>
                      </a:r>
                      <a:endParaRPr lang="en-US" sz="280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Returns the element with the minimum value.</a:t>
                      </a:r>
                      <a:endParaRPr lang="en-US" sz="2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20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index(x)</a:t>
                      </a:r>
                      <a:endParaRPr lang="en-US" sz="2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Returns the index of element x. </a:t>
                      </a:r>
                      <a:endParaRPr lang="en-US" sz="2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58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count(x)</a:t>
                      </a:r>
                      <a:endParaRPr lang="en-US" sz="2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Returns the number of occurrence of element x.</a:t>
                      </a:r>
                      <a:endParaRPr lang="en-US" sz="2800" dirty="0"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09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533400"/>
            <a:ext cx="57912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000" dirty="0" smtClean="0"/>
              <a:t>&gt;&gt;&gt; T</a:t>
            </a:r>
            <a:r>
              <a:rPr lang="en-IN" sz="3000" dirty="0" smtClean="0"/>
              <a:t>=(“Welcome")</a:t>
            </a:r>
            <a:endParaRPr lang="en-IN" sz="3000" dirty="0" smtClean="0"/>
          </a:p>
          <a:p>
            <a:r>
              <a:rPr lang="en-IN" sz="3000" dirty="0" smtClean="0"/>
              <a:t>&gt;&gt;&gt; </a:t>
            </a:r>
            <a:r>
              <a:rPr lang="en-IN" sz="3000" dirty="0" err="1" smtClean="0"/>
              <a:t>len</a:t>
            </a:r>
            <a:r>
              <a:rPr lang="en-IN" sz="3000" dirty="0" smtClean="0"/>
              <a:t>(T)</a:t>
            </a:r>
          </a:p>
          <a:p>
            <a:r>
              <a:rPr lang="en-IN" sz="3000" dirty="0" smtClean="0"/>
              <a:t>7</a:t>
            </a:r>
          </a:p>
          <a:p>
            <a:r>
              <a:rPr lang="en-IN" sz="3000" dirty="0" smtClean="0"/>
              <a:t>&gt;&gt;&gt; max(T)</a:t>
            </a:r>
          </a:p>
          <a:p>
            <a:r>
              <a:rPr lang="en-IN" sz="3000" dirty="0" smtClean="0"/>
              <a:t>‘o'</a:t>
            </a:r>
            <a:endParaRPr lang="en-IN" sz="3000" dirty="0" smtClean="0"/>
          </a:p>
          <a:p>
            <a:r>
              <a:rPr lang="en-IN" sz="3000" dirty="0" smtClean="0"/>
              <a:t>&gt;&gt;&gt; min(T)</a:t>
            </a:r>
          </a:p>
          <a:p>
            <a:r>
              <a:rPr lang="en-IN" sz="3000" dirty="0" smtClean="0"/>
              <a:t>‘W'</a:t>
            </a:r>
            <a:endParaRPr lang="en-IN" sz="3000" dirty="0" smtClean="0"/>
          </a:p>
          <a:p>
            <a:r>
              <a:rPr lang="en-IN" sz="3000" dirty="0" smtClean="0"/>
              <a:t>&gt;&gt;&gt; </a:t>
            </a:r>
            <a:r>
              <a:rPr lang="en-IN" sz="3000" dirty="0" err="1" smtClean="0"/>
              <a:t>T.index</a:t>
            </a:r>
            <a:r>
              <a:rPr lang="en-IN" sz="3000" dirty="0" smtClean="0"/>
              <a:t>(‘c')</a:t>
            </a:r>
            <a:endParaRPr lang="en-IN" sz="3000" dirty="0" smtClean="0"/>
          </a:p>
          <a:p>
            <a:r>
              <a:rPr lang="en-US" sz="3000" dirty="0" smtClean="0"/>
              <a:t>3</a:t>
            </a:r>
            <a:endParaRPr lang="en-IN" sz="3000" dirty="0" smtClean="0"/>
          </a:p>
          <a:p>
            <a:r>
              <a:rPr lang="en-IN" sz="3000" dirty="0" smtClean="0"/>
              <a:t>&gt;&gt;&gt; </a:t>
            </a:r>
            <a:r>
              <a:rPr lang="en-IN" sz="3000" dirty="0" err="1" smtClean="0"/>
              <a:t>T.count</a:t>
            </a:r>
            <a:r>
              <a:rPr lang="en-IN" sz="3000" dirty="0" smtClean="0"/>
              <a:t>(‘W')</a:t>
            </a:r>
            <a:endParaRPr lang="en-IN" sz="3000" dirty="0" smtClean="0"/>
          </a:p>
          <a:p>
            <a:r>
              <a:rPr lang="en-IN" sz="3000" dirty="0"/>
              <a:t>1</a:t>
            </a:r>
            <a:endParaRPr lang="en-IN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Autofit/>
          </a:bodyPr>
          <a:lstStyle/>
          <a:p>
            <a:pPr lvl="2" algn="l" rtl="0">
              <a:spcBef>
                <a:spcPct val="0"/>
              </a:spcBef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Indexing,  and  Slicing   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/>
            </a:r>
            <a:br>
              <a:rPr lang="en-US" sz="2800" dirty="0">
                <a:latin typeface="Calibri" pitchFamily="34" charset="0"/>
                <a:cs typeface="Calibri" pitchFamily="34" charset="0"/>
              </a:rPr>
            </a:b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229600" cy="54864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indexing and slicing of tuples is similar to lists. </a:t>
            </a:r>
          </a:p>
          <a:p>
            <a:pPr marL="0" indent="0" algn="just">
              <a:buFont typeface="Wingdings" pitchFamily="2" charset="2"/>
              <a:buChar char="Ø"/>
            </a:pP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index []</a:t>
            </a:r>
            <a:r>
              <a:rPr lang="en-US" dirty="0">
                <a:latin typeface="Calibri" pitchFamily="34" charset="0"/>
                <a:cs typeface="Calibri" pitchFamily="34" charset="0"/>
              </a:rPr>
              <a:t> operator is used to access the elements of tuple. </a:t>
            </a:r>
          </a:p>
          <a:p>
            <a:pPr marL="0" indent="0" algn="just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 marL="0" indent="0" algn="just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a = (‘H’,’E’,’L’,’L’,’O’)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#Create Tuple </a:t>
            </a:r>
          </a:p>
          <a:p>
            <a:pPr marL="0" indent="0" algn="just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          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a[0]   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a[1</a:t>
            </a:r>
            <a:r>
              <a:rPr lang="en-US" dirty="0">
                <a:latin typeface="Calibri" pitchFamily="34" charset="0"/>
                <a:cs typeface="Calibri" pitchFamily="34" charset="0"/>
              </a:rPr>
              <a:t>] 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 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a[2] 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      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a[3]   a[4] </a:t>
            </a:r>
          </a:p>
          <a:p>
            <a:pPr marL="0" indent="0" algn="just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    </a:t>
            </a:r>
          </a:p>
          <a:p>
            <a:pPr marL="0" indent="0" algn="just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  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     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a[-5]  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a</a:t>
            </a:r>
            <a:r>
              <a:rPr lang="en-US" dirty="0">
                <a:latin typeface="Calibri" pitchFamily="34" charset="0"/>
                <a:cs typeface="Calibri" pitchFamily="34" charset="0"/>
              </a:rPr>
              <a:t>[-4]  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	     a</a:t>
            </a:r>
            <a:r>
              <a:rPr lang="en-US" dirty="0">
                <a:latin typeface="Calibri" pitchFamily="34" charset="0"/>
                <a:cs typeface="Calibri" pitchFamily="34" charset="0"/>
              </a:rPr>
              <a:t>[-3]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  a</a:t>
            </a:r>
            <a:r>
              <a:rPr lang="en-US" dirty="0">
                <a:latin typeface="Calibri" pitchFamily="34" charset="0"/>
                <a:cs typeface="Calibri" pitchFamily="34" charset="0"/>
              </a:rPr>
              <a:t>[-2] 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   a</a:t>
            </a:r>
            <a:r>
              <a:rPr lang="en-US" dirty="0">
                <a:latin typeface="Calibri" pitchFamily="34" charset="0"/>
                <a:cs typeface="Calibri" pitchFamily="34" charset="0"/>
              </a:rPr>
              <a:t>[-1] </a:t>
            </a:r>
          </a:p>
          <a:p>
            <a:pPr marL="0" indent="0" algn="just">
              <a:buNone/>
            </a:pPr>
            <a:r>
              <a:rPr lang="pt-BR" dirty="0" smtClean="0">
                <a:latin typeface="Calibri" pitchFamily="34" charset="0"/>
                <a:cs typeface="Calibri" pitchFamily="34" charset="0"/>
              </a:rPr>
              <a:t>&gt;&gt;&gt; </a:t>
            </a:r>
            <a:r>
              <a:rPr lang="pt-BR" dirty="0" smtClean="0">
                <a:latin typeface="Calibri" pitchFamily="34" charset="0"/>
                <a:cs typeface="Calibri" pitchFamily="34" charset="0"/>
              </a:rPr>
              <a:t>a[3:4]</a:t>
            </a:r>
            <a:endParaRPr lang="pt-BR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pt-BR" dirty="0" smtClean="0">
                <a:latin typeface="Calibri" pitchFamily="34" charset="0"/>
                <a:cs typeface="Calibri" pitchFamily="34" charset="0"/>
              </a:rPr>
              <a:t>(‘L’)</a:t>
            </a:r>
            <a:endParaRPr lang="pt-BR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pt-BR" dirty="0">
                <a:latin typeface="Calibri" pitchFamily="34" charset="0"/>
                <a:cs typeface="Calibri" pitchFamily="34" charset="0"/>
              </a:rPr>
              <a:t>&gt;&gt;&gt; a[-4]</a:t>
            </a:r>
          </a:p>
          <a:p>
            <a:pPr marL="0" indent="0" algn="just">
              <a:buNone/>
            </a:pPr>
            <a:r>
              <a:rPr lang="pt-BR" dirty="0">
                <a:latin typeface="Calibri" pitchFamily="34" charset="0"/>
                <a:cs typeface="Calibri" pitchFamily="34" charset="0"/>
              </a:rPr>
              <a:t>'E'</a:t>
            </a:r>
          </a:p>
          <a:p>
            <a:pPr marL="0" indent="0" algn="just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213264"/>
              </p:ext>
            </p:extLst>
          </p:nvPr>
        </p:nvGraphicFramePr>
        <p:xfrm>
          <a:off x="1066800" y="3505200"/>
          <a:ext cx="508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72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Tuples are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Unlike Lists we cannot change the elements of tuples. </a:t>
            </a:r>
          </a:p>
          <a:p>
            <a:pPr marL="0" indent="0">
              <a:buNone/>
            </a:pPr>
            <a:r>
              <a:rPr lang="fr-FR" dirty="0" smtClean="0">
                <a:latin typeface="Calibri" pitchFamily="34" charset="0"/>
                <a:cs typeface="Calibri" pitchFamily="34" charset="0"/>
              </a:rPr>
              <a:t>&gt;&gt;&gt; </a:t>
            </a:r>
            <a:r>
              <a:rPr lang="fr-FR" dirty="0">
                <a:latin typeface="Calibri" pitchFamily="34" charset="0"/>
                <a:cs typeface="Calibri" pitchFamily="34" charset="0"/>
              </a:rPr>
              <a:t>t=(['A','B'],['C','D'])</a:t>
            </a:r>
          </a:p>
          <a:p>
            <a:pPr marL="0" indent="0">
              <a:buNone/>
            </a:pPr>
            <a:r>
              <a:rPr lang="fr-FR" dirty="0">
                <a:latin typeface="Calibri" pitchFamily="34" charset="0"/>
                <a:cs typeface="Calibri" pitchFamily="34" charset="0"/>
              </a:rPr>
              <a:t>&gt;&gt;&gt; type(t)</a:t>
            </a:r>
          </a:p>
          <a:p>
            <a:pPr marL="0" indent="0">
              <a:buNone/>
            </a:pPr>
            <a:r>
              <a:rPr lang="fr-FR" dirty="0">
                <a:latin typeface="Calibri" pitchFamily="34" charset="0"/>
                <a:cs typeface="Calibri" pitchFamily="34" charset="0"/>
              </a:rPr>
              <a:t>&lt;class '</a:t>
            </a:r>
            <a:r>
              <a:rPr lang="fr-FR" dirty="0" err="1">
                <a:latin typeface="Calibri" pitchFamily="34" charset="0"/>
                <a:cs typeface="Calibri" pitchFamily="34" charset="0"/>
              </a:rPr>
              <a:t>tuple</a:t>
            </a:r>
            <a:r>
              <a:rPr lang="fr-FR" dirty="0">
                <a:latin typeface="Calibri" pitchFamily="34" charset="0"/>
                <a:cs typeface="Calibri" pitchFamily="34" charset="0"/>
              </a:rPr>
              <a:t>'&gt;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&gt;&gt;&gt; t[0]=['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x','Y</a:t>
            </a:r>
            <a:r>
              <a:rPr lang="en-US" dirty="0">
                <a:latin typeface="Calibri" pitchFamily="34" charset="0"/>
                <a:cs typeface="Calibri" pitchFamily="34" charset="0"/>
              </a:rPr>
              <a:t>']</a:t>
            </a:r>
          </a:p>
          <a:p>
            <a:pPr marL="0" indent="0">
              <a:buNone/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Traceback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(most recent call last):</a:t>
            </a:r>
          </a:p>
          <a:p>
            <a:pPr marL="0" indent="0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  File "&lt;pyshell#30&gt;", line 1, in &lt;module&gt;</a:t>
            </a:r>
          </a:p>
          <a:p>
            <a:pPr marL="0" indent="0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    t[0]=['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x','Y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']</a:t>
            </a:r>
          </a:p>
          <a:p>
            <a:pPr marL="0" indent="0">
              <a:buNone/>
            </a:pPr>
            <a:r>
              <a:rPr lang="en-US" b="1" dirty="0" err="1">
                <a:latin typeface="Calibri" pitchFamily="34" charset="0"/>
                <a:cs typeface="Calibri" pitchFamily="34" charset="0"/>
              </a:rPr>
              <a:t>TypeError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: 'tuple' object does not support item assignment</a:t>
            </a:r>
            <a:endParaRPr lang="fr-FR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6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The + and * operator on Tuples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610600" cy="5257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The + operator -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 The concatenation + operator is used to join two tuples.  </a:t>
            </a:r>
          </a:p>
          <a:p>
            <a:pPr marL="0" indent="0" algn="just">
              <a:buNone/>
            </a:pPr>
            <a:r>
              <a:rPr lang="en-US" sz="2200" b="1" dirty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 mar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&gt;&gt;&gt; a=('A','B')</a:t>
            </a:r>
          </a:p>
          <a:p>
            <a:pPr mar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&gt;&gt;&gt; b=(1,2)</a:t>
            </a:r>
          </a:p>
          <a:p>
            <a:pPr mar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&gt;&gt;&gt; 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a+b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('A', 'B', 1, 2)</a:t>
            </a:r>
          </a:p>
          <a:p>
            <a:pPr mar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&gt;&gt;&gt; type(</a:t>
            </a:r>
            <a:r>
              <a:rPr lang="en-US" sz="2200" dirty="0" err="1">
                <a:latin typeface="Calibri" pitchFamily="34" charset="0"/>
                <a:cs typeface="Calibri" pitchFamily="34" charset="0"/>
              </a:rPr>
              <a:t>a+b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&lt;class 'tuple'&gt; </a:t>
            </a:r>
          </a:p>
          <a:p>
            <a:pPr mar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The * operator –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It is used to replicate the elements of a tuple. 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   </a:t>
            </a:r>
          </a:p>
          <a:p>
            <a:pPr mar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&gt;&gt;&gt; t = (1,2,3)</a:t>
            </a:r>
          </a:p>
          <a:p>
            <a:pPr mar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&gt;&gt;&gt; t *2</a:t>
            </a:r>
          </a:p>
          <a:p>
            <a:pPr mar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(1, 2, 3, 1, 2, 3)</a:t>
            </a:r>
          </a:p>
          <a:p>
            <a:pPr marL="0" indent="0" algn="just">
              <a:buNone/>
            </a:pPr>
            <a:endParaRPr lang="en-US" sz="2200" b="1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40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Sorting elements of 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8229600" cy="5486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 Tuple 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does not 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support any sort method to sort the contents of Tuple.   </a:t>
            </a:r>
          </a:p>
          <a:p>
            <a:pPr marL="0" indent="0" algn="just">
              <a:buNone/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Following </a:t>
            </a:r>
            <a:r>
              <a:rPr lang="en-US" sz="2200" b="1" dirty="0">
                <a:latin typeface="Calibri" pitchFamily="34" charset="0"/>
                <a:cs typeface="Calibri" pitchFamily="34" charset="0"/>
              </a:rPr>
              <a:t>are the steps required to sort the elements of Tuple.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  a. Create Tuple</a:t>
            </a:r>
          </a:p>
          <a:p>
            <a:pPr mar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  b. Convert Tuple  to List  </a:t>
            </a:r>
          </a:p>
          <a:p>
            <a:pPr mar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  c. Use sort method of list </a:t>
            </a:r>
          </a:p>
          <a:p>
            <a:pPr marL="0" indent="0" algn="just">
              <a:buNone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  d. Convert back from list to tuple.   </a:t>
            </a:r>
          </a:p>
          <a:p>
            <a:pPr marL="0" indent="0" algn="just">
              <a:buNone/>
            </a:pPr>
            <a:r>
              <a:rPr lang="en-US" sz="2200" b="1" u="sng" dirty="0" smtClean="0">
                <a:latin typeface="Calibri" pitchFamily="34" charset="0"/>
                <a:cs typeface="Calibri" pitchFamily="34" charset="0"/>
              </a:rPr>
              <a:t>Example</a:t>
            </a:r>
            <a:r>
              <a:rPr lang="en-US" sz="2200" b="1" u="sng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0" indent="0" algn="just">
              <a:buNone/>
            </a:pPr>
            <a:r>
              <a:rPr lang="fr-FR" sz="2200" dirty="0">
                <a:latin typeface="Calibri" pitchFamily="34" charset="0"/>
                <a:cs typeface="Calibri" pitchFamily="34" charset="0"/>
              </a:rPr>
              <a:t>&gt;&gt;&gt; t=(76,45,23,11)    </a:t>
            </a:r>
            <a:r>
              <a:rPr lang="fr-FR" sz="2200" b="1" dirty="0">
                <a:latin typeface="Calibri" pitchFamily="34" charset="0"/>
                <a:cs typeface="Calibri" pitchFamily="34" charset="0"/>
              </a:rPr>
              <a:t>#</a:t>
            </a:r>
            <a:r>
              <a:rPr lang="fr-FR" sz="2200" b="1" dirty="0" err="1">
                <a:latin typeface="Calibri" pitchFamily="34" charset="0"/>
                <a:cs typeface="Calibri" pitchFamily="34" charset="0"/>
              </a:rPr>
              <a:t>Tuple</a:t>
            </a:r>
            <a:endParaRPr lang="fr-FR" sz="2200" b="1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fr-FR" sz="2200" dirty="0">
                <a:latin typeface="Calibri" pitchFamily="34" charset="0"/>
                <a:cs typeface="Calibri" pitchFamily="34" charset="0"/>
              </a:rPr>
              <a:t>&gt;&gt;&gt; t=</a:t>
            </a:r>
            <a:r>
              <a:rPr lang="fr-FR" sz="2200" dirty="0" err="1">
                <a:latin typeface="Calibri" pitchFamily="34" charset="0"/>
                <a:cs typeface="Calibri" pitchFamily="34" charset="0"/>
              </a:rPr>
              <a:t>list</a:t>
            </a:r>
            <a:r>
              <a:rPr lang="fr-FR" sz="2200" dirty="0">
                <a:latin typeface="Calibri" pitchFamily="34" charset="0"/>
                <a:cs typeface="Calibri" pitchFamily="34" charset="0"/>
              </a:rPr>
              <a:t>(t)          </a:t>
            </a:r>
            <a:r>
              <a:rPr lang="fr-FR" sz="2200" b="1" dirty="0">
                <a:latin typeface="Calibri" pitchFamily="34" charset="0"/>
                <a:cs typeface="Calibri" pitchFamily="34" charset="0"/>
              </a:rPr>
              <a:t>#</a:t>
            </a:r>
            <a:r>
              <a:rPr lang="fr-FR" sz="2200" b="1" dirty="0" err="1">
                <a:latin typeface="Calibri" pitchFamily="34" charset="0"/>
                <a:cs typeface="Calibri" pitchFamily="34" charset="0"/>
              </a:rPr>
              <a:t>Converted</a:t>
            </a:r>
            <a:r>
              <a:rPr lang="fr-FR" sz="22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fr-FR" sz="2200" b="1" dirty="0" err="1">
                <a:latin typeface="Calibri" pitchFamily="34" charset="0"/>
                <a:cs typeface="Calibri" pitchFamily="34" charset="0"/>
              </a:rPr>
              <a:t>Tuple</a:t>
            </a:r>
            <a:r>
              <a:rPr lang="fr-FR" sz="2200" b="1" dirty="0">
                <a:latin typeface="Calibri" pitchFamily="34" charset="0"/>
                <a:cs typeface="Calibri" pitchFamily="34" charset="0"/>
              </a:rPr>
              <a:t> to a List</a:t>
            </a:r>
          </a:p>
          <a:p>
            <a:pPr marL="0" indent="0" algn="just">
              <a:buNone/>
            </a:pPr>
            <a:r>
              <a:rPr lang="fr-FR" sz="2200" dirty="0">
                <a:latin typeface="Calibri" pitchFamily="34" charset="0"/>
                <a:cs typeface="Calibri" pitchFamily="34" charset="0"/>
              </a:rPr>
              <a:t>&gt;&gt;&gt; </a:t>
            </a:r>
            <a:r>
              <a:rPr lang="fr-FR" sz="2200" dirty="0" err="1">
                <a:latin typeface="Calibri" pitchFamily="34" charset="0"/>
                <a:cs typeface="Calibri" pitchFamily="34" charset="0"/>
              </a:rPr>
              <a:t>t.sort</a:t>
            </a:r>
            <a:r>
              <a:rPr lang="fr-FR" sz="2200" dirty="0">
                <a:latin typeface="Calibri" pitchFamily="34" charset="0"/>
                <a:cs typeface="Calibri" pitchFamily="34" charset="0"/>
              </a:rPr>
              <a:t>()           </a:t>
            </a:r>
            <a:r>
              <a:rPr lang="fr-FR" sz="2200" b="1" dirty="0">
                <a:latin typeface="Calibri" pitchFamily="34" charset="0"/>
                <a:cs typeface="Calibri" pitchFamily="34" charset="0"/>
              </a:rPr>
              <a:t>#Sort </a:t>
            </a:r>
            <a:r>
              <a:rPr lang="fr-FR" sz="2200" b="1" dirty="0" err="1">
                <a:latin typeface="Calibri" pitchFamily="34" charset="0"/>
                <a:cs typeface="Calibri" pitchFamily="34" charset="0"/>
              </a:rPr>
              <a:t>method</a:t>
            </a:r>
            <a:r>
              <a:rPr lang="fr-FR" sz="2200" b="1" dirty="0">
                <a:latin typeface="Calibri" pitchFamily="34" charset="0"/>
                <a:cs typeface="Calibri" pitchFamily="34" charset="0"/>
              </a:rPr>
              <a:t> of List </a:t>
            </a:r>
          </a:p>
          <a:p>
            <a:pPr marL="0" indent="0" algn="just">
              <a:buNone/>
            </a:pPr>
            <a:r>
              <a:rPr lang="fr-FR" sz="2200" dirty="0">
                <a:latin typeface="Calibri" pitchFamily="34" charset="0"/>
                <a:cs typeface="Calibri" pitchFamily="34" charset="0"/>
              </a:rPr>
              <a:t>&gt;&gt;&gt; </a:t>
            </a:r>
            <a:r>
              <a:rPr lang="fr-FR" sz="2200" dirty="0" smtClean="0">
                <a:latin typeface="Calibri" pitchFamily="34" charset="0"/>
                <a:cs typeface="Calibri" pitchFamily="34" charset="0"/>
              </a:rPr>
              <a:t>t=</a:t>
            </a:r>
            <a:r>
              <a:rPr lang="fr-FR" sz="2200" dirty="0" err="1" smtClean="0">
                <a:latin typeface="Calibri" pitchFamily="34" charset="0"/>
                <a:cs typeface="Calibri" pitchFamily="34" charset="0"/>
              </a:rPr>
              <a:t>tuple</a:t>
            </a:r>
            <a:r>
              <a:rPr lang="fr-FR" sz="2200" dirty="0" smtClean="0">
                <a:latin typeface="Calibri" pitchFamily="34" charset="0"/>
                <a:cs typeface="Calibri" pitchFamily="34" charset="0"/>
              </a:rPr>
              <a:t>(t</a:t>
            </a:r>
            <a:r>
              <a:rPr lang="fr-FR" sz="2200" dirty="0">
                <a:latin typeface="Calibri" pitchFamily="34" charset="0"/>
                <a:cs typeface="Calibri" pitchFamily="34" charset="0"/>
              </a:rPr>
              <a:t>)           </a:t>
            </a:r>
            <a:r>
              <a:rPr lang="fr-FR" sz="2200" b="1" dirty="0">
                <a:latin typeface="Calibri" pitchFamily="34" charset="0"/>
                <a:cs typeface="Calibri" pitchFamily="34" charset="0"/>
              </a:rPr>
              <a:t>#</a:t>
            </a:r>
            <a:r>
              <a:rPr lang="fr-FR" sz="2200" b="1" dirty="0" err="1">
                <a:latin typeface="Calibri" pitchFamily="34" charset="0"/>
                <a:cs typeface="Calibri" pitchFamily="34" charset="0"/>
              </a:rPr>
              <a:t>Converting</a:t>
            </a:r>
            <a:r>
              <a:rPr lang="fr-FR" sz="2200" b="1" dirty="0">
                <a:latin typeface="Calibri" pitchFamily="34" charset="0"/>
                <a:cs typeface="Calibri" pitchFamily="34" charset="0"/>
              </a:rPr>
              <a:t> List to </a:t>
            </a:r>
            <a:r>
              <a:rPr lang="fr-FR" sz="2200" b="1" dirty="0" err="1">
                <a:latin typeface="Calibri" pitchFamily="34" charset="0"/>
                <a:cs typeface="Calibri" pitchFamily="34" charset="0"/>
              </a:rPr>
              <a:t>tuple</a:t>
            </a:r>
            <a:r>
              <a:rPr lang="fr-FR" sz="2200" dirty="0">
                <a:latin typeface="Calibri" pitchFamily="34" charset="0"/>
                <a:cs typeface="Calibri" pitchFamily="34" charset="0"/>
              </a:rPr>
              <a:t> </a:t>
            </a:r>
            <a:endParaRPr lang="fr-FR" sz="2200" dirty="0" smtClean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fr-FR" sz="2200" dirty="0" smtClean="0">
                <a:latin typeface="Calibri" pitchFamily="34" charset="0"/>
                <a:cs typeface="Calibri" pitchFamily="34" charset="0"/>
              </a:rPr>
              <a:t>&gt;&gt;&gt;</a:t>
            </a:r>
            <a:r>
              <a:rPr lang="fr-FR" sz="2200" dirty="0" err="1" smtClean="0">
                <a:latin typeface="Calibri" pitchFamily="34" charset="0"/>
                <a:cs typeface="Calibri" pitchFamily="34" charset="0"/>
              </a:rPr>
              <a:t>print</a:t>
            </a:r>
            <a:r>
              <a:rPr lang="fr-FR" sz="2200" dirty="0" smtClean="0">
                <a:latin typeface="Calibri" pitchFamily="34" charset="0"/>
                <a:cs typeface="Calibri" pitchFamily="34" charset="0"/>
              </a:rPr>
              <a:t>(t)</a:t>
            </a:r>
            <a:endParaRPr lang="fr-FR" sz="22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fr-FR" sz="2200" dirty="0">
                <a:latin typeface="Calibri" pitchFamily="34" charset="0"/>
                <a:cs typeface="Calibri" pitchFamily="34" charset="0"/>
              </a:rPr>
              <a:t>(11, 23, 45, 76)       </a:t>
            </a:r>
          </a:p>
          <a:p>
            <a:pPr marL="0" indent="0" algn="just">
              <a:buNone/>
            </a:pPr>
            <a:endParaRPr lang="en-US" sz="2200" b="1" u="sng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4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580</TotalTime>
  <Words>863</Words>
  <Application>Microsoft Office PowerPoint</Application>
  <PresentationFormat>On-screen Show (4:3)</PresentationFormat>
  <Paragraphs>156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Origin</vt:lpstr>
      <vt:lpstr>PowerPoint Presentation</vt:lpstr>
      <vt:lpstr>Introduction to Tuples</vt:lpstr>
      <vt:lpstr>Introduction to Tuples</vt:lpstr>
      <vt:lpstr>Built-in functions for Tuples   </vt:lpstr>
      <vt:lpstr>PowerPoint Presentation</vt:lpstr>
      <vt:lpstr>Indexing,  and  Slicing     </vt:lpstr>
      <vt:lpstr>Tuples are immutable</vt:lpstr>
      <vt:lpstr>The + and * operator on Tuples </vt:lpstr>
      <vt:lpstr>Sorting elements of  Tuple</vt:lpstr>
      <vt:lpstr>Zip() function </vt:lpstr>
      <vt:lpstr>Zip() function </vt:lpstr>
      <vt:lpstr>Traverse Tuples from a List</vt:lpstr>
      <vt:lpstr>Passing Variable Length Arguments to a Tuple  ( will cover after Function) </vt:lpstr>
      <vt:lpstr>Write a program to convert input  of a tuple into Output as a new Tuple:  Input:  T=("hello","are ","you","loving","python?")  Output: T_new= ('hello', 'you', 'python?‘)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</dc:creator>
  <cp:lastModifiedBy>home</cp:lastModifiedBy>
  <cp:revision>72</cp:revision>
  <dcterms:created xsi:type="dcterms:W3CDTF">2006-08-16T00:00:00Z</dcterms:created>
  <dcterms:modified xsi:type="dcterms:W3CDTF">2020-12-24T21:22:50Z</dcterms:modified>
</cp:coreProperties>
</file>