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82" r:id="rId4"/>
    <p:sldId id="258" r:id="rId5"/>
    <p:sldId id="283" r:id="rId6"/>
    <p:sldId id="259" r:id="rId7"/>
    <p:sldId id="265" r:id="rId8"/>
    <p:sldId id="260" r:id="rId9"/>
    <p:sldId id="262" r:id="rId10"/>
    <p:sldId id="285" r:id="rId11"/>
    <p:sldId id="287" r:id="rId12"/>
    <p:sldId id="288" r:id="rId13"/>
    <p:sldId id="284" r:id="rId14"/>
    <p:sldId id="286" r:id="rId15"/>
    <p:sldId id="289" r:id="rId16"/>
    <p:sldId id="267" r:id="rId17"/>
    <p:sldId id="268" r:id="rId18"/>
    <p:sldId id="269" r:id="rId19"/>
    <p:sldId id="270" r:id="rId20"/>
    <p:sldId id="272" r:id="rId21"/>
    <p:sldId id="274" r:id="rId22"/>
    <p:sldId id="275" r:id="rId23"/>
    <p:sldId id="273" r:id="rId24"/>
    <p:sldId id="271" r:id="rId25"/>
    <p:sldId id="266"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9/10/2020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9685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9/10/2020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7967472" y="27127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2133600" y="2286000"/>
            <a:ext cx="5715000" cy="1077218"/>
          </a:xfrm>
          <a:prstGeom prst="rect">
            <a:avLst/>
          </a:prstGeom>
        </p:spPr>
        <p:txBody>
          <a:bodyPr wrap="square">
            <a:spAutoFit/>
          </a:bodyPr>
          <a:lstStyle/>
          <a:p>
            <a:pPr algn="ctr"/>
            <a:r>
              <a:rPr lang="en-US" sz="3200" b="1" cap="all" dirty="0" err="1" smtClean="0">
                <a:ln w="0"/>
                <a:effectLst>
                  <a:reflection blurRad="12700" stA="50000" endPos="50000" dist="5000" dir="5400000" sy="-100000" rotWithShape="0"/>
                </a:effectLst>
                <a:latin typeface="+mj-lt"/>
                <a:ea typeface="+mj-ea"/>
                <a:cs typeface="+mj-cs"/>
              </a:rPr>
              <a:t>Tuples</a:t>
            </a:r>
            <a:r>
              <a:rPr lang="en-US" sz="3200" b="1" cap="all" dirty="0">
                <a:ln w="0"/>
                <a:effectLst>
                  <a:reflection blurRad="12700" stA="50000" endPos="50000" dist="5000" dir="5400000" sy="-100000" rotWithShape="0"/>
                </a:effectLst>
                <a:latin typeface="+mj-lt"/>
                <a:ea typeface="+mj-ea"/>
                <a:cs typeface="+mj-cs"/>
              </a:rPr>
              <a:t>, Sets and Dictionaries</a:t>
            </a:r>
          </a:p>
        </p:txBody>
      </p:sp>
    </p:spTree>
    <p:extLst>
      <p:ext uri="{BB962C8B-B14F-4D97-AF65-F5344CB8AC3E}">
        <p14:creationId xmlns:p14="http://schemas.microsoft.com/office/powerpoint/2010/main" xmlns="" val="232812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b="1" dirty="0">
                <a:solidFill>
                  <a:schemeClr val="tx1"/>
                </a:solidFill>
              </a:rPr>
              <a:t>Zip() function </a:t>
            </a:r>
          </a:p>
        </p:txBody>
      </p:sp>
      <p:sp>
        <p:nvSpPr>
          <p:cNvPr id="3" name="Content Placeholder 2"/>
          <p:cNvSpPr>
            <a:spLocks noGrp="1"/>
          </p:cNvSpPr>
          <p:nvPr>
            <p:ph sz="quarter" idx="1"/>
          </p:nvPr>
        </p:nvSpPr>
        <p:spPr>
          <a:xfrm>
            <a:off x="457200" y="762000"/>
            <a:ext cx="8229600" cy="4953000"/>
          </a:xfrm>
        </p:spPr>
        <p:txBody>
          <a:bodyPr>
            <a:noAutofit/>
          </a:bodyPr>
          <a:lstStyle/>
          <a:p>
            <a:pPr algn="just">
              <a:lnSpc>
                <a:spcPct val="150000"/>
              </a:lnSpc>
            </a:pPr>
            <a:r>
              <a:rPr lang="en-US" dirty="0">
                <a:latin typeface="Calibri" pitchFamily="34" charset="0"/>
                <a:cs typeface="Calibri" pitchFamily="34" charset="0"/>
              </a:rPr>
              <a:t>The </a:t>
            </a:r>
            <a:r>
              <a:rPr lang="en-US" b="1" dirty="0">
                <a:latin typeface="Calibri" pitchFamily="34" charset="0"/>
                <a:cs typeface="Calibri" pitchFamily="34" charset="0"/>
              </a:rPr>
              <a:t>zip()</a:t>
            </a:r>
            <a:r>
              <a:rPr lang="en-US" dirty="0">
                <a:latin typeface="Calibri" pitchFamily="34" charset="0"/>
                <a:cs typeface="Calibri" pitchFamily="34" charset="0"/>
              </a:rPr>
              <a:t> is one of the built in python functions. </a:t>
            </a:r>
          </a:p>
          <a:p>
            <a:pPr algn="just">
              <a:lnSpc>
                <a:spcPct val="150000"/>
              </a:lnSpc>
            </a:pPr>
            <a:r>
              <a:rPr lang="en-US" dirty="0">
                <a:latin typeface="Calibri" pitchFamily="34" charset="0"/>
                <a:cs typeface="Calibri" pitchFamily="34" charset="0"/>
              </a:rPr>
              <a:t>The </a:t>
            </a:r>
            <a:r>
              <a:rPr lang="en-US" b="1" dirty="0">
                <a:latin typeface="Calibri" pitchFamily="34" charset="0"/>
                <a:cs typeface="Calibri" pitchFamily="34" charset="0"/>
              </a:rPr>
              <a:t>zip() </a:t>
            </a:r>
            <a:r>
              <a:rPr lang="en-US" dirty="0">
                <a:latin typeface="Calibri" pitchFamily="34" charset="0"/>
                <a:cs typeface="Calibri" pitchFamily="34" charset="0"/>
              </a:rPr>
              <a:t>function take items in sequence from a number of collections to make a list of tuples. </a:t>
            </a:r>
          </a:p>
          <a:p>
            <a:pPr marL="0" indent="0" algn="just">
              <a:lnSpc>
                <a:spcPct val="150000"/>
              </a:lnSpc>
              <a:buNone/>
            </a:pPr>
            <a:r>
              <a:rPr lang="en-US" dirty="0">
                <a:latin typeface="Calibri" pitchFamily="34" charset="0"/>
                <a:cs typeface="Calibri" pitchFamily="34" charset="0"/>
              </a:rPr>
              <a:t> </a:t>
            </a:r>
            <a:r>
              <a:rPr lang="en-US" b="1" u="sng" dirty="0" smtClean="0">
                <a:latin typeface="Calibri" pitchFamily="34" charset="0"/>
                <a:cs typeface="Calibri" pitchFamily="34" charset="0"/>
              </a:rPr>
              <a:t>Example</a:t>
            </a:r>
            <a:r>
              <a:rPr lang="en-US" b="1" u="sng" dirty="0">
                <a:latin typeface="Calibri" pitchFamily="34" charset="0"/>
                <a:cs typeface="Calibri" pitchFamily="34" charset="0"/>
              </a:rPr>
              <a:t>:</a:t>
            </a:r>
          </a:p>
          <a:p>
            <a:pPr marL="0" indent="0">
              <a:buNone/>
            </a:pPr>
            <a:r>
              <a:rPr lang="en-US" dirty="0">
                <a:latin typeface="Calibri" pitchFamily="34" charset="0"/>
                <a:cs typeface="Calibri" pitchFamily="34" charset="0"/>
              </a:rPr>
              <a:t>&gt;&gt;&gt; t1=('Z','Y',',X')</a:t>
            </a:r>
          </a:p>
          <a:p>
            <a:pPr marL="0" indent="0">
              <a:buNone/>
            </a:pPr>
            <a:r>
              <a:rPr lang="en-US" dirty="0">
                <a:latin typeface="Calibri" pitchFamily="34" charset="0"/>
                <a:cs typeface="Calibri" pitchFamily="34" charset="0"/>
              </a:rPr>
              <a:t>&gt;&gt;&gt; t2 =(26, 25, 24)</a:t>
            </a:r>
          </a:p>
          <a:p>
            <a:pPr marL="0" indent="0">
              <a:buNone/>
            </a:pPr>
            <a:r>
              <a:rPr lang="en-US" dirty="0">
                <a:latin typeface="Calibri" pitchFamily="34" charset="0"/>
                <a:cs typeface="Calibri" pitchFamily="34" charset="0"/>
              </a:rPr>
              <a:t>&gt;&gt;&gt; </a:t>
            </a:r>
            <a:r>
              <a:rPr lang="en-US" dirty="0" smtClean="0">
                <a:latin typeface="Calibri" pitchFamily="34" charset="0"/>
                <a:cs typeface="Calibri" pitchFamily="34" charset="0"/>
              </a:rPr>
              <a:t>list(zip(t1,t2))</a:t>
            </a:r>
          </a:p>
          <a:p>
            <a:pPr marL="0" indent="0">
              <a:buNone/>
            </a:pPr>
            <a:r>
              <a:rPr lang="en-US" b="1" u="sng" dirty="0" smtClean="0">
                <a:latin typeface="Calibri" pitchFamily="34" charset="0"/>
                <a:cs typeface="Calibri" pitchFamily="34" charset="0"/>
              </a:rPr>
              <a:t>Output:</a:t>
            </a:r>
            <a:endParaRPr lang="en-US" b="1" u="sng" dirty="0">
              <a:latin typeface="Calibri" pitchFamily="34" charset="0"/>
              <a:cs typeface="Calibri" pitchFamily="34" charset="0"/>
            </a:endParaRPr>
          </a:p>
          <a:p>
            <a:pPr marL="0" indent="0">
              <a:buNone/>
            </a:pPr>
            <a:r>
              <a:rPr lang="en-US" dirty="0">
                <a:latin typeface="Calibri" pitchFamily="34" charset="0"/>
                <a:cs typeface="Calibri" pitchFamily="34" charset="0"/>
              </a:rPr>
              <a:t>[('Z', 26), ('Y', 25), (',X', 24)] </a:t>
            </a: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p:txBody>
      </p:sp>
    </p:spTree>
    <p:extLst>
      <p:ext uri="{BB962C8B-B14F-4D97-AF65-F5344CB8AC3E}">
        <p14:creationId xmlns:p14="http://schemas.microsoft.com/office/powerpoint/2010/main" xmlns="" val="874876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a:solidFill>
                  <a:schemeClr val="tx1"/>
                </a:solidFill>
              </a:rPr>
              <a:t>Zip() function </a:t>
            </a:r>
          </a:p>
        </p:txBody>
      </p:sp>
      <p:sp>
        <p:nvSpPr>
          <p:cNvPr id="3" name="Content Placeholder 2"/>
          <p:cNvSpPr>
            <a:spLocks noGrp="1"/>
          </p:cNvSpPr>
          <p:nvPr>
            <p:ph sz="quarter" idx="1"/>
          </p:nvPr>
        </p:nvSpPr>
        <p:spPr>
          <a:xfrm>
            <a:off x="381000" y="609600"/>
            <a:ext cx="8534400" cy="4953000"/>
          </a:xfrm>
        </p:spPr>
        <p:txBody>
          <a:bodyPr>
            <a:noAutofit/>
          </a:bodyPr>
          <a:lstStyle/>
          <a:p>
            <a:pPr algn="just">
              <a:lnSpc>
                <a:spcPct val="150000"/>
              </a:lnSpc>
            </a:pPr>
            <a:r>
              <a:rPr lang="en-US" dirty="0">
                <a:latin typeface="Calibri" pitchFamily="34" charset="0"/>
                <a:cs typeface="Calibri" pitchFamily="34" charset="0"/>
              </a:rPr>
              <a:t>The </a:t>
            </a:r>
            <a:r>
              <a:rPr lang="en-US" b="1" dirty="0">
                <a:latin typeface="Calibri" pitchFamily="34" charset="0"/>
                <a:cs typeface="Calibri" pitchFamily="34" charset="0"/>
              </a:rPr>
              <a:t>zip()</a:t>
            </a:r>
            <a:r>
              <a:rPr lang="en-US" dirty="0">
                <a:latin typeface="Calibri" pitchFamily="34" charset="0"/>
                <a:cs typeface="Calibri" pitchFamily="34" charset="0"/>
              </a:rPr>
              <a:t> is one of the built in python functions. </a:t>
            </a:r>
          </a:p>
          <a:p>
            <a:pPr algn="just">
              <a:lnSpc>
                <a:spcPct val="150000"/>
              </a:lnSpc>
            </a:pPr>
            <a:r>
              <a:rPr lang="en-US" dirty="0">
                <a:latin typeface="Calibri" pitchFamily="34" charset="0"/>
                <a:cs typeface="Calibri" pitchFamily="34" charset="0"/>
              </a:rPr>
              <a:t>The </a:t>
            </a:r>
            <a:r>
              <a:rPr lang="en-US" b="1" dirty="0">
                <a:latin typeface="Calibri" pitchFamily="34" charset="0"/>
                <a:cs typeface="Calibri" pitchFamily="34" charset="0"/>
              </a:rPr>
              <a:t>zip() </a:t>
            </a:r>
            <a:r>
              <a:rPr lang="en-US" dirty="0">
                <a:latin typeface="Calibri" pitchFamily="34" charset="0"/>
                <a:cs typeface="Calibri" pitchFamily="34" charset="0"/>
              </a:rPr>
              <a:t>function take items in sequence from a number of collections to make a list of tuples. </a:t>
            </a:r>
          </a:p>
          <a:p>
            <a:pPr marL="0" indent="0" algn="just">
              <a:lnSpc>
                <a:spcPct val="150000"/>
              </a:lnSpc>
              <a:buNone/>
            </a:pPr>
            <a:r>
              <a:rPr lang="en-US" dirty="0">
                <a:latin typeface="Calibri" pitchFamily="34" charset="0"/>
                <a:cs typeface="Calibri" pitchFamily="34" charset="0"/>
              </a:rPr>
              <a:t> </a:t>
            </a:r>
            <a:r>
              <a:rPr lang="en-US" b="1" u="sng" dirty="0" smtClean="0">
                <a:latin typeface="Calibri" pitchFamily="34" charset="0"/>
                <a:cs typeface="Calibri" pitchFamily="34" charset="0"/>
              </a:rPr>
              <a:t>Example</a:t>
            </a:r>
            <a:r>
              <a:rPr lang="en-US" b="1" u="sng" dirty="0">
                <a:latin typeface="Calibri" pitchFamily="34" charset="0"/>
                <a:cs typeface="Calibri" pitchFamily="34" charset="0"/>
              </a:rPr>
              <a:t>:</a:t>
            </a:r>
          </a:p>
          <a:p>
            <a:pPr marL="0" indent="0">
              <a:buNone/>
            </a:pPr>
            <a:r>
              <a:rPr lang="en-US" dirty="0">
                <a:latin typeface="Calibri" pitchFamily="34" charset="0"/>
                <a:cs typeface="Calibri" pitchFamily="34" charset="0"/>
              </a:rPr>
              <a:t>&gt;&gt;&gt; t1=('Z','Y',',X')</a:t>
            </a:r>
          </a:p>
          <a:p>
            <a:pPr marL="0" indent="0">
              <a:buNone/>
            </a:pPr>
            <a:r>
              <a:rPr lang="en-US" dirty="0">
                <a:latin typeface="Calibri" pitchFamily="34" charset="0"/>
                <a:cs typeface="Calibri" pitchFamily="34" charset="0"/>
              </a:rPr>
              <a:t>&gt;&gt;&gt; t2 =(26, 25, 24)</a:t>
            </a:r>
          </a:p>
          <a:p>
            <a:pPr marL="0" indent="0">
              <a:buNone/>
            </a:pPr>
            <a:r>
              <a:rPr lang="en-US" dirty="0">
                <a:latin typeface="Calibri" pitchFamily="34" charset="0"/>
                <a:cs typeface="Calibri" pitchFamily="34" charset="0"/>
              </a:rPr>
              <a:t>&gt;&gt;&gt; </a:t>
            </a:r>
            <a:r>
              <a:rPr lang="en-US" dirty="0" smtClean="0">
                <a:latin typeface="Calibri" pitchFamily="34" charset="0"/>
                <a:cs typeface="Calibri" pitchFamily="34" charset="0"/>
              </a:rPr>
              <a:t>list(zip(t1,t2))  </a:t>
            </a:r>
            <a:r>
              <a:rPr lang="en-US" b="1" dirty="0" smtClean="0">
                <a:solidFill>
                  <a:srgbClr val="C00000"/>
                </a:solidFill>
                <a:latin typeface="Calibri" pitchFamily="34" charset="0"/>
                <a:cs typeface="Calibri" pitchFamily="34" charset="0"/>
              </a:rPr>
              <a:t># the result is a list of </a:t>
            </a:r>
            <a:r>
              <a:rPr lang="en-US" b="1" dirty="0" err="1" smtClean="0">
                <a:solidFill>
                  <a:srgbClr val="C00000"/>
                </a:solidFill>
                <a:latin typeface="Calibri" pitchFamily="34" charset="0"/>
                <a:cs typeface="Calibri" pitchFamily="34" charset="0"/>
              </a:rPr>
              <a:t>tuples</a:t>
            </a:r>
            <a:r>
              <a:rPr lang="en-US" b="1" dirty="0" smtClean="0">
                <a:solidFill>
                  <a:srgbClr val="C00000"/>
                </a:solidFill>
                <a:latin typeface="Calibri" pitchFamily="34" charset="0"/>
                <a:cs typeface="Calibri" pitchFamily="34" charset="0"/>
              </a:rPr>
              <a:t> where each </a:t>
            </a:r>
            <a:r>
              <a:rPr lang="en-US" b="1" dirty="0" err="1" smtClean="0">
                <a:solidFill>
                  <a:srgbClr val="C00000"/>
                </a:solidFill>
                <a:latin typeface="Calibri" pitchFamily="34" charset="0"/>
                <a:cs typeface="Calibri" pitchFamily="34" charset="0"/>
              </a:rPr>
              <a:t>tuple</a:t>
            </a:r>
            <a:r>
              <a:rPr lang="en-US" b="1" dirty="0" smtClean="0">
                <a:solidFill>
                  <a:srgbClr val="C00000"/>
                </a:solidFill>
                <a:latin typeface="Calibri" pitchFamily="34" charset="0"/>
                <a:cs typeface="Calibri" pitchFamily="34" charset="0"/>
              </a:rPr>
              <a:t> contains an index wise element from each list as a pair  </a:t>
            </a:r>
          </a:p>
          <a:p>
            <a:pPr marL="0" indent="0">
              <a:buNone/>
            </a:pPr>
            <a:r>
              <a:rPr lang="en-US" b="1" u="sng" dirty="0" smtClean="0">
                <a:latin typeface="Calibri" pitchFamily="34" charset="0"/>
                <a:cs typeface="Calibri" pitchFamily="34" charset="0"/>
              </a:rPr>
              <a:t>Output:</a:t>
            </a:r>
            <a:endParaRPr lang="en-US" b="1" u="sng" dirty="0">
              <a:latin typeface="Calibri" pitchFamily="34" charset="0"/>
              <a:cs typeface="Calibri" pitchFamily="34" charset="0"/>
            </a:endParaRPr>
          </a:p>
          <a:p>
            <a:pPr marL="0" indent="0">
              <a:buNone/>
            </a:pPr>
            <a:r>
              <a:rPr lang="en-US" dirty="0">
                <a:latin typeface="Calibri" pitchFamily="34" charset="0"/>
                <a:cs typeface="Calibri" pitchFamily="34" charset="0"/>
              </a:rPr>
              <a:t>[('Z', 26), ('Y', 25), (',X', 24)] </a:t>
            </a: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p:txBody>
      </p:sp>
    </p:spTree>
    <p:extLst>
      <p:ext uri="{BB962C8B-B14F-4D97-AF65-F5344CB8AC3E}">
        <p14:creationId xmlns:p14="http://schemas.microsoft.com/office/powerpoint/2010/main" xmlns="" val="87487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a:solidFill>
                  <a:schemeClr val="tx1"/>
                </a:solidFill>
              </a:rPr>
              <a:t>Zip() function </a:t>
            </a:r>
          </a:p>
        </p:txBody>
      </p:sp>
      <p:sp>
        <p:nvSpPr>
          <p:cNvPr id="3" name="Content Placeholder 2"/>
          <p:cNvSpPr>
            <a:spLocks noGrp="1"/>
          </p:cNvSpPr>
          <p:nvPr>
            <p:ph sz="quarter" idx="1"/>
          </p:nvPr>
        </p:nvSpPr>
        <p:spPr>
          <a:xfrm>
            <a:off x="381000" y="533400"/>
            <a:ext cx="8534400" cy="5410200"/>
          </a:xfrm>
        </p:spPr>
        <p:txBody>
          <a:bodyPr>
            <a:noAutofit/>
          </a:bodyPr>
          <a:lstStyle/>
          <a:p>
            <a:pPr algn="just">
              <a:lnSpc>
                <a:spcPct val="150000"/>
              </a:lnSpc>
            </a:pPr>
            <a:r>
              <a:rPr lang="en-US" dirty="0" smtClean="0">
                <a:latin typeface="Calibri" pitchFamily="34" charset="0"/>
                <a:cs typeface="Calibri" pitchFamily="34" charset="0"/>
              </a:rPr>
              <a:t>If the sequences are not of same length then result of zip() has the length of shorter sequence.</a:t>
            </a:r>
          </a:p>
          <a:p>
            <a:pPr marL="0" indent="0">
              <a:buNone/>
            </a:pPr>
            <a:r>
              <a:rPr lang="en-US" dirty="0" smtClean="0">
                <a:latin typeface="Calibri" pitchFamily="34" charset="0"/>
                <a:cs typeface="Calibri" pitchFamily="34" charset="0"/>
              </a:rPr>
              <a:t>&gt;&gt;&gt; a=(</a:t>
            </a:r>
            <a:r>
              <a:rPr lang="en-US" dirty="0" smtClean="0">
                <a:latin typeface="Calibri" pitchFamily="34" charset="0"/>
                <a:cs typeface="Calibri" pitchFamily="34" charset="0"/>
              </a:rPr>
              <a:t>1,2)</a:t>
            </a:r>
            <a:endParaRPr lang="en-US" dirty="0" smtClean="0">
              <a:latin typeface="Calibri" pitchFamily="34" charset="0"/>
              <a:cs typeface="Calibri" pitchFamily="34" charset="0"/>
            </a:endParaRPr>
          </a:p>
          <a:p>
            <a:pPr marL="0" indent="0">
              <a:buNone/>
            </a:pPr>
            <a:r>
              <a:rPr lang="en-US" dirty="0" smtClean="0">
                <a:latin typeface="Calibri" pitchFamily="34" charset="0"/>
                <a:cs typeface="Calibri" pitchFamily="34" charset="0"/>
              </a:rPr>
              <a:t>&gt;&gt;&gt; b=('A','B','C')</a:t>
            </a:r>
          </a:p>
          <a:p>
            <a:pPr marL="0" indent="0">
              <a:buNone/>
            </a:pPr>
            <a:r>
              <a:rPr lang="en-US" dirty="0" smtClean="0">
                <a:latin typeface="Calibri" pitchFamily="34" charset="0"/>
                <a:cs typeface="Calibri" pitchFamily="34" charset="0"/>
              </a:rPr>
              <a:t>&gt;&gt;&gt; N=list(zip(</a:t>
            </a:r>
            <a:r>
              <a:rPr lang="en-US" dirty="0" err="1" smtClean="0">
                <a:latin typeface="Calibri" pitchFamily="34" charset="0"/>
                <a:cs typeface="Calibri" pitchFamily="34" charset="0"/>
              </a:rPr>
              <a:t>a,b</a:t>
            </a:r>
            <a:r>
              <a:rPr lang="en-US" dirty="0" smtClean="0">
                <a:latin typeface="Calibri" pitchFamily="34" charset="0"/>
                <a:cs typeface="Calibri" pitchFamily="34" charset="0"/>
              </a:rPr>
              <a:t>))</a:t>
            </a:r>
          </a:p>
          <a:p>
            <a:pPr marL="0" indent="0">
              <a:buNone/>
            </a:pPr>
            <a:r>
              <a:rPr lang="en-US" dirty="0" smtClean="0">
                <a:latin typeface="Calibri" pitchFamily="34" charset="0"/>
                <a:cs typeface="Calibri" pitchFamily="34" charset="0"/>
              </a:rPr>
              <a:t>&gt;&gt;&gt;N</a:t>
            </a:r>
            <a:endParaRPr lang="en-US" dirty="0" smtClean="0">
              <a:latin typeface="Calibri" pitchFamily="34" charset="0"/>
              <a:cs typeface="Calibri" pitchFamily="34" charset="0"/>
            </a:endParaRPr>
          </a:p>
          <a:p>
            <a:pPr marL="0" indent="0">
              <a:buNone/>
            </a:pPr>
            <a:r>
              <a:rPr lang="en-US" b="1" u="sng" dirty="0" smtClean="0">
                <a:latin typeface="Calibri" pitchFamily="34" charset="0"/>
                <a:cs typeface="Calibri" pitchFamily="34" charset="0"/>
              </a:rPr>
              <a:t>Output:</a:t>
            </a:r>
          </a:p>
          <a:p>
            <a:pPr marL="0" indent="0">
              <a:buNone/>
            </a:pPr>
            <a:r>
              <a:rPr lang="en-US" dirty="0" smtClean="0">
                <a:latin typeface="Calibri" pitchFamily="34" charset="0"/>
                <a:cs typeface="Calibri" pitchFamily="34" charset="0"/>
              </a:rPr>
              <a:t>[(</a:t>
            </a:r>
            <a:r>
              <a:rPr lang="en-US" dirty="0" smtClean="0">
                <a:latin typeface="Calibri" pitchFamily="34" charset="0"/>
                <a:cs typeface="Calibri" pitchFamily="34" charset="0"/>
              </a:rPr>
              <a:t>1, 'A'), (2, 'B</a:t>
            </a:r>
            <a:r>
              <a:rPr lang="en-US" dirty="0" smtClean="0">
                <a:latin typeface="Calibri" pitchFamily="34" charset="0"/>
                <a:cs typeface="Calibri" pitchFamily="34" charset="0"/>
              </a:rPr>
              <a:t>')]</a:t>
            </a:r>
          </a:p>
          <a:p>
            <a:pPr marL="0" indent="0">
              <a:buNone/>
            </a:pPr>
            <a:r>
              <a:rPr lang="en-US" dirty="0" smtClean="0">
                <a:latin typeface="Calibri" pitchFamily="34" charset="0"/>
                <a:cs typeface="Calibri" pitchFamily="34" charset="0"/>
              </a:rPr>
              <a:t>&gt;&gt;&gt;N[0]</a:t>
            </a:r>
          </a:p>
          <a:p>
            <a:pPr marL="0" indent="0">
              <a:buNone/>
            </a:pPr>
            <a:r>
              <a:rPr lang="en-US" b="1" u="sng" dirty="0" smtClean="0">
                <a:latin typeface="Calibri" pitchFamily="34" charset="0"/>
                <a:cs typeface="Calibri" pitchFamily="34" charset="0"/>
              </a:rPr>
              <a:t>Output:</a:t>
            </a:r>
          </a:p>
          <a:p>
            <a:pPr marL="0" indent="0">
              <a:buNone/>
            </a:pPr>
            <a:r>
              <a:rPr lang="en-US" dirty="0" smtClean="0">
                <a:latin typeface="Calibri" pitchFamily="34" charset="0"/>
                <a:cs typeface="Calibri" pitchFamily="34" charset="0"/>
              </a:rPr>
              <a:t>(1,’A’)</a:t>
            </a:r>
            <a:endParaRPr lang="en-US" dirty="0" smtClean="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p:txBody>
      </p:sp>
    </p:spTree>
    <p:extLst>
      <p:ext uri="{BB962C8B-B14F-4D97-AF65-F5344CB8AC3E}">
        <p14:creationId xmlns:p14="http://schemas.microsoft.com/office/powerpoint/2010/main" xmlns="" val="874876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just"/>
            <a:r>
              <a:rPr lang="en-US" b="1" dirty="0" smtClean="0">
                <a:solidFill>
                  <a:schemeClr val="tx1"/>
                </a:solidFill>
              </a:rPr>
              <a:t>Traverse </a:t>
            </a:r>
            <a:r>
              <a:rPr lang="en-US" b="1" dirty="0" err="1" smtClean="0">
                <a:solidFill>
                  <a:schemeClr val="tx1"/>
                </a:solidFill>
              </a:rPr>
              <a:t>T</a:t>
            </a:r>
            <a:r>
              <a:rPr lang="en-US" b="1" dirty="0" err="1" smtClean="0">
                <a:solidFill>
                  <a:schemeClr val="tx1"/>
                </a:solidFill>
              </a:rPr>
              <a:t>uples</a:t>
            </a:r>
            <a:r>
              <a:rPr lang="en-US" b="1" dirty="0" smtClean="0">
                <a:solidFill>
                  <a:schemeClr val="tx1"/>
                </a:solidFill>
              </a:rPr>
              <a:t> from a List</a:t>
            </a:r>
            <a:endParaRPr lang="en-US" b="1" dirty="0">
              <a:solidFill>
                <a:schemeClr val="tx1"/>
              </a:solidFill>
            </a:endParaRPr>
          </a:p>
        </p:txBody>
      </p:sp>
      <p:sp>
        <p:nvSpPr>
          <p:cNvPr id="3" name="Content Placeholder 2"/>
          <p:cNvSpPr>
            <a:spLocks noGrp="1"/>
          </p:cNvSpPr>
          <p:nvPr>
            <p:ph sz="quarter" idx="1"/>
          </p:nvPr>
        </p:nvSpPr>
        <p:spPr>
          <a:xfrm>
            <a:off x="457200" y="762000"/>
            <a:ext cx="8229600" cy="5486400"/>
          </a:xfrm>
        </p:spPr>
        <p:txBody>
          <a:bodyPr>
            <a:noAutofit/>
          </a:bodyPr>
          <a:lstStyle/>
          <a:p>
            <a:pPr marL="0" indent="0" algn="just">
              <a:buNone/>
            </a:pPr>
            <a:r>
              <a:rPr lang="en-US" dirty="0">
                <a:latin typeface="Calibri" pitchFamily="34" charset="0"/>
                <a:cs typeface="Calibri" pitchFamily="34" charset="0"/>
              </a:rPr>
              <a:t> </a:t>
            </a:r>
            <a:r>
              <a:rPr lang="en-US" dirty="0" smtClean="0">
                <a:latin typeface="Calibri" pitchFamily="34" charset="0"/>
                <a:cs typeface="Calibri" pitchFamily="34" charset="0"/>
              </a:rPr>
              <a:t>A </a:t>
            </a:r>
            <a:r>
              <a:rPr lang="en-US" dirty="0" err="1" smtClean="0">
                <a:latin typeface="Calibri" pitchFamily="34" charset="0"/>
                <a:cs typeface="Calibri" pitchFamily="34" charset="0"/>
              </a:rPr>
              <a:t>Tuple</a:t>
            </a:r>
            <a:r>
              <a:rPr lang="en-US" dirty="0" smtClean="0">
                <a:latin typeface="Calibri" pitchFamily="34" charset="0"/>
                <a:cs typeface="Calibri" pitchFamily="34" charset="0"/>
              </a:rPr>
              <a:t> assignments can </a:t>
            </a:r>
            <a:r>
              <a:rPr lang="en-US" dirty="0" smtClean="0">
                <a:latin typeface="Calibri" pitchFamily="34" charset="0"/>
                <a:cs typeface="Calibri" pitchFamily="34" charset="0"/>
              </a:rPr>
              <a:t>be used in the for loop to traverse a list of </a:t>
            </a:r>
            <a:r>
              <a:rPr lang="en-US" dirty="0" err="1" smtClean="0">
                <a:latin typeface="Calibri" pitchFamily="34" charset="0"/>
                <a:cs typeface="Calibri" pitchFamily="34" charset="0"/>
              </a:rPr>
              <a:t>tuples</a:t>
            </a:r>
            <a:r>
              <a:rPr lang="en-US" dirty="0" smtClean="0">
                <a:latin typeface="Calibri" pitchFamily="34" charset="0"/>
                <a:cs typeface="Calibri" pitchFamily="34" charset="0"/>
              </a:rPr>
              <a:t>.</a:t>
            </a:r>
          </a:p>
          <a:p>
            <a:pPr marL="0" indent="0" algn="just">
              <a:buNone/>
            </a:pPr>
            <a:r>
              <a:rPr lang="en-US" b="1" u="sng" dirty="0" smtClean="0">
                <a:latin typeface="Calibri" pitchFamily="34" charset="0"/>
                <a:cs typeface="Calibri" pitchFamily="34" charset="0"/>
              </a:rPr>
              <a:t>Example:</a:t>
            </a:r>
          </a:p>
          <a:p>
            <a:pPr marL="0" indent="0" algn="just">
              <a:buNone/>
            </a:pPr>
            <a:r>
              <a:rPr lang="en-US" dirty="0" smtClean="0">
                <a:latin typeface="Calibri" pitchFamily="34" charset="0"/>
                <a:cs typeface="Calibri" pitchFamily="34" charset="0"/>
              </a:rPr>
              <a:t>&gt;&gt;&gt; </a:t>
            </a:r>
            <a:r>
              <a:rPr lang="en-US" dirty="0" smtClean="0">
                <a:latin typeface="Calibri" pitchFamily="34" charset="0"/>
                <a:cs typeface="Calibri" pitchFamily="34" charset="0"/>
              </a:rPr>
              <a:t>t=[(1,"manu"),(2,"anu")]</a:t>
            </a:r>
          </a:p>
          <a:p>
            <a:pPr marL="0" indent="0" algn="just">
              <a:buNone/>
            </a:pPr>
            <a:r>
              <a:rPr lang="en-US" dirty="0" smtClean="0">
                <a:latin typeface="Calibri" pitchFamily="34" charset="0"/>
                <a:cs typeface="Calibri" pitchFamily="34" charset="0"/>
              </a:rPr>
              <a:t>&gt;&gt;&gt; for no, name in t:</a:t>
            </a:r>
          </a:p>
          <a:p>
            <a:pPr marL="0" indent="0" algn="just">
              <a:buNone/>
            </a:pPr>
            <a:r>
              <a:rPr lang="en-US" dirty="0" smtClean="0">
                <a:latin typeface="Calibri" pitchFamily="34" charset="0"/>
                <a:cs typeface="Calibri" pitchFamily="34" charset="0"/>
              </a:rPr>
              <a:t>	</a:t>
            </a:r>
            <a:r>
              <a:rPr lang="en-US" dirty="0" smtClean="0">
                <a:latin typeface="Calibri" pitchFamily="34" charset="0"/>
                <a:cs typeface="Calibri" pitchFamily="34" charset="0"/>
              </a:rPr>
              <a:t>print(</a:t>
            </a:r>
            <a:r>
              <a:rPr lang="en-US" dirty="0" err="1" smtClean="0">
                <a:latin typeface="Calibri" pitchFamily="34" charset="0"/>
                <a:cs typeface="Calibri" pitchFamily="34" charset="0"/>
              </a:rPr>
              <a:t>no,name,sep</a:t>
            </a:r>
            <a:r>
              <a:rPr lang="en-US" dirty="0" smtClean="0">
                <a:latin typeface="Calibri" pitchFamily="34" charset="0"/>
                <a:cs typeface="Calibri" pitchFamily="34" charset="0"/>
              </a:rPr>
              <a:t>=‘\t’)</a:t>
            </a:r>
            <a:endParaRPr lang="en-US" dirty="0" smtClean="0">
              <a:latin typeface="Calibri" pitchFamily="34" charset="0"/>
              <a:cs typeface="Calibri" pitchFamily="34" charset="0"/>
            </a:endParaRPr>
          </a:p>
          <a:p>
            <a:pPr marL="0" indent="0" algn="just">
              <a:buNone/>
            </a:pPr>
            <a:r>
              <a:rPr lang="en-US" b="1" u="sng" dirty="0" smtClean="0">
                <a:latin typeface="Calibri" pitchFamily="34" charset="0"/>
                <a:cs typeface="Calibri" pitchFamily="34" charset="0"/>
              </a:rPr>
              <a:t>Output:</a:t>
            </a:r>
            <a:endParaRPr lang="en-US" b="1" u="sng" dirty="0" smtClean="0">
              <a:latin typeface="Calibri" pitchFamily="34" charset="0"/>
              <a:cs typeface="Calibri" pitchFamily="34" charset="0"/>
            </a:endParaRPr>
          </a:p>
          <a:p>
            <a:pPr marL="0" indent="0" algn="just">
              <a:buNone/>
            </a:pPr>
            <a:r>
              <a:rPr lang="en-US" b="1" dirty="0" smtClean="0">
                <a:latin typeface="Calibri" pitchFamily="34" charset="0"/>
                <a:cs typeface="Calibri" pitchFamily="34" charset="0"/>
              </a:rPr>
              <a:t>1 </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manu</a:t>
            </a:r>
            <a:endParaRPr lang="en-US" b="1" dirty="0" smtClean="0">
              <a:latin typeface="Calibri" pitchFamily="34" charset="0"/>
              <a:cs typeface="Calibri" pitchFamily="34" charset="0"/>
            </a:endParaRPr>
          </a:p>
          <a:p>
            <a:pPr marL="0" indent="0" algn="just">
              <a:buNone/>
            </a:pPr>
            <a:r>
              <a:rPr lang="en-US" b="1" dirty="0" smtClean="0">
                <a:latin typeface="Calibri" pitchFamily="34" charset="0"/>
                <a:cs typeface="Calibri" pitchFamily="34" charset="0"/>
              </a:rPr>
              <a:t>2 </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anu</a:t>
            </a:r>
            <a:endParaRPr lang="en-US" b="1" u="sng" dirty="0">
              <a:latin typeface="Calibri" pitchFamily="34" charset="0"/>
              <a:cs typeface="Calibri" pitchFamily="34" charset="0"/>
            </a:endParaRPr>
          </a:p>
        </p:txBody>
      </p:sp>
    </p:spTree>
    <p:extLst>
      <p:ext uri="{BB962C8B-B14F-4D97-AF65-F5344CB8AC3E}">
        <p14:creationId xmlns:p14="http://schemas.microsoft.com/office/powerpoint/2010/main" xmlns="" val="154145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Autofit/>
          </a:bodyPr>
          <a:lstStyle/>
          <a:p>
            <a:pPr lvl="2" algn="l" rtl="0">
              <a:spcBef>
                <a:spcPct val="0"/>
              </a:spcBef>
            </a:pPr>
            <a:r>
              <a:rPr lang="en-US" sz="2400" b="1" u="sng" dirty="0">
                <a:solidFill>
                  <a:schemeClr val="tx1"/>
                </a:solidFill>
                <a:latin typeface="Courier New" pitchFamily="49" charset="0"/>
                <a:cs typeface="Courier New" pitchFamily="49" charset="0"/>
              </a:rPr>
              <a:t>Passing Variable Length Arguments to a </a:t>
            </a:r>
            <a:r>
              <a:rPr lang="en-US" sz="2400" b="1" u="sng" dirty="0" err="1" smtClean="0">
                <a:solidFill>
                  <a:schemeClr val="tx1"/>
                </a:solidFill>
                <a:latin typeface="Courier New" pitchFamily="49" charset="0"/>
                <a:cs typeface="Courier New" pitchFamily="49" charset="0"/>
              </a:rPr>
              <a:t>Tuple</a:t>
            </a:r>
            <a:r>
              <a:rPr lang="en-US" sz="2400" b="1" u="sng" dirty="0" smtClean="0">
                <a:solidFill>
                  <a:schemeClr val="tx1"/>
                </a:solidFill>
                <a:latin typeface="Courier New" pitchFamily="49" charset="0"/>
                <a:cs typeface="Courier New" pitchFamily="49" charset="0"/>
              </a:rPr>
              <a:t>  </a:t>
            </a:r>
            <a:r>
              <a:rPr lang="en-US" sz="2400" b="1" dirty="0" smtClean="0">
                <a:solidFill>
                  <a:srgbClr val="C00000"/>
                </a:solidFill>
                <a:latin typeface="Courier New" pitchFamily="49" charset="0"/>
                <a:cs typeface="Courier New" pitchFamily="49" charset="0"/>
              </a:rPr>
              <a:t>( will cover after Function)</a:t>
            </a:r>
            <a:r>
              <a:rPr lang="en-US" sz="2400" b="1" dirty="0">
                <a:solidFill>
                  <a:schemeClr val="tx1"/>
                </a:solidFill>
              </a:rPr>
              <a:t/>
            </a:r>
            <a:br>
              <a:rPr lang="en-US" sz="2400" b="1" dirty="0">
                <a:solidFill>
                  <a:schemeClr val="tx1"/>
                </a:solidFill>
              </a:rPr>
            </a:br>
            <a:endParaRPr lang="en-US" sz="2400" b="1" dirty="0">
              <a:solidFill>
                <a:schemeClr val="tx1"/>
              </a:solidFill>
            </a:endParaRPr>
          </a:p>
        </p:txBody>
      </p:sp>
      <p:sp>
        <p:nvSpPr>
          <p:cNvPr id="3" name="Content Placeholder 2"/>
          <p:cNvSpPr>
            <a:spLocks noGrp="1"/>
          </p:cNvSpPr>
          <p:nvPr>
            <p:ph sz="quarter" idx="1"/>
          </p:nvPr>
        </p:nvSpPr>
        <p:spPr>
          <a:xfrm>
            <a:off x="457200" y="990600"/>
            <a:ext cx="8229600" cy="4937760"/>
          </a:xfrm>
        </p:spPr>
        <p:txBody>
          <a:bodyPr>
            <a:normAutofit/>
          </a:bodyPr>
          <a:lstStyle/>
          <a:p>
            <a:pPr algn="just"/>
            <a:r>
              <a:rPr lang="en-US" sz="2800" dirty="0">
                <a:latin typeface="Calibri" pitchFamily="34" charset="0"/>
                <a:cs typeface="Calibri" pitchFamily="34" charset="0"/>
              </a:rPr>
              <a:t>You can pass variable number of parameters to a function.  </a:t>
            </a:r>
          </a:p>
          <a:p>
            <a:pPr algn="just"/>
            <a:r>
              <a:rPr lang="en-US" sz="2800" dirty="0">
                <a:latin typeface="Calibri" pitchFamily="34" charset="0"/>
                <a:cs typeface="Calibri" pitchFamily="34" charset="0"/>
              </a:rPr>
              <a:t>A argument that begins with </a:t>
            </a:r>
            <a:r>
              <a:rPr lang="en-US" sz="2800" b="1" dirty="0">
                <a:latin typeface="Calibri" pitchFamily="34" charset="0"/>
                <a:cs typeface="Calibri" pitchFamily="34" charset="0"/>
              </a:rPr>
              <a:t>* </a:t>
            </a:r>
            <a:r>
              <a:rPr lang="en-US" sz="2800" dirty="0">
                <a:latin typeface="Calibri" pitchFamily="34" charset="0"/>
                <a:cs typeface="Calibri" pitchFamily="34" charset="0"/>
              </a:rPr>
              <a:t>in</a:t>
            </a:r>
            <a:r>
              <a:rPr lang="en-US" sz="2800" b="1" dirty="0">
                <a:latin typeface="Calibri" pitchFamily="34" charset="0"/>
                <a:cs typeface="Calibri" pitchFamily="34" charset="0"/>
              </a:rPr>
              <a:t> </a:t>
            </a:r>
            <a:r>
              <a:rPr lang="en-US" sz="2800" dirty="0">
                <a:latin typeface="Calibri" pitchFamily="34" charset="0"/>
                <a:cs typeface="Calibri" pitchFamily="34" charset="0"/>
              </a:rPr>
              <a:t>function definition</a:t>
            </a:r>
            <a:r>
              <a:rPr lang="en-US" sz="2800" b="1" dirty="0">
                <a:latin typeface="Calibri" pitchFamily="34" charset="0"/>
                <a:cs typeface="Calibri" pitchFamily="34" charset="0"/>
              </a:rPr>
              <a:t> </a:t>
            </a:r>
            <a:r>
              <a:rPr lang="en-US" sz="2800" dirty="0">
                <a:latin typeface="Calibri" pitchFamily="34" charset="0"/>
                <a:cs typeface="Calibri" pitchFamily="34" charset="0"/>
              </a:rPr>
              <a:t>gathers arguments into a tuple.  </a:t>
            </a:r>
          </a:p>
          <a:p>
            <a:pPr marL="0" indent="0" algn="just">
              <a:buNone/>
            </a:pPr>
            <a:endParaRPr lang="en-US" sz="2800" b="1" u="sng" dirty="0" smtClean="0">
              <a:latin typeface="Calibri" pitchFamily="34" charset="0"/>
              <a:cs typeface="Calibri" pitchFamily="34" charset="0"/>
            </a:endParaRPr>
          </a:p>
          <a:p>
            <a:pPr marL="0" indent="0" algn="just">
              <a:buNone/>
            </a:pPr>
            <a:r>
              <a:rPr lang="en-US" sz="2800" b="1" u="sng" dirty="0" smtClean="0">
                <a:latin typeface="Calibri" pitchFamily="34" charset="0"/>
                <a:cs typeface="Calibri" pitchFamily="34" charset="0"/>
              </a:rPr>
              <a:t>Example</a:t>
            </a:r>
            <a:r>
              <a:rPr lang="en-US" sz="2800" b="1" u="sng" dirty="0">
                <a:latin typeface="Calibri" pitchFamily="34" charset="0"/>
                <a:cs typeface="Calibri" pitchFamily="34" charset="0"/>
              </a:rPr>
              <a:t>:</a:t>
            </a:r>
          </a:p>
          <a:p>
            <a:pPr marL="0" indent="0">
              <a:buNone/>
            </a:pPr>
            <a:endParaRPr lang="en-US" sz="2800" b="1" u="sng" dirty="0">
              <a:latin typeface="Calibri" pitchFamily="34" charset="0"/>
              <a:cs typeface="Calibri" pitchFamily="34" charset="0"/>
            </a:endParaRPr>
          </a:p>
          <a:p>
            <a:pPr marL="0" indent="0">
              <a:buNone/>
            </a:pPr>
            <a:r>
              <a:rPr lang="en-US" sz="2800" b="1" u="sng" dirty="0">
                <a:latin typeface="Calibri" pitchFamily="34" charset="0"/>
                <a:cs typeface="Calibri" pitchFamily="34" charset="0"/>
              </a:rPr>
              <a:t>    </a:t>
            </a:r>
          </a:p>
          <a:p>
            <a:pPr marL="0" indent="0">
              <a:buNone/>
            </a:pPr>
            <a:r>
              <a:rPr lang="en-US" sz="2800" dirty="0">
                <a:latin typeface="Calibri" pitchFamily="34" charset="0"/>
                <a:cs typeface="Calibri"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xmlns="" val="3463620864"/>
              </p:ext>
            </p:extLst>
          </p:nvPr>
        </p:nvGraphicFramePr>
        <p:xfrm>
          <a:off x="2362200" y="2971800"/>
          <a:ext cx="6080760" cy="68580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xmlns="" val="20000"/>
                    </a:ext>
                  </a:extLst>
                </a:gridCol>
              </a:tblGrid>
              <a:tr h="685800">
                <a:tc>
                  <a:txBody>
                    <a:bodyPr/>
                    <a:lstStyle/>
                    <a:p>
                      <a:pPr marL="0" marR="0" algn="just">
                        <a:lnSpc>
                          <a:spcPct val="115000"/>
                        </a:lnSpc>
                        <a:spcBef>
                          <a:spcPts val="0"/>
                        </a:spcBef>
                        <a:spcAft>
                          <a:spcPts val="0"/>
                        </a:spcAft>
                      </a:pPr>
                      <a:r>
                        <a:rPr lang="en-US" sz="1600" b="0" dirty="0" err="1">
                          <a:solidFill>
                            <a:schemeClr val="tx1"/>
                          </a:solidFill>
                          <a:effectLst/>
                          <a:latin typeface="Courier New" pitchFamily="49" charset="0"/>
                          <a:cs typeface="Courier New" pitchFamily="49" charset="0"/>
                        </a:rPr>
                        <a:t>def</a:t>
                      </a:r>
                      <a:r>
                        <a:rPr lang="en-US" sz="1600" b="0" dirty="0">
                          <a:solidFill>
                            <a:schemeClr val="tx1"/>
                          </a:solidFill>
                          <a:effectLst/>
                          <a:latin typeface="Courier New" pitchFamily="49" charset="0"/>
                          <a:cs typeface="Courier New" pitchFamily="49" charset="0"/>
                        </a:rPr>
                        <a: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a:t>
                      </a:r>
                      <a:r>
                        <a:rPr lang="en-US" sz="1600" b="0" dirty="0" err="1">
                          <a:solidFill>
                            <a:schemeClr val="tx1"/>
                          </a:solidFill>
                          <a:effectLst/>
                          <a:latin typeface="Courier New" pitchFamily="49" charset="0"/>
                          <a:cs typeface="Courier New" pitchFamily="49" charset="0"/>
                        </a:rPr>
                        <a:t>args</a:t>
                      </a:r>
                      <a:r>
                        <a:rPr lang="en-US" sz="1600" b="0" dirty="0">
                          <a:solidFill>
                            <a:schemeClr val="tx1"/>
                          </a:solidFill>
                          <a:effectLst/>
                          <a:latin typeface="Courier New" pitchFamily="49" charset="0"/>
                          <a:cs typeface="Courier New" pitchFamily="49" charset="0"/>
                        </a:rPr>
                        <a:t>):</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    print(</a:t>
                      </a:r>
                      <a:r>
                        <a:rPr lang="en-US" sz="1600" b="0" dirty="0" err="1">
                          <a:solidFill>
                            <a:schemeClr val="tx1"/>
                          </a:solidFill>
                          <a:effectLst/>
                          <a:latin typeface="Courier New" pitchFamily="49" charset="0"/>
                          <a:cs typeface="Courier New" pitchFamily="49" charset="0"/>
                        </a:rPr>
                        <a:t>args</a:t>
                      </a:r>
                      <a:r>
                        <a:rPr lang="en-US" sz="1600" b="0" dirty="0">
                          <a:solidFill>
                            <a:schemeClr val="tx1"/>
                          </a:solidFill>
                          <a:effectLst/>
                          <a:latin typeface="Courier New" pitchFamily="49" charset="0"/>
                          <a:cs typeface="Courier New" pitchFamily="49" charset="0"/>
                        </a:rPr>
                        <a:t>) </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2842633348"/>
              </p:ext>
            </p:extLst>
          </p:nvPr>
        </p:nvGraphicFramePr>
        <p:xfrm>
          <a:off x="914400" y="4572000"/>
          <a:ext cx="6080760" cy="1121664"/>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xmlns="" val="20000"/>
                    </a:ext>
                  </a:extLst>
                </a:gridCol>
              </a:tblGrid>
              <a:tr h="1036320">
                <a:tc>
                  <a:txBody>
                    <a:bodyPr/>
                    <a:lstStyle/>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(1,2,3,4)</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(1, 2, 3, 4)  </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a:t>
                      </a:r>
                      <a:r>
                        <a:rPr lang="en-US" sz="1600" b="0" dirty="0" err="1">
                          <a:solidFill>
                            <a:schemeClr val="tx1"/>
                          </a:solidFill>
                          <a:effectLst/>
                          <a:latin typeface="Courier New" pitchFamily="49" charset="0"/>
                          <a:cs typeface="Courier New" pitchFamily="49" charset="0"/>
                        </a:rPr>
                        <a:t>a','b</a:t>
                      </a:r>
                      <a:r>
                        <a:rPr lang="en-US" sz="1600" b="0" dirty="0">
                          <a:solidFill>
                            <a:schemeClr val="tx1"/>
                          </a:solidFill>
                          <a:effectLst/>
                          <a:latin typeface="Courier New" pitchFamily="49" charset="0"/>
                          <a:cs typeface="Courier New" pitchFamily="49" charset="0"/>
                        </a:rPr>
                        <a:t>')</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('a', 'b')</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xmlns="" val="10000"/>
                  </a:ext>
                </a:extLst>
              </a:tr>
            </a:tbl>
          </a:graphicData>
        </a:graphic>
      </p:graphicFrame>
      <p:sp>
        <p:nvSpPr>
          <p:cNvPr id="6" name="Rectangle 1"/>
          <p:cNvSpPr>
            <a:spLocks noChangeArrowheads="1"/>
          </p:cNvSpPr>
          <p:nvPr/>
        </p:nvSpPr>
        <p:spPr bwMode="auto">
          <a:xfrm>
            <a:off x="609600" y="4038600"/>
            <a:ext cx="83407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Run the above program from interactive mode of Python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7657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2514600"/>
          </a:xfrm>
        </p:spPr>
        <p:txBody>
          <a:bodyPr>
            <a:noAutofit/>
          </a:bodyPr>
          <a:lstStyle/>
          <a:p>
            <a:r>
              <a:rPr lang="en-US" sz="2800" b="1" dirty="0" smtClean="0">
                <a:solidFill>
                  <a:srgbClr val="C00000"/>
                </a:solidFill>
              </a:rPr>
              <a:t>Write a program to </a:t>
            </a:r>
            <a:r>
              <a:rPr lang="en-US" sz="2800" b="1" dirty="0" smtClean="0">
                <a:solidFill>
                  <a:srgbClr val="C00000"/>
                </a:solidFill>
              </a:rPr>
              <a:t>convert input </a:t>
            </a:r>
            <a:br>
              <a:rPr lang="en-US" sz="2800" b="1" dirty="0" smtClean="0">
                <a:solidFill>
                  <a:srgbClr val="C00000"/>
                </a:solidFill>
              </a:rPr>
            </a:br>
            <a:r>
              <a:rPr lang="en-US" sz="2800" b="1" dirty="0" smtClean="0">
                <a:solidFill>
                  <a:srgbClr val="C00000"/>
                </a:solidFill>
              </a:rPr>
              <a:t> T=("</a:t>
            </a:r>
            <a:r>
              <a:rPr lang="en-US" sz="2800" b="1" dirty="0" err="1" smtClean="0">
                <a:solidFill>
                  <a:srgbClr val="C00000"/>
                </a:solidFill>
              </a:rPr>
              <a:t>hello","are</a:t>
            </a:r>
            <a:r>
              <a:rPr lang="en-US" sz="2800" b="1" dirty="0" smtClean="0">
                <a:solidFill>
                  <a:srgbClr val="C00000"/>
                </a:solidFill>
              </a:rPr>
              <a:t> ","</a:t>
            </a:r>
            <a:r>
              <a:rPr lang="en-US" sz="2800" b="1" dirty="0" err="1" smtClean="0">
                <a:solidFill>
                  <a:srgbClr val="C00000"/>
                </a:solidFill>
              </a:rPr>
              <a:t>you","loving","python</a:t>
            </a:r>
            <a:r>
              <a:rPr lang="en-US" sz="2800" b="1" dirty="0" smtClean="0">
                <a:solidFill>
                  <a:srgbClr val="C00000"/>
                </a:solidFill>
              </a:rPr>
              <a:t>?")</a:t>
            </a:r>
            <a:br>
              <a:rPr lang="en-US" sz="2800" b="1" dirty="0" smtClean="0">
                <a:solidFill>
                  <a:srgbClr val="C00000"/>
                </a:solidFill>
              </a:rPr>
            </a:br>
            <a:r>
              <a:rPr lang="en-US" sz="2800" b="1" dirty="0" smtClean="0">
                <a:solidFill>
                  <a:srgbClr val="C00000"/>
                </a:solidFill>
              </a:rPr>
              <a:t>into </a:t>
            </a:r>
            <a:r>
              <a:rPr lang="en-US" sz="2800" b="1" dirty="0" smtClean="0">
                <a:solidFill>
                  <a:srgbClr val="C00000"/>
                </a:solidFill>
              </a:rPr>
              <a:t>Output:</a:t>
            </a:r>
            <a:br>
              <a:rPr lang="en-US" sz="2800" b="1" dirty="0" smtClean="0">
                <a:solidFill>
                  <a:srgbClr val="C00000"/>
                </a:solidFill>
              </a:rPr>
            </a:br>
            <a:r>
              <a:rPr lang="en-US" sz="2800" b="1" dirty="0" smtClean="0">
                <a:solidFill>
                  <a:srgbClr val="C00000"/>
                </a:solidFill>
              </a:rPr>
              <a:t> </a:t>
            </a:r>
            <a:r>
              <a:rPr lang="en-US" sz="2800" b="1" dirty="0" err="1" smtClean="0">
                <a:solidFill>
                  <a:srgbClr val="C00000"/>
                </a:solidFill>
              </a:rPr>
              <a:t>T_new</a:t>
            </a:r>
            <a:r>
              <a:rPr lang="en-US" sz="2800" b="1" dirty="0" smtClean="0">
                <a:solidFill>
                  <a:srgbClr val="C00000"/>
                </a:solidFill>
              </a:rPr>
              <a:t>= ('hello</a:t>
            </a:r>
            <a:r>
              <a:rPr lang="en-US" sz="2800" b="1" dirty="0" smtClean="0">
                <a:solidFill>
                  <a:srgbClr val="C00000"/>
                </a:solidFill>
              </a:rPr>
              <a:t>', 'you', 'python</a:t>
            </a:r>
            <a:r>
              <a:rPr lang="en-US" sz="2800" b="1" dirty="0" smtClean="0">
                <a:solidFill>
                  <a:srgbClr val="C00000"/>
                </a:solidFill>
              </a:rPr>
              <a:t>?‘)</a:t>
            </a:r>
            <a:br>
              <a:rPr lang="en-US" sz="2800" b="1" dirty="0" smtClean="0">
                <a:solidFill>
                  <a:srgbClr val="C00000"/>
                </a:solidFill>
              </a:rPr>
            </a:br>
            <a:r>
              <a:rPr lang="en-US" sz="2800" b="1" dirty="0" smtClean="0">
                <a:solidFill>
                  <a:srgbClr val="C00000"/>
                </a:solidFill>
              </a:rPr>
              <a:t> </a:t>
            </a:r>
            <a:r>
              <a:rPr lang="en-US" sz="2800" b="1" dirty="0" smtClean="0">
                <a:solidFill>
                  <a:srgbClr val="C00000"/>
                </a:solidFill>
              </a:rPr>
              <a:t/>
            </a:r>
            <a:br>
              <a:rPr lang="en-US" sz="2800" b="1" dirty="0" smtClean="0">
                <a:solidFill>
                  <a:srgbClr val="C00000"/>
                </a:solidFill>
              </a:rPr>
            </a:br>
            <a:endParaRPr lang="en-US" sz="2800" b="1" dirty="0">
              <a:solidFill>
                <a:srgbClr val="C00000"/>
              </a:solidFill>
            </a:endParaRPr>
          </a:p>
        </p:txBody>
      </p:sp>
      <p:sp>
        <p:nvSpPr>
          <p:cNvPr id="3" name="Content Placeholder 2"/>
          <p:cNvSpPr>
            <a:spLocks noGrp="1"/>
          </p:cNvSpPr>
          <p:nvPr>
            <p:ph sz="quarter" idx="1"/>
          </p:nvPr>
        </p:nvSpPr>
        <p:spPr>
          <a:xfrm>
            <a:off x="457200" y="2209800"/>
            <a:ext cx="8229600" cy="4191000"/>
          </a:xfrm>
        </p:spPr>
        <p:txBody>
          <a:bodyPr>
            <a:noAutofit/>
          </a:bodyPr>
          <a:lstStyle/>
          <a:p>
            <a:pPr marL="0" indent="0" algn="just">
              <a:buNone/>
            </a:pPr>
            <a:r>
              <a:rPr lang="en-US" sz="2800" b="1" u="sng" dirty="0" smtClean="0">
                <a:latin typeface="Calibri" pitchFamily="34" charset="0"/>
                <a:cs typeface="Calibri" pitchFamily="34" charset="0"/>
              </a:rPr>
              <a:t>Program:</a:t>
            </a:r>
            <a:r>
              <a:rPr lang="en-US" sz="2800" dirty="0" smtClean="0">
                <a:latin typeface="Calibri" pitchFamily="34" charset="0"/>
                <a:cs typeface="Calibri" pitchFamily="34" charset="0"/>
              </a:rPr>
              <a:t> </a:t>
            </a:r>
          </a:p>
          <a:p>
            <a:pPr marL="0" indent="0" algn="just">
              <a:buNone/>
            </a:pPr>
            <a:r>
              <a:rPr lang="en-US" sz="2800" dirty="0" smtClean="0">
                <a:latin typeface="Calibri" pitchFamily="34" charset="0"/>
                <a:cs typeface="Calibri" pitchFamily="34" charset="0"/>
              </a:rPr>
              <a:t>T</a:t>
            </a:r>
            <a:r>
              <a:rPr lang="en-US" sz="2800" dirty="0" smtClean="0">
                <a:latin typeface="Calibri" pitchFamily="34" charset="0"/>
                <a:cs typeface="Calibri" pitchFamily="34" charset="0"/>
              </a:rPr>
              <a:t>=("</a:t>
            </a:r>
            <a:r>
              <a:rPr lang="en-US" sz="2800" dirty="0" err="1" smtClean="0">
                <a:latin typeface="Calibri" pitchFamily="34" charset="0"/>
                <a:cs typeface="Calibri" pitchFamily="34" charset="0"/>
              </a:rPr>
              <a:t>hello","are</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you","loving","python</a:t>
            </a:r>
            <a:r>
              <a:rPr lang="en-US" sz="2800" dirty="0" smtClean="0">
                <a:latin typeface="Calibri" pitchFamily="34" charset="0"/>
                <a:cs typeface="Calibri" pitchFamily="34" charset="0"/>
              </a:rPr>
              <a:t>?")</a:t>
            </a:r>
          </a:p>
          <a:p>
            <a:pPr marL="0" indent="0" algn="just">
              <a:buNone/>
            </a:pPr>
            <a:r>
              <a:rPr lang="en-US" sz="2800" dirty="0" err="1" smtClean="0">
                <a:latin typeface="Calibri" pitchFamily="34" charset="0"/>
                <a:cs typeface="Calibri" pitchFamily="34" charset="0"/>
              </a:rPr>
              <a:t>T_new</a:t>
            </a:r>
            <a:r>
              <a:rPr lang="en-US" sz="2800" dirty="0" smtClean="0">
                <a:latin typeface="Calibri" pitchFamily="34" charset="0"/>
                <a:cs typeface="Calibri" pitchFamily="34" charset="0"/>
              </a:rPr>
              <a:t>=[</a:t>
            </a:r>
            <a:r>
              <a:rPr lang="en-US" sz="2800" dirty="0" smtClean="0">
                <a:latin typeface="Calibri" pitchFamily="34" charset="0"/>
                <a:cs typeface="Calibri" pitchFamily="34" charset="0"/>
              </a:rPr>
              <a:t>T[x] for x in range(0,len(T)) if  x%2==0]</a:t>
            </a:r>
          </a:p>
          <a:p>
            <a:pPr marL="0" indent="0" algn="just">
              <a:buNone/>
            </a:pPr>
            <a:r>
              <a:rPr lang="en-US" sz="2800" dirty="0" smtClean="0">
                <a:latin typeface="Calibri" pitchFamily="34" charset="0"/>
                <a:cs typeface="Calibri" pitchFamily="34" charset="0"/>
              </a:rPr>
              <a:t>print(</a:t>
            </a:r>
            <a:r>
              <a:rPr lang="en-US" sz="2800" dirty="0" err="1" smtClean="0">
                <a:latin typeface="Calibri" pitchFamily="34" charset="0"/>
                <a:cs typeface="Calibri" pitchFamily="34" charset="0"/>
              </a:rPr>
              <a:t>tuple</a:t>
            </a:r>
            <a:r>
              <a:rPr lang="en-US" sz="2800" dirty="0" smtClean="0">
                <a:latin typeface="Calibri" pitchFamily="34" charset="0"/>
                <a:cs typeface="Calibri" pitchFamily="34" charset="0"/>
              </a:rPr>
              <a:t>(</a:t>
            </a:r>
            <a:r>
              <a:rPr lang="en-US" sz="2800" dirty="0" err="1" smtClean="0">
                <a:latin typeface="Calibri" pitchFamily="34" charset="0"/>
                <a:cs typeface="Calibri" pitchFamily="34" charset="0"/>
              </a:rPr>
              <a:t>T_new</a:t>
            </a:r>
            <a:r>
              <a:rPr lang="en-US" sz="2800" dirty="0" smtClean="0">
                <a:latin typeface="Calibri" pitchFamily="34" charset="0"/>
                <a:cs typeface="Calibri" pitchFamily="34" charset="0"/>
              </a:rPr>
              <a:t>))</a:t>
            </a:r>
            <a:endParaRPr lang="en-US" sz="2800" dirty="0" smtClean="0">
              <a:latin typeface="Calibri" pitchFamily="34" charset="0"/>
              <a:cs typeface="Calibri" pitchFamily="34" charset="0"/>
            </a:endParaRPr>
          </a:p>
          <a:p>
            <a:pPr marL="0" indent="0" algn="just">
              <a:buNone/>
            </a:pPr>
            <a:endParaRPr lang="en-US" sz="2800" b="1" u="sng" dirty="0" smtClean="0">
              <a:solidFill>
                <a:srgbClr val="C00000"/>
              </a:solidFill>
              <a:latin typeface="Calibri" pitchFamily="34" charset="0"/>
              <a:cs typeface="Calibri" pitchFamily="34" charset="0"/>
            </a:endParaRPr>
          </a:p>
          <a:p>
            <a:pPr marL="0" indent="0" algn="just">
              <a:buNone/>
            </a:pPr>
            <a:r>
              <a:rPr lang="en-US" sz="2800" b="1" u="sng" dirty="0" smtClean="0">
                <a:solidFill>
                  <a:srgbClr val="C00000"/>
                </a:solidFill>
                <a:latin typeface="Calibri" pitchFamily="34" charset="0"/>
                <a:cs typeface="Calibri" pitchFamily="34" charset="0"/>
              </a:rPr>
              <a:t>Output:</a:t>
            </a:r>
            <a:endParaRPr lang="en-US" sz="2800" b="1" u="sng" dirty="0" smtClean="0">
              <a:solidFill>
                <a:srgbClr val="C00000"/>
              </a:solidFill>
              <a:latin typeface="Calibri" pitchFamily="34" charset="0"/>
              <a:cs typeface="Calibri" pitchFamily="34" charset="0"/>
            </a:endParaRPr>
          </a:p>
          <a:p>
            <a:pPr marL="0" indent="0">
              <a:buNone/>
            </a:pPr>
            <a:r>
              <a:rPr lang="en-US" sz="2800" b="1" dirty="0" err="1" smtClean="0">
                <a:solidFill>
                  <a:srgbClr val="C00000"/>
                </a:solidFill>
              </a:rPr>
              <a:t>T_new</a:t>
            </a:r>
            <a:r>
              <a:rPr lang="en-US" sz="2800" b="1" dirty="0" smtClean="0">
                <a:solidFill>
                  <a:srgbClr val="C00000"/>
                </a:solidFill>
              </a:rPr>
              <a:t>= ('hello', 'you', 'python?')</a:t>
            </a:r>
            <a:endParaRPr lang="en-US" sz="2800" b="1" u="sng" dirty="0">
              <a:latin typeface="Calibri" pitchFamily="34" charset="0"/>
              <a:cs typeface="Calibri" pitchFamily="34" charset="0"/>
            </a:endParaRPr>
          </a:p>
        </p:txBody>
      </p:sp>
    </p:spTree>
    <p:extLst>
      <p:ext uri="{BB962C8B-B14F-4D97-AF65-F5344CB8AC3E}">
        <p14:creationId xmlns:p14="http://schemas.microsoft.com/office/powerpoint/2010/main" xmlns="" val="1541456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latin typeface="Calibri" pitchFamily="34" charset="0"/>
                <a:cs typeface="Calibri" pitchFamily="34" charset="0"/>
              </a:rPr>
              <a:t>Introduction to sets  </a:t>
            </a:r>
          </a:p>
        </p:txBody>
      </p:sp>
      <p:sp>
        <p:nvSpPr>
          <p:cNvPr id="3" name="Content Placeholder 2"/>
          <p:cNvSpPr>
            <a:spLocks noGrp="1"/>
          </p:cNvSpPr>
          <p:nvPr>
            <p:ph sz="quarter" idx="1"/>
          </p:nvPr>
        </p:nvSpPr>
        <p:spPr>
          <a:xfrm>
            <a:off x="457200" y="838200"/>
            <a:ext cx="8229600" cy="5257800"/>
          </a:xfrm>
        </p:spPr>
        <p:txBody>
          <a:bodyPr>
            <a:noAutofit/>
          </a:bodyPr>
          <a:lstStyle/>
          <a:p>
            <a:pPr algn="just"/>
            <a:r>
              <a:rPr lang="en-US" sz="2400" dirty="0">
                <a:latin typeface="Calibri" pitchFamily="34" charset="0"/>
                <a:cs typeface="Calibri" pitchFamily="34" charset="0"/>
              </a:rPr>
              <a:t>Set is an unordered collection of elements. </a:t>
            </a:r>
          </a:p>
          <a:p>
            <a:pPr algn="just"/>
            <a:r>
              <a:rPr lang="en-US" sz="2400" dirty="0">
                <a:latin typeface="Calibri" pitchFamily="34" charset="0"/>
                <a:cs typeface="Calibri" pitchFamily="34" charset="0"/>
              </a:rPr>
              <a:t>It is a collection of unique elements. </a:t>
            </a:r>
          </a:p>
          <a:p>
            <a:pPr algn="just"/>
            <a:r>
              <a:rPr lang="en-US" sz="2400" dirty="0">
                <a:latin typeface="Calibri" pitchFamily="34" charset="0"/>
                <a:cs typeface="Calibri" pitchFamily="34" charset="0"/>
              </a:rPr>
              <a:t>Duplication of elements is not allowed. </a:t>
            </a:r>
          </a:p>
          <a:p>
            <a:pPr algn="just"/>
            <a:r>
              <a:rPr lang="en-US" sz="2400" dirty="0">
                <a:latin typeface="Calibri" pitchFamily="34" charset="0"/>
                <a:cs typeface="Calibri" pitchFamily="34" charset="0"/>
              </a:rPr>
              <a:t>Sets are </a:t>
            </a:r>
            <a:r>
              <a:rPr lang="en-US" sz="2400" b="1" dirty="0">
                <a:latin typeface="Calibri" pitchFamily="34" charset="0"/>
                <a:cs typeface="Calibri" pitchFamily="34" charset="0"/>
              </a:rPr>
              <a:t>mutable</a:t>
            </a:r>
            <a:r>
              <a:rPr lang="en-US" sz="2400" dirty="0">
                <a:latin typeface="Calibri" pitchFamily="34" charset="0"/>
                <a:cs typeface="Calibri" pitchFamily="34" charset="0"/>
              </a:rPr>
              <a:t> so we can easily add or remove elements.  </a:t>
            </a:r>
          </a:p>
          <a:p>
            <a:r>
              <a:rPr lang="en-US" sz="2400" dirty="0">
                <a:latin typeface="Calibri" pitchFamily="34" charset="0"/>
                <a:cs typeface="Calibri" pitchFamily="34" charset="0"/>
              </a:rPr>
              <a:t>A programmer can create a set by enclosing the elements inside  a pair of curly braces i.e. </a:t>
            </a:r>
            <a:r>
              <a:rPr lang="en-US" sz="2400" b="1" dirty="0">
                <a:latin typeface="Calibri" pitchFamily="34" charset="0"/>
                <a:cs typeface="Calibri" pitchFamily="34" charset="0"/>
              </a:rPr>
              <a:t>{}</a:t>
            </a:r>
            <a:r>
              <a:rPr lang="en-US" sz="2400" dirty="0">
                <a:latin typeface="Calibri" pitchFamily="34" charset="0"/>
                <a:cs typeface="Calibri" pitchFamily="34" charset="0"/>
              </a:rPr>
              <a:t>.  </a:t>
            </a:r>
          </a:p>
          <a:p>
            <a:r>
              <a:rPr lang="en-US" sz="2400" dirty="0">
                <a:latin typeface="Calibri" pitchFamily="34" charset="0"/>
                <a:cs typeface="Calibri" pitchFamily="34" charset="0"/>
              </a:rPr>
              <a:t>The elements within the set are separated by commas. </a:t>
            </a:r>
          </a:p>
          <a:p>
            <a:r>
              <a:rPr lang="en-US" sz="2400" dirty="0">
                <a:latin typeface="Calibri" pitchFamily="34" charset="0"/>
                <a:cs typeface="Calibri" pitchFamily="34" charset="0"/>
              </a:rPr>
              <a:t>The set can be created by the in built </a:t>
            </a:r>
            <a:r>
              <a:rPr lang="en-US" sz="2400" b="1" dirty="0">
                <a:latin typeface="Calibri" pitchFamily="34" charset="0"/>
                <a:cs typeface="Calibri" pitchFamily="34" charset="0"/>
              </a:rPr>
              <a:t>set()</a:t>
            </a:r>
            <a:r>
              <a:rPr lang="en-US" sz="2400" dirty="0">
                <a:latin typeface="Calibri" pitchFamily="34" charset="0"/>
                <a:cs typeface="Calibri" pitchFamily="34" charset="0"/>
              </a:rPr>
              <a:t> function. </a:t>
            </a:r>
          </a:p>
          <a:p>
            <a:pPr marL="0" indent="0">
              <a:buNone/>
            </a:pPr>
            <a:r>
              <a:rPr lang="en-US" sz="2400" b="1" u="sng" dirty="0">
                <a:latin typeface="Calibri" pitchFamily="34" charset="0"/>
                <a:cs typeface="Calibri" pitchFamily="34" charset="0"/>
              </a:rPr>
              <a:t>Example:</a:t>
            </a:r>
          </a:p>
          <a:p>
            <a:pPr marL="0" indent="0">
              <a:buNone/>
            </a:pPr>
            <a:r>
              <a:rPr lang="en-US" sz="2400" dirty="0">
                <a:latin typeface="Calibri" pitchFamily="34" charset="0"/>
                <a:cs typeface="Calibri" pitchFamily="34" charset="0"/>
              </a:rPr>
              <a:t>&gt;&gt;&gt; s2 = {1,2,3,4,5}</a:t>
            </a:r>
          </a:p>
          <a:p>
            <a:pPr marL="0" indent="0">
              <a:buNone/>
            </a:pPr>
            <a:r>
              <a:rPr lang="en-US" sz="2400" dirty="0">
                <a:latin typeface="Calibri" pitchFamily="34" charset="0"/>
                <a:cs typeface="Calibri" pitchFamily="34" charset="0"/>
              </a:rPr>
              <a:t>&gt;&gt;&gt; s2</a:t>
            </a:r>
          </a:p>
          <a:p>
            <a:pPr marL="0" indent="0">
              <a:buNone/>
            </a:pPr>
            <a:r>
              <a:rPr lang="en-US" sz="2400" dirty="0">
                <a:latin typeface="Calibri" pitchFamily="34" charset="0"/>
                <a:cs typeface="Calibri" pitchFamily="34" charset="0"/>
              </a:rPr>
              <a:t>{1, 2, 3, 4, 5}</a:t>
            </a:r>
          </a:p>
          <a:p>
            <a:pPr>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xmlns="" val="146053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t>Methods of Set Class</a:t>
            </a:r>
          </a:p>
        </p:txBody>
      </p:sp>
      <p:sp>
        <p:nvSpPr>
          <p:cNvPr id="3" name="Content Placeholder 2"/>
          <p:cNvSpPr>
            <a:spLocks noGrp="1"/>
          </p:cNvSpPr>
          <p:nvPr>
            <p:ph sz="quarter"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xmlns="" val="657962608"/>
              </p:ext>
            </p:extLst>
          </p:nvPr>
        </p:nvGraphicFramePr>
        <p:xfrm>
          <a:off x="914400" y="990600"/>
          <a:ext cx="7772400" cy="4907280"/>
        </p:xfrm>
        <a:graphic>
          <a:graphicData uri="http://schemas.openxmlformats.org/drawingml/2006/table">
            <a:tbl>
              <a:tblPr firstRow="1" firstCol="1" bandRow="1">
                <a:tableStyleId>{2D5ABB26-0587-4C30-8999-92F81FD0307C}</a:tableStyleId>
              </a:tblPr>
              <a:tblGrid>
                <a:gridCol w="2397868">
                  <a:extLst>
                    <a:ext uri="{9D8B030D-6E8A-4147-A177-3AD203B41FA5}">
                      <a16:colId xmlns:a16="http://schemas.microsoft.com/office/drawing/2014/main" xmlns="" val="20000"/>
                    </a:ext>
                  </a:extLst>
                </a:gridCol>
                <a:gridCol w="5374532">
                  <a:extLst>
                    <a:ext uri="{9D8B030D-6E8A-4147-A177-3AD203B41FA5}">
                      <a16:colId xmlns:a16="http://schemas.microsoft.com/office/drawing/2014/main" xmlns="" val="20001"/>
                    </a:ext>
                  </a:extLst>
                </a:gridCol>
              </a:tblGrid>
              <a:tr h="278935">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Function </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Meaning</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512519">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s.add</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Add element x to existing set s.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11025">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s.clear</a:t>
                      </a: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the entire element from the existing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2927">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S.remove</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item x from the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951536">
                <a:tc>
                  <a:txBody>
                    <a:bodyPr/>
                    <a:lstStyle/>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dirty="0">
                          <a:effectLst/>
                          <a:latin typeface="Calibri" pitchFamily="34" charset="0"/>
                          <a:cs typeface="Calibri" pitchFamily="34" charset="0"/>
                        </a:rPr>
                        <a:t>S1.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(S2)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 set S1 is a subset of S2, if every element in S1 is also in  S2. Therefore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 is used to check whether s1 is subset of s2.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796913">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S2.issuperset(S1)</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Let S1 and S2 be two sets. If S1 is subset of S2 and the set S1 is not equal to S2 then the set S2 is called superset of A.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73913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lstStyle/>
          <a:p>
            <a:pPr marL="0" indent="0">
              <a:buNone/>
            </a:pPr>
            <a:r>
              <a:rPr lang="en-US" sz="2000" b="1" dirty="0">
                <a:latin typeface="Courier New" pitchFamily="49" charset="0"/>
                <a:cs typeface="Courier New" pitchFamily="49" charset="0"/>
              </a:rPr>
              <a:t>The union()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The union of two sets A and B is the set of elements which are in A, in B, or in both A and B. </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{1,2}</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A.union</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2, 3, 4}</a:t>
            </a:r>
          </a:p>
          <a:p>
            <a:pPr marL="0" indent="0">
              <a:buNone/>
            </a:pPr>
            <a:endParaRPr lang="en-US" dirty="0"/>
          </a:p>
        </p:txBody>
      </p:sp>
    </p:spTree>
    <p:extLst>
      <p:ext uri="{BB962C8B-B14F-4D97-AF65-F5344CB8AC3E}">
        <p14:creationId xmlns:p14="http://schemas.microsoft.com/office/powerpoint/2010/main" xmlns="" val="162295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lstStyle/>
          <a:p>
            <a:pPr marL="0" indent="0">
              <a:buNone/>
            </a:pPr>
            <a:r>
              <a:rPr lang="en-US" sz="2000" b="1" dirty="0">
                <a:latin typeface="Courier New" pitchFamily="49" charset="0"/>
                <a:cs typeface="Courier New" pitchFamily="49" charset="0"/>
              </a:rPr>
              <a:t>The intersection()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Intersection is a set which contains the elements that appear in both sets.</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{1,2}</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A.intersection</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2}</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A. intersection(B) is equivalent to A &amp; B </a:t>
            </a:r>
            <a:r>
              <a:rPr lang="en-US" dirty="0"/>
              <a:t> </a:t>
            </a:r>
          </a:p>
        </p:txBody>
      </p:sp>
    </p:spTree>
    <p:extLst>
      <p:ext uri="{BB962C8B-B14F-4D97-AF65-F5344CB8AC3E}">
        <p14:creationId xmlns:p14="http://schemas.microsoft.com/office/powerpoint/2010/main" xmlns="" val="172609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pPr lvl="1" algn="just" rtl="0">
              <a:spcBef>
                <a:spcPct val="0"/>
              </a:spcBef>
            </a:pPr>
            <a:r>
              <a:rPr lang="en-US" sz="3200" b="1" dirty="0">
                <a:latin typeface="Courier New" pitchFamily="49" charset="0"/>
                <a:cs typeface="Courier New" pitchFamily="49" charset="0"/>
              </a:rPr>
              <a:t>Introduction to Tuples</a:t>
            </a:r>
            <a:endParaRPr lang="en-US" sz="3200" dirty="0">
              <a:latin typeface="Courier New" pitchFamily="49" charset="0"/>
              <a:cs typeface="Courier New" pitchFamily="49" charset="0"/>
            </a:endParaRPr>
          </a:p>
        </p:txBody>
      </p:sp>
      <p:sp>
        <p:nvSpPr>
          <p:cNvPr id="3" name="Content Placeholder 2"/>
          <p:cNvSpPr>
            <a:spLocks noGrp="1"/>
          </p:cNvSpPr>
          <p:nvPr>
            <p:ph sz="quarter" idx="1"/>
          </p:nvPr>
        </p:nvSpPr>
        <p:spPr>
          <a:xfrm>
            <a:off x="457200" y="838200"/>
            <a:ext cx="8229600" cy="4648200"/>
          </a:xfrm>
        </p:spPr>
        <p:txBody>
          <a:bodyPr>
            <a:noAutofit/>
          </a:bodyPr>
          <a:lstStyle/>
          <a:p>
            <a:pPr algn="just"/>
            <a:r>
              <a:rPr lang="en-US" sz="3000" dirty="0">
                <a:latin typeface="Calibri" pitchFamily="34" charset="0"/>
                <a:cs typeface="Calibri" pitchFamily="34" charset="0"/>
              </a:rPr>
              <a:t>Tuples contains a sequence of items of any types.  </a:t>
            </a:r>
          </a:p>
          <a:p>
            <a:pPr algn="just"/>
            <a:r>
              <a:rPr lang="en-US" sz="3000" dirty="0">
                <a:latin typeface="Calibri" pitchFamily="34" charset="0"/>
                <a:cs typeface="Calibri" pitchFamily="34" charset="0"/>
              </a:rPr>
              <a:t>The elements of tuples are fixed. </a:t>
            </a:r>
          </a:p>
          <a:p>
            <a:pPr algn="just"/>
            <a:r>
              <a:rPr lang="en-US" sz="3000" dirty="0">
                <a:latin typeface="Calibri" pitchFamily="34" charset="0"/>
                <a:cs typeface="Calibri" pitchFamily="34" charset="0"/>
              </a:rPr>
              <a:t>Tuples are </a:t>
            </a:r>
            <a:r>
              <a:rPr lang="en-US" sz="3000" b="1" dirty="0">
                <a:latin typeface="Calibri" pitchFamily="34" charset="0"/>
                <a:cs typeface="Calibri" pitchFamily="34" charset="0"/>
              </a:rPr>
              <a:t>immutable</a:t>
            </a:r>
            <a:r>
              <a:rPr lang="en-US" sz="3000" dirty="0">
                <a:latin typeface="Calibri" pitchFamily="34" charset="0"/>
                <a:cs typeface="Calibri" pitchFamily="34" charset="0"/>
              </a:rPr>
              <a:t>, i.e. once created it cannot be changed.   </a:t>
            </a:r>
          </a:p>
          <a:p>
            <a:pPr algn="just"/>
            <a:r>
              <a:rPr lang="en-US" sz="3000" dirty="0">
                <a:latin typeface="Calibri" pitchFamily="34" charset="0"/>
                <a:cs typeface="Calibri" pitchFamily="34" charset="0"/>
              </a:rPr>
              <a:t>In order to create a tuple the elements of tuples are enclosed in parenthesis instead of square bracket. </a:t>
            </a:r>
          </a:p>
          <a:p>
            <a:pPr marL="0" indent="0" algn="just">
              <a:buNone/>
            </a:pPr>
            <a:r>
              <a:rPr lang="en-US" sz="3000" b="1" dirty="0" smtClean="0">
                <a:latin typeface="Calibri" pitchFamily="34" charset="0"/>
                <a:cs typeface="Calibri" pitchFamily="34" charset="0"/>
              </a:rPr>
              <a:t>Example</a:t>
            </a:r>
            <a:r>
              <a:rPr lang="en-US" sz="3000" b="1" dirty="0" smtClean="0">
                <a:latin typeface="Calibri" pitchFamily="34" charset="0"/>
                <a:cs typeface="Calibri" pitchFamily="34" charset="0"/>
              </a:rPr>
              <a:t>:</a:t>
            </a:r>
          </a:p>
          <a:p>
            <a:pPr marL="0" indent="0" algn="just">
              <a:buNone/>
            </a:pPr>
            <a:r>
              <a:rPr lang="en-US" sz="3000" dirty="0" smtClean="0">
                <a:latin typeface="Calibri" pitchFamily="34" charset="0"/>
                <a:cs typeface="Calibri" pitchFamily="34" charset="0"/>
              </a:rPr>
              <a:t>T2 = (12,34,56,90)  </a:t>
            </a:r>
            <a:r>
              <a:rPr lang="en-US" sz="3000" b="1" dirty="0" smtClean="0">
                <a:latin typeface="Calibri" pitchFamily="34" charset="0"/>
                <a:cs typeface="Calibri" pitchFamily="34" charset="0"/>
              </a:rPr>
              <a:t>#Create </a:t>
            </a:r>
            <a:r>
              <a:rPr lang="en-US" sz="3000" b="1" dirty="0" err="1" smtClean="0">
                <a:latin typeface="Calibri" pitchFamily="34" charset="0"/>
                <a:cs typeface="Calibri" pitchFamily="34" charset="0"/>
              </a:rPr>
              <a:t>Tuple</a:t>
            </a:r>
            <a:r>
              <a:rPr lang="en-US" sz="3000" b="1" dirty="0" smtClean="0">
                <a:latin typeface="Calibri" pitchFamily="34" charset="0"/>
                <a:cs typeface="Calibri" pitchFamily="34" charset="0"/>
              </a:rPr>
              <a:t> with 4 </a:t>
            </a:r>
            <a:r>
              <a:rPr lang="en-US" sz="3000" b="1" dirty="0" smtClean="0">
                <a:latin typeface="Calibri" pitchFamily="34" charset="0"/>
                <a:cs typeface="Calibri" pitchFamily="34" charset="0"/>
              </a:rPr>
              <a:t>elements</a:t>
            </a:r>
            <a:endParaRPr lang="en-US" sz="3000" b="1" dirty="0">
              <a:latin typeface="Calibri" pitchFamily="34" charset="0"/>
              <a:cs typeface="Calibri" pitchFamily="34" charset="0"/>
            </a:endParaRPr>
          </a:p>
        </p:txBody>
      </p:sp>
    </p:spTree>
    <p:extLst>
      <p:ext uri="{BB962C8B-B14F-4D97-AF65-F5344CB8AC3E}">
        <p14:creationId xmlns:p14="http://schemas.microsoft.com/office/powerpoint/2010/main" xmlns="" val="3342371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difference()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The difference between two sets A and B is a set that contains the elements in set A but not in set B.</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{2,5,6,7,9}</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A.difference</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3, 2}</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err="1">
                <a:latin typeface="Courier New" pitchFamily="49" charset="0"/>
                <a:cs typeface="Courier New" pitchFamily="49" charset="0"/>
              </a:rPr>
              <a:t>A.difference</a:t>
            </a:r>
            <a:r>
              <a:rPr lang="en-US" sz="2000" dirty="0">
                <a:latin typeface="Courier New" pitchFamily="49" charset="0"/>
                <a:cs typeface="Courier New" pitchFamily="49" charset="0"/>
              </a:rPr>
              <a:t> B is equivalent to A - B </a:t>
            </a:r>
            <a:r>
              <a:rPr lang="en-US" dirty="0"/>
              <a:t> </a:t>
            </a:r>
          </a:p>
        </p:txBody>
      </p:sp>
    </p:spTree>
    <p:extLst>
      <p:ext uri="{BB962C8B-B14F-4D97-AF65-F5344CB8AC3E}">
        <p14:creationId xmlns:p14="http://schemas.microsoft.com/office/powerpoint/2010/main" xmlns="" val="264770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a:t>
            </a:r>
            <a:r>
              <a:rPr lang="en-US" sz="2000" b="1" dirty="0" err="1">
                <a:latin typeface="Courier New" pitchFamily="49" charset="0"/>
                <a:cs typeface="Courier New" pitchFamily="49" charset="0"/>
              </a:rPr>
              <a:t>symmetric_difference</a:t>
            </a:r>
            <a:r>
              <a:rPr lang="en-US" sz="2000" b="1" dirty="0">
                <a:latin typeface="Courier New" pitchFamily="49" charset="0"/>
                <a:cs typeface="Courier New" pitchFamily="49" charset="0"/>
              </a:rPr>
              <a:t>()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It contains the elements in either set but not in both sets.</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&gt;&gt;&gt; A = {1,2,3,4}</a:t>
            </a:r>
          </a:p>
          <a:p>
            <a:pPr marL="0" indent="0" algn="just">
              <a:buNone/>
            </a:pPr>
            <a:r>
              <a:rPr lang="en-US" sz="2000" dirty="0">
                <a:latin typeface="Courier New" pitchFamily="49" charset="0"/>
                <a:cs typeface="Courier New" pitchFamily="49" charset="0"/>
              </a:rPr>
              <a:t>&gt;&gt;&gt; B = {2,5,6,7,9}</a:t>
            </a:r>
          </a:p>
          <a:p>
            <a:pPr marL="0" indent="0" algn="just">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A.symmetric_difference</a:t>
            </a:r>
            <a:r>
              <a:rPr lang="en-US" sz="2000" dirty="0">
                <a:latin typeface="Courier New" pitchFamily="49" charset="0"/>
                <a:cs typeface="Courier New" pitchFamily="49" charset="0"/>
              </a:rPr>
              <a:t>(B)</a:t>
            </a:r>
          </a:p>
          <a:p>
            <a:pPr marL="0" indent="0" algn="just">
              <a:buNone/>
            </a:pPr>
            <a:r>
              <a:rPr lang="en-US" sz="2000" dirty="0">
                <a:latin typeface="Courier New" pitchFamily="49" charset="0"/>
                <a:cs typeface="Courier New" pitchFamily="49" charset="0"/>
              </a:rPr>
              <a:t>{1,3,4,5,6,7,9}</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1800" dirty="0">
                <a:latin typeface="Courier New" pitchFamily="49" charset="0"/>
                <a:cs typeface="Courier New" pitchFamily="49" charset="0"/>
              </a:rPr>
              <a:t>A. </a:t>
            </a:r>
            <a:r>
              <a:rPr lang="en-US" sz="1800" dirty="0" err="1">
                <a:latin typeface="Courier New" pitchFamily="49" charset="0"/>
                <a:cs typeface="Courier New" pitchFamily="49" charset="0"/>
              </a:rPr>
              <a:t>symmetric_difference</a:t>
            </a:r>
            <a:r>
              <a:rPr lang="en-US" sz="1800" dirty="0">
                <a:latin typeface="Courier New" pitchFamily="49" charset="0"/>
                <a:cs typeface="Courier New" pitchFamily="49" charset="0"/>
              </a:rPr>
              <a:t> B is equivalent to A^B</a:t>
            </a:r>
            <a:r>
              <a:rPr lang="en-US" dirty="0"/>
              <a:t> </a:t>
            </a:r>
          </a:p>
        </p:txBody>
      </p:sp>
    </p:spTree>
    <p:extLst>
      <p:ext uri="{BB962C8B-B14F-4D97-AF65-F5344CB8AC3E}">
        <p14:creationId xmlns:p14="http://schemas.microsoft.com/office/powerpoint/2010/main" xmlns="" val="1130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600" b="1" dirty="0">
                <a:latin typeface="Courier New" pitchFamily="49" charset="0"/>
                <a:cs typeface="Courier New" pitchFamily="49" charset="0"/>
              </a:rPr>
              <a:t>Introduction to Dictionaries</a:t>
            </a:r>
            <a:r>
              <a:rPr lang="en-US" sz="1400" dirty="0"/>
              <a:t/>
            </a:r>
            <a:br>
              <a:rPr lang="en-US" sz="1400" dirty="0"/>
            </a:br>
            <a:endParaRPr lang="en-US" dirty="0"/>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In python a dictionary is a collection that stores the values along with the keys.  </a:t>
            </a:r>
          </a:p>
          <a:p>
            <a:pPr algn="just"/>
            <a:r>
              <a:rPr lang="en-US" sz="2000" dirty="0">
                <a:latin typeface="Courier New" pitchFamily="49" charset="0"/>
                <a:cs typeface="Courier New" pitchFamily="49" charset="0"/>
              </a:rPr>
              <a:t>The sequence of key and value pairs are separated by commas.  </a:t>
            </a:r>
          </a:p>
          <a:p>
            <a:pPr algn="just"/>
            <a:r>
              <a:rPr lang="en-US" sz="2000" dirty="0">
                <a:latin typeface="Courier New" pitchFamily="49" charset="0"/>
                <a:cs typeface="Courier New" pitchFamily="49" charset="0"/>
              </a:rPr>
              <a:t>These pairs are sometimes called </a:t>
            </a:r>
            <a:r>
              <a:rPr lang="en-US" sz="2000" b="1" dirty="0">
                <a:latin typeface="Courier New" pitchFamily="49" charset="0"/>
                <a:cs typeface="Courier New" pitchFamily="49" charset="0"/>
              </a:rPr>
              <a:t>entries or item</a:t>
            </a:r>
            <a:r>
              <a:rPr lang="en-US" sz="2000" dirty="0">
                <a:latin typeface="Courier New" pitchFamily="49" charset="0"/>
                <a:cs typeface="Courier New" pitchFamily="49" charset="0"/>
              </a:rPr>
              <a:t>. </a:t>
            </a:r>
          </a:p>
          <a:p>
            <a:pPr algn="just"/>
            <a:r>
              <a:rPr lang="en-US" sz="2000" dirty="0">
                <a:latin typeface="Courier New" pitchFamily="49" charset="0"/>
                <a:cs typeface="Courier New" pitchFamily="49" charset="0"/>
              </a:rPr>
              <a:t>All entries are enclosed in curly braces </a:t>
            </a:r>
            <a:r>
              <a:rPr lang="en-US" sz="2000" b="1" dirty="0">
                <a:latin typeface="Courier New" pitchFamily="49" charset="0"/>
                <a:cs typeface="Courier New" pitchFamily="49" charset="0"/>
              </a:rPr>
              <a:t>{</a:t>
            </a:r>
            <a:r>
              <a:rPr lang="en-US" sz="2000" dirty="0">
                <a:latin typeface="Courier New" pitchFamily="49" charset="0"/>
                <a:cs typeface="Courier New" pitchFamily="49" charset="0"/>
              </a:rPr>
              <a:t> and </a:t>
            </a:r>
            <a:r>
              <a:rPr lang="en-US" sz="2000" b="1" dirty="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lgn="just">
              <a:buNone/>
            </a:pPr>
            <a:r>
              <a:rPr lang="en-US" sz="2000" b="1" u="sng" dirty="0">
                <a:latin typeface="Courier New" pitchFamily="49" charset="0"/>
                <a:cs typeface="Courier New" pitchFamily="49" charset="0"/>
              </a:rPr>
              <a:t>Example: </a:t>
            </a:r>
          </a:p>
          <a:p>
            <a:pPr marL="0" indent="0">
              <a:buNone/>
            </a:pPr>
            <a:r>
              <a:rPr lang="en-US" sz="2000" dirty="0">
                <a:latin typeface="Courier New" pitchFamily="49" charset="0"/>
                <a:cs typeface="Courier New" pitchFamily="49" charset="0"/>
              </a:rPr>
              <a:t>{'India': '+91', 'USA': '+1'}</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   </a:t>
            </a:r>
          </a:p>
          <a:p>
            <a:pPr marL="0" indent="0">
              <a:buNone/>
            </a:pPr>
            <a:r>
              <a:rPr lang="en-US" sz="2000" b="1" dirty="0">
                <a:latin typeface="Courier New" pitchFamily="49" charset="0"/>
                <a:cs typeface="Courier New" pitchFamily="49" charset="0"/>
              </a:rPr>
              <a:t>   Key    Value   Key   Value  </a:t>
            </a:r>
          </a:p>
        </p:txBody>
      </p:sp>
      <p:cxnSp>
        <p:nvCxnSpPr>
          <p:cNvPr id="5" name="Straight Arrow Connector 4"/>
          <p:cNvCxnSpPr/>
          <p:nvPr/>
        </p:nvCxnSpPr>
        <p:spPr>
          <a:xfrm flipV="1">
            <a:off x="121920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245364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350520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4572000" y="4078224"/>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91284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Dictionaries</a:t>
            </a:r>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The dictionary can be created  by enclosing the items inside the pair of curly braces { }. </a:t>
            </a:r>
          </a:p>
          <a:p>
            <a:pPr marL="0" indent="0">
              <a:buNone/>
            </a:pPr>
            <a:r>
              <a:rPr lang="en-US" sz="1800" b="1" u="sng" dirty="0">
                <a:latin typeface="Courier New" pitchFamily="49" charset="0"/>
                <a:cs typeface="Courier New" pitchFamily="49" charset="0"/>
              </a:rPr>
              <a:t>Example: </a:t>
            </a:r>
          </a:p>
          <a:p>
            <a:pPr marL="0" indent="0">
              <a:buNone/>
            </a:pPr>
            <a:r>
              <a:rPr lang="en-US" sz="1600" dirty="0">
                <a:latin typeface="Courier New" pitchFamily="49" charset="0"/>
                <a:cs typeface="Courier New" pitchFamily="49" charset="0"/>
              </a:rPr>
              <a:t>&gt;&gt;&gt; D = { }</a:t>
            </a:r>
          </a:p>
          <a:p>
            <a:pPr marL="0" indent="0">
              <a:buNone/>
            </a:pPr>
            <a:r>
              <a:rPr lang="en-US" sz="1600" dirty="0">
                <a:latin typeface="Courier New" pitchFamily="49" charset="0"/>
                <a:cs typeface="Courier New" pitchFamily="49" charset="0"/>
              </a:rPr>
              <a:t>&gt;&gt;&gt; type(D)</a:t>
            </a:r>
          </a:p>
          <a:p>
            <a:pPr marL="0" indent="0">
              <a:buNone/>
            </a:pPr>
            <a:r>
              <a:rPr lang="en-US" sz="1600" dirty="0">
                <a:latin typeface="Courier New" pitchFamily="49" charset="0"/>
                <a:cs typeface="Courier New" pitchFamily="49" charset="0"/>
              </a:rPr>
              <a:t>&lt;class '</a:t>
            </a:r>
            <a:r>
              <a:rPr lang="en-US" sz="1600" dirty="0" err="1">
                <a:latin typeface="Courier New" pitchFamily="49" charset="0"/>
                <a:cs typeface="Courier New" pitchFamily="49" charset="0"/>
              </a:rPr>
              <a:t>dict</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&gt;&gt;&gt; D={'</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Kohli':52,'Sachin':100}</a:t>
            </a:r>
          </a:p>
          <a:p>
            <a:pPr marL="0" indent="0">
              <a:buNone/>
            </a:pPr>
            <a:r>
              <a:rPr lang="en-US" sz="1600" dirty="0">
                <a:latin typeface="Courier New" pitchFamily="49" charset="0"/>
                <a:cs typeface="Courier New" pitchFamily="49" charset="0"/>
              </a:rPr>
              <a:t>&gt;&gt;&gt; D</a:t>
            </a:r>
          </a:p>
          <a:p>
            <a:pPr marL="0" indent="0">
              <a:buNone/>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100, '</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52}</a:t>
            </a:r>
          </a:p>
          <a:p>
            <a:pPr marL="0" indent="0">
              <a:buNone/>
            </a:pPr>
            <a:r>
              <a:rPr lang="en-US" sz="1600" dirty="0">
                <a:latin typeface="Courier New" pitchFamily="49" charset="0"/>
                <a:cs typeface="Courier New" pitchFamily="49" charset="0"/>
              </a:rPr>
              <a:t>&gt;&gt;&gt; type(D)</a:t>
            </a:r>
          </a:p>
          <a:p>
            <a:pPr marL="0" indent="0">
              <a:buNone/>
            </a:pPr>
            <a:r>
              <a:rPr lang="en-US" sz="1600" dirty="0">
                <a:latin typeface="Courier New" pitchFamily="49" charset="0"/>
                <a:cs typeface="Courier New" pitchFamily="49" charset="0"/>
              </a:rPr>
              <a:t>&lt;class '</a:t>
            </a:r>
            <a:r>
              <a:rPr lang="en-US" sz="1600" dirty="0" err="1">
                <a:latin typeface="Courier New" pitchFamily="49" charset="0"/>
                <a:cs typeface="Courier New" pitchFamily="49" charset="0"/>
              </a:rPr>
              <a:t>dict</a:t>
            </a:r>
            <a:r>
              <a:rPr lang="en-US" sz="1600" dirty="0">
                <a:latin typeface="Courier New" pitchFamily="49" charset="0"/>
                <a:cs typeface="Courier New" pitchFamily="49" charset="0"/>
              </a:rPr>
              <a:t>'&gt;</a:t>
            </a:r>
          </a:p>
        </p:txBody>
      </p:sp>
    </p:spTree>
    <p:extLst>
      <p:ext uri="{BB962C8B-B14F-4D97-AF65-F5344CB8AC3E}">
        <p14:creationId xmlns:p14="http://schemas.microsoft.com/office/powerpoint/2010/main" xmlns="" val="62606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fontScale="90000"/>
          </a:bodyPr>
          <a:lstStyle/>
          <a:p>
            <a:r>
              <a:rPr lang="en-US" b="1" dirty="0"/>
              <a:t>Adding new entries to a Existing </a:t>
            </a:r>
            <a:r>
              <a:rPr lang="en-US" b="1" dirty="0" err="1"/>
              <a:t>Dict</a:t>
            </a:r>
            <a:endParaRPr lang="en-US" b="1" dirty="0"/>
          </a:p>
        </p:txBody>
      </p:sp>
      <p:sp>
        <p:nvSpPr>
          <p:cNvPr id="3" name="Content Placeholder 2"/>
          <p:cNvSpPr>
            <a:spLocks noGrp="1"/>
          </p:cNvSpPr>
          <p:nvPr>
            <p:ph sz="quarter" idx="1"/>
          </p:nvPr>
        </p:nvSpPr>
        <p:spPr/>
        <p:txBody>
          <a:bodyPr>
            <a:normAutofit/>
          </a:bodyPr>
          <a:lstStyle/>
          <a:p>
            <a:pPr marL="0" indent="0" algn="just">
              <a:buNone/>
            </a:pPr>
            <a:r>
              <a:rPr lang="en-US" sz="1800" dirty="0">
                <a:latin typeface="Courier New" pitchFamily="49" charset="0"/>
                <a:cs typeface="Courier New" pitchFamily="49" charset="0"/>
              </a:rPr>
              <a:t>To add new item to a dictionary you can use the subscript [] operator. </a:t>
            </a:r>
          </a:p>
          <a:p>
            <a:pPr marL="0" indent="0" algn="just">
              <a:buNone/>
            </a:pPr>
            <a:r>
              <a:rPr lang="en-US" sz="1800" b="1" u="sng" dirty="0">
                <a:latin typeface="Courier New" pitchFamily="49" charset="0"/>
                <a:cs typeface="Courier New" pitchFamily="49" charset="0"/>
              </a:rPr>
              <a:t>Syntax: </a:t>
            </a:r>
          </a:p>
          <a:p>
            <a:pPr marL="0" indent="0" algn="just">
              <a:buNone/>
            </a:pPr>
            <a:r>
              <a:rPr lang="en-US" sz="1800" dirty="0" err="1">
                <a:latin typeface="Courier New" pitchFamily="49" charset="0"/>
                <a:cs typeface="Courier New" pitchFamily="49" charset="0"/>
              </a:rPr>
              <a:t>Dictionary_Name</a:t>
            </a:r>
            <a:r>
              <a:rPr lang="en-US" sz="1800" dirty="0">
                <a:latin typeface="Courier New" pitchFamily="49" charset="0"/>
                <a:cs typeface="Courier New" pitchFamily="49" charset="0"/>
              </a:rPr>
              <a:t>[key] = value</a:t>
            </a:r>
          </a:p>
          <a:p>
            <a:pPr marL="0" indent="0" algn="just">
              <a:buNone/>
            </a:pPr>
            <a:r>
              <a:rPr lang="en-US" sz="1800" b="1" u="sng"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&gt;&gt;&gt; D={'</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Kohli':52,'Sachin':100}</a:t>
            </a:r>
          </a:p>
          <a:p>
            <a:pPr marL="0" indent="0" algn="just">
              <a:buNone/>
            </a:pPr>
            <a:r>
              <a:rPr lang="en-US" sz="1800" dirty="0">
                <a:latin typeface="Courier New" pitchFamily="49" charset="0"/>
                <a:cs typeface="Courier New" pitchFamily="49" charset="0"/>
              </a:rPr>
              <a:t>&gt;&gt;&gt; D</a:t>
            </a:r>
          </a:p>
          <a:p>
            <a:pPr marL="0" indent="0" algn="just">
              <a:buNone/>
            </a:pP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Sachin</a:t>
            </a:r>
            <a:r>
              <a:rPr lang="en-US" sz="1800" dirty="0">
                <a:latin typeface="Courier New" pitchFamily="49" charset="0"/>
                <a:cs typeface="Courier New" pitchFamily="49" charset="0"/>
              </a:rPr>
              <a:t>': 100, '</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Kohli</a:t>
            </a:r>
            <a:r>
              <a:rPr lang="en-US" sz="1800" dirty="0">
                <a:latin typeface="Courier New" pitchFamily="49" charset="0"/>
                <a:cs typeface="Courier New" pitchFamily="49" charset="0"/>
              </a:rPr>
              <a:t>': 52}</a:t>
            </a:r>
          </a:p>
          <a:p>
            <a:pPr marL="0" indent="0" algn="just">
              <a:buNone/>
            </a:pPr>
            <a:r>
              <a:rPr lang="en-US" sz="1800" dirty="0">
                <a:latin typeface="Courier New" pitchFamily="49" charset="0"/>
                <a:cs typeface="Courier New" pitchFamily="49" charset="0"/>
              </a:rPr>
              <a:t>&gt;&gt;&gt; type(D)</a:t>
            </a:r>
          </a:p>
          <a:p>
            <a:pPr marL="0" indent="0" algn="just">
              <a:buNone/>
            </a:pPr>
            <a:r>
              <a:rPr lang="en-US" sz="1800" dirty="0">
                <a:latin typeface="Courier New" pitchFamily="49" charset="0"/>
                <a:cs typeface="Courier New" pitchFamily="49" charset="0"/>
              </a:rPr>
              <a:t>&lt;class '</a:t>
            </a:r>
            <a:r>
              <a:rPr lang="en-US" sz="1800" dirty="0" err="1">
                <a:latin typeface="Courier New" pitchFamily="49" charset="0"/>
                <a:cs typeface="Courier New" pitchFamily="49" charset="0"/>
              </a:rPr>
              <a:t>dict</a:t>
            </a:r>
            <a:r>
              <a:rPr lang="en-US" sz="1800" dirty="0">
                <a:latin typeface="Courier New" pitchFamily="49" charset="0"/>
                <a:cs typeface="Courier New" pitchFamily="49" charset="0"/>
              </a:rPr>
              <a:t>'&gt;</a:t>
            </a:r>
          </a:p>
          <a:p>
            <a:pPr marL="0" indent="0" algn="just">
              <a:buNone/>
            </a:pPr>
            <a:r>
              <a:rPr lang="en-US" sz="1800" dirty="0">
                <a:latin typeface="Courier New" pitchFamily="49" charset="0"/>
                <a:cs typeface="Courier New" pitchFamily="49" charset="0"/>
              </a:rPr>
              <a:t>&gt;&gt;&gt; D['</a:t>
            </a:r>
            <a:r>
              <a:rPr lang="en-US" sz="1800" dirty="0" err="1">
                <a:latin typeface="Courier New" pitchFamily="49" charset="0"/>
                <a:cs typeface="Courier New" pitchFamily="49" charset="0"/>
              </a:rPr>
              <a:t>Dhoni</a:t>
            </a:r>
            <a:r>
              <a:rPr lang="en-US" sz="1800" dirty="0">
                <a:latin typeface="Courier New" pitchFamily="49" charset="0"/>
                <a:cs typeface="Courier New" pitchFamily="49" charset="0"/>
              </a:rPr>
              <a:t>']=28 </a:t>
            </a:r>
            <a:r>
              <a:rPr lang="en-US" sz="1800" b="1" dirty="0">
                <a:latin typeface="Courier New" pitchFamily="49" charset="0"/>
                <a:cs typeface="Courier New" pitchFamily="49" charset="0"/>
              </a:rPr>
              <a:t>#Adding New value to D</a:t>
            </a:r>
          </a:p>
          <a:p>
            <a:pPr marL="0" indent="0" algn="just">
              <a:buNone/>
            </a:pPr>
            <a:r>
              <a:rPr lang="en-US" sz="1800" dirty="0">
                <a:latin typeface="Courier New" pitchFamily="49" charset="0"/>
                <a:cs typeface="Courier New" pitchFamily="49" charset="0"/>
              </a:rPr>
              <a:t>&gt;&gt;&gt; D</a:t>
            </a:r>
          </a:p>
          <a:p>
            <a:pPr marL="0" indent="0" algn="just">
              <a:buNone/>
            </a:pP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Sachin</a:t>
            </a:r>
            <a:r>
              <a:rPr lang="en-US" sz="1800" dirty="0">
                <a:latin typeface="Courier New" pitchFamily="49" charset="0"/>
                <a:cs typeface="Courier New" pitchFamily="49" charset="0"/>
              </a:rPr>
              <a:t>': 100, '</a:t>
            </a:r>
            <a:r>
              <a:rPr lang="en-US" sz="1800" dirty="0" err="1">
                <a:latin typeface="Courier New" pitchFamily="49" charset="0"/>
                <a:cs typeface="Courier New" pitchFamily="49" charset="0"/>
              </a:rPr>
              <a:t>Dhoni</a:t>
            </a:r>
            <a:r>
              <a:rPr lang="en-US" sz="1800" dirty="0">
                <a:latin typeface="Courier New" pitchFamily="49" charset="0"/>
                <a:cs typeface="Courier New" pitchFamily="49" charset="0"/>
              </a:rPr>
              <a:t>': 28, '</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Kohli</a:t>
            </a:r>
            <a:r>
              <a:rPr lang="en-US" sz="1800" dirty="0">
                <a:latin typeface="Courier New" pitchFamily="49" charset="0"/>
                <a:cs typeface="Courier New" pitchFamily="49" charset="0"/>
              </a:rPr>
              <a:t>': 52}</a:t>
            </a:r>
          </a:p>
          <a:p>
            <a:pPr marL="0" indent="0">
              <a:buNone/>
            </a:pPr>
            <a:endParaRPr lang="en-US" dirty="0"/>
          </a:p>
        </p:txBody>
      </p:sp>
    </p:spTree>
    <p:extLst>
      <p:ext uri="{BB962C8B-B14F-4D97-AF65-F5344CB8AC3E}">
        <p14:creationId xmlns:p14="http://schemas.microsoft.com/office/powerpoint/2010/main" xmlns="" val="154288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Entries from Dictionaries</a:t>
            </a:r>
          </a:p>
        </p:txBody>
      </p:sp>
      <p:sp>
        <p:nvSpPr>
          <p:cNvPr id="3" name="Content Placeholder 2"/>
          <p:cNvSpPr>
            <a:spLocks noGrp="1"/>
          </p:cNvSpPr>
          <p:nvPr>
            <p:ph sz="quarter" idx="1"/>
          </p:nvPr>
        </p:nvSpPr>
        <p:spPr/>
        <p:txBody>
          <a:bodyPr>
            <a:normAutofit/>
          </a:bodyPr>
          <a:lstStyle/>
          <a:p>
            <a:pPr marL="0" indent="0">
              <a:buNone/>
            </a:pPr>
            <a:r>
              <a:rPr lang="en-US" sz="2000" dirty="0">
                <a:latin typeface="Courier New" pitchFamily="49" charset="0"/>
                <a:cs typeface="Courier New" pitchFamily="49" charset="0"/>
              </a:rPr>
              <a:t>The </a:t>
            </a:r>
            <a:r>
              <a:rPr lang="en-US" sz="2000" b="1" dirty="0">
                <a:latin typeface="Courier New" pitchFamily="49" charset="0"/>
                <a:cs typeface="Courier New" pitchFamily="49" charset="0"/>
              </a:rPr>
              <a:t>del </a:t>
            </a:r>
            <a:r>
              <a:rPr lang="en-US" sz="2000" dirty="0">
                <a:latin typeface="Courier New" pitchFamily="49" charset="0"/>
                <a:cs typeface="Courier New" pitchFamily="49" charset="0"/>
              </a:rPr>
              <a:t>operator is used to remove the key and its associated value.   </a:t>
            </a:r>
          </a:p>
          <a:p>
            <a:pPr marL="0" indent="0">
              <a:buNone/>
            </a:pPr>
            <a:r>
              <a:rPr lang="en-US" sz="2000" b="1" dirty="0">
                <a:latin typeface="Courier New" pitchFamily="49" charset="0"/>
                <a:cs typeface="Courier New" pitchFamily="49" charset="0"/>
              </a:rPr>
              <a:t>Syntax</a:t>
            </a:r>
          </a:p>
          <a:p>
            <a:pPr marL="0" indent="0">
              <a:buNone/>
            </a:pPr>
            <a:r>
              <a:rPr lang="en-US" sz="2000" b="1" dirty="0">
                <a:latin typeface="Courier New" pitchFamily="49" charset="0"/>
                <a:cs typeface="Courier New" pitchFamily="49" charset="0"/>
              </a:rPr>
              <a:t>		del </a:t>
            </a:r>
            <a:r>
              <a:rPr lang="en-US" sz="2000" b="1" dirty="0" err="1">
                <a:latin typeface="Courier New" pitchFamily="49" charset="0"/>
                <a:cs typeface="Courier New" pitchFamily="49" charset="0"/>
              </a:rPr>
              <a:t>dictionary_name</a:t>
            </a:r>
            <a:r>
              <a:rPr lang="en-US" sz="2000" b="1" dirty="0">
                <a:latin typeface="Courier New" pitchFamily="49" charset="0"/>
                <a:cs typeface="Courier New" pitchFamily="49" charset="0"/>
              </a:rPr>
              <a:t>[key]</a:t>
            </a:r>
          </a:p>
          <a:p>
            <a:pPr marL="0" indent="0">
              <a:buNone/>
            </a:pPr>
            <a:r>
              <a:rPr lang="en-US" sz="2000" b="1" dirty="0">
                <a:latin typeface="Courier New" pitchFamily="49" charset="0"/>
                <a:cs typeface="Courier New" pitchFamily="49" charset="0"/>
              </a:rPr>
              <a:t>Example:</a:t>
            </a:r>
          </a:p>
          <a:p>
            <a:pPr marL="0" indent="0">
              <a:buNone/>
            </a:pPr>
            <a:r>
              <a:rPr lang="en-US" sz="2000" dirty="0">
                <a:latin typeface="Courier New" pitchFamily="49" charset="0"/>
                <a:cs typeface="Courier New" pitchFamily="49" charset="0"/>
              </a:rPr>
              <a:t>&gt;&gt;&gt; D={'</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Kohli':52,'Sachin':100, '</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28}</a:t>
            </a:r>
          </a:p>
          <a:p>
            <a:pPr marL="0" indent="0">
              <a:buNone/>
            </a:pPr>
            <a:r>
              <a:rPr lang="en-US" sz="2000" dirty="0">
                <a:latin typeface="Courier New" pitchFamily="49" charset="0"/>
                <a:cs typeface="Courier New" pitchFamily="49" charset="0"/>
              </a:rPr>
              <a:t>&gt;&gt;&gt; D</a:t>
            </a:r>
          </a:p>
          <a:p>
            <a:pPr marL="0" indent="0">
              <a:buNone/>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Sachin</a:t>
            </a:r>
            <a:r>
              <a:rPr lang="en-US" sz="2000" dirty="0">
                <a:latin typeface="Courier New" pitchFamily="49" charset="0"/>
                <a:cs typeface="Courier New" pitchFamily="49" charset="0"/>
              </a:rPr>
              <a:t>': 100, '</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28, '</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Kohli</a:t>
            </a:r>
            <a:r>
              <a:rPr lang="en-US" sz="2000" dirty="0">
                <a:latin typeface="Courier New" pitchFamily="49" charset="0"/>
                <a:cs typeface="Courier New" pitchFamily="49" charset="0"/>
              </a:rPr>
              <a:t>': 52}</a:t>
            </a:r>
          </a:p>
          <a:p>
            <a:pPr marL="0" indent="0">
              <a:buNone/>
            </a:pPr>
            <a:r>
              <a:rPr lang="en-US" sz="2000" dirty="0">
                <a:latin typeface="Courier New" pitchFamily="49" charset="0"/>
                <a:cs typeface="Courier New" pitchFamily="49" charset="0"/>
              </a:rPr>
              <a:t>&gt;&gt;&gt; del D['</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#Deleting one entry</a:t>
            </a:r>
          </a:p>
          <a:p>
            <a:pPr marL="0" indent="0">
              <a:buNone/>
            </a:pPr>
            <a:r>
              <a:rPr lang="en-US" sz="2000" dirty="0">
                <a:latin typeface="Courier New" pitchFamily="49" charset="0"/>
                <a:cs typeface="Courier New" pitchFamily="49" charset="0"/>
              </a:rPr>
              <a:t>&gt;&gt;&gt; D</a:t>
            </a:r>
          </a:p>
          <a:p>
            <a:pPr marL="0" indent="0">
              <a:buNone/>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Sachin</a:t>
            </a:r>
            <a:r>
              <a:rPr lang="en-US" sz="2000" dirty="0">
                <a:latin typeface="Courier New" pitchFamily="49" charset="0"/>
                <a:cs typeface="Courier New" pitchFamily="49" charset="0"/>
              </a:rPr>
              <a:t>': 100, '</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Kohli</a:t>
            </a:r>
            <a:r>
              <a:rPr lang="en-US" sz="2000" dirty="0">
                <a:latin typeface="Courier New" pitchFamily="49" charset="0"/>
                <a:cs typeface="Courier New" pitchFamily="49" charset="0"/>
              </a:rPr>
              <a:t>': 52}</a:t>
            </a:r>
          </a:p>
          <a:p>
            <a:pPr marL="0" indent="0">
              <a:buNone/>
            </a:pPr>
            <a:endParaRPr lang="en-US" dirty="0"/>
          </a:p>
        </p:txBody>
      </p:sp>
    </p:spTree>
    <p:extLst>
      <p:ext uri="{BB962C8B-B14F-4D97-AF65-F5344CB8AC3E}">
        <p14:creationId xmlns:p14="http://schemas.microsoft.com/office/powerpoint/2010/main" xmlns="" val="476931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
            <a:ext cx="8229600" cy="990600"/>
          </a:xfrm>
        </p:spPr>
        <p:txBody>
          <a:bodyPr/>
          <a:lstStyle/>
          <a:p>
            <a:r>
              <a:rPr lang="en-US" b="1" dirty="0"/>
              <a:t>The Methods of Dictionary Class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056222209"/>
              </p:ext>
            </p:extLst>
          </p:nvPr>
        </p:nvGraphicFramePr>
        <p:xfrm>
          <a:off x="1143000" y="1295400"/>
          <a:ext cx="7086600" cy="3355250"/>
        </p:xfrm>
        <a:graphic>
          <a:graphicData uri="http://schemas.openxmlformats.org/drawingml/2006/table">
            <a:tbl>
              <a:tblPr firstRow="1" firstCol="1" bandRow="1">
                <a:tableStyleId>{5940675A-B579-460E-94D1-54222C63F5DA}</a:tableStyleId>
              </a:tblPr>
              <a:tblGrid>
                <a:gridCol w="2918012">
                  <a:extLst>
                    <a:ext uri="{9D8B030D-6E8A-4147-A177-3AD203B41FA5}">
                      <a16:colId xmlns:a16="http://schemas.microsoft.com/office/drawing/2014/main" xmlns="" val="20000"/>
                    </a:ext>
                  </a:extLst>
                </a:gridCol>
                <a:gridCol w="4168588">
                  <a:extLst>
                    <a:ext uri="{9D8B030D-6E8A-4147-A177-3AD203B41FA5}">
                      <a16:colId xmlns:a16="http://schemas.microsoft.com/office/drawing/2014/main" xmlns="" val="20001"/>
                    </a:ext>
                  </a:extLst>
                </a:gridCol>
              </a:tblGrid>
              <a:tr h="609600">
                <a:tc>
                  <a:txBody>
                    <a:bodyPr/>
                    <a:lstStyle/>
                    <a:p>
                      <a:pPr marL="0" marR="0" algn="ctr">
                        <a:lnSpc>
                          <a:spcPct val="115000"/>
                        </a:lnSpc>
                      </a:pPr>
                      <a:r>
                        <a:rPr lang="en-US" sz="1600" b="1" dirty="0">
                          <a:effectLst/>
                          <a:latin typeface="Courier New" pitchFamily="49" charset="0"/>
                          <a:cs typeface="Courier New" pitchFamily="49" charset="0"/>
                        </a:rPr>
                        <a:t>Methods of </a:t>
                      </a:r>
                      <a:r>
                        <a:rPr lang="en-US" sz="1600" b="1" dirty="0" err="1">
                          <a:effectLst/>
                          <a:latin typeface="Courier New" pitchFamily="49" charset="0"/>
                          <a:cs typeface="Courier New" pitchFamily="49" charset="0"/>
                        </a:rPr>
                        <a:t>dict</a:t>
                      </a:r>
                      <a:r>
                        <a:rPr lang="en-US" sz="1600" b="1" dirty="0">
                          <a:effectLst/>
                          <a:latin typeface="Courier New" pitchFamily="49" charset="0"/>
                          <a:cs typeface="Courier New" pitchFamily="49" charset="0"/>
                        </a:rPr>
                        <a:t> Class</a:t>
                      </a:r>
                      <a:endParaRPr lang="en-US" sz="1600" b="1" dirty="0">
                        <a:effectLst/>
                        <a:latin typeface="Courier New" pitchFamily="49" charset="0"/>
                        <a:ea typeface="Times New Roman"/>
                        <a:cs typeface="Courier New" pitchFamily="49" charset="0"/>
                      </a:endParaRPr>
                    </a:p>
                  </a:txBody>
                  <a:tcPr marL="40248" marR="40248" marT="0" marB="0">
                    <a:solidFill>
                      <a:schemeClr val="bg1">
                        <a:lumMod val="75000"/>
                      </a:schemeClr>
                    </a:solidFill>
                  </a:tcPr>
                </a:tc>
                <a:tc>
                  <a:txBody>
                    <a:bodyPr/>
                    <a:lstStyle/>
                    <a:p>
                      <a:pPr marL="0" marR="0" algn="ctr">
                        <a:lnSpc>
                          <a:spcPct val="115000"/>
                        </a:lnSpc>
                      </a:pPr>
                      <a:r>
                        <a:rPr lang="en-US" sz="1600" b="1" dirty="0">
                          <a:effectLst/>
                          <a:latin typeface="Courier New" pitchFamily="49" charset="0"/>
                          <a:cs typeface="Courier New" pitchFamily="49" charset="0"/>
                        </a:rPr>
                        <a:t>What it does?</a:t>
                      </a:r>
                      <a:endParaRPr lang="en-US" sz="1600" b="1" dirty="0">
                        <a:effectLst/>
                        <a:latin typeface="Courier New" pitchFamily="49" charset="0"/>
                        <a:ea typeface="Times New Roman"/>
                        <a:cs typeface="Courier New" pitchFamily="49" charset="0"/>
                      </a:endParaRPr>
                    </a:p>
                  </a:txBody>
                  <a:tcPr marL="40248" marR="40248" marT="0" marB="0">
                    <a:solidFill>
                      <a:schemeClr val="bg1">
                        <a:lumMod val="75000"/>
                      </a:schemeClr>
                    </a:solidFill>
                  </a:tcPr>
                </a:tc>
                <a:extLst>
                  <a:ext uri="{0D108BD9-81ED-4DB2-BD59-A6C34878D82A}">
                    <a16:rowId xmlns:a16="http://schemas.microsoft.com/office/drawing/2014/main" xmlns="" val="10000"/>
                  </a:ext>
                </a:extLst>
              </a:tr>
              <a:tr h="377142">
                <a:tc>
                  <a:txBody>
                    <a:bodyPr/>
                    <a:lstStyle/>
                    <a:p>
                      <a:pPr marL="0" marR="0" algn="ctr">
                        <a:lnSpc>
                          <a:spcPct val="115000"/>
                        </a:lnSpc>
                      </a:pPr>
                      <a:r>
                        <a:rPr lang="en-US" sz="1600" dirty="0">
                          <a:effectLst/>
                          <a:latin typeface="Courier New" pitchFamily="49" charset="0"/>
                          <a:cs typeface="Courier New" pitchFamily="49" charset="0"/>
                        </a:rPr>
                        <a:t>keys()</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Returns the sequence of keys.</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1"/>
                  </a:ext>
                </a:extLst>
              </a:tr>
              <a:tr h="188571">
                <a:tc>
                  <a:txBody>
                    <a:bodyPr/>
                    <a:lstStyle/>
                    <a:p>
                      <a:pPr marL="0" marR="0" algn="ctr">
                        <a:lnSpc>
                          <a:spcPct val="115000"/>
                        </a:lnSpc>
                      </a:pPr>
                      <a:r>
                        <a:rPr lang="en-US" sz="1600" dirty="0">
                          <a:effectLst/>
                          <a:latin typeface="Courier New" pitchFamily="49" charset="0"/>
                          <a:cs typeface="Courier New" pitchFamily="49" charset="0"/>
                        </a:rPr>
                        <a:t>Values()</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sequence of Values.</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2"/>
                  </a:ext>
                </a:extLst>
              </a:tr>
              <a:tr h="377142">
                <a:tc>
                  <a:txBody>
                    <a:bodyPr/>
                    <a:lstStyle/>
                    <a:p>
                      <a:pPr marL="0" marR="0" algn="ctr">
                        <a:lnSpc>
                          <a:spcPct val="115000"/>
                        </a:lnSpc>
                      </a:pPr>
                      <a:r>
                        <a:rPr lang="en-US" sz="1600" dirty="0">
                          <a:effectLst/>
                          <a:latin typeface="Courier New" pitchFamily="49" charset="0"/>
                          <a:cs typeface="Courier New" pitchFamily="49" charset="0"/>
                        </a:rPr>
                        <a:t>items()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the sequence of Tuples.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3"/>
                  </a:ext>
                </a:extLst>
              </a:tr>
              <a:tr h="188571">
                <a:tc>
                  <a:txBody>
                    <a:bodyPr/>
                    <a:lstStyle/>
                    <a:p>
                      <a:pPr marL="0" marR="0" algn="ctr">
                        <a:lnSpc>
                          <a:spcPct val="115000"/>
                        </a:lnSpc>
                      </a:pPr>
                      <a:r>
                        <a:rPr lang="en-US" sz="1600" dirty="0">
                          <a:effectLst/>
                          <a:latin typeface="Courier New" pitchFamily="49" charset="0"/>
                          <a:cs typeface="Courier New" pitchFamily="49" charset="0"/>
                        </a:rPr>
                        <a:t>clear()</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Delete all entries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4"/>
                  </a:ext>
                </a:extLst>
              </a:tr>
              <a:tr h="377142">
                <a:tc>
                  <a:txBody>
                    <a:bodyPr/>
                    <a:lstStyle/>
                    <a:p>
                      <a:pPr marL="0" marR="0" algn="ctr">
                        <a:lnSpc>
                          <a:spcPct val="115000"/>
                        </a:lnSpc>
                      </a:pPr>
                      <a:r>
                        <a:rPr lang="en-US" sz="1600" dirty="0">
                          <a:effectLst/>
                          <a:latin typeface="Courier New" pitchFamily="49" charset="0"/>
                          <a:cs typeface="Courier New" pitchFamily="49" charset="0"/>
                        </a:rPr>
                        <a:t>get(key)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the value for the key.</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5"/>
                  </a:ext>
                </a:extLst>
              </a:tr>
              <a:tr h="565712">
                <a:tc>
                  <a:txBody>
                    <a:bodyPr/>
                    <a:lstStyle/>
                    <a:p>
                      <a:pPr marL="0" marR="0" algn="ctr">
                        <a:lnSpc>
                          <a:spcPct val="115000"/>
                        </a:lnSpc>
                      </a:pPr>
                      <a:r>
                        <a:rPr lang="en-US" sz="1600" dirty="0">
                          <a:effectLst/>
                          <a:latin typeface="Courier New" pitchFamily="49" charset="0"/>
                          <a:cs typeface="Courier New" pitchFamily="49" charset="0"/>
                        </a:rPr>
                        <a:t>pop(key)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Removes the key and returns the value if the key exist.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6"/>
                  </a:ext>
                </a:extLst>
              </a:tr>
              <a:tr h="327950">
                <a:tc>
                  <a:txBody>
                    <a:bodyPr/>
                    <a:lstStyle/>
                    <a:p>
                      <a:pPr marL="0" marR="0" algn="ctr">
                        <a:spcBef>
                          <a:spcPts val="0"/>
                        </a:spcBef>
                        <a:spcAft>
                          <a:spcPts val="0"/>
                        </a:spcAft>
                      </a:pPr>
                      <a:r>
                        <a:rPr lang="en-US" sz="1600" dirty="0">
                          <a:effectLst/>
                          <a:latin typeface="Courier New" pitchFamily="49" charset="0"/>
                          <a:cs typeface="Courier New" pitchFamily="49" charset="0"/>
                        </a:rPr>
                        <a:t>clear()   </a:t>
                      </a:r>
                    </a:p>
                    <a:p>
                      <a:pPr marL="0" marR="0" algn="ctr">
                        <a:spcBef>
                          <a:spcPts val="0"/>
                        </a:spcBef>
                        <a:spcAft>
                          <a:spcPts val="0"/>
                        </a:spcAft>
                      </a:pPr>
                      <a:r>
                        <a:rPr lang="en-US" sz="1600" dirty="0">
                          <a:effectLst/>
                          <a:latin typeface="Courier New" pitchFamily="49" charset="0"/>
                          <a:cs typeface="Courier New" pitchFamily="49" charset="0"/>
                        </a:rPr>
                        <a:t>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spcBef>
                          <a:spcPts val="0"/>
                        </a:spcBef>
                        <a:spcAft>
                          <a:spcPts val="0"/>
                        </a:spcAft>
                      </a:pPr>
                      <a:r>
                        <a:rPr lang="en-US" sz="1600" dirty="0">
                          <a:effectLst/>
                          <a:latin typeface="Courier New" pitchFamily="49" charset="0"/>
                          <a:cs typeface="Courier New" pitchFamily="49" charset="0"/>
                        </a:rPr>
                        <a:t>Remove all the keys.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32927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Traversing a Dictionary</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A for loop is used to traverse all keys and values of a dictionary.  </a:t>
            </a:r>
          </a:p>
          <a:p>
            <a:pPr algn="just"/>
            <a:r>
              <a:rPr lang="en-US" sz="2000" dirty="0">
                <a:latin typeface="Courier New" pitchFamily="49" charset="0"/>
                <a:cs typeface="Courier New" pitchFamily="49" charset="0"/>
              </a:rPr>
              <a:t>The variable of a for loop is bound to each key in unspecified order.  </a:t>
            </a:r>
          </a:p>
          <a:p>
            <a:pPr marL="0" indent="0">
              <a:buNone/>
            </a:pPr>
            <a:r>
              <a:rPr lang="en-US" b="1" u="sng" dirty="0">
                <a:latin typeface="Courier New" pitchFamily="49" charset="0"/>
                <a:cs typeface="Courier New" pitchFamily="49" charset="0"/>
              </a:rPr>
              <a:t>Example:  </a:t>
            </a:r>
          </a:p>
          <a:p>
            <a:pPr marL="0" indent="0">
              <a:buNone/>
            </a:pPr>
            <a:endParaRPr lang="en-US" b="1" u="sng" dirty="0"/>
          </a:p>
          <a:p>
            <a:pPr marL="0" indent="0">
              <a:buNone/>
            </a:pPr>
            <a:endParaRPr lang="en-US" b="1" u="sng" dirty="0"/>
          </a:p>
        </p:txBody>
      </p:sp>
      <p:graphicFrame>
        <p:nvGraphicFramePr>
          <p:cNvPr id="4" name="Table 3"/>
          <p:cNvGraphicFramePr>
            <a:graphicFrameLocks noGrp="1"/>
          </p:cNvGraphicFramePr>
          <p:nvPr>
            <p:extLst>
              <p:ext uri="{D42A27DB-BD31-4B8C-83A1-F6EECF244321}">
                <p14:modId xmlns:p14="http://schemas.microsoft.com/office/powerpoint/2010/main" xmlns="" val="2020672079"/>
              </p:ext>
            </p:extLst>
          </p:nvPr>
        </p:nvGraphicFramePr>
        <p:xfrm>
          <a:off x="1752600" y="3505200"/>
          <a:ext cx="6629400" cy="237744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xmlns="" val="20000"/>
                    </a:ext>
                  </a:extLst>
                </a:gridCol>
              </a:tblGrid>
              <a:tr h="370840">
                <a:tc>
                  <a:txBody>
                    <a:bodyPr/>
                    <a:lstStyle/>
                    <a:p>
                      <a:r>
                        <a:rPr lang="en-US" sz="1600" b="0" dirty="0">
                          <a:solidFill>
                            <a:schemeClr val="tx1"/>
                          </a:solidFill>
                          <a:latin typeface="Courier New" pitchFamily="49" charset="0"/>
                          <a:cs typeface="Courier New" pitchFamily="49" charset="0"/>
                        </a:rPr>
                        <a:t>D={'</a:t>
                      </a:r>
                      <a:r>
                        <a:rPr lang="en-US" sz="1600" b="0" dirty="0" err="1">
                          <a:solidFill>
                            <a:schemeClr val="tx1"/>
                          </a:solidFill>
                          <a:latin typeface="Courier New" pitchFamily="49" charset="0"/>
                          <a:cs typeface="Courier New" pitchFamily="49" charset="0"/>
                        </a:rPr>
                        <a:t>Virat</a:t>
                      </a:r>
                      <a:r>
                        <a:rPr lang="en-US" sz="1600" b="0" dirty="0">
                          <a:solidFill>
                            <a:schemeClr val="tx1"/>
                          </a:solidFill>
                          <a:latin typeface="Courier New" pitchFamily="49" charset="0"/>
                          <a:cs typeface="Courier New" pitchFamily="49" charset="0"/>
                        </a:rPr>
                        <a:t> Kohli':52,'Sachin':100, '</a:t>
                      </a:r>
                      <a:r>
                        <a:rPr lang="en-US" sz="1600" b="0" dirty="0" err="1">
                          <a:solidFill>
                            <a:schemeClr val="tx1"/>
                          </a:solidFill>
                          <a:latin typeface="Courier New" pitchFamily="49" charset="0"/>
                          <a:cs typeface="Courier New" pitchFamily="49" charset="0"/>
                        </a:rPr>
                        <a:t>Dhoni</a:t>
                      </a:r>
                      <a:r>
                        <a:rPr lang="en-US" sz="1600" b="0" dirty="0">
                          <a:solidFill>
                            <a:schemeClr val="tx1"/>
                          </a:solidFill>
                          <a:latin typeface="Courier New" pitchFamily="49" charset="0"/>
                          <a:cs typeface="Courier New" pitchFamily="49" charset="0"/>
                        </a:rPr>
                        <a:t>': 28}</a:t>
                      </a:r>
                    </a:p>
                    <a:p>
                      <a:r>
                        <a:rPr lang="en-US" sz="1600" b="0" dirty="0">
                          <a:solidFill>
                            <a:schemeClr val="tx1"/>
                          </a:solidFill>
                          <a:latin typeface="Courier New" pitchFamily="49" charset="0"/>
                          <a:cs typeface="Courier New" pitchFamily="49" charset="0"/>
                        </a:rPr>
                        <a:t>for key in D:</a:t>
                      </a:r>
                    </a:p>
                    <a:p>
                      <a:r>
                        <a:rPr lang="en-US" sz="1600" b="0" dirty="0">
                          <a:solidFill>
                            <a:schemeClr val="tx1"/>
                          </a:solidFill>
                          <a:latin typeface="Courier New" pitchFamily="49" charset="0"/>
                          <a:cs typeface="Courier New" pitchFamily="49" charset="0"/>
                        </a:rPr>
                        <a:t>    print('Centuries scored by ',key,'=',D[key])</a:t>
                      </a:r>
                    </a:p>
                    <a:p>
                      <a:r>
                        <a:rPr lang="en-US" dirty="0"/>
                        <a:t> </a:t>
                      </a:r>
                    </a:p>
                    <a:p>
                      <a:r>
                        <a:rPr lang="en-US" b="1" u="sng" dirty="0">
                          <a:solidFill>
                            <a:schemeClr val="tx1"/>
                          </a:solidFill>
                          <a:latin typeface="Courier New" pitchFamily="49" charset="0"/>
                          <a:cs typeface="Courier New" pitchFamily="49" charset="0"/>
                        </a:rPr>
                        <a:t>Output:</a:t>
                      </a:r>
                    </a:p>
                    <a:p>
                      <a:endParaRPr lang="en-US" dirty="0"/>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Sachin</a:t>
                      </a:r>
                      <a:r>
                        <a:rPr lang="en-US" sz="1600" b="0" dirty="0">
                          <a:solidFill>
                            <a:schemeClr val="tx1"/>
                          </a:solidFill>
                          <a:latin typeface="Courier New" pitchFamily="49" charset="0"/>
                          <a:cs typeface="Courier New" pitchFamily="49" charset="0"/>
                        </a:rPr>
                        <a:t> = 100</a:t>
                      </a:r>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Virat</a:t>
                      </a:r>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Kohli</a:t>
                      </a:r>
                      <a:r>
                        <a:rPr lang="en-US" sz="1600" b="0" dirty="0">
                          <a:solidFill>
                            <a:schemeClr val="tx1"/>
                          </a:solidFill>
                          <a:latin typeface="Courier New" pitchFamily="49" charset="0"/>
                          <a:cs typeface="Courier New" pitchFamily="49" charset="0"/>
                        </a:rPr>
                        <a:t> = 52</a:t>
                      </a:r>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Dhoni</a:t>
                      </a:r>
                      <a:r>
                        <a:rPr lang="en-US" sz="1600" b="0" dirty="0">
                          <a:solidFill>
                            <a:schemeClr val="tx1"/>
                          </a:solidFill>
                          <a:latin typeface="Courier New" pitchFamily="49" charset="0"/>
                          <a:cs typeface="Courier New" pitchFamily="49" charset="0"/>
                        </a:rPr>
                        <a:t> = 28</a:t>
                      </a:r>
                      <a:endParaRPr lang="en-US"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461853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Dictionaries</a:t>
            </a:r>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Dictionaries within Dictionaries is said to be nested dictionaries. </a:t>
            </a:r>
          </a:p>
          <a:p>
            <a:pPr marL="0" indent="0">
              <a:buNone/>
            </a:pPr>
            <a:r>
              <a:rPr lang="en-US" sz="1800" b="1" u="sng" dirty="0">
                <a:latin typeface="Courier New" pitchFamily="49" charset="0"/>
                <a:cs typeface="Courier New" pitchFamily="49" charset="0"/>
              </a:rPr>
              <a:t>Example:</a:t>
            </a:r>
          </a:p>
          <a:p>
            <a:pPr marL="0" indent="0" algn="just">
              <a:buNone/>
            </a:pPr>
            <a:r>
              <a:rPr lang="en-US" sz="1600" dirty="0">
                <a:latin typeface="Courier New" pitchFamily="49" charset="0"/>
                <a:cs typeface="Courier New" pitchFamily="49" charset="0"/>
              </a:rPr>
              <a:t>&gt;&gt;&gt; Players={"</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 { "ODI": 7212 ,"Test":3245},</a:t>
            </a:r>
          </a:p>
          <a:p>
            <a:pPr marL="0" indent="0" algn="just">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Tendulkar" : {"ODI": 18426 ,"Test":15921}}</a:t>
            </a:r>
          </a:p>
          <a:p>
            <a:pPr marL="0" indent="0" algn="just">
              <a:buNone/>
            </a:pPr>
            <a:r>
              <a:rPr lang="en-US" sz="1600" dirty="0">
                <a:latin typeface="Courier New" pitchFamily="49" charset="0"/>
                <a:cs typeface="Courier New" pitchFamily="49" charset="0"/>
              </a:rPr>
              <a:t>&gt;&gt;&gt; Players</a:t>
            </a:r>
          </a:p>
          <a:p>
            <a:pPr marL="0" indent="0" algn="just">
              <a:buNone/>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Tendulkar': {'Test': 15921, 'ODI': 18426}, '</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{'Test': 3245, 'ODI': 7212}}</a:t>
            </a:r>
          </a:p>
          <a:p>
            <a:pPr marL="0" indent="0" algn="just">
              <a:buNone/>
            </a:pP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xmlns="" val="3129469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lstStyle/>
          <a:p>
            <a:pPr lvl="0" algn="just"/>
            <a:r>
              <a:rPr lang="en-US" sz="1800" dirty="0">
                <a:latin typeface="Courier New" pitchFamily="49" charset="0"/>
                <a:cs typeface="Courier New" pitchFamily="49" charset="0"/>
              </a:rPr>
              <a:t>Tuples are </a:t>
            </a:r>
            <a:r>
              <a:rPr lang="en-US" sz="1800" b="1" dirty="0">
                <a:latin typeface="Courier New" pitchFamily="49" charset="0"/>
                <a:cs typeface="Courier New" pitchFamily="49" charset="0"/>
              </a:rPr>
              <a:t>immutable</a:t>
            </a: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Set is an unordered collection of elements without duplicates.</a:t>
            </a:r>
          </a:p>
          <a:p>
            <a:pPr lvl="0" algn="just"/>
            <a:r>
              <a:rPr lang="en-US" sz="1800" dirty="0">
                <a:latin typeface="Courier New" pitchFamily="49" charset="0"/>
                <a:cs typeface="Courier New" pitchFamily="49" charset="0"/>
              </a:rPr>
              <a:t>Sets are</a:t>
            </a:r>
            <a:r>
              <a:rPr lang="en-US" sz="1800" b="1" dirty="0">
                <a:latin typeface="Courier New" pitchFamily="49" charset="0"/>
                <a:cs typeface="Courier New" pitchFamily="49" charset="0"/>
              </a:rPr>
              <a:t> mutable.</a:t>
            </a: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A dictionary is a collection that stores the </a:t>
            </a:r>
            <a:r>
              <a:rPr lang="en-US" sz="1800" b="1" dirty="0">
                <a:latin typeface="Courier New" pitchFamily="49" charset="0"/>
                <a:cs typeface="Courier New" pitchFamily="49" charset="0"/>
              </a:rPr>
              <a:t>values</a:t>
            </a:r>
            <a:r>
              <a:rPr lang="en-US" sz="1800" dirty="0">
                <a:latin typeface="Courier New" pitchFamily="49" charset="0"/>
                <a:cs typeface="Courier New" pitchFamily="49" charset="0"/>
              </a:rPr>
              <a:t> along with the </a:t>
            </a:r>
            <a:r>
              <a:rPr lang="en-US" sz="1800" b="1" dirty="0">
                <a:latin typeface="Courier New" pitchFamily="49" charset="0"/>
                <a:cs typeface="Courier New" pitchFamily="49" charset="0"/>
              </a:rPr>
              <a:t>keys</a:t>
            </a:r>
            <a:r>
              <a:rPr lang="en-US" sz="1800" dirty="0">
                <a:latin typeface="Courier New" pitchFamily="49" charset="0"/>
                <a:cs typeface="Courier New" pitchFamily="49" charset="0"/>
              </a:rPr>
              <a:t>.</a:t>
            </a:r>
          </a:p>
          <a:p>
            <a:pPr marL="0" indent="0" algn="just">
              <a:buNone/>
            </a:pPr>
            <a:endParaRPr lang="en-US" dirty="0"/>
          </a:p>
        </p:txBody>
      </p:sp>
    </p:spTree>
    <p:extLst>
      <p:ext uri="{BB962C8B-B14F-4D97-AF65-F5344CB8AC3E}">
        <p14:creationId xmlns:p14="http://schemas.microsoft.com/office/powerpoint/2010/main" xmlns="" val="264634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pPr lvl="1" algn="just" rtl="0">
              <a:spcBef>
                <a:spcPct val="0"/>
              </a:spcBef>
            </a:pPr>
            <a:r>
              <a:rPr lang="en-US" sz="3200" b="1" dirty="0">
                <a:latin typeface="Courier New" pitchFamily="49" charset="0"/>
                <a:cs typeface="Courier New" pitchFamily="49" charset="0"/>
              </a:rPr>
              <a:t>Introduction to Tuples</a:t>
            </a:r>
            <a:endParaRPr lang="en-US" sz="3200" dirty="0">
              <a:latin typeface="Courier New" pitchFamily="49" charset="0"/>
              <a:cs typeface="Courier New" pitchFamily="49" charset="0"/>
            </a:endParaRPr>
          </a:p>
        </p:txBody>
      </p:sp>
      <p:sp>
        <p:nvSpPr>
          <p:cNvPr id="3" name="Content Placeholder 2"/>
          <p:cNvSpPr>
            <a:spLocks noGrp="1"/>
          </p:cNvSpPr>
          <p:nvPr>
            <p:ph sz="quarter" idx="1"/>
          </p:nvPr>
        </p:nvSpPr>
        <p:spPr>
          <a:xfrm>
            <a:off x="457200" y="838200"/>
            <a:ext cx="8229600" cy="4937760"/>
          </a:xfrm>
        </p:spPr>
        <p:txBody>
          <a:bodyPr>
            <a:normAutofit/>
          </a:bodyPr>
          <a:lstStyle/>
          <a:p>
            <a:pPr algn="just">
              <a:buNone/>
            </a:pPr>
            <a:endParaRPr lang="en-US" sz="3000" b="1" dirty="0">
              <a:latin typeface="Calibri" pitchFamily="34" charset="0"/>
              <a:cs typeface="Calibri" pitchFamily="34" charset="0"/>
            </a:endParaRPr>
          </a:p>
          <a:p>
            <a:pPr algn="just"/>
            <a:r>
              <a:rPr lang="en-US" sz="3000" dirty="0" smtClean="0">
                <a:latin typeface="Calibri" pitchFamily="34" charset="0"/>
                <a:cs typeface="Calibri" pitchFamily="34" charset="0"/>
              </a:rPr>
              <a:t> T1 </a:t>
            </a:r>
            <a:r>
              <a:rPr lang="en-US" sz="3000" dirty="0">
                <a:latin typeface="Calibri" pitchFamily="34" charset="0"/>
                <a:cs typeface="Calibri" pitchFamily="34" charset="0"/>
              </a:rPr>
              <a:t>= ()   </a:t>
            </a:r>
            <a:r>
              <a:rPr lang="en-US" sz="3000" b="1" i="1" dirty="0">
                <a:latin typeface="Calibri" pitchFamily="34" charset="0"/>
                <a:cs typeface="Calibri" pitchFamily="34" charset="0"/>
              </a:rPr>
              <a:t>#</a:t>
            </a:r>
            <a:r>
              <a:rPr lang="en-US" sz="3000" b="1" dirty="0">
                <a:latin typeface="Calibri" pitchFamily="34" charset="0"/>
                <a:cs typeface="Calibri" pitchFamily="34" charset="0"/>
              </a:rPr>
              <a:t>Creates an Empty Tuple</a:t>
            </a:r>
          </a:p>
          <a:p>
            <a:pPr algn="just"/>
            <a:r>
              <a:rPr lang="en-US" sz="3000" dirty="0">
                <a:latin typeface="Calibri" pitchFamily="34" charset="0"/>
                <a:cs typeface="Calibri" pitchFamily="34" charset="0"/>
              </a:rPr>
              <a:t>T2 = (12,34,56,90</a:t>
            </a:r>
            <a:r>
              <a:rPr lang="en-US" sz="3000" dirty="0" smtClean="0">
                <a:latin typeface="Calibri" pitchFamily="34" charset="0"/>
                <a:cs typeface="Calibri" pitchFamily="34" charset="0"/>
              </a:rPr>
              <a:t>) </a:t>
            </a:r>
            <a:r>
              <a:rPr lang="en-US" sz="3000" b="1" dirty="0" smtClean="0">
                <a:latin typeface="Calibri" pitchFamily="34" charset="0"/>
                <a:cs typeface="Calibri" pitchFamily="34" charset="0"/>
              </a:rPr>
              <a:t># Create </a:t>
            </a:r>
            <a:r>
              <a:rPr lang="en-US" sz="3000" b="1" dirty="0">
                <a:latin typeface="Calibri" pitchFamily="34" charset="0"/>
                <a:cs typeface="Calibri" pitchFamily="34" charset="0"/>
              </a:rPr>
              <a:t>Tuple with 4 </a:t>
            </a:r>
            <a:r>
              <a:rPr lang="en-US" sz="3000" b="1" dirty="0" smtClean="0">
                <a:latin typeface="Calibri" pitchFamily="34" charset="0"/>
                <a:cs typeface="Calibri" pitchFamily="34" charset="0"/>
              </a:rPr>
              <a:t>   elements </a:t>
            </a:r>
            <a:r>
              <a:rPr lang="en-US" sz="3000" dirty="0" smtClean="0">
                <a:latin typeface="Calibri" pitchFamily="34" charset="0"/>
                <a:cs typeface="Calibri" pitchFamily="34" charset="0"/>
              </a:rPr>
              <a:t>   </a:t>
            </a:r>
            <a:r>
              <a:rPr lang="en-US" sz="3000" dirty="0">
                <a:latin typeface="Calibri" pitchFamily="34" charset="0"/>
                <a:cs typeface="Calibri" pitchFamily="34" charset="0"/>
              </a:rPr>
              <a:t> </a:t>
            </a:r>
          </a:p>
          <a:p>
            <a:pPr algn="just"/>
            <a:r>
              <a:rPr lang="en-US" sz="3000" dirty="0">
                <a:latin typeface="Calibri" pitchFamily="34" charset="0"/>
                <a:cs typeface="Calibri" pitchFamily="34" charset="0"/>
              </a:rPr>
              <a:t>T3 = ('</a:t>
            </a:r>
            <a:r>
              <a:rPr lang="en-US" sz="3000" dirty="0" err="1">
                <a:latin typeface="Calibri" pitchFamily="34" charset="0"/>
                <a:cs typeface="Calibri" pitchFamily="34" charset="0"/>
              </a:rPr>
              <a:t>a','b','c','d','e</a:t>
            </a:r>
            <a:r>
              <a:rPr lang="en-US" sz="3000" dirty="0">
                <a:latin typeface="Calibri" pitchFamily="34" charset="0"/>
                <a:cs typeface="Calibri" pitchFamily="34" charset="0"/>
              </a:rPr>
              <a:t>') </a:t>
            </a:r>
            <a:r>
              <a:rPr lang="en-US" sz="3000" b="1" dirty="0">
                <a:latin typeface="Calibri" pitchFamily="34" charset="0"/>
                <a:cs typeface="Calibri" pitchFamily="34" charset="0"/>
              </a:rPr>
              <a:t>#Create Tuple of 5 characters</a:t>
            </a:r>
            <a:r>
              <a:rPr lang="en-US" sz="3000" dirty="0">
                <a:latin typeface="Calibri" pitchFamily="34" charset="0"/>
                <a:cs typeface="Calibri" pitchFamily="34" charset="0"/>
              </a:rPr>
              <a:t> </a:t>
            </a:r>
          </a:p>
          <a:p>
            <a:pPr algn="just"/>
            <a:r>
              <a:rPr lang="en-US" sz="3000" dirty="0">
                <a:latin typeface="Calibri" pitchFamily="34" charset="0"/>
                <a:cs typeface="Calibri" pitchFamily="34" charset="0"/>
              </a:rPr>
              <a:t>T4 = 1,2,3,4,5  </a:t>
            </a:r>
            <a:r>
              <a:rPr lang="en-US" sz="3000" b="1" dirty="0">
                <a:latin typeface="Calibri" pitchFamily="34" charset="0"/>
                <a:cs typeface="Calibri" pitchFamily="34" charset="0"/>
              </a:rPr>
              <a:t>#Create Tuple without parenthesis</a:t>
            </a:r>
          </a:p>
        </p:txBody>
      </p:sp>
    </p:spTree>
    <p:extLst>
      <p:ext uri="{BB962C8B-B14F-4D97-AF65-F5344CB8AC3E}">
        <p14:creationId xmlns:p14="http://schemas.microsoft.com/office/powerpoint/2010/main" xmlns="" val="3342371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a:bodyPr>
          <a:lstStyle/>
          <a:p>
            <a:pPr lvl="2" algn="l" rtl="0">
              <a:spcBef>
                <a:spcPct val="0"/>
              </a:spcBef>
            </a:pPr>
            <a:r>
              <a:rPr lang="en-US" sz="2800" b="1" dirty="0">
                <a:latin typeface="Courier New" pitchFamily="49" charset="0"/>
                <a:cs typeface="Courier New" pitchFamily="49" charset="0"/>
              </a:rPr>
              <a:t>Built-in functions for Tuples </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endParaRPr lang="en-US" sz="2800" b="1" dirty="0">
              <a:latin typeface="Courier New" pitchFamily="49" charset="0"/>
              <a:cs typeface="Courier New" pitchFamily="49"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95428968"/>
              </p:ext>
            </p:extLst>
          </p:nvPr>
        </p:nvGraphicFramePr>
        <p:xfrm>
          <a:off x="304800" y="990600"/>
          <a:ext cx="8534400" cy="5052404"/>
        </p:xfrm>
        <a:graphic>
          <a:graphicData uri="http://schemas.openxmlformats.org/drawingml/2006/table">
            <a:tbl>
              <a:tblPr firstRow="1" firstCol="1" bandRow="1">
                <a:tableStyleId>{5940675A-B579-460E-94D1-54222C63F5DA}</a:tableStyleId>
              </a:tblPr>
              <a:tblGrid>
                <a:gridCol w="1879134">
                  <a:extLst>
                    <a:ext uri="{9D8B030D-6E8A-4147-A177-3AD203B41FA5}">
                      <a16:colId xmlns:a16="http://schemas.microsoft.com/office/drawing/2014/main" xmlns="" val="20000"/>
                    </a:ext>
                  </a:extLst>
                </a:gridCol>
                <a:gridCol w="6655266">
                  <a:extLst>
                    <a:ext uri="{9D8B030D-6E8A-4147-A177-3AD203B41FA5}">
                      <a16:colId xmlns:a16="http://schemas.microsoft.com/office/drawing/2014/main" xmlns="" val="20001"/>
                    </a:ext>
                  </a:extLst>
                </a:gridCol>
              </a:tblGrid>
              <a:tr h="635852">
                <a:tc>
                  <a:txBody>
                    <a:bodyPr/>
                    <a:lstStyle/>
                    <a:p>
                      <a:pPr marL="0" marR="0" algn="ctr">
                        <a:lnSpc>
                          <a:spcPct val="115000"/>
                        </a:lnSpc>
                        <a:spcBef>
                          <a:spcPts val="0"/>
                        </a:spcBef>
                        <a:spcAft>
                          <a:spcPts val="0"/>
                        </a:spcAft>
                      </a:pPr>
                      <a:r>
                        <a:rPr lang="en-US" sz="2800" b="1" dirty="0">
                          <a:effectLst/>
                          <a:latin typeface="Calibri" pitchFamily="34" charset="0"/>
                          <a:cs typeface="Calibri" pitchFamily="34" charset="0"/>
                        </a:rPr>
                        <a:t>Built-in  Functions</a:t>
                      </a:r>
                      <a:endParaRPr lang="en-US" sz="2800" b="1" dirty="0">
                        <a:effectLst/>
                        <a:latin typeface="Calibri" pitchFamily="34" charset="0"/>
                        <a:ea typeface="Times New Roman"/>
                        <a:cs typeface="Calibri" pitchFamily="34" charset="0"/>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2800" b="1" dirty="0">
                          <a:effectLst/>
                          <a:latin typeface="Calibri" pitchFamily="34" charset="0"/>
                          <a:cs typeface="Calibri" pitchFamily="34" charset="0"/>
                        </a:rPr>
                        <a:t>Meaning</a:t>
                      </a:r>
                      <a:endParaRPr lang="en-US" sz="2800" b="1" dirty="0">
                        <a:effectLst/>
                        <a:latin typeface="Calibri" pitchFamily="34" charset="0"/>
                        <a:ea typeface="Times New Roman"/>
                        <a:cs typeface="Calibri" pitchFamily="34" charset="0"/>
                      </a:endParaRPr>
                    </a:p>
                  </a:txBody>
                  <a:tcPr marL="68580" marR="68580" marT="0" marB="0">
                    <a:solidFill>
                      <a:schemeClr val="bg1">
                        <a:lumMod val="75000"/>
                      </a:schemeClr>
                    </a:solidFill>
                  </a:tcPr>
                </a:tc>
                <a:extLst>
                  <a:ext uri="{0D108BD9-81ED-4DB2-BD59-A6C34878D82A}">
                    <a16:rowId xmlns:a16="http://schemas.microsoft.com/office/drawing/2014/main" xmlns="" val="10000"/>
                  </a:ext>
                </a:extLst>
              </a:tr>
              <a:tr h="635852">
                <a:tc>
                  <a:txBody>
                    <a:bodyPr/>
                    <a:lstStyle/>
                    <a:p>
                      <a:pPr marL="0" marR="0" algn="ctr">
                        <a:lnSpc>
                          <a:spcPct val="115000"/>
                        </a:lnSpc>
                        <a:spcBef>
                          <a:spcPts val="0"/>
                        </a:spcBef>
                        <a:spcAft>
                          <a:spcPts val="0"/>
                        </a:spcAft>
                      </a:pPr>
                      <a:r>
                        <a:rPr lang="en-US" sz="2800" dirty="0" err="1">
                          <a:effectLst/>
                          <a:latin typeface="Calibri" pitchFamily="34" charset="0"/>
                          <a:cs typeface="Calibri" pitchFamily="34" charset="0"/>
                        </a:rPr>
                        <a:t>len</a:t>
                      </a:r>
                      <a:r>
                        <a:rPr lang="en-US" sz="2800" dirty="0">
                          <a:effectLst/>
                          <a:latin typeface="Calibri" pitchFamily="34" charset="0"/>
                          <a:cs typeface="Calibri" pitchFamily="34" charset="0"/>
                        </a:rPr>
                        <a:t>()</a:t>
                      </a:r>
                      <a:endParaRPr lang="en-US" sz="2800" dirty="0">
                        <a:effectLst/>
                        <a:latin typeface="Calibri" pitchFamily="34" charset="0"/>
                        <a:ea typeface="Times New Roman"/>
                        <a:cs typeface="Calibri" pitchFamily="34" charset="0"/>
                      </a:endParaRPr>
                    </a:p>
                  </a:txBody>
                  <a:tcPr marL="68580" marR="68580" marT="0" marB="0"/>
                </a:tc>
                <a:tc>
                  <a:txBody>
                    <a:bodyPr/>
                    <a:lstStyle/>
                    <a:p>
                      <a:pPr marL="0" marR="0" algn="l">
                        <a:lnSpc>
                          <a:spcPct val="115000"/>
                        </a:lnSpc>
                        <a:spcBef>
                          <a:spcPts val="0"/>
                        </a:spcBef>
                        <a:spcAft>
                          <a:spcPts val="0"/>
                        </a:spcAft>
                      </a:pPr>
                      <a:r>
                        <a:rPr lang="en-US" sz="2800" dirty="0">
                          <a:effectLst/>
                          <a:latin typeface="Calibri" pitchFamily="34" charset="0"/>
                          <a:cs typeface="Calibri" pitchFamily="34" charset="0"/>
                        </a:rPr>
                        <a:t>Returns the number of elements in the tuple.</a:t>
                      </a:r>
                      <a:endParaRPr lang="en-US" sz="2800" dirty="0">
                        <a:effectLst/>
                        <a:latin typeface="Calibri" pitchFamily="34" charset="0"/>
                        <a:ea typeface="Times New Roman"/>
                        <a:cs typeface="Calibri" pitchFamily="34" charset="0"/>
                      </a:endParaRPr>
                    </a:p>
                  </a:txBody>
                  <a:tcPr marL="68580" marR="68580" marT="0" marB="0"/>
                </a:tc>
                <a:extLst>
                  <a:ext uri="{0D108BD9-81ED-4DB2-BD59-A6C34878D82A}">
                    <a16:rowId xmlns:a16="http://schemas.microsoft.com/office/drawing/2014/main" xmlns="" val="10001"/>
                  </a:ext>
                </a:extLst>
              </a:tr>
              <a:tr h="635852">
                <a:tc>
                  <a:txBody>
                    <a:bodyPr/>
                    <a:lstStyle/>
                    <a:p>
                      <a:pPr marL="0" marR="0" algn="ctr">
                        <a:lnSpc>
                          <a:spcPct val="115000"/>
                        </a:lnSpc>
                        <a:spcBef>
                          <a:spcPts val="0"/>
                        </a:spcBef>
                        <a:spcAft>
                          <a:spcPts val="0"/>
                        </a:spcAft>
                      </a:pPr>
                      <a:r>
                        <a:rPr lang="en-US" sz="2800" dirty="0">
                          <a:effectLst/>
                          <a:latin typeface="Calibri" pitchFamily="34" charset="0"/>
                          <a:cs typeface="Calibri" pitchFamily="34" charset="0"/>
                        </a:rPr>
                        <a:t>max()</a:t>
                      </a:r>
                      <a:endParaRPr lang="en-US" sz="2800" dirty="0">
                        <a:effectLst/>
                        <a:latin typeface="Calibri" pitchFamily="34" charset="0"/>
                        <a:ea typeface="Times New Roman"/>
                        <a:cs typeface="Calibri" pitchFamily="34" charset="0"/>
                      </a:endParaRPr>
                    </a:p>
                  </a:txBody>
                  <a:tcPr marL="68580" marR="68580" marT="0" marB="0"/>
                </a:tc>
                <a:tc>
                  <a:txBody>
                    <a:bodyPr/>
                    <a:lstStyle/>
                    <a:p>
                      <a:pPr marL="0" marR="0" algn="l">
                        <a:lnSpc>
                          <a:spcPct val="115000"/>
                        </a:lnSpc>
                        <a:spcBef>
                          <a:spcPts val="0"/>
                        </a:spcBef>
                        <a:spcAft>
                          <a:spcPts val="0"/>
                        </a:spcAft>
                      </a:pPr>
                      <a:r>
                        <a:rPr lang="en-US" sz="2800" dirty="0">
                          <a:effectLst/>
                          <a:latin typeface="Calibri" pitchFamily="34" charset="0"/>
                          <a:cs typeface="Calibri" pitchFamily="34" charset="0"/>
                        </a:rPr>
                        <a:t>Returns the element with the greatest value.</a:t>
                      </a:r>
                      <a:endParaRPr lang="en-US" sz="2800" dirty="0">
                        <a:effectLst/>
                        <a:latin typeface="Calibri" pitchFamily="34" charset="0"/>
                        <a:ea typeface="Times New Roman"/>
                        <a:cs typeface="Calibri" pitchFamily="34" charset="0"/>
                      </a:endParaRPr>
                    </a:p>
                  </a:txBody>
                  <a:tcPr marL="68580" marR="68580" marT="0" marB="0"/>
                </a:tc>
                <a:extLst>
                  <a:ext uri="{0D108BD9-81ED-4DB2-BD59-A6C34878D82A}">
                    <a16:rowId xmlns:a16="http://schemas.microsoft.com/office/drawing/2014/main" xmlns="" val="10002"/>
                  </a:ext>
                </a:extLst>
              </a:tr>
              <a:tr h="635852">
                <a:tc>
                  <a:txBody>
                    <a:bodyPr/>
                    <a:lstStyle/>
                    <a:p>
                      <a:pPr marL="0" marR="0" algn="ctr">
                        <a:lnSpc>
                          <a:spcPct val="115000"/>
                        </a:lnSpc>
                        <a:spcBef>
                          <a:spcPts val="0"/>
                        </a:spcBef>
                        <a:spcAft>
                          <a:spcPts val="0"/>
                        </a:spcAft>
                      </a:pPr>
                      <a:r>
                        <a:rPr lang="en-US" sz="2800">
                          <a:effectLst/>
                          <a:latin typeface="Calibri" pitchFamily="34" charset="0"/>
                          <a:cs typeface="Calibri" pitchFamily="34" charset="0"/>
                        </a:rPr>
                        <a:t>min()</a:t>
                      </a:r>
                      <a:endParaRPr lang="en-US" sz="2800">
                        <a:effectLst/>
                        <a:latin typeface="Calibri" pitchFamily="34" charset="0"/>
                        <a:ea typeface="Times New Roman"/>
                        <a:cs typeface="Calibri" pitchFamily="34" charset="0"/>
                      </a:endParaRPr>
                    </a:p>
                  </a:txBody>
                  <a:tcPr marL="68580" marR="68580" marT="0" marB="0"/>
                </a:tc>
                <a:tc>
                  <a:txBody>
                    <a:bodyPr/>
                    <a:lstStyle/>
                    <a:p>
                      <a:pPr marL="0" marR="0" algn="l">
                        <a:lnSpc>
                          <a:spcPct val="115000"/>
                        </a:lnSpc>
                        <a:spcBef>
                          <a:spcPts val="0"/>
                        </a:spcBef>
                        <a:spcAft>
                          <a:spcPts val="0"/>
                        </a:spcAft>
                      </a:pPr>
                      <a:r>
                        <a:rPr lang="en-US" sz="2800" dirty="0">
                          <a:effectLst/>
                          <a:latin typeface="Calibri" pitchFamily="34" charset="0"/>
                          <a:cs typeface="Calibri" pitchFamily="34" charset="0"/>
                        </a:rPr>
                        <a:t>Returns the element with the minimum value.</a:t>
                      </a:r>
                      <a:endParaRPr lang="en-US" sz="2800" dirty="0">
                        <a:effectLst/>
                        <a:latin typeface="Calibri" pitchFamily="34" charset="0"/>
                        <a:ea typeface="Times New Roman"/>
                        <a:cs typeface="Calibri" pitchFamily="34" charset="0"/>
                      </a:endParaRPr>
                    </a:p>
                  </a:txBody>
                  <a:tcPr marL="68580" marR="68580" marT="0" marB="0"/>
                </a:tc>
                <a:extLst>
                  <a:ext uri="{0D108BD9-81ED-4DB2-BD59-A6C34878D82A}">
                    <a16:rowId xmlns:a16="http://schemas.microsoft.com/office/drawing/2014/main" xmlns="" val="10003"/>
                  </a:ext>
                </a:extLst>
              </a:tr>
              <a:tr h="452089">
                <a:tc>
                  <a:txBody>
                    <a:bodyPr/>
                    <a:lstStyle/>
                    <a:p>
                      <a:pPr marL="0" marR="0" algn="ctr">
                        <a:lnSpc>
                          <a:spcPct val="115000"/>
                        </a:lnSpc>
                        <a:spcBef>
                          <a:spcPts val="0"/>
                        </a:spcBef>
                        <a:spcAft>
                          <a:spcPts val="0"/>
                        </a:spcAft>
                      </a:pPr>
                      <a:r>
                        <a:rPr lang="en-US" sz="2800" dirty="0">
                          <a:effectLst/>
                          <a:latin typeface="Calibri" pitchFamily="34" charset="0"/>
                          <a:cs typeface="Calibri" pitchFamily="34" charset="0"/>
                        </a:rPr>
                        <a:t>index(x)</a:t>
                      </a:r>
                      <a:endParaRPr lang="en-US" sz="2800" dirty="0">
                        <a:effectLst/>
                        <a:latin typeface="Calibri" pitchFamily="34" charset="0"/>
                        <a:ea typeface="Times New Roman"/>
                        <a:cs typeface="Calibri" pitchFamily="34" charset="0"/>
                      </a:endParaRPr>
                    </a:p>
                  </a:txBody>
                  <a:tcPr marL="68580" marR="68580" marT="0" marB="0"/>
                </a:tc>
                <a:tc>
                  <a:txBody>
                    <a:bodyPr/>
                    <a:lstStyle/>
                    <a:p>
                      <a:pPr marL="0" marR="0" algn="l">
                        <a:lnSpc>
                          <a:spcPct val="115000"/>
                        </a:lnSpc>
                        <a:spcBef>
                          <a:spcPts val="0"/>
                        </a:spcBef>
                        <a:spcAft>
                          <a:spcPts val="0"/>
                        </a:spcAft>
                      </a:pPr>
                      <a:r>
                        <a:rPr lang="en-US" sz="2800" dirty="0">
                          <a:effectLst/>
                          <a:latin typeface="Calibri" pitchFamily="34" charset="0"/>
                          <a:cs typeface="Calibri" pitchFamily="34" charset="0"/>
                        </a:rPr>
                        <a:t>Returns the index of element x. </a:t>
                      </a:r>
                      <a:endParaRPr lang="en-US" sz="2800" dirty="0">
                        <a:effectLst/>
                        <a:latin typeface="Calibri" pitchFamily="34" charset="0"/>
                        <a:ea typeface="Times New Roman"/>
                        <a:cs typeface="Calibri" pitchFamily="34" charset="0"/>
                      </a:endParaRPr>
                    </a:p>
                  </a:txBody>
                  <a:tcPr marL="68580" marR="68580" marT="0" marB="0"/>
                </a:tc>
                <a:extLst>
                  <a:ext uri="{0D108BD9-81ED-4DB2-BD59-A6C34878D82A}">
                    <a16:rowId xmlns:a16="http://schemas.microsoft.com/office/drawing/2014/main" xmlns="" val="10005"/>
                  </a:ext>
                </a:extLst>
              </a:tr>
              <a:tr h="635852">
                <a:tc>
                  <a:txBody>
                    <a:bodyPr/>
                    <a:lstStyle/>
                    <a:p>
                      <a:pPr marL="0" marR="0" algn="ctr">
                        <a:lnSpc>
                          <a:spcPct val="115000"/>
                        </a:lnSpc>
                        <a:spcBef>
                          <a:spcPts val="0"/>
                        </a:spcBef>
                        <a:spcAft>
                          <a:spcPts val="0"/>
                        </a:spcAft>
                      </a:pPr>
                      <a:r>
                        <a:rPr lang="en-US" sz="2800" dirty="0">
                          <a:effectLst/>
                          <a:latin typeface="Calibri" pitchFamily="34" charset="0"/>
                          <a:cs typeface="Calibri" pitchFamily="34" charset="0"/>
                        </a:rPr>
                        <a:t>count(x)</a:t>
                      </a:r>
                      <a:endParaRPr lang="en-US" sz="2800" dirty="0">
                        <a:effectLst/>
                        <a:latin typeface="Calibri" pitchFamily="34" charset="0"/>
                        <a:ea typeface="Times New Roman"/>
                        <a:cs typeface="Calibri" pitchFamily="34" charset="0"/>
                      </a:endParaRPr>
                    </a:p>
                  </a:txBody>
                  <a:tcPr marL="68580" marR="68580" marT="0" marB="0"/>
                </a:tc>
                <a:tc>
                  <a:txBody>
                    <a:bodyPr/>
                    <a:lstStyle/>
                    <a:p>
                      <a:pPr marL="0" marR="0" algn="l">
                        <a:lnSpc>
                          <a:spcPct val="115000"/>
                        </a:lnSpc>
                        <a:spcBef>
                          <a:spcPts val="0"/>
                        </a:spcBef>
                        <a:spcAft>
                          <a:spcPts val="0"/>
                        </a:spcAft>
                      </a:pPr>
                      <a:r>
                        <a:rPr lang="en-US" sz="2800" dirty="0">
                          <a:effectLst/>
                          <a:latin typeface="Calibri" pitchFamily="34" charset="0"/>
                          <a:cs typeface="Calibri" pitchFamily="34" charset="0"/>
                        </a:rPr>
                        <a:t>Returns the number of occurrence of element x.</a:t>
                      </a:r>
                      <a:endParaRPr lang="en-US" sz="2800" dirty="0">
                        <a:effectLst/>
                        <a:latin typeface="Calibri" pitchFamily="34" charset="0"/>
                        <a:ea typeface="Times New Roman"/>
                        <a:cs typeface="Calibri" pitchFamily="34" charset="0"/>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44609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66800" y="533400"/>
            <a:ext cx="5791200" cy="5170646"/>
          </a:xfrm>
          <a:prstGeom prst="rect">
            <a:avLst/>
          </a:prstGeom>
        </p:spPr>
        <p:txBody>
          <a:bodyPr wrap="square">
            <a:spAutoFit/>
          </a:bodyPr>
          <a:lstStyle/>
          <a:p>
            <a:r>
              <a:rPr lang="en-IN" sz="3000" dirty="0" smtClean="0"/>
              <a:t>&gt;&gt;&gt; T</a:t>
            </a:r>
            <a:r>
              <a:rPr lang="en-IN" sz="3000" dirty="0" smtClean="0"/>
              <a:t>=(“WELCOME")</a:t>
            </a:r>
            <a:endParaRPr lang="en-IN" sz="3000" dirty="0" smtClean="0"/>
          </a:p>
          <a:p>
            <a:r>
              <a:rPr lang="en-IN" sz="3000" dirty="0" smtClean="0"/>
              <a:t>&gt;&gt;&gt; </a:t>
            </a:r>
            <a:r>
              <a:rPr lang="en-IN" sz="3000" dirty="0" err="1" smtClean="0"/>
              <a:t>len</a:t>
            </a:r>
            <a:r>
              <a:rPr lang="en-IN" sz="3000" dirty="0" smtClean="0"/>
              <a:t>(T)</a:t>
            </a:r>
          </a:p>
          <a:p>
            <a:r>
              <a:rPr lang="en-IN" sz="3000" dirty="0" smtClean="0"/>
              <a:t>7</a:t>
            </a:r>
            <a:endParaRPr lang="en-IN" sz="3000" dirty="0" smtClean="0"/>
          </a:p>
          <a:p>
            <a:r>
              <a:rPr lang="en-IN" sz="3000" dirty="0" smtClean="0"/>
              <a:t>&gt;&gt;&gt; max(T)</a:t>
            </a:r>
          </a:p>
          <a:p>
            <a:r>
              <a:rPr lang="en-IN" sz="3000" dirty="0" smtClean="0"/>
              <a:t>‘W'</a:t>
            </a:r>
            <a:endParaRPr lang="en-IN" sz="3000" dirty="0" smtClean="0"/>
          </a:p>
          <a:p>
            <a:r>
              <a:rPr lang="en-IN" sz="3000" dirty="0" smtClean="0"/>
              <a:t>&gt;&gt;&gt; min(T)</a:t>
            </a:r>
          </a:p>
          <a:p>
            <a:r>
              <a:rPr lang="en-IN" sz="3000" dirty="0" smtClean="0"/>
              <a:t>‘C'</a:t>
            </a:r>
            <a:endParaRPr lang="en-IN" sz="3000" dirty="0" smtClean="0"/>
          </a:p>
          <a:p>
            <a:r>
              <a:rPr lang="en-IN" sz="3000" dirty="0" smtClean="0"/>
              <a:t>&gt;&gt;&gt; </a:t>
            </a:r>
            <a:r>
              <a:rPr lang="en-IN" sz="3000" dirty="0" err="1" smtClean="0"/>
              <a:t>T.index</a:t>
            </a:r>
            <a:r>
              <a:rPr lang="en-IN" sz="3000" dirty="0" smtClean="0"/>
              <a:t>(‘C')</a:t>
            </a:r>
            <a:endParaRPr lang="en-IN" sz="3000" dirty="0" smtClean="0"/>
          </a:p>
          <a:p>
            <a:r>
              <a:rPr lang="en-US" sz="3000" dirty="0" smtClean="0"/>
              <a:t>3</a:t>
            </a:r>
            <a:endParaRPr lang="en-IN" sz="3000" dirty="0" smtClean="0"/>
          </a:p>
          <a:p>
            <a:r>
              <a:rPr lang="en-IN" sz="3000" dirty="0" smtClean="0"/>
              <a:t>&gt;&gt;&gt; </a:t>
            </a:r>
            <a:r>
              <a:rPr lang="en-IN" sz="3000" dirty="0" err="1" smtClean="0"/>
              <a:t>T.count</a:t>
            </a:r>
            <a:r>
              <a:rPr lang="en-IN" sz="3000" dirty="0" smtClean="0"/>
              <a:t>(‘E')</a:t>
            </a:r>
            <a:endParaRPr lang="en-IN" sz="3000" dirty="0" smtClean="0"/>
          </a:p>
          <a:p>
            <a:r>
              <a:rPr lang="en-IN" sz="3000" dirty="0" smtClean="0"/>
              <a:t>2</a:t>
            </a:r>
            <a:endParaRPr lang="en-IN" sz="3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pPr lvl="2" algn="l" rtl="0">
              <a:spcBef>
                <a:spcPct val="0"/>
              </a:spcBef>
            </a:pPr>
            <a:r>
              <a:rPr lang="en-US" sz="2800" b="1" dirty="0">
                <a:latin typeface="Calibri" pitchFamily="34" charset="0"/>
                <a:cs typeface="Calibri" pitchFamily="34" charset="0"/>
              </a:rPr>
              <a:t>Indexing,  and  Slicing    </a:t>
            </a:r>
            <a:r>
              <a:rPr lang="en-US" sz="2800" dirty="0">
                <a:latin typeface="Calibri" pitchFamily="34" charset="0"/>
                <a:cs typeface="Calibri" pitchFamily="34" charset="0"/>
              </a:rPr>
              <a:t/>
            </a:r>
            <a:br>
              <a:rPr lang="en-US" sz="2800" dirty="0">
                <a:latin typeface="Calibri" pitchFamily="34" charset="0"/>
                <a:cs typeface="Calibri" pitchFamily="34" charset="0"/>
              </a:rPr>
            </a:br>
            <a:endParaRPr lang="en-US" sz="2800" dirty="0">
              <a:latin typeface="Calibri" pitchFamily="34" charset="0"/>
              <a:cs typeface="Calibri" pitchFamily="34" charset="0"/>
            </a:endParaRPr>
          </a:p>
        </p:txBody>
      </p:sp>
      <p:sp>
        <p:nvSpPr>
          <p:cNvPr id="3" name="Content Placeholder 2"/>
          <p:cNvSpPr>
            <a:spLocks noGrp="1"/>
          </p:cNvSpPr>
          <p:nvPr>
            <p:ph sz="quarter" idx="1"/>
          </p:nvPr>
        </p:nvSpPr>
        <p:spPr>
          <a:xfrm>
            <a:off x="457200" y="685800"/>
            <a:ext cx="8229600" cy="5486400"/>
          </a:xfrm>
        </p:spPr>
        <p:txBody>
          <a:bodyPr>
            <a:noAutofit/>
          </a:bodyPr>
          <a:lstStyle/>
          <a:p>
            <a:pPr algn="just">
              <a:buFont typeface="Wingdings" pitchFamily="2" charset="2"/>
              <a:buChar char="Ø"/>
            </a:pPr>
            <a:r>
              <a:rPr lang="en-US" dirty="0" smtClean="0">
                <a:latin typeface="Calibri" pitchFamily="34" charset="0"/>
                <a:cs typeface="Calibri" pitchFamily="34" charset="0"/>
              </a:rPr>
              <a:t>The </a:t>
            </a:r>
            <a:r>
              <a:rPr lang="en-US" dirty="0">
                <a:latin typeface="Calibri" pitchFamily="34" charset="0"/>
                <a:cs typeface="Calibri" pitchFamily="34" charset="0"/>
              </a:rPr>
              <a:t>indexing and slicing of tuples is similar to lists. </a:t>
            </a:r>
          </a:p>
          <a:p>
            <a:pPr marL="0" indent="0" algn="just">
              <a:buFont typeface="Wingdings" pitchFamily="2" charset="2"/>
              <a:buChar char="Ø"/>
            </a:pPr>
            <a:r>
              <a:rPr lang="en-US" dirty="0">
                <a:latin typeface="Calibri" pitchFamily="34" charset="0"/>
                <a:cs typeface="Calibri" pitchFamily="34" charset="0"/>
              </a:rPr>
              <a:t> </a:t>
            </a:r>
            <a:r>
              <a:rPr lang="en-US" dirty="0" smtClean="0">
                <a:latin typeface="Calibri" pitchFamily="34" charset="0"/>
                <a:cs typeface="Calibri" pitchFamily="34" charset="0"/>
              </a:rPr>
              <a:t>The </a:t>
            </a:r>
            <a:r>
              <a:rPr lang="en-US" b="1" dirty="0">
                <a:latin typeface="Calibri" pitchFamily="34" charset="0"/>
                <a:cs typeface="Calibri" pitchFamily="34" charset="0"/>
              </a:rPr>
              <a:t>index []</a:t>
            </a:r>
            <a:r>
              <a:rPr lang="en-US" dirty="0">
                <a:latin typeface="Calibri" pitchFamily="34" charset="0"/>
                <a:cs typeface="Calibri" pitchFamily="34" charset="0"/>
              </a:rPr>
              <a:t> operator is used to access the elements of tuple. </a:t>
            </a:r>
          </a:p>
          <a:p>
            <a:pPr marL="0" indent="0" algn="just">
              <a:buNone/>
            </a:pPr>
            <a:r>
              <a:rPr lang="en-US" b="1" dirty="0">
                <a:latin typeface="Calibri" pitchFamily="34" charset="0"/>
                <a:cs typeface="Calibri" pitchFamily="34" charset="0"/>
              </a:rPr>
              <a:t>Example:</a:t>
            </a:r>
          </a:p>
          <a:p>
            <a:pPr marL="0" indent="0" algn="just">
              <a:buNone/>
            </a:pPr>
            <a:r>
              <a:rPr lang="en-US" dirty="0">
                <a:latin typeface="Calibri" pitchFamily="34" charset="0"/>
                <a:cs typeface="Calibri" pitchFamily="34" charset="0"/>
              </a:rPr>
              <a:t>a = (‘H’,’E’,’L’,’L’,’O’) </a:t>
            </a:r>
            <a:r>
              <a:rPr lang="en-US" b="1" dirty="0">
                <a:latin typeface="Calibri" pitchFamily="34" charset="0"/>
                <a:cs typeface="Calibri" pitchFamily="34" charset="0"/>
              </a:rPr>
              <a:t>#Create Tuple </a:t>
            </a:r>
          </a:p>
          <a:p>
            <a:pPr marL="0" indent="0" algn="just">
              <a:buNone/>
            </a:pPr>
            <a:r>
              <a:rPr lang="en-US" b="1" dirty="0">
                <a:latin typeface="Calibri" pitchFamily="34" charset="0"/>
                <a:cs typeface="Calibri" pitchFamily="34" charset="0"/>
              </a:rPr>
              <a:t>           </a:t>
            </a:r>
            <a:r>
              <a:rPr lang="en-US" dirty="0">
                <a:latin typeface="Calibri" pitchFamily="34" charset="0"/>
                <a:cs typeface="Calibri" pitchFamily="34" charset="0"/>
              </a:rPr>
              <a:t>a[0]    </a:t>
            </a:r>
            <a:r>
              <a:rPr lang="en-US" dirty="0" smtClean="0">
                <a:latin typeface="Calibri" pitchFamily="34" charset="0"/>
                <a:cs typeface="Calibri" pitchFamily="34" charset="0"/>
              </a:rPr>
              <a:t>	a[1</a:t>
            </a:r>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a[2]  </a:t>
            </a:r>
            <a:r>
              <a:rPr lang="en-US" dirty="0" smtClean="0">
                <a:latin typeface="Calibri" pitchFamily="34" charset="0"/>
                <a:cs typeface="Calibri" pitchFamily="34" charset="0"/>
              </a:rPr>
              <a:t>	       </a:t>
            </a:r>
            <a:r>
              <a:rPr lang="en-US" dirty="0">
                <a:latin typeface="Calibri" pitchFamily="34" charset="0"/>
                <a:cs typeface="Calibri" pitchFamily="34" charset="0"/>
              </a:rPr>
              <a:t>a[3]   a[4] </a:t>
            </a:r>
          </a:p>
          <a:p>
            <a:pPr marL="0" indent="0" algn="just">
              <a:buNone/>
            </a:pPr>
            <a:r>
              <a:rPr lang="en-US" b="1" dirty="0">
                <a:latin typeface="Calibri" pitchFamily="34" charset="0"/>
                <a:cs typeface="Calibri" pitchFamily="34" charset="0"/>
              </a:rPr>
              <a:t>    </a:t>
            </a:r>
          </a:p>
          <a:p>
            <a:pPr marL="0" indent="0" algn="just">
              <a:buNone/>
            </a:pPr>
            <a:r>
              <a:rPr lang="en-US" b="1" dirty="0">
                <a:latin typeface="Calibri" pitchFamily="34" charset="0"/>
                <a:cs typeface="Calibri" pitchFamily="34" charset="0"/>
              </a:rPr>
              <a:t>   </a:t>
            </a:r>
            <a:r>
              <a:rPr lang="en-US" b="1" dirty="0" smtClean="0">
                <a:latin typeface="Calibri" pitchFamily="34" charset="0"/>
                <a:cs typeface="Calibri" pitchFamily="34" charset="0"/>
              </a:rPr>
              <a:t>       </a:t>
            </a:r>
            <a:r>
              <a:rPr lang="en-US" dirty="0">
                <a:latin typeface="Calibri" pitchFamily="34" charset="0"/>
                <a:cs typeface="Calibri" pitchFamily="34" charset="0"/>
              </a:rPr>
              <a:t>a[-5]   </a:t>
            </a:r>
            <a:r>
              <a:rPr lang="en-US" dirty="0" smtClean="0">
                <a:latin typeface="Calibri" pitchFamily="34" charset="0"/>
                <a:cs typeface="Calibri" pitchFamily="34" charset="0"/>
              </a:rPr>
              <a:t>	a</a:t>
            </a:r>
            <a:r>
              <a:rPr lang="en-US" dirty="0">
                <a:latin typeface="Calibri" pitchFamily="34" charset="0"/>
                <a:cs typeface="Calibri" pitchFamily="34" charset="0"/>
              </a:rPr>
              <a:t>[-4]   </a:t>
            </a:r>
            <a:r>
              <a:rPr lang="en-US" dirty="0" smtClean="0">
                <a:latin typeface="Calibri" pitchFamily="34" charset="0"/>
                <a:cs typeface="Calibri" pitchFamily="34" charset="0"/>
              </a:rPr>
              <a:t>	     a</a:t>
            </a:r>
            <a:r>
              <a:rPr lang="en-US" dirty="0">
                <a:latin typeface="Calibri" pitchFamily="34" charset="0"/>
                <a:cs typeface="Calibri" pitchFamily="34" charset="0"/>
              </a:rPr>
              <a:t>[-3] </a:t>
            </a:r>
            <a:r>
              <a:rPr lang="en-US" dirty="0" smtClean="0">
                <a:latin typeface="Calibri" pitchFamily="34" charset="0"/>
                <a:cs typeface="Calibri" pitchFamily="34" charset="0"/>
              </a:rPr>
              <a:t>   </a:t>
            </a:r>
            <a:r>
              <a:rPr lang="en-US" dirty="0" smtClean="0">
                <a:latin typeface="Calibri" pitchFamily="34" charset="0"/>
                <a:cs typeface="Calibri" pitchFamily="34" charset="0"/>
              </a:rPr>
              <a:t>a</a:t>
            </a:r>
            <a:r>
              <a:rPr lang="en-US" dirty="0">
                <a:latin typeface="Calibri" pitchFamily="34" charset="0"/>
                <a:cs typeface="Calibri" pitchFamily="34" charset="0"/>
              </a:rPr>
              <a:t>[-2]  </a:t>
            </a:r>
            <a:r>
              <a:rPr lang="en-US" dirty="0" smtClean="0">
                <a:latin typeface="Calibri" pitchFamily="34" charset="0"/>
                <a:cs typeface="Calibri" pitchFamily="34" charset="0"/>
              </a:rPr>
              <a:t>    a</a:t>
            </a:r>
            <a:r>
              <a:rPr lang="en-US" dirty="0">
                <a:latin typeface="Calibri" pitchFamily="34" charset="0"/>
                <a:cs typeface="Calibri" pitchFamily="34" charset="0"/>
              </a:rPr>
              <a:t>[-1] </a:t>
            </a:r>
          </a:p>
          <a:p>
            <a:pPr marL="0" indent="0" algn="just">
              <a:buNone/>
            </a:pPr>
            <a:r>
              <a:rPr lang="pt-BR" dirty="0" smtClean="0">
                <a:latin typeface="Calibri" pitchFamily="34" charset="0"/>
                <a:cs typeface="Calibri" pitchFamily="34" charset="0"/>
              </a:rPr>
              <a:t>&gt;&gt;&gt; </a:t>
            </a:r>
            <a:r>
              <a:rPr lang="pt-BR" dirty="0" smtClean="0">
                <a:latin typeface="Calibri" pitchFamily="34" charset="0"/>
                <a:cs typeface="Calibri" pitchFamily="34" charset="0"/>
              </a:rPr>
              <a:t>a[0:3]</a:t>
            </a:r>
            <a:endParaRPr lang="pt-BR" dirty="0">
              <a:latin typeface="Calibri" pitchFamily="34" charset="0"/>
              <a:cs typeface="Calibri" pitchFamily="34" charset="0"/>
            </a:endParaRPr>
          </a:p>
          <a:p>
            <a:pPr marL="0" indent="0" algn="just">
              <a:buNone/>
            </a:pPr>
            <a:r>
              <a:rPr lang="pt-BR" dirty="0" smtClean="0">
                <a:latin typeface="Calibri" pitchFamily="34" charset="0"/>
                <a:cs typeface="Calibri" pitchFamily="34" charset="0"/>
              </a:rPr>
              <a:t>(‘H’, ‘E’, ‘L’)</a:t>
            </a:r>
            <a:endParaRPr lang="pt-BR" dirty="0">
              <a:latin typeface="Calibri" pitchFamily="34" charset="0"/>
              <a:cs typeface="Calibri" pitchFamily="34" charset="0"/>
            </a:endParaRPr>
          </a:p>
          <a:p>
            <a:pPr marL="0" indent="0" algn="just">
              <a:buNone/>
            </a:pPr>
            <a:r>
              <a:rPr lang="pt-BR" dirty="0">
                <a:latin typeface="Calibri" pitchFamily="34" charset="0"/>
                <a:cs typeface="Calibri" pitchFamily="34" charset="0"/>
              </a:rPr>
              <a:t>&gt;&gt;&gt; a[-4]</a:t>
            </a:r>
          </a:p>
          <a:p>
            <a:pPr marL="0" indent="0" algn="just">
              <a:buNone/>
            </a:pPr>
            <a:r>
              <a:rPr lang="pt-BR" dirty="0">
                <a:latin typeface="Calibri" pitchFamily="34" charset="0"/>
                <a:cs typeface="Calibri" pitchFamily="34" charset="0"/>
              </a:rPr>
              <a:t>'E'</a:t>
            </a:r>
          </a:p>
          <a:p>
            <a:pPr marL="0" indent="0" algn="just">
              <a:buNone/>
            </a:pPr>
            <a:endParaRPr lang="en-US"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755213264"/>
              </p:ext>
            </p:extLst>
          </p:nvPr>
        </p:nvGraphicFramePr>
        <p:xfrm>
          <a:off x="1066800" y="3505200"/>
          <a:ext cx="5080000" cy="3657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168400">
                  <a:extLst>
                    <a:ext uri="{9D8B030D-6E8A-4147-A177-3AD203B41FA5}">
                      <a16:colId xmlns:a16="http://schemas.microsoft.com/office/drawing/2014/main" xmlns="" val="20002"/>
                    </a:ext>
                  </a:extLst>
                </a:gridCol>
                <a:gridCol w="8636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tblGrid>
              <a:tr h="0">
                <a:tc>
                  <a:txBody>
                    <a:bodyPr/>
                    <a:lstStyle/>
                    <a:p>
                      <a:pPr algn="ctr"/>
                      <a:r>
                        <a:rPr lang="en-US" dirty="0">
                          <a:solidFill>
                            <a:schemeClr val="tx1"/>
                          </a:solidFill>
                          <a:latin typeface="Courier New" pitchFamily="49" charset="0"/>
                          <a:cs typeface="Courier New"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Courier New" pitchFamily="49" charset="0"/>
                          <a:cs typeface="Courier New" pitchFamily="49" charset="0"/>
                        </a:rPr>
                        <a:t>L</a:t>
                      </a:r>
                      <a:endParaRPr lang="en-US"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 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4387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solidFill>
                  <a:schemeClr val="tx1"/>
                </a:solidFill>
              </a:rPr>
              <a:t>Tuples are immutable</a:t>
            </a:r>
          </a:p>
        </p:txBody>
      </p:sp>
      <p:sp>
        <p:nvSpPr>
          <p:cNvPr id="3" name="Content Placeholder 2"/>
          <p:cNvSpPr>
            <a:spLocks noGrp="1"/>
          </p:cNvSpPr>
          <p:nvPr>
            <p:ph sz="quarter" idx="1"/>
          </p:nvPr>
        </p:nvSpPr>
        <p:spPr>
          <a:xfrm>
            <a:off x="457200" y="838200"/>
            <a:ext cx="8229600" cy="4937760"/>
          </a:xfrm>
        </p:spPr>
        <p:txBody>
          <a:bodyPr>
            <a:normAutofit/>
          </a:bodyPr>
          <a:lstStyle/>
          <a:p>
            <a:pPr marL="0" indent="0">
              <a:buNone/>
            </a:pPr>
            <a:r>
              <a:rPr lang="en-US" dirty="0">
                <a:latin typeface="Calibri" pitchFamily="34" charset="0"/>
                <a:cs typeface="Calibri" pitchFamily="34" charset="0"/>
              </a:rPr>
              <a:t>Unlike Lists we cannot change the elements of tuples. </a:t>
            </a:r>
          </a:p>
          <a:p>
            <a:pPr marL="0" indent="0">
              <a:buNone/>
            </a:pPr>
            <a:r>
              <a:rPr lang="fr-FR" dirty="0" smtClean="0">
                <a:latin typeface="Calibri" pitchFamily="34" charset="0"/>
                <a:cs typeface="Calibri" pitchFamily="34" charset="0"/>
              </a:rPr>
              <a:t>&gt;&gt;&gt; </a:t>
            </a:r>
            <a:r>
              <a:rPr lang="fr-FR" dirty="0">
                <a:latin typeface="Calibri" pitchFamily="34" charset="0"/>
                <a:cs typeface="Calibri" pitchFamily="34" charset="0"/>
              </a:rPr>
              <a:t>t=(['A','B'],['C','D'])</a:t>
            </a:r>
          </a:p>
          <a:p>
            <a:pPr marL="0" indent="0">
              <a:buNone/>
            </a:pPr>
            <a:r>
              <a:rPr lang="fr-FR" dirty="0">
                <a:latin typeface="Calibri" pitchFamily="34" charset="0"/>
                <a:cs typeface="Calibri" pitchFamily="34" charset="0"/>
              </a:rPr>
              <a:t>&gt;&gt;&gt; type(t)</a:t>
            </a:r>
          </a:p>
          <a:p>
            <a:pPr marL="0" indent="0">
              <a:buNone/>
            </a:pPr>
            <a:r>
              <a:rPr lang="fr-FR" dirty="0">
                <a:latin typeface="Calibri" pitchFamily="34" charset="0"/>
                <a:cs typeface="Calibri" pitchFamily="34" charset="0"/>
              </a:rPr>
              <a:t>&lt;class '</a:t>
            </a:r>
            <a:r>
              <a:rPr lang="fr-FR" dirty="0" err="1">
                <a:latin typeface="Calibri" pitchFamily="34" charset="0"/>
                <a:cs typeface="Calibri" pitchFamily="34" charset="0"/>
              </a:rPr>
              <a:t>tuple</a:t>
            </a:r>
            <a:r>
              <a:rPr lang="fr-FR" dirty="0">
                <a:latin typeface="Calibri" pitchFamily="34" charset="0"/>
                <a:cs typeface="Calibri" pitchFamily="34" charset="0"/>
              </a:rPr>
              <a:t>'&gt;</a:t>
            </a:r>
          </a:p>
          <a:p>
            <a:pPr marL="0" indent="0">
              <a:buNone/>
            </a:pPr>
            <a:r>
              <a:rPr lang="en-US" dirty="0">
                <a:latin typeface="Calibri" pitchFamily="34" charset="0"/>
                <a:cs typeface="Calibri" pitchFamily="34" charset="0"/>
              </a:rPr>
              <a:t>&gt;&gt;&gt; t[0]=['</a:t>
            </a:r>
            <a:r>
              <a:rPr lang="en-US" dirty="0" err="1">
                <a:latin typeface="Calibri" pitchFamily="34" charset="0"/>
                <a:cs typeface="Calibri" pitchFamily="34" charset="0"/>
              </a:rPr>
              <a:t>x','Y</a:t>
            </a:r>
            <a:r>
              <a:rPr lang="en-US" dirty="0">
                <a:latin typeface="Calibri" pitchFamily="34" charset="0"/>
                <a:cs typeface="Calibri" pitchFamily="34" charset="0"/>
              </a:rPr>
              <a:t>']</a:t>
            </a:r>
          </a:p>
          <a:p>
            <a:pPr marL="0" indent="0">
              <a:buNone/>
            </a:pPr>
            <a:r>
              <a:rPr lang="en-US" b="1" dirty="0" err="1">
                <a:latin typeface="Calibri" pitchFamily="34" charset="0"/>
                <a:cs typeface="Calibri" pitchFamily="34" charset="0"/>
              </a:rPr>
              <a:t>Traceback</a:t>
            </a:r>
            <a:r>
              <a:rPr lang="en-US" b="1" dirty="0">
                <a:latin typeface="Calibri" pitchFamily="34" charset="0"/>
                <a:cs typeface="Calibri" pitchFamily="34" charset="0"/>
              </a:rPr>
              <a:t> (most recent call last):</a:t>
            </a:r>
          </a:p>
          <a:p>
            <a:pPr marL="0" indent="0">
              <a:buNone/>
            </a:pPr>
            <a:r>
              <a:rPr lang="en-US" b="1" dirty="0">
                <a:latin typeface="Calibri" pitchFamily="34" charset="0"/>
                <a:cs typeface="Calibri" pitchFamily="34" charset="0"/>
              </a:rPr>
              <a:t>  File "&lt;pyshell#30&gt;", line 1, in &lt;module&gt;</a:t>
            </a:r>
          </a:p>
          <a:p>
            <a:pPr marL="0" indent="0">
              <a:buNone/>
            </a:pPr>
            <a:r>
              <a:rPr lang="en-US" b="1" dirty="0">
                <a:latin typeface="Calibri" pitchFamily="34" charset="0"/>
                <a:cs typeface="Calibri" pitchFamily="34" charset="0"/>
              </a:rPr>
              <a:t>    t[0]=['</a:t>
            </a:r>
            <a:r>
              <a:rPr lang="en-US" b="1" dirty="0" err="1">
                <a:latin typeface="Calibri" pitchFamily="34" charset="0"/>
                <a:cs typeface="Calibri" pitchFamily="34" charset="0"/>
              </a:rPr>
              <a:t>x','Y</a:t>
            </a:r>
            <a:r>
              <a:rPr lang="en-US" b="1" dirty="0">
                <a:latin typeface="Calibri" pitchFamily="34" charset="0"/>
                <a:cs typeface="Calibri" pitchFamily="34" charset="0"/>
              </a:rPr>
              <a:t>']</a:t>
            </a:r>
          </a:p>
          <a:p>
            <a:pPr marL="0" indent="0">
              <a:buNone/>
            </a:pPr>
            <a:r>
              <a:rPr lang="en-US" b="1" dirty="0" err="1">
                <a:latin typeface="Calibri" pitchFamily="34" charset="0"/>
                <a:cs typeface="Calibri" pitchFamily="34" charset="0"/>
              </a:rPr>
              <a:t>TypeError</a:t>
            </a:r>
            <a:r>
              <a:rPr lang="en-US" b="1" dirty="0">
                <a:latin typeface="Calibri" pitchFamily="34" charset="0"/>
                <a:cs typeface="Calibri" pitchFamily="34" charset="0"/>
              </a:rPr>
              <a:t>: 'tuple' object does not support item assignment</a:t>
            </a:r>
            <a:endParaRPr lang="fr-FR"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p:txBody>
      </p:sp>
    </p:spTree>
    <p:extLst>
      <p:ext uri="{BB962C8B-B14F-4D97-AF65-F5344CB8AC3E}">
        <p14:creationId xmlns:p14="http://schemas.microsoft.com/office/powerpoint/2010/main" xmlns="" val="122867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b="1" dirty="0">
                <a:solidFill>
                  <a:schemeClr val="tx1"/>
                </a:solidFill>
              </a:rPr>
              <a:t>The + and * operator on Tuples </a:t>
            </a:r>
          </a:p>
        </p:txBody>
      </p:sp>
      <p:sp>
        <p:nvSpPr>
          <p:cNvPr id="3" name="Content Placeholder 2"/>
          <p:cNvSpPr>
            <a:spLocks noGrp="1"/>
          </p:cNvSpPr>
          <p:nvPr>
            <p:ph sz="quarter" idx="1"/>
          </p:nvPr>
        </p:nvSpPr>
        <p:spPr>
          <a:xfrm>
            <a:off x="228600" y="685800"/>
            <a:ext cx="8610600" cy="5257800"/>
          </a:xfrm>
        </p:spPr>
        <p:txBody>
          <a:bodyPr>
            <a:noAutofit/>
          </a:bodyPr>
          <a:lstStyle/>
          <a:p>
            <a:pPr marL="0" indent="0" algn="just">
              <a:buNone/>
            </a:pPr>
            <a:r>
              <a:rPr lang="en-US" sz="2200" dirty="0">
                <a:latin typeface="Calibri" pitchFamily="34" charset="0"/>
                <a:cs typeface="Calibri" pitchFamily="34" charset="0"/>
              </a:rPr>
              <a:t> </a:t>
            </a:r>
            <a:r>
              <a:rPr lang="en-US" sz="2200" b="1" dirty="0">
                <a:latin typeface="Calibri" pitchFamily="34" charset="0"/>
                <a:cs typeface="Calibri" pitchFamily="34" charset="0"/>
              </a:rPr>
              <a:t>The + operator -</a:t>
            </a:r>
            <a:r>
              <a:rPr lang="en-US" sz="2200" dirty="0">
                <a:latin typeface="Calibri" pitchFamily="34" charset="0"/>
                <a:cs typeface="Calibri" pitchFamily="34" charset="0"/>
              </a:rPr>
              <a:t>  The concatenation + operator is used to join two tuples.  </a:t>
            </a:r>
          </a:p>
          <a:p>
            <a:pPr marL="0" indent="0" algn="just">
              <a:buNone/>
            </a:pPr>
            <a:r>
              <a:rPr lang="en-US" sz="2200" b="1" dirty="0">
                <a:latin typeface="Calibri" pitchFamily="34" charset="0"/>
                <a:cs typeface="Calibri" pitchFamily="34" charset="0"/>
              </a:rPr>
              <a:t>Example:</a:t>
            </a:r>
          </a:p>
          <a:p>
            <a:pPr marL="0" indent="0" algn="just">
              <a:buNone/>
            </a:pPr>
            <a:r>
              <a:rPr lang="en-US" sz="2200" dirty="0">
                <a:latin typeface="Calibri" pitchFamily="34" charset="0"/>
                <a:cs typeface="Calibri" pitchFamily="34" charset="0"/>
              </a:rPr>
              <a:t>&gt;&gt;&gt; a=('A','B')</a:t>
            </a:r>
          </a:p>
          <a:p>
            <a:pPr marL="0" indent="0" algn="just">
              <a:buNone/>
            </a:pPr>
            <a:r>
              <a:rPr lang="en-US" sz="2200" dirty="0">
                <a:latin typeface="Calibri" pitchFamily="34" charset="0"/>
                <a:cs typeface="Calibri" pitchFamily="34" charset="0"/>
              </a:rPr>
              <a:t>&gt;&gt;&gt; b=(1,2)</a:t>
            </a:r>
          </a:p>
          <a:p>
            <a:pPr marL="0" indent="0" algn="just">
              <a:buNone/>
            </a:pPr>
            <a:r>
              <a:rPr lang="en-US" sz="2200" dirty="0">
                <a:latin typeface="Calibri" pitchFamily="34" charset="0"/>
                <a:cs typeface="Calibri" pitchFamily="34" charset="0"/>
              </a:rPr>
              <a:t>&gt;&gt;&gt; </a:t>
            </a:r>
            <a:r>
              <a:rPr lang="en-US" sz="2200" dirty="0" err="1">
                <a:latin typeface="Calibri" pitchFamily="34" charset="0"/>
                <a:cs typeface="Calibri" pitchFamily="34" charset="0"/>
              </a:rPr>
              <a:t>a+b</a:t>
            </a:r>
            <a:endParaRPr lang="en-US" sz="2200" dirty="0">
              <a:latin typeface="Calibri" pitchFamily="34" charset="0"/>
              <a:cs typeface="Calibri" pitchFamily="34" charset="0"/>
            </a:endParaRPr>
          </a:p>
          <a:p>
            <a:pPr marL="0" indent="0" algn="just">
              <a:buNone/>
            </a:pPr>
            <a:r>
              <a:rPr lang="en-US" sz="2200" dirty="0">
                <a:latin typeface="Calibri" pitchFamily="34" charset="0"/>
                <a:cs typeface="Calibri" pitchFamily="34" charset="0"/>
              </a:rPr>
              <a:t>('A', 'B', 1, 2)</a:t>
            </a:r>
          </a:p>
          <a:p>
            <a:pPr marL="0" indent="0" algn="just">
              <a:buNone/>
            </a:pPr>
            <a:r>
              <a:rPr lang="en-US" sz="2200" dirty="0">
                <a:latin typeface="Calibri" pitchFamily="34" charset="0"/>
                <a:cs typeface="Calibri" pitchFamily="34" charset="0"/>
              </a:rPr>
              <a:t>&gt;&gt;&gt; type(</a:t>
            </a:r>
            <a:r>
              <a:rPr lang="en-US" sz="2200" dirty="0" err="1">
                <a:latin typeface="Calibri" pitchFamily="34" charset="0"/>
                <a:cs typeface="Calibri" pitchFamily="34" charset="0"/>
              </a:rPr>
              <a:t>a+b</a:t>
            </a:r>
            <a:r>
              <a:rPr lang="en-US" sz="2200" dirty="0">
                <a:latin typeface="Calibri" pitchFamily="34" charset="0"/>
                <a:cs typeface="Calibri" pitchFamily="34" charset="0"/>
              </a:rPr>
              <a:t>)</a:t>
            </a:r>
          </a:p>
          <a:p>
            <a:pPr marL="0" indent="0" algn="just">
              <a:buNone/>
            </a:pPr>
            <a:r>
              <a:rPr lang="en-US" sz="2200" dirty="0">
                <a:latin typeface="Calibri" pitchFamily="34" charset="0"/>
                <a:cs typeface="Calibri" pitchFamily="34" charset="0"/>
              </a:rPr>
              <a:t>&lt;class 'tuple'&gt; </a:t>
            </a:r>
          </a:p>
          <a:p>
            <a:pPr marL="0" indent="0" algn="just">
              <a:buNone/>
            </a:pPr>
            <a:r>
              <a:rPr lang="en-US" sz="2200" dirty="0">
                <a:latin typeface="Calibri" pitchFamily="34" charset="0"/>
                <a:cs typeface="Calibri" pitchFamily="34" charset="0"/>
              </a:rPr>
              <a:t> </a:t>
            </a:r>
            <a:r>
              <a:rPr lang="en-US" sz="2200" b="1" dirty="0">
                <a:latin typeface="Calibri" pitchFamily="34" charset="0"/>
                <a:cs typeface="Calibri" pitchFamily="34" charset="0"/>
              </a:rPr>
              <a:t>The * operator – </a:t>
            </a:r>
            <a:r>
              <a:rPr lang="en-US" sz="2200" dirty="0">
                <a:latin typeface="Calibri" pitchFamily="34" charset="0"/>
                <a:cs typeface="Calibri" pitchFamily="34" charset="0"/>
              </a:rPr>
              <a:t>It is used to replicate the elements of a tuple. </a:t>
            </a:r>
            <a:r>
              <a:rPr lang="en-US" sz="2200" b="1" dirty="0">
                <a:latin typeface="Calibri" pitchFamily="34" charset="0"/>
                <a:cs typeface="Calibri" pitchFamily="34" charset="0"/>
              </a:rPr>
              <a:t>   </a:t>
            </a:r>
          </a:p>
          <a:p>
            <a:pPr marL="0" indent="0" algn="just">
              <a:buNone/>
            </a:pPr>
            <a:r>
              <a:rPr lang="en-US" sz="2200" dirty="0">
                <a:latin typeface="Calibri" pitchFamily="34" charset="0"/>
                <a:cs typeface="Calibri" pitchFamily="34" charset="0"/>
              </a:rPr>
              <a:t>&gt;&gt;&gt; t = (1,2,3)</a:t>
            </a:r>
          </a:p>
          <a:p>
            <a:pPr marL="0" indent="0" algn="just">
              <a:buNone/>
            </a:pPr>
            <a:r>
              <a:rPr lang="en-US" sz="2200" dirty="0">
                <a:latin typeface="Calibri" pitchFamily="34" charset="0"/>
                <a:cs typeface="Calibri" pitchFamily="34" charset="0"/>
              </a:rPr>
              <a:t>&gt;&gt;&gt; t *2</a:t>
            </a:r>
          </a:p>
          <a:p>
            <a:pPr marL="0" indent="0" algn="just">
              <a:buNone/>
            </a:pPr>
            <a:r>
              <a:rPr lang="en-US" sz="2200" dirty="0">
                <a:latin typeface="Calibri" pitchFamily="34" charset="0"/>
                <a:cs typeface="Calibri" pitchFamily="34" charset="0"/>
              </a:rPr>
              <a:t>(1, 2, 3, 1, 2, 3)</a:t>
            </a:r>
          </a:p>
          <a:p>
            <a:pPr marL="0" indent="0" algn="just">
              <a:buNone/>
            </a:pPr>
            <a:endParaRPr lang="en-US" sz="2200" b="1" dirty="0">
              <a:latin typeface="Calibri" pitchFamily="34" charset="0"/>
              <a:cs typeface="Calibri" pitchFamily="34" charset="0"/>
            </a:endParaRPr>
          </a:p>
          <a:p>
            <a:pPr marL="0" indent="0" algn="just">
              <a:buNone/>
            </a:pPr>
            <a:endParaRPr lang="en-US" sz="2200" dirty="0">
              <a:latin typeface="Calibri" pitchFamily="34" charset="0"/>
              <a:cs typeface="Calibri" pitchFamily="34" charset="0"/>
            </a:endParaRPr>
          </a:p>
          <a:p>
            <a:pPr marL="0" indent="0" algn="just">
              <a:buNone/>
            </a:pPr>
            <a:endParaRPr lang="en-US" sz="2200" dirty="0">
              <a:latin typeface="Calibri" pitchFamily="34" charset="0"/>
              <a:cs typeface="Calibri" pitchFamily="34" charset="0"/>
            </a:endParaRPr>
          </a:p>
          <a:p>
            <a:endParaRPr lang="en-US" sz="2200" dirty="0">
              <a:latin typeface="Calibri" pitchFamily="34" charset="0"/>
              <a:cs typeface="Calibri" pitchFamily="34" charset="0"/>
            </a:endParaRPr>
          </a:p>
        </p:txBody>
      </p:sp>
    </p:spTree>
    <p:extLst>
      <p:ext uri="{BB962C8B-B14F-4D97-AF65-F5344CB8AC3E}">
        <p14:creationId xmlns:p14="http://schemas.microsoft.com/office/powerpoint/2010/main" xmlns="" val="2814401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just"/>
            <a:r>
              <a:rPr lang="en-US" b="1" dirty="0">
                <a:solidFill>
                  <a:schemeClr val="tx1"/>
                </a:solidFill>
              </a:rPr>
              <a:t>Sorting elements of  Tuple</a:t>
            </a:r>
          </a:p>
        </p:txBody>
      </p:sp>
      <p:sp>
        <p:nvSpPr>
          <p:cNvPr id="3" name="Content Placeholder 2"/>
          <p:cNvSpPr>
            <a:spLocks noGrp="1"/>
          </p:cNvSpPr>
          <p:nvPr>
            <p:ph sz="quarter" idx="1"/>
          </p:nvPr>
        </p:nvSpPr>
        <p:spPr>
          <a:xfrm>
            <a:off x="457200" y="762000"/>
            <a:ext cx="8229600" cy="5486400"/>
          </a:xfrm>
        </p:spPr>
        <p:txBody>
          <a:bodyPr>
            <a:noAutofit/>
          </a:bodyPr>
          <a:lstStyle/>
          <a:p>
            <a:pPr marL="0" indent="0" algn="just">
              <a:buNone/>
            </a:pPr>
            <a:r>
              <a:rPr lang="en-US" sz="2200" dirty="0">
                <a:latin typeface="Calibri" pitchFamily="34" charset="0"/>
                <a:cs typeface="Calibri" pitchFamily="34" charset="0"/>
              </a:rPr>
              <a:t> Tuple </a:t>
            </a:r>
            <a:r>
              <a:rPr lang="en-US" sz="2200" b="1" dirty="0">
                <a:latin typeface="Calibri" pitchFamily="34" charset="0"/>
                <a:cs typeface="Calibri" pitchFamily="34" charset="0"/>
              </a:rPr>
              <a:t>does not </a:t>
            </a:r>
            <a:r>
              <a:rPr lang="en-US" sz="2200" dirty="0">
                <a:latin typeface="Calibri" pitchFamily="34" charset="0"/>
                <a:cs typeface="Calibri" pitchFamily="34" charset="0"/>
              </a:rPr>
              <a:t>support any sort method to sort the contents of Tuple.   </a:t>
            </a:r>
          </a:p>
          <a:p>
            <a:pPr marL="0" indent="0" algn="just">
              <a:buNone/>
            </a:pPr>
            <a:r>
              <a:rPr lang="en-US" sz="2200" b="1" dirty="0" smtClean="0">
                <a:latin typeface="Calibri" pitchFamily="34" charset="0"/>
                <a:cs typeface="Calibri" pitchFamily="34" charset="0"/>
              </a:rPr>
              <a:t>Following </a:t>
            </a:r>
            <a:r>
              <a:rPr lang="en-US" sz="2200" b="1" dirty="0">
                <a:latin typeface="Calibri" pitchFamily="34" charset="0"/>
                <a:cs typeface="Calibri" pitchFamily="34" charset="0"/>
              </a:rPr>
              <a:t>are the steps required to sort the elements of Tuple.</a:t>
            </a:r>
            <a:endParaRPr lang="en-US" sz="2200" dirty="0">
              <a:latin typeface="Calibri" pitchFamily="34" charset="0"/>
              <a:cs typeface="Calibri" pitchFamily="34" charset="0"/>
            </a:endParaRPr>
          </a:p>
          <a:p>
            <a:pPr marL="0" indent="0" algn="just">
              <a:buNone/>
            </a:pPr>
            <a:r>
              <a:rPr lang="en-US" sz="2200" dirty="0">
                <a:latin typeface="Calibri" pitchFamily="34" charset="0"/>
                <a:cs typeface="Calibri" pitchFamily="34" charset="0"/>
              </a:rPr>
              <a:t>  a. Create Tuple</a:t>
            </a:r>
          </a:p>
          <a:p>
            <a:pPr marL="0" indent="0" algn="just">
              <a:buNone/>
            </a:pPr>
            <a:r>
              <a:rPr lang="en-US" sz="2200" dirty="0">
                <a:latin typeface="Calibri" pitchFamily="34" charset="0"/>
                <a:cs typeface="Calibri" pitchFamily="34" charset="0"/>
              </a:rPr>
              <a:t>  b. Convert Tuple  to List  </a:t>
            </a:r>
          </a:p>
          <a:p>
            <a:pPr marL="0" indent="0" algn="just">
              <a:buNone/>
            </a:pPr>
            <a:r>
              <a:rPr lang="en-US" sz="2200" dirty="0">
                <a:latin typeface="Calibri" pitchFamily="34" charset="0"/>
                <a:cs typeface="Calibri" pitchFamily="34" charset="0"/>
              </a:rPr>
              <a:t>  c. Use sort method of list </a:t>
            </a:r>
          </a:p>
          <a:p>
            <a:pPr marL="0" indent="0" algn="just">
              <a:buNone/>
            </a:pPr>
            <a:r>
              <a:rPr lang="en-US" sz="2200" dirty="0">
                <a:latin typeface="Calibri" pitchFamily="34" charset="0"/>
                <a:cs typeface="Calibri" pitchFamily="34" charset="0"/>
              </a:rPr>
              <a:t>  d. Convert back from list to tuple.   </a:t>
            </a:r>
          </a:p>
          <a:p>
            <a:pPr marL="0" indent="0" algn="just">
              <a:buNone/>
            </a:pPr>
            <a:r>
              <a:rPr lang="en-US" sz="2200" b="1" u="sng" dirty="0" smtClean="0">
                <a:latin typeface="Calibri" pitchFamily="34" charset="0"/>
                <a:cs typeface="Calibri" pitchFamily="34" charset="0"/>
              </a:rPr>
              <a:t>Example</a:t>
            </a:r>
            <a:r>
              <a:rPr lang="en-US" sz="2200" b="1" u="sng" dirty="0">
                <a:latin typeface="Calibri" pitchFamily="34" charset="0"/>
                <a:cs typeface="Calibri" pitchFamily="34" charset="0"/>
              </a:rPr>
              <a:t>:</a:t>
            </a:r>
          </a:p>
          <a:p>
            <a:pPr marL="0" indent="0" algn="just">
              <a:buNone/>
            </a:pPr>
            <a:r>
              <a:rPr lang="fr-FR" sz="2200" dirty="0">
                <a:latin typeface="Calibri" pitchFamily="34" charset="0"/>
                <a:cs typeface="Calibri" pitchFamily="34" charset="0"/>
              </a:rPr>
              <a:t>&gt;&gt;&gt; t=(76,45,23,11)    </a:t>
            </a:r>
            <a:r>
              <a:rPr lang="fr-FR" sz="2200" b="1" dirty="0">
                <a:latin typeface="Calibri" pitchFamily="34" charset="0"/>
                <a:cs typeface="Calibri" pitchFamily="34" charset="0"/>
              </a:rPr>
              <a:t>#</a:t>
            </a:r>
            <a:r>
              <a:rPr lang="fr-FR" sz="2200" b="1" dirty="0" err="1">
                <a:latin typeface="Calibri" pitchFamily="34" charset="0"/>
                <a:cs typeface="Calibri" pitchFamily="34" charset="0"/>
              </a:rPr>
              <a:t>Tuple</a:t>
            </a:r>
            <a:endParaRPr lang="fr-FR" sz="2200" b="1" dirty="0">
              <a:latin typeface="Calibri" pitchFamily="34" charset="0"/>
              <a:cs typeface="Calibri" pitchFamily="34" charset="0"/>
            </a:endParaRPr>
          </a:p>
          <a:p>
            <a:pPr marL="0" indent="0" algn="just">
              <a:buNone/>
            </a:pPr>
            <a:r>
              <a:rPr lang="fr-FR" sz="2200" dirty="0">
                <a:latin typeface="Calibri" pitchFamily="34" charset="0"/>
                <a:cs typeface="Calibri" pitchFamily="34" charset="0"/>
              </a:rPr>
              <a:t>&gt;&gt;&gt; t=</a:t>
            </a:r>
            <a:r>
              <a:rPr lang="fr-FR" sz="2200" dirty="0" err="1">
                <a:latin typeface="Calibri" pitchFamily="34" charset="0"/>
                <a:cs typeface="Calibri" pitchFamily="34" charset="0"/>
              </a:rPr>
              <a:t>list</a:t>
            </a:r>
            <a:r>
              <a:rPr lang="fr-FR" sz="2200" dirty="0">
                <a:latin typeface="Calibri" pitchFamily="34" charset="0"/>
                <a:cs typeface="Calibri" pitchFamily="34" charset="0"/>
              </a:rPr>
              <a:t>(t)          </a:t>
            </a:r>
            <a:r>
              <a:rPr lang="fr-FR" sz="2200" b="1" dirty="0">
                <a:latin typeface="Calibri" pitchFamily="34" charset="0"/>
                <a:cs typeface="Calibri" pitchFamily="34" charset="0"/>
              </a:rPr>
              <a:t>#</a:t>
            </a:r>
            <a:r>
              <a:rPr lang="fr-FR" sz="2200" b="1" dirty="0" err="1">
                <a:latin typeface="Calibri" pitchFamily="34" charset="0"/>
                <a:cs typeface="Calibri" pitchFamily="34" charset="0"/>
              </a:rPr>
              <a:t>Converted</a:t>
            </a:r>
            <a:r>
              <a:rPr lang="fr-FR" sz="2200" b="1" dirty="0">
                <a:latin typeface="Calibri" pitchFamily="34" charset="0"/>
                <a:cs typeface="Calibri" pitchFamily="34" charset="0"/>
              </a:rPr>
              <a:t> </a:t>
            </a:r>
            <a:r>
              <a:rPr lang="fr-FR" sz="2200" b="1" dirty="0" err="1">
                <a:latin typeface="Calibri" pitchFamily="34" charset="0"/>
                <a:cs typeface="Calibri" pitchFamily="34" charset="0"/>
              </a:rPr>
              <a:t>Tuple</a:t>
            </a:r>
            <a:r>
              <a:rPr lang="fr-FR" sz="2200" b="1" dirty="0">
                <a:latin typeface="Calibri" pitchFamily="34" charset="0"/>
                <a:cs typeface="Calibri" pitchFamily="34" charset="0"/>
              </a:rPr>
              <a:t> to a List</a:t>
            </a:r>
          </a:p>
          <a:p>
            <a:pPr marL="0" indent="0" algn="just">
              <a:buNone/>
            </a:pPr>
            <a:r>
              <a:rPr lang="fr-FR" sz="2200" dirty="0">
                <a:latin typeface="Calibri" pitchFamily="34" charset="0"/>
                <a:cs typeface="Calibri" pitchFamily="34" charset="0"/>
              </a:rPr>
              <a:t>&gt;&gt;&gt; </a:t>
            </a:r>
            <a:r>
              <a:rPr lang="fr-FR" sz="2200" dirty="0" err="1">
                <a:latin typeface="Calibri" pitchFamily="34" charset="0"/>
                <a:cs typeface="Calibri" pitchFamily="34" charset="0"/>
              </a:rPr>
              <a:t>t.sort</a:t>
            </a:r>
            <a:r>
              <a:rPr lang="fr-FR" sz="2200" dirty="0">
                <a:latin typeface="Calibri" pitchFamily="34" charset="0"/>
                <a:cs typeface="Calibri" pitchFamily="34" charset="0"/>
              </a:rPr>
              <a:t>()           </a:t>
            </a:r>
            <a:r>
              <a:rPr lang="fr-FR" sz="2200" b="1" dirty="0">
                <a:latin typeface="Calibri" pitchFamily="34" charset="0"/>
                <a:cs typeface="Calibri" pitchFamily="34" charset="0"/>
              </a:rPr>
              <a:t>#Sort </a:t>
            </a:r>
            <a:r>
              <a:rPr lang="fr-FR" sz="2200" b="1" dirty="0" err="1">
                <a:latin typeface="Calibri" pitchFamily="34" charset="0"/>
                <a:cs typeface="Calibri" pitchFamily="34" charset="0"/>
              </a:rPr>
              <a:t>method</a:t>
            </a:r>
            <a:r>
              <a:rPr lang="fr-FR" sz="2200" b="1" dirty="0">
                <a:latin typeface="Calibri" pitchFamily="34" charset="0"/>
                <a:cs typeface="Calibri" pitchFamily="34" charset="0"/>
              </a:rPr>
              <a:t> of List </a:t>
            </a:r>
          </a:p>
          <a:p>
            <a:pPr marL="0" indent="0" algn="just">
              <a:buNone/>
            </a:pPr>
            <a:r>
              <a:rPr lang="fr-FR" sz="2200" dirty="0">
                <a:latin typeface="Calibri" pitchFamily="34" charset="0"/>
                <a:cs typeface="Calibri" pitchFamily="34" charset="0"/>
              </a:rPr>
              <a:t>&gt;&gt;&gt; </a:t>
            </a:r>
            <a:r>
              <a:rPr lang="fr-FR" sz="2200" dirty="0" err="1">
                <a:latin typeface="Calibri" pitchFamily="34" charset="0"/>
                <a:cs typeface="Calibri" pitchFamily="34" charset="0"/>
              </a:rPr>
              <a:t>tuple</a:t>
            </a:r>
            <a:r>
              <a:rPr lang="fr-FR" sz="2200" dirty="0">
                <a:latin typeface="Calibri" pitchFamily="34" charset="0"/>
                <a:cs typeface="Calibri" pitchFamily="34" charset="0"/>
              </a:rPr>
              <a:t>(t)           </a:t>
            </a:r>
            <a:r>
              <a:rPr lang="fr-FR" sz="2200" b="1" dirty="0">
                <a:latin typeface="Calibri" pitchFamily="34" charset="0"/>
                <a:cs typeface="Calibri" pitchFamily="34" charset="0"/>
              </a:rPr>
              <a:t>#</a:t>
            </a:r>
            <a:r>
              <a:rPr lang="fr-FR" sz="2200" b="1" dirty="0" err="1">
                <a:latin typeface="Calibri" pitchFamily="34" charset="0"/>
                <a:cs typeface="Calibri" pitchFamily="34" charset="0"/>
              </a:rPr>
              <a:t>Converting</a:t>
            </a:r>
            <a:r>
              <a:rPr lang="fr-FR" sz="2200" b="1" dirty="0">
                <a:latin typeface="Calibri" pitchFamily="34" charset="0"/>
                <a:cs typeface="Calibri" pitchFamily="34" charset="0"/>
              </a:rPr>
              <a:t> List to </a:t>
            </a:r>
            <a:r>
              <a:rPr lang="fr-FR" sz="2200" b="1" dirty="0" err="1">
                <a:latin typeface="Calibri" pitchFamily="34" charset="0"/>
                <a:cs typeface="Calibri" pitchFamily="34" charset="0"/>
              </a:rPr>
              <a:t>tuple</a:t>
            </a:r>
            <a:r>
              <a:rPr lang="fr-FR" sz="2200" dirty="0">
                <a:latin typeface="Calibri" pitchFamily="34" charset="0"/>
                <a:cs typeface="Calibri" pitchFamily="34" charset="0"/>
              </a:rPr>
              <a:t> </a:t>
            </a:r>
          </a:p>
          <a:p>
            <a:pPr marL="0" indent="0" algn="just">
              <a:buNone/>
            </a:pPr>
            <a:r>
              <a:rPr lang="fr-FR" sz="2200" dirty="0">
                <a:latin typeface="Calibri" pitchFamily="34" charset="0"/>
                <a:cs typeface="Calibri" pitchFamily="34" charset="0"/>
              </a:rPr>
              <a:t>(11, 23, 45, 76)       </a:t>
            </a:r>
          </a:p>
          <a:p>
            <a:pPr marL="0" indent="0" algn="just">
              <a:buNone/>
            </a:pPr>
            <a:endParaRPr lang="en-US" sz="2200" b="1" u="sng" dirty="0">
              <a:latin typeface="Calibri" pitchFamily="34" charset="0"/>
              <a:cs typeface="Calibri" pitchFamily="34" charset="0"/>
            </a:endParaRPr>
          </a:p>
        </p:txBody>
      </p:sp>
    </p:spTree>
    <p:extLst>
      <p:ext uri="{BB962C8B-B14F-4D97-AF65-F5344CB8AC3E}">
        <p14:creationId xmlns:p14="http://schemas.microsoft.com/office/powerpoint/2010/main" xmlns="" val="1541456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338</TotalTime>
  <Words>1872</Words>
  <Application>Microsoft Office PowerPoint</Application>
  <PresentationFormat>On-screen Show (4:3)</PresentationFormat>
  <Paragraphs>331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Origin</vt:lpstr>
      <vt:lpstr>Slide 1</vt:lpstr>
      <vt:lpstr>Introduction to Tuples</vt:lpstr>
      <vt:lpstr>Introduction to Tuples</vt:lpstr>
      <vt:lpstr>Built-in functions for Tuples   </vt:lpstr>
      <vt:lpstr>Slide 5</vt:lpstr>
      <vt:lpstr>Indexing,  and  Slicing     </vt:lpstr>
      <vt:lpstr>Tuples are immutable</vt:lpstr>
      <vt:lpstr>The + and * operator on Tuples </vt:lpstr>
      <vt:lpstr>Sorting elements of  Tuple</vt:lpstr>
      <vt:lpstr>Zip() function </vt:lpstr>
      <vt:lpstr>Zip() function </vt:lpstr>
      <vt:lpstr>Zip() function </vt:lpstr>
      <vt:lpstr>Traverse Tuples from a List</vt:lpstr>
      <vt:lpstr>Passing Variable Length Arguments to a Tuple  ( will cover after Function) </vt:lpstr>
      <vt:lpstr>Write a program to convert input   T=("hello","are ","you","loving","python?") into Output:  T_new= ('hello', 'you', 'python?‘)   </vt:lpstr>
      <vt:lpstr>Introduction to sets  </vt:lpstr>
      <vt:lpstr>Methods of Set Class</vt:lpstr>
      <vt:lpstr>Set Operations</vt:lpstr>
      <vt:lpstr>Set Operations…..</vt:lpstr>
      <vt:lpstr>Set Operations…..</vt:lpstr>
      <vt:lpstr>Set Operations…..</vt:lpstr>
      <vt:lpstr>Introduction to Dictionaries </vt:lpstr>
      <vt:lpstr>Creating Dictionaries</vt:lpstr>
      <vt:lpstr>Adding new entries to a Existing Dict</vt:lpstr>
      <vt:lpstr>Deleting Entries from Dictionaries</vt:lpstr>
      <vt:lpstr>The Methods of Dictionary Class</vt:lpstr>
      <vt:lpstr>Traversing a Dictionary</vt:lpstr>
      <vt:lpstr>Nested Dictionaries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acer</cp:lastModifiedBy>
  <cp:revision>63</cp:revision>
  <dcterms:created xsi:type="dcterms:W3CDTF">2006-08-16T00:00:00Z</dcterms:created>
  <dcterms:modified xsi:type="dcterms:W3CDTF">2020-09-10T18:21:47Z</dcterms:modified>
</cp:coreProperties>
</file>