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C22B-E13C-4144-BAFA-755BE268013D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3FA6A-5096-420D-9831-8298041DAD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eaLnBrk="1" hangingPunct="1"/>
            <a:r>
              <a:rPr lang="en-US" altLang="en-US" sz="1200">
                <a:latin typeface="Times New Roman" pitchFamily="18" charset="0"/>
              </a:rPr>
              <a:t>Recursion in Pascal</a:t>
            </a:r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 eaLnBrk="1" hangingPunct="1"/>
            <a:fld id="{1273D76A-1AB6-4089-9454-988D24AF6CB5}" type="slidenum">
              <a:rPr lang="en-US" altLang="en-US" sz="1200">
                <a:latin typeface="Times New Roman" pitchFamily="18" charset="0"/>
              </a:rPr>
              <a:pPr algn="r" eaLnBrk="1" hangingPunct="1"/>
              <a:t>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>
              <a:buFontTx/>
              <a:buChar char="•"/>
            </a:pPr>
            <a:r>
              <a:rPr lang="en-US" altLang="en-US" smtClean="0"/>
              <a:t>Draw a memory map for each call to sum.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4" name="Oval 4"/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6" name="Freeform 6"/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7" name="Freeform 17"/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8" name="Freeform 18"/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0" name="Freeform 20"/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1" name="Freeform 21"/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2" name="Freeform 22"/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5" name="Freeform 25"/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6" name="Freeform 26"/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50" name="Freeform 30"/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51" name="Freeform 31"/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57" name="Rectangle 3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58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8EA4B0-081A-403A-8558-FB23BD1CF7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0CDB3-E060-4EDE-890E-55B6CF5757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CFD42-117A-4015-A1A9-68E1A4D665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55331-0ADE-4D4E-B665-752006938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16710-DE2B-4C99-B957-D5E7673B70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7D05D-2806-42E8-A4FB-D3957A58A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EBC7A-748A-42EF-9692-041CE80225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50F3E-B9EE-4384-B62E-B8552670A8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BA500-B35B-4EB8-AF0A-7340752197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64CAD-450F-4EAC-B2C8-758335D70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3D4BA-73EB-49B3-9370-7A827AC5E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0" name="Oval 4"/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2" name="Freeform 6"/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8" name="Freeform 12"/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9" name="Freeform 13"/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3" name="Freeform 17"/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4" name="Freeform 18"/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6" name="Freeform 20"/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7" name="Freeform 21"/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8" name="Freeform 22"/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9" name="Freeform 23"/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1" name="Freeform 25"/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2" name="Freeform 26"/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3" name="Oval 27"/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4" name="Oval 28"/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5" name="Oval 29"/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" name="Freeform 30"/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7" name="Freeform 31"/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30" name="AutoShape 34"/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31" name="Freeform 35"/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2" name="Freeform 36"/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3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34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35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36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BD3FD77-71D8-44A1-9D53-C5CE468A82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Remember that the factorial function, x!, is defined as x * (x-1) * (x-2)…*2*1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Here’s a solution to this using a for loop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def factorial(x):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dirty="0" smtClean="0"/>
              <a:t>fact </a:t>
            </a:r>
            <a:r>
              <a:rPr lang="en-US" dirty="0"/>
              <a:t>= 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range(x):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</a:t>
            </a:r>
            <a:r>
              <a:rPr lang="en-US" dirty="0" smtClean="0"/>
              <a:t>fact </a:t>
            </a:r>
            <a:r>
              <a:rPr lang="en-US" dirty="0"/>
              <a:t>= </a:t>
            </a:r>
            <a:r>
              <a:rPr lang="en-US" dirty="0" smtClean="0"/>
              <a:t>fact </a:t>
            </a:r>
            <a:r>
              <a:rPr lang="en-US" dirty="0"/>
              <a:t>* (i+1)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return </a:t>
            </a:r>
            <a:r>
              <a:rPr lang="en-US" dirty="0" smtClean="0"/>
              <a:t>fact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There’s another way you can define the factorial function</a:t>
            </a:r>
          </a:p>
          <a:p>
            <a:r>
              <a:rPr lang="en-US" sz="2800"/>
              <a:t>x! = x * (x-1)!</a:t>
            </a:r>
          </a:p>
          <a:p>
            <a:r>
              <a:rPr lang="en-US" sz="2800"/>
              <a:t>    = x * (x-1) * (x-2)!</a:t>
            </a:r>
          </a:p>
          <a:p>
            <a:r>
              <a:rPr lang="en-US" sz="2800"/>
              <a:t>    = x * (x-1) * (x-2) *… * 1 * 0!</a:t>
            </a:r>
          </a:p>
          <a:p>
            <a:r>
              <a:rPr lang="en-US" sz="2800"/>
              <a:t>0! = 1 by definition</a:t>
            </a:r>
          </a:p>
          <a:p>
            <a:r>
              <a:rPr lang="en-US" sz="2800"/>
              <a:t>In this way the function can be defined in terms of itself.  In code you can call a function from within itself, this is recursion.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Recursion takes place when a function calls itself.  The basic goal is to find a simpler version of the same function.</a:t>
            </a:r>
          </a:p>
          <a:p>
            <a:r>
              <a:rPr lang="en-US" sz="2800" dirty="0"/>
              <a:t>Another factorial function definition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def factorial(x):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if </a:t>
            </a:r>
            <a:r>
              <a:rPr lang="en-US" sz="2800" dirty="0"/>
              <a:t>(x==0):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  </a:t>
            </a:r>
            <a:r>
              <a:rPr lang="en-US" sz="2800" dirty="0" smtClean="0"/>
              <a:t>  </a:t>
            </a:r>
            <a:r>
              <a:rPr lang="en-US" sz="2800" dirty="0"/>
              <a:t>return 1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else</a:t>
            </a:r>
            <a:r>
              <a:rPr lang="en-US" sz="28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    return x * factorial(x-1)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229600" cy="4530725"/>
          </a:xfrm>
        </p:spPr>
        <p:txBody>
          <a:bodyPr/>
          <a:lstStyle/>
          <a:p>
            <a:r>
              <a:rPr lang="en-US" dirty="0"/>
              <a:t>What happens when we call factorial(3)</a:t>
            </a:r>
          </a:p>
          <a:p>
            <a:pPr lvl="1"/>
            <a:r>
              <a:rPr lang="en-US" sz="2400" dirty="0" smtClean="0"/>
              <a:t>factorial(3</a:t>
            </a:r>
            <a:r>
              <a:rPr lang="en-US" sz="2400" dirty="0"/>
              <a:t>) makes a call to factorial(2)</a:t>
            </a:r>
          </a:p>
          <a:p>
            <a:pPr lvl="2"/>
            <a:r>
              <a:rPr lang="en-US" dirty="0"/>
              <a:t>factorial(2) makes a call to factorial(1)</a:t>
            </a:r>
          </a:p>
          <a:p>
            <a:pPr lvl="3"/>
            <a:r>
              <a:rPr lang="en-US" sz="2400" dirty="0"/>
              <a:t>factorial(1) calls factorial(0)</a:t>
            </a:r>
          </a:p>
          <a:p>
            <a:pPr lvl="4"/>
            <a:r>
              <a:rPr lang="en-US" sz="2400" dirty="0"/>
              <a:t>factorial(0) returns 1</a:t>
            </a:r>
          </a:p>
          <a:p>
            <a:pPr lvl="3"/>
            <a:r>
              <a:rPr lang="en-US" sz="2400" dirty="0"/>
              <a:t>factorial(1) completes and returns 1</a:t>
            </a:r>
          </a:p>
          <a:p>
            <a:pPr lvl="2"/>
            <a:r>
              <a:rPr lang="en-US" dirty="0"/>
              <a:t>Now factorial(2) can complete and returns 2</a:t>
            </a:r>
          </a:p>
          <a:p>
            <a:pPr lvl="1"/>
            <a:r>
              <a:rPr lang="en-US" sz="2400" dirty="0"/>
              <a:t>And factorial(3) can complete and returns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The factorial function illustrates the two parts the every recursive function needs to have.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1. The recursion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 smtClean="0"/>
              <a:t> </a:t>
            </a:r>
            <a:r>
              <a:rPr lang="en-US" sz="2000" dirty="0"/>
              <a:t>def factorial(x):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        if (x==0):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            return 1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b="1" dirty="0"/>
              <a:t>else: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1" dirty="0"/>
              <a:t>            return x * factorial(x-1)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The recursion is where the function calls itself where it needs the answer to a simpler (smaller) version of the problem.  factorial(x) needs the answer to factorial(x-1) to complete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Sum=  1+3+5+7+11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 def sum(x):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        if (x==1):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            return 1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        </a:t>
            </a:r>
            <a:r>
              <a:rPr lang="en-US" sz="2000" b="1" dirty="0" smtClean="0"/>
              <a:t>else: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 smtClean="0"/>
              <a:t>            return x + sum(x-2)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 smtClean="0"/>
              <a:t>sum(11)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2. </a:t>
            </a:r>
            <a:r>
              <a:rPr lang="en-US" sz="2800" dirty="0"/>
              <a:t>The base case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def factorial(x):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b="1" dirty="0"/>
              <a:t>if (x==0):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        return 1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else: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return x * factorial(x-1)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base case gives a point where the problem doesn’t need to be broken down into a smaller version.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would happen without a base case?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def factorial(x):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return x * factorial(x-1)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114800" y="3429000"/>
            <a:ext cx="3733800" cy="1828800"/>
            <a:chOff x="2592" y="2160"/>
            <a:chExt cx="2352" cy="1152"/>
          </a:xfrm>
        </p:grpSpPr>
        <p:sp>
          <p:nvSpPr>
            <p:cNvPr id="31785" name="Text Box 53"/>
            <p:cNvSpPr txBox="1">
              <a:spLocks noChangeArrowheads="1"/>
            </p:cNvSpPr>
            <p:nvPr/>
          </p:nvSpPr>
          <p:spPr bwMode="auto">
            <a:xfrm>
              <a:off x="2592" y="2352"/>
              <a:ext cx="2352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sum (2)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if (2 == 1)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   return 1 </a:t>
              </a:r>
            </a:p>
          </p:txBody>
        </p:sp>
        <p:sp>
          <p:nvSpPr>
            <p:cNvPr id="31786" name="Rectangle 55"/>
            <p:cNvSpPr>
              <a:spLocks noChangeArrowheads="1"/>
            </p:cNvSpPr>
            <p:nvPr/>
          </p:nvSpPr>
          <p:spPr bwMode="auto">
            <a:xfrm>
              <a:off x="2592" y="2352"/>
              <a:ext cx="22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31787" name="Line 54"/>
            <p:cNvSpPr>
              <a:spLocks noChangeShapeType="1"/>
            </p:cNvSpPr>
            <p:nvPr/>
          </p:nvSpPr>
          <p:spPr bwMode="auto">
            <a:xfrm flipH="1">
              <a:off x="3120" y="2160"/>
              <a:ext cx="11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4572000" y="1752600"/>
            <a:ext cx="3733800" cy="1676400"/>
            <a:chOff x="2688" y="1152"/>
            <a:chExt cx="2352" cy="1056"/>
          </a:xfrm>
        </p:grpSpPr>
        <p:sp>
          <p:nvSpPr>
            <p:cNvPr id="31782" name="Text Box 45"/>
            <p:cNvSpPr txBox="1">
              <a:spLocks noChangeArrowheads="1"/>
            </p:cNvSpPr>
            <p:nvPr/>
          </p:nvSpPr>
          <p:spPr bwMode="auto">
            <a:xfrm>
              <a:off x="2688" y="1296"/>
              <a:ext cx="2352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sum (3)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if (3 == 1)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   return 1 </a:t>
              </a:r>
            </a:p>
          </p:txBody>
        </p:sp>
        <p:sp>
          <p:nvSpPr>
            <p:cNvPr id="31783" name="Line 46"/>
            <p:cNvSpPr>
              <a:spLocks noChangeShapeType="1"/>
            </p:cNvSpPr>
            <p:nvPr/>
          </p:nvSpPr>
          <p:spPr bwMode="auto">
            <a:xfrm flipH="1">
              <a:off x="3216" y="1152"/>
              <a:ext cx="12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31784" name="Rectangle 50"/>
            <p:cNvSpPr>
              <a:spLocks noChangeArrowheads="1"/>
            </p:cNvSpPr>
            <p:nvPr/>
          </p:nvSpPr>
          <p:spPr bwMode="auto">
            <a:xfrm>
              <a:off x="2688" y="1296"/>
              <a:ext cx="2256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5334000" y="4648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CA" altLang="en-US" sz="2400">
              <a:latin typeface="Tahoma" pitchFamily="34" charset="0"/>
            </a:endParaRPr>
          </a:p>
        </p:txBody>
      </p:sp>
      <p:sp>
        <p:nvSpPr>
          <p:cNvPr id="3174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Program: 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sumSeries.py</a:t>
            </a:r>
          </a:p>
        </p:txBody>
      </p:sp>
      <p:sp>
        <p:nvSpPr>
          <p:cNvPr id="3175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4191000" cy="4876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def sum(n):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if (n == 1):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return 1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else: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return (n + sum(n-1) 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def start():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last = input ("Enter the last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            number: 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last = (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)last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total = sum(last)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print ("The sum of the series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     from 1 to", last, "is",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     total)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start()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96000" y="1066800"/>
            <a:ext cx="2514600" cy="703263"/>
            <a:chOff x="2160" y="1152"/>
            <a:chExt cx="1152" cy="461"/>
          </a:xfrm>
        </p:grpSpPr>
        <p:sp>
          <p:nvSpPr>
            <p:cNvPr id="31780" name="Rectangle 11"/>
            <p:cNvSpPr>
              <a:spLocks noChangeArrowheads="1"/>
            </p:cNvSpPr>
            <p:nvPr/>
          </p:nvSpPr>
          <p:spPr bwMode="auto">
            <a:xfrm>
              <a:off x="2160" y="1152"/>
              <a:ext cx="1152" cy="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31781" name="Text Box 12"/>
            <p:cNvSpPr txBox="1">
              <a:spLocks noChangeArrowheads="1"/>
            </p:cNvSpPr>
            <p:nvPr/>
          </p:nvSpPr>
          <p:spPr bwMode="auto">
            <a:xfrm>
              <a:off x="2208" y="1152"/>
              <a:ext cx="1104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sumSeries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   total = sum(3)</a:t>
              </a:r>
            </a:p>
          </p:txBody>
        </p:sp>
      </p:grpSp>
      <p:sp>
        <p:nvSpPr>
          <p:cNvPr id="94256" name="Text Box 48"/>
          <p:cNvSpPr txBox="1">
            <a:spLocks noChangeArrowheads="1"/>
          </p:cNvSpPr>
          <p:nvPr/>
        </p:nvSpPr>
        <p:spPr bwMode="auto">
          <a:xfrm>
            <a:off x="5689600" y="22606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96600"/>
                </a:solidFill>
                <a:latin typeface="Tahoma" pitchFamily="34" charset="0"/>
              </a:rPr>
              <a:t>F</a:t>
            </a:r>
          </a:p>
        </p:txBody>
      </p:sp>
      <p:sp>
        <p:nvSpPr>
          <p:cNvPr id="94257" name="Text Box 49"/>
          <p:cNvSpPr txBox="1">
            <a:spLocks noChangeArrowheads="1"/>
          </p:cNvSpPr>
          <p:nvPr/>
        </p:nvSpPr>
        <p:spPr bwMode="auto">
          <a:xfrm>
            <a:off x="4648200" y="2895600"/>
            <a:ext cx="36576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</a:rPr>
              <a:t>   return (3 + sum (3 – 1))</a:t>
            </a:r>
          </a:p>
        </p:txBody>
      </p:sp>
      <p:sp>
        <p:nvSpPr>
          <p:cNvPr id="94265" name="Text Box 57"/>
          <p:cNvSpPr txBox="1">
            <a:spLocks noChangeArrowheads="1"/>
          </p:cNvSpPr>
          <p:nvPr/>
        </p:nvSpPr>
        <p:spPr bwMode="auto">
          <a:xfrm>
            <a:off x="5283200" y="39878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96600"/>
                </a:solidFill>
                <a:latin typeface="Tahoma" pitchFamily="34" charset="0"/>
              </a:rPr>
              <a:t>F</a:t>
            </a:r>
          </a:p>
        </p:txBody>
      </p:sp>
      <p:sp>
        <p:nvSpPr>
          <p:cNvPr id="94266" name="Text Box 58"/>
          <p:cNvSpPr txBox="1">
            <a:spLocks noChangeArrowheads="1"/>
          </p:cNvSpPr>
          <p:nvPr/>
        </p:nvSpPr>
        <p:spPr bwMode="auto">
          <a:xfrm>
            <a:off x="4191000" y="4724400"/>
            <a:ext cx="36576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</a:rPr>
              <a:t>   return (2 +sum (2 – 1));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3733800" y="5257800"/>
            <a:ext cx="3886200" cy="1227138"/>
            <a:chOff x="2352" y="3312"/>
            <a:chExt cx="2448" cy="773"/>
          </a:xfrm>
        </p:grpSpPr>
        <p:sp>
          <p:nvSpPr>
            <p:cNvPr id="31776" name="Rectangle 61"/>
            <p:cNvSpPr>
              <a:spLocks noChangeArrowheads="1"/>
            </p:cNvSpPr>
            <p:nvPr/>
          </p:nvSpPr>
          <p:spPr bwMode="auto">
            <a:xfrm>
              <a:off x="2352" y="3504"/>
              <a:ext cx="230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6" name="Group 98"/>
            <p:cNvGrpSpPr>
              <a:grpSpLocks/>
            </p:cNvGrpSpPr>
            <p:nvPr/>
          </p:nvGrpSpPr>
          <p:grpSpPr bwMode="auto">
            <a:xfrm>
              <a:off x="2448" y="3312"/>
              <a:ext cx="2352" cy="773"/>
              <a:chOff x="2448" y="3312"/>
              <a:chExt cx="2352" cy="773"/>
            </a:xfrm>
          </p:grpSpPr>
          <p:sp>
            <p:nvSpPr>
              <p:cNvPr id="31778" name="Line 62"/>
              <p:cNvSpPr>
                <a:spLocks noChangeShapeType="1"/>
              </p:cNvSpPr>
              <p:nvPr/>
            </p:nvSpPr>
            <p:spPr bwMode="auto">
              <a:xfrm flipH="1">
                <a:off x="2976" y="3312"/>
                <a:ext cx="120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1779" name="Text Box 63"/>
              <p:cNvSpPr txBox="1">
                <a:spLocks noChangeArrowheads="1"/>
              </p:cNvSpPr>
              <p:nvPr/>
            </p:nvSpPr>
            <p:spPr bwMode="auto">
              <a:xfrm>
                <a:off x="2448" y="3504"/>
                <a:ext cx="2352" cy="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</a:rPr>
                  <a:t>sum (1)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</a:rPr>
                  <a:t>if (1 == 1)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</a:rPr>
                  <a:t>   return 1 </a:t>
                </a:r>
              </a:p>
            </p:txBody>
          </p:sp>
        </p:grpSp>
      </p:grpSp>
      <p:sp>
        <p:nvSpPr>
          <p:cNvPr id="94272" name="Text Box 64"/>
          <p:cNvSpPr txBox="1">
            <a:spLocks noChangeArrowheads="1"/>
          </p:cNvSpPr>
          <p:nvPr/>
        </p:nvSpPr>
        <p:spPr bwMode="auto">
          <a:xfrm>
            <a:off x="4991100" y="57912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CC6600"/>
                </a:solidFill>
                <a:latin typeface="Tahoma" pitchFamily="34" charset="0"/>
              </a:rPr>
              <a:t>T</a:t>
            </a:r>
          </a:p>
        </p:txBody>
      </p: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4724400" y="4724400"/>
            <a:ext cx="1905000" cy="1600200"/>
            <a:chOff x="3888" y="2928"/>
            <a:chExt cx="1200" cy="1056"/>
          </a:xfrm>
        </p:grpSpPr>
        <p:cxnSp>
          <p:nvCxnSpPr>
            <p:cNvPr id="31771" name="AutoShape 65"/>
            <p:cNvCxnSpPr>
              <a:cxnSpLocks noChangeShapeType="1"/>
            </p:cNvCxnSpPr>
            <p:nvPr/>
          </p:nvCxnSpPr>
          <p:spPr bwMode="auto">
            <a:xfrm flipV="1">
              <a:off x="3888" y="3312"/>
              <a:ext cx="960" cy="672"/>
            </a:xfrm>
            <a:prstGeom prst="curvedConnector3">
              <a:avLst>
                <a:gd name="adj1" fmla="val 1089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72" name="Text Box 67"/>
            <p:cNvSpPr txBox="1">
              <a:spLocks noChangeArrowheads="1"/>
            </p:cNvSpPr>
            <p:nvPr/>
          </p:nvSpPr>
          <p:spPr bwMode="auto">
            <a:xfrm>
              <a:off x="4752" y="2928"/>
              <a:ext cx="19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4608" y="3120"/>
              <a:ext cx="480" cy="144"/>
              <a:chOff x="1488" y="3024"/>
              <a:chExt cx="480" cy="144"/>
            </a:xfrm>
          </p:grpSpPr>
          <p:sp>
            <p:nvSpPr>
              <p:cNvPr id="31774" name="Line 69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1775" name="Line 70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6324600" y="2895600"/>
            <a:ext cx="762000" cy="2057400"/>
            <a:chOff x="4464" y="1872"/>
            <a:chExt cx="480" cy="1296"/>
          </a:xfrm>
        </p:grpSpPr>
        <p:sp>
          <p:nvSpPr>
            <p:cNvPr id="31766" name="Text Box 81"/>
            <p:cNvSpPr txBox="1">
              <a:spLocks noChangeArrowheads="1"/>
            </p:cNvSpPr>
            <p:nvPr/>
          </p:nvSpPr>
          <p:spPr bwMode="auto">
            <a:xfrm>
              <a:off x="4608" y="1872"/>
              <a:ext cx="1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  <a:latin typeface="Tahoma" pitchFamily="34" charset="0"/>
                </a:rPr>
                <a:t>3</a:t>
              </a:r>
            </a:p>
          </p:txBody>
        </p: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4464" y="2064"/>
              <a:ext cx="480" cy="144"/>
              <a:chOff x="1488" y="3024"/>
              <a:chExt cx="480" cy="144"/>
            </a:xfrm>
          </p:grpSpPr>
          <p:sp>
            <p:nvSpPr>
              <p:cNvPr id="31769" name="Line 83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1770" name="Line 84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</p:grpSp>
        <p:cxnSp>
          <p:nvCxnSpPr>
            <p:cNvPr id="31768" name="AutoShape 85"/>
            <p:cNvCxnSpPr>
              <a:cxnSpLocks noChangeShapeType="1"/>
            </p:cNvCxnSpPr>
            <p:nvPr/>
          </p:nvCxnSpPr>
          <p:spPr bwMode="auto">
            <a:xfrm rot="-5400000">
              <a:off x="4153" y="2615"/>
              <a:ext cx="960" cy="145"/>
            </a:xfrm>
            <a:prstGeom prst="curvedConnector3">
              <a:avLst>
                <a:gd name="adj1" fmla="val 48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7086600" y="1219200"/>
            <a:ext cx="838200" cy="2133600"/>
            <a:chOff x="4320" y="816"/>
            <a:chExt cx="480" cy="1227"/>
          </a:xfrm>
        </p:grpSpPr>
        <p:cxnSp>
          <p:nvCxnSpPr>
            <p:cNvPr id="31761" name="AutoShape 71"/>
            <p:cNvCxnSpPr>
              <a:cxnSpLocks noChangeShapeType="1"/>
            </p:cNvCxnSpPr>
            <p:nvPr/>
          </p:nvCxnSpPr>
          <p:spPr bwMode="auto">
            <a:xfrm flipV="1">
              <a:off x="4368" y="1152"/>
              <a:ext cx="130" cy="8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62" name="Text Box 89"/>
            <p:cNvSpPr txBox="1">
              <a:spLocks noChangeArrowheads="1"/>
            </p:cNvSpPr>
            <p:nvPr/>
          </p:nvSpPr>
          <p:spPr bwMode="auto">
            <a:xfrm>
              <a:off x="4512" y="816"/>
              <a:ext cx="7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  <a:latin typeface="Tahoma" pitchFamily="34" charset="0"/>
                </a:rPr>
                <a:t>6</a:t>
              </a:r>
            </a:p>
          </p:txBody>
        </p:sp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4320" y="960"/>
              <a:ext cx="480" cy="144"/>
              <a:chOff x="1488" y="3024"/>
              <a:chExt cx="480" cy="144"/>
            </a:xfrm>
          </p:grpSpPr>
          <p:sp>
            <p:nvSpPr>
              <p:cNvPr id="31764" name="Line 91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1765" name="Line 92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6" grpId="0" autoUpdateAnimBg="0"/>
      <p:bldP spid="94257" grpId="0" autoUpdateAnimBg="0"/>
      <p:bldP spid="94265" grpId="0" autoUpdateAnimBg="0"/>
      <p:bldP spid="94266" grpId="0" autoUpdateAnimBg="0"/>
      <p:bldP spid="94272" grpId="0" autoUpdateAnimBg="0"/>
    </p:bldLst>
  </p:timing>
</p:sld>
</file>

<file path=ppt/theme/theme1.xml><?xml version="1.0" encoding="utf-8"?>
<a:theme xmlns:a="http://schemas.openxmlformats.org/drawingml/2006/main" name="Balance">
  <a:themeElements>
    <a:clrScheme name="Balance 9">
      <a:dk1>
        <a:srgbClr val="000000"/>
      </a:dk1>
      <a:lt1>
        <a:srgbClr val="FFFFFF"/>
      </a:lt1>
      <a:dk2>
        <a:srgbClr val="00A29E"/>
      </a:dk2>
      <a:lt2>
        <a:srgbClr val="CBCBCB"/>
      </a:lt2>
      <a:accent1>
        <a:srgbClr val="E5E5FF"/>
      </a:accent1>
      <a:accent2>
        <a:srgbClr val="79CD6B"/>
      </a:accent2>
      <a:accent3>
        <a:srgbClr val="FFFFFF"/>
      </a:accent3>
      <a:accent4>
        <a:srgbClr val="000000"/>
      </a:accent4>
      <a:accent5>
        <a:srgbClr val="F0F0FF"/>
      </a:accent5>
      <a:accent6>
        <a:srgbClr val="6DBA60"/>
      </a:accent6>
      <a:hlink>
        <a:srgbClr val="4477DE"/>
      </a:hlink>
      <a:folHlink>
        <a:srgbClr val="65498F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2471</TotalTime>
  <Words>579</Words>
  <Application>Microsoft PowerPoint</Application>
  <PresentationFormat>On-screen Show (4:3)</PresentationFormat>
  <Paragraphs>103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Balance</vt:lpstr>
      <vt:lpstr>Recursion</vt:lpstr>
      <vt:lpstr>Recursion</vt:lpstr>
      <vt:lpstr>Recursion</vt:lpstr>
      <vt:lpstr>Recursion</vt:lpstr>
      <vt:lpstr>Recursion</vt:lpstr>
      <vt:lpstr>Recursion</vt:lpstr>
      <vt:lpstr>Slide 7</vt:lpstr>
      <vt:lpstr>Recursion</vt:lpstr>
      <vt:lpstr>Example Program: sumSeries.py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Chris</dc:creator>
  <cp:lastModifiedBy>acer</cp:lastModifiedBy>
  <cp:revision>86</cp:revision>
  <dcterms:created xsi:type="dcterms:W3CDTF">2007-05-14T13:45:29Z</dcterms:created>
  <dcterms:modified xsi:type="dcterms:W3CDTF">2020-10-13T17:17:55Z</dcterms:modified>
</cp:coreProperties>
</file>