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83" r:id="rId3"/>
    <p:sldId id="284" r:id="rId4"/>
    <p:sldId id="285" r:id="rId5"/>
    <p:sldId id="292" r:id="rId6"/>
    <p:sldId id="293" r:id="rId7"/>
    <p:sldId id="296" r:id="rId8"/>
    <p:sldId id="297" r:id="rId9"/>
    <p:sldId id="287" r:id="rId10"/>
    <p:sldId id="288" r:id="rId11"/>
    <p:sldId id="289" r:id="rId12"/>
    <p:sldId id="290" r:id="rId13"/>
    <p:sldId id="291" r:id="rId14"/>
    <p:sldId id="298" r:id="rId15"/>
    <p:sldId id="303" r:id="rId16"/>
    <p:sldId id="301" r:id="rId17"/>
    <p:sldId id="304" r:id="rId18"/>
    <p:sldId id="299" r:id="rId19"/>
    <p:sldId id="300" r:id="rId20"/>
    <p:sldId id="305" r:id="rId21"/>
    <p:sldId id="306" r:id="rId22"/>
    <p:sldId id="308" r:id="rId23"/>
    <p:sldId id="307"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Calibri"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Calibri"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Calibri"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Calibri" pitchFamily="34" charset="0"/>
        <a:ea typeface="ＭＳ Ｐゴシック" pitchFamily="34" charset="-128"/>
        <a:cs typeface="+mn-cs"/>
      </a:defRPr>
    </a:lvl5pPr>
    <a:lvl6pPr marL="2286000" algn="l" defTabSz="914400" rtl="0" eaLnBrk="1" latinLnBrk="0" hangingPunct="1">
      <a:defRPr kern="1200">
        <a:solidFill>
          <a:schemeClr val="tx1"/>
        </a:solidFill>
        <a:latin typeface="Calibri" pitchFamily="34" charset="0"/>
        <a:ea typeface="ＭＳ Ｐゴシック" pitchFamily="34" charset="-128"/>
        <a:cs typeface="+mn-cs"/>
      </a:defRPr>
    </a:lvl6pPr>
    <a:lvl7pPr marL="2743200" algn="l" defTabSz="914400" rtl="0" eaLnBrk="1" latinLnBrk="0" hangingPunct="1">
      <a:defRPr kern="1200">
        <a:solidFill>
          <a:schemeClr val="tx1"/>
        </a:solidFill>
        <a:latin typeface="Calibri" pitchFamily="34" charset="0"/>
        <a:ea typeface="ＭＳ Ｐゴシック" pitchFamily="34" charset="-128"/>
        <a:cs typeface="+mn-cs"/>
      </a:defRPr>
    </a:lvl7pPr>
    <a:lvl8pPr marL="3200400" algn="l" defTabSz="914400" rtl="0" eaLnBrk="1" latinLnBrk="0" hangingPunct="1">
      <a:defRPr kern="1200">
        <a:solidFill>
          <a:schemeClr val="tx1"/>
        </a:solidFill>
        <a:latin typeface="Calibri" pitchFamily="34" charset="0"/>
        <a:ea typeface="ＭＳ Ｐゴシック" pitchFamily="34" charset="-128"/>
        <a:cs typeface="+mn-cs"/>
      </a:defRPr>
    </a:lvl8pPr>
    <a:lvl9pPr marL="3657600" algn="l" defTabSz="914400" rtl="0" eaLnBrk="1" latinLnBrk="0" hangingPunct="1">
      <a:defRPr kern="1200">
        <a:solidFill>
          <a:schemeClr val="tx1"/>
        </a:solidFill>
        <a:latin typeface="Calibri"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9" d="100"/>
          <a:sy n="69" d="100"/>
        </p:scale>
        <p:origin x="-1110"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p:scale>
          <a:sx n="84" d="100"/>
          <a:sy n="84" d="100"/>
        </p:scale>
        <p:origin x="-1728"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592D7CAD-67C2-4B55-822E-DA22F3A67E3A}" type="datetimeFigureOut">
              <a:rPr lang="en-US" altLang="en-US"/>
              <a:pPr>
                <a:defRPr/>
              </a:pPr>
              <a:t>2/5/2021</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r>
              <a:rPr lang="en-US"/>
              <a:t>Text files in  Python</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428D2924-C573-4E08-878E-A1861FA42E81}" type="slidenum">
              <a:rPr lang="en-US" altLang="en-US"/>
              <a:pPr>
                <a:defRPr/>
              </a:pPr>
              <a:t>‹#›</a:t>
            </a:fld>
            <a:endParaRPr lang="en-US" altLang="en-US"/>
          </a:p>
        </p:txBody>
      </p:sp>
    </p:spTree>
    <p:extLst>
      <p:ext uri="{BB962C8B-B14F-4D97-AF65-F5344CB8AC3E}">
        <p14:creationId xmlns:p14="http://schemas.microsoft.com/office/powerpoint/2010/main" val="243338276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BF4093D2-D587-456A-87B0-CB9B470C1DF2}" type="datetimeFigureOut">
              <a:rPr lang="en-US" altLang="en-US"/>
              <a:pPr>
                <a:defRPr/>
              </a:pPr>
              <a:t>2/5/2021</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3F5BF196-E091-435F-B342-EC1CC2A45701}" type="slidenum">
              <a:rPr lang="en-US" altLang="en-US"/>
              <a:pPr>
                <a:defRPr/>
              </a:pPr>
              <a:t>‹#›</a:t>
            </a:fld>
            <a:endParaRPr lang="en-US" altLang="en-US"/>
          </a:p>
        </p:txBody>
      </p:sp>
    </p:spTree>
    <p:extLst>
      <p:ext uri="{BB962C8B-B14F-4D97-AF65-F5344CB8AC3E}">
        <p14:creationId xmlns:p14="http://schemas.microsoft.com/office/powerpoint/2010/main" val="1341586400"/>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txBox="1">
            <a:spLocks noGrp="1" noChangeArrowheads="1"/>
          </p:cNvSpPr>
          <p:nvPr/>
        </p:nvSpPr>
        <p:spPr bwMode="auto">
          <a:xfrm>
            <a:off x="0" y="8688388"/>
            <a:ext cx="2971800" cy="455612"/>
          </a:xfrm>
          <a:prstGeom prst="rect">
            <a:avLst/>
          </a:prstGeom>
          <a:noFill/>
          <a:ln w="9525">
            <a:noFill/>
            <a:miter lim="800000"/>
            <a:headEnd/>
            <a:tailEnd/>
          </a:ln>
        </p:spPr>
        <p:txBody>
          <a:bodyPr lIns="91430" tIns="45715" rIns="91430" bIns="45715" anchor="b"/>
          <a:lstStyle/>
          <a:p>
            <a:pPr defTabSz="931863"/>
            <a:r>
              <a:rPr lang="en-US" altLang="en-US" sz="1300">
                <a:latin typeface="Times New Roman" pitchFamily="18" charset="0"/>
              </a:rPr>
              <a:t>Introduction to files in Pascal</a:t>
            </a:r>
          </a:p>
        </p:txBody>
      </p:sp>
      <p:sp>
        <p:nvSpPr>
          <p:cNvPr id="36867" name="Rectangle 7"/>
          <p:cNvSpPr txBox="1">
            <a:spLocks noGrp="1" noChangeArrowheads="1"/>
          </p:cNvSpPr>
          <p:nvPr/>
        </p:nvSpPr>
        <p:spPr bwMode="auto">
          <a:xfrm>
            <a:off x="3886200" y="8688388"/>
            <a:ext cx="2971800" cy="455612"/>
          </a:xfrm>
          <a:prstGeom prst="rect">
            <a:avLst/>
          </a:prstGeom>
          <a:noFill/>
          <a:ln w="9525">
            <a:noFill/>
            <a:miter lim="800000"/>
            <a:headEnd/>
            <a:tailEnd/>
          </a:ln>
        </p:spPr>
        <p:txBody>
          <a:bodyPr lIns="91430" tIns="45715" rIns="91430" bIns="45715" anchor="b"/>
          <a:lstStyle/>
          <a:p>
            <a:pPr algn="r" defTabSz="931863"/>
            <a:fld id="{9E823266-1CFA-4856-8930-AD35A4D23F4D}" type="slidenum">
              <a:rPr lang="en-US" altLang="en-US" sz="1300">
                <a:latin typeface="Times New Roman" pitchFamily="18" charset="0"/>
              </a:rPr>
              <a:pPr algn="r" defTabSz="931863"/>
              <a:t>1</a:t>
            </a:fld>
            <a:endParaRPr lang="en-US" altLang="en-US" sz="1300">
              <a:latin typeface="Times New Roman" pitchFamily="18" charset="0"/>
            </a:endParaRPr>
          </a:p>
        </p:txBody>
      </p:sp>
      <p:sp>
        <p:nvSpPr>
          <p:cNvPr id="36868" name="Rectangle 2"/>
          <p:cNvSpPr>
            <a:spLocks noGrp="1" noRot="1" noChangeAspect="1" noChangeArrowheads="1" noTextEdit="1"/>
          </p:cNvSpPr>
          <p:nvPr>
            <p:ph type="sldImg"/>
          </p:nvPr>
        </p:nvSpPr>
        <p:spPr bwMode="auto">
          <a:xfrm>
            <a:off x="1143000" y="687388"/>
            <a:ext cx="4572000" cy="3429000"/>
          </a:xfrm>
          <a:noFill/>
          <a:ln>
            <a:solidFill>
              <a:srgbClr val="000000"/>
            </a:solidFill>
            <a:miter lim="800000"/>
            <a:headEnd/>
            <a:tailEnd/>
          </a:ln>
        </p:spPr>
      </p:sp>
      <p:sp>
        <p:nvSpPr>
          <p:cNvPr id="36869" name="Rectangle 3"/>
          <p:cNvSpPr>
            <a:spLocks noGrp="1" noChangeArrowheads="1"/>
          </p:cNvSpPr>
          <p:nvPr>
            <p:ph type="body" idx="1"/>
          </p:nvPr>
        </p:nvSpPr>
        <p:spPr bwMode="auto">
          <a:xfrm>
            <a:off x="912813" y="4343400"/>
            <a:ext cx="5032375" cy="4113213"/>
          </a:xfrm>
          <a:noFill/>
        </p:spPr>
        <p:txBody>
          <a:bodyPr wrap="square" lIns="91430" tIns="45715" rIns="91430" bIns="45715" numCol="1" anchor="t" anchorCtr="0" compatLnSpc="1">
            <a:prstTxWarp prst="textNoShape">
              <a:avLst/>
            </a:prstTxWarp>
          </a:bodyPr>
          <a:lstStyle/>
          <a:p>
            <a:pPr defTabSz="896938" eaLnBrk="1" hangingPunct="1"/>
            <a:endParaRPr lang="en-CA" altLang="en-US" smtClean="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txBox="1">
            <a:spLocks noGrp="1" noChangeArrowheads="1"/>
          </p:cNvSpPr>
          <p:nvPr/>
        </p:nvSpPr>
        <p:spPr bwMode="auto">
          <a:xfrm>
            <a:off x="0" y="8688388"/>
            <a:ext cx="2971800" cy="455612"/>
          </a:xfrm>
          <a:prstGeom prst="rect">
            <a:avLst/>
          </a:prstGeom>
          <a:noFill/>
          <a:ln w="9525">
            <a:noFill/>
            <a:miter lim="800000"/>
            <a:headEnd/>
            <a:tailEnd/>
          </a:ln>
        </p:spPr>
        <p:txBody>
          <a:bodyPr lIns="91430" tIns="45715" rIns="91430" bIns="45715" anchor="b"/>
          <a:lstStyle/>
          <a:p>
            <a:pPr defTabSz="931863"/>
            <a:r>
              <a:rPr lang="en-US" altLang="en-US" sz="1300">
                <a:latin typeface="Times New Roman" pitchFamily="18" charset="0"/>
              </a:rPr>
              <a:t>Introduction to files in Pascal</a:t>
            </a:r>
          </a:p>
        </p:txBody>
      </p:sp>
      <p:sp>
        <p:nvSpPr>
          <p:cNvPr id="43011" name="Rectangle 7"/>
          <p:cNvSpPr txBox="1">
            <a:spLocks noGrp="1" noChangeArrowheads="1"/>
          </p:cNvSpPr>
          <p:nvPr/>
        </p:nvSpPr>
        <p:spPr bwMode="auto">
          <a:xfrm>
            <a:off x="3886200" y="8688388"/>
            <a:ext cx="2971800" cy="455612"/>
          </a:xfrm>
          <a:prstGeom prst="rect">
            <a:avLst/>
          </a:prstGeom>
          <a:noFill/>
          <a:ln w="9525">
            <a:noFill/>
            <a:miter lim="800000"/>
            <a:headEnd/>
            <a:tailEnd/>
          </a:ln>
        </p:spPr>
        <p:txBody>
          <a:bodyPr lIns="91430" tIns="45715" rIns="91430" bIns="45715" anchor="b"/>
          <a:lstStyle/>
          <a:p>
            <a:pPr algn="r" defTabSz="931863"/>
            <a:fld id="{182D70D3-AE48-4AED-AA98-70166E13E209}" type="slidenum">
              <a:rPr lang="en-US" altLang="en-US" sz="1300">
                <a:latin typeface="Times New Roman" pitchFamily="18" charset="0"/>
              </a:rPr>
              <a:pPr algn="r" defTabSz="931863"/>
              <a:t>2</a:t>
            </a:fld>
            <a:endParaRPr lang="en-US" altLang="en-US" sz="1300">
              <a:latin typeface="Times New Roman" pitchFamily="18" charset="0"/>
            </a:endParaRPr>
          </a:p>
        </p:txBody>
      </p:sp>
      <p:sp>
        <p:nvSpPr>
          <p:cNvPr id="43012" name="Rectangle 2"/>
          <p:cNvSpPr>
            <a:spLocks noGrp="1" noRot="1" noChangeAspect="1" noChangeArrowheads="1" noTextEdit="1"/>
          </p:cNvSpPr>
          <p:nvPr>
            <p:ph type="sldImg"/>
          </p:nvPr>
        </p:nvSpPr>
        <p:spPr bwMode="auto">
          <a:xfrm>
            <a:off x="1143000" y="687388"/>
            <a:ext cx="4572000" cy="3429000"/>
          </a:xfrm>
          <a:noFill/>
          <a:ln>
            <a:solidFill>
              <a:srgbClr val="000000"/>
            </a:solidFill>
            <a:miter lim="800000"/>
            <a:headEnd/>
            <a:tailEnd/>
          </a:ln>
        </p:spPr>
      </p:sp>
      <p:sp>
        <p:nvSpPr>
          <p:cNvPr id="43013" name="Rectangle 3"/>
          <p:cNvSpPr>
            <a:spLocks noGrp="1" noChangeArrowheads="1"/>
          </p:cNvSpPr>
          <p:nvPr>
            <p:ph type="body" idx="1"/>
          </p:nvPr>
        </p:nvSpPr>
        <p:spPr bwMode="auto">
          <a:xfrm>
            <a:off x="912813" y="4343400"/>
            <a:ext cx="5032375" cy="4113213"/>
          </a:xfrm>
          <a:noFill/>
        </p:spPr>
        <p:txBody>
          <a:bodyPr wrap="square" lIns="91430" tIns="45715" rIns="91430" bIns="45715" numCol="1" anchor="t" anchorCtr="0" compatLnSpc="1">
            <a:prstTxWarp prst="textNoShape">
              <a:avLst/>
            </a:prstTxWarp>
          </a:bodyPr>
          <a:lstStyle/>
          <a:p>
            <a:pPr defTabSz="896938" eaLnBrk="1" hangingPunct="1"/>
            <a:endParaRPr lang="en-CA" altLang="en-US" smtClean="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txBox="1">
            <a:spLocks noGrp="1" noChangeArrowheads="1"/>
          </p:cNvSpPr>
          <p:nvPr/>
        </p:nvSpPr>
        <p:spPr bwMode="auto">
          <a:xfrm>
            <a:off x="0" y="8688388"/>
            <a:ext cx="2971800" cy="455612"/>
          </a:xfrm>
          <a:prstGeom prst="rect">
            <a:avLst/>
          </a:prstGeom>
          <a:noFill/>
          <a:ln w="9525">
            <a:noFill/>
            <a:miter lim="800000"/>
            <a:headEnd/>
            <a:tailEnd/>
          </a:ln>
        </p:spPr>
        <p:txBody>
          <a:bodyPr lIns="91430" tIns="45715" rIns="91430" bIns="45715" anchor="b"/>
          <a:lstStyle/>
          <a:p>
            <a:pPr defTabSz="931863"/>
            <a:r>
              <a:rPr lang="en-US" altLang="en-US" sz="1300">
                <a:latin typeface="Times New Roman" pitchFamily="18" charset="0"/>
              </a:rPr>
              <a:t>Introduction to files in Pascal</a:t>
            </a:r>
          </a:p>
        </p:txBody>
      </p:sp>
      <p:sp>
        <p:nvSpPr>
          <p:cNvPr id="44035" name="Rectangle 7"/>
          <p:cNvSpPr txBox="1">
            <a:spLocks noGrp="1" noChangeArrowheads="1"/>
          </p:cNvSpPr>
          <p:nvPr/>
        </p:nvSpPr>
        <p:spPr bwMode="auto">
          <a:xfrm>
            <a:off x="3886200" y="8688388"/>
            <a:ext cx="2971800" cy="455612"/>
          </a:xfrm>
          <a:prstGeom prst="rect">
            <a:avLst/>
          </a:prstGeom>
          <a:noFill/>
          <a:ln w="9525">
            <a:noFill/>
            <a:miter lim="800000"/>
            <a:headEnd/>
            <a:tailEnd/>
          </a:ln>
        </p:spPr>
        <p:txBody>
          <a:bodyPr lIns="91430" tIns="45715" rIns="91430" bIns="45715" anchor="b"/>
          <a:lstStyle/>
          <a:p>
            <a:pPr algn="r" defTabSz="931863"/>
            <a:fld id="{C7F69F08-6FB0-49B7-9B2F-976316632CA6}" type="slidenum">
              <a:rPr lang="en-US" altLang="en-US" sz="1300">
                <a:latin typeface="Times New Roman" pitchFamily="18" charset="0"/>
              </a:rPr>
              <a:pPr algn="r" defTabSz="931863"/>
              <a:t>3</a:t>
            </a:fld>
            <a:endParaRPr lang="en-US" altLang="en-US" sz="1300">
              <a:latin typeface="Times New Roman" pitchFamily="18" charset="0"/>
            </a:endParaRPr>
          </a:p>
        </p:txBody>
      </p:sp>
      <p:sp>
        <p:nvSpPr>
          <p:cNvPr id="44036" name="Rectangle 2"/>
          <p:cNvSpPr>
            <a:spLocks noGrp="1" noRot="1" noChangeAspect="1" noChangeArrowheads="1" noTextEdit="1"/>
          </p:cNvSpPr>
          <p:nvPr>
            <p:ph type="sldImg"/>
          </p:nvPr>
        </p:nvSpPr>
        <p:spPr bwMode="auto">
          <a:xfrm>
            <a:off x="1143000" y="687388"/>
            <a:ext cx="4572000" cy="3429000"/>
          </a:xfrm>
          <a:noFill/>
          <a:ln>
            <a:solidFill>
              <a:srgbClr val="000000"/>
            </a:solidFill>
            <a:miter lim="800000"/>
            <a:headEnd/>
            <a:tailEnd/>
          </a:ln>
        </p:spPr>
      </p:sp>
      <p:sp>
        <p:nvSpPr>
          <p:cNvPr id="44037" name="Rectangle 3"/>
          <p:cNvSpPr>
            <a:spLocks noGrp="1" noChangeArrowheads="1"/>
          </p:cNvSpPr>
          <p:nvPr>
            <p:ph type="body" idx="1"/>
          </p:nvPr>
        </p:nvSpPr>
        <p:spPr bwMode="auto">
          <a:xfrm>
            <a:off x="912813" y="4343400"/>
            <a:ext cx="5032375" cy="4113213"/>
          </a:xfrm>
          <a:noFill/>
        </p:spPr>
        <p:txBody>
          <a:bodyPr wrap="square" lIns="91430" tIns="45715" rIns="91430" bIns="45715" numCol="1" anchor="t" anchorCtr="0" compatLnSpc="1">
            <a:prstTxWarp prst="textNoShape">
              <a:avLst/>
            </a:prstTxWarp>
          </a:bodyPr>
          <a:lstStyle/>
          <a:p>
            <a:pPr defTabSz="896938" eaLnBrk="1" hangingPunct="1"/>
            <a:r>
              <a:rPr lang="en-US" altLang="en-US" smtClean="0">
                <a:ea typeface="ＭＳ Ｐゴシック" pitchFamily="34" charset="-128"/>
              </a:rPr>
              <a:t>“r” open file for reading</a:t>
            </a:r>
          </a:p>
          <a:p>
            <a:pPr defTabSz="896938" eaLnBrk="1" hangingPunct="1"/>
            <a:r>
              <a:rPr lang="en-US" altLang="en-US" smtClean="0">
                <a:ea typeface="ＭＳ Ｐゴシック" pitchFamily="34" charset="-128"/>
              </a:rPr>
              <a:t>“w” open file for writing</a:t>
            </a:r>
          </a:p>
          <a:p>
            <a:pPr defTabSz="896938" eaLnBrk="1" hangingPunct="1"/>
            <a:r>
              <a:rPr lang="en-US" altLang="en-US" smtClean="0">
                <a:ea typeface="ＭＳ Ｐゴシック" pitchFamily="34" charset="-128"/>
              </a:rPr>
              <a:t>“c” open file for reading or writing, if the file doesn’t exist then create it</a:t>
            </a:r>
          </a:p>
          <a:p>
            <a:pPr defTabSz="896938" eaLnBrk="1" hangingPunct="1"/>
            <a:r>
              <a:rPr lang="en-US" altLang="en-US" smtClean="0">
                <a:ea typeface="ＭＳ Ｐゴシック" pitchFamily="34" charset="-128"/>
              </a:rPr>
              <a:t>“n” create a new file for reading or writing, if the file exists then it’s contents are overwritten.</a:t>
            </a:r>
          </a:p>
          <a:p>
            <a:pPr defTabSz="896938" eaLnBrk="1" hangingPunct="1"/>
            <a:r>
              <a:rPr lang="en-US" altLang="en-US" smtClean="0">
                <a:ea typeface="ＭＳ Ｐゴシック" pitchFamily="34" charset="-128"/>
              </a:rPr>
              <a:t>“a” open the file for appending, create the file if it doesn’t exist</a:t>
            </a:r>
          </a:p>
          <a:p>
            <a:pPr defTabSz="896938" eaLnBrk="1" hangingPunct="1"/>
            <a:endParaRPr lang="en-US" altLang="en-US" smtClean="0">
              <a:ea typeface="ＭＳ Ｐゴシック" pitchFamily="34" charset="-128"/>
            </a:endParaRPr>
          </a:p>
          <a:p>
            <a:pPr defTabSz="896938" eaLnBrk="1" hangingPunct="1"/>
            <a:r>
              <a:rPr lang="en-US" altLang="en-US" smtClean="0">
                <a:ea typeface="ＭＳ Ｐゴシック" pitchFamily="34" charset="-128"/>
              </a:rPr>
              <a:t>Show how to read single line: see Gaddis</a:t>
            </a:r>
          </a:p>
          <a:p>
            <a:pPr defTabSz="896938" eaLnBrk="1" hangingPunct="1"/>
            <a:endParaRPr lang="en-US" altLang="en-US" smtClean="0">
              <a:ea typeface="ＭＳ Ｐゴシック" pitchFamily="34" charset="-128"/>
            </a:endParaRPr>
          </a:p>
          <a:p>
            <a:pPr defTabSz="896938" eaLnBrk="1" hangingPunct="1"/>
            <a:endParaRPr lang="en-US" altLang="en-US" smtClean="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txBox="1">
            <a:spLocks noGrp="1" noChangeArrowheads="1"/>
          </p:cNvSpPr>
          <p:nvPr/>
        </p:nvSpPr>
        <p:spPr bwMode="auto">
          <a:xfrm>
            <a:off x="0" y="8688388"/>
            <a:ext cx="2971800" cy="455612"/>
          </a:xfrm>
          <a:prstGeom prst="rect">
            <a:avLst/>
          </a:prstGeom>
          <a:noFill/>
          <a:ln w="9525">
            <a:noFill/>
            <a:miter lim="800000"/>
            <a:headEnd/>
            <a:tailEnd/>
          </a:ln>
        </p:spPr>
        <p:txBody>
          <a:bodyPr lIns="91430" tIns="45715" rIns="91430" bIns="45715" anchor="b"/>
          <a:lstStyle/>
          <a:p>
            <a:pPr defTabSz="931863"/>
            <a:r>
              <a:rPr lang="en-US" altLang="en-US" sz="1300">
                <a:latin typeface="Times New Roman" pitchFamily="18" charset="0"/>
              </a:rPr>
              <a:t>Introduction to files in Pascal</a:t>
            </a:r>
          </a:p>
        </p:txBody>
      </p:sp>
      <p:sp>
        <p:nvSpPr>
          <p:cNvPr id="45059" name="Rectangle 7"/>
          <p:cNvSpPr txBox="1">
            <a:spLocks noGrp="1" noChangeArrowheads="1"/>
          </p:cNvSpPr>
          <p:nvPr/>
        </p:nvSpPr>
        <p:spPr bwMode="auto">
          <a:xfrm>
            <a:off x="3886200" y="8688388"/>
            <a:ext cx="2971800" cy="455612"/>
          </a:xfrm>
          <a:prstGeom prst="rect">
            <a:avLst/>
          </a:prstGeom>
          <a:noFill/>
          <a:ln w="9525">
            <a:noFill/>
            <a:miter lim="800000"/>
            <a:headEnd/>
            <a:tailEnd/>
          </a:ln>
        </p:spPr>
        <p:txBody>
          <a:bodyPr lIns="91430" tIns="45715" rIns="91430" bIns="45715" anchor="b"/>
          <a:lstStyle/>
          <a:p>
            <a:pPr algn="r" defTabSz="931863"/>
            <a:fld id="{C85F932B-3D17-4687-A6EA-C1AF1CFFF21E}" type="slidenum">
              <a:rPr lang="en-US" altLang="en-US" sz="1300">
                <a:latin typeface="Times New Roman" pitchFamily="18" charset="0"/>
              </a:rPr>
              <a:pPr algn="r" defTabSz="931863"/>
              <a:t>4</a:t>
            </a:fld>
            <a:endParaRPr lang="en-US" altLang="en-US" sz="1300">
              <a:latin typeface="Times New Roman" pitchFamily="18" charset="0"/>
            </a:endParaRPr>
          </a:p>
        </p:txBody>
      </p:sp>
      <p:sp>
        <p:nvSpPr>
          <p:cNvPr id="45060" name="Rectangle 2"/>
          <p:cNvSpPr>
            <a:spLocks noGrp="1" noRot="1" noChangeAspect="1" noChangeArrowheads="1" noTextEdit="1"/>
          </p:cNvSpPr>
          <p:nvPr>
            <p:ph type="sldImg"/>
          </p:nvPr>
        </p:nvSpPr>
        <p:spPr bwMode="auto">
          <a:xfrm>
            <a:off x="1143000" y="687388"/>
            <a:ext cx="4572000" cy="3429000"/>
          </a:xfrm>
          <a:noFill/>
          <a:ln>
            <a:solidFill>
              <a:srgbClr val="000000"/>
            </a:solidFill>
            <a:miter lim="800000"/>
            <a:headEnd/>
            <a:tailEnd/>
          </a:ln>
        </p:spPr>
      </p:sp>
      <p:sp>
        <p:nvSpPr>
          <p:cNvPr id="45061" name="Rectangle 3"/>
          <p:cNvSpPr>
            <a:spLocks noGrp="1" noChangeArrowheads="1"/>
          </p:cNvSpPr>
          <p:nvPr>
            <p:ph type="body" idx="1"/>
          </p:nvPr>
        </p:nvSpPr>
        <p:spPr bwMode="auto">
          <a:xfrm>
            <a:off x="912813" y="4343400"/>
            <a:ext cx="5032375" cy="4113213"/>
          </a:xfrm>
          <a:noFill/>
        </p:spPr>
        <p:txBody>
          <a:bodyPr wrap="square" lIns="91430" tIns="45715" rIns="91430" bIns="45715" numCol="1" anchor="t" anchorCtr="0" compatLnSpc="1">
            <a:prstTxWarp prst="textNoShape">
              <a:avLst/>
            </a:prstTxWarp>
          </a:bodyPr>
          <a:lstStyle/>
          <a:p>
            <a:pPr defTabSz="896938" eaLnBrk="1" hangingPunct="1"/>
            <a:endParaRPr lang="en-CA" altLang="en-US" smtClean="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txBox="1">
            <a:spLocks noGrp="1" noChangeArrowheads="1"/>
          </p:cNvSpPr>
          <p:nvPr/>
        </p:nvSpPr>
        <p:spPr bwMode="auto">
          <a:xfrm>
            <a:off x="0" y="8688388"/>
            <a:ext cx="2971800" cy="455612"/>
          </a:xfrm>
          <a:prstGeom prst="rect">
            <a:avLst/>
          </a:prstGeom>
          <a:noFill/>
          <a:ln w="9525">
            <a:noFill/>
            <a:miter lim="800000"/>
            <a:headEnd/>
            <a:tailEnd/>
          </a:ln>
        </p:spPr>
        <p:txBody>
          <a:bodyPr lIns="91430" tIns="45715" rIns="91430" bIns="45715" anchor="b"/>
          <a:lstStyle/>
          <a:p>
            <a:pPr defTabSz="931863"/>
            <a:r>
              <a:rPr lang="en-US" altLang="en-US" sz="1300">
                <a:latin typeface="Times New Roman" pitchFamily="18" charset="0"/>
              </a:rPr>
              <a:t>Introduction to files in Pascal</a:t>
            </a:r>
          </a:p>
        </p:txBody>
      </p:sp>
      <p:sp>
        <p:nvSpPr>
          <p:cNvPr id="37891" name="Rectangle 7"/>
          <p:cNvSpPr txBox="1">
            <a:spLocks noGrp="1" noChangeArrowheads="1"/>
          </p:cNvSpPr>
          <p:nvPr/>
        </p:nvSpPr>
        <p:spPr bwMode="auto">
          <a:xfrm>
            <a:off x="3886200" y="8688388"/>
            <a:ext cx="2971800" cy="455612"/>
          </a:xfrm>
          <a:prstGeom prst="rect">
            <a:avLst/>
          </a:prstGeom>
          <a:noFill/>
          <a:ln w="9525">
            <a:noFill/>
            <a:miter lim="800000"/>
            <a:headEnd/>
            <a:tailEnd/>
          </a:ln>
        </p:spPr>
        <p:txBody>
          <a:bodyPr lIns="91430" tIns="45715" rIns="91430" bIns="45715" anchor="b"/>
          <a:lstStyle/>
          <a:p>
            <a:pPr algn="r" defTabSz="931863"/>
            <a:fld id="{BF74C2B5-C332-4E71-95B1-FA7897839158}" type="slidenum">
              <a:rPr lang="en-US" altLang="en-US" sz="1300">
                <a:latin typeface="Times New Roman" pitchFamily="18" charset="0"/>
              </a:rPr>
              <a:pPr algn="r" defTabSz="931863"/>
              <a:t>9</a:t>
            </a:fld>
            <a:endParaRPr lang="en-US" altLang="en-US" sz="1300">
              <a:latin typeface="Times New Roman" pitchFamily="18" charset="0"/>
            </a:endParaRPr>
          </a:p>
        </p:txBody>
      </p:sp>
      <p:sp>
        <p:nvSpPr>
          <p:cNvPr id="37892" name="Rectangle 2"/>
          <p:cNvSpPr>
            <a:spLocks noGrp="1" noRot="1" noChangeAspect="1" noChangeArrowheads="1" noTextEdit="1"/>
          </p:cNvSpPr>
          <p:nvPr>
            <p:ph type="sldImg"/>
          </p:nvPr>
        </p:nvSpPr>
        <p:spPr bwMode="auto">
          <a:xfrm>
            <a:off x="1143000" y="687388"/>
            <a:ext cx="4572000" cy="3429000"/>
          </a:xfrm>
          <a:noFill/>
          <a:ln>
            <a:solidFill>
              <a:srgbClr val="000000"/>
            </a:solidFill>
            <a:miter lim="800000"/>
            <a:headEnd/>
            <a:tailEnd/>
          </a:ln>
        </p:spPr>
      </p:sp>
      <p:sp>
        <p:nvSpPr>
          <p:cNvPr id="37893" name="Rectangle 3"/>
          <p:cNvSpPr>
            <a:spLocks noGrp="1" noChangeArrowheads="1"/>
          </p:cNvSpPr>
          <p:nvPr>
            <p:ph type="body" idx="1"/>
          </p:nvPr>
        </p:nvSpPr>
        <p:spPr bwMode="auto">
          <a:xfrm>
            <a:off x="912813" y="4343400"/>
            <a:ext cx="5032375" cy="4113213"/>
          </a:xfrm>
          <a:noFill/>
        </p:spPr>
        <p:txBody>
          <a:bodyPr wrap="square" lIns="91430" tIns="45715" rIns="91430" bIns="45715" numCol="1" anchor="t" anchorCtr="0" compatLnSpc="1">
            <a:prstTxWarp prst="textNoShape">
              <a:avLst/>
            </a:prstTxWarp>
          </a:bodyPr>
          <a:lstStyle/>
          <a:p>
            <a:pPr defTabSz="896938" eaLnBrk="1" hangingPunct="1"/>
            <a:endParaRPr lang="en-CA" altLang="en-US" smtClean="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txBox="1">
            <a:spLocks noGrp="1" noChangeArrowheads="1"/>
          </p:cNvSpPr>
          <p:nvPr/>
        </p:nvSpPr>
        <p:spPr bwMode="auto">
          <a:xfrm>
            <a:off x="0" y="8688388"/>
            <a:ext cx="2971800" cy="455612"/>
          </a:xfrm>
          <a:prstGeom prst="rect">
            <a:avLst/>
          </a:prstGeom>
          <a:noFill/>
          <a:ln w="9525">
            <a:noFill/>
            <a:miter lim="800000"/>
            <a:headEnd/>
            <a:tailEnd/>
          </a:ln>
        </p:spPr>
        <p:txBody>
          <a:bodyPr lIns="91430" tIns="45715" rIns="91430" bIns="45715" anchor="b"/>
          <a:lstStyle/>
          <a:p>
            <a:pPr defTabSz="931863"/>
            <a:r>
              <a:rPr lang="en-US" altLang="en-US" sz="1300">
                <a:latin typeface="Times New Roman" pitchFamily="18" charset="0"/>
              </a:rPr>
              <a:t>Introduction to files in Pascal</a:t>
            </a:r>
          </a:p>
        </p:txBody>
      </p:sp>
      <p:sp>
        <p:nvSpPr>
          <p:cNvPr id="38915" name="Rectangle 7"/>
          <p:cNvSpPr txBox="1">
            <a:spLocks noGrp="1" noChangeArrowheads="1"/>
          </p:cNvSpPr>
          <p:nvPr/>
        </p:nvSpPr>
        <p:spPr bwMode="auto">
          <a:xfrm>
            <a:off x="3886200" y="8688388"/>
            <a:ext cx="2971800" cy="455612"/>
          </a:xfrm>
          <a:prstGeom prst="rect">
            <a:avLst/>
          </a:prstGeom>
          <a:noFill/>
          <a:ln w="9525">
            <a:noFill/>
            <a:miter lim="800000"/>
            <a:headEnd/>
            <a:tailEnd/>
          </a:ln>
        </p:spPr>
        <p:txBody>
          <a:bodyPr lIns="91430" tIns="45715" rIns="91430" bIns="45715" anchor="b"/>
          <a:lstStyle/>
          <a:p>
            <a:pPr algn="r" defTabSz="931863"/>
            <a:fld id="{4038E021-6197-42C0-8C08-2B4BBB7D49D4}" type="slidenum">
              <a:rPr lang="en-US" altLang="en-US" sz="1300">
                <a:latin typeface="Times New Roman" pitchFamily="18" charset="0"/>
              </a:rPr>
              <a:pPr algn="r" defTabSz="931863"/>
              <a:t>10</a:t>
            </a:fld>
            <a:endParaRPr lang="en-US" altLang="en-US" sz="1300">
              <a:latin typeface="Times New Roman" pitchFamily="18" charset="0"/>
            </a:endParaRPr>
          </a:p>
        </p:txBody>
      </p:sp>
      <p:sp>
        <p:nvSpPr>
          <p:cNvPr id="38916" name="Rectangle 2"/>
          <p:cNvSpPr>
            <a:spLocks noGrp="1" noRot="1" noChangeAspect="1" noChangeArrowheads="1" noTextEdit="1"/>
          </p:cNvSpPr>
          <p:nvPr>
            <p:ph type="sldImg"/>
          </p:nvPr>
        </p:nvSpPr>
        <p:spPr bwMode="auto">
          <a:xfrm>
            <a:off x="1143000" y="687388"/>
            <a:ext cx="4572000" cy="3429000"/>
          </a:xfrm>
          <a:noFill/>
          <a:ln>
            <a:solidFill>
              <a:srgbClr val="000000"/>
            </a:solidFill>
            <a:miter lim="800000"/>
            <a:headEnd/>
            <a:tailEnd/>
          </a:ln>
        </p:spPr>
      </p:sp>
      <p:sp>
        <p:nvSpPr>
          <p:cNvPr id="38917" name="Rectangle 3"/>
          <p:cNvSpPr>
            <a:spLocks noGrp="1" noChangeArrowheads="1"/>
          </p:cNvSpPr>
          <p:nvPr>
            <p:ph type="body" idx="1"/>
          </p:nvPr>
        </p:nvSpPr>
        <p:spPr bwMode="auto">
          <a:xfrm>
            <a:off x="912813" y="4343400"/>
            <a:ext cx="5032375" cy="4113213"/>
          </a:xfrm>
          <a:noFill/>
        </p:spPr>
        <p:txBody>
          <a:bodyPr wrap="square" lIns="91430" tIns="45715" rIns="91430" bIns="45715" numCol="1" anchor="t" anchorCtr="0" compatLnSpc="1">
            <a:prstTxWarp prst="textNoShape">
              <a:avLst/>
            </a:prstTxWarp>
          </a:bodyPr>
          <a:lstStyle/>
          <a:p>
            <a:pPr defTabSz="896938" eaLnBrk="1" hangingPunct="1"/>
            <a:r>
              <a:rPr lang="en-US" altLang="en-US" smtClean="0">
                <a:ea typeface="ＭＳ Ｐゴシック" pitchFamily="34" charset="-128"/>
              </a:rPr>
              <a:t>“r” open file for reading</a:t>
            </a:r>
          </a:p>
          <a:p>
            <a:pPr defTabSz="896938" eaLnBrk="1" hangingPunct="1"/>
            <a:r>
              <a:rPr lang="en-US" altLang="en-US" smtClean="0">
                <a:ea typeface="ＭＳ Ｐゴシック" pitchFamily="34" charset="-128"/>
              </a:rPr>
              <a:t>“w” open file for writing</a:t>
            </a:r>
          </a:p>
          <a:p>
            <a:pPr defTabSz="896938" eaLnBrk="1" hangingPunct="1"/>
            <a:r>
              <a:rPr lang="en-US" altLang="en-US" smtClean="0">
                <a:ea typeface="ＭＳ Ｐゴシック" pitchFamily="34" charset="-128"/>
              </a:rPr>
              <a:t>“c” open file for reading or writing, if the file doesn’t exist then create it</a:t>
            </a:r>
          </a:p>
          <a:p>
            <a:pPr defTabSz="896938" eaLnBrk="1" hangingPunct="1"/>
            <a:r>
              <a:rPr lang="en-US" altLang="en-US" smtClean="0">
                <a:ea typeface="ＭＳ Ｐゴシック" pitchFamily="34" charset="-128"/>
              </a:rPr>
              <a:t>“n” create a new file for reading or writing, if the file exists then it’s contents are overwritten.</a:t>
            </a:r>
          </a:p>
          <a:p>
            <a:pPr defTabSz="896938" eaLnBrk="1" hangingPunct="1"/>
            <a:r>
              <a:rPr lang="en-US" altLang="en-US" smtClean="0">
                <a:ea typeface="ＭＳ Ｐゴシック" pitchFamily="34" charset="-128"/>
              </a:rPr>
              <a:t>“a” open the file for appending, create the file if it doesn’t exist</a:t>
            </a:r>
          </a:p>
          <a:p>
            <a:pPr defTabSz="896938" eaLnBrk="1" hangingPunct="1"/>
            <a:endParaRPr lang="en-US" altLang="en-US" smtClean="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txBox="1">
            <a:spLocks noGrp="1" noChangeArrowheads="1"/>
          </p:cNvSpPr>
          <p:nvPr/>
        </p:nvSpPr>
        <p:spPr bwMode="auto">
          <a:xfrm>
            <a:off x="0" y="8688388"/>
            <a:ext cx="2971800" cy="455612"/>
          </a:xfrm>
          <a:prstGeom prst="rect">
            <a:avLst/>
          </a:prstGeom>
          <a:noFill/>
          <a:ln w="9525">
            <a:noFill/>
            <a:miter lim="800000"/>
            <a:headEnd/>
            <a:tailEnd/>
          </a:ln>
        </p:spPr>
        <p:txBody>
          <a:bodyPr lIns="91430" tIns="45715" rIns="91430" bIns="45715" anchor="b"/>
          <a:lstStyle/>
          <a:p>
            <a:pPr defTabSz="931863"/>
            <a:r>
              <a:rPr lang="en-US" altLang="en-US" sz="1300">
                <a:latin typeface="Times New Roman" pitchFamily="18" charset="0"/>
              </a:rPr>
              <a:t>Introduction to files in Pascal</a:t>
            </a:r>
          </a:p>
        </p:txBody>
      </p:sp>
      <p:sp>
        <p:nvSpPr>
          <p:cNvPr id="39939" name="Rectangle 7"/>
          <p:cNvSpPr txBox="1">
            <a:spLocks noGrp="1" noChangeArrowheads="1"/>
          </p:cNvSpPr>
          <p:nvPr/>
        </p:nvSpPr>
        <p:spPr bwMode="auto">
          <a:xfrm>
            <a:off x="3886200" y="8688388"/>
            <a:ext cx="2971800" cy="455612"/>
          </a:xfrm>
          <a:prstGeom prst="rect">
            <a:avLst/>
          </a:prstGeom>
          <a:noFill/>
          <a:ln w="9525">
            <a:noFill/>
            <a:miter lim="800000"/>
            <a:headEnd/>
            <a:tailEnd/>
          </a:ln>
        </p:spPr>
        <p:txBody>
          <a:bodyPr lIns="91430" tIns="45715" rIns="91430" bIns="45715" anchor="b"/>
          <a:lstStyle/>
          <a:p>
            <a:pPr algn="r" defTabSz="931863"/>
            <a:fld id="{9B4C1042-9A89-46A7-9479-9407C8499483}" type="slidenum">
              <a:rPr lang="en-US" altLang="en-US" sz="1300">
                <a:latin typeface="Times New Roman" pitchFamily="18" charset="0"/>
              </a:rPr>
              <a:pPr algn="r" defTabSz="931863"/>
              <a:t>11</a:t>
            </a:fld>
            <a:endParaRPr lang="en-US" altLang="en-US" sz="1300">
              <a:latin typeface="Times New Roman" pitchFamily="18" charset="0"/>
            </a:endParaRPr>
          </a:p>
        </p:txBody>
      </p:sp>
      <p:sp>
        <p:nvSpPr>
          <p:cNvPr id="39940" name="Rectangle 2"/>
          <p:cNvSpPr>
            <a:spLocks noGrp="1" noRot="1" noChangeAspect="1" noChangeArrowheads="1" noTextEdit="1"/>
          </p:cNvSpPr>
          <p:nvPr>
            <p:ph type="sldImg"/>
          </p:nvPr>
        </p:nvSpPr>
        <p:spPr bwMode="auto">
          <a:xfrm>
            <a:off x="1143000" y="687388"/>
            <a:ext cx="4572000" cy="3429000"/>
          </a:xfrm>
          <a:noFill/>
          <a:ln>
            <a:solidFill>
              <a:srgbClr val="000000"/>
            </a:solidFill>
            <a:miter lim="800000"/>
            <a:headEnd/>
            <a:tailEnd/>
          </a:ln>
        </p:spPr>
      </p:sp>
      <p:sp>
        <p:nvSpPr>
          <p:cNvPr id="39941" name="Rectangle 3"/>
          <p:cNvSpPr>
            <a:spLocks noGrp="1" noChangeArrowheads="1"/>
          </p:cNvSpPr>
          <p:nvPr>
            <p:ph type="body" idx="1"/>
          </p:nvPr>
        </p:nvSpPr>
        <p:spPr bwMode="auto">
          <a:xfrm>
            <a:off x="912813" y="4343400"/>
            <a:ext cx="5032375" cy="4113213"/>
          </a:xfrm>
          <a:noFill/>
        </p:spPr>
        <p:txBody>
          <a:bodyPr wrap="square" lIns="91430" tIns="45715" rIns="91430" bIns="45715" numCol="1" anchor="t" anchorCtr="0" compatLnSpc="1">
            <a:prstTxWarp prst="textNoShape">
              <a:avLst/>
            </a:prstTxWarp>
          </a:bodyPr>
          <a:lstStyle/>
          <a:p>
            <a:pPr defTabSz="896938" eaLnBrk="1" hangingPunct="1"/>
            <a:endParaRPr lang="en-CA" altLang="en-US" smtClean="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p:cNvSpPr txBox="1">
            <a:spLocks noGrp="1" noChangeArrowheads="1"/>
          </p:cNvSpPr>
          <p:nvPr/>
        </p:nvSpPr>
        <p:spPr bwMode="auto">
          <a:xfrm>
            <a:off x="0" y="8688388"/>
            <a:ext cx="2971800" cy="455612"/>
          </a:xfrm>
          <a:prstGeom prst="rect">
            <a:avLst/>
          </a:prstGeom>
          <a:noFill/>
          <a:ln w="9525">
            <a:noFill/>
            <a:miter lim="800000"/>
            <a:headEnd/>
            <a:tailEnd/>
          </a:ln>
        </p:spPr>
        <p:txBody>
          <a:bodyPr lIns="91430" tIns="45715" rIns="91430" bIns="45715" anchor="b"/>
          <a:lstStyle/>
          <a:p>
            <a:pPr defTabSz="931863"/>
            <a:r>
              <a:rPr lang="en-US" altLang="en-US" sz="1300">
                <a:latin typeface="Times New Roman" pitchFamily="18" charset="0"/>
              </a:rPr>
              <a:t>Introduction to files in Pascal</a:t>
            </a:r>
          </a:p>
        </p:txBody>
      </p:sp>
      <p:sp>
        <p:nvSpPr>
          <p:cNvPr id="40963" name="Rectangle 7"/>
          <p:cNvSpPr txBox="1">
            <a:spLocks noGrp="1" noChangeArrowheads="1"/>
          </p:cNvSpPr>
          <p:nvPr/>
        </p:nvSpPr>
        <p:spPr bwMode="auto">
          <a:xfrm>
            <a:off x="3886200" y="8688388"/>
            <a:ext cx="2971800" cy="455612"/>
          </a:xfrm>
          <a:prstGeom prst="rect">
            <a:avLst/>
          </a:prstGeom>
          <a:noFill/>
          <a:ln w="9525">
            <a:noFill/>
            <a:miter lim="800000"/>
            <a:headEnd/>
            <a:tailEnd/>
          </a:ln>
        </p:spPr>
        <p:txBody>
          <a:bodyPr lIns="91430" tIns="45715" rIns="91430" bIns="45715" anchor="b"/>
          <a:lstStyle/>
          <a:p>
            <a:pPr algn="r" defTabSz="931863"/>
            <a:fld id="{2AB6B9D6-2CFE-4FA5-BB86-FB125EB878A0}" type="slidenum">
              <a:rPr lang="en-US" altLang="en-US" sz="1300">
                <a:latin typeface="Times New Roman" pitchFamily="18" charset="0"/>
              </a:rPr>
              <a:pPr algn="r" defTabSz="931863"/>
              <a:t>12</a:t>
            </a:fld>
            <a:endParaRPr lang="en-US" altLang="en-US" sz="1300">
              <a:latin typeface="Times New Roman" pitchFamily="18" charset="0"/>
            </a:endParaRPr>
          </a:p>
        </p:txBody>
      </p:sp>
      <p:sp>
        <p:nvSpPr>
          <p:cNvPr id="40964" name="Rectangle 2"/>
          <p:cNvSpPr>
            <a:spLocks noGrp="1" noRot="1" noChangeAspect="1" noChangeArrowheads="1" noTextEdit="1"/>
          </p:cNvSpPr>
          <p:nvPr>
            <p:ph type="sldImg"/>
          </p:nvPr>
        </p:nvSpPr>
        <p:spPr bwMode="auto">
          <a:xfrm>
            <a:off x="1143000" y="687388"/>
            <a:ext cx="4572000" cy="3429000"/>
          </a:xfrm>
          <a:noFill/>
          <a:ln>
            <a:solidFill>
              <a:srgbClr val="000000"/>
            </a:solidFill>
            <a:miter lim="800000"/>
            <a:headEnd/>
            <a:tailEnd/>
          </a:ln>
        </p:spPr>
      </p:sp>
      <p:sp>
        <p:nvSpPr>
          <p:cNvPr id="40965" name="Rectangle 3"/>
          <p:cNvSpPr>
            <a:spLocks noGrp="1" noChangeArrowheads="1"/>
          </p:cNvSpPr>
          <p:nvPr>
            <p:ph type="body" idx="1"/>
          </p:nvPr>
        </p:nvSpPr>
        <p:spPr bwMode="auto">
          <a:xfrm>
            <a:off x="912813" y="4343400"/>
            <a:ext cx="5032375" cy="4113213"/>
          </a:xfrm>
          <a:noFill/>
        </p:spPr>
        <p:txBody>
          <a:bodyPr wrap="square" lIns="91430" tIns="45715" rIns="91430" bIns="45715" numCol="1" anchor="t" anchorCtr="0" compatLnSpc="1">
            <a:prstTxWarp prst="textNoShape">
              <a:avLst/>
            </a:prstTxWarp>
          </a:bodyPr>
          <a:lstStyle/>
          <a:p>
            <a:pPr defTabSz="896938" eaLnBrk="1" hangingPunct="1"/>
            <a:endParaRPr lang="en-CA" altLang="en-US" smtClean="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txBox="1">
            <a:spLocks noGrp="1" noChangeArrowheads="1"/>
          </p:cNvSpPr>
          <p:nvPr/>
        </p:nvSpPr>
        <p:spPr bwMode="auto">
          <a:xfrm>
            <a:off x="0" y="8688388"/>
            <a:ext cx="2971800" cy="455612"/>
          </a:xfrm>
          <a:prstGeom prst="rect">
            <a:avLst/>
          </a:prstGeom>
          <a:noFill/>
          <a:ln w="9525">
            <a:noFill/>
            <a:miter lim="800000"/>
            <a:headEnd/>
            <a:tailEnd/>
          </a:ln>
        </p:spPr>
        <p:txBody>
          <a:bodyPr lIns="91430" tIns="45715" rIns="91430" bIns="45715" anchor="b"/>
          <a:lstStyle/>
          <a:p>
            <a:pPr defTabSz="931863"/>
            <a:r>
              <a:rPr lang="en-US" altLang="en-US" sz="1300">
                <a:latin typeface="Times New Roman" pitchFamily="18" charset="0"/>
              </a:rPr>
              <a:t>Introduction to files in Pascal</a:t>
            </a:r>
          </a:p>
        </p:txBody>
      </p:sp>
      <p:sp>
        <p:nvSpPr>
          <p:cNvPr id="46083" name="Rectangle 7"/>
          <p:cNvSpPr txBox="1">
            <a:spLocks noGrp="1" noChangeArrowheads="1"/>
          </p:cNvSpPr>
          <p:nvPr/>
        </p:nvSpPr>
        <p:spPr bwMode="auto">
          <a:xfrm>
            <a:off x="3886200" y="8688388"/>
            <a:ext cx="2971800" cy="455612"/>
          </a:xfrm>
          <a:prstGeom prst="rect">
            <a:avLst/>
          </a:prstGeom>
          <a:noFill/>
          <a:ln w="9525">
            <a:noFill/>
            <a:miter lim="800000"/>
            <a:headEnd/>
            <a:tailEnd/>
          </a:ln>
        </p:spPr>
        <p:txBody>
          <a:bodyPr lIns="91430" tIns="45715" rIns="91430" bIns="45715" anchor="b"/>
          <a:lstStyle/>
          <a:p>
            <a:pPr algn="r" defTabSz="931863"/>
            <a:fld id="{1C8534EC-F618-45BC-8F9C-EED015CFCCF7}" type="slidenum">
              <a:rPr lang="en-US" altLang="en-US" sz="1300">
                <a:latin typeface="Times New Roman" pitchFamily="18" charset="0"/>
              </a:rPr>
              <a:pPr algn="r" defTabSz="931863"/>
              <a:t>15</a:t>
            </a:fld>
            <a:endParaRPr lang="en-US" altLang="en-US" sz="1300">
              <a:latin typeface="Times New Roman" pitchFamily="18" charset="0"/>
            </a:endParaRPr>
          </a:p>
        </p:txBody>
      </p:sp>
      <p:sp>
        <p:nvSpPr>
          <p:cNvPr id="46084" name="Rectangle 2"/>
          <p:cNvSpPr>
            <a:spLocks noGrp="1" noRot="1" noChangeAspect="1" noChangeArrowheads="1" noTextEdit="1"/>
          </p:cNvSpPr>
          <p:nvPr>
            <p:ph type="sldImg"/>
          </p:nvPr>
        </p:nvSpPr>
        <p:spPr bwMode="auto">
          <a:xfrm>
            <a:off x="1143000" y="687388"/>
            <a:ext cx="4572000" cy="3429000"/>
          </a:xfrm>
          <a:noFill/>
          <a:ln>
            <a:solidFill>
              <a:srgbClr val="000000"/>
            </a:solidFill>
            <a:miter lim="800000"/>
            <a:headEnd/>
            <a:tailEnd/>
          </a:ln>
        </p:spPr>
      </p:sp>
      <p:sp>
        <p:nvSpPr>
          <p:cNvPr id="46085" name="Rectangle 3"/>
          <p:cNvSpPr>
            <a:spLocks noGrp="1" noChangeArrowheads="1"/>
          </p:cNvSpPr>
          <p:nvPr>
            <p:ph type="body" idx="1"/>
          </p:nvPr>
        </p:nvSpPr>
        <p:spPr bwMode="auto">
          <a:xfrm>
            <a:off x="912813" y="4343400"/>
            <a:ext cx="5032375" cy="4113213"/>
          </a:xfrm>
          <a:noFill/>
        </p:spPr>
        <p:txBody>
          <a:bodyPr wrap="square" lIns="91430" tIns="45715" rIns="91430" bIns="45715" numCol="1" anchor="t" anchorCtr="0" compatLnSpc="1">
            <a:prstTxWarp prst="textNoShape">
              <a:avLst/>
            </a:prstTxWarp>
          </a:bodyPr>
          <a:lstStyle/>
          <a:p>
            <a:pPr defTabSz="896938" eaLnBrk="1" hangingPunct="1"/>
            <a:endParaRPr lang="en-CA" altLang="en-US" smtClean="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800"/>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sz="3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9AE175E-3AD5-4746-86F6-16BB153A3C77}" type="datetimeFigureOut">
              <a:rPr lang="en-US" altLang="en-US"/>
              <a:pPr>
                <a:defRPr/>
              </a:pPr>
              <a:t>2/5/2021</a:t>
            </a:fld>
            <a:endParaRPr lang="en-US" alt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6"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898989"/>
                </a:solidFill>
                <a:ea typeface="ＭＳ Ｐゴシック" pitchFamily="34" charset="-128"/>
              </a:defRPr>
            </a:lvl1pPr>
          </a:lstStyle>
          <a:p>
            <a:pPr>
              <a:defRPr/>
            </a:pPr>
            <a:fld id="{FE543D85-6E42-4C3F-9B47-20A1088DB132}"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45807B73-1EA9-4CCF-B25A-F9339EF9B27E}" type="datetimeFigureOut">
              <a:rPr lang="en-US" altLang="en-US"/>
              <a:pPr>
                <a:defRPr/>
              </a:pPr>
              <a:t>2/5/2021</a:t>
            </a:fld>
            <a:endParaRPr lang="en-US" alt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6"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898989"/>
                </a:solidFill>
                <a:ea typeface="ＭＳ Ｐゴシック" pitchFamily="34" charset="-128"/>
              </a:defRPr>
            </a:lvl1pPr>
          </a:lstStyle>
          <a:p>
            <a:pPr>
              <a:defRPr/>
            </a:pPr>
            <a:fld id="{76BA8FD3-598F-4793-B25D-9C6C02A1F45C}"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B835CF73-557D-46B4-9374-84D2A4191498}" type="datetimeFigureOut">
              <a:rPr lang="en-US" altLang="en-US"/>
              <a:pPr>
                <a:defRPr/>
              </a:pPr>
              <a:t>2/5/2021</a:t>
            </a:fld>
            <a:endParaRPr lang="en-US" alt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6"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898989"/>
                </a:solidFill>
                <a:ea typeface="ＭＳ Ｐゴシック" pitchFamily="34" charset="-128"/>
              </a:defRPr>
            </a:lvl1pPr>
          </a:lstStyle>
          <a:p>
            <a:pPr>
              <a:defRPr/>
            </a:pPr>
            <a:fld id="{19EAA5E3-CF93-4C1E-91F1-BF74203329D2}"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7924800" y="6567488"/>
            <a:ext cx="1219200" cy="276225"/>
          </a:xfrm>
          <a:prstGeom prst="rect">
            <a:avLst/>
          </a:prstGeom>
          <a:noFill/>
          <a:ln>
            <a:noFill/>
          </a:ln>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200" dirty="0" smtClean="0">
                <a:ea typeface="+mn-ea"/>
                <a:cs typeface="Arial" charset="0"/>
              </a:rPr>
              <a:t>James Tam</a:t>
            </a:r>
          </a:p>
        </p:txBody>
      </p:sp>
      <p:sp>
        <p:nvSpPr>
          <p:cNvPr id="2" name="Title 1"/>
          <p:cNvSpPr>
            <a:spLocks noGrp="1"/>
          </p:cNvSpPr>
          <p:nvPr>
            <p:ph type="title"/>
          </p:nvPr>
        </p:nvSpPr>
        <p:spPr>
          <a:xfrm>
            <a:off x="457200" y="274638"/>
            <a:ext cx="8229600" cy="639762"/>
          </a:xfrm>
        </p:spPr>
        <p:txBody>
          <a:bodyPr>
            <a:normAutofit/>
          </a:bodyPr>
          <a:lstStyle>
            <a:lvl1pPr>
              <a:defRPr sz="3200" baseline="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5410200"/>
          </a:xfrm>
        </p:spPr>
        <p:txBody>
          <a:bodyPr/>
          <a:lstStyle>
            <a:lvl1pPr>
              <a:defRPr sz="2400" baseline="0"/>
            </a:lvl1pPr>
            <a:lvl2pPr>
              <a:defRPr sz="2000" baseline="0"/>
            </a:lvl2pPr>
            <a:lvl3pPr>
              <a:defRPr sz="1800" baseline="0"/>
            </a:lvl3pPr>
            <a:lvl4pPr>
              <a:defRPr sz="1400" baseline="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3EF0CEE-D380-4413-9097-C93B8C56C1D4}" type="datetimeFigureOut">
              <a:rPr lang="en-US" altLang="en-US"/>
              <a:pPr>
                <a:defRPr/>
              </a:pPr>
              <a:t>2/5/2021</a:t>
            </a:fld>
            <a:endParaRPr lang="en-US" alt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6"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898989"/>
                </a:solidFill>
                <a:ea typeface="ＭＳ Ｐゴシック" pitchFamily="34" charset="-128"/>
              </a:defRPr>
            </a:lvl1pPr>
          </a:lstStyle>
          <a:p>
            <a:pPr>
              <a:defRPr/>
            </a:pPr>
            <a:fld id="{950E7039-072D-4022-960A-B27B7043A90F}"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90C09DB9-A1A9-4EF9-B86A-E0BD70C53E79}" type="datetimeFigureOut">
              <a:rPr lang="en-US" altLang="en-US"/>
              <a:pPr>
                <a:defRPr/>
              </a:pPr>
              <a:t>2/5/2021</a:t>
            </a:fld>
            <a:endParaRPr lang="en-US" alt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7" name="Slide Number Placeholder 6"/>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898989"/>
                </a:solidFill>
                <a:ea typeface="ＭＳ Ｐゴシック" pitchFamily="34" charset="-128"/>
              </a:defRPr>
            </a:lvl1pPr>
          </a:lstStyle>
          <a:p>
            <a:pPr>
              <a:defRPr/>
            </a:pPr>
            <a:fld id="{7CFE9F18-6CD5-4B2A-A264-48BB2300F4BE}"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52992A70-669D-43E9-BB89-8EF604C664F7}" type="datetimeFigureOut">
              <a:rPr lang="en-US" altLang="en-US"/>
              <a:pPr>
                <a:defRPr/>
              </a:pPr>
              <a:t>2/5/2021</a:t>
            </a:fld>
            <a:endParaRPr lang="en-US" alt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9" name="Slide Number Placeholder 8"/>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898989"/>
                </a:solidFill>
                <a:ea typeface="ＭＳ Ｐゴシック" pitchFamily="34" charset="-128"/>
              </a:defRPr>
            </a:lvl1pPr>
          </a:lstStyle>
          <a:p>
            <a:pPr>
              <a:defRPr/>
            </a:pPr>
            <a:fld id="{C9498A5E-4E76-40C5-9935-F1FC381BBCD1}"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1AB4DF46-7475-4F70-AE73-4EF132C3F00F}" type="datetimeFigureOut">
              <a:rPr lang="en-US" altLang="en-US"/>
              <a:pPr>
                <a:defRPr/>
              </a:pPr>
              <a:t>2/5/2021</a:t>
            </a:fld>
            <a:endParaRPr lang="en-US" alt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5" name="Slide Number Placeholder 4"/>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898989"/>
                </a:solidFill>
                <a:ea typeface="ＭＳ Ｐゴシック" pitchFamily="34" charset="-128"/>
              </a:defRPr>
            </a:lvl1pPr>
          </a:lstStyle>
          <a:p>
            <a:pPr>
              <a:defRPr/>
            </a:pPr>
            <a:fld id="{A789AE9C-287D-4C56-8F7A-D2C256CCCE8F}"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41FDBF1-8EDC-486D-B527-AC2653CEE3CD}" type="datetimeFigureOut">
              <a:rPr lang="en-US" altLang="en-US"/>
              <a:pPr>
                <a:defRPr/>
              </a:pPr>
              <a:t>2/5/2021</a:t>
            </a:fld>
            <a:endParaRPr lang="en-US" alt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4" name="Slide Number Placeholder 3"/>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898989"/>
                </a:solidFill>
                <a:ea typeface="ＭＳ Ｐゴシック" pitchFamily="34" charset="-128"/>
              </a:defRPr>
            </a:lvl1pPr>
          </a:lstStyle>
          <a:p>
            <a:pPr>
              <a:defRPr/>
            </a:pPr>
            <a:fld id="{B707BA36-DDB3-418A-860C-61B0F3E635F8}"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1B3483E7-B00B-4F1B-BA7C-D99427949C85}" type="datetimeFigureOut">
              <a:rPr lang="en-US" altLang="en-US"/>
              <a:pPr>
                <a:defRPr/>
              </a:pPr>
              <a:t>2/5/2021</a:t>
            </a:fld>
            <a:endParaRPr lang="en-US" alt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7" name="Slide Number Placeholder 6"/>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898989"/>
                </a:solidFill>
                <a:ea typeface="ＭＳ Ｐゴシック" pitchFamily="34" charset="-128"/>
              </a:defRPr>
            </a:lvl1pPr>
          </a:lstStyle>
          <a:p>
            <a:pPr>
              <a:defRPr/>
            </a:pPr>
            <a:fld id="{B31FC760-BB88-4911-8DB7-82F5B7C64D37}"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0130DF98-101D-44D4-9D21-958F23C38DAC}" type="datetimeFigureOut">
              <a:rPr lang="en-US" altLang="en-US"/>
              <a:pPr>
                <a:defRPr/>
              </a:pPr>
              <a:t>2/5/2021</a:t>
            </a:fld>
            <a:endParaRPr lang="en-US" alt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7" name="Slide Number Placeholder 6"/>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898989"/>
                </a:solidFill>
                <a:ea typeface="ＭＳ Ｐゴシック" pitchFamily="34" charset="-128"/>
              </a:defRPr>
            </a:lvl1pPr>
          </a:lstStyle>
          <a:p>
            <a:pPr>
              <a:defRPr/>
            </a:pPr>
            <a:fld id="{AD6D311C-4D2A-4160-BCEA-169C923C770E}"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r>
              <a:rPr lang="en-US"/>
              <a:t>James Tam</a:t>
            </a:r>
          </a:p>
        </p:txBody>
      </p:sp>
      <p:sp>
        <p:nvSpPr>
          <p:cNvPr id="5" name="Slide Number Placeholder 1"/>
          <p:cNvSpPr txBox="1">
            <a:spLocks/>
          </p:cNvSpPr>
          <p:nvPr userDrawn="1"/>
        </p:nvSpPr>
        <p:spPr bwMode="auto">
          <a:xfrm>
            <a:off x="0" y="6492875"/>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eaLnBrk="1" hangingPunct="1">
              <a:defRPr/>
            </a:pPr>
            <a:r>
              <a:rPr lang="en-US" altLang="en-US" sz="900" smtClean="0">
                <a:solidFill>
                  <a:srgbClr val="898989"/>
                </a:solidFill>
                <a:latin typeface="Arial" charset="0"/>
              </a:rPr>
              <a:t>slide </a:t>
            </a:r>
            <a:fld id="{7EA60EF4-6743-42C2-AD6A-DD17C2CA16E0}" type="slidenum">
              <a:rPr lang="en-US" altLang="en-US" sz="900" smtClean="0">
                <a:solidFill>
                  <a:srgbClr val="898989"/>
                </a:solidFill>
                <a:latin typeface="Arial" charset="0"/>
              </a:rPr>
              <a:pPr eaLnBrk="1" hangingPunct="1">
                <a:defRPr/>
              </a:pPr>
              <a:t>‹#›</a:t>
            </a:fld>
            <a:endParaRPr lang="en-US" altLang="en-US" sz="900" smtClean="0">
              <a:solidFill>
                <a:srgbClr val="898989"/>
              </a:solidFill>
              <a:latin typeface="Arial" charset="0"/>
            </a:endParaRPr>
          </a:p>
        </p:txBody>
      </p:sp>
    </p:spTree>
  </p:cSld>
  <p:clrMap bg1="lt1" tx1="dk1" bg2="lt2" tx2="dk2" accent1="accent1" accent2="accent2" accent3="accent3" accent4="accent4" accent5="accent5" accent6="accent6" hlink="hlink" folHlink="folHlink"/>
  <p:sldLayoutIdLst>
    <p:sldLayoutId id="2147484331" r:id="rId1"/>
    <p:sldLayoutId id="2147484332" r:id="rId2"/>
    <p:sldLayoutId id="2147484333" r:id="rId3"/>
    <p:sldLayoutId id="2147484334" r:id="rId4"/>
    <p:sldLayoutId id="2147484335" r:id="rId5"/>
    <p:sldLayoutId id="2147484336" r:id="rId6"/>
    <p:sldLayoutId id="2147484337" r:id="rId7"/>
    <p:sldLayoutId id="2147484338" r:id="rId8"/>
    <p:sldLayoutId id="2147484339" r:id="rId9"/>
    <p:sldLayoutId id="2147484340" r:id="rId10"/>
    <p:sldLayoutId id="2147484341" r:id="rId11"/>
  </p:sldLayoutIdLst>
  <p:timing>
    <p:tnLst>
      <p:par>
        <p:cTn id="1" dur="indefinite" restart="never" nodeType="tmRoot"/>
      </p:par>
    </p:tnLst>
  </p:timing>
  <p:txStyles>
    <p:titleStyle>
      <a:lvl1pPr algn="ctr" rtl="0" eaLnBrk="0" fontAlgn="base" hangingPunct="0">
        <a:spcBef>
          <a:spcPct val="0"/>
        </a:spcBef>
        <a:spcAft>
          <a:spcPct val="0"/>
        </a:spcAft>
        <a:defRPr sz="3200" kern="1200">
          <a:solidFill>
            <a:schemeClr val="tx1"/>
          </a:solidFill>
          <a:latin typeface="+mj-lt"/>
          <a:ea typeface="ＭＳ Ｐゴシック" charset="0"/>
          <a:cs typeface="+mj-cs"/>
        </a:defRPr>
      </a:lvl1pPr>
      <a:lvl2pPr algn="ctr" rtl="0" eaLnBrk="0" fontAlgn="base" hangingPunct="0">
        <a:spcBef>
          <a:spcPct val="0"/>
        </a:spcBef>
        <a:spcAft>
          <a:spcPct val="0"/>
        </a:spcAft>
        <a:defRPr sz="3200">
          <a:solidFill>
            <a:schemeClr val="tx1"/>
          </a:solidFill>
          <a:latin typeface="Calibri" pitchFamily="34" charset="0"/>
          <a:ea typeface="ＭＳ Ｐゴシック" charset="0"/>
        </a:defRPr>
      </a:lvl2pPr>
      <a:lvl3pPr algn="ctr" rtl="0" eaLnBrk="0" fontAlgn="base" hangingPunct="0">
        <a:spcBef>
          <a:spcPct val="0"/>
        </a:spcBef>
        <a:spcAft>
          <a:spcPct val="0"/>
        </a:spcAft>
        <a:defRPr sz="3200">
          <a:solidFill>
            <a:schemeClr val="tx1"/>
          </a:solidFill>
          <a:latin typeface="Calibri" pitchFamily="34" charset="0"/>
          <a:ea typeface="ＭＳ Ｐゴシック" charset="0"/>
        </a:defRPr>
      </a:lvl3pPr>
      <a:lvl4pPr algn="ctr" rtl="0" eaLnBrk="0" fontAlgn="base" hangingPunct="0">
        <a:spcBef>
          <a:spcPct val="0"/>
        </a:spcBef>
        <a:spcAft>
          <a:spcPct val="0"/>
        </a:spcAft>
        <a:defRPr sz="3200">
          <a:solidFill>
            <a:schemeClr val="tx1"/>
          </a:solidFill>
          <a:latin typeface="Calibri" pitchFamily="34" charset="0"/>
          <a:ea typeface="ＭＳ Ｐゴシック" charset="0"/>
        </a:defRPr>
      </a:lvl4pPr>
      <a:lvl5pPr algn="ctr" rtl="0" eaLnBrk="0" fontAlgn="base" hangingPunct="0">
        <a:spcBef>
          <a:spcPct val="0"/>
        </a:spcBef>
        <a:spcAft>
          <a:spcPct val="0"/>
        </a:spcAft>
        <a:defRPr sz="3200">
          <a:solidFill>
            <a:schemeClr val="tx1"/>
          </a:solidFill>
          <a:latin typeface="Calibri" pitchFamily="34" charset="0"/>
          <a:ea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2286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1pPr>
      <a:lvl2pPr marL="5715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2pPr>
      <a:lvl3pPr marL="742950" indent="-171450" algn="l" rtl="0" eaLnBrk="0" fontAlgn="base" hangingPunct="0">
        <a:spcBef>
          <a:spcPct val="20000"/>
        </a:spcBef>
        <a:spcAft>
          <a:spcPct val="0"/>
        </a:spcAft>
        <a:buFont typeface="Arial" charset="0"/>
        <a:buChar char="•"/>
        <a:defRPr kern="1200">
          <a:solidFill>
            <a:schemeClr val="tx1"/>
          </a:solidFill>
          <a:latin typeface="+mn-lt"/>
          <a:ea typeface="ＭＳ Ｐゴシック" charset="0"/>
          <a:cs typeface="+mn-cs"/>
        </a:defRPr>
      </a:lvl3pPr>
      <a:lvl4pPr marL="971550" indent="-17145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ctrTitle" idx="4294967295"/>
          </p:nvPr>
        </p:nvSpPr>
        <p:spPr>
          <a:xfrm>
            <a:off x="685800" y="2286000"/>
            <a:ext cx="7772400" cy="1143000"/>
          </a:xfrm>
        </p:spPr>
        <p:txBody>
          <a:bodyPr/>
          <a:lstStyle/>
          <a:p>
            <a:pPr eaLnBrk="1" hangingPunct="1"/>
            <a:r>
              <a:rPr lang="en-US" altLang="en-US" sz="4400" smtClean="0">
                <a:ea typeface="ＭＳ Ｐゴシック" pitchFamily="34" charset="-128"/>
              </a:rPr>
              <a:t>Introduction To Files In Python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pPr marL="533400" indent="-533400" eaLnBrk="1" hangingPunct="1">
              <a:buFontTx/>
              <a:buAutoNum type="arabicPeriod"/>
            </a:pPr>
            <a:r>
              <a:rPr lang="en-US" altLang="en-US" smtClean="0">
                <a:ea typeface="ＭＳ Ｐゴシック" pitchFamily="34" charset="-128"/>
              </a:rPr>
              <a:t>Opening Files</a:t>
            </a:r>
          </a:p>
        </p:txBody>
      </p:sp>
      <p:sp>
        <p:nvSpPr>
          <p:cNvPr id="15363" name="Rectangle 3"/>
          <p:cNvSpPr>
            <a:spLocks noGrp="1" noChangeArrowheads="1"/>
          </p:cNvSpPr>
          <p:nvPr>
            <p:ph type="body" idx="4294967295"/>
          </p:nvPr>
        </p:nvSpPr>
        <p:spPr/>
        <p:txBody>
          <a:bodyPr/>
          <a:lstStyle/>
          <a:p>
            <a:pPr marL="457200" indent="-457200" eaLnBrk="1" hangingPunct="1">
              <a:lnSpc>
                <a:spcPct val="80000"/>
              </a:lnSpc>
              <a:buFontTx/>
              <a:buNone/>
            </a:pPr>
            <a:r>
              <a:rPr lang="en-US" altLang="en-US" dirty="0" smtClean="0">
                <a:ea typeface="ＭＳ Ｐゴシック" pitchFamily="34" charset="-128"/>
              </a:rPr>
              <a:t>Prepares the file for reading:</a:t>
            </a:r>
          </a:p>
          <a:p>
            <a:pPr marL="723900" lvl="1" indent="-381000" eaLnBrk="1" hangingPunct="1">
              <a:lnSpc>
                <a:spcPct val="70000"/>
              </a:lnSpc>
              <a:buFontTx/>
              <a:buAutoNum type="alphaUcPeriod"/>
            </a:pPr>
            <a:r>
              <a:rPr lang="en-CA" altLang="en-US" dirty="0" smtClean="0">
                <a:ea typeface="ＭＳ Ｐゴシック" pitchFamily="34" charset="-128"/>
              </a:rPr>
              <a:t>Links the file variable with the physical file (references to the file variable are references to the physical file).</a:t>
            </a:r>
            <a:endParaRPr lang="en-US" altLang="en-US" dirty="0" smtClean="0">
              <a:ea typeface="ＭＳ Ｐゴシック" pitchFamily="34" charset="-128"/>
            </a:endParaRPr>
          </a:p>
          <a:p>
            <a:pPr marL="723900" lvl="1" indent="-381000" eaLnBrk="1" hangingPunct="1">
              <a:lnSpc>
                <a:spcPct val="70000"/>
              </a:lnSpc>
              <a:buFontTx/>
              <a:buAutoNum type="alphaUcPeriod"/>
            </a:pPr>
            <a:r>
              <a:rPr lang="en-US" altLang="en-US" dirty="0" smtClean="0">
                <a:ea typeface="ＭＳ Ｐゴシック" pitchFamily="34" charset="-128"/>
              </a:rPr>
              <a:t>Positions the file pointer at the start of the file.</a:t>
            </a:r>
          </a:p>
          <a:p>
            <a:pPr marL="457200" indent="-457200" eaLnBrk="1" hangingPunct="1">
              <a:lnSpc>
                <a:spcPct val="80000"/>
              </a:lnSpc>
              <a:buFontTx/>
              <a:buNone/>
            </a:pPr>
            <a:r>
              <a:rPr lang="en-US" altLang="en-US" b="1" dirty="0" smtClean="0">
                <a:latin typeface="Consolas" pitchFamily="49" charset="0"/>
                <a:ea typeface="ＭＳ Ｐゴシック" pitchFamily="34" charset="-128"/>
                <a:cs typeface="Consolas" pitchFamily="49" charset="0"/>
              </a:rPr>
              <a:t>Format:</a:t>
            </a:r>
          </a:p>
          <a:p>
            <a:pPr marL="457200" indent="-457200" eaLnBrk="1" hangingPunct="1">
              <a:lnSpc>
                <a:spcPct val="80000"/>
              </a:lnSpc>
              <a:buFontTx/>
              <a:buNone/>
            </a:pPr>
            <a:r>
              <a:rPr lang="en-US" altLang="en-US" sz="1800" dirty="0" smtClean="0">
                <a:latin typeface="Consolas" pitchFamily="49" charset="0"/>
                <a:ea typeface="ＭＳ Ｐゴシック" pitchFamily="34" charset="-128"/>
                <a:cs typeface="Consolas" pitchFamily="49" charset="0"/>
              </a:rPr>
              <a:t>     &lt;</a:t>
            </a:r>
            <a:r>
              <a:rPr lang="en-US" altLang="en-US" sz="1800" i="1" dirty="0" smtClean="0">
                <a:latin typeface="Consolas" pitchFamily="49" charset="0"/>
                <a:ea typeface="ＭＳ Ｐゴシック" pitchFamily="34" charset="-128"/>
                <a:cs typeface="Consolas" pitchFamily="49" charset="0"/>
              </a:rPr>
              <a:t>file variable</a:t>
            </a:r>
            <a:r>
              <a:rPr lang="en-US" altLang="en-US" sz="1800" dirty="0" smtClean="0">
                <a:latin typeface="Consolas" pitchFamily="49" charset="0"/>
                <a:ea typeface="ＭＳ Ｐゴシック" pitchFamily="34" charset="-128"/>
                <a:cs typeface="Consolas" pitchFamily="49" charset="0"/>
              </a:rPr>
              <a:t>&gt; = open(&lt;</a:t>
            </a:r>
            <a:r>
              <a:rPr lang="en-US" altLang="en-US" sz="1800" i="1" dirty="0" smtClean="0">
                <a:latin typeface="Consolas" pitchFamily="49" charset="0"/>
                <a:ea typeface="ＭＳ Ｐゴシック" pitchFamily="34" charset="-128"/>
                <a:cs typeface="Consolas" pitchFamily="49" charset="0"/>
              </a:rPr>
              <a:t>file name</a:t>
            </a:r>
            <a:r>
              <a:rPr lang="en-US" altLang="en-US" sz="1800" dirty="0" smtClean="0">
                <a:latin typeface="Consolas" pitchFamily="49" charset="0"/>
                <a:ea typeface="ＭＳ Ｐゴシック" pitchFamily="34" charset="-128"/>
                <a:cs typeface="Consolas" pitchFamily="49" charset="0"/>
              </a:rPr>
              <a:t>&gt;</a:t>
            </a:r>
            <a:r>
              <a:rPr lang="en-US" altLang="en-US" sz="1800" i="1" dirty="0" smtClean="0">
                <a:latin typeface="Consolas" pitchFamily="49" charset="0"/>
                <a:ea typeface="ＭＳ Ｐゴシック" pitchFamily="34" charset="-128"/>
                <a:cs typeface="Consolas" pitchFamily="49" charset="0"/>
              </a:rPr>
              <a:t>, </a:t>
            </a:r>
            <a:r>
              <a:rPr lang="en-US" altLang="en-US" sz="1800" dirty="0" smtClean="0">
                <a:latin typeface="Consolas" pitchFamily="49" charset="0"/>
                <a:ea typeface="ＭＳ Ｐゴシック" pitchFamily="34" charset="-128"/>
                <a:cs typeface="Consolas" pitchFamily="49" charset="0"/>
              </a:rPr>
              <a:t>"r")</a:t>
            </a:r>
          </a:p>
          <a:p>
            <a:pPr marL="457200" indent="-457200" eaLnBrk="1" hangingPunct="1">
              <a:lnSpc>
                <a:spcPct val="80000"/>
              </a:lnSpc>
              <a:buFontTx/>
              <a:buNone/>
            </a:pPr>
            <a:endParaRPr lang="en-US" altLang="en-US" b="1" dirty="0" smtClean="0">
              <a:ea typeface="ＭＳ Ｐゴシック" pitchFamily="34" charset="-128"/>
            </a:endParaRPr>
          </a:p>
          <a:p>
            <a:pPr marL="457200" indent="-457200" eaLnBrk="1" hangingPunct="1">
              <a:lnSpc>
                <a:spcPct val="80000"/>
              </a:lnSpc>
              <a:buFontTx/>
              <a:buNone/>
            </a:pPr>
            <a:r>
              <a:rPr lang="en-US" altLang="en-US" b="1" dirty="0" smtClean="0">
                <a:latin typeface="Consolas" pitchFamily="49" charset="0"/>
                <a:ea typeface="ＭＳ Ｐゴシック" pitchFamily="34" charset="-128"/>
                <a:cs typeface="Consolas" pitchFamily="49" charset="0"/>
              </a:rPr>
              <a:t>Example:</a:t>
            </a:r>
            <a:endParaRPr lang="en-US" altLang="en-US" dirty="0" smtClean="0">
              <a:latin typeface="Consolas" pitchFamily="49" charset="0"/>
              <a:ea typeface="ＭＳ Ｐゴシック" pitchFamily="34" charset="-128"/>
              <a:cs typeface="Consolas" pitchFamily="49" charset="0"/>
            </a:endParaRPr>
          </a:p>
          <a:p>
            <a:pPr marL="457200" indent="-457200" eaLnBrk="1" hangingPunct="1">
              <a:lnSpc>
                <a:spcPct val="80000"/>
              </a:lnSpc>
              <a:buFontTx/>
              <a:buNone/>
            </a:pPr>
            <a:r>
              <a:rPr lang="en-US" altLang="en-US" dirty="0" smtClean="0">
                <a:ea typeface="ＭＳ Ｐゴシック" pitchFamily="34" charset="-128"/>
              </a:rPr>
              <a:t>   </a:t>
            </a:r>
            <a:r>
              <a:rPr lang="en-US" altLang="en-US" sz="2000" dirty="0" smtClean="0">
                <a:ea typeface="ＭＳ Ｐゴシック" pitchFamily="34" charset="-128"/>
              </a:rPr>
              <a:t>    </a:t>
            </a:r>
            <a:r>
              <a:rPr lang="en-US" altLang="en-US" sz="1800" dirty="0" err="1" smtClean="0">
                <a:latin typeface="Consolas" pitchFamily="49" charset="0"/>
                <a:ea typeface="ＭＳ Ｐゴシック" pitchFamily="34" charset="-128"/>
                <a:cs typeface="Consolas" pitchFamily="49" charset="0"/>
              </a:rPr>
              <a:t>inputFile</a:t>
            </a:r>
            <a:r>
              <a:rPr lang="en-US" altLang="en-US" sz="1800" dirty="0" smtClean="0">
                <a:latin typeface="Consolas" pitchFamily="49" charset="0"/>
                <a:ea typeface="ＭＳ Ｐゴシック" pitchFamily="34" charset="-128"/>
                <a:cs typeface="Consolas" pitchFamily="49" charset="0"/>
              </a:rPr>
              <a:t> = open("data.txt", "r")   # fixed file name</a:t>
            </a:r>
          </a:p>
          <a:p>
            <a:pPr marL="1371600" lvl="3" indent="0" eaLnBrk="1" hangingPunct="1">
              <a:lnSpc>
                <a:spcPct val="90000"/>
              </a:lnSpc>
              <a:buFont typeface="Arial" charset="0"/>
              <a:buNone/>
            </a:pPr>
            <a:r>
              <a:rPr lang="en-US" altLang="en-US" sz="1800" dirty="0" smtClean="0">
                <a:ea typeface="ＭＳ Ｐゴシック" pitchFamily="34" charset="-128"/>
              </a:rPr>
              <a:t>OR</a:t>
            </a:r>
          </a:p>
          <a:p>
            <a:pPr marL="457200" indent="-457200" eaLnBrk="1" hangingPunct="1">
              <a:lnSpc>
                <a:spcPct val="80000"/>
              </a:lnSpc>
              <a:buFontTx/>
              <a:buNone/>
            </a:pPr>
            <a:r>
              <a:rPr lang="en-US" altLang="en-US" sz="2000" dirty="0" smtClean="0">
                <a:ea typeface="ＭＳ Ｐゴシック" pitchFamily="34" charset="-128"/>
              </a:rPr>
              <a:t>    (Variable file name: entered by user at runtime)</a:t>
            </a:r>
          </a:p>
          <a:p>
            <a:pPr marL="457200" indent="-457200" eaLnBrk="1" hangingPunct="1">
              <a:lnSpc>
                <a:spcPct val="80000"/>
              </a:lnSpc>
              <a:buFontTx/>
              <a:buNone/>
            </a:pPr>
            <a:r>
              <a:rPr lang="en-US" altLang="en-US" sz="1800" dirty="0" smtClean="0">
                <a:latin typeface="Consolas" pitchFamily="49" charset="0"/>
                <a:ea typeface="ＭＳ Ｐゴシック" pitchFamily="34" charset="-128"/>
                <a:cs typeface="Consolas" pitchFamily="49" charset="0"/>
              </a:rPr>
              <a:t>  filename = input("Enter name of input file: ")</a:t>
            </a:r>
          </a:p>
          <a:p>
            <a:pPr marL="457200" indent="-457200" eaLnBrk="1" hangingPunct="1">
              <a:lnSpc>
                <a:spcPct val="80000"/>
              </a:lnSpc>
              <a:buFontTx/>
              <a:buNone/>
            </a:pPr>
            <a:r>
              <a:rPr lang="en-US" altLang="en-US" sz="1800" dirty="0" smtClean="0">
                <a:latin typeface="Consolas" pitchFamily="49" charset="0"/>
                <a:ea typeface="ＭＳ Ｐゴシック" pitchFamily="34" charset="-128"/>
                <a:cs typeface="Consolas" pitchFamily="49" charset="0"/>
              </a:rPr>
              <a:t>  </a:t>
            </a:r>
            <a:r>
              <a:rPr lang="en-US" altLang="en-US" sz="1800" dirty="0" err="1" smtClean="0">
                <a:latin typeface="Consolas" pitchFamily="49" charset="0"/>
                <a:ea typeface="ＭＳ Ｐゴシック" pitchFamily="34" charset="-128"/>
                <a:cs typeface="Consolas" pitchFamily="49" charset="0"/>
              </a:rPr>
              <a:t>inputFile</a:t>
            </a:r>
            <a:r>
              <a:rPr lang="en-US" altLang="en-US" sz="1800" dirty="0" smtClean="0">
                <a:latin typeface="Consolas" pitchFamily="49" charset="0"/>
                <a:ea typeface="ＭＳ Ｐゴシック" pitchFamily="34" charset="-128"/>
                <a:cs typeface="Consolas" pitchFamily="49" charset="0"/>
              </a:rPr>
              <a:t> = open(filename, "r")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pPr marL="533400" indent="-533400" eaLnBrk="1" hangingPunct="1">
              <a:buFontTx/>
              <a:buAutoNum type="alphaUcPeriod" startAt="2"/>
            </a:pPr>
            <a:r>
              <a:rPr lang="en-US" altLang="en-US" smtClean="0">
                <a:ea typeface="ＭＳ Ｐゴシック" pitchFamily="34" charset="-128"/>
              </a:rPr>
              <a:t>Positioning The File Pointer</a:t>
            </a:r>
          </a:p>
        </p:txBody>
      </p:sp>
      <p:sp>
        <p:nvSpPr>
          <p:cNvPr id="16387" name="Rectangle 4"/>
          <p:cNvSpPr>
            <a:spLocks noChangeArrowheads="1"/>
          </p:cNvSpPr>
          <p:nvPr/>
        </p:nvSpPr>
        <p:spPr bwMode="auto">
          <a:xfrm>
            <a:off x="1143000" y="1905000"/>
            <a:ext cx="2667000" cy="4572000"/>
          </a:xfrm>
          <a:prstGeom prst="rect">
            <a:avLst/>
          </a:prstGeom>
          <a:noFill/>
          <a:ln w="9525">
            <a:solidFill>
              <a:schemeClr val="tx1"/>
            </a:solidFill>
            <a:miter lim="800000"/>
            <a:headEnd/>
            <a:tailEnd/>
          </a:ln>
        </p:spPr>
        <p:txBody>
          <a:bodyPr wrap="none" lIns="0" tIns="0" rIns="0" bIns="0" anchor="ctr"/>
          <a:lstStyle/>
          <a:p>
            <a:pPr>
              <a:spcBef>
                <a:spcPct val="50000"/>
              </a:spcBef>
            </a:pPr>
            <a:r>
              <a:rPr lang="pt-BR" altLang="en-US" sz="2000">
                <a:latin typeface="Arial" charset="0"/>
              </a:rPr>
              <a:t> </a:t>
            </a:r>
            <a:r>
              <a:rPr lang="pt-BR" altLang="en-US" sz="2000">
                <a:latin typeface="Consolas" pitchFamily="49" charset="0"/>
                <a:cs typeface="Consolas" pitchFamily="49" charset="0"/>
              </a:rPr>
              <a:t>A</a:t>
            </a:r>
          </a:p>
          <a:p>
            <a:pPr>
              <a:spcBef>
                <a:spcPct val="50000"/>
              </a:spcBef>
            </a:pPr>
            <a:endParaRPr lang="pt-BR" altLang="en-US" sz="2000">
              <a:latin typeface="Consolas" pitchFamily="49" charset="0"/>
              <a:cs typeface="Consolas" pitchFamily="49" charset="0"/>
            </a:endParaRPr>
          </a:p>
          <a:p>
            <a:pPr>
              <a:spcBef>
                <a:spcPct val="50000"/>
              </a:spcBef>
            </a:pPr>
            <a:r>
              <a:rPr lang="pt-BR" altLang="en-US" sz="2000">
                <a:latin typeface="Consolas" pitchFamily="49" charset="0"/>
                <a:cs typeface="Consolas" pitchFamily="49" charset="0"/>
              </a:rPr>
              <a:t> B</a:t>
            </a:r>
          </a:p>
          <a:p>
            <a:pPr>
              <a:spcBef>
                <a:spcPct val="50000"/>
              </a:spcBef>
            </a:pPr>
            <a:endParaRPr lang="pt-BR" altLang="en-US" sz="2000">
              <a:latin typeface="Consolas" pitchFamily="49" charset="0"/>
              <a:cs typeface="Consolas" pitchFamily="49" charset="0"/>
            </a:endParaRPr>
          </a:p>
          <a:p>
            <a:pPr>
              <a:spcBef>
                <a:spcPct val="50000"/>
              </a:spcBef>
            </a:pPr>
            <a:r>
              <a:rPr lang="pt-BR" altLang="en-US" sz="2000">
                <a:latin typeface="Consolas" pitchFamily="49" charset="0"/>
                <a:cs typeface="Consolas" pitchFamily="49" charset="0"/>
              </a:rPr>
              <a:t> C</a:t>
            </a:r>
          </a:p>
          <a:p>
            <a:pPr>
              <a:spcBef>
                <a:spcPct val="50000"/>
              </a:spcBef>
            </a:pPr>
            <a:endParaRPr lang="pt-BR" altLang="en-US" sz="2000">
              <a:latin typeface="Consolas" pitchFamily="49" charset="0"/>
              <a:cs typeface="Consolas" pitchFamily="49" charset="0"/>
            </a:endParaRPr>
          </a:p>
          <a:p>
            <a:pPr>
              <a:spcBef>
                <a:spcPct val="50000"/>
              </a:spcBef>
            </a:pPr>
            <a:r>
              <a:rPr lang="pt-BR" altLang="en-US" sz="2000">
                <a:latin typeface="Consolas" pitchFamily="49" charset="0"/>
                <a:cs typeface="Consolas" pitchFamily="49" charset="0"/>
              </a:rPr>
              <a:t> B</a:t>
            </a:r>
          </a:p>
          <a:p>
            <a:pPr>
              <a:spcBef>
                <a:spcPct val="50000"/>
              </a:spcBef>
            </a:pPr>
            <a:endParaRPr lang="pt-BR" altLang="en-US" sz="2000">
              <a:latin typeface="Consolas" pitchFamily="49" charset="0"/>
              <a:cs typeface="Consolas" pitchFamily="49" charset="0"/>
            </a:endParaRPr>
          </a:p>
          <a:p>
            <a:pPr>
              <a:spcBef>
                <a:spcPct val="50000"/>
              </a:spcBef>
            </a:pPr>
            <a:r>
              <a:rPr lang="pt-BR" altLang="en-US" sz="2000">
                <a:latin typeface="Consolas" pitchFamily="49" charset="0"/>
                <a:cs typeface="Consolas" pitchFamily="49" charset="0"/>
              </a:rPr>
              <a:t> B</a:t>
            </a:r>
          </a:p>
          <a:p>
            <a:pPr>
              <a:spcBef>
                <a:spcPct val="50000"/>
              </a:spcBef>
            </a:pPr>
            <a:r>
              <a:rPr lang="pt-BR" altLang="en-US" sz="2000">
                <a:latin typeface="Consolas" pitchFamily="49" charset="0"/>
                <a:cs typeface="Consolas" pitchFamily="49" charset="0"/>
              </a:rPr>
              <a:t>:</a:t>
            </a:r>
          </a:p>
        </p:txBody>
      </p:sp>
      <p:sp>
        <p:nvSpPr>
          <p:cNvPr id="16388" name="Text Box 5"/>
          <p:cNvSpPr txBox="1">
            <a:spLocks noChangeArrowheads="1"/>
          </p:cNvSpPr>
          <p:nvPr/>
        </p:nvSpPr>
        <p:spPr bwMode="auto">
          <a:xfrm>
            <a:off x="1143000" y="1447800"/>
            <a:ext cx="2514600" cy="304800"/>
          </a:xfrm>
          <a:prstGeom prst="rect">
            <a:avLst/>
          </a:prstGeom>
          <a:noFill/>
          <a:ln w="9525">
            <a:noFill/>
            <a:miter lim="800000"/>
            <a:headEnd/>
            <a:tailEnd/>
          </a:ln>
        </p:spPr>
        <p:txBody>
          <a:bodyPr lIns="0" tIns="0" rIns="0" bIns="0">
            <a:spAutoFit/>
          </a:bodyPr>
          <a:lstStyle/>
          <a:p>
            <a:pPr>
              <a:spcBef>
                <a:spcPct val="50000"/>
              </a:spcBef>
            </a:pPr>
            <a:r>
              <a:rPr lang="en-US" altLang="en-US" sz="2000">
                <a:latin typeface="Consolas" pitchFamily="49" charset="0"/>
                <a:cs typeface="Consolas" pitchFamily="49" charset="0"/>
              </a:rPr>
              <a:t>letters.txt</a:t>
            </a:r>
          </a:p>
        </p:txBody>
      </p:sp>
      <p:sp>
        <p:nvSpPr>
          <p:cNvPr id="173062" name="Line 6"/>
          <p:cNvSpPr>
            <a:spLocks noChangeShapeType="1"/>
          </p:cNvSpPr>
          <p:nvPr/>
        </p:nvSpPr>
        <p:spPr bwMode="auto">
          <a:xfrm flipV="1">
            <a:off x="1295400" y="2209800"/>
            <a:ext cx="0" cy="457200"/>
          </a:xfrm>
          <a:prstGeom prst="line">
            <a:avLst/>
          </a:prstGeom>
          <a:noFill/>
          <a:ln w="101600">
            <a:solidFill>
              <a:srgbClr val="CC3300"/>
            </a:solidFill>
            <a:round/>
            <a:headEnd/>
            <a:tailEnd type="triangle" w="med" len="med"/>
          </a:ln>
        </p:spPr>
        <p:txBody>
          <a:bodyPr lIns="0" tIns="0" rIns="0" bIns="0">
            <a:spAutoFit/>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3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2"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marL="533400" indent="-533400" eaLnBrk="1" hangingPunct="1">
              <a:buFontTx/>
              <a:buAutoNum type="arabicPeriod" startAt="2"/>
            </a:pPr>
            <a:r>
              <a:rPr lang="en-US" altLang="en-US" smtClean="0">
                <a:ea typeface="ＭＳ Ｐゴシック" pitchFamily="34" charset="-128"/>
              </a:rPr>
              <a:t>Reading Information From Files</a:t>
            </a:r>
          </a:p>
        </p:txBody>
      </p:sp>
      <p:sp>
        <p:nvSpPr>
          <p:cNvPr id="17411" name="Rectangle 3"/>
          <p:cNvSpPr>
            <a:spLocks noGrp="1" noChangeArrowheads="1"/>
          </p:cNvSpPr>
          <p:nvPr>
            <p:ph type="body" idx="4294967295"/>
          </p:nvPr>
        </p:nvSpPr>
        <p:spPr/>
        <p:txBody>
          <a:bodyPr/>
          <a:lstStyle/>
          <a:p>
            <a:pPr eaLnBrk="1" hangingPunct="1"/>
            <a:r>
              <a:rPr lang="en-US" altLang="en-US" smtClean="0">
                <a:ea typeface="ＭＳ Ｐゴシック" pitchFamily="34" charset="-128"/>
              </a:rPr>
              <a:t>Typically reading is done within the body of a loop</a:t>
            </a:r>
          </a:p>
          <a:p>
            <a:pPr eaLnBrk="1" hangingPunct="1"/>
            <a:r>
              <a:rPr lang="en-US" altLang="en-US" smtClean="0">
                <a:ea typeface="ＭＳ Ｐゴシック" pitchFamily="34" charset="-128"/>
              </a:rPr>
              <a:t>Each execution of the loop will read a line from the file into a string</a:t>
            </a:r>
          </a:p>
          <a:p>
            <a:pPr eaLnBrk="1" hangingPunct="1">
              <a:buFontTx/>
              <a:buNone/>
            </a:pPr>
            <a:endParaRPr lang="en-US" altLang="en-US" smtClean="0">
              <a:latin typeface="Times New Roman" pitchFamily="18" charset="0"/>
              <a:ea typeface="ＭＳ Ｐゴシック" pitchFamily="34" charset="-128"/>
            </a:endParaRPr>
          </a:p>
          <a:p>
            <a:pPr eaLnBrk="1" hangingPunct="1">
              <a:buFontTx/>
              <a:buNone/>
            </a:pPr>
            <a:r>
              <a:rPr lang="en-US" altLang="en-US" b="1" smtClean="0">
                <a:latin typeface="Consolas" pitchFamily="49" charset="0"/>
                <a:ea typeface="ＭＳ Ｐゴシック" pitchFamily="34" charset="-128"/>
                <a:cs typeface="Consolas" pitchFamily="49" charset="0"/>
              </a:rPr>
              <a:t>Format:</a:t>
            </a:r>
          </a:p>
          <a:p>
            <a:pPr lvl="1">
              <a:buFont typeface="Times New Roman" pitchFamily="18" charset="0"/>
              <a:buNone/>
            </a:pPr>
            <a:r>
              <a:rPr lang="en-US" altLang="en-US" sz="1800" smtClean="0">
                <a:latin typeface="Consolas" pitchFamily="49" charset="0"/>
                <a:ea typeface="ＭＳ Ｐゴシック" pitchFamily="34" charset="-128"/>
                <a:cs typeface="Consolas" pitchFamily="49" charset="0"/>
              </a:rPr>
              <a:t>for &lt;</a:t>
            </a:r>
            <a:r>
              <a:rPr lang="en-US" altLang="en-US" sz="1800" i="1" smtClean="0">
                <a:latin typeface="Consolas" pitchFamily="49" charset="0"/>
                <a:ea typeface="ＭＳ Ｐゴシック" pitchFamily="34" charset="-128"/>
                <a:cs typeface="Consolas" pitchFamily="49" charset="0"/>
              </a:rPr>
              <a:t>variable to store a string</a:t>
            </a:r>
            <a:r>
              <a:rPr lang="en-US" altLang="en-US" sz="1800" smtClean="0">
                <a:latin typeface="Consolas" pitchFamily="49" charset="0"/>
                <a:ea typeface="ＭＳ Ｐゴシック" pitchFamily="34" charset="-128"/>
                <a:cs typeface="Consolas" pitchFamily="49" charset="0"/>
              </a:rPr>
              <a:t>&gt; in &lt;</a:t>
            </a:r>
            <a:r>
              <a:rPr lang="en-US" altLang="en-US" sz="1800" i="1" smtClean="0">
                <a:latin typeface="Consolas" pitchFamily="49" charset="0"/>
                <a:ea typeface="ＭＳ Ｐゴシック" pitchFamily="34" charset="-128"/>
                <a:cs typeface="Consolas" pitchFamily="49" charset="0"/>
              </a:rPr>
              <a:t>name of file variable</a:t>
            </a:r>
            <a:r>
              <a:rPr lang="en-US" altLang="en-US" sz="1800" smtClean="0">
                <a:latin typeface="Consolas" pitchFamily="49" charset="0"/>
                <a:ea typeface="ＭＳ Ｐゴシック" pitchFamily="34" charset="-128"/>
                <a:cs typeface="Consolas" pitchFamily="49" charset="0"/>
              </a:rPr>
              <a:t>&gt;:</a:t>
            </a:r>
          </a:p>
          <a:p>
            <a:pPr lvl="1">
              <a:buFont typeface="Times New Roman" pitchFamily="18" charset="0"/>
              <a:buNone/>
            </a:pPr>
            <a:r>
              <a:rPr lang="en-US" altLang="en-US" sz="1800" smtClean="0">
                <a:latin typeface="Consolas" pitchFamily="49" charset="0"/>
                <a:ea typeface="ＭＳ Ｐゴシック" pitchFamily="34" charset="-128"/>
                <a:cs typeface="Consolas" pitchFamily="49" charset="0"/>
              </a:rPr>
              <a:t>    &lt;</a:t>
            </a:r>
            <a:r>
              <a:rPr lang="en-US" altLang="en-US" sz="1800" i="1" smtClean="0">
                <a:latin typeface="Consolas" pitchFamily="49" charset="0"/>
                <a:ea typeface="ＭＳ Ｐゴシック" pitchFamily="34" charset="-128"/>
                <a:cs typeface="Consolas" pitchFamily="49" charset="0"/>
              </a:rPr>
              <a:t>Do something with the string read from file</a:t>
            </a:r>
            <a:r>
              <a:rPr lang="en-US" altLang="en-US" sz="1800" smtClean="0">
                <a:latin typeface="Consolas" pitchFamily="49" charset="0"/>
                <a:ea typeface="ＭＳ Ｐゴシック" pitchFamily="34" charset="-128"/>
                <a:cs typeface="Consolas" pitchFamily="49" charset="0"/>
              </a:rPr>
              <a:t>&gt;</a:t>
            </a:r>
          </a:p>
          <a:p>
            <a:pPr eaLnBrk="1" hangingPunct="1">
              <a:buFontTx/>
              <a:buNone/>
            </a:pPr>
            <a:endParaRPr lang="en-US" altLang="en-US" b="1" smtClean="0">
              <a:latin typeface="Consolas" pitchFamily="49" charset="0"/>
              <a:ea typeface="ＭＳ Ｐゴシック" pitchFamily="34" charset="-128"/>
              <a:cs typeface="Consolas" pitchFamily="49" charset="0"/>
            </a:endParaRPr>
          </a:p>
          <a:p>
            <a:pPr eaLnBrk="1" hangingPunct="1">
              <a:buFontTx/>
              <a:buNone/>
            </a:pPr>
            <a:r>
              <a:rPr lang="en-US" altLang="en-US" b="1" smtClean="0">
                <a:latin typeface="Consolas" pitchFamily="49" charset="0"/>
                <a:ea typeface="ＭＳ Ｐゴシック" pitchFamily="34" charset="-128"/>
                <a:cs typeface="Consolas" pitchFamily="49" charset="0"/>
              </a:rPr>
              <a:t>Example:</a:t>
            </a:r>
            <a:r>
              <a:rPr lang="en-US" altLang="en-US" smtClean="0">
                <a:latin typeface="Consolas" pitchFamily="49" charset="0"/>
                <a:ea typeface="ＭＳ Ｐゴシック" pitchFamily="34" charset="-128"/>
                <a:cs typeface="Consolas" pitchFamily="49" charset="0"/>
              </a:rPr>
              <a:t>     </a:t>
            </a:r>
          </a:p>
          <a:p>
            <a:pPr lvl="1">
              <a:buFont typeface="Times New Roman" pitchFamily="18" charset="0"/>
              <a:buNone/>
            </a:pPr>
            <a:r>
              <a:rPr lang="en-US" altLang="en-US" smtClean="0">
                <a:latin typeface="Consolas" pitchFamily="49" charset="0"/>
                <a:ea typeface="ＭＳ Ｐゴシック" pitchFamily="34" charset="-128"/>
                <a:cs typeface="Consolas" pitchFamily="49" charset="0"/>
              </a:rPr>
              <a:t>for line in inputFile:</a:t>
            </a:r>
          </a:p>
          <a:p>
            <a:pPr lvl="1">
              <a:buFont typeface="Times New Roman" pitchFamily="18" charset="0"/>
              <a:buNone/>
            </a:pPr>
            <a:r>
              <a:rPr lang="en-US" altLang="en-US" smtClean="0">
                <a:latin typeface="Consolas" pitchFamily="49" charset="0"/>
                <a:ea typeface="ＭＳ Ｐゴシック" pitchFamily="34" charset="-128"/>
                <a:cs typeface="Consolas" pitchFamily="49" charset="0"/>
              </a:rPr>
              <a:t>    print(line)  </a:t>
            </a:r>
            <a:r>
              <a:rPr lang="en-US" altLang="en-US" b="1" smtClean="0">
                <a:solidFill>
                  <a:srgbClr val="00B0F0"/>
                </a:solidFill>
                <a:latin typeface="Consolas" pitchFamily="49" charset="0"/>
                <a:ea typeface="ＭＳ Ｐゴシック" pitchFamily="34" charset="-128"/>
                <a:cs typeface="Consolas" pitchFamily="49" charset="0"/>
              </a:rPr>
              <a:t># Echo file contents back onscreen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r>
              <a:rPr lang="en-US" altLang="en-US" dirty="0" smtClean="0">
                <a:ea typeface="ＭＳ Ｐゴシック" pitchFamily="34" charset="-128"/>
              </a:rPr>
              <a:t>3. Closing The File</a:t>
            </a:r>
          </a:p>
        </p:txBody>
      </p:sp>
      <p:sp>
        <p:nvSpPr>
          <p:cNvPr id="18435" name="Rectangle 3"/>
          <p:cNvSpPr>
            <a:spLocks noGrp="1" noChangeArrowheads="1"/>
          </p:cNvSpPr>
          <p:nvPr>
            <p:ph type="body" idx="4294967295"/>
          </p:nvPr>
        </p:nvSpPr>
        <p:spPr/>
        <p:txBody>
          <a:bodyPr/>
          <a:lstStyle/>
          <a:p>
            <a:r>
              <a:rPr lang="en-US" altLang="en-US" smtClean="0">
                <a:ea typeface="ＭＳ Ｐゴシック" pitchFamily="34" charset="-128"/>
              </a:rPr>
              <a:t>Although a file is automatically closed when your program ends it is still a good style to explicitly close your file as soon as the program is done with it.</a:t>
            </a:r>
          </a:p>
          <a:p>
            <a:pPr lvl="1"/>
            <a:r>
              <a:rPr lang="en-US" altLang="en-US" smtClean="0">
                <a:ea typeface="ＭＳ Ｐゴシック" pitchFamily="34" charset="-128"/>
              </a:rPr>
              <a:t>What if the program encounters a runtime error and crashes before it reaches the end? The input file may remain ‘locked’ an inaccessible state because it’s still open.</a:t>
            </a:r>
          </a:p>
          <a:p>
            <a:r>
              <a:rPr lang="en-US" altLang="en-US" b="1" smtClean="0">
                <a:latin typeface="Consolas" pitchFamily="49" charset="0"/>
                <a:ea typeface="ＭＳ Ｐゴシック" pitchFamily="34" charset="-128"/>
                <a:cs typeface="Consolas" pitchFamily="49" charset="0"/>
              </a:rPr>
              <a:t>Format</a:t>
            </a:r>
            <a:r>
              <a:rPr lang="en-US" altLang="en-US" smtClean="0">
                <a:latin typeface="Consolas" pitchFamily="49" charset="0"/>
                <a:ea typeface="ＭＳ Ｐゴシック" pitchFamily="34" charset="-128"/>
                <a:cs typeface="Consolas" pitchFamily="49" charset="0"/>
              </a:rPr>
              <a:t>:</a:t>
            </a:r>
          </a:p>
          <a:p>
            <a:pPr lvl="1">
              <a:buFont typeface="Times New Roman" pitchFamily="18" charset="0"/>
              <a:buNone/>
            </a:pPr>
            <a:r>
              <a:rPr lang="en-US" altLang="en-US" sz="1800" smtClean="0">
                <a:latin typeface="Consolas" pitchFamily="49" charset="0"/>
                <a:ea typeface="ＭＳ Ｐゴシック" pitchFamily="34" charset="-128"/>
                <a:cs typeface="Consolas" pitchFamily="49" charset="0"/>
              </a:rPr>
              <a:t>&lt;</a:t>
            </a:r>
            <a:r>
              <a:rPr lang="en-US" altLang="en-US" sz="1800" i="1" smtClean="0">
                <a:latin typeface="Consolas" pitchFamily="49" charset="0"/>
                <a:ea typeface="ＭＳ Ｐゴシック" pitchFamily="34" charset="-128"/>
                <a:cs typeface="Consolas" pitchFamily="49" charset="0"/>
              </a:rPr>
              <a:t>name of file variable</a:t>
            </a:r>
            <a:r>
              <a:rPr lang="en-US" altLang="en-US" sz="1800" smtClean="0">
                <a:latin typeface="Consolas" pitchFamily="49" charset="0"/>
                <a:ea typeface="ＭＳ Ｐゴシック" pitchFamily="34" charset="-128"/>
                <a:cs typeface="Consolas" pitchFamily="49" charset="0"/>
              </a:rPr>
              <a:t>&gt;.close()</a:t>
            </a:r>
          </a:p>
          <a:p>
            <a:pPr lvl="1">
              <a:buFont typeface="Times New Roman" pitchFamily="18" charset="0"/>
              <a:buNone/>
            </a:pPr>
            <a:endParaRPr lang="en-US" altLang="en-US" smtClean="0">
              <a:latin typeface="Consolas" pitchFamily="49" charset="0"/>
              <a:ea typeface="ＭＳ Ｐゴシック" pitchFamily="34" charset="-128"/>
              <a:cs typeface="Consolas" pitchFamily="49" charset="0"/>
            </a:endParaRPr>
          </a:p>
          <a:p>
            <a:r>
              <a:rPr lang="en-US" altLang="en-US" b="1" smtClean="0">
                <a:latin typeface="Consolas" pitchFamily="49" charset="0"/>
                <a:ea typeface="ＭＳ Ｐゴシック" pitchFamily="34" charset="-128"/>
                <a:cs typeface="Consolas" pitchFamily="49" charset="0"/>
              </a:rPr>
              <a:t>Example</a:t>
            </a:r>
            <a:r>
              <a:rPr lang="en-US" altLang="en-US" smtClean="0">
                <a:latin typeface="Consolas" pitchFamily="49" charset="0"/>
                <a:ea typeface="ＭＳ Ｐゴシック" pitchFamily="34" charset="-128"/>
                <a:cs typeface="Consolas" pitchFamily="49" charset="0"/>
              </a:rPr>
              <a:t>:</a:t>
            </a:r>
          </a:p>
          <a:p>
            <a:pPr lvl="1">
              <a:buFont typeface="Times New Roman" pitchFamily="18" charset="0"/>
              <a:buNone/>
            </a:pPr>
            <a:r>
              <a:rPr lang="en-US" altLang="en-US" sz="1800" smtClean="0">
                <a:latin typeface="Consolas" pitchFamily="49" charset="0"/>
                <a:ea typeface="ＭＳ Ｐゴシック" pitchFamily="34" charset="-128"/>
                <a:cs typeface="Consolas" pitchFamily="49" charset="0"/>
              </a:rPr>
              <a:t>inputFile.close()</a:t>
            </a:r>
          </a:p>
          <a:p>
            <a:endParaRPr lang="en-US" altLang="en-US" smtClean="0">
              <a:latin typeface="Times New Roman" pitchFamily="18" charset="0"/>
              <a:ea typeface="ＭＳ Ｐゴシック" pitchFamily="34" charset="-128"/>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381000"/>
            <a:ext cx="8915400" cy="5410200"/>
          </a:xfrm>
        </p:spPr>
        <p:txBody>
          <a:bodyPr>
            <a:normAutofit/>
          </a:bodyPr>
          <a:lstStyle/>
          <a:p>
            <a:pPr marL="0" indent="0">
              <a:buNone/>
            </a:pPr>
            <a:r>
              <a:rPr lang="en-US" sz="2000" b="1" u="sng" dirty="0">
                <a:latin typeface="Courier New" pitchFamily="49" charset="0"/>
                <a:cs typeface="Courier New" pitchFamily="49" charset="0"/>
              </a:rPr>
              <a:t>Write a program to </a:t>
            </a:r>
            <a:r>
              <a:rPr lang="en-US" sz="2000" b="1" u="sng" dirty="0" smtClean="0">
                <a:latin typeface="Courier New" pitchFamily="49" charset="0"/>
                <a:cs typeface="Courier New" pitchFamily="49" charset="0"/>
              </a:rPr>
              <a:t>read from a file and process the data</a:t>
            </a:r>
            <a:endParaRPr lang="en-US" sz="2000" b="1" u="sng" dirty="0">
              <a:latin typeface="Courier New" pitchFamily="49" charset="0"/>
              <a:cs typeface="Courier New"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07017368"/>
              </p:ext>
            </p:extLst>
          </p:nvPr>
        </p:nvGraphicFramePr>
        <p:xfrm>
          <a:off x="0" y="914400"/>
          <a:ext cx="8763000" cy="5410200"/>
        </p:xfrm>
        <a:graphic>
          <a:graphicData uri="http://schemas.openxmlformats.org/drawingml/2006/table">
            <a:tbl>
              <a:tblPr firstRow="1" bandRow="1">
                <a:tableStyleId>{5C22544A-7EE6-4342-B048-85BDC9FD1C3A}</a:tableStyleId>
              </a:tblPr>
              <a:tblGrid>
                <a:gridCol w="8763000">
                  <a:extLst>
                    <a:ext uri="{9D8B030D-6E8A-4147-A177-3AD203B41FA5}">
                      <a16:colId xmlns:a16="http://schemas.microsoft.com/office/drawing/2014/main" xmlns="" val="20000"/>
                    </a:ext>
                  </a:extLst>
                </a:gridCol>
              </a:tblGrid>
              <a:tr h="5410200">
                <a:tc>
                  <a:txBody>
                    <a:bodyPr/>
                    <a:lstStyle/>
                    <a:p>
                      <a:r>
                        <a:rPr kumimoji="0" lang="en-US" sz="1600" b="0" kern="1200" dirty="0" smtClean="0">
                          <a:solidFill>
                            <a:schemeClr val="tx1"/>
                          </a:solidFill>
                          <a:effectLst/>
                          <a:latin typeface="Courier New" pitchFamily="49" charset="0"/>
                          <a:ea typeface="+mn-ea"/>
                          <a:cs typeface="Courier New" pitchFamily="49" charset="0"/>
                        </a:rPr>
                        <a:t>filename=input("Enter the file name from where you want to read ? ")</a:t>
                      </a:r>
                    </a:p>
                    <a:p>
                      <a:r>
                        <a:rPr kumimoji="0" lang="en-US" sz="1600" b="0" kern="1200" dirty="0" smtClean="0">
                          <a:solidFill>
                            <a:schemeClr val="tx1"/>
                          </a:solidFill>
                          <a:effectLst/>
                          <a:latin typeface="Courier New" pitchFamily="49" charset="0"/>
                          <a:ea typeface="+mn-ea"/>
                          <a:cs typeface="Courier New" pitchFamily="49" charset="0"/>
                        </a:rPr>
                        <a:t>input = open(filename)</a:t>
                      </a:r>
                    </a:p>
                    <a:p>
                      <a:r>
                        <a:rPr kumimoji="0" lang="en-US" sz="1600" b="0" kern="1200" dirty="0" smtClean="0">
                          <a:solidFill>
                            <a:schemeClr val="tx1"/>
                          </a:solidFill>
                          <a:effectLst/>
                          <a:latin typeface="Courier New" pitchFamily="49" charset="0"/>
                          <a:ea typeface="+mn-ea"/>
                          <a:cs typeface="Courier New" pitchFamily="49" charset="0"/>
                        </a:rPr>
                        <a:t>for line in input:</a:t>
                      </a:r>
                    </a:p>
                    <a:p>
                      <a:r>
                        <a:rPr kumimoji="0" lang="en-US" sz="1600" b="0" kern="1200" dirty="0" smtClean="0">
                          <a:solidFill>
                            <a:schemeClr val="tx1"/>
                          </a:solidFill>
                          <a:effectLst/>
                          <a:latin typeface="Courier New" pitchFamily="49" charset="0"/>
                          <a:ea typeface="+mn-ea"/>
                          <a:cs typeface="Courier New" pitchFamily="49" charset="0"/>
                        </a:rPr>
                        <a:t>    id, name, </a:t>
                      </a:r>
                      <a:r>
                        <a:rPr kumimoji="0" lang="en-US" sz="1600" b="0" kern="1200" dirty="0" err="1" smtClean="0">
                          <a:solidFill>
                            <a:schemeClr val="tx1"/>
                          </a:solidFill>
                          <a:effectLst/>
                          <a:latin typeface="Courier New" pitchFamily="49" charset="0"/>
                          <a:ea typeface="+mn-ea"/>
                          <a:cs typeface="Courier New" pitchFamily="49" charset="0"/>
                        </a:rPr>
                        <a:t>mon</a:t>
                      </a:r>
                      <a:r>
                        <a:rPr kumimoji="0" lang="en-US" sz="1600" b="0" kern="1200" dirty="0" smtClean="0">
                          <a:solidFill>
                            <a:schemeClr val="tx1"/>
                          </a:solidFill>
                          <a:effectLst/>
                          <a:latin typeface="Courier New" pitchFamily="49" charset="0"/>
                          <a:ea typeface="+mn-ea"/>
                          <a:cs typeface="Courier New" pitchFamily="49" charset="0"/>
                        </a:rPr>
                        <a:t>, </a:t>
                      </a:r>
                      <a:r>
                        <a:rPr kumimoji="0" lang="en-US" sz="1600" b="0" kern="1200" dirty="0" err="1" smtClean="0">
                          <a:solidFill>
                            <a:schemeClr val="tx1"/>
                          </a:solidFill>
                          <a:effectLst/>
                          <a:latin typeface="Courier New" pitchFamily="49" charset="0"/>
                          <a:ea typeface="+mn-ea"/>
                          <a:cs typeface="Courier New" pitchFamily="49" charset="0"/>
                        </a:rPr>
                        <a:t>tue</a:t>
                      </a:r>
                      <a:r>
                        <a:rPr kumimoji="0" lang="en-US" sz="1600" b="0" kern="1200" dirty="0" smtClean="0">
                          <a:solidFill>
                            <a:schemeClr val="tx1"/>
                          </a:solidFill>
                          <a:effectLst/>
                          <a:latin typeface="Courier New" pitchFamily="49" charset="0"/>
                          <a:ea typeface="+mn-ea"/>
                          <a:cs typeface="Courier New" pitchFamily="49" charset="0"/>
                        </a:rPr>
                        <a:t>, wed, </a:t>
                      </a:r>
                      <a:r>
                        <a:rPr kumimoji="0" lang="en-US" sz="1600" b="0" kern="1200" dirty="0" err="1" smtClean="0">
                          <a:solidFill>
                            <a:schemeClr val="tx1"/>
                          </a:solidFill>
                          <a:effectLst/>
                          <a:latin typeface="Courier New" pitchFamily="49" charset="0"/>
                          <a:ea typeface="+mn-ea"/>
                          <a:cs typeface="Courier New" pitchFamily="49" charset="0"/>
                        </a:rPr>
                        <a:t>thu</a:t>
                      </a:r>
                      <a:r>
                        <a:rPr kumimoji="0" lang="en-US" sz="1600" b="0" kern="1200" dirty="0" smtClean="0">
                          <a:solidFill>
                            <a:schemeClr val="tx1"/>
                          </a:solidFill>
                          <a:effectLst/>
                          <a:latin typeface="Courier New" pitchFamily="49" charset="0"/>
                          <a:ea typeface="+mn-ea"/>
                          <a:cs typeface="Courier New" pitchFamily="49" charset="0"/>
                        </a:rPr>
                        <a:t>, </a:t>
                      </a:r>
                      <a:r>
                        <a:rPr kumimoji="0" lang="en-US" sz="1600" b="0" kern="1200" dirty="0" err="1" smtClean="0">
                          <a:solidFill>
                            <a:schemeClr val="tx1"/>
                          </a:solidFill>
                          <a:effectLst/>
                          <a:latin typeface="Courier New" pitchFamily="49" charset="0"/>
                          <a:ea typeface="+mn-ea"/>
                          <a:cs typeface="Courier New" pitchFamily="49" charset="0"/>
                        </a:rPr>
                        <a:t>fri</a:t>
                      </a:r>
                      <a:r>
                        <a:rPr kumimoji="0" lang="en-US" sz="1600" b="0" kern="1200" dirty="0" smtClean="0">
                          <a:solidFill>
                            <a:schemeClr val="tx1"/>
                          </a:solidFill>
                          <a:effectLst/>
                          <a:latin typeface="Courier New" pitchFamily="49" charset="0"/>
                          <a:ea typeface="+mn-ea"/>
                          <a:cs typeface="Courier New" pitchFamily="49" charset="0"/>
                        </a:rPr>
                        <a:t> = </a:t>
                      </a:r>
                      <a:r>
                        <a:rPr kumimoji="0" lang="en-US" sz="1600" b="0" kern="1200" dirty="0" err="1" smtClean="0">
                          <a:solidFill>
                            <a:schemeClr val="tx1"/>
                          </a:solidFill>
                          <a:effectLst/>
                          <a:latin typeface="Courier New" pitchFamily="49" charset="0"/>
                          <a:ea typeface="+mn-ea"/>
                          <a:cs typeface="Courier New" pitchFamily="49" charset="0"/>
                        </a:rPr>
                        <a:t>line.split</a:t>
                      </a:r>
                      <a:r>
                        <a:rPr kumimoji="0" lang="en-US" sz="1600" b="0" kern="1200" dirty="0" smtClean="0">
                          <a:solidFill>
                            <a:schemeClr val="tx1"/>
                          </a:solidFill>
                          <a:effectLst/>
                          <a:latin typeface="Courier New" pitchFamily="49" charset="0"/>
                          <a:ea typeface="+mn-ea"/>
                          <a:cs typeface="Courier New" pitchFamily="49" charset="0"/>
                        </a:rPr>
                        <a:t>()</a:t>
                      </a:r>
                    </a:p>
                    <a:p>
                      <a:r>
                        <a:rPr kumimoji="0" lang="en-US" sz="1600" b="0" kern="1200" dirty="0" smtClean="0">
                          <a:solidFill>
                            <a:schemeClr val="tx1"/>
                          </a:solidFill>
                          <a:effectLst/>
                          <a:latin typeface="Courier New" pitchFamily="49" charset="0"/>
                          <a:ea typeface="+mn-ea"/>
                          <a:cs typeface="Courier New" pitchFamily="49" charset="0"/>
                        </a:rPr>
                        <a:t>    # cumulative sum of this employee's hours</a:t>
                      </a:r>
                    </a:p>
                    <a:p>
                      <a:r>
                        <a:rPr kumimoji="0" lang="en-US" sz="1600" b="0" kern="1200" dirty="0" smtClean="0">
                          <a:solidFill>
                            <a:schemeClr val="tx1"/>
                          </a:solidFill>
                          <a:effectLst/>
                          <a:latin typeface="Courier New" pitchFamily="49" charset="0"/>
                          <a:ea typeface="+mn-ea"/>
                          <a:cs typeface="Courier New" pitchFamily="49" charset="0"/>
                        </a:rPr>
                        <a:t>    hours = float(</a:t>
                      </a:r>
                      <a:r>
                        <a:rPr kumimoji="0" lang="en-US" sz="1600" b="0" kern="1200" dirty="0" err="1" smtClean="0">
                          <a:solidFill>
                            <a:schemeClr val="tx1"/>
                          </a:solidFill>
                          <a:effectLst/>
                          <a:latin typeface="Courier New" pitchFamily="49" charset="0"/>
                          <a:ea typeface="+mn-ea"/>
                          <a:cs typeface="Courier New" pitchFamily="49" charset="0"/>
                        </a:rPr>
                        <a:t>mon</a:t>
                      </a:r>
                      <a:r>
                        <a:rPr kumimoji="0" lang="en-US" sz="1600" b="0" kern="1200" dirty="0" smtClean="0">
                          <a:solidFill>
                            <a:schemeClr val="tx1"/>
                          </a:solidFill>
                          <a:effectLst/>
                          <a:latin typeface="Courier New" pitchFamily="49" charset="0"/>
                          <a:ea typeface="+mn-ea"/>
                          <a:cs typeface="Courier New" pitchFamily="49" charset="0"/>
                        </a:rPr>
                        <a:t>) + float(</a:t>
                      </a:r>
                      <a:r>
                        <a:rPr kumimoji="0" lang="en-US" sz="1600" b="0" kern="1200" dirty="0" err="1" smtClean="0">
                          <a:solidFill>
                            <a:schemeClr val="tx1"/>
                          </a:solidFill>
                          <a:effectLst/>
                          <a:latin typeface="Courier New" pitchFamily="49" charset="0"/>
                          <a:ea typeface="+mn-ea"/>
                          <a:cs typeface="Courier New" pitchFamily="49" charset="0"/>
                        </a:rPr>
                        <a:t>tue</a:t>
                      </a:r>
                      <a:r>
                        <a:rPr kumimoji="0" lang="en-US" sz="1600" b="0" kern="1200" dirty="0" smtClean="0">
                          <a:solidFill>
                            <a:schemeClr val="tx1"/>
                          </a:solidFill>
                          <a:effectLst/>
                          <a:latin typeface="Courier New" pitchFamily="49" charset="0"/>
                          <a:ea typeface="+mn-ea"/>
                          <a:cs typeface="Courier New" pitchFamily="49" charset="0"/>
                        </a:rPr>
                        <a:t>) + float(wed) + \</a:t>
                      </a:r>
                    </a:p>
                    <a:p>
                      <a:r>
                        <a:rPr kumimoji="0" lang="en-US" sz="1600" b="0" kern="1200" dirty="0" smtClean="0">
                          <a:solidFill>
                            <a:schemeClr val="tx1"/>
                          </a:solidFill>
                          <a:effectLst/>
                          <a:latin typeface="Courier New" pitchFamily="49" charset="0"/>
                          <a:ea typeface="+mn-ea"/>
                          <a:cs typeface="Courier New" pitchFamily="49" charset="0"/>
                        </a:rPr>
                        <a:t>            float(</a:t>
                      </a:r>
                      <a:r>
                        <a:rPr kumimoji="0" lang="en-US" sz="1600" b="0" kern="1200" dirty="0" err="1" smtClean="0">
                          <a:solidFill>
                            <a:schemeClr val="tx1"/>
                          </a:solidFill>
                          <a:effectLst/>
                          <a:latin typeface="Courier New" pitchFamily="49" charset="0"/>
                          <a:ea typeface="+mn-ea"/>
                          <a:cs typeface="Courier New" pitchFamily="49" charset="0"/>
                        </a:rPr>
                        <a:t>thu</a:t>
                      </a:r>
                      <a:r>
                        <a:rPr kumimoji="0" lang="en-US" sz="1600" b="0" kern="1200" dirty="0" smtClean="0">
                          <a:solidFill>
                            <a:schemeClr val="tx1"/>
                          </a:solidFill>
                          <a:effectLst/>
                          <a:latin typeface="Courier New" pitchFamily="49" charset="0"/>
                          <a:ea typeface="+mn-ea"/>
                          <a:cs typeface="Courier New" pitchFamily="49" charset="0"/>
                        </a:rPr>
                        <a:t>) + float(</a:t>
                      </a:r>
                      <a:r>
                        <a:rPr kumimoji="0" lang="en-US" sz="1600" b="0" kern="1200" dirty="0" err="1" smtClean="0">
                          <a:solidFill>
                            <a:schemeClr val="tx1"/>
                          </a:solidFill>
                          <a:effectLst/>
                          <a:latin typeface="Courier New" pitchFamily="49" charset="0"/>
                          <a:ea typeface="+mn-ea"/>
                          <a:cs typeface="Courier New" pitchFamily="49" charset="0"/>
                        </a:rPr>
                        <a:t>fri</a:t>
                      </a:r>
                      <a:r>
                        <a:rPr kumimoji="0" lang="en-US" sz="1600" b="0" kern="1200" dirty="0" smtClean="0">
                          <a:solidFill>
                            <a:schemeClr val="tx1"/>
                          </a:solidFill>
                          <a:effectLst/>
                          <a:latin typeface="Courier New" pitchFamily="49" charset="0"/>
                          <a:ea typeface="+mn-ea"/>
                          <a:cs typeface="Courier New" pitchFamily="49" charset="0"/>
                        </a:rPr>
                        <a:t>)</a:t>
                      </a:r>
                    </a:p>
                    <a:p>
                      <a:r>
                        <a:rPr kumimoji="0" lang="en-US" sz="1600" b="0" kern="1200" dirty="0" smtClean="0">
                          <a:solidFill>
                            <a:schemeClr val="tx1"/>
                          </a:solidFill>
                          <a:effectLst/>
                          <a:latin typeface="Courier New" pitchFamily="49" charset="0"/>
                          <a:ea typeface="+mn-ea"/>
                          <a:cs typeface="Courier New" pitchFamily="49" charset="0"/>
                        </a:rPr>
                        <a:t>    </a:t>
                      </a:r>
                    </a:p>
                    <a:p>
                      <a:r>
                        <a:rPr kumimoji="0" lang="en-US" sz="1600" b="0" kern="1200" dirty="0" smtClean="0">
                          <a:solidFill>
                            <a:schemeClr val="tx1"/>
                          </a:solidFill>
                          <a:effectLst/>
                          <a:latin typeface="Courier New" pitchFamily="49" charset="0"/>
                          <a:ea typeface="+mn-ea"/>
                          <a:cs typeface="Courier New" pitchFamily="49" charset="0"/>
                        </a:rPr>
                        <a:t>    print(name, "ID", id, "worked", \</a:t>
                      </a:r>
                    </a:p>
                    <a:p>
                      <a:r>
                        <a:rPr kumimoji="0" lang="en-US" sz="1600" b="0" kern="1200" dirty="0" smtClean="0">
                          <a:solidFill>
                            <a:schemeClr val="tx1"/>
                          </a:solidFill>
                          <a:effectLst/>
                          <a:latin typeface="Courier New" pitchFamily="49" charset="0"/>
                          <a:ea typeface="+mn-ea"/>
                          <a:cs typeface="Courier New" pitchFamily="49" charset="0"/>
                        </a:rPr>
                        <a:t>   format(hours, '0.2f'), "hours: ", format(hours/5, '0.2f'), "/ day")</a:t>
                      </a:r>
                    </a:p>
                    <a:p>
                      <a:endParaRPr kumimoji="0" lang="en-US" sz="1600" b="0" kern="1200" dirty="0" smtClean="0">
                        <a:solidFill>
                          <a:schemeClr val="tx1"/>
                        </a:solidFill>
                        <a:effectLst/>
                        <a:latin typeface="Courier New" pitchFamily="49" charset="0"/>
                        <a:ea typeface="+mn-ea"/>
                        <a:cs typeface="Courier New" pitchFamily="49" charset="0"/>
                      </a:endParaRPr>
                    </a:p>
                    <a:p>
                      <a:r>
                        <a:rPr kumimoji="0" lang="en-US" sz="1600" b="1" u="sng" kern="1200" dirty="0" smtClean="0">
                          <a:solidFill>
                            <a:schemeClr val="tx1"/>
                          </a:solidFill>
                          <a:effectLst/>
                          <a:latin typeface="Courier New" pitchFamily="49" charset="0"/>
                          <a:ea typeface="+mn-ea"/>
                          <a:cs typeface="Courier New" pitchFamily="49" charset="0"/>
                        </a:rPr>
                        <a:t>Input: </a:t>
                      </a:r>
                      <a:r>
                        <a:rPr kumimoji="0" lang="en-US" sz="1600" b="1" u="none" kern="1200" dirty="0" smtClean="0">
                          <a:solidFill>
                            <a:schemeClr val="tx1"/>
                          </a:solidFill>
                          <a:effectLst/>
                          <a:latin typeface="Courier New" pitchFamily="49" charset="0"/>
                          <a:ea typeface="+mn-ea"/>
                          <a:cs typeface="Courier New" pitchFamily="49" charset="0"/>
                        </a:rPr>
                        <a:t> ( Input.txt)</a:t>
                      </a:r>
                    </a:p>
                    <a:p>
                      <a:r>
                        <a:rPr kumimoji="0" lang="pl-PL" sz="1600" b="1" u="none" kern="1200" dirty="0" smtClean="0">
                          <a:solidFill>
                            <a:schemeClr val="tx1"/>
                          </a:solidFill>
                          <a:effectLst/>
                          <a:latin typeface="Courier New" pitchFamily="49" charset="0"/>
                          <a:ea typeface="+mn-ea"/>
                          <a:cs typeface="Courier New" pitchFamily="49" charset="0"/>
                        </a:rPr>
                        <a:t>123 Suzy 9.5 8.1 7.6 3.1 3.2</a:t>
                      </a:r>
                    </a:p>
                    <a:p>
                      <a:r>
                        <a:rPr kumimoji="0" lang="pl-PL" sz="1600" b="1" u="none" kern="1200" dirty="0" smtClean="0">
                          <a:solidFill>
                            <a:schemeClr val="tx1"/>
                          </a:solidFill>
                          <a:effectLst/>
                          <a:latin typeface="Courier New" pitchFamily="49" charset="0"/>
                          <a:ea typeface="+mn-ea"/>
                          <a:cs typeface="Courier New" pitchFamily="49" charset="0"/>
                        </a:rPr>
                        <a:t>456 Brad 7.0 9.6 6.5 4.9 8.8</a:t>
                      </a:r>
                    </a:p>
                    <a:p>
                      <a:r>
                        <a:rPr kumimoji="0" lang="pl-PL" sz="1600" b="1" u="none" kern="1200" dirty="0" smtClean="0">
                          <a:solidFill>
                            <a:schemeClr val="tx1"/>
                          </a:solidFill>
                          <a:effectLst/>
                          <a:latin typeface="Courier New" pitchFamily="49" charset="0"/>
                          <a:ea typeface="+mn-ea"/>
                          <a:cs typeface="Courier New" pitchFamily="49" charset="0"/>
                        </a:rPr>
                        <a:t>789 Jenn 8.0 8.0 8.0 8.0 7.5</a:t>
                      </a:r>
                      <a:r>
                        <a:rPr kumimoji="0" lang="en-US" sz="1600" b="1" u="none" kern="1200" dirty="0" smtClean="0">
                          <a:solidFill>
                            <a:schemeClr val="tx1"/>
                          </a:solidFill>
                          <a:effectLst/>
                          <a:latin typeface="Courier New" pitchFamily="49" charset="0"/>
                          <a:ea typeface="+mn-ea"/>
                          <a:cs typeface="Courier New" pitchFamily="49" charset="0"/>
                        </a:rPr>
                        <a:t>  </a:t>
                      </a:r>
                    </a:p>
                    <a:p>
                      <a:r>
                        <a:rPr kumimoji="0" lang="en-US" sz="1600" b="1" u="none" kern="1200" dirty="0" smtClean="0">
                          <a:solidFill>
                            <a:schemeClr val="tx1"/>
                          </a:solidFill>
                          <a:effectLst/>
                          <a:latin typeface="Courier New" pitchFamily="49" charset="0"/>
                          <a:ea typeface="+mn-ea"/>
                          <a:cs typeface="Courier New" pitchFamily="49" charset="0"/>
                        </a:rPr>
                        <a:t> </a:t>
                      </a:r>
                    </a:p>
                    <a:p>
                      <a:r>
                        <a:rPr kumimoji="0" lang="en-US" sz="1600" b="1" u="sng" kern="1200" dirty="0" smtClean="0">
                          <a:solidFill>
                            <a:schemeClr val="tx1"/>
                          </a:solidFill>
                          <a:effectLst/>
                          <a:latin typeface="Courier New" pitchFamily="49" charset="0"/>
                          <a:ea typeface="+mn-ea"/>
                          <a:cs typeface="Courier New" pitchFamily="49" charset="0"/>
                        </a:rPr>
                        <a:t>Output:</a:t>
                      </a:r>
                      <a:r>
                        <a:rPr kumimoji="0" lang="en-US" sz="1600" b="1" u="sng" kern="1200" dirty="0">
                          <a:solidFill>
                            <a:schemeClr val="tx1"/>
                          </a:solidFill>
                          <a:effectLst/>
                          <a:latin typeface="Courier New" pitchFamily="49" charset="0"/>
                          <a:ea typeface="+mn-ea"/>
                          <a:cs typeface="Courier New" pitchFamily="49" charset="0"/>
                        </a:rPr>
                        <a:t> </a:t>
                      </a:r>
                      <a:endParaRPr kumimoji="0" lang="en-US" sz="1600" b="1" u="sng" kern="1200" dirty="0" smtClean="0">
                        <a:solidFill>
                          <a:schemeClr val="tx1"/>
                        </a:solidFill>
                        <a:effectLst/>
                        <a:latin typeface="Courier New" pitchFamily="49" charset="0"/>
                        <a:ea typeface="+mn-ea"/>
                        <a:cs typeface="Courier New" pitchFamily="49" charset="0"/>
                      </a:endParaRPr>
                    </a:p>
                    <a:p>
                      <a:r>
                        <a:rPr kumimoji="0" lang="en-US" sz="1600" b="0" kern="1200" dirty="0" smtClean="0">
                          <a:solidFill>
                            <a:schemeClr val="tx1"/>
                          </a:solidFill>
                          <a:effectLst/>
                          <a:latin typeface="Courier New" pitchFamily="49" charset="0"/>
                          <a:ea typeface="+mn-ea"/>
                          <a:cs typeface="Courier New" pitchFamily="49" charset="0"/>
                        </a:rPr>
                        <a:t>Enter the file name from where you want to write ? Input.txt</a:t>
                      </a:r>
                    </a:p>
                    <a:p>
                      <a:r>
                        <a:rPr lang="en-US" sz="1600" dirty="0" smtClean="0">
                          <a:solidFill>
                            <a:schemeClr val="tx1"/>
                          </a:solidFill>
                        </a:rPr>
                        <a:t>Suzy ID 123 worked 31.50 hours:  6.30 / day</a:t>
                      </a:r>
                    </a:p>
                    <a:p>
                      <a:r>
                        <a:rPr lang="en-US" sz="1600" dirty="0" smtClean="0">
                          <a:solidFill>
                            <a:schemeClr val="tx1"/>
                          </a:solidFill>
                        </a:rPr>
                        <a:t>Brad ID 456 worked 36.80 hours:  7.36 / day</a:t>
                      </a:r>
                    </a:p>
                    <a:p>
                      <a:r>
                        <a:rPr lang="en-US" sz="1600" dirty="0" err="1" smtClean="0">
                          <a:solidFill>
                            <a:schemeClr val="tx1"/>
                          </a:solidFill>
                        </a:rPr>
                        <a:t>Jenn</a:t>
                      </a:r>
                      <a:r>
                        <a:rPr lang="en-US" sz="1600" dirty="0" smtClean="0">
                          <a:solidFill>
                            <a:schemeClr val="tx1"/>
                          </a:solidFill>
                        </a:rPr>
                        <a:t> ID 789 worked 39.50 hours:  7.90 / day</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29247034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457200" y="274638"/>
            <a:ext cx="8229600" cy="639762"/>
          </a:xfrm>
        </p:spPr>
        <p:txBody>
          <a:bodyPr/>
          <a:lstStyle/>
          <a:p>
            <a:pPr eaLnBrk="1" hangingPunct="1"/>
            <a:r>
              <a:rPr lang="en-US" altLang="en-US" dirty="0" smtClean="0">
                <a:ea typeface="ＭＳ Ｐゴシック" pitchFamily="34" charset="-128"/>
                <a:cs typeface="Consolas" pitchFamily="49" charset="0"/>
              </a:rPr>
              <a:t>Reading text from a file</a:t>
            </a:r>
          </a:p>
        </p:txBody>
      </p:sp>
      <p:sp>
        <p:nvSpPr>
          <p:cNvPr id="23555" name="Rectangle 3"/>
          <p:cNvSpPr>
            <a:spLocks noGrp="1" noChangeArrowheads="1"/>
          </p:cNvSpPr>
          <p:nvPr>
            <p:ph type="body" idx="4294967295"/>
          </p:nvPr>
        </p:nvSpPr>
        <p:spPr>
          <a:xfrm>
            <a:off x="304800" y="838200"/>
            <a:ext cx="8458200" cy="5791200"/>
          </a:xfrm>
        </p:spPr>
        <p:txBody>
          <a:bodyPr/>
          <a:lstStyle/>
          <a:p>
            <a:pPr marL="0" indent="0">
              <a:buNone/>
              <a:tabLst>
                <a:tab pos="190500" algn="l"/>
                <a:tab pos="292100" algn="l"/>
                <a:tab pos="2171700" algn="l"/>
              </a:tabLst>
            </a:pPr>
            <a:r>
              <a:rPr lang="en-US" altLang="en-US" dirty="0" smtClean="0">
                <a:ea typeface="ＭＳ Ｐゴシック" pitchFamily="34" charset="-128"/>
              </a:rPr>
              <a:t>There are several ways to read the content from a file.</a:t>
            </a:r>
          </a:p>
          <a:p>
            <a:pPr marL="0" indent="0">
              <a:tabLst>
                <a:tab pos="2171700" algn="l"/>
              </a:tabLst>
            </a:pPr>
            <a:r>
              <a:rPr lang="en-US" altLang="en-US" dirty="0" smtClean="0">
                <a:ea typeface="ＭＳ Ｐゴシック" pitchFamily="34" charset="-128"/>
              </a:rPr>
              <a:t> read() :    This method is used to read all the data from a file     and return as one complete string</a:t>
            </a:r>
          </a:p>
          <a:p>
            <a:pPr marL="0" indent="0">
              <a:tabLst>
                <a:tab pos="2171700" algn="l"/>
              </a:tabLst>
            </a:pPr>
            <a:r>
              <a:rPr lang="en-US" altLang="en-US" dirty="0" smtClean="0">
                <a:ea typeface="ＭＳ Ｐゴシック" pitchFamily="34" charset="-128"/>
              </a:rPr>
              <a:t> </a:t>
            </a:r>
            <a:r>
              <a:rPr lang="en-US" altLang="en-US" dirty="0" err="1" smtClean="0">
                <a:ea typeface="ＭＳ Ｐゴシック" pitchFamily="34" charset="-128"/>
              </a:rPr>
              <a:t>readline</a:t>
            </a:r>
            <a:r>
              <a:rPr lang="en-US" altLang="en-US" dirty="0" smtClean="0">
                <a:ea typeface="ＭＳ Ｐゴシック" pitchFamily="34" charset="-128"/>
              </a:rPr>
              <a:t>(): This method is used to read all data from a file and return as list of string</a:t>
            </a:r>
          </a:p>
          <a:p>
            <a:pPr marL="0" indent="0">
              <a:tabLst>
                <a:tab pos="2171700" algn="l"/>
              </a:tabLst>
            </a:pPr>
            <a:endParaRPr lang="en-US" altLang="en-US" sz="1200" dirty="0" smtClean="0">
              <a:ea typeface="ＭＳ Ｐゴシック" pitchFamily="34" charset="-128"/>
            </a:endParaRPr>
          </a:p>
          <a:p>
            <a:pPr marL="0" indent="0">
              <a:buNone/>
              <a:tabLst>
                <a:tab pos="2171700" algn="l"/>
              </a:tabLst>
            </a:pPr>
            <a:r>
              <a:rPr lang="en-US" altLang="en-US" b="1" dirty="0" err="1" smtClean="0">
                <a:ea typeface="ＭＳ Ｐゴシック" pitchFamily="34" charset="-128"/>
              </a:rPr>
              <a:t>fp</a:t>
            </a:r>
            <a:r>
              <a:rPr lang="en-US" altLang="en-US" b="1" dirty="0" smtClean="0">
                <a:ea typeface="ＭＳ Ｐゴシック" pitchFamily="34" charset="-128"/>
              </a:rPr>
              <a:t>=open('</a:t>
            </a:r>
            <a:r>
              <a:rPr lang="en-US" altLang="en-US" b="1" dirty="0" err="1" smtClean="0">
                <a:ea typeface="ＭＳ Ｐゴシック" pitchFamily="34" charset="-128"/>
              </a:rPr>
              <a:t>demo.txt','r</a:t>
            </a:r>
            <a:r>
              <a:rPr lang="en-US" altLang="en-US" b="1" dirty="0" smtClean="0">
                <a:ea typeface="ＭＳ Ｐゴシック" pitchFamily="34" charset="-128"/>
              </a:rPr>
              <a:t>')</a:t>
            </a:r>
          </a:p>
          <a:p>
            <a:pPr marL="0" indent="0">
              <a:buNone/>
              <a:tabLst>
                <a:tab pos="2171700" algn="l"/>
              </a:tabLst>
            </a:pPr>
            <a:r>
              <a:rPr lang="en-US" altLang="en-US" b="1" dirty="0" smtClean="0">
                <a:ea typeface="ＭＳ Ｐゴシック" pitchFamily="34" charset="-128"/>
              </a:rPr>
              <a:t>text=</a:t>
            </a:r>
            <a:r>
              <a:rPr lang="en-US" altLang="en-US" b="1" dirty="0" err="1" smtClean="0">
                <a:ea typeface="ＭＳ Ｐゴシック" pitchFamily="34" charset="-128"/>
              </a:rPr>
              <a:t>fp.read</a:t>
            </a:r>
            <a:r>
              <a:rPr lang="en-US" altLang="en-US" b="1" dirty="0" smtClean="0">
                <a:ea typeface="ＭＳ Ｐゴシック" pitchFamily="34" charset="-128"/>
              </a:rPr>
              <a:t>()</a:t>
            </a:r>
          </a:p>
          <a:p>
            <a:pPr marL="0" indent="0">
              <a:buNone/>
              <a:tabLst>
                <a:tab pos="2171700" algn="l"/>
              </a:tabLst>
            </a:pPr>
            <a:r>
              <a:rPr lang="en-US" altLang="en-US" b="1" dirty="0" smtClean="0">
                <a:ea typeface="ＭＳ Ｐゴシック" pitchFamily="34" charset="-128"/>
              </a:rPr>
              <a:t>print(text)</a:t>
            </a:r>
          </a:p>
          <a:p>
            <a:pPr marL="0" indent="0">
              <a:buNone/>
              <a:tabLst>
                <a:tab pos="2171700" algn="l"/>
              </a:tabLst>
            </a:pPr>
            <a:endParaRPr lang="en-US" altLang="en-US" sz="1200" b="1" dirty="0" smtClean="0">
              <a:ea typeface="ＭＳ Ｐゴシック" pitchFamily="34" charset="-128"/>
            </a:endParaRPr>
          </a:p>
          <a:p>
            <a:pPr marL="0" indent="0">
              <a:buNone/>
              <a:tabLst>
                <a:tab pos="2171700" algn="l"/>
              </a:tabLst>
            </a:pPr>
            <a:r>
              <a:rPr lang="en-US" altLang="en-US" b="1" u="sng" dirty="0" smtClean="0">
                <a:ea typeface="ＭＳ Ｐゴシック" pitchFamily="34" charset="-128"/>
              </a:rPr>
              <a:t>Output:</a:t>
            </a:r>
          </a:p>
          <a:p>
            <a:pPr marL="0" indent="0">
              <a:buNone/>
              <a:tabLst>
                <a:tab pos="2171700" algn="l"/>
              </a:tabLst>
            </a:pPr>
            <a:r>
              <a:rPr lang="en-US" altLang="en-US" b="1" dirty="0" smtClean="0">
                <a:solidFill>
                  <a:schemeClr val="accent6">
                    <a:lumMod val="75000"/>
                  </a:schemeClr>
                </a:solidFill>
                <a:ea typeface="ＭＳ Ｐゴシック" pitchFamily="34" charset="-128"/>
              </a:rPr>
              <a:t>hello how are you ?</a:t>
            </a:r>
          </a:p>
          <a:p>
            <a:pPr marL="0" indent="0">
              <a:buNone/>
              <a:tabLst>
                <a:tab pos="2171700" algn="l"/>
              </a:tabLst>
            </a:pPr>
            <a:r>
              <a:rPr lang="en-US" altLang="en-US" b="1" dirty="0" smtClean="0">
                <a:solidFill>
                  <a:schemeClr val="accent6">
                    <a:lumMod val="75000"/>
                  </a:schemeClr>
                </a:solidFill>
                <a:ea typeface="ＭＳ Ｐゴシック" pitchFamily="34" charset="-128"/>
              </a:rPr>
              <a:t>Welcome to file handling section of Python </a:t>
            </a:r>
          </a:p>
          <a:p>
            <a:pPr marL="0" indent="0">
              <a:buNone/>
              <a:tabLst>
                <a:tab pos="2171700" algn="l"/>
              </a:tabLst>
            </a:pPr>
            <a:r>
              <a:rPr lang="en-US" altLang="en-US" b="1" dirty="0" smtClean="0">
                <a:solidFill>
                  <a:schemeClr val="accent6">
                    <a:lumMod val="75000"/>
                  </a:schemeClr>
                </a:solidFill>
                <a:ea typeface="ＭＳ Ｐゴシック" pitchFamily="34" charset="-128"/>
              </a:rPr>
              <a:t>Enjoy the session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228600"/>
            <a:ext cx="8915400" cy="5562600"/>
          </a:xfrm>
        </p:spPr>
        <p:txBody>
          <a:bodyPr>
            <a:normAutofit/>
          </a:bodyPr>
          <a:lstStyle/>
          <a:p>
            <a:pPr marL="0" indent="0">
              <a:buNone/>
            </a:pPr>
            <a:r>
              <a:rPr lang="en-US" sz="2000" b="1" u="sng" dirty="0">
                <a:latin typeface="Courier New" pitchFamily="49" charset="0"/>
                <a:cs typeface="Courier New" pitchFamily="49" charset="0"/>
              </a:rPr>
              <a:t>Write a program to </a:t>
            </a:r>
            <a:r>
              <a:rPr lang="en-US" sz="2000" b="1" u="sng" dirty="0" smtClean="0">
                <a:latin typeface="Courier New" pitchFamily="49" charset="0"/>
                <a:cs typeface="Courier New" pitchFamily="49" charset="0"/>
              </a:rPr>
              <a:t>read from a file and find the sum of numbers except first number</a:t>
            </a:r>
            <a:endParaRPr lang="en-US" sz="2000" b="1" u="sng" dirty="0">
              <a:latin typeface="Courier New" pitchFamily="49" charset="0"/>
              <a:cs typeface="Courier New"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07017368"/>
              </p:ext>
            </p:extLst>
          </p:nvPr>
        </p:nvGraphicFramePr>
        <p:xfrm>
          <a:off x="0" y="914400"/>
          <a:ext cx="8763000" cy="5882640"/>
        </p:xfrm>
        <a:graphic>
          <a:graphicData uri="http://schemas.openxmlformats.org/drawingml/2006/table">
            <a:tbl>
              <a:tblPr firstRow="1" bandRow="1">
                <a:tableStyleId>{5C22544A-7EE6-4342-B048-85BDC9FD1C3A}</a:tableStyleId>
              </a:tblPr>
              <a:tblGrid>
                <a:gridCol w="8763000">
                  <a:extLst>
                    <a:ext uri="{9D8B030D-6E8A-4147-A177-3AD203B41FA5}">
                      <a16:colId xmlns:a16="http://schemas.microsoft.com/office/drawing/2014/main" xmlns="" val="20000"/>
                    </a:ext>
                  </a:extLst>
                </a:gridCol>
              </a:tblGrid>
              <a:tr h="5410200">
                <a:tc>
                  <a:txBody>
                    <a:bodyPr/>
                    <a:lstStyle/>
                    <a:p>
                      <a:r>
                        <a:rPr lang="en-US" sz="2000" dirty="0" err="1" smtClean="0">
                          <a:solidFill>
                            <a:schemeClr val="tx1"/>
                          </a:solidFill>
                        </a:rPr>
                        <a:t>fp</a:t>
                      </a:r>
                      <a:r>
                        <a:rPr lang="en-US" sz="2000" dirty="0" smtClean="0">
                          <a:solidFill>
                            <a:schemeClr val="tx1"/>
                          </a:solidFill>
                        </a:rPr>
                        <a:t>=open('sd2.txt','r')</a:t>
                      </a:r>
                    </a:p>
                    <a:p>
                      <a:r>
                        <a:rPr lang="en-US" sz="2000" dirty="0" smtClean="0">
                          <a:solidFill>
                            <a:schemeClr val="tx1"/>
                          </a:solidFill>
                        </a:rPr>
                        <a:t>num=</a:t>
                      </a:r>
                      <a:r>
                        <a:rPr lang="en-US" sz="2000" dirty="0" err="1" smtClean="0">
                          <a:solidFill>
                            <a:schemeClr val="tx1"/>
                          </a:solidFill>
                        </a:rPr>
                        <a:t>int</a:t>
                      </a:r>
                      <a:r>
                        <a:rPr lang="en-US" sz="2000" dirty="0" smtClean="0">
                          <a:solidFill>
                            <a:schemeClr val="tx1"/>
                          </a:solidFill>
                        </a:rPr>
                        <a:t>(</a:t>
                      </a:r>
                      <a:r>
                        <a:rPr lang="en-US" sz="2000" dirty="0" err="1" smtClean="0">
                          <a:solidFill>
                            <a:schemeClr val="tx1"/>
                          </a:solidFill>
                        </a:rPr>
                        <a:t>fp.readline</a:t>
                      </a:r>
                      <a:r>
                        <a:rPr lang="en-US" sz="2000" dirty="0" smtClean="0">
                          <a:solidFill>
                            <a:schemeClr val="tx1"/>
                          </a:solidFill>
                        </a:rPr>
                        <a:t>())</a:t>
                      </a:r>
                    </a:p>
                    <a:p>
                      <a:r>
                        <a:rPr lang="en-US" sz="2000" dirty="0" smtClean="0">
                          <a:solidFill>
                            <a:schemeClr val="tx1"/>
                          </a:solidFill>
                        </a:rPr>
                        <a:t>print(num)</a:t>
                      </a:r>
                    </a:p>
                    <a:p>
                      <a:r>
                        <a:rPr lang="en-US" sz="2000" dirty="0" smtClean="0">
                          <a:solidFill>
                            <a:schemeClr val="tx1"/>
                          </a:solidFill>
                        </a:rPr>
                        <a:t>sum=0</a:t>
                      </a:r>
                    </a:p>
                    <a:p>
                      <a:r>
                        <a:rPr lang="en-US" sz="2000" dirty="0" smtClean="0">
                          <a:solidFill>
                            <a:schemeClr val="tx1"/>
                          </a:solidFill>
                        </a:rPr>
                        <a:t>print('The', num,' numbers are present in the file which are as follows:')</a:t>
                      </a:r>
                    </a:p>
                    <a:p>
                      <a:r>
                        <a:rPr lang="en-US" sz="2000" dirty="0" smtClean="0">
                          <a:solidFill>
                            <a:schemeClr val="tx1"/>
                          </a:solidFill>
                        </a:rPr>
                        <a:t>for </a:t>
                      </a:r>
                      <a:r>
                        <a:rPr lang="en-US" sz="2000" dirty="0" err="1" smtClean="0">
                          <a:solidFill>
                            <a:schemeClr val="tx1"/>
                          </a:solidFill>
                        </a:rPr>
                        <a:t>i</a:t>
                      </a:r>
                      <a:r>
                        <a:rPr lang="en-US" sz="2000" dirty="0" smtClean="0">
                          <a:solidFill>
                            <a:schemeClr val="tx1"/>
                          </a:solidFill>
                        </a:rPr>
                        <a:t> in range(num):</a:t>
                      </a:r>
                    </a:p>
                    <a:p>
                      <a:r>
                        <a:rPr lang="en-US" sz="2000" dirty="0" smtClean="0">
                          <a:solidFill>
                            <a:schemeClr val="tx1"/>
                          </a:solidFill>
                        </a:rPr>
                        <a:t>    num1=</a:t>
                      </a:r>
                      <a:r>
                        <a:rPr lang="en-US" sz="2000" dirty="0" err="1" smtClean="0">
                          <a:solidFill>
                            <a:schemeClr val="tx1"/>
                          </a:solidFill>
                        </a:rPr>
                        <a:t>int</a:t>
                      </a:r>
                      <a:r>
                        <a:rPr lang="en-US" sz="2000" dirty="0" smtClean="0">
                          <a:solidFill>
                            <a:schemeClr val="tx1"/>
                          </a:solidFill>
                        </a:rPr>
                        <a:t>(</a:t>
                      </a:r>
                      <a:r>
                        <a:rPr lang="en-US" sz="2000" dirty="0" err="1" smtClean="0">
                          <a:solidFill>
                            <a:schemeClr val="tx1"/>
                          </a:solidFill>
                        </a:rPr>
                        <a:t>fp.readline</a:t>
                      </a:r>
                      <a:r>
                        <a:rPr lang="en-US" sz="2000" dirty="0" smtClean="0">
                          <a:solidFill>
                            <a:schemeClr val="tx1"/>
                          </a:solidFill>
                        </a:rPr>
                        <a:t>())</a:t>
                      </a:r>
                    </a:p>
                    <a:p>
                      <a:r>
                        <a:rPr lang="en-US" sz="2000" dirty="0" smtClean="0">
                          <a:solidFill>
                            <a:schemeClr val="tx1"/>
                          </a:solidFill>
                        </a:rPr>
                        <a:t>    print(num1)</a:t>
                      </a:r>
                    </a:p>
                    <a:p>
                      <a:r>
                        <a:rPr lang="en-US" sz="2000" dirty="0" smtClean="0">
                          <a:solidFill>
                            <a:schemeClr val="tx1"/>
                          </a:solidFill>
                        </a:rPr>
                        <a:t>    sum+=num1</a:t>
                      </a:r>
                    </a:p>
                    <a:p>
                      <a:r>
                        <a:rPr lang="en-US" sz="2000" dirty="0" smtClean="0">
                          <a:solidFill>
                            <a:schemeClr val="tx1"/>
                          </a:solidFill>
                        </a:rPr>
                        <a:t>print('sum of all numbers (except first ):')</a:t>
                      </a:r>
                    </a:p>
                    <a:p>
                      <a:r>
                        <a:rPr lang="en-US" sz="2000" dirty="0" smtClean="0">
                          <a:solidFill>
                            <a:schemeClr val="tx1"/>
                          </a:solidFill>
                        </a:rPr>
                        <a:t>print(sum)</a:t>
                      </a:r>
                    </a:p>
                    <a:p>
                      <a:endParaRPr lang="en-US" sz="1600" dirty="0" smtClean="0">
                        <a:solidFill>
                          <a:schemeClr val="tx1"/>
                        </a:solidFill>
                      </a:endParaRPr>
                    </a:p>
                    <a:p>
                      <a:r>
                        <a:rPr lang="en-US" sz="1800" dirty="0" smtClean="0">
                          <a:solidFill>
                            <a:srgbClr val="C00000"/>
                          </a:solidFill>
                        </a:rPr>
                        <a:t>OUTPUT:</a:t>
                      </a:r>
                    </a:p>
                    <a:p>
                      <a:r>
                        <a:rPr lang="en-US" sz="1800" dirty="0" smtClean="0">
                          <a:solidFill>
                            <a:srgbClr val="C00000"/>
                          </a:solidFill>
                        </a:rPr>
                        <a:t>3</a:t>
                      </a:r>
                    </a:p>
                    <a:p>
                      <a:r>
                        <a:rPr lang="en-US" sz="1800" dirty="0" smtClean="0">
                          <a:solidFill>
                            <a:srgbClr val="C00000"/>
                          </a:solidFill>
                        </a:rPr>
                        <a:t>The 3  numbers are present in the file which are as follows:</a:t>
                      </a:r>
                    </a:p>
                    <a:p>
                      <a:r>
                        <a:rPr lang="en-US" sz="1800" dirty="0" smtClean="0">
                          <a:solidFill>
                            <a:srgbClr val="C00000"/>
                          </a:solidFill>
                        </a:rPr>
                        <a:t>20</a:t>
                      </a:r>
                    </a:p>
                    <a:p>
                      <a:r>
                        <a:rPr lang="en-US" sz="1800" dirty="0" smtClean="0">
                          <a:solidFill>
                            <a:srgbClr val="C00000"/>
                          </a:solidFill>
                        </a:rPr>
                        <a:t>30</a:t>
                      </a:r>
                    </a:p>
                    <a:p>
                      <a:r>
                        <a:rPr lang="en-US" sz="1800" dirty="0" smtClean="0">
                          <a:solidFill>
                            <a:srgbClr val="C00000"/>
                          </a:solidFill>
                        </a:rPr>
                        <a:t>40</a:t>
                      </a:r>
                    </a:p>
                    <a:p>
                      <a:r>
                        <a:rPr lang="en-US" sz="1800" dirty="0" smtClean="0">
                          <a:solidFill>
                            <a:srgbClr val="C00000"/>
                          </a:solidFill>
                        </a:rPr>
                        <a:t>sum of all numbers (except first ):</a:t>
                      </a:r>
                    </a:p>
                    <a:p>
                      <a:r>
                        <a:rPr lang="en-US" sz="1800" dirty="0" smtClean="0">
                          <a:solidFill>
                            <a:srgbClr val="C00000"/>
                          </a:solidFill>
                        </a:rPr>
                        <a:t>90</a:t>
                      </a:r>
                      <a:endParaRPr lang="en-US" sz="18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xmlns="" val="10000"/>
                  </a:ext>
                </a:extLst>
              </a:tr>
            </a:tbl>
          </a:graphicData>
        </a:graphic>
      </p:graphicFrame>
      <p:sp>
        <p:nvSpPr>
          <p:cNvPr id="5" name="TextBox 4"/>
          <p:cNvSpPr txBox="1"/>
          <p:nvPr/>
        </p:nvSpPr>
        <p:spPr>
          <a:xfrm>
            <a:off x="6324600" y="2514600"/>
            <a:ext cx="2133600" cy="1477328"/>
          </a:xfrm>
          <a:prstGeom prst="rect">
            <a:avLst/>
          </a:prstGeom>
          <a:solidFill>
            <a:schemeClr val="bg1"/>
          </a:solidFill>
        </p:spPr>
        <p:txBody>
          <a:bodyPr wrap="square" rtlCol="0">
            <a:spAutoFit/>
          </a:bodyPr>
          <a:lstStyle/>
          <a:p>
            <a:r>
              <a:rPr lang="en-US" dirty="0" smtClean="0"/>
              <a:t>Input file : sd2.txt</a:t>
            </a:r>
          </a:p>
          <a:p>
            <a:r>
              <a:rPr lang="en-IN" dirty="0" smtClean="0"/>
              <a:t>3</a:t>
            </a:r>
          </a:p>
          <a:p>
            <a:r>
              <a:rPr lang="en-IN" dirty="0" smtClean="0"/>
              <a:t>20</a:t>
            </a:r>
          </a:p>
          <a:p>
            <a:r>
              <a:rPr lang="en-IN" dirty="0" smtClean="0"/>
              <a:t>30</a:t>
            </a:r>
          </a:p>
          <a:p>
            <a:r>
              <a:rPr lang="en-IN" dirty="0" smtClean="0"/>
              <a:t>40</a:t>
            </a:r>
            <a:endParaRPr lang="en-IN" dirty="0"/>
          </a:p>
        </p:txBody>
      </p:sp>
    </p:spTree>
    <p:extLst>
      <p:ext uri="{BB962C8B-B14F-4D97-AF65-F5344CB8AC3E}">
        <p14:creationId xmlns:p14="http://schemas.microsoft.com/office/powerpoint/2010/main" val="29247034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228600"/>
            <a:ext cx="8915400" cy="5562600"/>
          </a:xfrm>
        </p:spPr>
        <p:txBody>
          <a:bodyPr>
            <a:normAutofit/>
          </a:bodyPr>
          <a:lstStyle/>
          <a:p>
            <a:pPr marL="0" indent="0">
              <a:buNone/>
            </a:pPr>
            <a:r>
              <a:rPr lang="en-US" sz="2000" b="1" u="sng" dirty="0">
                <a:latin typeface="Courier New" pitchFamily="49" charset="0"/>
                <a:cs typeface="Courier New" pitchFamily="49" charset="0"/>
              </a:rPr>
              <a:t>Write a program to </a:t>
            </a:r>
            <a:r>
              <a:rPr lang="en-US" sz="2000" b="1" u="sng" dirty="0" smtClean="0">
                <a:latin typeface="Courier New" pitchFamily="49" charset="0"/>
                <a:cs typeface="Courier New" pitchFamily="49" charset="0"/>
              </a:rPr>
              <a:t>append the data in a file</a:t>
            </a:r>
          </a:p>
          <a:p>
            <a:pPr marL="0" indent="0">
              <a:buNone/>
            </a:pPr>
            <a:r>
              <a:rPr lang="en-US" sz="2000" dirty="0" smtClean="0">
                <a:latin typeface="Courier New" pitchFamily="49" charset="0"/>
                <a:cs typeface="Courier New" pitchFamily="49" charset="0"/>
              </a:rPr>
              <a:t>Append mode ‘a’ is used to append data to the end of existing file.</a:t>
            </a:r>
            <a:endParaRPr lang="en-US" sz="2000" dirty="0">
              <a:latin typeface="Courier New" pitchFamily="49" charset="0"/>
              <a:cs typeface="Courier New"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7158754"/>
              </p:ext>
            </p:extLst>
          </p:nvPr>
        </p:nvGraphicFramePr>
        <p:xfrm>
          <a:off x="0" y="1676399"/>
          <a:ext cx="8763000" cy="4648200"/>
        </p:xfrm>
        <a:graphic>
          <a:graphicData uri="http://schemas.openxmlformats.org/drawingml/2006/table">
            <a:tbl>
              <a:tblPr firstRow="1" bandRow="1">
                <a:tableStyleId>{5C22544A-7EE6-4342-B048-85BDC9FD1C3A}</a:tableStyleId>
              </a:tblPr>
              <a:tblGrid>
                <a:gridCol w="8763000">
                  <a:extLst>
                    <a:ext uri="{9D8B030D-6E8A-4147-A177-3AD203B41FA5}">
                      <a16:colId xmlns:a16="http://schemas.microsoft.com/office/drawing/2014/main" xmlns="" val="20000"/>
                    </a:ext>
                  </a:extLst>
                </a:gridCol>
              </a:tblGrid>
              <a:tr h="4648200">
                <a:tc>
                  <a:txBody>
                    <a:bodyPr/>
                    <a:lstStyle/>
                    <a:p>
                      <a:r>
                        <a:rPr lang="en-US" sz="2000" dirty="0" smtClean="0">
                          <a:solidFill>
                            <a:schemeClr val="tx1"/>
                          </a:solidFill>
                        </a:rPr>
                        <a:t>fp1=open('sd3.txt','a')</a:t>
                      </a:r>
                    </a:p>
                    <a:p>
                      <a:r>
                        <a:rPr lang="en-US" sz="2000" dirty="0" smtClean="0">
                          <a:solidFill>
                            <a:schemeClr val="tx1"/>
                          </a:solidFill>
                        </a:rPr>
                        <a:t>fp1.write('Appending data in a file')</a:t>
                      </a:r>
                    </a:p>
                    <a:p>
                      <a:r>
                        <a:rPr lang="en-US" sz="2000" dirty="0" smtClean="0">
                          <a:solidFill>
                            <a:schemeClr val="tx1"/>
                          </a:solidFill>
                        </a:rPr>
                        <a:t>fp1.close()</a:t>
                      </a:r>
                    </a:p>
                    <a:p>
                      <a:endParaRPr lang="en-US" sz="2000" dirty="0" smtClean="0">
                        <a:solidFill>
                          <a:schemeClr val="tx1"/>
                        </a:solidFill>
                      </a:endParaRPr>
                    </a:p>
                    <a:p>
                      <a:endParaRPr lang="en-US" sz="1800" dirty="0" smtClean="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xmlns="" val="10000"/>
                  </a:ext>
                </a:extLst>
              </a:tr>
            </a:tbl>
          </a:graphicData>
        </a:graphic>
      </p:graphicFrame>
      <p:sp>
        <p:nvSpPr>
          <p:cNvPr id="5" name="TextBox 4"/>
          <p:cNvSpPr txBox="1"/>
          <p:nvPr/>
        </p:nvSpPr>
        <p:spPr>
          <a:xfrm>
            <a:off x="3962400" y="2057400"/>
            <a:ext cx="3505200" cy="1754326"/>
          </a:xfrm>
          <a:prstGeom prst="rect">
            <a:avLst/>
          </a:prstGeom>
          <a:solidFill>
            <a:schemeClr val="bg1"/>
          </a:solidFill>
        </p:spPr>
        <p:txBody>
          <a:bodyPr wrap="square" rtlCol="0">
            <a:spAutoFit/>
          </a:bodyPr>
          <a:lstStyle/>
          <a:p>
            <a:r>
              <a:rPr lang="en-US" dirty="0" smtClean="0"/>
              <a:t>Input file : sd3.txt</a:t>
            </a:r>
          </a:p>
          <a:p>
            <a:r>
              <a:rPr lang="en-US" dirty="0"/>
              <a:t>4</a:t>
            </a:r>
          </a:p>
          <a:p>
            <a:r>
              <a:rPr lang="en-US" dirty="0"/>
              <a:t>20</a:t>
            </a:r>
          </a:p>
          <a:p>
            <a:r>
              <a:rPr lang="en-US" dirty="0"/>
              <a:t>30</a:t>
            </a:r>
          </a:p>
          <a:p>
            <a:r>
              <a:rPr lang="en-US" dirty="0"/>
              <a:t>40</a:t>
            </a:r>
          </a:p>
          <a:p>
            <a:r>
              <a:rPr lang="en-US" dirty="0" smtClean="0"/>
              <a:t>50</a:t>
            </a:r>
            <a:endParaRPr lang="en-US" dirty="0"/>
          </a:p>
        </p:txBody>
      </p:sp>
      <p:sp>
        <p:nvSpPr>
          <p:cNvPr id="6" name="TextBox 5"/>
          <p:cNvSpPr txBox="1"/>
          <p:nvPr/>
        </p:nvSpPr>
        <p:spPr>
          <a:xfrm>
            <a:off x="1558636" y="4191000"/>
            <a:ext cx="5181600" cy="2031325"/>
          </a:xfrm>
          <a:prstGeom prst="rect">
            <a:avLst/>
          </a:prstGeom>
          <a:solidFill>
            <a:schemeClr val="bg1"/>
          </a:solidFill>
        </p:spPr>
        <p:txBody>
          <a:bodyPr wrap="square" rtlCol="0">
            <a:spAutoFit/>
          </a:bodyPr>
          <a:lstStyle/>
          <a:p>
            <a:r>
              <a:rPr lang="en-US" dirty="0" smtClean="0"/>
              <a:t>Input file : sd3.txt   ( after running the program)</a:t>
            </a:r>
          </a:p>
          <a:p>
            <a:r>
              <a:rPr lang="en-US" dirty="0"/>
              <a:t>4</a:t>
            </a:r>
          </a:p>
          <a:p>
            <a:r>
              <a:rPr lang="en-US" dirty="0"/>
              <a:t>20</a:t>
            </a:r>
          </a:p>
          <a:p>
            <a:r>
              <a:rPr lang="en-US" dirty="0"/>
              <a:t>30</a:t>
            </a:r>
          </a:p>
          <a:p>
            <a:r>
              <a:rPr lang="en-US" dirty="0"/>
              <a:t>40</a:t>
            </a:r>
          </a:p>
          <a:p>
            <a:r>
              <a:rPr lang="en-US" dirty="0"/>
              <a:t>50</a:t>
            </a:r>
          </a:p>
          <a:p>
            <a:r>
              <a:rPr lang="en-US" dirty="0"/>
              <a:t>Appending data in a file</a:t>
            </a:r>
            <a:endParaRPr lang="en-US" dirty="0" smtClean="0"/>
          </a:p>
        </p:txBody>
      </p:sp>
    </p:spTree>
    <p:extLst>
      <p:ext uri="{BB962C8B-B14F-4D97-AF65-F5344CB8AC3E}">
        <p14:creationId xmlns:p14="http://schemas.microsoft.com/office/powerpoint/2010/main" val="29247034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457200" y="304800"/>
            <a:ext cx="8305800" cy="6248400"/>
          </a:xfrm>
        </p:spPr>
        <p:txBody>
          <a:bodyPr/>
          <a:lstStyle/>
          <a:p>
            <a:pPr>
              <a:buFontTx/>
              <a:buNone/>
            </a:pPr>
            <a:r>
              <a:rPr lang="en-US" sz="2000" smtClean="0"/>
              <a:t>A list of the different modes of opening a file:</a:t>
            </a:r>
          </a:p>
          <a:p>
            <a:pPr>
              <a:buFontTx/>
              <a:buNone/>
            </a:pPr>
            <a:endParaRPr lang="en-US" sz="2000" smtClean="0"/>
          </a:p>
        </p:txBody>
      </p:sp>
      <p:sp>
        <p:nvSpPr>
          <p:cNvPr id="8195" name="Rectangle 2"/>
          <p:cNvSpPr>
            <a:spLocks noChangeArrowheads="1"/>
          </p:cNvSpPr>
          <p:nvPr/>
        </p:nvSpPr>
        <p:spPr bwMode="auto">
          <a:xfrm>
            <a:off x="228600" y="1066800"/>
            <a:ext cx="8686800" cy="457200"/>
          </a:xfrm>
          <a:prstGeom prst="rect">
            <a:avLst/>
          </a:prstGeom>
          <a:solidFill>
            <a:schemeClr val="bg1"/>
          </a:solidFill>
          <a:ln w="9525" algn="ctr">
            <a:noFill/>
            <a:round/>
            <a:headEnd/>
            <a:tailEnd/>
          </a:ln>
        </p:spPr>
        <p:txBody>
          <a:bodyPr/>
          <a:lstStyle/>
          <a:p>
            <a:endParaRPr lang="en-US"/>
          </a:p>
        </p:txBody>
      </p:sp>
      <p:graphicFrame>
        <p:nvGraphicFramePr>
          <p:cNvPr id="4" name="Table 3"/>
          <p:cNvGraphicFramePr>
            <a:graphicFrameLocks noGrp="1"/>
          </p:cNvGraphicFramePr>
          <p:nvPr/>
        </p:nvGraphicFramePr>
        <p:xfrm>
          <a:off x="533400" y="762000"/>
          <a:ext cx="8229600" cy="4799013"/>
        </p:xfrm>
        <a:graphic>
          <a:graphicData uri="http://schemas.openxmlformats.org/drawingml/2006/table">
            <a:tbl>
              <a:tblPr/>
              <a:tblGrid>
                <a:gridCol w="838200"/>
                <a:gridCol w="7391400"/>
              </a:tblGrid>
              <a:tr h="56515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Verdana" pitchFamily="34" charset="0"/>
                          <a:ea typeface="Lucida Sans Unicode" pitchFamily="34" charset="0"/>
                          <a:cs typeface="Lucida Sans Unicode" pitchFamily="34" charset="0"/>
                        </a:rPr>
                        <a:t>Modes</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Verdana" pitchFamily="34" charset="0"/>
                          <a:ea typeface="Lucida Sans Unicode" pitchFamily="34" charset="0"/>
                          <a:cs typeface="Lucida Sans Unicode" pitchFamily="34" charset="0"/>
                        </a:rPr>
                        <a:t>Description</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6515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ea typeface="Lucida Sans Unicode" pitchFamily="34" charset="0"/>
                          <a:cs typeface="Lucida Sans Unicode" pitchFamily="34" charset="0"/>
                        </a:rPr>
                        <a:t>r</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Lucida Sans Unicode" pitchFamily="34" charset="0"/>
                          <a:cs typeface="Lucida Sans Unicode" pitchFamily="34" charset="0"/>
                        </a:rPr>
                        <a:t>Opens a file for reading only. The file pointer is placed at the beginning of the file. This is the default mode.</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56515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Lucida Sans Unicode" pitchFamily="34" charset="0"/>
                          <a:cs typeface="Lucida Sans Unicode" pitchFamily="34" charset="0"/>
                        </a:rPr>
                        <a:t>rb</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Lucida Sans Unicode" pitchFamily="34" charset="0"/>
                          <a:cs typeface="Lucida Sans Unicode" pitchFamily="34" charset="0"/>
                        </a:rPr>
                        <a:t>Opens a file for reading only in binary format. The file pointer is placed at the beginning of the file. This is the default mode.</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56515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Lucida Sans Unicode" pitchFamily="34" charset="0"/>
                          <a:cs typeface="Lucida Sans Unicode" pitchFamily="34" charset="0"/>
                        </a:rPr>
                        <a:t>r+</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Lucida Sans Unicode" pitchFamily="34" charset="0"/>
                          <a:cs typeface="Lucida Sans Unicode" pitchFamily="34" charset="0"/>
                        </a:rPr>
                        <a:t>Opens a file for both reading and writing. The file pointer will be at the beginning of the file.</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56515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Lucida Sans Unicode" pitchFamily="34" charset="0"/>
                          <a:cs typeface="Lucida Sans Unicode" pitchFamily="34" charset="0"/>
                        </a:rPr>
                        <a:t>rb+</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Lucida Sans Unicode" pitchFamily="34" charset="0"/>
                          <a:cs typeface="Lucida Sans Unicode" pitchFamily="34" charset="0"/>
                        </a:rPr>
                        <a:t>Opens a file for both reading and writing in binary format. The file pointer will be at the beginning of the file.</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56515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Lucida Sans Unicode" pitchFamily="34" charset="0"/>
                          <a:cs typeface="Lucida Sans Unicode" pitchFamily="34" charset="0"/>
                        </a:rPr>
                        <a:t>w</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Lucida Sans Unicode" pitchFamily="34" charset="0"/>
                          <a:cs typeface="Lucida Sans Unicode" pitchFamily="34" charset="0"/>
                        </a:rPr>
                        <a:t>Opens a file for writing only. Overwrites the file if the file exists. If the file does not exist, creates a new file for writing.</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56515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Lucida Sans Unicode" pitchFamily="34" charset="0"/>
                          <a:cs typeface="Lucida Sans Unicode" pitchFamily="34" charset="0"/>
                        </a:rPr>
                        <a:t>wb</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Lucida Sans Unicode" pitchFamily="34" charset="0"/>
                          <a:cs typeface="Lucida Sans Unicode" pitchFamily="34" charset="0"/>
                        </a:rPr>
                        <a:t>Opens a file for writing only in binary format. Overwrites the file if the file exists. If the file does not exist, creates a new file for writing.</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84296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Lucida Sans Unicode" pitchFamily="34" charset="0"/>
                          <a:cs typeface="Lucida Sans Unicode" pitchFamily="34" charset="0"/>
                        </a:rPr>
                        <a:t>w+</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ea typeface="Lucida Sans Unicode" pitchFamily="34" charset="0"/>
                          <a:cs typeface="Lucida Sans Unicode" pitchFamily="34" charset="0"/>
                        </a:rPr>
                        <a:t>Opens a file for both writing and reading. Overwrites the existing file if the file exists. If the file does not exist, creates a new file for reading and writing.</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457200" y="304800"/>
            <a:ext cx="8305800" cy="6248400"/>
          </a:xfrm>
        </p:spPr>
        <p:txBody>
          <a:bodyPr/>
          <a:lstStyle/>
          <a:p>
            <a:pPr>
              <a:buFontTx/>
              <a:buNone/>
            </a:pPr>
            <a:r>
              <a:rPr lang="en-US" sz="2000" smtClean="0"/>
              <a:t>A list of the different modes of opening a file:</a:t>
            </a:r>
          </a:p>
          <a:p>
            <a:pPr>
              <a:buFontTx/>
              <a:buNone/>
            </a:pPr>
            <a:endParaRPr lang="en-US" sz="2000" smtClean="0"/>
          </a:p>
        </p:txBody>
      </p:sp>
      <p:sp>
        <p:nvSpPr>
          <p:cNvPr id="9219" name="Rectangle 2"/>
          <p:cNvSpPr>
            <a:spLocks noChangeArrowheads="1"/>
          </p:cNvSpPr>
          <p:nvPr/>
        </p:nvSpPr>
        <p:spPr bwMode="auto">
          <a:xfrm>
            <a:off x="228600" y="1066800"/>
            <a:ext cx="8686800" cy="457200"/>
          </a:xfrm>
          <a:prstGeom prst="rect">
            <a:avLst/>
          </a:prstGeom>
          <a:solidFill>
            <a:schemeClr val="bg1"/>
          </a:solidFill>
          <a:ln w="9525" algn="ctr">
            <a:noFill/>
            <a:round/>
            <a:headEnd/>
            <a:tailEnd/>
          </a:ln>
        </p:spPr>
        <p:txBody>
          <a:bodyPr/>
          <a:lstStyle/>
          <a:p>
            <a:endParaRPr lang="en-US"/>
          </a:p>
        </p:txBody>
      </p:sp>
      <p:graphicFrame>
        <p:nvGraphicFramePr>
          <p:cNvPr id="4" name="Table 3"/>
          <p:cNvGraphicFramePr>
            <a:graphicFrameLocks noGrp="1"/>
          </p:cNvGraphicFramePr>
          <p:nvPr/>
        </p:nvGraphicFramePr>
        <p:xfrm>
          <a:off x="533400" y="762000"/>
          <a:ext cx="8229600" cy="5407025"/>
        </p:xfrm>
        <a:graphic>
          <a:graphicData uri="http://schemas.openxmlformats.org/drawingml/2006/table">
            <a:tbl>
              <a:tblPr/>
              <a:tblGrid>
                <a:gridCol w="914400"/>
                <a:gridCol w="7315200"/>
              </a:tblGrid>
              <a:tr h="53340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Verdana" pitchFamily="34" charset="0"/>
                          <a:ea typeface="Lucida Sans Unicode" pitchFamily="34" charset="0"/>
                          <a:cs typeface="Lucida Sans Unicode" pitchFamily="34" charset="0"/>
                        </a:rPr>
                        <a:t>Modes</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Verdana" pitchFamily="34" charset="0"/>
                          <a:ea typeface="Lucida Sans Unicode" pitchFamily="34" charset="0"/>
                          <a:cs typeface="Lucida Sans Unicode" pitchFamily="34" charset="0"/>
                        </a:rPr>
                        <a:t> Description</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91440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Verdana" pitchFamily="34" charset="0"/>
                          <a:ea typeface="Lucida Sans Unicode" pitchFamily="34" charset="0"/>
                          <a:cs typeface="Lucida Sans Unicode" pitchFamily="34" charset="0"/>
                        </a:rPr>
                        <a:t>wb</a:t>
                      </a:r>
                      <a:r>
                        <a:rPr kumimoji="0" lang="en-US" sz="1600" b="0" i="0" u="none" strike="noStrike" cap="none" normalizeH="0" baseline="0" dirty="0" smtClean="0">
                          <a:ln>
                            <a:noFill/>
                          </a:ln>
                          <a:solidFill>
                            <a:srgbClr val="000000"/>
                          </a:solidFill>
                          <a:effectLst/>
                          <a:latin typeface="Verdana" pitchFamily="34" charset="0"/>
                          <a:ea typeface="Lucida Sans Unicode" pitchFamily="34" charset="0"/>
                          <a:cs typeface="Lucida Sans Unicode" pitchFamily="34" charset="0"/>
                        </a:rPr>
                        <a:t>+</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ea typeface="Lucida Sans Unicode" pitchFamily="34" charset="0"/>
                          <a:cs typeface="Lucida Sans Unicode" pitchFamily="34" charset="0"/>
                        </a:rPr>
                        <a:t>Opens a file for both writing and reading in binary format. Overwrites the existing file if the file exists. If the file does not exist, creates a new file for reading and writing</a:t>
                      </a:r>
                      <a:endParaRPr kumimoji="0" lang="en-US" sz="1600" b="0" i="0" u="none" strike="noStrike" cap="none" normalizeH="0" baseline="0" dirty="0" smtClean="0">
                        <a:ln>
                          <a:noFill/>
                        </a:ln>
                        <a:solidFill>
                          <a:srgbClr val="000000"/>
                        </a:solidFill>
                        <a:effectLst/>
                        <a:latin typeface="Verdana" pitchFamily="34" charset="0"/>
                        <a:ea typeface="Lucida Sans Unicode" pitchFamily="34" charset="0"/>
                        <a:cs typeface="Lucida Sans Unicode" pitchFamily="34" charset="0"/>
                      </a:endParaRP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F3F4"/>
                    </a:solidFill>
                  </a:tcPr>
                </a:tc>
              </a:tr>
              <a:tr h="91440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Lucida Sans Unicode" pitchFamily="34" charset="0"/>
                          <a:cs typeface="Lucida Sans Unicode" pitchFamily="34" charset="0"/>
                        </a:rPr>
                        <a:t>a</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ea typeface="Lucida Sans Unicode" pitchFamily="34" charset="0"/>
                          <a:cs typeface="Lucida Sans Unicode" pitchFamily="34" charset="0"/>
                        </a:rPr>
                        <a:t>Opens a file for appending. The file pointer is at the end of the file if the file exists. That is, the file is in the append mode. If the file does not exist, it creates a new file for writing.</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91440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Lucida Sans Unicode" pitchFamily="34" charset="0"/>
                          <a:cs typeface="Lucida Sans Unicode" pitchFamily="34" charset="0"/>
                        </a:rPr>
                        <a:t>ab</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ea typeface="Lucida Sans Unicode" pitchFamily="34" charset="0"/>
                          <a:cs typeface="Lucida Sans Unicode" pitchFamily="34" charset="0"/>
                        </a:rPr>
                        <a:t>Opens a file for appending in binary format. The file pointer is at the end of the file if the file exists. That is, the file is in the append mode. If the file does not exist, it creates a new file for writing.</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91440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Lucida Sans Unicode" pitchFamily="34" charset="0"/>
                          <a:cs typeface="Lucida Sans Unicode" pitchFamily="34" charset="0"/>
                        </a:rPr>
                        <a:t>a+</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ea typeface="Lucida Sans Unicode" pitchFamily="34" charset="0"/>
                          <a:cs typeface="Lucida Sans Unicode" pitchFamily="34" charset="0"/>
                        </a:rPr>
                        <a:t>Opens a file for both appending and reading. The file pointer is at the end of the file if the file exists. The file opens in the append mode. If the file does not exist, it creates a new file for reading and writing.</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1216025">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Lucida Sans Unicode" pitchFamily="34" charset="0"/>
                          <a:cs typeface="Lucida Sans Unicode" pitchFamily="34" charset="0"/>
                        </a:rPr>
                        <a:t>ab+</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ea typeface="Lucida Sans Unicode" pitchFamily="34" charset="0"/>
                          <a:cs typeface="Lucida Sans Unicode" pitchFamily="34" charset="0"/>
                        </a:rPr>
                        <a:t>Opens a file for both appending and reading in binary format. The file pointer is at the end of the file if the file exists. The file opens in the append mode. If the file does not exist, it creates a new file for reading and writing.</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pPr eaLnBrk="1" hangingPunct="1">
              <a:defRPr/>
            </a:pPr>
            <a:r>
              <a:rPr lang="en-US" altLang="en-US" dirty="0" smtClean="0">
                <a:latin typeface="+mn-lt"/>
                <a:ea typeface="+mj-ea"/>
              </a:rPr>
              <a:t>What You Need To Write Information To A File</a:t>
            </a:r>
          </a:p>
        </p:txBody>
      </p:sp>
      <p:sp>
        <p:nvSpPr>
          <p:cNvPr id="20483" name="Rectangle 3"/>
          <p:cNvSpPr>
            <a:spLocks noGrp="1" noChangeArrowheads="1"/>
          </p:cNvSpPr>
          <p:nvPr>
            <p:ph type="body" idx="4294967295"/>
          </p:nvPr>
        </p:nvSpPr>
        <p:spPr/>
        <p:txBody>
          <a:bodyPr/>
          <a:lstStyle/>
          <a:p>
            <a:pPr marL="457200" indent="-457200" eaLnBrk="1" hangingPunct="1">
              <a:buFontTx/>
              <a:buAutoNum type="arabicPeriod"/>
            </a:pPr>
            <a:r>
              <a:rPr lang="en-US" altLang="en-US" smtClean="0">
                <a:ea typeface="ＭＳ Ｐゴシック" pitchFamily="34" charset="-128"/>
              </a:rPr>
              <a:t>Open the file and associate the file with a file variable (file is “locked” for writing).</a:t>
            </a:r>
          </a:p>
          <a:p>
            <a:pPr marL="457200" indent="-457200" eaLnBrk="1" hangingPunct="1">
              <a:buFontTx/>
              <a:buAutoNum type="arabicPeriod"/>
            </a:pPr>
            <a:r>
              <a:rPr lang="en-US" altLang="en-US" smtClean="0">
                <a:ea typeface="ＭＳ Ｐゴシック" pitchFamily="34" charset="-128"/>
              </a:rPr>
              <a:t>A command to write the information.</a:t>
            </a:r>
          </a:p>
          <a:p>
            <a:pPr marL="457200" indent="-457200" eaLnBrk="1" hangingPunct="1">
              <a:buFontTx/>
              <a:buAutoNum type="arabicPeriod"/>
            </a:pPr>
            <a:r>
              <a:rPr lang="en-US" altLang="en-US" smtClean="0">
                <a:ea typeface="ＭＳ Ｐゴシック" pitchFamily="34" charset="-128"/>
              </a:rPr>
              <a:t>A command to close the file.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90600" y="685800"/>
            <a:ext cx="7391400" cy="5562600"/>
          </a:xfrm>
        </p:spPr>
        <p:txBody>
          <a:bodyPr>
            <a:normAutofit/>
          </a:bodyPr>
          <a:lstStyle/>
          <a:p>
            <a:pPr marL="0" indent="0">
              <a:buNone/>
            </a:pPr>
            <a:r>
              <a:rPr lang="en-US" sz="2000" b="1" u="sng" dirty="0" smtClean="0">
                <a:latin typeface="Courier New" pitchFamily="49" charset="0"/>
                <a:cs typeface="Courier New" pitchFamily="49" charset="0"/>
              </a:rPr>
              <a:t>Binary files : </a:t>
            </a:r>
          </a:p>
          <a:p>
            <a:r>
              <a:rPr lang="en-US" sz="2000" dirty="0" smtClean="0">
                <a:latin typeface="Courier New" pitchFamily="49" charset="0"/>
                <a:cs typeface="Courier New" pitchFamily="49" charset="0"/>
              </a:rPr>
              <a:t>Access mode ‘</a:t>
            </a:r>
            <a:r>
              <a:rPr lang="en-US" sz="2000" dirty="0" err="1" smtClean="0">
                <a:latin typeface="Courier New" pitchFamily="49" charset="0"/>
                <a:cs typeface="Courier New" pitchFamily="49" charset="0"/>
              </a:rPr>
              <a:t>rb</a:t>
            </a:r>
            <a:r>
              <a:rPr lang="en-US" sz="2000" dirty="0" smtClean="0">
                <a:latin typeface="Courier New" pitchFamily="49" charset="0"/>
                <a:cs typeface="Courier New" pitchFamily="49" charset="0"/>
              </a:rPr>
              <a:t>’ is used to read binary files. Access mode ‘</a:t>
            </a:r>
            <a:r>
              <a:rPr lang="en-US" sz="2000" dirty="0" err="1" smtClean="0">
                <a:latin typeface="Courier New" pitchFamily="49" charset="0"/>
                <a:cs typeface="Courier New" pitchFamily="49" charset="0"/>
              </a:rPr>
              <a:t>wb</a:t>
            </a:r>
            <a:r>
              <a:rPr lang="en-US" sz="2000" dirty="0" smtClean="0">
                <a:latin typeface="Courier New" pitchFamily="49" charset="0"/>
                <a:cs typeface="Courier New" pitchFamily="49" charset="0"/>
              </a:rPr>
              <a:t>’ is used to write into binary files. </a:t>
            </a:r>
          </a:p>
          <a:p>
            <a:r>
              <a:rPr lang="en-US" sz="2000" dirty="0" smtClean="0">
                <a:latin typeface="Courier New" pitchFamily="49" charset="0"/>
                <a:cs typeface="Courier New" pitchFamily="49" charset="0"/>
              </a:rPr>
              <a:t>Binary files don’t include text in it. They might have pictures, music or other kind of data.</a:t>
            </a:r>
          </a:p>
        </p:txBody>
      </p:sp>
    </p:spTree>
    <p:extLst>
      <p:ext uri="{BB962C8B-B14F-4D97-AF65-F5344CB8AC3E}">
        <p14:creationId xmlns:p14="http://schemas.microsoft.com/office/powerpoint/2010/main" val="38314335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685800"/>
            <a:ext cx="8382000" cy="5562600"/>
          </a:xfrm>
        </p:spPr>
        <p:txBody>
          <a:bodyPr>
            <a:normAutofit/>
          </a:bodyPr>
          <a:lstStyle/>
          <a:p>
            <a:pPr marL="0" indent="0">
              <a:buNone/>
            </a:pPr>
            <a:r>
              <a:rPr lang="en-US" sz="2000" b="1" u="sng" dirty="0" smtClean="0">
                <a:latin typeface="Courier New" pitchFamily="49" charset="0"/>
                <a:cs typeface="Courier New" pitchFamily="49" charset="0"/>
              </a:rPr>
              <a:t>Seek() function: </a:t>
            </a:r>
          </a:p>
          <a:p>
            <a:r>
              <a:rPr lang="en-US" sz="2000" dirty="0" smtClean="0">
                <a:latin typeface="Courier New" pitchFamily="49" charset="0"/>
                <a:cs typeface="Courier New" pitchFamily="49" charset="0"/>
              </a:rPr>
              <a:t>It is used to move the file pointer to a specific position in a fie. Its syntax is as:</a:t>
            </a: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file_object.seek</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offset,pos</a:t>
            </a:r>
            <a:r>
              <a:rPr lang="en-US" sz="2000" b="1" dirty="0" smtClean="0">
                <a:latin typeface="Courier New" pitchFamily="49" charset="0"/>
                <a:cs typeface="Courier New" pitchFamily="49" charset="0"/>
              </a:rPr>
              <a:t>)</a:t>
            </a:r>
          </a:p>
          <a:p>
            <a:pPr marL="0" indent="0">
              <a:buNone/>
            </a:pPr>
            <a:endParaRPr lang="en-US" sz="2000" b="1" dirty="0" smtClean="0">
              <a:latin typeface="Courier New" pitchFamily="49" charset="0"/>
              <a:cs typeface="Courier New" pitchFamily="49" charset="0"/>
            </a:endParaRPr>
          </a:p>
          <a:p>
            <a:pPr marL="0" indent="0">
              <a:buNone/>
            </a:pPr>
            <a:r>
              <a:rPr lang="en-US" sz="2000" b="1" dirty="0" smtClean="0">
                <a:latin typeface="Courier New" pitchFamily="49" charset="0"/>
                <a:cs typeface="Courier New" pitchFamily="49" charset="0"/>
              </a:rPr>
              <a:t>Offset</a:t>
            </a:r>
            <a:r>
              <a:rPr lang="en-US" sz="2000" dirty="0" smtClean="0">
                <a:latin typeface="Courier New" pitchFamily="49" charset="0"/>
                <a:cs typeface="Courier New" pitchFamily="49" charset="0"/>
              </a:rPr>
              <a:t> indicates the number of bytes to be moved from current position of the pointer.</a:t>
            </a:r>
          </a:p>
          <a:p>
            <a:pPr marL="0" indent="0">
              <a:buNone/>
            </a:pPr>
            <a:r>
              <a:rPr lang="en-US" sz="2000" b="1" dirty="0" err="1" smtClean="0">
                <a:latin typeface="Courier New" pitchFamily="49" charset="0"/>
                <a:cs typeface="Courier New" pitchFamily="49" charset="0"/>
              </a:rPr>
              <a:t>Pos</a:t>
            </a:r>
            <a:r>
              <a:rPr lang="en-US" sz="2000" dirty="0" smtClean="0">
                <a:latin typeface="Courier New" pitchFamily="49" charset="0"/>
                <a:cs typeface="Courier New" pitchFamily="49" charset="0"/>
              </a:rPr>
              <a:t> indicates the point of reference from where the bytes are to be moved from. </a:t>
            </a:r>
          </a:p>
          <a:p>
            <a:pPr marL="0" indent="0">
              <a:buNone/>
            </a:pPr>
            <a:r>
              <a:rPr lang="en-US" sz="2000" dirty="0" smtClean="0">
                <a:latin typeface="Courier New" pitchFamily="49" charset="0"/>
                <a:cs typeface="Courier New" pitchFamily="49" charset="0"/>
              </a:rPr>
              <a:t>Its values are:</a:t>
            </a:r>
          </a:p>
          <a:p>
            <a:pPr marL="0" indent="0">
              <a:buNone/>
            </a:pPr>
            <a:r>
              <a:rPr lang="en-US" sz="2000" b="1" dirty="0" smtClean="0">
                <a:latin typeface="Courier New" pitchFamily="49" charset="0"/>
                <a:cs typeface="Courier New" pitchFamily="49" charset="0"/>
              </a:rPr>
              <a:t>0  :</a:t>
            </a:r>
            <a:r>
              <a:rPr lang="en-US" sz="2000" dirty="0" smtClean="0">
                <a:latin typeface="Courier New" pitchFamily="49" charset="0"/>
                <a:cs typeface="Courier New" pitchFamily="49" charset="0"/>
              </a:rPr>
              <a:t>  The position is relative to the start of the file, i.e.it sets the pointer to the beginning of the file. This is the default setting.</a:t>
            </a:r>
          </a:p>
          <a:p>
            <a:pPr marL="0" indent="0">
              <a:buNone/>
            </a:pPr>
            <a:r>
              <a:rPr lang="en-US" sz="2000" b="1" dirty="0" smtClean="0">
                <a:latin typeface="Courier New" pitchFamily="49" charset="0"/>
                <a:cs typeface="Courier New" pitchFamily="49" charset="0"/>
              </a:rPr>
              <a:t>1:</a:t>
            </a:r>
            <a:r>
              <a:rPr lang="en-US" sz="2000" dirty="0" smtClean="0">
                <a:latin typeface="Courier New" pitchFamily="49" charset="0"/>
                <a:cs typeface="Courier New" pitchFamily="49" charset="0"/>
              </a:rPr>
              <a:t> The position is relative to the current position</a:t>
            </a:r>
          </a:p>
          <a:p>
            <a:pPr marL="0" indent="0">
              <a:buNone/>
            </a:pPr>
            <a:r>
              <a:rPr lang="en-US" sz="2000" b="1" dirty="0" smtClean="0">
                <a:latin typeface="Courier New" pitchFamily="49" charset="0"/>
                <a:cs typeface="Courier New" pitchFamily="49" charset="0"/>
              </a:rPr>
              <a:t>2:</a:t>
            </a:r>
            <a:r>
              <a:rPr lang="en-US" sz="2000" dirty="0" smtClean="0">
                <a:latin typeface="Courier New" pitchFamily="49" charset="0"/>
                <a:cs typeface="Courier New" pitchFamily="49" charset="0"/>
              </a:rPr>
              <a:t> The position is relative to the end of the file</a:t>
            </a:r>
          </a:p>
          <a:p>
            <a:pPr marL="0" indent="0">
              <a:buNone/>
            </a:pPr>
            <a:endParaRPr lang="en-US" sz="2000" dirty="0" smtClean="0">
              <a:latin typeface="Courier New" pitchFamily="49" charset="0"/>
              <a:cs typeface="Courier New" pitchFamily="49" charset="0"/>
            </a:endParaRPr>
          </a:p>
        </p:txBody>
      </p:sp>
    </p:spTree>
    <p:extLst>
      <p:ext uri="{BB962C8B-B14F-4D97-AF65-F5344CB8AC3E}">
        <p14:creationId xmlns:p14="http://schemas.microsoft.com/office/powerpoint/2010/main" val="30449099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685800"/>
            <a:ext cx="8382000" cy="5562600"/>
          </a:xfrm>
        </p:spPr>
        <p:txBody>
          <a:bodyPr>
            <a:normAutofit/>
          </a:bodyPr>
          <a:lstStyle/>
          <a:p>
            <a:pPr marL="0" indent="0">
              <a:buNone/>
            </a:pPr>
            <a:r>
              <a:rPr lang="en-US" sz="2000" b="1" u="sng" dirty="0" smtClean="0">
                <a:latin typeface="Courier New" pitchFamily="49" charset="0"/>
                <a:cs typeface="Courier New" pitchFamily="49" charset="0"/>
              </a:rPr>
              <a:t>tell() function: </a:t>
            </a:r>
          </a:p>
          <a:p>
            <a:r>
              <a:rPr lang="en-US" sz="2000" dirty="0" smtClean="0">
                <a:latin typeface="Courier New" pitchFamily="49" charset="0"/>
                <a:cs typeface="Courier New" pitchFamily="49" charset="0"/>
              </a:rPr>
              <a:t>It is used to determine the current position of the file pointer.</a:t>
            </a:r>
          </a:p>
          <a:p>
            <a:r>
              <a:rPr lang="en-US" sz="2000" dirty="0" smtClean="0">
                <a:latin typeface="Courier New" pitchFamily="49" charset="0"/>
                <a:cs typeface="Courier New" pitchFamily="49" charset="0"/>
              </a:rPr>
              <a:t>It can be used either while writing to a file or reading from a file.</a:t>
            </a:r>
          </a:p>
          <a:p>
            <a:r>
              <a:rPr lang="en-US" sz="2000" dirty="0" smtClean="0">
                <a:latin typeface="Courier New" pitchFamily="49" charset="0"/>
                <a:cs typeface="Courier New" pitchFamily="49" charset="0"/>
              </a:rPr>
              <a:t>Syntax of tell() is as:</a:t>
            </a:r>
          </a:p>
          <a:p>
            <a:pPr marL="0" indent="0">
              <a:buNone/>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file_object.tell</a:t>
            </a:r>
            <a:r>
              <a:rPr lang="en-US" sz="2000" b="1" dirty="0" smtClean="0">
                <a:latin typeface="Courier New" pitchFamily="49" charset="0"/>
                <a:cs typeface="Courier New" pitchFamily="49" charset="0"/>
              </a:rPr>
              <a:t>()</a:t>
            </a:r>
          </a:p>
          <a:p>
            <a:pPr marL="0" indent="0">
              <a:buNone/>
            </a:pPr>
            <a:endParaRPr lang="en-US" sz="2000" b="1" dirty="0" smtClean="0">
              <a:latin typeface="Courier New" pitchFamily="49" charset="0"/>
              <a:cs typeface="Courier New" pitchFamily="49" charset="0"/>
            </a:endParaRPr>
          </a:p>
          <a:p>
            <a:pPr marL="0" indent="0">
              <a:buNone/>
            </a:pPr>
            <a:endParaRPr lang="en-US" sz="2000" dirty="0" smtClean="0">
              <a:latin typeface="Courier New" pitchFamily="49" charset="0"/>
              <a:cs typeface="Courier New" pitchFamily="49" charset="0"/>
            </a:endParaRPr>
          </a:p>
        </p:txBody>
      </p:sp>
    </p:spTree>
    <p:extLst>
      <p:ext uri="{BB962C8B-B14F-4D97-AF65-F5344CB8AC3E}">
        <p14:creationId xmlns:p14="http://schemas.microsoft.com/office/powerpoint/2010/main" val="38514336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3855" y="0"/>
            <a:ext cx="8915400" cy="5562600"/>
          </a:xfrm>
        </p:spPr>
        <p:txBody>
          <a:bodyPr>
            <a:normAutofit/>
          </a:bodyPr>
          <a:lstStyle/>
          <a:p>
            <a:pPr marL="0" indent="0">
              <a:buNone/>
            </a:pPr>
            <a:r>
              <a:rPr lang="en-US" sz="2000" b="1" u="sng" dirty="0">
                <a:latin typeface="Courier New" pitchFamily="49" charset="0"/>
                <a:cs typeface="Courier New" pitchFamily="49" charset="0"/>
              </a:rPr>
              <a:t>Write a program to </a:t>
            </a:r>
            <a:r>
              <a:rPr lang="en-US" sz="2000" b="1" u="sng" dirty="0" smtClean="0">
                <a:latin typeface="Courier New" pitchFamily="49" charset="0"/>
                <a:cs typeface="Courier New" pitchFamily="49" charset="0"/>
              </a:rPr>
              <a:t>use seek() and tell() function in a file</a:t>
            </a:r>
            <a:endParaRPr lang="en-US" sz="2000" b="1" u="sng" dirty="0">
              <a:latin typeface="Courier New" pitchFamily="49" charset="0"/>
              <a:cs typeface="Courier New"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781362285"/>
              </p:ext>
            </p:extLst>
          </p:nvPr>
        </p:nvGraphicFramePr>
        <p:xfrm>
          <a:off x="0" y="761999"/>
          <a:ext cx="8991600" cy="6035040"/>
        </p:xfrm>
        <a:graphic>
          <a:graphicData uri="http://schemas.openxmlformats.org/drawingml/2006/table">
            <a:tbl>
              <a:tblPr firstRow="1" bandRow="1">
                <a:tableStyleId>{5C22544A-7EE6-4342-B048-85BDC9FD1C3A}</a:tableStyleId>
              </a:tblPr>
              <a:tblGrid>
                <a:gridCol w="8991600">
                  <a:extLst>
                    <a:ext uri="{9D8B030D-6E8A-4147-A177-3AD203B41FA5}">
                      <a16:colId xmlns:a16="http://schemas.microsoft.com/office/drawing/2014/main" xmlns="" val="20000"/>
                    </a:ext>
                  </a:extLst>
                </a:gridCol>
              </a:tblGrid>
              <a:tr h="6035040">
                <a:tc>
                  <a:txBody>
                    <a:bodyPr/>
                    <a:lstStyle/>
                    <a:p>
                      <a:r>
                        <a:rPr lang="en-US" sz="2000" dirty="0" smtClean="0">
                          <a:solidFill>
                            <a:schemeClr val="tx1"/>
                          </a:solidFill>
                        </a:rPr>
                        <a:t>fp1=open('</a:t>
                      </a:r>
                      <a:r>
                        <a:rPr lang="en-US" sz="2000" dirty="0" err="1" smtClean="0">
                          <a:solidFill>
                            <a:schemeClr val="tx1"/>
                          </a:solidFill>
                        </a:rPr>
                        <a:t>weekdays.txt','w</a:t>
                      </a:r>
                      <a:r>
                        <a:rPr lang="en-US" sz="2000" dirty="0" smtClean="0">
                          <a:solidFill>
                            <a:schemeClr val="tx1"/>
                          </a:solidFill>
                        </a:rPr>
                        <a:t>+')</a:t>
                      </a:r>
                    </a:p>
                    <a:p>
                      <a:r>
                        <a:rPr lang="en-US" sz="2000" dirty="0" smtClean="0">
                          <a:solidFill>
                            <a:schemeClr val="tx1"/>
                          </a:solidFill>
                        </a:rPr>
                        <a:t>fp1.write('Monday\n')</a:t>
                      </a:r>
                    </a:p>
                    <a:p>
                      <a:r>
                        <a:rPr lang="en-US" sz="2000" dirty="0" smtClean="0">
                          <a:solidFill>
                            <a:schemeClr val="tx1"/>
                          </a:solidFill>
                        </a:rPr>
                        <a:t>fp1.write('Tuesday\n')</a:t>
                      </a:r>
                    </a:p>
                    <a:p>
                      <a:r>
                        <a:rPr lang="en-US" sz="2000" dirty="0" smtClean="0">
                          <a:solidFill>
                            <a:schemeClr val="tx1"/>
                          </a:solidFill>
                        </a:rPr>
                        <a:t>fp1.write('Wednesday\n')</a:t>
                      </a:r>
                    </a:p>
                    <a:p>
                      <a:r>
                        <a:rPr lang="en-US" sz="2000" dirty="0" smtClean="0">
                          <a:solidFill>
                            <a:schemeClr val="tx1"/>
                          </a:solidFill>
                        </a:rPr>
                        <a:t>fp1.write('Thursday\n')</a:t>
                      </a:r>
                    </a:p>
                    <a:p>
                      <a:r>
                        <a:rPr lang="en-US" sz="2000" dirty="0" smtClean="0">
                          <a:solidFill>
                            <a:schemeClr val="tx1"/>
                          </a:solidFill>
                        </a:rPr>
                        <a:t>fp1.write('Friday\n')</a:t>
                      </a:r>
                    </a:p>
                    <a:p>
                      <a:r>
                        <a:rPr lang="en-US" sz="2000" dirty="0" smtClean="0">
                          <a:solidFill>
                            <a:schemeClr val="tx1"/>
                          </a:solidFill>
                        </a:rPr>
                        <a:t>fp1.seek(0)</a:t>
                      </a:r>
                    </a:p>
                    <a:p>
                      <a:r>
                        <a:rPr lang="en-US" sz="2000" dirty="0" smtClean="0">
                          <a:solidFill>
                            <a:schemeClr val="tx1"/>
                          </a:solidFill>
                        </a:rPr>
                        <a:t>print('position is at:' ,fp1.tell())</a:t>
                      </a:r>
                    </a:p>
                    <a:p>
                      <a:r>
                        <a:rPr lang="en-US" sz="2000" dirty="0" smtClean="0">
                          <a:solidFill>
                            <a:schemeClr val="tx1"/>
                          </a:solidFill>
                        </a:rPr>
                        <a:t>t=fp1.read()</a:t>
                      </a:r>
                    </a:p>
                    <a:p>
                      <a:r>
                        <a:rPr lang="en-US" sz="2000" dirty="0" smtClean="0">
                          <a:solidFill>
                            <a:schemeClr val="tx1"/>
                          </a:solidFill>
                        </a:rPr>
                        <a:t>print(t)</a:t>
                      </a:r>
                    </a:p>
                    <a:p>
                      <a:r>
                        <a:rPr lang="en-US" sz="2000" dirty="0" smtClean="0">
                          <a:solidFill>
                            <a:schemeClr val="tx1"/>
                          </a:solidFill>
                        </a:rPr>
                        <a:t>print('-----------')</a:t>
                      </a:r>
                    </a:p>
                    <a:p>
                      <a:r>
                        <a:rPr lang="en-US" sz="2000" dirty="0" smtClean="0">
                          <a:solidFill>
                            <a:schemeClr val="tx1"/>
                          </a:solidFill>
                        </a:rPr>
                        <a:t>fp1.seek(0,2)</a:t>
                      </a:r>
                    </a:p>
                    <a:p>
                      <a:r>
                        <a:rPr lang="en-US" sz="2000" dirty="0" smtClean="0">
                          <a:solidFill>
                            <a:schemeClr val="tx1"/>
                          </a:solidFill>
                        </a:rPr>
                        <a:t>print('position is at: ',fp1.tell())</a:t>
                      </a:r>
                    </a:p>
                    <a:p>
                      <a:r>
                        <a:rPr lang="en-US" sz="2000" dirty="0" smtClean="0">
                          <a:solidFill>
                            <a:schemeClr val="tx1"/>
                          </a:solidFill>
                        </a:rPr>
                        <a:t>fp1.write('Saturday\n')</a:t>
                      </a:r>
                    </a:p>
                    <a:p>
                      <a:r>
                        <a:rPr lang="en-US" sz="2000" dirty="0" smtClean="0">
                          <a:solidFill>
                            <a:schemeClr val="tx1"/>
                          </a:solidFill>
                        </a:rPr>
                        <a:t>fp1.write('Sunday\n')</a:t>
                      </a:r>
                    </a:p>
                    <a:p>
                      <a:r>
                        <a:rPr lang="en-US" sz="2000" dirty="0" smtClean="0">
                          <a:solidFill>
                            <a:schemeClr val="tx1"/>
                          </a:solidFill>
                        </a:rPr>
                        <a:t>fp1.seek(0)</a:t>
                      </a:r>
                    </a:p>
                    <a:p>
                      <a:r>
                        <a:rPr lang="en-US" sz="2000" dirty="0" smtClean="0">
                          <a:solidFill>
                            <a:schemeClr val="tx1"/>
                          </a:solidFill>
                        </a:rPr>
                        <a:t>t=fp1.read()</a:t>
                      </a:r>
                    </a:p>
                    <a:p>
                      <a:r>
                        <a:rPr lang="en-US" sz="2000" dirty="0" smtClean="0">
                          <a:solidFill>
                            <a:schemeClr val="tx1"/>
                          </a:solidFill>
                        </a:rPr>
                        <a:t>print(t)</a:t>
                      </a:r>
                    </a:p>
                    <a:p>
                      <a:r>
                        <a:rPr lang="en-US" sz="2000" dirty="0" smtClean="0">
                          <a:solidFill>
                            <a:schemeClr val="tx1"/>
                          </a:solidFill>
                        </a:rPr>
                        <a:t>fp1.close()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xmlns="" val="10000"/>
                  </a:ext>
                </a:extLst>
              </a:tr>
            </a:tbl>
          </a:graphicData>
        </a:graphic>
      </p:graphicFrame>
      <p:sp>
        <p:nvSpPr>
          <p:cNvPr id="5" name="TextBox 4"/>
          <p:cNvSpPr txBox="1"/>
          <p:nvPr/>
        </p:nvSpPr>
        <p:spPr>
          <a:xfrm>
            <a:off x="6477000" y="872836"/>
            <a:ext cx="2438400" cy="4801314"/>
          </a:xfrm>
          <a:prstGeom prst="rect">
            <a:avLst/>
          </a:prstGeom>
          <a:solidFill>
            <a:schemeClr val="bg1"/>
          </a:solidFill>
        </p:spPr>
        <p:txBody>
          <a:bodyPr wrap="square" rtlCol="0">
            <a:spAutoFit/>
          </a:bodyPr>
          <a:lstStyle/>
          <a:p>
            <a:r>
              <a:rPr lang="en-IN" b="1" dirty="0" smtClean="0"/>
              <a:t>Output on screen</a:t>
            </a:r>
            <a:r>
              <a:rPr lang="en-IN" dirty="0" smtClean="0"/>
              <a:t>:</a:t>
            </a:r>
          </a:p>
          <a:p>
            <a:r>
              <a:rPr lang="en-US" dirty="0"/>
              <a:t>('position is at:', 0L)</a:t>
            </a:r>
          </a:p>
          <a:p>
            <a:r>
              <a:rPr lang="en-US" dirty="0"/>
              <a:t>Monday</a:t>
            </a:r>
          </a:p>
          <a:p>
            <a:r>
              <a:rPr lang="en-US" dirty="0"/>
              <a:t>Tuesday</a:t>
            </a:r>
          </a:p>
          <a:p>
            <a:r>
              <a:rPr lang="en-US" dirty="0"/>
              <a:t>Wednesday</a:t>
            </a:r>
          </a:p>
          <a:p>
            <a:r>
              <a:rPr lang="en-US" dirty="0"/>
              <a:t>Thursday</a:t>
            </a:r>
          </a:p>
          <a:p>
            <a:r>
              <a:rPr lang="en-US" dirty="0"/>
              <a:t>Friday</a:t>
            </a:r>
          </a:p>
          <a:p>
            <a:endParaRPr lang="en-US" dirty="0"/>
          </a:p>
          <a:p>
            <a:r>
              <a:rPr lang="en-US" dirty="0"/>
              <a:t>-----------</a:t>
            </a:r>
          </a:p>
          <a:p>
            <a:r>
              <a:rPr lang="en-US" dirty="0"/>
              <a:t>('position is at: ', 46L)</a:t>
            </a:r>
          </a:p>
          <a:p>
            <a:r>
              <a:rPr lang="en-US" dirty="0"/>
              <a:t>Monday</a:t>
            </a:r>
          </a:p>
          <a:p>
            <a:r>
              <a:rPr lang="en-US" dirty="0"/>
              <a:t>Tuesday</a:t>
            </a:r>
          </a:p>
          <a:p>
            <a:r>
              <a:rPr lang="en-US" dirty="0"/>
              <a:t>Wednesday</a:t>
            </a:r>
          </a:p>
          <a:p>
            <a:r>
              <a:rPr lang="en-US" dirty="0"/>
              <a:t>Thursday</a:t>
            </a:r>
          </a:p>
          <a:p>
            <a:r>
              <a:rPr lang="en-US" dirty="0"/>
              <a:t>Friday</a:t>
            </a:r>
          </a:p>
          <a:p>
            <a:r>
              <a:rPr lang="en-US" dirty="0"/>
              <a:t>Saturday</a:t>
            </a:r>
          </a:p>
          <a:p>
            <a:r>
              <a:rPr lang="en-US" dirty="0"/>
              <a:t>Sunday</a:t>
            </a:r>
            <a:endParaRPr lang="en-IN" dirty="0"/>
          </a:p>
        </p:txBody>
      </p:sp>
      <p:sp>
        <p:nvSpPr>
          <p:cNvPr id="6" name="TextBox 5"/>
          <p:cNvSpPr txBox="1"/>
          <p:nvPr/>
        </p:nvSpPr>
        <p:spPr>
          <a:xfrm>
            <a:off x="3429000" y="4336473"/>
            <a:ext cx="3048000" cy="2308324"/>
          </a:xfrm>
          <a:prstGeom prst="rect">
            <a:avLst/>
          </a:prstGeom>
          <a:solidFill>
            <a:schemeClr val="bg1"/>
          </a:solidFill>
        </p:spPr>
        <p:txBody>
          <a:bodyPr wrap="square" rtlCol="0">
            <a:spAutoFit/>
          </a:bodyPr>
          <a:lstStyle/>
          <a:p>
            <a:r>
              <a:rPr lang="en-IN" b="1" dirty="0" smtClean="0"/>
              <a:t>Content of file ‘weekdays.txt’</a:t>
            </a:r>
          </a:p>
          <a:p>
            <a:r>
              <a:rPr lang="en-US" dirty="0"/>
              <a:t>Monday</a:t>
            </a:r>
          </a:p>
          <a:p>
            <a:r>
              <a:rPr lang="en-US" dirty="0"/>
              <a:t>Tuesday</a:t>
            </a:r>
          </a:p>
          <a:p>
            <a:r>
              <a:rPr lang="en-US" dirty="0"/>
              <a:t>Wednesday</a:t>
            </a:r>
          </a:p>
          <a:p>
            <a:r>
              <a:rPr lang="en-US" dirty="0"/>
              <a:t>Thursday</a:t>
            </a:r>
          </a:p>
          <a:p>
            <a:r>
              <a:rPr lang="en-US" dirty="0"/>
              <a:t>Friday</a:t>
            </a:r>
          </a:p>
          <a:p>
            <a:r>
              <a:rPr lang="en-US" dirty="0" smtClean="0"/>
              <a:t>Saturday</a:t>
            </a:r>
            <a:endParaRPr lang="en-US" dirty="0"/>
          </a:p>
          <a:p>
            <a:r>
              <a:rPr lang="en-US" dirty="0"/>
              <a:t>Sunday</a:t>
            </a:r>
            <a:endParaRPr lang="en-IN" dirty="0"/>
          </a:p>
        </p:txBody>
      </p:sp>
    </p:spTree>
    <p:extLst>
      <p:ext uri="{BB962C8B-B14F-4D97-AF65-F5344CB8AC3E}">
        <p14:creationId xmlns:p14="http://schemas.microsoft.com/office/powerpoint/2010/main" val="1195557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pPr marL="533400" indent="-533400" eaLnBrk="1" hangingPunct="1">
              <a:buFontTx/>
              <a:buAutoNum type="arabicPeriod"/>
            </a:pPr>
            <a:r>
              <a:rPr lang="en-US" altLang="en-US" smtClean="0">
                <a:ea typeface="ＭＳ Ｐゴシック" pitchFamily="34" charset="-128"/>
              </a:rPr>
              <a:t>Opening The File</a:t>
            </a:r>
          </a:p>
        </p:txBody>
      </p:sp>
      <p:sp>
        <p:nvSpPr>
          <p:cNvPr id="21507" name="Rectangle 3"/>
          <p:cNvSpPr>
            <a:spLocks noGrp="1" noChangeArrowheads="1"/>
          </p:cNvSpPr>
          <p:nvPr>
            <p:ph type="body" idx="4294967295"/>
          </p:nvPr>
        </p:nvSpPr>
        <p:spPr/>
        <p:txBody>
          <a:bodyPr/>
          <a:lstStyle/>
          <a:p>
            <a:pPr marL="457200" indent="-457200" eaLnBrk="1" hangingPunct="1">
              <a:buFontTx/>
              <a:buNone/>
            </a:pPr>
            <a:r>
              <a:rPr lang="en-US" altLang="en-US" b="1" dirty="0" smtClean="0">
                <a:ea typeface="ＭＳ Ｐゴシック" pitchFamily="34" charset="-128"/>
              </a:rPr>
              <a:t>Format:</a:t>
            </a:r>
            <a:endParaRPr lang="en-US" altLang="en-US" dirty="0" smtClean="0">
              <a:ea typeface="ＭＳ Ｐゴシック" pitchFamily="34" charset="-128"/>
            </a:endParaRPr>
          </a:p>
          <a:p>
            <a:pPr marL="457200" indent="-457200" eaLnBrk="1" hangingPunct="1">
              <a:buFontTx/>
              <a:buNone/>
            </a:pPr>
            <a:r>
              <a:rPr lang="en-US" altLang="en-US" sz="1800" dirty="0" smtClean="0">
                <a:latin typeface="Consolas" pitchFamily="49" charset="0"/>
                <a:ea typeface="ＭＳ Ｐゴシック" pitchFamily="34" charset="-128"/>
                <a:cs typeface="Consolas" pitchFamily="49" charset="0"/>
              </a:rPr>
              <a:t>	&lt;</a:t>
            </a:r>
            <a:r>
              <a:rPr lang="en-US" altLang="en-US" sz="1800" i="1" dirty="0" smtClean="0">
                <a:latin typeface="Consolas" pitchFamily="49" charset="0"/>
                <a:ea typeface="ＭＳ Ｐゴシック" pitchFamily="34" charset="-128"/>
                <a:cs typeface="Consolas" pitchFamily="49" charset="0"/>
              </a:rPr>
              <a:t>name of file variable</a:t>
            </a:r>
            <a:r>
              <a:rPr lang="en-US" altLang="en-US" sz="1800" dirty="0" smtClean="0">
                <a:latin typeface="Consolas" pitchFamily="49" charset="0"/>
                <a:ea typeface="ＭＳ Ｐゴシック" pitchFamily="34" charset="-128"/>
                <a:cs typeface="Consolas" pitchFamily="49" charset="0"/>
              </a:rPr>
              <a:t>&gt; = open(&lt;</a:t>
            </a:r>
            <a:r>
              <a:rPr lang="en-US" altLang="en-US" sz="1800" i="1" dirty="0" smtClean="0">
                <a:latin typeface="Consolas" pitchFamily="49" charset="0"/>
                <a:ea typeface="ＭＳ Ｐゴシック" pitchFamily="34" charset="-128"/>
                <a:cs typeface="Consolas" pitchFamily="49" charset="0"/>
              </a:rPr>
              <a:t>file name</a:t>
            </a:r>
            <a:r>
              <a:rPr lang="en-US" altLang="en-US" sz="1800" dirty="0" smtClean="0">
                <a:latin typeface="Consolas" pitchFamily="49" charset="0"/>
                <a:ea typeface="ＭＳ Ｐゴシック" pitchFamily="34" charset="-128"/>
                <a:cs typeface="Consolas" pitchFamily="49" charset="0"/>
              </a:rPr>
              <a:t>&gt;, "w")</a:t>
            </a:r>
          </a:p>
          <a:p>
            <a:pPr marL="457200" indent="-457200" eaLnBrk="1" hangingPunct="1">
              <a:buFontTx/>
              <a:buNone/>
            </a:pPr>
            <a:endParaRPr lang="en-US" altLang="en-US" sz="1800" dirty="0" smtClean="0">
              <a:ea typeface="ＭＳ Ｐゴシック" pitchFamily="34" charset="-128"/>
            </a:endParaRPr>
          </a:p>
          <a:p>
            <a:pPr marL="457200" indent="-457200" eaLnBrk="1" hangingPunct="1">
              <a:buFontTx/>
              <a:buNone/>
            </a:pPr>
            <a:r>
              <a:rPr lang="en-US" altLang="en-US" b="1" dirty="0" smtClean="0">
                <a:ea typeface="ＭＳ Ｐゴシック" pitchFamily="34" charset="-128"/>
              </a:rPr>
              <a:t>Example:</a:t>
            </a:r>
            <a:endParaRPr lang="en-US" altLang="en-US" dirty="0" smtClean="0">
              <a:ea typeface="ＭＳ Ｐゴシック" pitchFamily="34" charset="-128"/>
            </a:endParaRPr>
          </a:p>
          <a:p>
            <a:pPr marL="457200" indent="-457200" eaLnBrk="1" hangingPunct="1">
              <a:buFontTx/>
              <a:buNone/>
            </a:pPr>
            <a:r>
              <a:rPr lang="en-US" altLang="en-US" sz="1800" dirty="0" smtClean="0">
                <a:latin typeface="Consolas" pitchFamily="49" charset="0"/>
                <a:ea typeface="ＭＳ Ｐゴシック" pitchFamily="34" charset="-128"/>
                <a:cs typeface="Consolas" pitchFamily="49" charset="0"/>
              </a:rPr>
              <a:t>	</a:t>
            </a:r>
            <a:r>
              <a:rPr lang="en-US" altLang="en-US" sz="1800" dirty="0" err="1" smtClean="0">
                <a:latin typeface="Consolas" pitchFamily="49" charset="0"/>
                <a:ea typeface="ＭＳ Ｐゴシック" pitchFamily="34" charset="-128"/>
                <a:cs typeface="Consolas" pitchFamily="49" charset="0"/>
              </a:rPr>
              <a:t>outputFile</a:t>
            </a:r>
            <a:r>
              <a:rPr lang="en-US" altLang="en-US" sz="1800" dirty="0" smtClean="0">
                <a:latin typeface="Consolas" pitchFamily="49" charset="0"/>
                <a:ea typeface="ＭＳ Ｐゴシック" pitchFamily="34" charset="-128"/>
                <a:cs typeface="Consolas" pitchFamily="49" charset="0"/>
              </a:rPr>
              <a:t> = open("gpa.txt", "w")   # fixed File name</a:t>
            </a:r>
          </a:p>
          <a:p>
            <a:pPr marL="457200" indent="-457200" eaLnBrk="1" hangingPunct="1">
              <a:buFontTx/>
              <a:buNone/>
            </a:pPr>
            <a:endParaRPr lang="en-US" altLang="en-US" sz="1800" dirty="0" smtClean="0">
              <a:ea typeface="ＭＳ Ｐゴシック" pitchFamily="34" charset="-128"/>
            </a:endParaRPr>
          </a:p>
          <a:p>
            <a:pPr marL="457200" indent="-457200" eaLnBrk="1" hangingPunct="1">
              <a:buFontTx/>
              <a:buNone/>
            </a:pPr>
            <a:r>
              <a:rPr lang="en-US" altLang="en-US" sz="2000" dirty="0" smtClean="0">
                <a:ea typeface="ＭＳ Ｐゴシック" pitchFamily="34" charset="-128"/>
              </a:rPr>
              <a:t>     (Variable file name: entered by user at runtime)</a:t>
            </a:r>
          </a:p>
          <a:p>
            <a:pPr marL="457200" indent="-457200" eaLnBrk="1" hangingPunct="1">
              <a:buFontTx/>
              <a:buNone/>
            </a:pPr>
            <a:r>
              <a:rPr lang="en-US" altLang="en-US" sz="1800" dirty="0" smtClean="0">
                <a:latin typeface="Consolas" pitchFamily="49" charset="0"/>
                <a:ea typeface="ＭＳ Ｐゴシック" pitchFamily="34" charset="-128"/>
                <a:cs typeface="Consolas" pitchFamily="49" charset="0"/>
              </a:rPr>
              <a:t>  </a:t>
            </a:r>
            <a:r>
              <a:rPr lang="en-US" altLang="en-US" sz="1800" dirty="0" err="1" smtClean="0">
                <a:latin typeface="Consolas" pitchFamily="49" charset="0"/>
                <a:ea typeface="ＭＳ Ｐゴシック" pitchFamily="34" charset="-128"/>
                <a:cs typeface="Consolas" pitchFamily="49" charset="0"/>
              </a:rPr>
              <a:t>outputFileName</a:t>
            </a:r>
            <a:r>
              <a:rPr lang="en-US" altLang="en-US" sz="1800" dirty="0" smtClean="0">
                <a:latin typeface="Consolas" pitchFamily="49" charset="0"/>
                <a:ea typeface="ＭＳ Ｐゴシック" pitchFamily="34" charset="-128"/>
                <a:cs typeface="Consolas" pitchFamily="49" charset="0"/>
              </a:rPr>
              <a:t> = input("Enter the name of the output file   </a:t>
            </a:r>
          </a:p>
          <a:p>
            <a:pPr marL="457200" indent="-457200" eaLnBrk="1" hangingPunct="1">
              <a:buFontTx/>
              <a:buNone/>
            </a:pPr>
            <a:r>
              <a:rPr lang="en-US" altLang="en-US" sz="1800" dirty="0" smtClean="0">
                <a:latin typeface="Consolas" pitchFamily="49" charset="0"/>
                <a:ea typeface="ＭＳ Ｐゴシック" pitchFamily="34" charset="-128"/>
                <a:cs typeface="Consolas" pitchFamily="49" charset="0"/>
              </a:rPr>
              <a:t>                          to record the GPA's to: ")</a:t>
            </a:r>
          </a:p>
          <a:p>
            <a:pPr marL="457200" indent="-457200" eaLnBrk="1" hangingPunct="1">
              <a:buFontTx/>
              <a:buNone/>
            </a:pPr>
            <a:r>
              <a:rPr lang="en-US" altLang="en-US" sz="1800" dirty="0" smtClean="0">
                <a:latin typeface="Consolas" pitchFamily="49" charset="0"/>
                <a:ea typeface="ＭＳ Ｐゴシック" pitchFamily="34" charset="-128"/>
                <a:cs typeface="Consolas" pitchFamily="49" charset="0"/>
              </a:rPr>
              <a:t>  </a:t>
            </a:r>
            <a:r>
              <a:rPr lang="en-US" altLang="en-US" sz="1800" dirty="0" err="1" smtClean="0">
                <a:latin typeface="Consolas" pitchFamily="49" charset="0"/>
                <a:ea typeface="ＭＳ Ｐゴシック" pitchFamily="34" charset="-128"/>
                <a:cs typeface="Consolas" pitchFamily="49" charset="0"/>
              </a:rPr>
              <a:t>outputFile</a:t>
            </a:r>
            <a:r>
              <a:rPr lang="en-US" altLang="en-US" sz="1800" dirty="0" smtClean="0">
                <a:latin typeface="Consolas" pitchFamily="49" charset="0"/>
                <a:ea typeface="ＭＳ Ｐゴシック" pitchFamily="34" charset="-128"/>
                <a:cs typeface="Consolas" pitchFamily="49" charset="0"/>
              </a:rPr>
              <a:t> = open(</a:t>
            </a:r>
            <a:r>
              <a:rPr lang="en-US" altLang="en-US" sz="1800" dirty="0" err="1" smtClean="0">
                <a:latin typeface="Consolas" pitchFamily="49" charset="0"/>
                <a:ea typeface="ＭＳ Ｐゴシック" pitchFamily="34" charset="-128"/>
                <a:cs typeface="Consolas" pitchFamily="49" charset="0"/>
              </a:rPr>
              <a:t>outputFileName</a:t>
            </a:r>
            <a:r>
              <a:rPr lang="en-US" altLang="en-US" sz="1800" dirty="0" smtClean="0">
                <a:latin typeface="Consolas" pitchFamily="49" charset="0"/>
                <a:ea typeface="ＭＳ Ｐゴシック" pitchFamily="34" charset="-128"/>
                <a:cs typeface="Consolas" pitchFamily="49" charset="0"/>
              </a:rPr>
              <a:t>, "w")</a:t>
            </a:r>
          </a:p>
          <a:p>
            <a:pPr marL="457200" indent="-457200" eaLnBrk="1" hangingPunct="1">
              <a:buFontTx/>
              <a:buNone/>
            </a:pPr>
            <a:r>
              <a:rPr lang="en-US" altLang="en-US" sz="1800" dirty="0" smtClean="0">
                <a:ea typeface="ＭＳ Ｐゴシック" pitchFamily="34" charset="-128"/>
              </a:rPr>
              <a:t> </a:t>
            </a:r>
          </a:p>
        </p:txBody>
      </p:sp>
      <p:sp>
        <p:nvSpPr>
          <p:cNvPr id="21508" name="TextBox 1"/>
          <p:cNvSpPr txBox="1">
            <a:spLocks noChangeArrowheads="1"/>
          </p:cNvSpPr>
          <p:nvPr/>
        </p:nvSpPr>
        <p:spPr bwMode="auto">
          <a:xfrm>
            <a:off x="5651500" y="0"/>
            <a:ext cx="3492500" cy="571500"/>
          </a:xfrm>
          <a:prstGeom prst="rect">
            <a:avLst/>
          </a:prstGeom>
          <a:noFill/>
          <a:ln w="0">
            <a:noFill/>
            <a:miter lim="800000"/>
            <a:headEnd/>
            <a:tailEnd/>
          </a:ln>
        </p:spPr>
        <p:txBody>
          <a:bodyPr lIns="0"/>
          <a:lstStyle/>
          <a:p>
            <a:endParaRPr lang="en-US" altLang="en-US">
              <a:latin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marL="533400" indent="-533400" eaLnBrk="1" hangingPunct="1"/>
            <a:r>
              <a:rPr lang="en-US" altLang="en-US" dirty="0" smtClean="0">
                <a:ea typeface="ＭＳ Ｐゴシック" pitchFamily="34" charset="-128"/>
                <a:cs typeface="Consolas" pitchFamily="49" charset="0"/>
              </a:rPr>
              <a:t>2. Writing To A File</a:t>
            </a:r>
          </a:p>
        </p:txBody>
      </p:sp>
      <p:sp>
        <p:nvSpPr>
          <p:cNvPr id="22531" name="Rectangle 3"/>
          <p:cNvSpPr>
            <a:spLocks noGrp="1" noChangeArrowheads="1"/>
          </p:cNvSpPr>
          <p:nvPr>
            <p:ph type="body" idx="4294967295"/>
          </p:nvPr>
        </p:nvSpPr>
        <p:spPr/>
        <p:txBody>
          <a:bodyPr/>
          <a:lstStyle/>
          <a:p>
            <a:pPr eaLnBrk="1" hangingPunct="1"/>
            <a:r>
              <a:rPr lang="en-US" altLang="en-US" dirty="0" smtClean="0">
                <a:ea typeface="ＭＳ Ｐゴシック" pitchFamily="34" charset="-128"/>
              </a:rPr>
              <a:t>You can use the ‘</a:t>
            </a:r>
            <a:r>
              <a:rPr lang="en-US" altLang="ja-JP" sz="2000" dirty="0" smtClean="0">
                <a:latin typeface="Consolas" pitchFamily="49" charset="0"/>
                <a:ea typeface="ＭＳ Ｐゴシック" pitchFamily="34" charset="-128"/>
                <a:cs typeface="Consolas" pitchFamily="49" charset="0"/>
              </a:rPr>
              <a:t>write()</a:t>
            </a:r>
            <a:r>
              <a:rPr lang="en-US" altLang="en-US" dirty="0" smtClean="0">
                <a:ea typeface="ＭＳ Ｐゴシック" pitchFamily="34" charset="-128"/>
              </a:rPr>
              <a:t>’</a:t>
            </a:r>
            <a:r>
              <a:rPr lang="en-US" altLang="ja-JP" dirty="0" smtClean="0">
                <a:ea typeface="ＭＳ Ｐゴシック" pitchFamily="34" charset="-128"/>
              </a:rPr>
              <a:t> function in conjunction with a file variable.</a:t>
            </a:r>
          </a:p>
          <a:p>
            <a:pPr eaLnBrk="1" hangingPunct="1"/>
            <a:r>
              <a:rPr lang="en-US" altLang="en-US" dirty="0" smtClean="0">
                <a:ea typeface="ＭＳ Ｐゴシック" pitchFamily="34" charset="-128"/>
              </a:rPr>
              <a:t>Note however that this function will ONLY take a string parameter (everything else must be converted to this type first). </a:t>
            </a:r>
          </a:p>
          <a:p>
            <a:pPr eaLnBrk="1" hangingPunct="1">
              <a:buFontTx/>
              <a:buNone/>
            </a:pPr>
            <a:endParaRPr lang="en-US" altLang="en-US" b="1" dirty="0" smtClean="0">
              <a:ea typeface="ＭＳ Ｐゴシック" pitchFamily="34" charset="-128"/>
            </a:endParaRPr>
          </a:p>
          <a:p>
            <a:pPr eaLnBrk="1" hangingPunct="1">
              <a:buFontTx/>
              <a:buNone/>
            </a:pPr>
            <a:r>
              <a:rPr lang="en-US" altLang="en-US" b="1" dirty="0" smtClean="0">
                <a:ea typeface="ＭＳ Ｐゴシック" pitchFamily="34" charset="-128"/>
              </a:rPr>
              <a:t>Format:</a:t>
            </a:r>
          </a:p>
          <a:p>
            <a:pPr eaLnBrk="1" hangingPunct="1">
              <a:buFontTx/>
              <a:buNone/>
            </a:pPr>
            <a:r>
              <a:rPr lang="en-US" altLang="en-US" sz="1800" dirty="0" smtClean="0">
                <a:ea typeface="ＭＳ Ｐゴシック" pitchFamily="34" charset="-128"/>
              </a:rPr>
              <a:t>     </a:t>
            </a:r>
            <a:r>
              <a:rPr lang="en-US" altLang="en-US" sz="1800" dirty="0" err="1" smtClean="0">
                <a:latin typeface="Consolas" pitchFamily="49" charset="0"/>
                <a:ea typeface="ＭＳ Ｐゴシック" pitchFamily="34" charset="-128"/>
                <a:cs typeface="Consolas" pitchFamily="49" charset="0"/>
              </a:rPr>
              <a:t>outputFile.write</a:t>
            </a:r>
            <a:r>
              <a:rPr lang="en-US" altLang="en-US" sz="1800" dirty="0" smtClean="0">
                <a:latin typeface="Consolas" pitchFamily="49" charset="0"/>
                <a:ea typeface="ＭＳ Ｐゴシック" pitchFamily="34" charset="-128"/>
                <a:cs typeface="Consolas" pitchFamily="49" charset="0"/>
              </a:rPr>
              <a:t>(temp)</a:t>
            </a:r>
          </a:p>
          <a:p>
            <a:pPr eaLnBrk="1" hangingPunct="1">
              <a:buFontTx/>
              <a:buNone/>
            </a:pPr>
            <a:endParaRPr lang="en-US" altLang="en-US" sz="1800" dirty="0" smtClean="0">
              <a:ea typeface="ＭＳ Ｐゴシック" pitchFamily="34" charset="-128"/>
            </a:endParaRPr>
          </a:p>
          <a:p>
            <a:pPr eaLnBrk="1" hangingPunct="1">
              <a:buFontTx/>
              <a:buNone/>
            </a:pPr>
            <a:r>
              <a:rPr lang="en-US" altLang="en-US" b="1" dirty="0" smtClean="0">
                <a:ea typeface="ＭＳ Ｐゴシック" pitchFamily="34" charset="-128"/>
              </a:rPr>
              <a:t>Example:</a:t>
            </a:r>
          </a:p>
          <a:p>
            <a:pPr eaLnBrk="1" hangingPunct="1">
              <a:buFontTx/>
              <a:buNone/>
            </a:pPr>
            <a:r>
              <a:rPr lang="en-US" altLang="en-US" sz="1800" b="1" dirty="0" smtClean="0">
                <a:solidFill>
                  <a:srgbClr val="00B0F0"/>
                </a:solidFill>
                <a:latin typeface="Consolas" pitchFamily="49" charset="0"/>
                <a:ea typeface="ＭＳ Ｐゴシック" pitchFamily="34" charset="-128"/>
                <a:cs typeface="Consolas" pitchFamily="49" charset="0"/>
              </a:rPr>
              <a:t>    # Assume that temp contains a string of characters.   </a:t>
            </a:r>
          </a:p>
          <a:p>
            <a:pPr eaLnBrk="1" hangingPunct="1">
              <a:buFontTx/>
              <a:buNone/>
            </a:pPr>
            <a:r>
              <a:rPr lang="en-US" altLang="en-US" sz="1800" dirty="0" smtClean="0">
                <a:latin typeface="Consolas" pitchFamily="49" charset="0"/>
                <a:ea typeface="ＭＳ Ｐゴシック" pitchFamily="34" charset="-128"/>
                <a:cs typeface="Consolas" pitchFamily="49" charset="0"/>
              </a:rPr>
              <a:t>    </a:t>
            </a:r>
            <a:r>
              <a:rPr lang="en-US" altLang="en-US" sz="1800" dirty="0" err="1" smtClean="0">
                <a:latin typeface="Consolas" pitchFamily="49" charset="0"/>
                <a:ea typeface="ＭＳ Ｐゴシック" pitchFamily="34" charset="-128"/>
                <a:cs typeface="Consolas" pitchFamily="49" charset="0"/>
              </a:rPr>
              <a:t>outputFile.write</a:t>
            </a:r>
            <a:r>
              <a:rPr lang="en-US" altLang="en-US" sz="1800" dirty="0" smtClean="0">
                <a:latin typeface="Consolas" pitchFamily="49" charset="0"/>
                <a:ea typeface="ＭＳ Ｐゴシック" pitchFamily="34" charset="-128"/>
                <a:cs typeface="Consolas" pitchFamily="49" charset="0"/>
              </a:rPr>
              <a:t> (temp)</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r>
              <a:rPr lang="en-US" altLang="en-US" dirty="0" smtClean="0">
                <a:ea typeface="ＭＳ Ｐゴシック" pitchFamily="34" charset="-128"/>
              </a:rPr>
              <a:t>3. Closing The File</a:t>
            </a:r>
          </a:p>
        </p:txBody>
      </p:sp>
      <p:sp>
        <p:nvSpPr>
          <p:cNvPr id="18435" name="Rectangle 3"/>
          <p:cNvSpPr>
            <a:spLocks noGrp="1" noChangeArrowheads="1"/>
          </p:cNvSpPr>
          <p:nvPr>
            <p:ph type="body" idx="4294967295"/>
          </p:nvPr>
        </p:nvSpPr>
        <p:spPr/>
        <p:txBody>
          <a:bodyPr/>
          <a:lstStyle/>
          <a:p>
            <a:r>
              <a:rPr lang="en-US" altLang="en-US" smtClean="0">
                <a:ea typeface="ＭＳ Ｐゴシック" pitchFamily="34" charset="-128"/>
              </a:rPr>
              <a:t>Although a file is automatically closed when your program ends it is still a good style to explicitly close your file as soon as the program is done with it.</a:t>
            </a:r>
          </a:p>
          <a:p>
            <a:pPr lvl="1"/>
            <a:r>
              <a:rPr lang="en-US" altLang="en-US" smtClean="0">
                <a:ea typeface="ＭＳ Ｐゴシック" pitchFamily="34" charset="-128"/>
              </a:rPr>
              <a:t>What if the program encounters a runtime error and crashes before it reaches the end? The input file may remain ‘locked’ an inaccessible state because it’s still open.</a:t>
            </a:r>
          </a:p>
          <a:p>
            <a:r>
              <a:rPr lang="en-US" altLang="en-US" b="1" smtClean="0">
                <a:latin typeface="Consolas" pitchFamily="49" charset="0"/>
                <a:ea typeface="ＭＳ Ｐゴシック" pitchFamily="34" charset="-128"/>
                <a:cs typeface="Consolas" pitchFamily="49" charset="0"/>
              </a:rPr>
              <a:t>Format</a:t>
            </a:r>
            <a:r>
              <a:rPr lang="en-US" altLang="en-US" smtClean="0">
                <a:latin typeface="Consolas" pitchFamily="49" charset="0"/>
                <a:ea typeface="ＭＳ Ｐゴシック" pitchFamily="34" charset="-128"/>
                <a:cs typeface="Consolas" pitchFamily="49" charset="0"/>
              </a:rPr>
              <a:t>:</a:t>
            </a:r>
          </a:p>
          <a:p>
            <a:pPr lvl="1">
              <a:buFont typeface="Times New Roman" pitchFamily="18" charset="0"/>
              <a:buNone/>
            </a:pPr>
            <a:r>
              <a:rPr lang="en-US" altLang="en-US" sz="1800" smtClean="0">
                <a:latin typeface="Consolas" pitchFamily="49" charset="0"/>
                <a:ea typeface="ＭＳ Ｐゴシック" pitchFamily="34" charset="-128"/>
                <a:cs typeface="Consolas" pitchFamily="49" charset="0"/>
              </a:rPr>
              <a:t>&lt;</a:t>
            </a:r>
            <a:r>
              <a:rPr lang="en-US" altLang="en-US" sz="1800" i="1" smtClean="0">
                <a:latin typeface="Consolas" pitchFamily="49" charset="0"/>
                <a:ea typeface="ＭＳ Ｐゴシック" pitchFamily="34" charset="-128"/>
                <a:cs typeface="Consolas" pitchFamily="49" charset="0"/>
              </a:rPr>
              <a:t>name of file variable</a:t>
            </a:r>
            <a:r>
              <a:rPr lang="en-US" altLang="en-US" sz="1800" smtClean="0">
                <a:latin typeface="Consolas" pitchFamily="49" charset="0"/>
                <a:ea typeface="ＭＳ Ｐゴシック" pitchFamily="34" charset="-128"/>
                <a:cs typeface="Consolas" pitchFamily="49" charset="0"/>
              </a:rPr>
              <a:t>&gt;.close()</a:t>
            </a:r>
          </a:p>
          <a:p>
            <a:pPr lvl="1">
              <a:buFont typeface="Times New Roman" pitchFamily="18" charset="0"/>
              <a:buNone/>
            </a:pPr>
            <a:endParaRPr lang="en-US" altLang="en-US" smtClean="0">
              <a:latin typeface="Consolas" pitchFamily="49" charset="0"/>
              <a:ea typeface="ＭＳ Ｐゴシック" pitchFamily="34" charset="-128"/>
              <a:cs typeface="Consolas" pitchFamily="49" charset="0"/>
            </a:endParaRPr>
          </a:p>
          <a:p>
            <a:r>
              <a:rPr lang="en-US" altLang="en-US" b="1" smtClean="0">
                <a:latin typeface="Consolas" pitchFamily="49" charset="0"/>
                <a:ea typeface="ＭＳ Ｐゴシック" pitchFamily="34" charset="-128"/>
                <a:cs typeface="Consolas" pitchFamily="49" charset="0"/>
              </a:rPr>
              <a:t>Example</a:t>
            </a:r>
            <a:r>
              <a:rPr lang="en-US" altLang="en-US" smtClean="0">
                <a:latin typeface="Consolas" pitchFamily="49" charset="0"/>
                <a:ea typeface="ＭＳ Ｐゴシック" pitchFamily="34" charset="-128"/>
                <a:cs typeface="Consolas" pitchFamily="49" charset="0"/>
              </a:rPr>
              <a:t>:</a:t>
            </a:r>
          </a:p>
          <a:p>
            <a:pPr lvl="1">
              <a:buFont typeface="Times New Roman" pitchFamily="18" charset="0"/>
              <a:buNone/>
            </a:pPr>
            <a:r>
              <a:rPr lang="en-US" altLang="en-US" sz="1800" smtClean="0">
                <a:latin typeface="Consolas" pitchFamily="49" charset="0"/>
                <a:ea typeface="ＭＳ Ｐゴシック" pitchFamily="34" charset="-128"/>
                <a:cs typeface="Consolas" pitchFamily="49" charset="0"/>
              </a:rPr>
              <a:t>inputFile.close()</a:t>
            </a:r>
          </a:p>
          <a:p>
            <a:endParaRPr lang="en-US" altLang="en-US" smtClean="0">
              <a:latin typeface="Times New Roman" pitchFamily="18" charset="0"/>
              <a:ea typeface="ＭＳ Ｐゴシック" pitchFamily="34" charset="-12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609600"/>
            <a:ext cx="8229600" cy="5410200"/>
          </a:xfrm>
        </p:spPr>
        <p:txBody>
          <a:bodyPr>
            <a:normAutofit/>
          </a:bodyPr>
          <a:lstStyle/>
          <a:p>
            <a:pPr marL="0" indent="0">
              <a:buNone/>
            </a:pPr>
            <a:r>
              <a:rPr lang="en-US" sz="2000" b="1" u="sng" dirty="0">
                <a:latin typeface="Courier New" pitchFamily="49" charset="0"/>
                <a:cs typeface="Courier New" pitchFamily="49" charset="0"/>
              </a:rPr>
              <a:t>Write a program to </a:t>
            </a:r>
            <a:r>
              <a:rPr lang="en-US" sz="2000" b="1" u="sng" dirty="0" smtClean="0">
                <a:latin typeface="Courier New" pitchFamily="49" charset="0"/>
                <a:cs typeface="Courier New" pitchFamily="49" charset="0"/>
              </a:rPr>
              <a:t>write text to file </a:t>
            </a:r>
            <a:endParaRPr lang="en-US" sz="2000" b="1" u="sng" dirty="0">
              <a:latin typeface="Courier New" pitchFamily="49" charset="0"/>
              <a:cs typeface="Courier New"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07017368"/>
              </p:ext>
            </p:extLst>
          </p:nvPr>
        </p:nvGraphicFramePr>
        <p:xfrm>
          <a:off x="228600" y="1219200"/>
          <a:ext cx="8458200" cy="4358640"/>
        </p:xfrm>
        <a:graphic>
          <a:graphicData uri="http://schemas.openxmlformats.org/drawingml/2006/table">
            <a:tbl>
              <a:tblPr firstRow="1" bandRow="1">
                <a:tableStyleId>{5C22544A-7EE6-4342-B048-85BDC9FD1C3A}</a:tableStyleId>
              </a:tblPr>
              <a:tblGrid>
                <a:gridCol w="8458200">
                  <a:extLst>
                    <a:ext uri="{9D8B030D-6E8A-4147-A177-3AD203B41FA5}">
                      <a16:colId xmlns:a16="http://schemas.microsoft.com/office/drawing/2014/main" xmlns="" val="20000"/>
                    </a:ext>
                  </a:extLst>
                </a:gridCol>
              </a:tblGrid>
              <a:tr h="3901440">
                <a:tc>
                  <a:txBody>
                    <a:bodyPr/>
                    <a:lstStyle/>
                    <a:p>
                      <a:r>
                        <a:rPr kumimoji="0" lang="en-US" sz="2000" b="0" kern="1200" dirty="0" smtClean="0">
                          <a:solidFill>
                            <a:schemeClr val="tx1"/>
                          </a:solidFill>
                          <a:effectLst/>
                          <a:latin typeface="Courier New" pitchFamily="49" charset="0"/>
                          <a:ea typeface="+mn-ea"/>
                          <a:cs typeface="Courier New" pitchFamily="49" charset="0"/>
                        </a:rPr>
                        <a:t>def main():</a:t>
                      </a:r>
                    </a:p>
                    <a:p>
                      <a:r>
                        <a:rPr kumimoji="0" lang="en-US" sz="2000" b="0" kern="1200" dirty="0" smtClean="0">
                          <a:solidFill>
                            <a:schemeClr val="tx1"/>
                          </a:solidFill>
                          <a:effectLst/>
                          <a:latin typeface="Courier New" pitchFamily="49" charset="0"/>
                          <a:ea typeface="+mn-ea"/>
                          <a:cs typeface="Courier New" pitchFamily="49" charset="0"/>
                        </a:rPr>
                        <a:t>    obj1=open('</a:t>
                      </a:r>
                      <a:r>
                        <a:rPr kumimoji="0" lang="en-US" sz="2000" b="0" kern="1200" dirty="0" err="1" smtClean="0">
                          <a:solidFill>
                            <a:schemeClr val="tx1"/>
                          </a:solidFill>
                          <a:effectLst/>
                          <a:latin typeface="Courier New" pitchFamily="49" charset="0"/>
                          <a:ea typeface="+mn-ea"/>
                          <a:cs typeface="Courier New" pitchFamily="49" charset="0"/>
                        </a:rPr>
                        <a:t>demo.txt','w</a:t>
                      </a:r>
                      <a:r>
                        <a:rPr kumimoji="0" lang="en-US" sz="2000" b="0" kern="1200" dirty="0" smtClean="0">
                          <a:solidFill>
                            <a:schemeClr val="tx1"/>
                          </a:solidFill>
                          <a:effectLst/>
                          <a:latin typeface="Courier New" pitchFamily="49" charset="0"/>
                          <a:ea typeface="+mn-ea"/>
                          <a:cs typeface="Courier New" pitchFamily="49" charset="0"/>
                        </a:rPr>
                        <a:t>')</a:t>
                      </a:r>
                    </a:p>
                    <a:p>
                      <a:r>
                        <a:rPr kumimoji="0" lang="en-US" sz="2000" b="0" kern="1200" dirty="0" smtClean="0">
                          <a:solidFill>
                            <a:schemeClr val="tx1"/>
                          </a:solidFill>
                          <a:effectLst/>
                          <a:latin typeface="Courier New" pitchFamily="49" charset="0"/>
                          <a:ea typeface="+mn-ea"/>
                          <a:cs typeface="Courier New" pitchFamily="49" charset="0"/>
                        </a:rPr>
                        <a:t>    obj1.write('hello how are you ?\n')</a:t>
                      </a:r>
                    </a:p>
                    <a:p>
                      <a:r>
                        <a:rPr kumimoji="0" lang="en-US" sz="2000" b="0" kern="1200" dirty="0" smtClean="0">
                          <a:solidFill>
                            <a:schemeClr val="tx1"/>
                          </a:solidFill>
                          <a:effectLst/>
                          <a:latin typeface="Courier New" pitchFamily="49" charset="0"/>
                          <a:ea typeface="+mn-ea"/>
                          <a:cs typeface="Courier New" pitchFamily="49" charset="0"/>
                        </a:rPr>
                        <a:t>    obj1.write(‘Welcome to file handling section of Python \n')</a:t>
                      </a:r>
                    </a:p>
                    <a:p>
                      <a:r>
                        <a:rPr kumimoji="0" lang="en-US" sz="2000" b="0" kern="1200" dirty="0" smtClean="0">
                          <a:solidFill>
                            <a:schemeClr val="tx1"/>
                          </a:solidFill>
                          <a:effectLst/>
                          <a:latin typeface="Courier New" pitchFamily="49" charset="0"/>
                          <a:ea typeface="+mn-ea"/>
                          <a:cs typeface="Courier New" pitchFamily="49" charset="0"/>
                        </a:rPr>
                        <a:t>    obj1.write('Enjoy the session !!')</a:t>
                      </a:r>
                    </a:p>
                    <a:p>
                      <a:r>
                        <a:rPr kumimoji="0" lang="en-US" sz="2000" b="0" kern="1200" dirty="0" smtClean="0">
                          <a:solidFill>
                            <a:schemeClr val="tx1"/>
                          </a:solidFill>
                          <a:effectLst/>
                          <a:latin typeface="Courier New" pitchFamily="49" charset="0"/>
                          <a:ea typeface="+mn-ea"/>
                          <a:cs typeface="Courier New" pitchFamily="49" charset="0"/>
                        </a:rPr>
                        <a:t>main()</a:t>
                      </a:r>
                      <a:r>
                        <a:rPr kumimoji="0" lang="en-US" sz="2000" b="0" kern="1200" dirty="0">
                          <a:solidFill>
                            <a:schemeClr val="tx1"/>
                          </a:solidFill>
                          <a:effectLst/>
                          <a:latin typeface="Courier New" pitchFamily="49" charset="0"/>
                          <a:ea typeface="+mn-ea"/>
                          <a:cs typeface="Courier New" pitchFamily="49" charset="0"/>
                        </a:rPr>
                        <a:t> </a:t>
                      </a:r>
                      <a:endParaRPr kumimoji="0" lang="en-US" sz="2000" b="0" kern="1200" dirty="0" smtClean="0">
                        <a:solidFill>
                          <a:schemeClr val="tx1"/>
                        </a:solidFill>
                        <a:effectLst/>
                        <a:latin typeface="Courier New" pitchFamily="49" charset="0"/>
                        <a:ea typeface="+mn-ea"/>
                        <a:cs typeface="Courier New" pitchFamily="49" charset="0"/>
                      </a:endParaRPr>
                    </a:p>
                    <a:p>
                      <a:endParaRPr kumimoji="0" lang="en-US" sz="2000" b="0" kern="1200" dirty="0">
                        <a:solidFill>
                          <a:schemeClr val="tx1"/>
                        </a:solidFill>
                        <a:effectLst/>
                        <a:latin typeface="Courier New" pitchFamily="49" charset="0"/>
                        <a:ea typeface="+mn-ea"/>
                        <a:cs typeface="Courier New" pitchFamily="49" charset="0"/>
                      </a:endParaRPr>
                    </a:p>
                    <a:p>
                      <a:r>
                        <a:rPr kumimoji="0" lang="en-US" sz="2000" b="1" u="none" kern="1200" dirty="0">
                          <a:solidFill>
                            <a:schemeClr val="tx1"/>
                          </a:solidFill>
                          <a:effectLst/>
                          <a:latin typeface="Courier New" pitchFamily="49" charset="0"/>
                          <a:ea typeface="+mn-ea"/>
                          <a:cs typeface="Courier New" pitchFamily="49" charset="0"/>
                        </a:rPr>
                        <a:t>Output</a:t>
                      </a:r>
                      <a:r>
                        <a:rPr kumimoji="0" lang="en-US" sz="2000" b="1" u="none" kern="1200" dirty="0" smtClean="0">
                          <a:solidFill>
                            <a:schemeClr val="tx1"/>
                          </a:solidFill>
                          <a:effectLst/>
                          <a:latin typeface="Courier New" pitchFamily="49" charset="0"/>
                          <a:ea typeface="+mn-ea"/>
                          <a:cs typeface="Courier New" pitchFamily="49" charset="0"/>
                        </a:rPr>
                        <a:t>:   Open</a:t>
                      </a:r>
                      <a:r>
                        <a:rPr kumimoji="0" lang="en-US" sz="2000" b="1" u="none" kern="1200" baseline="0" dirty="0" smtClean="0">
                          <a:solidFill>
                            <a:schemeClr val="tx1"/>
                          </a:solidFill>
                          <a:effectLst/>
                          <a:latin typeface="Courier New" pitchFamily="49" charset="0"/>
                          <a:ea typeface="+mn-ea"/>
                          <a:cs typeface="Courier New" pitchFamily="49" charset="0"/>
                        </a:rPr>
                        <a:t> the file demo.txt</a:t>
                      </a:r>
                      <a:endParaRPr kumimoji="0" lang="en-US" sz="2000" b="1" u="none" kern="1200" dirty="0">
                        <a:solidFill>
                          <a:schemeClr val="tx1"/>
                        </a:solidFill>
                        <a:effectLst/>
                        <a:latin typeface="Courier New" pitchFamily="49" charset="0"/>
                        <a:ea typeface="+mn-ea"/>
                        <a:cs typeface="Courier New" pitchFamily="49" charset="0"/>
                      </a:endParaRPr>
                    </a:p>
                    <a:p>
                      <a:r>
                        <a:rPr kumimoji="0" lang="en-US" sz="2000" b="1" kern="1200" dirty="0">
                          <a:solidFill>
                            <a:schemeClr val="tx1"/>
                          </a:solidFill>
                          <a:effectLst/>
                          <a:latin typeface="Courier New" pitchFamily="49" charset="0"/>
                          <a:ea typeface="+mn-ea"/>
                          <a:cs typeface="Courier New" pitchFamily="49" charset="0"/>
                        </a:rPr>
                        <a:t> </a:t>
                      </a:r>
                    </a:p>
                    <a:p>
                      <a:r>
                        <a:rPr kumimoji="0" lang="en-US" sz="2000" b="0" kern="1200" dirty="0" smtClean="0">
                          <a:solidFill>
                            <a:schemeClr val="tx1"/>
                          </a:solidFill>
                          <a:effectLst/>
                          <a:latin typeface="Courier New" pitchFamily="49" charset="0"/>
                          <a:ea typeface="+mn-ea"/>
                          <a:cs typeface="Courier New" pitchFamily="49" charset="0"/>
                        </a:rPr>
                        <a:t>hello how are you ?</a:t>
                      </a:r>
                    </a:p>
                    <a:p>
                      <a:r>
                        <a:rPr kumimoji="0" lang="en-US" sz="2000" b="0" kern="1200" dirty="0" smtClean="0">
                          <a:solidFill>
                            <a:schemeClr val="tx1"/>
                          </a:solidFill>
                          <a:effectLst/>
                          <a:latin typeface="Courier New" pitchFamily="49" charset="0"/>
                          <a:ea typeface="+mn-ea"/>
                          <a:cs typeface="Courier New" pitchFamily="49" charset="0"/>
                        </a:rPr>
                        <a:t>Welcome to file handling section of Python </a:t>
                      </a:r>
                    </a:p>
                    <a:p>
                      <a:r>
                        <a:rPr kumimoji="0" lang="en-US" sz="2000" b="0" kern="1200" dirty="0" smtClean="0">
                          <a:solidFill>
                            <a:schemeClr val="tx1"/>
                          </a:solidFill>
                          <a:effectLst/>
                          <a:latin typeface="Courier New" pitchFamily="49" charset="0"/>
                          <a:ea typeface="+mn-ea"/>
                          <a:cs typeface="Courier New" pitchFamily="49" charset="0"/>
                        </a:rPr>
                        <a:t>Enjoy the session !!</a:t>
                      </a:r>
                      <a:endParaRPr kumimoji="0" lang="en-US" sz="2000" b="0" kern="1200" dirty="0">
                        <a:solidFill>
                          <a:schemeClr val="tx1"/>
                        </a:solidFill>
                        <a:effectLst/>
                        <a:latin typeface="Courier New" pitchFamily="49" charset="0"/>
                        <a:ea typeface="+mn-ea"/>
                        <a:cs typeface="Courier New" pitchFamily="49" charset="0"/>
                      </a:endParaRPr>
                    </a:p>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29247034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609600"/>
            <a:ext cx="8229600" cy="5410200"/>
          </a:xfrm>
        </p:spPr>
        <p:txBody>
          <a:bodyPr>
            <a:normAutofit/>
          </a:bodyPr>
          <a:lstStyle/>
          <a:p>
            <a:pPr marL="0" indent="0">
              <a:buNone/>
            </a:pPr>
            <a:r>
              <a:rPr lang="en-US" sz="2000" b="1" u="sng" dirty="0">
                <a:latin typeface="Courier New" pitchFamily="49" charset="0"/>
                <a:cs typeface="Courier New" pitchFamily="49" charset="0"/>
              </a:rPr>
              <a:t>Write a program to </a:t>
            </a:r>
            <a:r>
              <a:rPr lang="en-US" sz="2000" b="1" u="sng" dirty="0" smtClean="0">
                <a:latin typeface="Courier New" pitchFamily="49" charset="0"/>
                <a:cs typeface="Courier New" pitchFamily="49" charset="0"/>
              </a:rPr>
              <a:t>write Numbers to file </a:t>
            </a:r>
            <a:endParaRPr lang="en-US" sz="2000" b="1" u="sng" dirty="0">
              <a:latin typeface="Courier New" pitchFamily="49" charset="0"/>
              <a:cs typeface="Courier New"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720559913"/>
              </p:ext>
            </p:extLst>
          </p:nvPr>
        </p:nvGraphicFramePr>
        <p:xfrm>
          <a:off x="228600" y="1219200"/>
          <a:ext cx="8763000" cy="5029200"/>
        </p:xfrm>
        <a:graphic>
          <a:graphicData uri="http://schemas.openxmlformats.org/drawingml/2006/table">
            <a:tbl>
              <a:tblPr firstRow="1" bandRow="1">
                <a:tableStyleId>{5C22544A-7EE6-4342-B048-85BDC9FD1C3A}</a:tableStyleId>
              </a:tblPr>
              <a:tblGrid>
                <a:gridCol w="8763000">
                  <a:extLst>
                    <a:ext uri="{9D8B030D-6E8A-4147-A177-3AD203B41FA5}">
                      <a16:colId xmlns:a16="http://schemas.microsoft.com/office/drawing/2014/main" xmlns="" val="20000"/>
                    </a:ext>
                  </a:extLst>
                </a:gridCol>
              </a:tblGrid>
              <a:tr h="5029200">
                <a:tc>
                  <a:txBody>
                    <a:bodyPr/>
                    <a:lstStyle/>
                    <a:p>
                      <a:r>
                        <a:rPr kumimoji="0" lang="en-US" sz="2000" b="0" kern="1200" dirty="0" smtClean="0">
                          <a:solidFill>
                            <a:schemeClr val="tx1"/>
                          </a:solidFill>
                          <a:effectLst/>
                          <a:latin typeface="Courier New" pitchFamily="49" charset="0"/>
                          <a:ea typeface="+mn-ea"/>
                          <a:cs typeface="Courier New" pitchFamily="49" charset="0"/>
                        </a:rPr>
                        <a:t>def main():</a:t>
                      </a:r>
                    </a:p>
                    <a:p>
                      <a:r>
                        <a:rPr kumimoji="0" lang="en-US" sz="2000" b="0" kern="1200" dirty="0" smtClean="0">
                          <a:solidFill>
                            <a:schemeClr val="tx1"/>
                          </a:solidFill>
                          <a:effectLst/>
                          <a:latin typeface="Courier New" pitchFamily="49" charset="0"/>
                          <a:ea typeface="+mn-ea"/>
                          <a:cs typeface="Courier New" pitchFamily="49" charset="0"/>
                        </a:rPr>
                        <a:t>    filename=input("Enter the file name in which you want to write ? ")</a:t>
                      </a:r>
                    </a:p>
                    <a:p>
                      <a:r>
                        <a:rPr kumimoji="0" lang="en-US" sz="2000" b="0" kern="1200" dirty="0" smtClean="0">
                          <a:solidFill>
                            <a:schemeClr val="tx1"/>
                          </a:solidFill>
                          <a:effectLst/>
                          <a:latin typeface="Courier New" pitchFamily="49" charset="0"/>
                          <a:ea typeface="+mn-ea"/>
                          <a:cs typeface="Courier New" pitchFamily="49" charset="0"/>
                        </a:rPr>
                        <a:t>    obj1=open(</a:t>
                      </a:r>
                      <a:r>
                        <a:rPr kumimoji="0" lang="en-US" sz="2000" b="0" kern="1200" dirty="0" err="1" smtClean="0">
                          <a:solidFill>
                            <a:schemeClr val="tx1"/>
                          </a:solidFill>
                          <a:effectLst/>
                          <a:latin typeface="Courier New" pitchFamily="49" charset="0"/>
                          <a:ea typeface="+mn-ea"/>
                          <a:cs typeface="Courier New" pitchFamily="49" charset="0"/>
                        </a:rPr>
                        <a:t>filename,'w</a:t>
                      </a:r>
                      <a:r>
                        <a:rPr kumimoji="0" lang="en-US" sz="2000" b="0" kern="1200" dirty="0" smtClean="0">
                          <a:solidFill>
                            <a:schemeClr val="tx1"/>
                          </a:solidFill>
                          <a:effectLst/>
                          <a:latin typeface="Courier New" pitchFamily="49" charset="0"/>
                          <a:ea typeface="+mn-ea"/>
                          <a:cs typeface="Courier New" pitchFamily="49" charset="0"/>
                        </a:rPr>
                        <a:t>')</a:t>
                      </a:r>
                    </a:p>
                    <a:p>
                      <a:r>
                        <a:rPr kumimoji="0" lang="en-US" sz="2000" b="0" kern="1200" dirty="0" smtClean="0">
                          <a:solidFill>
                            <a:schemeClr val="tx1"/>
                          </a:solidFill>
                          <a:effectLst/>
                          <a:latin typeface="Courier New" pitchFamily="49" charset="0"/>
                          <a:ea typeface="+mn-ea"/>
                          <a:cs typeface="Courier New" pitchFamily="49" charset="0"/>
                        </a:rPr>
                        <a:t>    for x in range(1,20):</a:t>
                      </a:r>
                    </a:p>
                    <a:p>
                      <a:r>
                        <a:rPr kumimoji="0" lang="en-US" sz="2000" b="0" kern="1200" dirty="0" smtClean="0">
                          <a:solidFill>
                            <a:schemeClr val="tx1"/>
                          </a:solidFill>
                          <a:effectLst/>
                          <a:latin typeface="Courier New" pitchFamily="49" charset="0"/>
                          <a:ea typeface="+mn-ea"/>
                          <a:cs typeface="Courier New" pitchFamily="49" charset="0"/>
                        </a:rPr>
                        <a:t>            obj1.write(</a:t>
                      </a:r>
                      <a:r>
                        <a:rPr kumimoji="0" lang="en-US" sz="2000" b="0" kern="1200" dirty="0" err="1" smtClean="0">
                          <a:solidFill>
                            <a:schemeClr val="tx1"/>
                          </a:solidFill>
                          <a:effectLst/>
                          <a:latin typeface="Courier New" pitchFamily="49" charset="0"/>
                          <a:ea typeface="+mn-ea"/>
                          <a:cs typeface="Courier New" pitchFamily="49" charset="0"/>
                        </a:rPr>
                        <a:t>str</a:t>
                      </a:r>
                      <a:r>
                        <a:rPr kumimoji="0" lang="en-US" sz="2000" b="0" kern="1200" dirty="0" smtClean="0">
                          <a:solidFill>
                            <a:schemeClr val="tx1"/>
                          </a:solidFill>
                          <a:effectLst/>
                          <a:latin typeface="Courier New" pitchFamily="49" charset="0"/>
                          <a:ea typeface="+mn-ea"/>
                          <a:cs typeface="Courier New" pitchFamily="49" charset="0"/>
                        </a:rPr>
                        <a:t>(x)+" ")</a:t>
                      </a:r>
                    </a:p>
                    <a:p>
                      <a:r>
                        <a:rPr kumimoji="0" lang="en-US" sz="2000" b="0" kern="1200" dirty="0" smtClean="0">
                          <a:solidFill>
                            <a:schemeClr val="tx1"/>
                          </a:solidFill>
                          <a:effectLst/>
                          <a:latin typeface="Courier New" pitchFamily="49" charset="0"/>
                          <a:ea typeface="+mn-ea"/>
                          <a:cs typeface="Courier New" pitchFamily="49" charset="0"/>
                        </a:rPr>
                        <a:t>            obj1.write(" ")</a:t>
                      </a:r>
                    </a:p>
                    <a:p>
                      <a:r>
                        <a:rPr kumimoji="0" lang="en-US" sz="2000" b="0" kern="1200" dirty="0" smtClean="0">
                          <a:solidFill>
                            <a:schemeClr val="tx1"/>
                          </a:solidFill>
                          <a:effectLst/>
                          <a:latin typeface="Courier New" pitchFamily="49" charset="0"/>
                          <a:ea typeface="+mn-ea"/>
                          <a:cs typeface="Courier New" pitchFamily="49" charset="0"/>
                        </a:rPr>
                        <a:t>    obj1.close()</a:t>
                      </a:r>
                    </a:p>
                    <a:p>
                      <a:r>
                        <a:rPr kumimoji="0" lang="en-US" sz="2000" b="0" kern="1200" dirty="0" smtClean="0">
                          <a:solidFill>
                            <a:schemeClr val="tx1"/>
                          </a:solidFill>
                          <a:effectLst/>
                          <a:latin typeface="Courier New" pitchFamily="49" charset="0"/>
                          <a:ea typeface="+mn-ea"/>
                          <a:cs typeface="Courier New" pitchFamily="49" charset="0"/>
                        </a:rPr>
                        <a:t>main()</a:t>
                      </a:r>
                      <a:r>
                        <a:rPr kumimoji="0" lang="en-US" sz="2000" b="0" kern="1200" dirty="0">
                          <a:solidFill>
                            <a:schemeClr val="tx1"/>
                          </a:solidFill>
                          <a:effectLst/>
                          <a:latin typeface="Courier New" pitchFamily="49" charset="0"/>
                          <a:ea typeface="+mn-ea"/>
                          <a:cs typeface="Courier New" pitchFamily="49" charset="0"/>
                        </a:rPr>
                        <a:t> </a:t>
                      </a:r>
                      <a:endParaRPr kumimoji="0" lang="en-US" sz="2000" b="0" kern="1200" dirty="0" smtClean="0">
                        <a:solidFill>
                          <a:schemeClr val="tx1"/>
                        </a:solidFill>
                        <a:effectLst/>
                        <a:latin typeface="Courier New" pitchFamily="49" charset="0"/>
                        <a:ea typeface="+mn-ea"/>
                        <a:cs typeface="Courier New" pitchFamily="49" charset="0"/>
                      </a:endParaRPr>
                    </a:p>
                    <a:p>
                      <a:endParaRPr kumimoji="0" lang="en-US" sz="2000" b="0" kern="1200" dirty="0">
                        <a:solidFill>
                          <a:schemeClr val="tx1"/>
                        </a:solidFill>
                        <a:effectLst/>
                        <a:latin typeface="Courier New" pitchFamily="49" charset="0"/>
                        <a:ea typeface="+mn-ea"/>
                        <a:cs typeface="Courier New" pitchFamily="49" charset="0"/>
                      </a:endParaRPr>
                    </a:p>
                    <a:p>
                      <a:r>
                        <a:rPr kumimoji="0" lang="en-US" sz="2000" b="1" u="none" kern="1200" dirty="0">
                          <a:solidFill>
                            <a:schemeClr val="tx1"/>
                          </a:solidFill>
                          <a:effectLst/>
                          <a:latin typeface="Courier New" pitchFamily="49" charset="0"/>
                          <a:ea typeface="+mn-ea"/>
                          <a:cs typeface="Courier New" pitchFamily="49" charset="0"/>
                        </a:rPr>
                        <a:t>Output</a:t>
                      </a:r>
                      <a:r>
                        <a:rPr kumimoji="0" lang="en-US" sz="2000" b="1" u="none" kern="1200" dirty="0" smtClean="0">
                          <a:solidFill>
                            <a:schemeClr val="tx1"/>
                          </a:solidFill>
                          <a:effectLst/>
                          <a:latin typeface="Courier New" pitchFamily="49" charset="0"/>
                          <a:ea typeface="+mn-ea"/>
                          <a:cs typeface="Courier New" pitchFamily="49" charset="0"/>
                        </a:rPr>
                        <a:t>:   </a:t>
                      </a:r>
                    </a:p>
                    <a:p>
                      <a:r>
                        <a:rPr kumimoji="0" lang="en-US" sz="2000" b="1" kern="1200" dirty="0">
                          <a:solidFill>
                            <a:schemeClr val="tx1"/>
                          </a:solidFill>
                          <a:effectLst/>
                          <a:latin typeface="Courier New" pitchFamily="49" charset="0"/>
                          <a:ea typeface="+mn-ea"/>
                          <a:cs typeface="Courier New" pitchFamily="49" charset="0"/>
                        </a:rPr>
                        <a:t> </a:t>
                      </a:r>
                      <a:r>
                        <a:rPr kumimoji="0" lang="en-US" sz="2000" b="0" kern="1200" dirty="0" smtClean="0">
                          <a:solidFill>
                            <a:schemeClr val="tx1"/>
                          </a:solidFill>
                          <a:effectLst/>
                          <a:latin typeface="Courier New" pitchFamily="49" charset="0"/>
                          <a:ea typeface="+mn-ea"/>
                          <a:cs typeface="Courier New" pitchFamily="49" charset="0"/>
                        </a:rPr>
                        <a:t>Enter the file name in which you want to write ? D1.txt</a:t>
                      </a:r>
                      <a:endParaRPr kumimoji="0" lang="en-US" sz="2000" b="1" kern="1200" dirty="0">
                        <a:solidFill>
                          <a:schemeClr val="tx1"/>
                        </a:solidFill>
                        <a:effectLst/>
                        <a:latin typeface="Courier New" pitchFamily="49" charset="0"/>
                        <a:ea typeface="+mn-ea"/>
                        <a:cs typeface="Courier New" pitchFamily="49" charset="0"/>
                      </a:endParaRPr>
                    </a:p>
                    <a:p>
                      <a:r>
                        <a:rPr kumimoji="0" lang="en-US" sz="2000" b="1" kern="1200" dirty="0" smtClean="0">
                          <a:solidFill>
                            <a:schemeClr val="tx1"/>
                          </a:solidFill>
                          <a:effectLst/>
                          <a:latin typeface="Courier New" pitchFamily="49" charset="0"/>
                          <a:ea typeface="+mn-ea"/>
                          <a:cs typeface="Courier New" pitchFamily="49" charset="0"/>
                        </a:rPr>
                        <a:t>Now open D1.txt</a:t>
                      </a:r>
                      <a:endParaRPr kumimoji="0" lang="en-US" sz="2000" b="1" kern="1200" dirty="0">
                        <a:solidFill>
                          <a:schemeClr val="tx1"/>
                        </a:solidFill>
                        <a:effectLst/>
                        <a:latin typeface="Courier New" pitchFamily="49" charset="0"/>
                        <a:ea typeface="+mn-ea"/>
                        <a:cs typeface="Courier New" pitchFamily="49" charset="0"/>
                      </a:endParaRPr>
                    </a:p>
                    <a:p>
                      <a:r>
                        <a:rPr lang="en-US" sz="2000" dirty="0" smtClean="0">
                          <a:solidFill>
                            <a:schemeClr val="tx1"/>
                          </a:solidFill>
                        </a:rPr>
                        <a:t>1  2  3  4  5  6  7  8  9  10  11  12  13  14  15  16  17  18  19</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29247034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609600"/>
            <a:ext cx="8229600" cy="5410200"/>
          </a:xfrm>
        </p:spPr>
        <p:txBody>
          <a:bodyPr>
            <a:normAutofit/>
          </a:bodyPr>
          <a:lstStyle/>
          <a:p>
            <a:pPr marL="0" indent="0">
              <a:buNone/>
            </a:pPr>
            <a:r>
              <a:rPr lang="en-US" sz="2000" b="1" u="sng" dirty="0">
                <a:latin typeface="Courier New" pitchFamily="49" charset="0"/>
                <a:cs typeface="Courier New" pitchFamily="49" charset="0"/>
              </a:rPr>
              <a:t>Write a program to </a:t>
            </a:r>
            <a:r>
              <a:rPr lang="en-US" sz="2000" b="1" u="sng" dirty="0" smtClean="0">
                <a:latin typeface="Courier New" pitchFamily="49" charset="0"/>
                <a:cs typeface="Courier New" pitchFamily="49" charset="0"/>
              </a:rPr>
              <a:t>write Random Numbers to file </a:t>
            </a:r>
            <a:endParaRPr lang="en-US" sz="2000" b="1" u="sng" dirty="0">
              <a:latin typeface="Courier New" pitchFamily="49" charset="0"/>
              <a:cs typeface="Courier New"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07017368"/>
              </p:ext>
            </p:extLst>
          </p:nvPr>
        </p:nvGraphicFramePr>
        <p:xfrm>
          <a:off x="228600" y="1219200"/>
          <a:ext cx="8763000" cy="5029200"/>
        </p:xfrm>
        <a:graphic>
          <a:graphicData uri="http://schemas.openxmlformats.org/drawingml/2006/table">
            <a:tbl>
              <a:tblPr firstRow="1" bandRow="1">
                <a:tableStyleId>{5C22544A-7EE6-4342-B048-85BDC9FD1C3A}</a:tableStyleId>
              </a:tblPr>
              <a:tblGrid>
                <a:gridCol w="8763000">
                  <a:extLst>
                    <a:ext uri="{9D8B030D-6E8A-4147-A177-3AD203B41FA5}">
                      <a16:colId xmlns:a16="http://schemas.microsoft.com/office/drawing/2014/main" xmlns="" val="20000"/>
                    </a:ext>
                  </a:extLst>
                </a:gridCol>
              </a:tblGrid>
              <a:tr h="5029200">
                <a:tc>
                  <a:txBody>
                    <a:bodyPr/>
                    <a:lstStyle/>
                    <a:p>
                      <a:r>
                        <a:rPr kumimoji="0" lang="en-US" sz="2000" b="0" kern="1200" dirty="0" smtClean="0">
                          <a:solidFill>
                            <a:schemeClr val="tx1"/>
                          </a:solidFill>
                          <a:effectLst/>
                          <a:latin typeface="Courier New" pitchFamily="49" charset="0"/>
                          <a:ea typeface="+mn-ea"/>
                          <a:cs typeface="Courier New" pitchFamily="49" charset="0"/>
                        </a:rPr>
                        <a:t>from random import </a:t>
                      </a:r>
                      <a:r>
                        <a:rPr kumimoji="0" lang="en-US" sz="2000" b="0" kern="1200" dirty="0" err="1" smtClean="0">
                          <a:solidFill>
                            <a:schemeClr val="tx1"/>
                          </a:solidFill>
                          <a:effectLst/>
                          <a:latin typeface="Courier New" pitchFamily="49" charset="0"/>
                          <a:ea typeface="+mn-ea"/>
                          <a:cs typeface="Courier New" pitchFamily="49" charset="0"/>
                        </a:rPr>
                        <a:t>randint</a:t>
                      </a:r>
                      <a:endParaRPr kumimoji="0" lang="en-US" sz="2000" b="0" kern="1200" dirty="0" smtClean="0">
                        <a:solidFill>
                          <a:schemeClr val="tx1"/>
                        </a:solidFill>
                        <a:effectLst/>
                        <a:latin typeface="Courier New" pitchFamily="49" charset="0"/>
                        <a:ea typeface="+mn-ea"/>
                        <a:cs typeface="Courier New" pitchFamily="49" charset="0"/>
                      </a:endParaRPr>
                    </a:p>
                    <a:p>
                      <a:r>
                        <a:rPr kumimoji="0" lang="en-US" sz="2000" b="0" kern="1200" dirty="0" smtClean="0">
                          <a:solidFill>
                            <a:schemeClr val="tx1"/>
                          </a:solidFill>
                          <a:effectLst/>
                          <a:latin typeface="Courier New" pitchFamily="49" charset="0"/>
                          <a:ea typeface="+mn-ea"/>
                          <a:cs typeface="Courier New" pitchFamily="49" charset="0"/>
                        </a:rPr>
                        <a:t>def main():</a:t>
                      </a:r>
                    </a:p>
                    <a:p>
                      <a:r>
                        <a:rPr kumimoji="0" lang="en-US" sz="2000" b="0" kern="1200" dirty="0" smtClean="0">
                          <a:solidFill>
                            <a:schemeClr val="tx1"/>
                          </a:solidFill>
                          <a:effectLst/>
                          <a:latin typeface="Courier New" pitchFamily="49" charset="0"/>
                          <a:ea typeface="+mn-ea"/>
                          <a:cs typeface="Courier New" pitchFamily="49" charset="0"/>
                        </a:rPr>
                        <a:t>    filename=input("Enter the file name in which you want to write ? ")</a:t>
                      </a:r>
                    </a:p>
                    <a:p>
                      <a:r>
                        <a:rPr kumimoji="0" lang="en-US" sz="2000" b="0" kern="1200" dirty="0" smtClean="0">
                          <a:solidFill>
                            <a:schemeClr val="tx1"/>
                          </a:solidFill>
                          <a:effectLst/>
                          <a:latin typeface="Courier New" pitchFamily="49" charset="0"/>
                          <a:ea typeface="+mn-ea"/>
                          <a:cs typeface="Courier New" pitchFamily="49" charset="0"/>
                        </a:rPr>
                        <a:t>    obj1=open(</a:t>
                      </a:r>
                      <a:r>
                        <a:rPr kumimoji="0" lang="en-US" sz="2000" b="0" kern="1200" dirty="0" err="1" smtClean="0">
                          <a:solidFill>
                            <a:schemeClr val="tx1"/>
                          </a:solidFill>
                          <a:effectLst/>
                          <a:latin typeface="Courier New" pitchFamily="49" charset="0"/>
                          <a:ea typeface="+mn-ea"/>
                          <a:cs typeface="Courier New" pitchFamily="49" charset="0"/>
                        </a:rPr>
                        <a:t>filename,'w</a:t>
                      </a:r>
                      <a:r>
                        <a:rPr kumimoji="0" lang="en-US" sz="2000" b="0" kern="1200" dirty="0" smtClean="0">
                          <a:solidFill>
                            <a:schemeClr val="tx1"/>
                          </a:solidFill>
                          <a:effectLst/>
                          <a:latin typeface="Courier New" pitchFamily="49" charset="0"/>
                          <a:ea typeface="+mn-ea"/>
                          <a:cs typeface="Courier New" pitchFamily="49" charset="0"/>
                        </a:rPr>
                        <a:t>')</a:t>
                      </a:r>
                    </a:p>
                    <a:p>
                      <a:r>
                        <a:rPr kumimoji="0" lang="en-US" sz="2000" b="0" kern="1200" dirty="0" smtClean="0">
                          <a:solidFill>
                            <a:schemeClr val="tx1"/>
                          </a:solidFill>
                          <a:effectLst/>
                          <a:latin typeface="Courier New" pitchFamily="49" charset="0"/>
                          <a:ea typeface="+mn-ea"/>
                          <a:cs typeface="Courier New" pitchFamily="49" charset="0"/>
                        </a:rPr>
                        <a:t>    for x in range(11):</a:t>
                      </a:r>
                    </a:p>
                    <a:p>
                      <a:r>
                        <a:rPr kumimoji="0" lang="en-US" sz="2000" b="0" kern="1200" dirty="0" smtClean="0">
                          <a:solidFill>
                            <a:schemeClr val="tx1"/>
                          </a:solidFill>
                          <a:effectLst/>
                          <a:latin typeface="Courier New" pitchFamily="49" charset="0"/>
                          <a:ea typeface="+mn-ea"/>
                          <a:cs typeface="Courier New" pitchFamily="49" charset="0"/>
                        </a:rPr>
                        <a:t>            x=</a:t>
                      </a:r>
                      <a:r>
                        <a:rPr kumimoji="0" lang="en-US" sz="2000" b="0" kern="1200" dirty="0" err="1" smtClean="0">
                          <a:solidFill>
                            <a:schemeClr val="tx1"/>
                          </a:solidFill>
                          <a:effectLst/>
                          <a:latin typeface="Courier New" pitchFamily="49" charset="0"/>
                          <a:ea typeface="+mn-ea"/>
                          <a:cs typeface="Courier New" pitchFamily="49" charset="0"/>
                        </a:rPr>
                        <a:t>randint</a:t>
                      </a:r>
                      <a:r>
                        <a:rPr kumimoji="0" lang="en-US" sz="2000" b="0" kern="1200" dirty="0" smtClean="0">
                          <a:solidFill>
                            <a:schemeClr val="tx1"/>
                          </a:solidFill>
                          <a:effectLst/>
                          <a:latin typeface="Courier New" pitchFamily="49" charset="0"/>
                          <a:ea typeface="+mn-ea"/>
                          <a:cs typeface="Courier New" pitchFamily="49" charset="0"/>
                        </a:rPr>
                        <a:t>(500,1000)</a:t>
                      </a:r>
                    </a:p>
                    <a:p>
                      <a:r>
                        <a:rPr kumimoji="0" lang="en-US" sz="2000" b="0" kern="1200" dirty="0" smtClean="0">
                          <a:solidFill>
                            <a:schemeClr val="tx1"/>
                          </a:solidFill>
                          <a:effectLst/>
                          <a:latin typeface="Courier New" pitchFamily="49" charset="0"/>
                          <a:ea typeface="+mn-ea"/>
                          <a:cs typeface="Courier New" pitchFamily="49" charset="0"/>
                        </a:rPr>
                        <a:t>            obj1.write(</a:t>
                      </a:r>
                      <a:r>
                        <a:rPr kumimoji="0" lang="en-US" sz="2000" b="0" kern="1200" dirty="0" err="1" smtClean="0">
                          <a:solidFill>
                            <a:schemeClr val="tx1"/>
                          </a:solidFill>
                          <a:effectLst/>
                          <a:latin typeface="Courier New" pitchFamily="49" charset="0"/>
                          <a:ea typeface="+mn-ea"/>
                          <a:cs typeface="Courier New" pitchFamily="49" charset="0"/>
                        </a:rPr>
                        <a:t>str</a:t>
                      </a:r>
                      <a:r>
                        <a:rPr kumimoji="0" lang="en-US" sz="2000" b="0" kern="1200" dirty="0" smtClean="0">
                          <a:solidFill>
                            <a:schemeClr val="tx1"/>
                          </a:solidFill>
                          <a:effectLst/>
                          <a:latin typeface="Courier New" pitchFamily="49" charset="0"/>
                          <a:ea typeface="+mn-ea"/>
                          <a:cs typeface="Courier New" pitchFamily="49" charset="0"/>
                        </a:rPr>
                        <a:t>(x)+" ")</a:t>
                      </a:r>
                    </a:p>
                    <a:p>
                      <a:r>
                        <a:rPr kumimoji="0" lang="en-US" sz="2000" b="0" kern="1200" dirty="0" smtClean="0">
                          <a:solidFill>
                            <a:schemeClr val="tx1"/>
                          </a:solidFill>
                          <a:effectLst/>
                          <a:latin typeface="Courier New" pitchFamily="49" charset="0"/>
                          <a:ea typeface="+mn-ea"/>
                          <a:cs typeface="Courier New" pitchFamily="49" charset="0"/>
                        </a:rPr>
                        <a:t>    obj1.close()</a:t>
                      </a:r>
                    </a:p>
                    <a:p>
                      <a:r>
                        <a:rPr kumimoji="0" lang="en-US" sz="2000" b="0" kern="1200" dirty="0" smtClean="0">
                          <a:solidFill>
                            <a:schemeClr val="tx1"/>
                          </a:solidFill>
                          <a:effectLst/>
                          <a:latin typeface="Courier New" pitchFamily="49" charset="0"/>
                          <a:ea typeface="+mn-ea"/>
                          <a:cs typeface="Courier New" pitchFamily="49" charset="0"/>
                        </a:rPr>
                        <a:t>main()</a:t>
                      </a:r>
                      <a:endParaRPr kumimoji="0" lang="en-US" sz="2000" b="0" kern="1200" dirty="0">
                        <a:solidFill>
                          <a:schemeClr val="tx1"/>
                        </a:solidFill>
                        <a:effectLst/>
                        <a:latin typeface="Courier New" pitchFamily="49" charset="0"/>
                        <a:ea typeface="+mn-ea"/>
                        <a:cs typeface="Courier New" pitchFamily="49" charset="0"/>
                      </a:endParaRPr>
                    </a:p>
                    <a:p>
                      <a:r>
                        <a:rPr kumimoji="0" lang="en-US" sz="2000" b="1" u="none" kern="1200" dirty="0">
                          <a:solidFill>
                            <a:schemeClr val="tx1"/>
                          </a:solidFill>
                          <a:effectLst/>
                          <a:latin typeface="Courier New" pitchFamily="49" charset="0"/>
                          <a:ea typeface="+mn-ea"/>
                          <a:cs typeface="Courier New" pitchFamily="49" charset="0"/>
                        </a:rPr>
                        <a:t>Output</a:t>
                      </a:r>
                      <a:r>
                        <a:rPr kumimoji="0" lang="en-US" sz="2000" b="1" u="none" kern="1200" dirty="0" smtClean="0">
                          <a:solidFill>
                            <a:schemeClr val="tx1"/>
                          </a:solidFill>
                          <a:effectLst/>
                          <a:latin typeface="Courier New" pitchFamily="49" charset="0"/>
                          <a:ea typeface="+mn-ea"/>
                          <a:cs typeface="Courier New" pitchFamily="49" charset="0"/>
                        </a:rPr>
                        <a:t>:   </a:t>
                      </a:r>
                    </a:p>
                    <a:p>
                      <a:r>
                        <a:rPr kumimoji="0" lang="en-US" sz="2000" b="1" kern="1200" dirty="0">
                          <a:solidFill>
                            <a:schemeClr val="tx1"/>
                          </a:solidFill>
                          <a:effectLst/>
                          <a:latin typeface="Courier New" pitchFamily="49" charset="0"/>
                          <a:ea typeface="+mn-ea"/>
                          <a:cs typeface="Courier New" pitchFamily="49" charset="0"/>
                        </a:rPr>
                        <a:t> </a:t>
                      </a:r>
                      <a:r>
                        <a:rPr kumimoji="0" lang="en-US" sz="2000" b="0" kern="1200" dirty="0" smtClean="0">
                          <a:solidFill>
                            <a:schemeClr val="tx1"/>
                          </a:solidFill>
                          <a:effectLst/>
                          <a:latin typeface="Courier New" pitchFamily="49" charset="0"/>
                          <a:ea typeface="+mn-ea"/>
                          <a:cs typeface="Courier New" pitchFamily="49" charset="0"/>
                        </a:rPr>
                        <a:t>Enter the file name in which you want to write ? D2.txt </a:t>
                      </a:r>
                      <a:r>
                        <a:rPr kumimoji="0" lang="en-US" sz="2000" b="1" kern="1200" dirty="0" smtClean="0">
                          <a:solidFill>
                            <a:schemeClr val="tx1"/>
                          </a:solidFill>
                          <a:effectLst/>
                          <a:latin typeface="Courier New" pitchFamily="49" charset="0"/>
                          <a:ea typeface="+mn-ea"/>
                          <a:cs typeface="Courier New" pitchFamily="49" charset="0"/>
                        </a:rPr>
                        <a:t>Now open D2.txt</a:t>
                      </a:r>
                      <a:endParaRPr kumimoji="0" lang="en-US" sz="2000" b="1" kern="1200" dirty="0">
                        <a:solidFill>
                          <a:schemeClr val="tx1"/>
                        </a:solidFill>
                        <a:effectLst/>
                        <a:latin typeface="Courier New" pitchFamily="49" charset="0"/>
                        <a:ea typeface="+mn-ea"/>
                        <a:cs typeface="Courier New" pitchFamily="49" charset="0"/>
                      </a:endParaRPr>
                    </a:p>
                    <a:p>
                      <a:r>
                        <a:rPr lang="en-US" sz="2000" dirty="0" smtClean="0">
                          <a:solidFill>
                            <a:schemeClr val="tx1"/>
                          </a:solidFill>
                        </a:rPr>
                        <a:t>515 649 583 772 983 739 959 889 742 910 663</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29247034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lstStyle/>
          <a:p>
            <a:pPr eaLnBrk="1" hangingPunct="1"/>
            <a:r>
              <a:rPr lang="en-US" altLang="en-US" smtClean="0">
                <a:ea typeface="ＭＳ Ｐゴシック" pitchFamily="34" charset="-128"/>
              </a:rPr>
              <a:t>What You Need In Order To Read </a:t>
            </a:r>
            <a:br>
              <a:rPr lang="en-US" altLang="en-US" smtClean="0">
                <a:ea typeface="ＭＳ Ｐゴシック" pitchFamily="34" charset="-128"/>
              </a:rPr>
            </a:br>
            <a:r>
              <a:rPr lang="en-US" altLang="en-US" smtClean="0">
                <a:ea typeface="ＭＳ Ｐゴシック" pitchFamily="34" charset="-128"/>
              </a:rPr>
              <a:t>Information From A File</a:t>
            </a:r>
          </a:p>
        </p:txBody>
      </p:sp>
      <p:sp>
        <p:nvSpPr>
          <p:cNvPr id="14339" name="Rectangle 3"/>
          <p:cNvSpPr>
            <a:spLocks noGrp="1" noChangeArrowheads="1"/>
          </p:cNvSpPr>
          <p:nvPr>
            <p:ph type="body" idx="4294967295"/>
          </p:nvPr>
        </p:nvSpPr>
        <p:spPr/>
        <p:txBody>
          <a:bodyPr/>
          <a:lstStyle/>
          <a:p>
            <a:pPr marL="457200" indent="-457200" eaLnBrk="1" hangingPunct="1">
              <a:buFontTx/>
              <a:buAutoNum type="arabicPeriod"/>
            </a:pPr>
            <a:r>
              <a:rPr lang="en-US" altLang="en-US" smtClean="0">
                <a:ea typeface="ＭＳ Ｐゴシック" pitchFamily="34" charset="-128"/>
              </a:rPr>
              <a:t>Open the file and associate the file with a file variable.</a:t>
            </a:r>
          </a:p>
          <a:p>
            <a:pPr marL="457200" indent="-457200" eaLnBrk="1" hangingPunct="1">
              <a:buFontTx/>
              <a:buAutoNum type="arabicPeriod"/>
            </a:pPr>
            <a:r>
              <a:rPr lang="en-US" altLang="en-US" smtClean="0">
                <a:ea typeface="ＭＳ Ｐゴシック" pitchFamily="34" charset="-128"/>
              </a:rPr>
              <a:t>A command to read the information.</a:t>
            </a:r>
          </a:p>
          <a:p>
            <a:pPr marL="457200" indent="-457200" eaLnBrk="1" hangingPunct="1">
              <a:buFontTx/>
              <a:buAutoNum type="arabicPeriod"/>
            </a:pPr>
            <a:r>
              <a:rPr lang="en-US" altLang="en-US" smtClean="0">
                <a:ea typeface="ＭＳ Ｐゴシック" pitchFamily="34" charset="-128"/>
              </a:rPr>
              <a:t>A command to close the file.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CC"/>
        </a:solid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37180</TotalTime>
  <Words>2081</Words>
  <Application>Microsoft Office PowerPoint</Application>
  <PresentationFormat>On-screen Show (4:3)</PresentationFormat>
  <Paragraphs>325</Paragraphs>
  <Slides>23</Slides>
  <Notes>9</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Introduction To Files In Python</vt:lpstr>
      <vt:lpstr>What You Need To Write Information To A File</vt:lpstr>
      <vt:lpstr>Opening The File</vt:lpstr>
      <vt:lpstr>2. Writing To A File</vt:lpstr>
      <vt:lpstr>3. Closing The File</vt:lpstr>
      <vt:lpstr>PowerPoint Presentation</vt:lpstr>
      <vt:lpstr>PowerPoint Presentation</vt:lpstr>
      <vt:lpstr>PowerPoint Presentation</vt:lpstr>
      <vt:lpstr>What You Need In Order To Read  Information From A File</vt:lpstr>
      <vt:lpstr>Opening Files</vt:lpstr>
      <vt:lpstr>Positioning The File Pointer</vt:lpstr>
      <vt:lpstr>Reading Information From Files</vt:lpstr>
      <vt:lpstr>3. Closing The File</vt:lpstr>
      <vt:lpstr>PowerPoint Presentation</vt:lpstr>
      <vt:lpstr>Reading text from a file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files in Python</dc:title>
  <dc:creator>James Tam</dc:creator>
  <cp:keywords>Files;Storing information;Python;Text files</cp:keywords>
  <cp:lastModifiedBy>home</cp:lastModifiedBy>
  <cp:revision>806</cp:revision>
  <dcterms:created xsi:type="dcterms:W3CDTF">2013-08-26T22:54:00Z</dcterms:created>
  <dcterms:modified xsi:type="dcterms:W3CDTF">2021-02-05T23:43:38Z</dcterms:modified>
</cp:coreProperties>
</file>