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92"/>
  </p:notesMasterIdLst>
  <p:sldIdLst>
    <p:sldId id="256" r:id="rId2"/>
    <p:sldId id="349" r:id="rId3"/>
    <p:sldId id="257" r:id="rId4"/>
    <p:sldId id="350" r:id="rId5"/>
    <p:sldId id="351" r:id="rId6"/>
    <p:sldId id="352" r:id="rId7"/>
    <p:sldId id="357" r:id="rId8"/>
    <p:sldId id="258" r:id="rId9"/>
    <p:sldId id="259" r:id="rId10"/>
    <p:sldId id="260" r:id="rId11"/>
    <p:sldId id="261" r:id="rId12"/>
    <p:sldId id="262" r:id="rId13"/>
    <p:sldId id="263" r:id="rId14"/>
    <p:sldId id="264" r:id="rId15"/>
    <p:sldId id="272" r:id="rId16"/>
    <p:sldId id="273" r:id="rId17"/>
    <p:sldId id="265" r:id="rId18"/>
    <p:sldId id="266" r:id="rId19"/>
    <p:sldId id="267" r:id="rId20"/>
    <p:sldId id="274" r:id="rId21"/>
    <p:sldId id="297" r:id="rId22"/>
    <p:sldId id="268" r:id="rId23"/>
    <p:sldId id="269" r:id="rId24"/>
    <p:sldId id="298" r:id="rId25"/>
    <p:sldId id="270" r:id="rId26"/>
    <p:sldId id="271" r:id="rId27"/>
    <p:sldId id="275" r:id="rId28"/>
    <p:sldId id="276" r:id="rId29"/>
    <p:sldId id="323" r:id="rId30"/>
    <p:sldId id="277" r:id="rId31"/>
    <p:sldId id="324" r:id="rId32"/>
    <p:sldId id="278" r:id="rId33"/>
    <p:sldId id="325" r:id="rId34"/>
    <p:sldId id="279" r:id="rId35"/>
    <p:sldId id="326" r:id="rId36"/>
    <p:sldId id="327" r:id="rId37"/>
    <p:sldId id="328" r:id="rId38"/>
    <p:sldId id="329" r:id="rId39"/>
    <p:sldId id="330" r:id="rId40"/>
    <p:sldId id="331" r:id="rId41"/>
    <p:sldId id="332" r:id="rId42"/>
    <p:sldId id="333" r:id="rId43"/>
    <p:sldId id="280" r:id="rId44"/>
    <p:sldId id="358" r:id="rId45"/>
    <p:sldId id="281" r:id="rId46"/>
    <p:sldId id="334" r:id="rId47"/>
    <p:sldId id="362" r:id="rId48"/>
    <p:sldId id="282" r:id="rId49"/>
    <p:sldId id="335" r:id="rId50"/>
    <p:sldId id="336" r:id="rId51"/>
    <p:sldId id="338" r:id="rId52"/>
    <p:sldId id="363" r:id="rId53"/>
    <p:sldId id="283" r:id="rId54"/>
    <p:sldId id="299" r:id="rId55"/>
    <p:sldId id="301" r:id="rId56"/>
    <p:sldId id="302" r:id="rId57"/>
    <p:sldId id="303" r:id="rId58"/>
    <p:sldId id="304" r:id="rId59"/>
    <p:sldId id="284" r:id="rId60"/>
    <p:sldId id="305" r:id="rId61"/>
    <p:sldId id="285" r:id="rId62"/>
    <p:sldId id="286" r:id="rId63"/>
    <p:sldId id="287" r:id="rId64"/>
    <p:sldId id="306" r:id="rId65"/>
    <p:sldId id="288" r:id="rId66"/>
    <p:sldId id="289" r:id="rId67"/>
    <p:sldId id="290" r:id="rId68"/>
    <p:sldId id="307" r:id="rId69"/>
    <p:sldId id="291" r:id="rId70"/>
    <p:sldId id="308" r:id="rId71"/>
    <p:sldId id="309" r:id="rId72"/>
    <p:sldId id="310" r:id="rId73"/>
    <p:sldId id="311" r:id="rId74"/>
    <p:sldId id="292" r:id="rId75"/>
    <p:sldId id="313" r:id="rId76"/>
    <p:sldId id="314" r:id="rId77"/>
    <p:sldId id="293" r:id="rId78"/>
    <p:sldId id="294" r:id="rId79"/>
    <p:sldId id="315" r:id="rId80"/>
    <p:sldId id="318" r:id="rId81"/>
    <p:sldId id="317" r:id="rId82"/>
    <p:sldId id="316" r:id="rId83"/>
    <p:sldId id="295" r:id="rId84"/>
    <p:sldId id="348" r:id="rId85"/>
    <p:sldId id="296" r:id="rId86"/>
    <p:sldId id="319" r:id="rId87"/>
    <p:sldId id="353" r:id="rId88"/>
    <p:sldId id="354" r:id="rId89"/>
    <p:sldId id="322" r:id="rId90"/>
    <p:sldId id="341"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4" autoAdjust="0"/>
    <p:restoredTop sz="94689"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1198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5F799-1716-4C22-A45A-C2F4851FF6AE}" type="datetimeFigureOut">
              <a:rPr lang="en-IN" smtClean="0"/>
              <a:t>30-08-2016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72895-6D9D-4128-99B7-1E3F08424FA7}" type="slidenum">
              <a:rPr lang="en-IN" smtClean="0"/>
              <a:t>‹#›</a:t>
            </a:fld>
            <a:endParaRPr lang="en-IN"/>
          </a:p>
        </p:txBody>
      </p:sp>
    </p:spTree>
    <p:extLst>
      <p:ext uri="{BB962C8B-B14F-4D97-AF65-F5344CB8AC3E}">
        <p14:creationId xmlns:p14="http://schemas.microsoft.com/office/powerpoint/2010/main" val="2411458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072895-6D9D-4128-99B7-1E3F08424FA7}" type="slidenum">
              <a:rPr lang="en-IN" smtClean="0"/>
              <a:t>85</a:t>
            </a:fld>
            <a:endParaRPr lang="en-IN"/>
          </a:p>
        </p:txBody>
      </p:sp>
    </p:spTree>
    <p:extLst>
      <p:ext uri="{BB962C8B-B14F-4D97-AF65-F5344CB8AC3E}">
        <p14:creationId xmlns:p14="http://schemas.microsoft.com/office/powerpoint/2010/main" val="54110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143000"/>
            <a:ext cx="7772400" cy="1470025"/>
          </a:xfrm>
        </p:spPr>
        <p:txBody>
          <a:bodyPr>
            <a:normAutofit/>
          </a:bodyPr>
          <a:lstStyle/>
          <a:p>
            <a:r>
              <a:rPr lang="en-US" sz="4800" b="1" dirty="0" smtClean="0"/>
              <a:t>Neuromuscular Monitoring</a:t>
            </a:r>
            <a:endParaRPr lang="en-US" sz="4800" b="1" dirty="0"/>
          </a:p>
        </p:txBody>
      </p:sp>
      <p:sp>
        <p:nvSpPr>
          <p:cNvPr id="3" name="Subtitle 2"/>
          <p:cNvSpPr>
            <a:spLocks noGrp="1"/>
          </p:cNvSpPr>
          <p:nvPr>
            <p:ph type="subTitle" idx="1"/>
          </p:nvPr>
        </p:nvSpPr>
        <p:spPr>
          <a:xfrm>
            <a:off x="2590800" y="3581400"/>
            <a:ext cx="6400800" cy="2438400"/>
          </a:xfrm>
        </p:spPr>
        <p:txBody>
          <a:bodyPr>
            <a:normAutofit fontScale="85000" lnSpcReduction="20000"/>
          </a:bodyPr>
          <a:lstStyle/>
          <a:p>
            <a:endParaRPr lang="en-US" dirty="0" smtClean="0"/>
          </a:p>
          <a:p>
            <a:endParaRPr lang="en-US" dirty="0" smtClean="0"/>
          </a:p>
          <a:p>
            <a:endParaRPr lang="en-US" dirty="0" smtClean="0"/>
          </a:p>
          <a:p>
            <a:r>
              <a:rPr lang="en-US" sz="4100" dirty="0" smtClean="0"/>
              <a:t>Moderator </a:t>
            </a:r>
            <a:r>
              <a:rPr lang="en-US" sz="4100" smtClean="0"/>
              <a:t>: DR.ANUP N R</a:t>
            </a:r>
            <a:endParaRPr lang="en-US" sz="4100" dirty="0" smtClean="0"/>
          </a:p>
          <a:p>
            <a:r>
              <a:rPr lang="en-US" sz="4100" dirty="0" smtClean="0"/>
              <a:t>      </a:t>
            </a:r>
            <a:r>
              <a:rPr lang="en-US" sz="4100" dirty="0" err="1" smtClean="0"/>
              <a:t>Presentor</a:t>
            </a:r>
            <a:r>
              <a:rPr lang="en-US" sz="4100" dirty="0" smtClean="0"/>
              <a:t> : DR.DINESH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Patterns of Nerve Stimulation</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r>
              <a:rPr lang="en-US" sz="4400" dirty="0" smtClean="0"/>
              <a:t>Single-twitch</a:t>
            </a:r>
          </a:p>
          <a:p>
            <a:r>
              <a:rPr lang="en-US" sz="4400" dirty="0" smtClean="0"/>
              <a:t>TOF </a:t>
            </a:r>
          </a:p>
          <a:p>
            <a:r>
              <a:rPr lang="en-US" sz="4400" dirty="0" err="1" smtClean="0"/>
              <a:t>Tetanic</a:t>
            </a:r>
            <a:endParaRPr lang="en-US" sz="4400" dirty="0" smtClean="0"/>
          </a:p>
          <a:p>
            <a:r>
              <a:rPr lang="en-US" sz="4400" dirty="0"/>
              <a:t>P</a:t>
            </a:r>
            <a:r>
              <a:rPr lang="en-US" sz="4400" dirty="0" smtClean="0"/>
              <a:t>ost-</a:t>
            </a:r>
            <a:r>
              <a:rPr lang="en-US" sz="4400" dirty="0" err="1" smtClean="0"/>
              <a:t>tetanic</a:t>
            </a:r>
            <a:r>
              <a:rPr lang="en-US" sz="4400" dirty="0" smtClean="0"/>
              <a:t> </a:t>
            </a:r>
            <a:r>
              <a:rPr lang="en-US" sz="4400" dirty="0"/>
              <a:t>count (</a:t>
            </a:r>
            <a:r>
              <a:rPr lang="en-US" sz="4400" dirty="0" smtClean="0"/>
              <a:t>PTC)</a:t>
            </a:r>
          </a:p>
          <a:p>
            <a:r>
              <a:rPr lang="en-US" sz="4400" dirty="0"/>
              <a:t>D</a:t>
            </a:r>
            <a:r>
              <a:rPr lang="en-US" sz="4400" dirty="0" smtClean="0"/>
              <a:t>ouble-burst </a:t>
            </a:r>
            <a:r>
              <a:rPr lang="en-US" sz="4400" dirty="0"/>
              <a:t>stimulation (DBS).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Single-Twitch Stimulation </a:t>
            </a:r>
            <a:br>
              <a:rPr lang="en-US" b="1" dirty="0" smtClean="0"/>
            </a:b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b="1" dirty="0" smtClean="0"/>
              <a:t>Single </a:t>
            </a:r>
            <a:r>
              <a:rPr lang="en-US" b="1" dirty="0" err="1"/>
              <a:t>supramaximal</a:t>
            </a:r>
            <a:r>
              <a:rPr lang="en-US" b="1" dirty="0"/>
              <a:t> electrical stimuli </a:t>
            </a:r>
            <a:r>
              <a:rPr lang="en-US" dirty="0"/>
              <a:t>are applied to a peripheral motor nerve at frequencies ranging from </a:t>
            </a:r>
            <a:r>
              <a:rPr lang="en-US" b="1" dirty="0"/>
              <a:t>1.0 Hz </a:t>
            </a:r>
            <a:r>
              <a:rPr lang="en-US" dirty="0"/>
              <a:t>(once every second) to </a:t>
            </a:r>
            <a:r>
              <a:rPr lang="en-US" b="1" dirty="0"/>
              <a:t>0.1 Hz </a:t>
            </a:r>
            <a:r>
              <a:rPr lang="en-US" dirty="0"/>
              <a:t>(once every 10 seconds) . </a:t>
            </a:r>
            <a:endParaRPr lang="en-US" dirty="0" smtClean="0"/>
          </a:p>
          <a:p>
            <a:endParaRPr lang="en-US" dirty="0"/>
          </a:p>
          <a:p>
            <a:endParaRPr lang="en-US" dirty="0" smtClean="0"/>
          </a:p>
          <a:p>
            <a:r>
              <a:rPr lang="en-US" dirty="0" smtClean="0"/>
              <a:t>The </a:t>
            </a:r>
            <a:r>
              <a:rPr lang="en-US" dirty="0"/>
              <a:t>response to single-twitch stimulation depends on the </a:t>
            </a:r>
            <a:r>
              <a:rPr lang="en-US" b="1" dirty="0"/>
              <a:t>frequency </a:t>
            </a:r>
            <a:r>
              <a:rPr lang="en-US" dirty="0"/>
              <a:t>at which the individual stimuli are applied. </a:t>
            </a:r>
          </a:p>
          <a:p>
            <a:endParaRPr lang="en-US" dirty="0" smtClean="0"/>
          </a:p>
          <a:p>
            <a:endParaRPr lang="en-US" dirty="0" smtClean="0"/>
          </a:p>
          <a:p>
            <a:r>
              <a:rPr lang="en-US" dirty="0" smtClean="0"/>
              <a:t>Because </a:t>
            </a:r>
            <a:r>
              <a:rPr lang="en-US" dirty="0"/>
              <a:t>1-Hz stimulation </a:t>
            </a:r>
            <a:r>
              <a:rPr lang="en-US" b="1" dirty="0"/>
              <a:t>shortens the time necessary to determine </a:t>
            </a:r>
            <a:r>
              <a:rPr lang="en-US" b="1" dirty="0" err="1"/>
              <a:t>supramaximal</a:t>
            </a:r>
            <a:r>
              <a:rPr lang="en-US" b="1" dirty="0"/>
              <a:t> stimulation</a:t>
            </a:r>
            <a:r>
              <a:rPr lang="en-US" dirty="0"/>
              <a:t>, this frequency is sometimes used during induction of </a:t>
            </a:r>
            <a:r>
              <a:rPr lang="en-US" dirty="0" smtClean="0"/>
              <a:t>anesthesia. </a:t>
            </a:r>
          </a:p>
          <a:p>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036F01.gif"/>
          <p:cNvPicPr>
            <a:picLocks noGrp="1" noChangeAspect="1"/>
          </p:cNvPicPr>
          <p:nvPr>
            <p:ph idx="4294967295"/>
          </p:nvPr>
        </p:nvPicPr>
        <p:blipFill>
          <a:blip r:embed="rId2" cstate="print"/>
          <a:stretch>
            <a:fillRect/>
          </a:stretch>
        </p:blipFill>
        <p:spPr>
          <a:xfrm>
            <a:off x="1676400" y="609600"/>
            <a:ext cx="5984875" cy="546893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Train-of-Four Stimulation </a:t>
            </a:r>
            <a:br>
              <a:rPr lang="en-US" b="1" dirty="0" smtClean="0"/>
            </a:b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First described by Ali et al.</a:t>
            </a:r>
          </a:p>
          <a:p>
            <a:r>
              <a:rPr lang="en-US" dirty="0" smtClean="0"/>
              <a:t>Four </a:t>
            </a:r>
            <a:r>
              <a:rPr lang="en-US" dirty="0" err="1"/>
              <a:t>supramaximal</a:t>
            </a:r>
            <a:r>
              <a:rPr lang="en-US" dirty="0"/>
              <a:t> stimuli are given </a:t>
            </a:r>
            <a:r>
              <a:rPr lang="en-US" b="1" dirty="0"/>
              <a:t>every 0.5 second (2 Hz).</a:t>
            </a:r>
            <a:r>
              <a:rPr lang="en-US" dirty="0"/>
              <a:t> </a:t>
            </a:r>
          </a:p>
          <a:p>
            <a:endParaRPr lang="en-US" dirty="0" smtClean="0"/>
          </a:p>
          <a:p>
            <a:r>
              <a:rPr lang="en-US" dirty="0" smtClean="0"/>
              <a:t>When </a:t>
            </a:r>
            <a:r>
              <a:rPr lang="en-US" dirty="0"/>
              <a:t>used continuously, each set (train) of stimuli is normally repeated every </a:t>
            </a:r>
            <a:r>
              <a:rPr lang="en-US" b="1" dirty="0"/>
              <a:t>10th to 20th second</a:t>
            </a:r>
            <a:r>
              <a:rPr lang="en-US" dirty="0"/>
              <a:t>. </a:t>
            </a:r>
          </a:p>
          <a:p>
            <a:endParaRPr lang="en-US" dirty="0" smtClean="0"/>
          </a:p>
          <a:p>
            <a:r>
              <a:rPr lang="en-US" dirty="0" smtClean="0"/>
              <a:t>Each </a:t>
            </a:r>
            <a:r>
              <a:rPr lang="en-US" dirty="0"/>
              <a:t>stimulus in the train causes </a:t>
            </a:r>
            <a:r>
              <a:rPr lang="en-US" b="1" dirty="0"/>
              <a:t>the muscle to contract</a:t>
            </a:r>
            <a:r>
              <a:rPr lang="en-US" dirty="0"/>
              <a:t>, and “fade” in the response provides the basis for evaluation. </a:t>
            </a:r>
          </a:p>
          <a:p>
            <a:endParaRPr lang="en-US" dirty="0" smtClean="0"/>
          </a:p>
          <a:p>
            <a:r>
              <a:rPr lang="en-US" dirty="0" smtClean="0"/>
              <a:t>That </a:t>
            </a:r>
            <a:r>
              <a:rPr lang="en-US" dirty="0"/>
              <a:t>is, dividing the </a:t>
            </a:r>
            <a:r>
              <a:rPr lang="en-US" b="1" dirty="0"/>
              <a:t>amplitude of the fourth response by the amplitude of the first response provides the TOF ratio</a:t>
            </a:r>
            <a:r>
              <a:rPr lang="en-US" dirty="0"/>
              <a:t>. </a:t>
            </a:r>
          </a:p>
          <a:p>
            <a:endParaRPr lang="en-US" dirty="0" smtClean="0"/>
          </a:p>
          <a:p>
            <a:r>
              <a:rPr lang="en-US" b="1" dirty="0" smtClean="0"/>
              <a:t>In </a:t>
            </a:r>
            <a:r>
              <a:rPr lang="en-US" b="1" dirty="0"/>
              <a:t>the control response </a:t>
            </a:r>
            <a:r>
              <a:rPr lang="en-US" dirty="0"/>
              <a:t>(the response obtained before the administration of a muscle relaxant), all four responses are ideally the same: the TOF ratio is 1.0.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a:xfrm>
            <a:off x="457200" y="609600"/>
            <a:ext cx="8229600" cy="5516563"/>
          </a:xfrm>
        </p:spPr>
        <p:txBody>
          <a:bodyPr>
            <a:normAutofit fontScale="70000" lnSpcReduction="20000"/>
          </a:bodyPr>
          <a:lstStyle/>
          <a:p>
            <a:r>
              <a:rPr lang="en-US" dirty="0"/>
              <a:t>During a </a:t>
            </a:r>
            <a:r>
              <a:rPr lang="en-US" b="1" dirty="0"/>
              <a:t>partial nondepolarizing block</a:t>
            </a:r>
            <a:r>
              <a:rPr lang="en-US" dirty="0"/>
              <a:t>, the ratio decreases (fades) and is inversely proportional to the degree of blockade. </a:t>
            </a:r>
          </a:p>
          <a:p>
            <a:endParaRPr lang="en-US" dirty="0" smtClean="0"/>
          </a:p>
          <a:p>
            <a:r>
              <a:rPr lang="en-US" dirty="0" smtClean="0"/>
              <a:t>During </a:t>
            </a:r>
            <a:r>
              <a:rPr lang="en-US" dirty="0"/>
              <a:t>a </a:t>
            </a:r>
            <a:r>
              <a:rPr lang="en-US" b="1" dirty="0"/>
              <a:t>partial depolarizing block</a:t>
            </a:r>
            <a:r>
              <a:rPr lang="en-US" dirty="0"/>
              <a:t>, no fade occurs in the TOF response; ideally, the TOF ratio is approximately 1.0. </a:t>
            </a:r>
          </a:p>
          <a:p>
            <a:endParaRPr lang="en-US" dirty="0" smtClean="0"/>
          </a:p>
          <a:p>
            <a:r>
              <a:rPr lang="en-US" dirty="0" smtClean="0"/>
              <a:t>Fade </a:t>
            </a:r>
            <a:r>
              <a:rPr lang="en-US" dirty="0"/>
              <a:t>in the TOF response after injection of </a:t>
            </a:r>
            <a:r>
              <a:rPr lang="en-US" dirty="0" err="1"/>
              <a:t>succinylcholine</a:t>
            </a:r>
            <a:r>
              <a:rPr lang="en-US" dirty="0"/>
              <a:t> signifies the development of a </a:t>
            </a:r>
            <a:r>
              <a:rPr lang="en-US" b="1" dirty="0"/>
              <a:t>phase II block</a:t>
            </a:r>
            <a:r>
              <a:rPr lang="en-US" dirty="0"/>
              <a:t>.</a:t>
            </a:r>
          </a:p>
          <a:p>
            <a:endParaRPr lang="en-US" dirty="0" smtClean="0"/>
          </a:p>
          <a:p>
            <a:r>
              <a:rPr lang="en-US" dirty="0" smtClean="0"/>
              <a:t>The </a:t>
            </a:r>
            <a:r>
              <a:rPr lang="en-US" dirty="0"/>
              <a:t>advantages of TOF stimulation are </a:t>
            </a:r>
            <a:r>
              <a:rPr lang="en-US" b="1" dirty="0"/>
              <a:t>greatest during nondepolarizing blockade </a:t>
            </a:r>
            <a:r>
              <a:rPr lang="en-US" dirty="0"/>
              <a:t>because the degree of block can be read directly from the TOF response even though a preoperative value is lacking. </a:t>
            </a:r>
          </a:p>
          <a:p>
            <a:endParaRPr lang="en-US" dirty="0" smtClean="0"/>
          </a:p>
          <a:p>
            <a:r>
              <a:rPr lang="en-US" dirty="0" smtClean="0"/>
              <a:t>In </a:t>
            </a:r>
            <a:r>
              <a:rPr lang="en-US" dirty="0"/>
              <a:t>addition, TOF stimulation has some advantages over </a:t>
            </a:r>
            <a:r>
              <a:rPr lang="en-US" dirty="0" err="1"/>
              <a:t>tetanic</a:t>
            </a:r>
            <a:r>
              <a:rPr lang="en-US" dirty="0"/>
              <a:t> stimulation: </a:t>
            </a:r>
            <a:r>
              <a:rPr lang="en-US" b="1" dirty="0"/>
              <a:t>it is less painful </a:t>
            </a:r>
            <a:r>
              <a:rPr lang="en-US" dirty="0"/>
              <a:t>and, unlike </a:t>
            </a:r>
            <a:r>
              <a:rPr lang="en-US" dirty="0" err="1"/>
              <a:t>tetanic</a:t>
            </a:r>
            <a:r>
              <a:rPr lang="en-US" dirty="0"/>
              <a:t> stimulation, </a:t>
            </a:r>
            <a:r>
              <a:rPr lang="en-US" b="1" dirty="0"/>
              <a:t>does not generally affect the degree of neuromuscular blockade.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036F02.gif"/>
          <p:cNvPicPr>
            <a:picLocks noGrp="1" noChangeAspect="1"/>
          </p:cNvPicPr>
          <p:nvPr>
            <p:ph idx="1"/>
          </p:nvPr>
        </p:nvPicPr>
        <p:blipFill>
          <a:blip r:embed="rId2" cstate="print"/>
          <a:stretch>
            <a:fillRect/>
          </a:stretch>
        </p:blipFill>
        <p:spPr>
          <a:xfrm>
            <a:off x="1066800" y="1143000"/>
            <a:ext cx="6840889" cy="5149056"/>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d05bb922913bc48b606f372b8ed3034.media.800x443.png"/>
          <p:cNvPicPr>
            <a:picLocks noGrp="1" noChangeAspect="1"/>
          </p:cNvPicPr>
          <p:nvPr>
            <p:ph idx="1"/>
          </p:nvPr>
        </p:nvPicPr>
        <p:blipFill>
          <a:blip r:embed="rId2" cstate="print"/>
          <a:stretch>
            <a:fillRect/>
          </a:stretch>
        </p:blipFill>
        <p:spPr>
          <a:xfrm>
            <a:off x="685800" y="914400"/>
            <a:ext cx="7620000" cy="4829969"/>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err="1" smtClean="0"/>
              <a:t>Tetanic</a:t>
            </a:r>
            <a:r>
              <a:rPr lang="en-US" b="1" dirty="0" smtClean="0"/>
              <a:t> Stimulation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Tetanic</a:t>
            </a:r>
            <a:r>
              <a:rPr lang="en-US" dirty="0" smtClean="0"/>
              <a:t> </a:t>
            </a:r>
            <a:r>
              <a:rPr lang="en-US" dirty="0"/>
              <a:t>stimulation consists of </a:t>
            </a:r>
            <a:r>
              <a:rPr lang="en-US" b="1" dirty="0"/>
              <a:t>very rapid</a:t>
            </a:r>
            <a:r>
              <a:rPr lang="en-US" dirty="0"/>
              <a:t> (e.g., 30-, 50-, or 100-Hz) delivery of electrical stimuli. </a:t>
            </a:r>
          </a:p>
          <a:p>
            <a:endParaRPr lang="en-US" dirty="0" smtClean="0"/>
          </a:p>
          <a:p>
            <a:r>
              <a:rPr lang="en-US" dirty="0" smtClean="0"/>
              <a:t>The </a:t>
            </a:r>
            <a:r>
              <a:rPr lang="en-US" dirty="0"/>
              <a:t>most commonly used pattern in clinical practice is </a:t>
            </a:r>
            <a:r>
              <a:rPr lang="en-US" b="1" dirty="0"/>
              <a:t>50-Hz stimulation given for 5 seconds</a:t>
            </a:r>
            <a:r>
              <a:rPr lang="en-US" dirty="0"/>
              <a:t>, although some investigators have advocated the use of 50-, 100-, and even 200-Hz stimulation for 1 second. </a:t>
            </a:r>
          </a:p>
          <a:p>
            <a:endParaRPr lang="en-US" dirty="0" smtClean="0"/>
          </a:p>
          <a:p>
            <a:r>
              <a:rPr lang="en-US" dirty="0" smtClean="0"/>
              <a:t>During </a:t>
            </a:r>
            <a:r>
              <a:rPr lang="en-US" b="1" dirty="0"/>
              <a:t>normal neuromuscular transmission </a:t>
            </a:r>
            <a:r>
              <a:rPr lang="en-US" dirty="0"/>
              <a:t>and </a:t>
            </a:r>
            <a:r>
              <a:rPr lang="en-US" b="1" dirty="0"/>
              <a:t>a pure depolarizing block</a:t>
            </a:r>
            <a:r>
              <a:rPr lang="en-US" dirty="0"/>
              <a:t>, the muscle response to 50-Hz </a:t>
            </a:r>
            <a:r>
              <a:rPr lang="en-US" dirty="0" err="1"/>
              <a:t>tetanic</a:t>
            </a:r>
            <a:r>
              <a:rPr lang="en-US" dirty="0"/>
              <a:t> stimulation for 5 seconds is sustained.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457200" y="533400"/>
            <a:ext cx="8229600" cy="5592763"/>
          </a:xfrm>
        </p:spPr>
        <p:txBody>
          <a:bodyPr>
            <a:normAutofit fontScale="85000" lnSpcReduction="20000"/>
          </a:bodyPr>
          <a:lstStyle/>
          <a:p>
            <a:r>
              <a:rPr lang="en-US" dirty="0"/>
              <a:t>During a </a:t>
            </a:r>
            <a:r>
              <a:rPr lang="en-US" b="1" dirty="0"/>
              <a:t>nondepolarizing block </a:t>
            </a:r>
            <a:r>
              <a:rPr lang="en-US" dirty="0"/>
              <a:t>and </a:t>
            </a:r>
            <a:r>
              <a:rPr lang="en-US" b="1" dirty="0"/>
              <a:t>a phase II block </a:t>
            </a:r>
            <a:r>
              <a:rPr lang="en-US" dirty="0"/>
              <a:t>after the injection of </a:t>
            </a:r>
            <a:r>
              <a:rPr lang="en-US" dirty="0" err="1"/>
              <a:t>succinylcholine</a:t>
            </a:r>
            <a:r>
              <a:rPr lang="en-US" dirty="0"/>
              <a:t>, the response will not be sustained (i.e., fade occurs)</a:t>
            </a:r>
          </a:p>
          <a:p>
            <a:endParaRPr lang="en-US" dirty="0" smtClean="0"/>
          </a:p>
          <a:p>
            <a:r>
              <a:rPr lang="en-US" dirty="0" smtClean="0"/>
              <a:t>Fade </a:t>
            </a:r>
            <a:r>
              <a:rPr lang="en-US" dirty="0"/>
              <a:t>in response to </a:t>
            </a:r>
            <a:r>
              <a:rPr lang="en-US" dirty="0" err="1"/>
              <a:t>tetanic</a:t>
            </a:r>
            <a:r>
              <a:rPr lang="en-US" dirty="0"/>
              <a:t> stimulation is normally considered a </a:t>
            </a:r>
            <a:r>
              <a:rPr lang="en-US" b="1" dirty="0" err="1"/>
              <a:t>presynaptic</a:t>
            </a:r>
            <a:r>
              <a:rPr lang="en-US" b="1" dirty="0"/>
              <a:t> event</a:t>
            </a:r>
            <a:r>
              <a:rPr lang="en-US" dirty="0"/>
              <a:t>; the traditional explanation is that at the start of </a:t>
            </a:r>
            <a:r>
              <a:rPr lang="en-US" dirty="0" err="1"/>
              <a:t>tetanic</a:t>
            </a:r>
            <a:r>
              <a:rPr lang="en-US" dirty="0"/>
              <a:t> stimulation, </a:t>
            </a:r>
            <a:r>
              <a:rPr lang="en-US" b="1" dirty="0"/>
              <a:t>large amounts of acetylcholine are released </a:t>
            </a:r>
            <a:r>
              <a:rPr lang="en-US" dirty="0"/>
              <a:t>from immediately available stores in the nerve terminal. </a:t>
            </a:r>
            <a:endParaRPr lang="en-US" dirty="0" smtClean="0"/>
          </a:p>
          <a:p>
            <a:endParaRPr lang="en-US" dirty="0"/>
          </a:p>
          <a:p>
            <a:r>
              <a:rPr lang="en-US" dirty="0"/>
              <a:t>As these stores become depleted, the rate of acetylcholine release decreases until </a:t>
            </a:r>
            <a:r>
              <a:rPr lang="en-US" b="1" dirty="0"/>
              <a:t>equilibrium between mobilization and synthesis</a:t>
            </a:r>
            <a:r>
              <a:rPr lang="en-US" dirty="0"/>
              <a:t> of acetylcholine is achieved.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smtClean="0"/>
              <a:t>When the “</a:t>
            </a:r>
            <a:r>
              <a:rPr lang="en-US" b="1" dirty="0" smtClean="0"/>
              <a:t>margin of safety</a:t>
            </a:r>
            <a:r>
              <a:rPr lang="en-US" dirty="0" smtClean="0"/>
              <a:t>” at the postsynaptic membrane (i.e., the number of free cholinergic receptors) is reduced by nondepolarizing neuromuscular blocking drugs, a </a:t>
            </a:r>
            <a:r>
              <a:rPr lang="en-US" b="1" dirty="0" smtClean="0"/>
              <a:t>typical reduction in twitch height is seen with a fade </a:t>
            </a:r>
            <a:r>
              <a:rPr lang="en-US" dirty="0" smtClean="0"/>
              <a:t>during, for instance, repetitive stimulation. </a:t>
            </a:r>
          </a:p>
          <a:p>
            <a:endParaRPr lang="en-US" dirty="0" smtClean="0"/>
          </a:p>
          <a:p>
            <a:endParaRPr lang="en-US" dirty="0" smtClean="0"/>
          </a:p>
          <a:p>
            <a:r>
              <a:rPr lang="en-US" dirty="0" smtClean="0"/>
              <a:t>In addition to this postsynaptic block, nondepolarizing neuromuscular blocking drugs </a:t>
            </a:r>
            <a:r>
              <a:rPr lang="en-US" b="1" dirty="0" smtClean="0"/>
              <a:t>may also block </a:t>
            </a:r>
            <a:r>
              <a:rPr lang="en-US" b="1" dirty="0" err="1" smtClean="0"/>
              <a:t>presynaptic</a:t>
            </a:r>
            <a:r>
              <a:rPr lang="en-US" b="1" dirty="0" smtClean="0"/>
              <a:t> neuronal-type acetylcholine receptors</a:t>
            </a:r>
            <a:r>
              <a:rPr lang="en-US" dirty="0" smtClean="0"/>
              <a:t>, thereby leading to impaired mobilization of acetylcholine within the nerve terminal.</a:t>
            </a:r>
          </a:p>
          <a:p>
            <a:endParaRPr lang="en-US" dirty="0" smtClean="0"/>
          </a:p>
          <a:p>
            <a:endParaRPr lang="en-US" dirty="0" smtClean="0"/>
          </a:p>
          <a:p>
            <a:r>
              <a:rPr lang="en-US" dirty="0" smtClean="0"/>
              <a:t>This effect substantially contributes to </a:t>
            </a:r>
            <a:r>
              <a:rPr lang="en-US" b="1" dirty="0" smtClean="0"/>
              <a:t>fade in the response to </a:t>
            </a:r>
            <a:r>
              <a:rPr lang="en-US" b="1" dirty="0" err="1" smtClean="0"/>
              <a:t>tetanic</a:t>
            </a:r>
            <a:r>
              <a:rPr lang="en-US" b="1" dirty="0" smtClean="0"/>
              <a:t> (and TOF) stimulation</a:t>
            </a:r>
            <a:r>
              <a:rPr lang="en-US" dirty="0" smtClean="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IN" dirty="0"/>
          </a:p>
        </p:txBody>
      </p:sp>
      <p:sp>
        <p:nvSpPr>
          <p:cNvPr id="3" name="Content Placeholder 2"/>
          <p:cNvSpPr>
            <a:spLocks noGrp="1"/>
          </p:cNvSpPr>
          <p:nvPr>
            <p:ph idx="1"/>
          </p:nvPr>
        </p:nvSpPr>
        <p:spPr/>
        <p:txBody>
          <a:bodyPr>
            <a:normAutofit fontScale="85000" lnSpcReduction="20000"/>
          </a:bodyPr>
          <a:lstStyle/>
          <a:p>
            <a:pPr>
              <a:defRPr/>
            </a:pPr>
            <a:r>
              <a:rPr lang="en-US" dirty="0"/>
              <a:t>Neuromuscular monitoring is based on two important issues: </a:t>
            </a:r>
          </a:p>
          <a:p>
            <a:pPr marL="823913" lvl="1" indent="-457200">
              <a:buFont typeface="Arial" panose="020B0604020202020204" pitchFamily="34" charset="0"/>
              <a:buChar char="•"/>
              <a:defRPr/>
            </a:pPr>
            <a:r>
              <a:rPr lang="en-US" dirty="0"/>
              <a:t>1. on the variable response to muscle relaxants and </a:t>
            </a:r>
          </a:p>
          <a:p>
            <a:pPr marL="823913" lvl="1" indent="-457200">
              <a:buFont typeface="Arial" panose="020B0604020202020204" pitchFamily="34" charset="0"/>
              <a:buChar char="•"/>
              <a:defRPr/>
            </a:pPr>
            <a:r>
              <a:rPr lang="en-US" dirty="0"/>
              <a:t>2 because of the narrow therapeutic window.</a:t>
            </a:r>
          </a:p>
          <a:p>
            <a:pPr>
              <a:defRPr/>
            </a:pPr>
            <a:endParaRPr lang="en-US" dirty="0"/>
          </a:p>
          <a:p>
            <a:pPr>
              <a:defRPr/>
            </a:pPr>
            <a:r>
              <a:rPr lang="en-US" dirty="0"/>
              <a:t>There is no detectable block until 75 to 85% of receptors are occupied and paralysis is complete at 90 to 95% receptor  occupancy. </a:t>
            </a:r>
          </a:p>
          <a:p>
            <a:pPr>
              <a:defRPr/>
            </a:pPr>
            <a:endParaRPr lang="en-US" dirty="0"/>
          </a:p>
          <a:p>
            <a:pPr>
              <a:defRPr/>
            </a:pPr>
            <a:r>
              <a:rPr lang="en-US" dirty="0"/>
              <a:t>Neuromuscular monitoring permit optimal surgical relaxation and reverses the block spontaneously or </a:t>
            </a:r>
            <a:r>
              <a:rPr lang="en-US" dirty="0" err="1"/>
              <a:t>revesed</a:t>
            </a:r>
            <a:r>
              <a:rPr lang="en-US" dirty="0"/>
              <a:t> quickly with antagonists.</a:t>
            </a:r>
          </a:p>
          <a:p>
            <a:endParaRPr lang="en-IN" dirty="0"/>
          </a:p>
        </p:txBody>
      </p:sp>
    </p:spTree>
    <p:extLst>
      <p:ext uri="{BB962C8B-B14F-4D97-AF65-F5344CB8AC3E}">
        <p14:creationId xmlns:p14="http://schemas.microsoft.com/office/powerpoint/2010/main" val="1788723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a:t>Although the degree of fade depends primarily on </a:t>
            </a:r>
            <a:r>
              <a:rPr lang="en-US" b="1" dirty="0"/>
              <a:t>the degree of neuromuscular blockade</a:t>
            </a:r>
            <a:r>
              <a:rPr lang="en-US" dirty="0"/>
              <a:t>, fade also depends </a:t>
            </a:r>
            <a:r>
              <a:rPr lang="en-US" b="1" dirty="0"/>
              <a:t>on the frequency (Hz) and the length (seconds) of stimulation </a:t>
            </a:r>
            <a:r>
              <a:rPr lang="en-US" dirty="0"/>
              <a:t>and on how often </a:t>
            </a:r>
            <a:r>
              <a:rPr lang="en-US" dirty="0" err="1"/>
              <a:t>tetanic</a:t>
            </a:r>
            <a:r>
              <a:rPr lang="en-US" dirty="0"/>
              <a:t> stimuli are applied. </a:t>
            </a:r>
          </a:p>
          <a:p>
            <a:endParaRPr lang="en-US" dirty="0" smtClean="0"/>
          </a:p>
          <a:p>
            <a:endParaRPr lang="en-US" dirty="0" smtClean="0"/>
          </a:p>
          <a:p>
            <a:r>
              <a:rPr lang="en-US" dirty="0" smtClean="0"/>
              <a:t>During </a:t>
            </a:r>
            <a:r>
              <a:rPr lang="en-US" b="1" dirty="0"/>
              <a:t>partial nondepolarizing blockade</a:t>
            </a:r>
            <a:r>
              <a:rPr lang="en-US" dirty="0"/>
              <a:t>, </a:t>
            </a:r>
            <a:r>
              <a:rPr lang="en-US" dirty="0" err="1"/>
              <a:t>tetanic</a:t>
            </a:r>
            <a:r>
              <a:rPr lang="en-US" dirty="0"/>
              <a:t> nerve stimulation is followed by a </a:t>
            </a:r>
            <a:r>
              <a:rPr lang="en-US" b="1" dirty="0"/>
              <a:t>post-</a:t>
            </a:r>
            <a:r>
              <a:rPr lang="en-US" b="1" dirty="0" err="1"/>
              <a:t>tetanic</a:t>
            </a:r>
            <a:r>
              <a:rPr lang="en-US" b="1" dirty="0"/>
              <a:t> increase in twitch tension </a:t>
            </a:r>
            <a:r>
              <a:rPr lang="en-US" dirty="0"/>
              <a:t>(i.e., post-</a:t>
            </a:r>
            <a:r>
              <a:rPr lang="en-US" dirty="0" err="1"/>
              <a:t>tetanic</a:t>
            </a:r>
            <a:r>
              <a:rPr lang="en-US" dirty="0"/>
              <a:t> facilitation of transmission). </a:t>
            </a:r>
          </a:p>
          <a:p>
            <a:endParaRPr lang="en-US" dirty="0" smtClean="0"/>
          </a:p>
          <a:p>
            <a:endParaRPr lang="en-US" dirty="0" smtClean="0"/>
          </a:p>
          <a:p>
            <a:r>
              <a:rPr lang="en-US" dirty="0" smtClean="0"/>
              <a:t>This </a:t>
            </a:r>
            <a:r>
              <a:rPr lang="en-US" dirty="0"/>
              <a:t>event occurs because the </a:t>
            </a:r>
            <a:r>
              <a:rPr lang="en-US" b="1" dirty="0"/>
              <a:t>increase in mobilization and synthesis of acetylcholine </a:t>
            </a:r>
            <a:r>
              <a:rPr lang="en-US" dirty="0"/>
              <a:t>caused by </a:t>
            </a:r>
            <a:r>
              <a:rPr lang="en-US" dirty="0" err="1"/>
              <a:t>tetanic</a:t>
            </a:r>
            <a:r>
              <a:rPr lang="en-US" dirty="0"/>
              <a:t> stimulation continues for some time after discontinuation of stimulation.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normAutofit fontScale="77500" lnSpcReduction="20000"/>
          </a:bodyPr>
          <a:lstStyle/>
          <a:p>
            <a:r>
              <a:rPr lang="en-US" dirty="0" smtClean="0"/>
              <a:t>The degree and duration of post-</a:t>
            </a:r>
            <a:r>
              <a:rPr lang="en-US" dirty="0" err="1" smtClean="0"/>
              <a:t>tetanic</a:t>
            </a:r>
            <a:r>
              <a:rPr lang="en-US" dirty="0" smtClean="0"/>
              <a:t> facilitation depend on the degree of neuromuscular blockade, with </a:t>
            </a:r>
            <a:r>
              <a:rPr lang="en-US" b="1" dirty="0" smtClean="0"/>
              <a:t>post-</a:t>
            </a:r>
            <a:r>
              <a:rPr lang="en-US" b="1" dirty="0" err="1" smtClean="0"/>
              <a:t>tetanic</a:t>
            </a:r>
            <a:r>
              <a:rPr lang="en-US" b="1" dirty="0" smtClean="0"/>
              <a:t> facilitation usually disappearing within 60 seconds </a:t>
            </a:r>
            <a:r>
              <a:rPr lang="en-US" dirty="0" smtClean="0"/>
              <a:t>of </a:t>
            </a:r>
            <a:r>
              <a:rPr lang="en-US" dirty="0" err="1" smtClean="0"/>
              <a:t>tetanic</a:t>
            </a:r>
            <a:r>
              <a:rPr lang="en-US" dirty="0" smtClean="0"/>
              <a:t> stimulation. </a:t>
            </a:r>
          </a:p>
          <a:p>
            <a:endParaRPr lang="en-US" dirty="0" smtClean="0"/>
          </a:p>
          <a:p>
            <a:endParaRPr lang="en-US" dirty="0" smtClean="0"/>
          </a:p>
          <a:p>
            <a:r>
              <a:rPr lang="en-US" dirty="0" smtClean="0"/>
              <a:t>In contrast, </a:t>
            </a:r>
            <a:r>
              <a:rPr lang="en-US" b="1" dirty="0" smtClean="0"/>
              <a:t>post-</a:t>
            </a:r>
            <a:r>
              <a:rPr lang="en-US" b="1" dirty="0" err="1" smtClean="0"/>
              <a:t>tetanic</a:t>
            </a:r>
            <a:r>
              <a:rPr lang="en-US" b="1" dirty="0" smtClean="0"/>
              <a:t> twitch </a:t>
            </a:r>
            <a:r>
              <a:rPr lang="en-US" b="1" dirty="0" err="1" smtClean="0"/>
              <a:t>potentiation</a:t>
            </a:r>
            <a:r>
              <a:rPr lang="en-US" dirty="0" smtClean="0"/>
              <a:t>, which sometimes occurs in mechanical recordings before any neuromuscular blocking drug has been given, is a muscular phenomenon that is not accompanied by an increase in the compound muscle action potential.</a:t>
            </a:r>
          </a:p>
          <a:p>
            <a:endParaRPr lang="en-US" dirty="0" smtClean="0"/>
          </a:p>
          <a:p>
            <a:endParaRPr lang="en-US" dirty="0" smtClean="0"/>
          </a:p>
          <a:p>
            <a:r>
              <a:rPr lang="en-US" dirty="0" err="1" smtClean="0"/>
              <a:t>Tetanic</a:t>
            </a:r>
            <a:r>
              <a:rPr lang="en-US" dirty="0" smtClean="0"/>
              <a:t> stimulation is </a:t>
            </a:r>
            <a:r>
              <a:rPr lang="en-US" b="1" dirty="0" smtClean="0"/>
              <a:t>very painful </a:t>
            </a:r>
            <a:r>
              <a:rPr lang="en-US" dirty="0" smtClean="0"/>
              <a:t>and therefore not normally acceptable to an </a:t>
            </a:r>
            <a:r>
              <a:rPr lang="en-US" dirty="0" err="1" smtClean="0"/>
              <a:t>unanesthetized</a:t>
            </a:r>
            <a:r>
              <a:rPr lang="en-US" dirty="0" smtClean="0"/>
              <a:t> patient.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036F03.gif"/>
          <p:cNvPicPr>
            <a:picLocks noGrp="1" noChangeAspect="1"/>
          </p:cNvPicPr>
          <p:nvPr>
            <p:ph idx="1"/>
          </p:nvPr>
        </p:nvPicPr>
        <p:blipFill>
          <a:blip r:embed="rId2" cstate="print"/>
          <a:stretch>
            <a:fillRect/>
          </a:stretch>
        </p:blipFill>
        <p:spPr>
          <a:xfrm>
            <a:off x="1981200" y="914400"/>
            <a:ext cx="4652534" cy="5072856"/>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Post-</a:t>
            </a:r>
            <a:r>
              <a:rPr lang="en-US" b="1" dirty="0" err="1" smtClean="0"/>
              <a:t>Tetanic</a:t>
            </a:r>
            <a:r>
              <a:rPr lang="en-US" b="1" dirty="0" smtClean="0"/>
              <a:t> Count Stimulation </a:t>
            </a:r>
            <a:endParaRPr lang="en-US" dirty="0"/>
          </a:p>
        </p:txBody>
      </p:sp>
      <p:sp>
        <p:nvSpPr>
          <p:cNvPr id="3" name="Content Placeholder 2"/>
          <p:cNvSpPr>
            <a:spLocks noGrp="1"/>
          </p:cNvSpPr>
          <p:nvPr>
            <p:ph idx="1"/>
          </p:nvPr>
        </p:nvSpPr>
        <p:spPr>
          <a:xfrm>
            <a:off x="457200" y="1295400"/>
            <a:ext cx="8229600" cy="5181600"/>
          </a:xfrm>
        </p:spPr>
        <p:txBody>
          <a:bodyPr>
            <a:normAutofit fontScale="62500" lnSpcReduction="20000"/>
          </a:bodyPr>
          <a:lstStyle/>
          <a:p>
            <a:r>
              <a:rPr lang="en-US" dirty="0" smtClean="0"/>
              <a:t>Injection </a:t>
            </a:r>
            <a:r>
              <a:rPr lang="en-US" dirty="0"/>
              <a:t>of a nondepolarizing neuromuscular blocking drug in a dose sufficient to ensure smooth tracheal intubation causes </a:t>
            </a:r>
            <a:r>
              <a:rPr lang="en-US" b="1" dirty="0"/>
              <a:t>intense neuromuscular blockade </a:t>
            </a:r>
            <a:r>
              <a:rPr lang="en-US" dirty="0"/>
              <a:t>of the peripheral muscles. </a:t>
            </a:r>
            <a:endParaRPr lang="en-US" dirty="0" smtClean="0"/>
          </a:p>
          <a:p>
            <a:endParaRPr lang="en-US" dirty="0"/>
          </a:p>
          <a:p>
            <a:endParaRPr lang="en-US" dirty="0" smtClean="0"/>
          </a:p>
          <a:p>
            <a:r>
              <a:rPr lang="en-US" dirty="0" smtClean="0"/>
              <a:t>Because </a:t>
            </a:r>
            <a:r>
              <a:rPr lang="en-US" b="1" dirty="0"/>
              <a:t>no response to TOF and single-twitch stimulation </a:t>
            </a:r>
            <a:r>
              <a:rPr lang="en-US" dirty="0"/>
              <a:t>occurs under these conditions, these modes of stimulation cannot be used to determine the degree of blockade. </a:t>
            </a:r>
          </a:p>
          <a:p>
            <a:endParaRPr lang="en-US" dirty="0" smtClean="0"/>
          </a:p>
          <a:p>
            <a:endParaRPr lang="en-US" dirty="0" smtClean="0"/>
          </a:p>
          <a:p>
            <a:r>
              <a:rPr lang="en-US" dirty="0" smtClean="0"/>
              <a:t>It </a:t>
            </a:r>
            <a:r>
              <a:rPr lang="en-US" dirty="0"/>
              <a:t>is possible, however, to quantify intense neuromuscular blockade of the peripheral muscles by applying </a:t>
            </a:r>
            <a:r>
              <a:rPr lang="en-US" b="1" dirty="0" err="1"/>
              <a:t>tetanic</a:t>
            </a:r>
            <a:r>
              <a:rPr lang="en-US" b="1" dirty="0"/>
              <a:t> stimulation (50 Hz for 5 seconds) </a:t>
            </a:r>
            <a:r>
              <a:rPr lang="en-US" dirty="0"/>
              <a:t>and observing the </a:t>
            </a:r>
            <a:r>
              <a:rPr lang="en-US" b="1" dirty="0"/>
              <a:t>post-</a:t>
            </a:r>
            <a:r>
              <a:rPr lang="en-US" b="1" dirty="0" err="1"/>
              <a:t>tetanic</a:t>
            </a:r>
            <a:r>
              <a:rPr lang="en-US" b="1" dirty="0"/>
              <a:t> response to single-twitch stimulation given at 1 Hz starting 3 seconds after the end of </a:t>
            </a:r>
            <a:r>
              <a:rPr lang="en-US" b="1" dirty="0" err="1"/>
              <a:t>tetanic</a:t>
            </a:r>
            <a:r>
              <a:rPr lang="en-US" b="1" dirty="0"/>
              <a:t> stimulation</a:t>
            </a:r>
            <a:r>
              <a:rPr lang="en-US" dirty="0" smtClean="0"/>
              <a:t>.</a:t>
            </a:r>
            <a:endParaRPr lang="en-US" baseline="30000" dirty="0"/>
          </a:p>
          <a:p>
            <a:pPr>
              <a:buNone/>
            </a:pPr>
            <a:r>
              <a:rPr lang="en-US" dirty="0" smtClean="0"/>
              <a:t> </a:t>
            </a:r>
            <a:endParaRPr lang="en-US" dirty="0"/>
          </a:p>
          <a:p>
            <a:endParaRPr lang="en-US" dirty="0" smtClean="0"/>
          </a:p>
          <a:p>
            <a:r>
              <a:rPr lang="en-US" dirty="0" smtClean="0"/>
              <a:t>During </a:t>
            </a:r>
            <a:r>
              <a:rPr lang="en-US" b="1" dirty="0"/>
              <a:t>intense blockade</a:t>
            </a:r>
            <a:r>
              <a:rPr lang="en-US" dirty="0"/>
              <a:t>, there is no response to either </a:t>
            </a:r>
            <a:r>
              <a:rPr lang="en-US" dirty="0" err="1"/>
              <a:t>tetanic</a:t>
            </a:r>
            <a:r>
              <a:rPr lang="en-US" dirty="0"/>
              <a:t> or post-</a:t>
            </a:r>
            <a:r>
              <a:rPr lang="en-US" dirty="0" err="1"/>
              <a:t>tetanic</a:t>
            </a:r>
            <a:r>
              <a:rPr lang="en-US" dirty="0"/>
              <a:t> </a:t>
            </a:r>
            <a:r>
              <a:rPr lang="en-US" dirty="0" smtClean="0"/>
              <a:t>stimulation.</a:t>
            </a:r>
          </a:p>
          <a:p>
            <a:endParaRPr lang="en-US" dirty="0"/>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smtClean="0"/>
              <a:t>As the intense block dissipates, </a:t>
            </a:r>
            <a:r>
              <a:rPr lang="en-US" b="1" dirty="0" smtClean="0"/>
              <a:t>more and more responses to post-</a:t>
            </a:r>
            <a:r>
              <a:rPr lang="en-US" b="1" dirty="0" err="1" smtClean="0"/>
              <a:t>tetanic</a:t>
            </a:r>
            <a:r>
              <a:rPr lang="en-US" b="1" dirty="0" smtClean="0"/>
              <a:t> twitch stimulation </a:t>
            </a:r>
            <a:r>
              <a:rPr lang="en-US" dirty="0" smtClean="0"/>
              <a:t>appear. For a given neuromuscular blocking drug, the </a:t>
            </a:r>
            <a:r>
              <a:rPr lang="en-US" b="1" dirty="0" smtClean="0"/>
              <a:t>time until return of the first response to TOF stimulation </a:t>
            </a:r>
            <a:r>
              <a:rPr lang="en-US" dirty="0" smtClean="0"/>
              <a:t>is related to the number of post-</a:t>
            </a:r>
            <a:r>
              <a:rPr lang="en-US" dirty="0" err="1" smtClean="0"/>
              <a:t>tetanic</a:t>
            </a:r>
            <a:r>
              <a:rPr lang="en-US" dirty="0" smtClean="0"/>
              <a:t> twitch responses present at a given time (i.e., the PTC)</a:t>
            </a:r>
          </a:p>
          <a:p>
            <a:endParaRPr lang="en-US" dirty="0" smtClean="0"/>
          </a:p>
          <a:p>
            <a:endParaRPr lang="en-US" dirty="0" smtClean="0"/>
          </a:p>
          <a:p>
            <a:r>
              <a:rPr lang="en-US" dirty="0" smtClean="0"/>
              <a:t>The PTC method is mainly used to assess the </a:t>
            </a:r>
            <a:r>
              <a:rPr lang="en-US" b="1" dirty="0" smtClean="0"/>
              <a:t>degree of neuromuscular blockade</a:t>
            </a:r>
            <a:r>
              <a:rPr lang="en-US" dirty="0" smtClean="0"/>
              <a:t> when there is no reaction to single-twitch or TOF nerve stimulation, as may be the case after injection of a large dose of a nondepolarizing neuromuscular blocking drug. </a:t>
            </a:r>
          </a:p>
          <a:p>
            <a:endParaRPr lang="en-US" dirty="0" smtClean="0"/>
          </a:p>
          <a:p>
            <a:r>
              <a:rPr lang="en-US" dirty="0" smtClean="0"/>
              <a:t>However, PTC can also be used whenever </a:t>
            </a:r>
            <a:r>
              <a:rPr lang="en-US" b="1" dirty="0" smtClean="0"/>
              <a:t>sudden movements must be eliminated </a:t>
            </a:r>
            <a:r>
              <a:rPr lang="en-US" dirty="0" smtClean="0"/>
              <a:t>(e.g., during ophthalmic surgery).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4906963"/>
          </a:xfrm>
        </p:spPr>
        <p:txBody>
          <a:bodyPr>
            <a:normAutofit fontScale="85000" lnSpcReduction="20000"/>
          </a:bodyPr>
          <a:lstStyle/>
          <a:p>
            <a:r>
              <a:rPr lang="en-US" dirty="0" smtClean="0"/>
              <a:t>The necessary level of blockade of </a:t>
            </a:r>
            <a:r>
              <a:rPr lang="en-US" b="1" dirty="0" smtClean="0"/>
              <a:t>the adductor </a:t>
            </a:r>
            <a:r>
              <a:rPr lang="en-US" b="1" dirty="0" err="1" smtClean="0"/>
              <a:t>pollicis</a:t>
            </a:r>
            <a:r>
              <a:rPr lang="en-US" b="1" dirty="0" smtClean="0"/>
              <a:t> </a:t>
            </a:r>
            <a:r>
              <a:rPr lang="en-US" dirty="0" smtClean="0"/>
              <a:t>muscle to ensure paralysis of the diaphragm depends on the type of anesthesia and, in the intensive care unit, on the level of sedation. </a:t>
            </a:r>
          </a:p>
          <a:p>
            <a:endParaRPr lang="en-US" dirty="0" smtClean="0"/>
          </a:p>
          <a:p>
            <a:r>
              <a:rPr lang="en-US" dirty="0" smtClean="0"/>
              <a:t>To ensure elimination of any bucking or coughing in response to </a:t>
            </a:r>
            <a:r>
              <a:rPr lang="en-US" dirty="0" err="1" smtClean="0"/>
              <a:t>tracheobronchial</a:t>
            </a:r>
            <a:r>
              <a:rPr lang="en-US" dirty="0" smtClean="0"/>
              <a:t> stimulation, neuromuscular blockade of the peripheral muscles must be so intense that </a:t>
            </a:r>
            <a:r>
              <a:rPr lang="en-US" b="1" dirty="0" smtClean="0"/>
              <a:t>no response to post-</a:t>
            </a:r>
            <a:r>
              <a:rPr lang="en-US" b="1" dirty="0" err="1" smtClean="0"/>
              <a:t>tetanic</a:t>
            </a:r>
            <a:r>
              <a:rPr lang="en-US" b="1" dirty="0" smtClean="0"/>
              <a:t> twitch stimulation can be elicited (PTC 0)</a:t>
            </a:r>
          </a:p>
          <a:p>
            <a:endParaRPr lang="en-US" b="1" dirty="0" smtClean="0"/>
          </a:p>
          <a:p>
            <a:r>
              <a:rPr lang="en-US" dirty="0" smtClean="0"/>
              <a:t>The response to PTC stimulation depends primarily on the </a:t>
            </a:r>
            <a:r>
              <a:rPr lang="en-US" b="1" dirty="0" smtClean="0"/>
              <a:t>degree of neuromuscular blockade</a:t>
            </a:r>
            <a:r>
              <a:rPr lang="en-US" dirty="0" smtClean="0"/>
              <a:t>.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77500" lnSpcReduction="20000"/>
          </a:bodyPr>
          <a:lstStyle/>
          <a:p>
            <a:r>
              <a:rPr lang="en-US" dirty="0" smtClean="0"/>
              <a:t>It also depends on the :- </a:t>
            </a:r>
          </a:p>
          <a:p>
            <a:pPr marL="514350" indent="-514350">
              <a:buFont typeface="+mj-lt"/>
              <a:buAutoNum type="arabicPeriod"/>
            </a:pPr>
            <a:r>
              <a:rPr lang="en-US" i="1" dirty="0" smtClean="0"/>
              <a:t>frequency and duration of </a:t>
            </a:r>
            <a:r>
              <a:rPr lang="en-US" i="1" dirty="0" err="1" smtClean="0"/>
              <a:t>tetanic</a:t>
            </a:r>
            <a:r>
              <a:rPr lang="en-US" i="1" dirty="0" smtClean="0"/>
              <a:t> stimulation, </a:t>
            </a:r>
          </a:p>
          <a:p>
            <a:pPr marL="514350" indent="-514350">
              <a:buFont typeface="+mj-lt"/>
              <a:buAutoNum type="arabicPeriod"/>
            </a:pPr>
            <a:r>
              <a:rPr lang="en-US" i="1" dirty="0" smtClean="0"/>
              <a:t>the length of time between the end of </a:t>
            </a:r>
            <a:r>
              <a:rPr lang="en-US" i="1" dirty="0" err="1" smtClean="0"/>
              <a:t>tetanic</a:t>
            </a:r>
            <a:r>
              <a:rPr lang="en-US" i="1" dirty="0" smtClean="0"/>
              <a:t> stimulation and the first post-</a:t>
            </a:r>
            <a:r>
              <a:rPr lang="en-US" i="1" dirty="0" err="1" smtClean="0"/>
              <a:t>tetanic</a:t>
            </a:r>
            <a:r>
              <a:rPr lang="en-US" i="1" dirty="0" smtClean="0"/>
              <a:t> stimulus, </a:t>
            </a:r>
          </a:p>
          <a:p>
            <a:pPr marL="514350" indent="-514350">
              <a:buFont typeface="+mj-lt"/>
              <a:buAutoNum type="arabicPeriod"/>
            </a:pPr>
            <a:r>
              <a:rPr lang="en-US" i="1" dirty="0" smtClean="0"/>
              <a:t>the frequency of the single-twitch stimulation, </a:t>
            </a:r>
          </a:p>
          <a:p>
            <a:pPr marL="514350" indent="-514350">
              <a:buFont typeface="+mj-lt"/>
              <a:buAutoNum type="arabicPeriod"/>
            </a:pPr>
            <a:r>
              <a:rPr lang="en-US" i="1" dirty="0" smtClean="0"/>
              <a:t>the duration of single-twitch stimulation before </a:t>
            </a:r>
            <a:r>
              <a:rPr lang="en-US" i="1" dirty="0" err="1" smtClean="0"/>
              <a:t>tetanic</a:t>
            </a:r>
            <a:r>
              <a:rPr lang="en-US" i="1" dirty="0" smtClean="0"/>
              <a:t> stimulation</a:t>
            </a:r>
            <a:r>
              <a:rPr lang="en-US" dirty="0" smtClean="0"/>
              <a:t>. </a:t>
            </a:r>
          </a:p>
          <a:p>
            <a:endParaRPr lang="en-US" dirty="0"/>
          </a:p>
          <a:p>
            <a:r>
              <a:rPr lang="en-US" dirty="0" smtClean="0"/>
              <a:t>When the PTC method is used, these variables should be </a:t>
            </a:r>
            <a:r>
              <a:rPr lang="en-US" b="1" dirty="0" smtClean="0"/>
              <a:t>kept constant</a:t>
            </a:r>
            <a:r>
              <a:rPr lang="en-US" dirty="0" smtClean="0"/>
              <a:t>. </a:t>
            </a:r>
          </a:p>
          <a:p>
            <a:endParaRPr lang="en-US" dirty="0"/>
          </a:p>
          <a:p>
            <a:r>
              <a:rPr lang="en-US" dirty="0" smtClean="0"/>
              <a:t>In addition, because of possible antagonism of neuromuscular blockade in the hand, </a:t>
            </a:r>
            <a:r>
              <a:rPr lang="en-US" dirty="0" err="1" smtClean="0"/>
              <a:t>tetanic</a:t>
            </a:r>
            <a:r>
              <a:rPr lang="en-US" dirty="0" smtClean="0"/>
              <a:t> stimulation should not be performed more often than every </a:t>
            </a:r>
            <a:r>
              <a:rPr lang="en-US" b="1" dirty="0" smtClean="0"/>
              <a:t>6 minutes</a:t>
            </a:r>
            <a:r>
              <a:rPr lang="en-US" dirty="0" smtClean="0"/>
              <a:t>.</a:t>
            </a:r>
          </a:p>
          <a:p>
            <a:endParaRPr lang="en-US" dirty="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352800"/>
            <a:ext cx="8229600" cy="2773363"/>
          </a:xfrm>
        </p:spPr>
        <p:txBody>
          <a:bodyPr>
            <a:normAutofit fontScale="40000" lnSpcReduction="20000"/>
          </a:bodyPr>
          <a:lstStyle/>
          <a:p>
            <a:r>
              <a:rPr lang="en-US" dirty="0"/>
              <a:t>Pattern of </a:t>
            </a:r>
            <a:r>
              <a:rPr lang="en-US" b="1" dirty="0"/>
              <a:t>electrical stimulation </a:t>
            </a:r>
            <a:r>
              <a:rPr lang="en-US" dirty="0"/>
              <a:t>and </a:t>
            </a:r>
            <a:r>
              <a:rPr lang="en-US" b="1" dirty="0"/>
              <a:t>evoked muscle responses </a:t>
            </a:r>
            <a:r>
              <a:rPr lang="en-US" dirty="0"/>
              <a:t>to </a:t>
            </a:r>
            <a:endParaRPr lang="en-US" dirty="0" smtClean="0"/>
          </a:p>
          <a:p>
            <a:r>
              <a:rPr lang="en-US" dirty="0" smtClean="0"/>
              <a:t>train-of-four </a:t>
            </a:r>
            <a:r>
              <a:rPr lang="en-US" dirty="0"/>
              <a:t>(TOF) nerve stimulation, </a:t>
            </a:r>
            <a:endParaRPr lang="en-US" dirty="0" smtClean="0"/>
          </a:p>
          <a:p>
            <a:r>
              <a:rPr lang="en-US" dirty="0" smtClean="0"/>
              <a:t>50-Hz </a:t>
            </a:r>
            <a:r>
              <a:rPr lang="en-US" dirty="0" err="1"/>
              <a:t>tetanic</a:t>
            </a:r>
            <a:r>
              <a:rPr lang="en-US" dirty="0"/>
              <a:t> nerve stimulation for 5 seconds (TE), and </a:t>
            </a:r>
            <a:endParaRPr lang="en-US" dirty="0" smtClean="0"/>
          </a:p>
          <a:p>
            <a:r>
              <a:rPr lang="en-US" dirty="0" smtClean="0"/>
              <a:t>1.0-Hz </a:t>
            </a:r>
            <a:r>
              <a:rPr lang="en-US" dirty="0"/>
              <a:t>post-</a:t>
            </a:r>
            <a:r>
              <a:rPr lang="en-US" dirty="0" err="1"/>
              <a:t>tetanic</a:t>
            </a:r>
            <a:r>
              <a:rPr lang="en-US" dirty="0"/>
              <a:t> twitch stimulation (PTS) during four different levels of nondepolarizing neuromuscular blockade. </a:t>
            </a:r>
            <a:endParaRPr lang="en-US" dirty="0" smtClean="0"/>
          </a:p>
          <a:p>
            <a:endParaRPr lang="en-US" dirty="0"/>
          </a:p>
          <a:p>
            <a:r>
              <a:rPr lang="en-US" dirty="0" smtClean="0"/>
              <a:t>[A] During </a:t>
            </a:r>
            <a:r>
              <a:rPr lang="en-US" b="1" dirty="0"/>
              <a:t>intense blockade of peripheral muscles </a:t>
            </a:r>
            <a:r>
              <a:rPr lang="en-US" dirty="0" smtClean="0"/>
              <a:t> </a:t>
            </a:r>
            <a:r>
              <a:rPr lang="en-US" dirty="0"/>
              <a:t>no response to any of the forms of stimulation occurs. </a:t>
            </a:r>
            <a:endParaRPr lang="en-US" dirty="0" smtClean="0"/>
          </a:p>
          <a:p>
            <a:r>
              <a:rPr lang="en-US" dirty="0" smtClean="0"/>
              <a:t>[B/ C] During </a:t>
            </a:r>
            <a:r>
              <a:rPr lang="en-US" b="1" dirty="0"/>
              <a:t>less pronounced </a:t>
            </a:r>
            <a:r>
              <a:rPr lang="en-US" b="1" dirty="0" smtClean="0"/>
              <a:t>blockade</a:t>
            </a:r>
            <a:r>
              <a:rPr lang="en-US" dirty="0" smtClean="0"/>
              <a:t>, </a:t>
            </a:r>
            <a:r>
              <a:rPr lang="en-US" dirty="0"/>
              <a:t>there is still no response to TOF stimulation, but post-</a:t>
            </a:r>
            <a:r>
              <a:rPr lang="en-US" dirty="0" err="1"/>
              <a:t>tetanic</a:t>
            </a:r>
            <a:r>
              <a:rPr lang="en-US" dirty="0"/>
              <a:t> facilitation of transmission is present. </a:t>
            </a:r>
            <a:endParaRPr lang="en-US" dirty="0" smtClean="0"/>
          </a:p>
          <a:p>
            <a:r>
              <a:rPr lang="en-US" dirty="0" smtClean="0"/>
              <a:t>[D] During </a:t>
            </a:r>
            <a:r>
              <a:rPr lang="en-US" dirty="0"/>
              <a:t>surgical blockade </a:t>
            </a:r>
            <a:r>
              <a:rPr lang="en-US" dirty="0" smtClean="0"/>
              <a:t>, </a:t>
            </a:r>
            <a:r>
              <a:rPr lang="en-US" dirty="0"/>
              <a:t>the first response to TOF appears and post-</a:t>
            </a:r>
            <a:r>
              <a:rPr lang="en-US" dirty="0" err="1"/>
              <a:t>tetanic</a:t>
            </a:r>
            <a:r>
              <a:rPr lang="en-US" dirty="0"/>
              <a:t> facilitation increases further. </a:t>
            </a:r>
            <a:endParaRPr lang="en-US" dirty="0" smtClean="0"/>
          </a:p>
          <a:p>
            <a:endParaRPr lang="en-US" dirty="0"/>
          </a:p>
          <a:p>
            <a:r>
              <a:rPr lang="en-US" dirty="0" smtClean="0"/>
              <a:t>The </a:t>
            </a:r>
            <a:r>
              <a:rPr lang="en-US" dirty="0"/>
              <a:t>post-</a:t>
            </a:r>
            <a:r>
              <a:rPr lang="en-US" dirty="0" err="1"/>
              <a:t>tetanic</a:t>
            </a:r>
            <a:r>
              <a:rPr lang="en-US" dirty="0"/>
              <a:t> count </a:t>
            </a:r>
            <a:r>
              <a:rPr lang="en-US" dirty="0" smtClean="0"/>
              <a:t>is </a:t>
            </a:r>
            <a:r>
              <a:rPr lang="en-US" b="1" dirty="0"/>
              <a:t>1 during very deep block (B), 3 during less deep block (C), and 8 during surgical </a:t>
            </a:r>
            <a:r>
              <a:rPr lang="en-US" dirty="0"/>
              <a:t>(or moderate) block (D). </a:t>
            </a:r>
          </a:p>
        </p:txBody>
      </p:sp>
      <p:pic>
        <p:nvPicPr>
          <p:cNvPr id="4" name="Picture 3" descr="3036F04.gif"/>
          <p:cNvPicPr>
            <a:picLocks noChangeAspect="1"/>
          </p:cNvPicPr>
          <p:nvPr/>
        </p:nvPicPr>
        <p:blipFill>
          <a:blip r:embed="rId2" cstate="print"/>
          <a:stretch>
            <a:fillRect/>
          </a:stretch>
        </p:blipFill>
        <p:spPr>
          <a:xfrm>
            <a:off x="1676400" y="228600"/>
            <a:ext cx="5715000" cy="25146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Double-Burst Stimulation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DBS </a:t>
            </a:r>
            <a:r>
              <a:rPr lang="en-US" dirty="0"/>
              <a:t>consists of </a:t>
            </a:r>
            <a:r>
              <a:rPr lang="en-US" b="1" dirty="0"/>
              <a:t>two short bursts of 50-Hz </a:t>
            </a:r>
            <a:r>
              <a:rPr lang="en-US" dirty="0" err="1"/>
              <a:t>tetanic</a:t>
            </a:r>
            <a:r>
              <a:rPr lang="en-US" dirty="0"/>
              <a:t> stimulation separated by </a:t>
            </a:r>
            <a:r>
              <a:rPr lang="en-US" b="1" dirty="0"/>
              <a:t>750 msec</a:t>
            </a:r>
            <a:r>
              <a:rPr lang="en-US" dirty="0"/>
              <a:t>. </a:t>
            </a:r>
          </a:p>
          <a:p>
            <a:endParaRPr lang="en-US" dirty="0" smtClean="0"/>
          </a:p>
          <a:p>
            <a:r>
              <a:rPr lang="en-US" dirty="0" smtClean="0"/>
              <a:t>The </a:t>
            </a:r>
            <a:r>
              <a:rPr lang="en-US" dirty="0"/>
              <a:t>duration of each square wave impulse in the burst is </a:t>
            </a:r>
            <a:r>
              <a:rPr lang="en-US" b="1" dirty="0"/>
              <a:t>0.2 msec. </a:t>
            </a:r>
          </a:p>
          <a:p>
            <a:endParaRPr lang="en-US" dirty="0" smtClean="0"/>
          </a:p>
          <a:p>
            <a:r>
              <a:rPr lang="en-US" dirty="0" smtClean="0"/>
              <a:t>Although </a:t>
            </a:r>
            <a:r>
              <a:rPr lang="en-US" dirty="0"/>
              <a:t>the number of impulses in each burst can vary, DBS with three impulses in each of the </a:t>
            </a:r>
            <a:r>
              <a:rPr lang="en-US" b="1" dirty="0"/>
              <a:t>two </a:t>
            </a:r>
            <a:r>
              <a:rPr lang="en-US" b="1" dirty="0" err="1"/>
              <a:t>tetanic</a:t>
            </a:r>
            <a:r>
              <a:rPr lang="en-US" b="1" dirty="0"/>
              <a:t> bursts (DBS</a:t>
            </a:r>
            <a:r>
              <a:rPr lang="en-US" b="1" baseline="-25000" dirty="0"/>
              <a:t>3,3</a:t>
            </a:r>
            <a:r>
              <a:rPr lang="en-US" b="1" dirty="0"/>
              <a:t>) </a:t>
            </a:r>
            <a:r>
              <a:rPr lang="en-US" dirty="0"/>
              <a:t>is most commonly used.</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In </a:t>
            </a:r>
            <a:r>
              <a:rPr lang="en-US" b="1" dirty="0" err="1" smtClean="0"/>
              <a:t>nonparalyzed</a:t>
            </a:r>
            <a:r>
              <a:rPr lang="en-US" b="1" dirty="0" smtClean="0"/>
              <a:t> muscle</a:t>
            </a:r>
            <a:r>
              <a:rPr lang="en-US" dirty="0" smtClean="0"/>
              <a:t>, the response to DBS</a:t>
            </a:r>
            <a:r>
              <a:rPr lang="en-US" baseline="-25000" dirty="0" smtClean="0"/>
              <a:t>3,3</a:t>
            </a:r>
            <a:r>
              <a:rPr lang="en-US" dirty="0" smtClean="0"/>
              <a:t> is </a:t>
            </a:r>
            <a:r>
              <a:rPr lang="en-US" b="1" dirty="0" smtClean="0"/>
              <a:t>two short muscle contractions</a:t>
            </a:r>
            <a:r>
              <a:rPr lang="en-US" dirty="0" smtClean="0"/>
              <a:t> of equal strength. </a:t>
            </a:r>
          </a:p>
          <a:p>
            <a:endParaRPr lang="en-US" dirty="0" smtClean="0"/>
          </a:p>
          <a:p>
            <a:r>
              <a:rPr lang="en-US" dirty="0" smtClean="0"/>
              <a:t>In a </a:t>
            </a:r>
            <a:r>
              <a:rPr lang="en-US" b="1" dirty="0" smtClean="0"/>
              <a:t>partly paralyzed muscle</a:t>
            </a:r>
            <a:r>
              <a:rPr lang="en-US" dirty="0" smtClean="0"/>
              <a:t>, the second response is weaker than the first (i.e., the </a:t>
            </a:r>
            <a:r>
              <a:rPr lang="en-US" b="1" dirty="0" smtClean="0"/>
              <a:t>response fades</a:t>
            </a:r>
            <a:r>
              <a:rPr lang="en-US" dirty="0" smtClean="0"/>
              <a:t>).</a:t>
            </a:r>
          </a:p>
          <a:p>
            <a:endParaRPr lang="en-US" dirty="0" smtClean="0"/>
          </a:p>
          <a:p>
            <a:r>
              <a:rPr lang="en-US" dirty="0" smtClean="0"/>
              <a:t>DBS was developed with the specific aim of allowing </a:t>
            </a:r>
            <a:r>
              <a:rPr lang="en-US" b="1" dirty="0" smtClean="0"/>
              <a:t>manual (tactile) detection of small amounts of residual blockade</a:t>
            </a:r>
            <a:r>
              <a:rPr lang="en-US" dirty="0" smtClean="0"/>
              <a:t> under clinical </a:t>
            </a:r>
            <a:r>
              <a:rPr lang="en-US" dirty="0" err="1" smtClean="0"/>
              <a:t>conditions,and</a:t>
            </a:r>
            <a:r>
              <a:rPr lang="en-US" dirty="0" smtClean="0"/>
              <a:t> during recovery and immediately after surgery, tactile evaluation of the response to DBS</a:t>
            </a:r>
            <a:r>
              <a:rPr lang="en-US" baseline="-25000" dirty="0" smtClean="0"/>
              <a:t>3,3</a:t>
            </a:r>
            <a:r>
              <a:rPr lang="en-US" dirty="0" smtClean="0"/>
              <a:t> is </a:t>
            </a:r>
            <a:r>
              <a:rPr lang="en-US" b="1" dirty="0" smtClean="0"/>
              <a:t>superior to tactile evaluation of the response to TOF stimulation</a:t>
            </a:r>
            <a:r>
              <a:rPr lang="en-US" dirty="0" smtClean="0"/>
              <a:t>.</a:t>
            </a:r>
            <a:r>
              <a:rPr lang="en-US" baseline="30000"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610600" cy="6248400"/>
          </a:xfrm>
        </p:spPr>
        <p:txBody>
          <a:bodyPr>
            <a:normAutofit fontScale="25000" lnSpcReduction="20000"/>
          </a:bodyPr>
          <a:lstStyle/>
          <a:p>
            <a:endParaRPr lang="en-US" dirty="0" smtClean="0"/>
          </a:p>
          <a:p>
            <a:r>
              <a:rPr lang="en-US" altLang="en-US" sz="11200" dirty="0"/>
              <a:t>Residual neuromuscular block is a major risk factor for many critical events in the immediate postoperative period such as </a:t>
            </a:r>
            <a:r>
              <a:rPr lang="en-US" altLang="en-US" sz="11200" dirty="0" err="1"/>
              <a:t>ventilatory</a:t>
            </a:r>
            <a:r>
              <a:rPr lang="en-US" altLang="en-US" sz="11200" dirty="0"/>
              <a:t> insufficiency, hypoxemia and pulmonary infections.</a:t>
            </a:r>
          </a:p>
          <a:p>
            <a:endParaRPr lang="en-US" altLang="en-US" sz="11200" dirty="0"/>
          </a:p>
          <a:p>
            <a:r>
              <a:rPr lang="en-US" sz="11200" dirty="0" smtClean="0"/>
              <a:t>In </a:t>
            </a:r>
            <a:r>
              <a:rPr lang="en-US" sz="11200" b="1" dirty="0" smtClean="0"/>
              <a:t>Awake patients</a:t>
            </a:r>
            <a:r>
              <a:rPr lang="en-US" sz="11200" dirty="0" smtClean="0"/>
              <a:t>, muscle power can be evaluated through tests of voluntary muscle strength</a:t>
            </a:r>
          </a:p>
          <a:p>
            <a:endParaRPr lang="en-US" sz="11200" b="1" dirty="0" smtClean="0"/>
          </a:p>
          <a:p>
            <a:endParaRPr lang="en-US" sz="11200" b="1" dirty="0" smtClean="0"/>
          </a:p>
          <a:p>
            <a:r>
              <a:rPr lang="en-US" sz="11200" b="1" dirty="0" smtClean="0"/>
              <a:t>During anesthesia </a:t>
            </a:r>
            <a:r>
              <a:rPr lang="en-US" sz="11200" dirty="0" smtClean="0"/>
              <a:t>and recovery from anesthesia this is not possible. Instead, the clinician uses clinical tests to assess muscle power directly and to estimate neuromuscular function indirectly (muscle tone, the feel of the anesthesia bag, an indirect measure of pulmonary compliance, tidal volume, and </a:t>
            </a:r>
            <a:r>
              <a:rPr lang="en-US" sz="11200" dirty="0" err="1" smtClean="0"/>
              <a:t>inspiratory</a:t>
            </a:r>
            <a:r>
              <a:rPr lang="en-US" sz="11200" dirty="0" smtClean="0"/>
              <a:t> force).</a:t>
            </a:r>
          </a:p>
          <a:p>
            <a:endParaRPr lang="en-US" sz="96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The Nerve Stimulator</a:t>
            </a:r>
            <a:r>
              <a:rPr lang="en-US" dirty="0" smtClean="0"/>
              <a:t> </a:t>
            </a:r>
            <a:endParaRPr lang="en-US" dirty="0"/>
          </a:p>
        </p:txBody>
      </p:sp>
      <p:sp>
        <p:nvSpPr>
          <p:cNvPr id="5" name="Content Placeholder 4"/>
          <p:cNvSpPr>
            <a:spLocks noGrp="1"/>
          </p:cNvSpPr>
          <p:nvPr>
            <p:ph idx="1"/>
          </p:nvPr>
        </p:nvSpPr>
        <p:spPr>
          <a:xfrm>
            <a:off x="457200" y="1524000"/>
            <a:ext cx="8229600" cy="4906963"/>
          </a:xfrm>
        </p:spPr>
        <p:txBody>
          <a:bodyPr>
            <a:normAutofit fontScale="62500" lnSpcReduction="20000"/>
          </a:bodyPr>
          <a:lstStyle/>
          <a:p>
            <a:r>
              <a:rPr lang="en-US" dirty="0" smtClean="0"/>
              <a:t>The </a:t>
            </a:r>
            <a:r>
              <a:rPr lang="en-US" dirty="0"/>
              <a:t>stimulus should produce a </a:t>
            </a:r>
            <a:r>
              <a:rPr lang="en-US" b="1" dirty="0" err="1"/>
              <a:t>monophasic</a:t>
            </a:r>
            <a:r>
              <a:rPr lang="en-US" b="1" dirty="0"/>
              <a:t> and rectangular waveform</a:t>
            </a:r>
            <a:r>
              <a:rPr lang="en-US" dirty="0"/>
              <a:t>, and the length of the pulse should not exceed </a:t>
            </a:r>
            <a:r>
              <a:rPr lang="en-US" b="1" dirty="0"/>
              <a:t>0.2 to 0.3 msec</a:t>
            </a:r>
            <a:r>
              <a:rPr lang="en-US" dirty="0"/>
              <a:t>. </a:t>
            </a:r>
          </a:p>
          <a:p>
            <a:endParaRPr lang="en-US" dirty="0" smtClean="0"/>
          </a:p>
          <a:p>
            <a:r>
              <a:rPr lang="en-US" dirty="0" smtClean="0"/>
              <a:t>A </a:t>
            </a:r>
            <a:r>
              <a:rPr lang="en-US" dirty="0"/>
              <a:t>pulse exceeding </a:t>
            </a:r>
            <a:r>
              <a:rPr lang="en-US" b="1" dirty="0"/>
              <a:t>0.5 </a:t>
            </a:r>
            <a:r>
              <a:rPr lang="en-US" b="1" dirty="0" err="1"/>
              <a:t>msec</a:t>
            </a:r>
            <a:r>
              <a:rPr lang="en-US" dirty="0"/>
              <a:t> may stimulate the muscle directly or cause repetitive firing. </a:t>
            </a:r>
          </a:p>
          <a:p>
            <a:endParaRPr lang="en-US" dirty="0" smtClean="0"/>
          </a:p>
          <a:p>
            <a:r>
              <a:rPr lang="en-US" dirty="0" smtClean="0"/>
              <a:t>Stimulation </a:t>
            </a:r>
            <a:r>
              <a:rPr lang="en-US" dirty="0"/>
              <a:t>at a </a:t>
            </a:r>
            <a:r>
              <a:rPr lang="en-US" b="1" dirty="0"/>
              <a:t>constant current</a:t>
            </a:r>
            <a:r>
              <a:rPr lang="en-US" dirty="0"/>
              <a:t> is preferable to stimulation at a constant voltage because current is the determinant of nerve stimulation. </a:t>
            </a:r>
          </a:p>
          <a:p>
            <a:endParaRPr lang="en-US" dirty="0" smtClean="0"/>
          </a:p>
          <a:p>
            <a:r>
              <a:rPr lang="en-US" dirty="0" smtClean="0"/>
              <a:t>Furthermore</a:t>
            </a:r>
            <a:r>
              <a:rPr lang="en-US" dirty="0"/>
              <a:t>, for safety reasons, the nerve stimulator should be </a:t>
            </a:r>
            <a:r>
              <a:rPr lang="en-US" b="1" dirty="0"/>
              <a:t>battery operated</a:t>
            </a:r>
            <a:r>
              <a:rPr lang="en-US" dirty="0"/>
              <a:t>, include a battery check, and be able to generate </a:t>
            </a:r>
            <a:r>
              <a:rPr lang="en-US" b="1" dirty="0"/>
              <a:t>60 to 70 </a:t>
            </a:r>
            <a:r>
              <a:rPr lang="en-US" b="1" dirty="0" err="1"/>
              <a:t>mA</a:t>
            </a:r>
            <a:r>
              <a:rPr lang="en-US" dirty="0"/>
              <a:t>, but not higher than 80 </a:t>
            </a:r>
            <a:r>
              <a:rPr lang="en-US" dirty="0" err="1"/>
              <a:t>mA</a:t>
            </a:r>
            <a:r>
              <a:rPr lang="en-US" dirty="0"/>
              <a:t>. </a:t>
            </a:r>
          </a:p>
          <a:p>
            <a:endParaRPr lang="en-US" dirty="0" smtClean="0"/>
          </a:p>
          <a:p>
            <a:r>
              <a:rPr lang="en-US" dirty="0" smtClean="0"/>
              <a:t>Many </a:t>
            </a:r>
            <a:r>
              <a:rPr lang="en-US" dirty="0"/>
              <a:t>commercially available stimulators can deliver just 25 to 50 </a:t>
            </a:r>
            <a:r>
              <a:rPr lang="en-US" dirty="0" err="1"/>
              <a:t>mA</a:t>
            </a:r>
            <a:r>
              <a:rPr lang="en-US" dirty="0"/>
              <a:t> and provide a constant current only when skin resistance ranges from </a:t>
            </a:r>
            <a:r>
              <a:rPr lang="en-US" b="1" dirty="0"/>
              <a:t>0 to 2.5 </a:t>
            </a:r>
            <a:r>
              <a:rPr lang="en-US" b="1" dirty="0" err="1"/>
              <a:t>kΩ</a:t>
            </a:r>
            <a:r>
              <a:rPr lang="en-US" dirty="0"/>
              <a: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pPr>
              <a:buNone/>
            </a:pPr>
            <a:r>
              <a:rPr lang="en-US" dirty="0" smtClean="0"/>
              <a:t>The ideal nerve stimulator should have other features as well:</a:t>
            </a:r>
          </a:p>
          <a:p>
            <a:endParaRPr lang="en-US" b="1" dirty="0" smtClean="0"/>
          </a:p>
          <a:p>
            <a:r>
              <a:rPr lang="en-US" b="1" dirty="0" smtClean="0"/>
              <a:t>The polarity</a:t>
            </a:r>
            <a:r>
              <a:rPr lang="en-US" dirty="0" smtClean="0"/>
              <a:t> of the electrodes should be indicated, and the apparatus should be capable of delivering the following modes of stimulation: TOF (as both a single train and in a repetitive mode, with TOF stimulation being given every 10 to 20 seconds), single-twitch stimulation at 0.1 and 1.0 Hz, and </a:t>
            </a:r>
            <a:r>
              <a:rPr lang="en-US" dirty="0" err="1" smtClean="0"/>
              <a:t>tetanic</a:t>
            </a:r>
            <a:r>
              <a:rPr lang="en-US" dirty="0" smtClean="0"/>
              <a:t> stimulation at 50 Hz. </a:t>
            </a:r>
          </a:p>
          <a:p>
            <a:endParaRPr lang="en-US" dirty="0" smtClean="0"/>
          </a:p>
          <a:p>
            <a:r>
              <a:rPr lang="en-US" dirty="0" smtClean="0"/>
              <a:t>In addition, the stimulator should have </a:t>
            </a:r>
            <a:r>
              <a:rPr lang="en-US" b="1" dirty="0" smtClean="0"/>
              <a:t>a built-in time constant system to facilitate PTC</a:t>
            </a:r>
            <a:r>
              <a:rPr lang="en-US" dirty="0" smtClean="0"/>
              <a:t>. </a:t>
            </a:r>
          </a:p>
          <a:p>
            <a:endParaRPr lang="en-US" dirty="0" smtClean="0"/>
          </a:p>
          <a:p>
            <a:r>
              <a:rPr lang="en-US" dirty="0" smtClean="0"/>
              <a:t>If the nerve stimulator does not allow objective measurement of the response to TOF stimulation, at least </a:t>
            </a:r>
            <a:r>
              <a:rPr lang="en-US" b="1" dirty="0" smtClean="0"/>
              <a:t>one DBS mode should be available, preferably DBS</a:t>
            </a:r>
            <a:r>
              <a:rPr lang="en-US" b="1" baseline="-25000" dirty="0" smtClean="0"/>
              <a:t>3,3</a:t>
            </a:r>
            <a:r>
              <a:rPr lang="en-US" dirty="0" smtClean="0"/>
              <a:t>. </a:t>
            </a:r>
          </a:p>
          <a:p>
            <a:pPr marL="0" indent="0">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Stimulating Electrodes </a:t>
            </a:r>
            <a:endParaRPr lang="en-US" dirty="0"/>
          </a:p>
        </p:txBody>
      </p:sp>
      <p:sp>
        <p:nvSpPr>
          <p:cNvPr id="3" name="Content Placeholder 2"/>
          <p:cNvSpPr>
            <a:spLocks noGrp="1"/>
          </p:cNvSpPr>
          <p:nvPr>
            <p:ph idx="1"/>
          </p:nvPr>
        </p:nvSpPr>
        <p:spPr/>
        <p:txBody>
          <a:bodyPr>
            <a:normAutofit lnSpcReduction="10000"/>
          </a:bodyPr>
          <a:lstStyle/>
          <a:p>
            <a:r>
              <a:rPr lang="en-US" dirty="0" smtClean="0"/>
              <a:t>Electrical </a:t>
            </a:r>
            <a:r>
              <a:rPr lang="en-US" dirty="0"/>
              <a:t>impulses are transmitted from stimulator to nerve by means of </a:t>
            </a:r>
            <a:r>
              <a:rPr lang="en-US" b="1" dirty="0"/>
              <a:t>surface or needle electrodes,</a:t>
            </a:r>
            <a:r>
              <a:rPr lang="en-US" dirty="0"/>
              <a:t> the former being the more commonly used in clinical anesthesia. </a:t>
            </a:r>
            <a:endParaRPr lang="en-US" dirty="0" smtClean="0"/>
          </a:p>
          <a:p>
            <a:endParaRPr lang="en-US" dirty="0"/>
          </a:p>
          <a:p>
            <a:r>
              <a:rPr lang="en-US" dirty="0" smtClean="0"/>
              <a:t>Normally</a:t>
            </a:r>
            <a:r>
              <a:rPr lang="en-US" dirty="0"/>
              <a:t>, disposable </a:t>
            </a:r>
            <a:r>
              <a:rPr lang="en-US" b="1" dirty="0" err="1"/>
              <a:t>pregelled</a:t>
            </a:r>
            <a:r>
              <a:rPr lang="en-US" b="1" dirty="0"/>
              <a:t> silver or silver chloride surface electrodes </a:t>
            </a:r>
            <a:r>
              <a:rPr lang="en-US" dirty="0"/>
              <a:t>are used. The actual conducting area should be small, approximately </a:t>
            </a:r>
            <a:r>
              <a:rPr lang="en-US" b="1" dirty="0"/>
              <a:t>7 to 11 mm </a:t>
            </a:r>
            <a:r>
              <a:rPr lang="en-US" dirty="0"/>
              <a:t>in diameter</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smtClean="0"/>
              <a:t>The skin should always be </a:t>
            </a:r>
            <a:r>
              <a:rPr lang="en-US" b="1" dirty="0" smtClean="0"/>
              <a:t>cleansed properly</a:t>
            </a:r>
            <a:r>
              <a:rPr lang="en-US" dirty="0" smtClean="0"/>
              <a:t> and preferably rubbed with </a:t>
            </a:r>
            <a:r>
              <a:rPr lang="en-US" b="1" dirty="0" smtClean="0"/>
              <a:t>an abrasive</a:t>
            </a:r>
            <a:r>
              <a:rPr lang="en-US" dirty="0" smtClean="0"/>
              <a:t> before application of the electrodes. </a:t>
            </a:r>
          </a:p>
          <a:p>
            <a:endParaRPr lang="en-US" dirty="0" smtClean="0"/>
          </a:p>
          <a:p>
            <a:endParaRPr lang="en-US" dirty="0" smtClean="0"/>
          </a:p>
          <a:p>
            <a:r>
              <a:rPr lang="en-US" dirty="0" smtClean="0"/>
              <a:t>When a </a:t>
            </a:r>
            <a:r>
              <a:rPr lang="en-US" dirty="0" err="1" smtClean="0"/>
              <a:t>supramaximal</a:t>
            </a:r>
            <a:r>
              <a:rPr lang="en-US" dirty="0" smtClean="0"/>
              <a:t> response cannot be obtained with surface electrodes, </a:t>
            </a:r>
            <a:r>
              <a:rPr lang="en-US" b="1" dirty="0" smtClean="0"/>
              <a:t>needle electrodes</a:t>
            </a:r>
            <a:r>
              <a:rPr lang="en-US" dirty="0" smtClean="0"/>
              <a:t> should be used. </a:t>
            </a:r>
          </a:p>
          <a:p>
            <a:endParaRPr lang="en-US" dirty="0" smtClean="0"/>
          </a:p>
          <a:p>
            <a:endParaRPr lang="en-US" dirty="0" smtClean="0"/>
          </a:p>
          <a:p>
            <a:r>
              <a:rPr lang="en-US" dirty="0" smtClean="0"/>
              <a:t>Although specially coated needle electrodes are commercially available, </a:t>
            </a:r>
            <a:r>
              <a:rPr lang="en-US" b="1" dirty="0" smtClean="0"/>
              <a:t>ordinary steel</a:t>
            </a:r>
            <a:r>
              <a:rPr lang="en-US" dirty="0" smtClean="0"/>
              <a:t> injection needles can be used. </a:t>
            </a:r>
          </a:p>
          <a:p>
            <a:endParaRPr lang="en-US" dirty="0" smtClean="0"/>
          </a:p>
          <a:p>
            <a:endParaRPr lang="en-US" dirty="0" smtClean="0"/>
          </a:p>
          <a:p>
            <a:r>
              <a:rPr lang="en-US" dirty="0" smtClean="0"/>
              <a:t>The needles should be placed </a:t>
            </a:r>
            <a:r>
              <a:rPr lang="en-US" b="1" dirty="0" smtClean="0"/>
              <a:t>subcutaneously</a:t>
            </a:r>
            <a:r>
              <a:rPr lang="en-US" dirty="0" smtClean="0"/>
              <a:t> but never in a nerve.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Sites of Nerve Stimulation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a:t>
            </a:r>
            <a:r>
              <a:rPr lang="en-US" dirty="0"/>
              <a:t>principle, any </a:t>
            </a:r>
            <a:r>
              <a:rPr lang="en-US" b="1" dirty="0"/>
              <a:t>superficially located peripheral motor nerve </a:t>
            </a:r>
            <a:r>
              <a:rPr lang="en-US" dirty="0"/>
              <a:t>may be stimulated</a:t>
            </a:r>
            <a:r>
              <a:rPr lang="en-US" dirty="0" smtClean="0"/>
              <a:t>.</a:t>
            </a:r>
          </a:p>
          <a:p>
            <a:endParaRPr lang="en-US" dirty="0"/>
          </a:p>
          <a:p>
            <a:r>
              <a:rPr lang="en-US" dirty="0" smtClean="0"/>
              <a:t> </a:t>
            </a:r>
            <a:r>
              <a:rPr lang="en-US" dirty="0"/>
              <a:t>In clinical anesthesia, </a:t>
            </a:r>
            <a:r>
              <a:rPr lang="en-US" b="1" dirty="0"/>
              <a:t>the </a:t>
            </a:r>
            <a:r>
              <a:rPr lang="en-US" b="1" dirty="0" err="1"/>
              <a:t>ulnar</a:t>
            </a:r>
            <a:r>
              <a:rPr lang="en-US" b="1" dirty="0"/>
              <a:t> nerve </a:t>
            </a:r>
            <a:r>
              <a:rPr lang="en-US" dirty="0"/>
              <a:t>is the most popular </a:t>
            </a:r>
            <a:r>
              <a:rPr lang="en-US" dirty="0" smtClean="0"/>
              <a:t>site</a:t>
            </a:r>
            <a:r>
              <a:rPr lang="en-US" dirty="0"/>
              <a:t>.</a:t>
            </a:r>
            <a:endParaRPr lang="en-US" dirty="0" smtClean="0"/>
          </a:p>
          <a:p>
            <a:endParaRPr lang="en-US" dirty="0"/>
          </a:p>
          <a:p>
            <a:r>
              <a:rPr lang="en-US" dirty="0"/>
              <a:t>T</a:t>
            </a:r>
            <a:r>
              <a:rPr lang="en-US" dirty="0" smtClean="0"/>
              <a:t>he </a:t>
            </a:r>
            <a:r>
              <a:rPr lang="en-US" b="1" dirty="0"/>
              <a:t>median, posterior </a:t>
            </a:r>
            <a:r>
              <a:rPr lang="en-US" b="1" dirty="0" err="1"/>
              <a:t>tibial</a:t>
            </a:r>
            <a:r>
              <a:rPr lang="en-US" b="1" dirty="0"/>
              <a:t>, common </a:t>
            </a:r>
            <a:r>
              <a:rPr lang="en-US" b="1" dirty="0" err="1"/>
              <a:t>peroneal</a:t>
            </a:r>
            <a:r>
              <a:rPr lang="en-US" dirty="0"/>
              <a:t>, and </a:t>
            </a:r>
            <a:r>
              <a:rPr lang="en-US" b="1" dirty="0"/>
              <a:t>facial nerves </a:t>
            </a:r>
            <a:r>
              <a:rPr lang="en-US" dirty="0"/>
              <a:t>are also sometimes used. </a:t>
            </a:r>
            <a:endParaRPr lang="en-US" dirty="0" smtClean="0"/>
          </a:p>
          <a:p>
            <a:endParaRPr lang="en-US" dirty="0"/>
          </a:p>
          <a:p>
            <a:r>
              <a:rPr lang="en-US" dirty="0" smtClean="0"/>
              <a:t>For </a:t>
            </a:r>
            <a:r>
              <a:rPr lang="en-US" dirty="0"/>
              <a:t>stimulation of the </a:t>
            </a:r>
            <a:r>
              <a:rPr lang="en-US" dirty="0" err="1"/>
              <a:t>ulnar</a:t>
            </a:r>
            <a:r>
              <a:rPr lang="en-US" dirty="0"/>
              <a:t> nerve, the electrodes are best applied to the</a:t>
            </a:r>
            <a:r>
              <a:rPr lang="en-US" b="1" dirty="0"/>
              <a:t> </a:t>
            </a:r>
            <a:r>
              <a:rPr lang="en-US" b="1" dirty="0" err="1"/>
              <a:t>volar</a:t>
            </a:r>
            <a:r>
              <a:rPr lang="en-US" b="1" dirty="0"/>
              <a:t> side of the wrist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smtClean="0"/>
              <a:t>The distal electrode should be placed about </a:t>
            </a:r>
            <a:r>
              <a:rPr lang="en-US" b="1" dirty="0" smtClean="0"/>
              <a:t>1 cm proximal to the point at which the proximal flexion</a:t>
            </a:r>
            <a:r>
              <a:rPr lang="en-US" dirty="0" smtClean="0"/>
              <a:t> crease of the wrist crosses the radial side of the tendon to the flexor </a:t>
            </a:r>
            <a:r>
              <a:rPr lang="en-US" dirty="0" err="1" smtClean="0"/>
              <a:t>carpi</a:t>
            </a:r>
            <a:r>
              <a:rPr lang="en-US" dirty="0" smtClean="0"/>
              <a:t> </a:t>
            </a:r>
            <a:r>
              <a:rPr lang="en-US" dirty="0" err="1" smtClean="0"/>
              <a:t>ulnaris</a:t>
            </a:r>
            <a:r>
              <a:rPr lang="en-US" dirty="0" smtClean="0"/>
              <a:t> muscle. </a:t>
            </a:r>
          </a:p>
          <a:p>
            <a:endParaRPr lang="en-US" dirty="0" smtClean="0"/>
          </a:p>
          <a:p>
            <a:r>
              <a:rPr lang="en-US" dirty="0" smtClean="0"/>
              <a:t>The proximal electrode should preferably be placed so that the distance between the centers of the two electrodes is </a:t>
            </a:r>
            <a:r>
              <a:rPr lang="en-US" b="1" dirty="0" smtClean="0"/>
              <a:t>3 to 6 cm</a:t>
            </a:r>
            <a:r>
              <a:rPr lang="en-US" dirty="0" smtClean="0"/>
              <a:t> .</a:t>
            </a:r>
          </a:p>
          <a:p>
            <a:endParaRPr lang="en-US" dirty="0" smtClean="0"/>
          </a:p>
          <a:p>
            <a:r>
              <a:rPr lang="en-US" dirty="0" smtClean="0"/>
              <a:t>With this placement of the electrodes, electrical stimulation normally elicits only </a:t>
            </a:r>
            <a:r>
              <a:rPr lang="en-US" b="1" dirty="0" smtClean="0"/>
              <a:t>finger flexion and thumb adduction.</a:t>
            </a:r>
            <a:r>
              <a:rPr lang="en-US" dirty="0" smtClean="0"/>
              <a:t> </a:t>
            </a:r>
          </a:p>
          <a:p>
            <a:endParaRPr lang="en-US" dirty="0" smtClean="0"/>
          </a:p>
          <a:p>
            <a:r>
              <a:rPr lang="en-US" dirty="0" smtClean="0"/>
              <a:t>If one electrode is placed over the </a:t>
            </a:r>
            <a:r>
              <a:rPr lang="en-US" b="1" dirty="0" err="1" smtClean="0"/>
              <a:t>ulnar</a:t>
            </a:r>
            <a:r>
              <a:rPr lang="en-US" b="1" dirty="0" smtClean="0"/>
              <a:t> groove at the elbow</a:t>
            </a:r>
            <a:r>
              <a:rPr lang="en-US" dirty="0" smtClean="0"/>
              <a:t>, thumb adduction is often pronounced because of stimulation of the flexor </a:t>
            </a:r>
            <a:r>
              <a:rPr lang="en-US" dirty="0" err="1" smtClean="0"/>
              <a:t>carpi</a:t>
            </a:r>
            <a:r>
              <a:rPr lang="en-US" dirty="0" smtClean="0"/>
              <a:t> </a:t>
            </a:r>
            <a:r>
              <a:rPr lang="en-US" dirty="0" err="1" smtClean="0"/>
              <a:t>ulnaris</a:t>
            </a:r>
            <a:r>
              <a:rPr lang="en-US" dirty="0" smtClean="0"/>
              <a:t> muscle.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6172200"/>
          </a:xfrm>
        </p:spPr>
        <p:txBody>
          <a:bodyPr>
            <a:normAutofit fontScale="77500" lnSpcReduction="20000"/>
          </a:bodyPr>
          <a:lstStyle/>
          <a:p>
            <a:r>
              <a:rPr lang="en-US" dirty="0" smtClean="0"/>
              <a:t>When this latter placement of electrodes (sometimes preferred in small children) is used, the active </a:t>
            </a:r>
            <a:r>
              <a:rPr lang="en-US" b="1" dirty="0" smtClean="0"/>
              <a:t>negative electrode should be at the wrist</a:t>
            </a:r>
            <a:r>
              <a:rPr lang="en-US" dirty="0" smtClean="0"/>
              <a:t> to ensure maximal response. </a:t>
            </a:r>
          </a:p>
          <a:p>
            <a:endParaRPr lang="en-US" b="1" dirty="0" smtClean="0"/>
          </a:p>
          <a:p>
            <a:endParaRPr lang="en-US" b="1" dirty="0" smtClean="0"/>
          </a:p>
          <a:p>
            <a:r>
              <a:rPr lang="en-US" b="1" dirty="0" smtClean="0"/>
              <a:t>Polarity of the electrodes</a:t>
            </a:r>
            <a:r>
              <a:rPr lang="en-US" dirty="0" smtClean="0"/>
              <a:t> is less crucial when both electrodes are close to each other at the </a:t>
            </a:r>
            <a:r>
              <a:rPr lang="en-US" dirty="0" err="1" smtClean="0"/>
              <a:t>volar</a:t>
            </a:r>
            <a:r>
              <a:rPr lang="en-US" dirty="0" smtClean="0"/>
              <a:t> side of the wrist; however, placement of the negative electrode distally normally elicits the greatest neuromuscular response.</a:t>
            </a:r>
          </a:p>
          <a:p>
            <a:endParaRPr lang="en-US" dirty="0" smtClean="0"/>
          </a:p>
          <a:p>
            <a:endParaRPr lang="en-US" dirty="0" smtClean="0"/>
          </a:p>
          <a:p>
            <a:r>
              <a:rPr lang="en-US" dirty="0" smtClean="0"/>
              <a:t>When the </a:t>
            </a:r>
            <a:r>
              <a:rPr lang="en-US" b="1" dirty="0" smtClean="0"/>
              <a:t>temporal branch of the facial nerve</a:t>
            </a:r>
            <a:r>
              <a:rPr lang="en-US" dirty="0" smtClean="0"/>
              <a:t> is stimulated, the negative electrode should be placed over the nerve, and the positive electrode should be placed somewhere else over the forehead.</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7" name="Content Placeholder 6" descr="79926-79935-2009530-2023769tn.jpg"/>
          <p:cNvPicPr>
            <a:picLocks noGrp="1" noChangeAspect="1"/>
          </p:cNvPicPr>
          <p:nvPr>
            <p:ph sz="half" idx="1"/>
          </p:nvPr>
        </p:nvPicPr>
        <p:blipFill>
          <a:blip r:embed="rId2" cstate="print"/>
          <a:stretch>
            <a:fillRect/>
          </a:stretch>
        </p:blipFill>
        <p:spPr>
          <a:xfrm>
            <a:off x="152400" y="228600"/>
            <a:ext cx="3954163" cy="3657600"/>
          </a:xfrm>
        </p:spPr>
      </p:pic>
      <p:pic>
        <p:nvPicPr>
          <p:cNvPr id="8" name="Content Placeholder 7" descr="Untitled.jpg"/>
          <p:cNvPicPr>
            <a:picLocks noGrp="1" noChangeAspect="1"/>
          </p:cNvPicPr>
          <p:nvPr>
            <p:ph sz="half" idx="2"/>
          </p:nvPr>
        </p:nvPicPr>
        <p:blipFill>
          <a:blip r:embed="rId3" cstate="print"/>
          <a:stretch>
            <a:fillRect/>
          </a:stretch>
        </p:blipFill>
        <p:spPr>
          <a:xfrm>
            <a:off x="4267200" y="3124200"/>
            <a:ext cx="9391056" cy="5105399"/>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a:xfrm>
            <a:off x="457200" y="533400"/>
            <a:ext cx="8229600" cy="5592763"/>
          </a:xfrm>
        </p:spPr>
        <p:txBody>
          <a:bodyPr>
            <a:normAutofit fontScale="77500" lnSpcReduction="20000"/>
          </a:bodyPr>
          <a:lstStyle/>
          <a:p>
            <a:r>
              <a:rPr lang="en-US" b="1" dirty="0" smtClean="0"/>
              <a:t>The diaphragm</a:t>
            </a:r>
            <a:r>
              <a:rPr lang="en-US" dirty="0" smtClean="0"/>
              <a:t> is among the </a:t>
            </a:r>
            <a:r>
              <a:rPr lang="en-US" b="1" dirty="0" smtClean="0"/>
              <a:t>most resistant</a:t>
            </a:r>
            <a:r>
              <a:rPr lang="en-US" dirty="0" smtClean="0"/>
              <a:t> of all muscles to both depolarizing and nondepolarizing neuromuscular blocking drugs.</a:t>
            </a:r>
          </a:p>
          <a:p>
            <a:endParaRPr lang="en-US" dirty="0" smtClean="0"/>
          </a:p>
          <a:p>
            <a:r>
              <a:rPr lang="en-US" dirty="0" smtClean="0"/>
              <a:t>In general, the diaphragm requires </a:t>
            </a:r>
            <a:r>
              <a:rPr lang="en-US" b="1" dirty="0" smtClean="0"/>
              <a:t>1.4 to 2.0 times as much muscle relaxant</a:t>
            </a:r>
            <a:r>
              <a:rPr lang="en-US" dirty="0" smtClean="0"/>
              <a:t> as the adductor </a:t>
            </a:r>
            <a:r>
              <a:rPr lang="en-US" dirty="0" err="1" smtClean="0"/>
              <a:t>pollicis</a:t>
            </a:r>
            <a:r>
              <a:rPr lang="en-US" dirty="0" smtClean="0"/>
              <a:t> muscle for an identical degree of blockade .</a:t>
            </a:r>
          </a:p>
          <a:p>
            <a:endParaRPr lang="en-US" dirty="0" smtClean="0"/>
          </a:p>
          <a:p>
            <a:r>
              <a:rPr lang="en-US" dirty="0" smtClean="0"/>
              <a:t>Also of clinical significance is that </a:t>
            </a:r>
            <a:r>
              <a:rPr lang="en-US" b="1" dirty="0" smtClean="0"/>
              <a:t>onset time is normally shorter for the diaphragm</a:t>
            </a:r>
            <a:r>
              <a:rPr lang="en-US" dirty="0" smtClean="0"/>
              <a:t> than for the adductor </a:t>
            </a:r>
            <a:r>
              <a:rPr lang="en-US" dirty="0" err="1" smtClean="0"/>
              <a:t>pollicis</a:t>
            </a:r>
            <a:r>
              <a:rPr lang="en-US" dirty="0" smtClean="0"/>
              <a:t> muscle and the diaphragm </a:t>
            </a:r>
            <a:r>
              <a:rPr lang="en-US" b="1" dirty="0" smtClean="0"/>
              <a:t>recovers from paralysis more quickly</a:t>
            </a:r>
            <a:r>
              <a:rPr lang="en-US" dirty="0" smtClean="0"/>
              <a:t> than the peripheral muscles do .</a:t>
            </a:r>
          </a:p>
          <a:p>
            <a:endParaRPr lang="en-US" dirty="0" smtClean="0"/>
          </a:p>
          <a:p>
            <a:r>
              <a:rPr lang="en-US" dirty="0" smtClean="0"/>
              <a:t>The other respiratory muscles are less resistant than the diaphragm, as are </a:t>
            </a:r>
            <a:r>
              <a:rPr lang="en-US" b="1" dirty="0" smtClean="0"/>
              <a:t>the larynx and the </a:t>
            </a:r>
            <a:r>
              <a:rPr lang="en-US" b="1" dirty="0" err="1" smtClean="0"/>
              <a:t>corrugator</a:t>
            </a:r>
            <a:r>
              <a:rPr lang="en-US" b="1" dirty="0" smtClean="0"/>
              <a:t> </a:t>
            </a:r>
            <a:r>
              <a:rPr lang="en-US" b="1" dirty="0" err="1" smtClean="0"/>
              <a:t>supercilii</a:t>
            </a:r>
            <a:r>
              <a:rPr lang="en-US" b="1" dirty="0" smtClean="0"/>
              <a:t> muscles</a:t>
            </a:r>
            <a:r>
              <a:rPr lang="en-US" dirty="0" smtClean="0"/>
              <a:t>. </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smtClean="0"/>
              <a:t>Most sensitive are </a:t>
            </a:r>
            <a:r>
              <a:rPr lang="en-US" b="1" dirty="0" smtClean="0"/>
              <a:t>the abdominal muscles, the </a:t>
            </a:r>
            <a:r>
              <a:rPr lang="en-US" b="1" dirty="0" err="1" smtClean="0"/>
              <a:t>orbicularis</a:t>
            </a:r>
            <a:r>
              <a:rPr lang="en-US" b="1" dirty="0" smtClean="0"/>
              <a:t> </a:t>
            </a:r>
            <a:r>
              <a:rPr lang="en-US" b="1" dirty="0" err="1" smtClean="0"/>
              <a:t>oculi</a:t>
            </a:r>
            <a:r>
              <a:rPr lang="en-US" b="1" dirty="0" smtClean="0"/>
              <a:t> muscle, the peripheral muscles of the limbs, and the </a:t>
            </a:r>
            <a:r>
              <a:rPr lang="en-US" b="1" dirty="0" err="1" smtClean="0"/>
              <a:t>geniohyoid</a:t>
            </a:r>
            <a:r>
              <a:rPr lang="en-US" b="1" dirty="0" smtClean="0"/>
              <a:t>, </a:t>
            </a:r>
            <a:r>
              <a:rPr lang="en-US" b="1" dirty="0" err="1" smtClean="0"/>
              <a:t>masseter</a:t>
            </a:r>
            <a:r>
              <a:rPr lang="en-US" b="1" dirty="0" smtClean="0"/>
              <a:t>, and upper airway muscles.</a:t>
            </a:r>
            <a:r>
              <a:rPr lang="en-US" dirty="0" smtClean="0"/>
              <a:t> </a:t>
            </a:r>
          </a:p>
          <a:p>
            <a:endParaRPr lang="en-US" dirty="0" smtClean="0"/>
          </a:p>
          <a:p>
            <a:endParaRPr lang="en-US" dirty="0" smtClean="0"/>
          </a:p>
          <a:p>
            <a:r>
              <a:rPr lang="en-US" dirty="0" smtClean="0"/>
              <a:t>From a practical clinical point of view, it is worth noting that (1) the response of </a:t>
            </a:r>
            <a:r>
              <a:rPr lang="en-US" b="1" dirty="0" smtClean="0"/>
              <a:t>the </a:t>
            </a:r>
            <a:r>
              <a:rPr lang="en-US" b="1" dirty="0" err="1" smtClean="0"/>
              <a:t>corrugator</a:t>
            </a:r>
            <a:r>
              <a:rPr lang="en-US" b="1" dirty="0" smtClean="0"/>
              <a:t> </a:t>
            </a:r>
            <a:r>
              <a:rPr lang="en-US" b="1" dirty="0" err="1" smtClean="0"/>
              <a:t>supercilii</a:t>
            </a:r>
            <a:r>
              <a:rPr lang="en-US" b="1" dirty="0" smtClean="0"/>
              <a:t> to facial nerve stimulation</a:t>
            </a:r>
            <a:r>
              <a:rPr lang="en-US" dirty="0" smtClean="0"/>
              <a:t> reflects the extent of neuromuscular blockade of the laryngeal adductor muscles and abdominal muscles better than the response of the adductor </a:t>
            </a:r>
            <a:r>
              <a:rPr lang="en-US" dirty="0" err="1" smtClean="0"/>
              <a:t>pollicis</a:t>
            </a:r>
            <a:r>
              <a:rPr lang="en-US" dirty="0" smtClean="0"/>
              <a:t> to </a:t>
            </a:r>
            <a:r>
              <a:rPr lang="en-US" dirty="0" err="1" smtClean="0"/>
              <a:t>ulnar</a:t>
            </a:r>
            <a:r>
              <a:rPr lang="en-US" dirty="0" smtClean="0"/>
              <a:t> nerve stimulation does .</a:t>
            </a:r>
          </a:p>
          <a:p>
            <a:endParaRPr lang="en-US" dirty="0" smtClean="0"/>
          </a:p>
          <a:p>
            <a:endParaRPr lang="en-US" dirty="0" smtClean="0"/>
          </a:p>
          <a:p>
            <a:r>
              <a:rPr lang="en-US" dirty="0" smtClean="0"/>
              <a:t>(2) the </a:t>
            </a:r>
            <a:r>
              <a:rPr lang="en-US" b="1" dirty="0" smtClean="0"/>
              <a:t>upper airway muscles</a:t>
            </a:r>
            <a:r>
              <a:rPr lang="en-US" dirty="0" smtClean="0"/>
              <a:t> seem to be more sensitive than the peripheral muscles.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a:t>
            </a:r>
            <a:r>
              <a:rPr lang="en-US" sz="4000" b="1" dirty="0" smtClean="0"/>
              <a:t>eatures</a:t>
            </a:r>
            <a:r>
              <a:rPr lang="en-US" b="1" dirty="0" smtClean="0"/>
              <a:t> of </a:t>
            </a:r>
            <a:r>
              <a:rPr lang="en-US" b="1" dirty="0" err="1" smtClean="0"/>
              <a:t>Neurostimulation</a:t>
            </a:r>
            <a:endParaRPr lang="en-IN" b="1" dirty="0"/>
          </a:p>
        </p:txBody>
      </p:sp>
      <p:sp>
        <p:nvSpPr>
          <p:cNvPr id="3" name="Content Placeholder 2"/>
          <p:cNvSpPr>
            <a:spLocks noGrp="1"/>
          </p:cNvSpPr>
          <p:nvPr>
            <p:ph idx="1"/>
          </p:nvPr>
        </p:nvSpPr>
        <p:spPr/>
        <p:txBody>
          <a:bodyPr>
            <a:normAutofit fontScale="92500" lnSpcReduction="10000"/>
          </a:bodyPr>
          <a:lstStyle/>
          <a:p>
            <a:pPr marL="0" indent="0">
              <a:buNone/>
              <a:defRPr/>
            </a:pPr>
            <a:r>
              <a:rPr lang="en-US" dirty="0" smtClean="0"/>
              <a:t>    Key </a:t>
            </a:r>
            <a:r>
              <a:rPr lang="en-US" dirty="0"/>
              <a:t>features of exogenous nerve stimulation are:</a:t>
            </a:r>
          </a:p>
          <a:p>
            <a:pPr algn="just">
              <a:defRPr/>
            </a:pPr>
            <a:r>
              <a:rPr lang="en-US" b="1" dirty="0"/>
              <a:t>Nerve stimulator</a:t>
            </a:r>
            <a:r>
              <a:rPr lang="en-US" dirty="0"/>
              <a:t>: A battery powered device that delivers depolarizing current via the electrodes.</a:t>
            </a:r>
          </a:p>
          <a:p>
            <a:pPr>
              <a:defRPr/>
            </a:pPr>
            <a:r>
              <a:rPr lang="en-US" dirty="0" smtClean="0"/>
              <a:t> </a:t>
            </a:r>
            <a:r>
              <a:rPr lang="en-US" b="1" dirty="0" smtClean="0"/>
              <a:t>Pulse </a:t>
            </a:r>
            <a:r>
              <a:rPr lang="en-US" b="1" dirty="0"/>
              <a:t>width</a:t>
            </a:r>
            <a:r>
              <a:rPr lang="en-US" dirty="0"/>
              <a:t>: Is the duration of the </a:t>
            </a:r>
            <a:r>
              <a:rPr lang="en-US" dirty="0" smtClean="0"/>
              <a:t>individual                   impulse </a:t>
            </a:r>
            <a:r>
              <a:rPr lang="en-US" dirty="0"/>
              <a:t>delivered by the nerve stimulator. </a:t>
            </a:r>
          </a:p>
          <a:p>
            <a:pPr algn="just">
              <a:defRPr/>
            </a:pPr>
            <a:r>
              <a:rPr lang="en-US" dirty="0"/>
              <a:t>Each impulse should be &lt;0.5msec and 0.1sec in duration to elicit nerve firing at a readily attainable current. Pulse width &gt;0.5msec extends beyond the refractory period of the nerve resulting in repetitive firing.  </a:t>
            </a:r>
          </a:p>
          <a:p>
            <a:pPr marL="514350" indent="-514350" algn="just">
              <a:buClr>
                <a:schemeClr val="accent3"/>
              </a:buClr>
              <a:buFont typeface="+mj-lt"/>
              <a:buAutoNum type="arabicPeriod"/>
              <a:defRPr/>
            </a:pPr>
            <a:endParaRPr lang="en-US" dirty="0"/>
          </a:p>
          <a:p>
            <a:pPr marL="274320" indent="-274320">
              <a:buClr>
                <a:schemeClr val="accent3"/>
              </a:buClr>
              <a:buFont typeface="Wingdings 2"/>
              <a:buChar char=""/>
              <a:defRPr/>
            </a:pPr>
            <a:endParaRPr lang="en-US" dirty="0"/>
          </a:p>
          <a:p>
            <a:endParaRPr lang="en-IN" dirty="0"/>
          </a:p>
        </p:txBody>
      </p:sp>
    </p:spTree>
    <p:extLst>
      <p:ext uri="{BB962C8B-B14F-4D97-AF65-F5344CB8AC3E}">
        <p14:creationId xmlns:p14="http://schemas.microsoft.com/office/powerpoint/2010/main" val="29562199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5" name="Content Placeholder 4" descr="Screenshot_2015-01-07-02-02-48.png"/>
          <p:cNvPicPr>
            <a:picLocks noGrp="1" noChangeAspect="1"/>
          </p:cNvPicPr>
          <p:nvPr>
            <p:ph sz="half" idx="1"/>
          </p:nvPr>
        </p:nvPicPr>
        <p:blipFill>
          <a:blip r:embed="rId2" cstate="print"/>
          <a:stretch>
            <a:fillRect/>
          </a:stretch>
        </p:blipFill>
        <p:spPr>
          <a:xfrm>
            <a:off x="457200" y="1828923"/>
            <a:ext cx="4038600" cy="4068516"/>
          </a:xfrm>
        </p:spPr>
      </p:pic>
      <p:sp>
        <p:nvSpPr>
          <p:cNvPr id="7" name="Content Placeholder 6"/>
          <p:cNvSpPr>
            <a:spLocks noGrp="1"/>
          </p:cNvSpPr>
          <p:nvPr>
            <p:ph sz="half" idx="2"/>
          </p:nvPr>
        </p:nvSpPr>
        <p:spPr>
          <a:xfrm>
            <a:off x="4724400" y="914400"/>
            <a:ext cx="4038600" cy="5745163"/>
          </a:xfrm>
        </p:spPr>
        <p:txBody>
          <a:bodyPr>
            <a:normAutofit fontScale="85000" lnSpcReduction="20000"/>
          </a:bodyPr>
          <a:lstStyle/>
          <a:p>
            <a:r>
              <a:rPr lang="en-US" dirty="0" smtClean="0"/>
              <a:t>The </a:t>
            </a:r>
            <a:r>
              <a:rPr lang="en-US" b="1" dirty="0" smtClean="0"/>
              <a:t>mean cumulative dose-response curve for </a:t>
            </a:r>
            <a:r>
              <a:rPr lang="en-US" b="1" dirty="0" err="1" smtClean="0"/>
              <a:t>pancuronium</a:t>
            </a:r>
            <a:r>
              <a:rPr lang="en-US" dirty="0" smtClean="0"/>
              <a:t> in two muscles shows that the diaphragm requires approximately twice as much </a:t>
            </a:r>
            <a:r>
              <a:rPr lang="en-US" dirty="0" err="1" smtClean="0"/>
              <a:t>pancuronium</a:t>
            </a:r>
            <a:r>
              <a:rPr lang="en-US" dirty="0" smtClean="0"/>
              <a:t> as the adductor </a:t>
            </a:r>
            <a:r>
              <a:rPr lang="en-US" dirty="0" err="1" smtClean="0"/>
              <a:t>pollicis</a:t>
            </a:r>
            <a:r>
              <a:rPr lang="en-US" dirty="0" smtClean="0"/>
              <a:t> muscle for the same amount of neuromuscular blockade. </a:t>
            </a:r>
          </a:p>
          <a:p>
            <a:endParaRPr lang="en-US" dirty="0" smtClean="0"/>
          </a:p>
          <a:p>
            <a:endParaRPr lang="en-US" dirty="0" smtClean="0"/>
          </a:p>
          <a:p>
            <a:r>
              <a:rPr lang="en-US" sz="1800" dirty="0" smtClean="0"/>
              <a:t>The depression in muscle response to the </a:t>
            </a:r>
            <a:r>
              <a:rPr lang="en-US" sz="1800" b="1" dirty="0" smtClean="0"/>
              <a:t>first stimulus in train-of-four nerve stimulation</a:t>
            </a:r>
            <a:r>
              <a:rPr lang="en-US" sz="1800" dirty="0" smtClean="0"/>
              <a:t> (</a:t>
            </a:r>
            <a:r>
              <a:rPr lang="en-US" sz="1800" dirty="0" err="1" smtClean="0"/>
              <a:t>probit</a:t>
            </a:r>
            <a:r>
              <a:rPr lang="en-US" sz="1800" dirty="0" smtClean="0"/>
              <a:t> scale) was plotted against </a:t>
            </a:r>
            <a:r>
              <a:rPr lang="en-US" sz="1800" b="1" dirty="0" smtClean="0"/>
              <a:t>dose</a:t>
            </a:r>
            <a:r>
              <a:rPr lang="en-US" sz="1800" dirty="0" smtClean="0"/>
              <a:t> (log scale). </a:t>
            </a:r>
          </a:p>
          <a:p>
            <a:r>
              <a:rPr lang="en-US" sz="1800" dirty="0" smtClean="0"/>
              <a:t>The force of contraction of the adductor </a:t>
            </a:r>
            <a:r>
              <a:rPr lang="en-US" sz="1800" dirty="0" err="1" smtClean="0"/>
              <a:t>pollicis</a:t>
            </a:r>
            <a:r>
              <a:rPr lang="en-US" sz="1800" dirty="0" smtClean="0"/>
              <a:t> was measured on a </a:t>
            </a:r>
            <a:r>
              <a:rPr lang="en-US" sz="1800" b="1" dirty="0" smtClean="0"/>
              <a:t>force-displacement transducer;</a:t>
            </a:r>
            <a:r>
              <a:rPr lang="en-US" sz="1800" dirty="0" smtClean="0"/>
              <a:t> response of the diaphragm was measured </a:t>
            </a:r>
            <a:r>
              <a:rPr lang="en-US" sz="1800" b="1" dirty="0" err="1" smtClean="0"/>
              <a:t>electromyographically</a:t>
            </a:r>
            <a:r>
              <a:rPr lang="en-US" sz="1800" b="1" dirty="0" smtClean="0"/>
              <a:t>.</a:t>
            </a:r>
            <a:endParaRPr lang="en-US" sz="1800"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a:xfrm>
            <a:off x="457200" y="381000"/>
            <a:ext cx="8229600" cy="5745163"/>
          </a:xfrm>
        </p:spPr>
        <p:txBody>
          <a:bodyPr>
            <a:normAutofit fontScale="77500" lnSpcReduction="20000"/>
          </a:bodyPr>
          <a:lstStyle/>
          <a:p>
            <a:pPr>
              <a:buNone/>
            </a:pPr>
            <a:r>
              <a:rPr lang="en-US" dirty="0" smtClean="0"/>
              <a:t>Even though the precise source of these differences is unknown, variations in </a:t>
            </a:r>
          </a:p>
          <a:p>
            <a:pPr marL="571500" lvl="0" indent="-571500">
              <a:buFont typeface="+mj-lt"/>
              <a:buAutoNum type="romanUcPeriod"/>
            </a:pPr>
            <a:r>
              <a:rPr lang="en-US" b="1" dirty="0" smtClean="0"/>
              <a:t>Acetylcholine receptor density, </a:t>
            </a:r>
            <a:endParaRPr lang="en-US" dirty="0" smtClean="0"/>
          </a:p>
          <a:p>
            <a:pPr marL="571500" lvl="0" indent="-571500">
              <a:buFont typeface="+mj-lt"/>
              <a:buAutoNum type="romanUcPeriod"/>
            </a:pPr>
            <a:r>
              <a:rPr lang="en-US" b="1" dirty="0" smtClean="0"/>
              <a:t>Acetylcholine release, </a:t>
            </a:r>
            <a:endParaRPr lang="en-US" dirty="0" smtClean="0"/>
          </a:p>
          <a:p>
            <a:pPr marL="571500" lvl="0" indent="-571500">
              <a:buFont typeface="+mj-lt"/>
              <a:buAutoNum type="romanUcPeriod"/>
            </a:pPr>
            <a:r>
              <a:rPr lang="en-US" b="1" dirty="0" err="1" smtClean="0"/>
              <a:t>Acetylcholinesterase</a:t>
            </a:r>
            <a:r>
              <a:rPr lang="en-US" b="1" dirty="0" smtClean="0"/>
              <a:t> activity, </a:t>
            </a:r>
            <a:endParaRPr lang="en-US" dirty="0" smtClean="0"/>
          </a:p>
          <a:p>
            <a:pPr marL="571500" lvl="0" indent="-571500">
              <a:buFont typeface="+mj-lt"/>
              <a:buAutoNum type="romanUcPeriod"/>
            </a:pPr>
            <a:r>
              <a:rPr lang="en-US" b="1" dirty="0" smtClean="0"/>
              <a:t>Fiber composition, </a:t>
            </a:r>
            <a:endParaRPr lang="en-US" dirty="0" smtClean="0"/>
          </a:p>
          <a:p>
            <a:pPr marL="571500" lvl="0" indent="-571500">
              <a:buFont typeface="+mj-lt"/>
              <a:buAutoNum type="romanUcPeriod"/>
            </a:pPr>
            <a:r>
              <a:rPr lang="en-US" b="1" dirty="0" err="1" smtClean="0"/>
              <a:t>Innervation</a:t>
            </a:r>
            <a:r>
              <a:rPr lang="en-US" b="1" dirty="0" smtClean="0"/>
              <a:t> ratio (number of neuromuscular junctions), </a:t>
            </a:r>
            <a:endParaRPr lang="en-US" dirty="0" smtClean="0"/>
          </a:p>
          <a:p>
            <a:pPr marL="571500" lvl="0" indent="-571500">
              <a:buFont typeface="+mj-lt"/>
              <a:buAutoNum type="romanUcPeriod"/>
            </a:pPr>
            <a:r>
              <a:rPr lang="en-US" b="1" dirty="0" smtClean="0"/>
              <a:t>Blood flow, and </a:t>
            </a:r>
            <a:endParaRPr lang="en-US" dirty="0" smtClean="0"/>
          </a:p>
          <a:p>
            <a:pPr marL="571500" lvl="0" indent="-571500">
              <a:buFont typeface="+mj-lt"/>
              <a:buAutoNum type="romanUcPeriod"/>
            </a:pPr>
            <a:r>
              <a:rPr lang="en-US" b="1" dirty="0" smtClean="0"/>
              <a:t>Muscle temperature</a:t>
            </a:r>
            <a:r>
              <a:rPr lang="en-US" dirty="0" smtClean="0"/>
              <a:t> may be possible explanations.</a:t>
            </a:r>
          </a:p>
          <a:p>
            <a:pPr>
              <a:buNone/>
            </a:pPr>
            <a:r>
              <a:rPr lang="en-US" dirty="0" smtClean="0"/>
              <a:t> </a:t>
            </a:r>
          </a:p>
          <a:p>
            <a:endParaRPr lang="en-US" dirty="0" smtClean="0"/>
          </a:p>
          <a:p>
            <a:r>
              <a:rPr lang="en-US" dirty="0" smtClean="0"/>
              <a:t>In assessing neuromuscular function, use of a relatively sensitive muscle such as the </a:t>
            </a:r>
            <a:r>
              <a:rPr lang="en-US" b="1" dirty="0" smtClean="0"/>
              <a:t>adductor </a:t>
            </a:r>
            <a:r>
              <a:rPr lang="en-US" b="1" dirty="0" err="1" smtClean="0"/>
              <a:t>pollicis</a:t>
            </a:r>
            <a:r>
              <a:rPr lang="en-US" dirty="0" smtClean="0"/>
              <a:t> of the hand has both disadvantages and advantages. </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r>
              <a:rPr lang="en-US" dirty="0" smtClean="0"/>
              <a:t>Obviously, during surgery it is a disadvantage that even </a:t>
            </a:r>
            <a:r>
              <a:rPr lang="en-US" b="1" dirty="0" smtClean="0"/>
              <a:t>total elimination of the response to single-twitch and TOF stimulation</a:t>
            </a:r>
            <a:r>
              <a:rPr lang="en-US" dirty="0" smtClean="0"/>
              <a:t> does not exclude the possibility of movement of the diaphragm, such as hiccupping and coughing. </a:t>
            </a:r>
          </a:p>
          <a:p>
            <a:endParaRPr lang="en-US" b="1" dirty="0" smtClean="0"/>
          </a:p>
          <a:p>
            <a:r>
              <a:rPr lang="en-US" b="1" dirty="0" smtClean="0"/>
              <a:t>PTC stimulation</a:t>
            </a:r>
            <a:r>
              <a:rPr lang="en-US" dirty="0" smtClean="0"/>
              <a:t>, however, allows evaluation of the intense blockade necessary to ensure total paralysis of the diaphragm. </a:t>
            </a:r>
          </a:p>
          <a:p>
            <a:endParaRPr lang="en-US" dirty="0" smtClean="0"/>
          </a:p>
          <a:p>
            <a:r>
              <a:rPr lang="en-US" dirty="0" smtClean="0"/>
              <a:t>On the positive side, the </a:t>
            </a:r>
            <a:r>
              <a:rPr lang="en-US" b="1" dirty="0" smtClean="0"/>
              <a:t>risk of overdosing the patient</a:t>
            </a:r>
            <a:r>
              <a:rPr lang="en-US" dirty="0" smtClean="0"/>
              <a:t> decreases if the response of a relatively sensitive muscle is used as a guide to the administration of muscle relaxants during surgery. </a:t>
            </a:r>
          </a:p>
          <a:p>
            <a:endParaRPr lang="en-US" dirty="0" smtClean="0"/>
          </a:p>
          <a:p>
            <a:r>
              <a:rPr lang="en-US" dirty="0" smtClean="0"/>
              <a:t>In addition, </a:t>
            </a:r>
            <a:r>
              <a:rPr lang="en-US" b="1" dirty="0" smtClean="0"/>
              <a:t>during recovery</a:t>
            </a:r>
            <a:r>
              <a:rPr lang="en-US" dirty="0" smtClean="0"/>
              <a:t>, when the adductor </a:t>
            </a:r>
            <a:r>
              <a:rPr lang="en-US" dirty="0" err="1" smtClean="0"/>
              <a:t>pollicis</a:t>
            </a:r>
            <a:r>
              <a:rPr lang="en-US" dirty="0" smtClean="0"/>
              <a:t> has recovered sufficiently, it can be assumed that no residual neuromuscular blockade exists in the diaphragm or in other resistant muscles.</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Recording of Evoked Responses </a:t>
            </a:r>
            <a:endParaRPr lang="en-US" dirty="0"/>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r>
              <a:rPr lang="en-US" dirty="0" smtClean="0"/>
              <a:t>Five </a:t>
            </a:r>
            <a:r>
              <a:rPr lang="en-US" dirty="0"/>
              <a:t>methods are available: </a:t>
            </a:r>
            <a:endParaRPr lang="en-US" dirty="0" smtClean="0"/>
          </a:p>
          <a:p>
            <a:pPr marL="514350" indent="-514350">
              <a:buFont typeface="+mj-lt"/>
              <a:buAutoNum type="arabicPeriod"/>
            </a:pPr>
            <a:endParaRPr lang="en-US" dirty="0"/>
          </a:p>
          <a:p>
            <a:pPr marL="514350" indent="-514350">
              <a:buFont typeface="+mj-lt"/>
              <a:buAutoNum type="arabicPeriod"/>
            </a:pPr>
            <a:r>
              <a:rPr lang="en-US" dirty="0"/>
              <a:t>M</a:t>
            </a:r>
            <a:r>
              <a:rPr lang="en-US" dirty="0" smtClean="0"/>
              <a:t>easurement </a:t>
            </a:r>
            <a:r>
              <a:rPr lang="en-US" dirty="0"/>
              <a:t>of the evoked mechanical response of the muscle (</a:t>
            </a:r>
            <a:r>
              <a:rPr lang="en-US" dirty="0" err="1"/>
              <a:t>mechanomyography</a:t>
            </a:r>
            <a:r>
              <a:rPr lang="en-US" dirty="0"/>
              <a:t> [MMG]), </a:t>
            </a: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Measurement </a:t>
            </a:r>
            <a:r>
              <a:rPr lang="en-US" dirty="0"/>
              <a:t>of the evoked electrical response of the muscle (electromyography [EMG]), </a:t>
            </a:r>
          </a:p>
          <a:p>
            <a:pPr marL="514350" indent="-514350">
              <a:buFont typeface="+mj-lt"/>
              <a:buAutoNum type="arabicPeriod"/>
            </a:pPr>
            <a:endParaRPr lang="en-US" dirty="0" smtClean="0"/>
          </a:p>
          <a:p>
            <a:pPr marL="514350" indent="-514350">
              <a:buFont typeface="+mj-lt"/>
              <a:buAutoNum type="arabicPeriod"/>
            </a:pPr>
            <a:r>
              <a:rPr lang="en-US" dirty="0" smtClean="0"/>
              <a:t>Measurement </a:t>
            </a:r>
            <a:r>
              <a:rPr lang="en-US" dirty="0"/>
              <a:t>of acceleration of the muscle response (</a:t>
            </a:r>
            <a:r>
              <a:rPr lang="en-US" dirty="0" err="1"/>
              <a:t>acceleromyography</a:t>
            </a:r>
            <a:r>
              <a:rPr lang="en-US" dirty="0"/>
              <a:t> [AMG]), </a:t>
            </a: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Measurement </a:t>
            </a:r>
            <a:r>
              <a:rPr lang="en-US" dirty="0"/>
              <a:t>of the evoked electrical response in a piezoelectric film sensor attached to the muscle (piezoelectric neuromuscular monitor [P</a:t>
            </a:r>
            <a:r>
              <a:rPr lang="en-US" baseline="-25000" dirty="0"/>
              <a:t>Z</a:t>
            </a:r>
            <a:r>
              <a:rPr lang="en-US" dirty="0"/>
              <a:t>EMG</a:t>
            </a:r>
            <a:r>
              <a:rPr lang="en-US" dirty="0" smtClean="0"/>
              <a:t>]</a:t>
            </a:r>
          </a:p>
          <a:p>
            <a:pPr marL="514350" indent="-514350">
              <a:buFont typeface="+mj-lt"/>
              <a:buAutoNum type="arabicPeriod"/>
            </a:pPr>
            <a:endParaRPr lang="en-US" dirty="0" smtClean="0"/>
          </a:p>
          <a:p>
            <a:pPr marL="514350" indent="-514350">
              <a:buFont typeface="+mj-lt"/>
              <a:buAutoNum type="arabicPeriod"/>
            </a:pPr>
            <a:r>
              <a:rPr lang="en-US" dirty="0" smtClean="0"/>
              <a:t> </a:t>
            </a:r>
            <a:r>
              <a:rPr lang="en-US" dirty="0" err="1" smtClean="0"/>
              <a:t>Phonomyography</a:t>
            </a:r>
            <a:r>
              <a:rPr lang="en-US" dirty="0" smtClean="0"/>
              <a:t> </a:t>
            </a:r>
            <a:r>
              <a:rPr lang="en-US" dirty="0"/>
              <a:t>[PMG]).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14400" y="1417638"/>
            <a:ext cx="7772400" cy="4906962"/>
          </a:xfrm>
          <a:prstGeom prst="rect">
            <a:avLst/>
          </a:prstGeom>
        </p:spPr>
      </p:pic>
    </p:spTree>
    <p:extLst>
      <p:ext uri="{BB962C8B-B14F-4D97-AF65-F5344CB8AC3E}">
        <p14:creationId xmlns:p14="http://schemas.microsoft.com/office/powerpoint/2010/main" val="2386767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Mechanomyography</a:t>
            </a:r>
            <a:endParaRPr lang="en-US" b="1" dirty="0"/>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r>
              <a:rPr lang="en-US" dirty="0" smtClean="0"/>
              <a:t>The </a:t>
            </a:r>
            <a:r>
              <a:rPr lang="en-US" dirty="0" err="1" smtClean="0"/>
              <a:t>mechanomyogram</a:t>
            </a:r>
            <a:r>
              <a:rPr lang="en-US" dirty="0" smtClean="0"/>
              <a:t> (MMG) is the </a:t>
            </a:r>
            <a:r>
              <a:rPr lang="en-US" b="1" dirty="0" smtClean="0"/>
              <a:t>mechanical signal </a:t>
            </a:r>
            <a:r>
              <a:rPr lang="en-US" dirty="0" smtClean="0"/>
              <a:t>observable from the </a:t>
            </a:r>
            <a:r>
              <a:rPr lang="en-US" b="1" dirty="0" smtClean="0"/>
              <a:t>surface of a muscle </a:t>
            </a:r>
            <a:r>
              <a:rPr lang="en-US" dirty="0" smtClean="0"/>
              <a:t>when the muscle is contracted. </a:t>
            </a:r>
          </a:p>
          <a:p>
            <a:endParaRPr lang="en-US" dirty="0"/>
          </a:p>
          <a:p>
            <a:r>
              <a:rPr lang="en-US" dirty="0" smtClean="0"/>
              <a:t>At the onset of muscle contraction, gross changes in the muscle shape cause a </a:t>
            </a:r>
            <a:r>
              <a:rPr lang="en-US" b="1" dirty="0" smtClean="0"/>
              <a:t>large peak </a:t>
            </a:r>
            <a:r>
              <a:rPr lang="en-US" dirty="0" smtClean="0"/>
              <a:t>in the MMG. </a:t>
            </a:r>
          </a:p>
          <a:p>
            <a:endParaRPr lang="en-US" dirty="0"/>
          </a:p>
          <a:p>
            <a:r>
              <a:rPr lang="en-US" dirty="0" smtClean="0"/>
              <a:t>Subsequent vibrations are due to </a:t>
            </a:r>
            <a:r>
              <a:rPr lang="en-US" b="1" dirty="0" smtClean="0"/>
              <a:t>oscillations of the muscle </a:t>
            </a:r>
            <a:r>
              <a:rPr lang="en-US" b="1" dirty="0" err="1" smtClean="0"/>
              <a:t>fibres</a:t>
            </a:r>
            <a:r>
              <a:rPr lang="en-US" b="1" dirty="0" smtClean="0"/>
              <a:t> </a:t>
            </a:r>
            <a:r>
              <a:rPr lang="en-US" dirty="0" smtClean="0"/>
              <a:t>at the resonance frequency of the muscle. </a:t>
            </a:r>
          </a:p>
          <a:p>
            <a:endParaRPr lang="en-US" dirty="0"/>
          </a:p>
          <a:p>
            <a:r>
              <a:rPr lang="en-US" dirty="0" smtClean="0"/>
              <a:t>A requirement for </a:t>
            </a:r>
            <a:r>
              <a:rPr lang="en-US" b="1" dirty="0" smtClean="0"/>
              <a:t>correct and reproducible measurement of evoked tension</a:t>
            </a:r>
            <a:r>
              <a:rPr lang="en-US" dirty="0" smtClean="0"/>
              <a:t> is that the muscle contraction be isometric. </a:t>
            </a:r>
          </a:p>
          <a:p>
            <a:endParaRPr lang="en-US" dirty="0" smtClean="0"/>
          </a:p>
          <a:p>
            <a:r>
              <a:rPr lang="en-US" dirty="0" smtClean="0"/>
              <a:t>In clinical anesthesia, this condition is most easily achieved by </a:t>
            </a:r>
            <a:r>
              <a:rPr lang="en-US" b="1" dirty="0" smtClean="0"/>
              <a:t>measuring thumb movement</a:t>
            </a:r>
            <a:r>
              <a:rPr lang="en-US" dirty="0" smtClean="0"/>
              <a:t> after the application of a resting tension of 200 to 300 g (a preload) to the thumb. </a:t>
            </a:r>
          </a:p>
          <a:p>
            <a:endParaRPr lang="en-US" dirty="0" smtClean="0"/>
          </a:p>
          <a:p>
            <a:r>
              <a:rPr lang="en-US" dirty="0" smtClean="0"/>
              <a:t>When the </a:t>
            </a:r>
            <a:r>
              <a:rPr lang="en-US" dirty="0" err="1" smtClean="0"/>
              <a:t>ulnar</a:t>
            </a:r>
            <a:r>
              <a:rPr lang="en-US" dirty="0" smtClean="0"/>
              <a:t> nerve is stimulated, the thumb (the adductor </a:t>
            </a:r>
            <a:r>
              <a:rPr lang="en-US" dirty="0" err="1" smtClean="0"/>
              <a:t>pollicis</a:t>
            </a:r>
            <a:r>
              <a:rPr lang="en-US" dirty="0" smtClean="0"/>
              <a:t> muscle) acts on a </a:t>
            </a:r>
            <a:r>
              <a:rPr lang="en-US" b="1" dirty="0" smtClean="0"/>
              <a:t>force-displacement transducer.</a:t>
            </a:r>
            <a:r>
              <a:rPr lang="en-US" dirty="0" smtClean="0"/>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smtClean="0"/>
              <a:t>The force of contraction is then </a:t>
            </a:r>
            <a:r>
              <a:rPr lang="en-US" b="1" dirty="0" smtClean="0"/>
              <a:t>converted into an electrical signal</a:t>
            </a:r>
            <a:r>
              <a:rPr lang="en-US" dirty="0" smtClean="0"/>
              <a:t>, which is amplified, displayed, and recorded. </a:t>
            </a:r>
          </a:p>
          <a:p>
            <a:endParaRPr lang="en-US" dirty="0" smtClean="0"/>
          </a:p>
          <a:p>
            <a:r>
              <a:rPr lang="en-US" dirty="0" smtClean="0"/>
              <a:t>The </a:t>
            </a:r>
            <a:r>
              <a:rPr lang="en-US" b="1" dirty="0" smtClean="0"/>
              <a:t>arm and hand should be rigidly fixed</a:t>
            </a:r>
            <a:r>
              <a:rPr lang="en-US" dirty="0" smtClean="0"/>
              <a:t>, and care should be taken to prevent overloading of the transducer. </a:t>
            </a:r>
          </a:p>
          <a:p>
            <a:endParaRPr lang="en-US" dirty="0" smtClean="0"/>
          </a:p>
          <a:p>
            <a:r>
              <a:rPr lang="en-US" dirty="0" smtClean="0"/>
              <a:t>In addition, the </a:t>
            </a:r>
            <a:r>
              <a:rPr lang="en-US" b="1" dirty="0" smtClean="0"/>
              <a:t>transducer should be placed in correct relation</a:t>
            </a:r>
            <a:r>
              <a:rPr lang="en-US" dirty="0" smtClean="0"/>
              <a:t> to the thumb (i.e., the thumb should always apply tension precisely along the length of the transducer). </a:t>
            </a:r>
          </a:p>
          <a:p>
            <a:endParaRPr lang="en-US" dirty="0" smtClean="0"/>
          </a:p>
          <a:p>
            <a:r>
              <a:rPr lang="en-US" dirty="0" smtClean="0"/>
              <a:t>It is important to remember that the response to nerve stimulation depends on </a:t>
            </a:r>
            <a:r>
              <a:rPr lang="en-US" b="1" dirty="0" smtClean="0"/>
              <a:t>the frequency</a:t>
            </a:r>
            <a:r>
              <a:rPr lang="en-US" dirty="0" smtClean="0"/>
              <a:t> with which the individual stimuli are applied and that </a:t>
            </a:r>
            <a:r>
              <a:rPr lang="en-US" b="1" dirty="0" smtClean="0"/>
              <a:t>the time</a:t>
            </a:r>
            <a:r>
              <a:rPr lang="en-US" dirty="0" smtClean="0"/>
              <a:t> used to achieve a stable control response may influence subsequent determination of the onset time and duration of blockade.</a:t>
            </a:r>
          </a:p>
          <a:p>
            <a:endParaRPr lang="en-US" dirty="0" smtClean="0"/>
          </a:p>
          <a:p>
            <a:r>
              <a:rPr lang="en-US" dirty="0" smtClean="0"/>
              <a:t>Generally, the reaction to </a:t>
            </a:r>
            <a:r>
              <a:rPr lang="en-US" dirty="0" err="1" smtClean="0"/>
              <a:t>supramaximal</a:t>
            </a:r>
            <a:r>
              <a:rPr lang="en-US" dirty="0" smtClean="0"/>
              <a:t> stimulation increases during the </a:t>
            </a:r>
            <a:r>
              <a:rPr lang="en-US" b="1" dirty="0" smtClean="0"/>
              <a:t>first 8 to 12 minutes</a:t>
            </a:r>
            <a:r>
              <a:rPr lang="en-US" dirty="0" smtClean="0"/>
              <a:t> after commencement of the stimulation. </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04193" y="1669431"/>
            <a:ext cx="6935614" cy="4387501"/>
          </a:xfrm>
          <a:prstGeom prst="rect">
            <a:avLst/>
          </a:prstGeom>
        </p:spPr>
      </p:pic>
    </p:spTree>
    <p:extLst>
      <p:ext uri="{BB962C8B-B14F-4D97-AF65-F5344CB8AC3E}">
        <p14:creationId xmlns:p14="http://schemas.microsoft.com/office/powerpoint/2010/main" val="13672761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Electromyography </a:t>
            </a:r>
            <a:endParaRPr lang="en-US" b="1" dirty="0"/>
          </a:p>
        </p:txBody>
      </p:sp>
      <p:sp>
        <p:nvSpPr>
          <p:cNvPr id="3" name="Content Placeholder 2"/>
          <p:cNvSpPr>
            <a:spLocks noGrp="1"/>
          </p:cNvSpPr>
          <p:nvPr>
            <p:ph idx="1"/>
          </p:nvPr>
        </p:nvSpPr>
        <p:spPr>
          <a:xfrm>
            <a:off x="457200" y="1600200"/>
            <a:ext cx="8229600" cy="4953000"/>
          </a:xfrm>
        </p:spPr>
        <p:txBody>
          <a:bodyPr>
            <a:noAutofit/>
          </a:bodyPr>
          <a:lstStyle/>
          <a:p>
            <a:r>
              <a:rPr lang="en-US" sz="2400" dirty="0" smtClean="0"/>
              <a:t>(EMG) is a technique for evaluating and recording the </a:t>
            </a:r>
            <a:r>
              <a:rPr lang="en-US" sz="2400" b="1" dirty="0" smtClean="0"/>
              <a:t>electrical activity produced by skeletal muscles</a:t>
            </a:r>
            <a:r>
              <a:rPr lang="en-US" sz="2400" dirty="0" smtClean="0"/>
              <a:t>.</a:t>
            </a:r>
          </a:p>
          <a:p>
            <a:endParaRPr lang="en-US" sz="2400" dirty="0"/>
          </a:p>
          <a:p>
            <a:pPr>
              <a:buNone/>
            </a:pPr>
            <a:endParaRPr lang="en-US" sz="2400" dirty="0" smtClean="0"/>
          </a:p>
          <a:p>
            <a:endParaRPr lang="en-US" sz="2400" dirty="0" smtClean="0"/>
          </a:p>
          <a:p>
            <a:r>
              <a:rPr lang="en-US" sz="2400" dirty="0" smtClean="0"/>
              <a:t>Evoked EMG records the </a:t>
            </a:r>
            <a:r>
              <a:rPr lang="en-US" sz="2400" b="1" dirty="0" smtClean="0"/>
              <a:t>compound action potentials</a:t>
            </a:r>
            <a:r>
              <a:rPr lang="en-US" sz="2400" dirty="0" smtClean="0"/>
              <a:t> produced by </a:t>
            </a:r>
            <a:r>
              <a:rPr lang="en-US" sz="2400" b="1" dirty="0" smtClean="0"/>
              <a:t>stimulation of a peripheral nerve</a:t>
            </a:r>
            <a:r>
              <a:rPr lang="en-US" sz="2400" dirty="0" smtClean="0"/>
              <a:t>. The compound action potential is a </a:t>
            </a:r>
            <a:r>
              <a:rPr lang="en-US" sz="2400" b="1" dirty="0" smtClean="0"/>
              <a:t>high-speed event</a:t>
            </a:r>
            <a:r>
              <a:rPr lang="en-US" sz="2400" dirty="0" smtClean="0"/>
              <a:t> that for many years could be picked up only by means of a </a:t>
            </a:r>
            <a:r>
              <a:rPr lang="en-US" sz="2400" b="1" dirty="0" smtClean="0"/>
              <a:t>preamplifier and a storage oscilloscope</a:t>
            </a:r>
            <a:r>
              <a:rPr lang="en-US" sz="2400" dirty="0" smtClean="0"/>
              <a:t>. </a:t>
            </a:r>
          </a:p>
          <a:p>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smtClean="0"/>
              <a:t>The evoked EMG response is most often obtained from muscles innervated by the </a:t>
            </a:r>
            <a:r>
              <a:rPr lang="en-US" b="1" dirty="0" err="1" smtClean="0"/>
              <a:t>ulnar</a:t>
            </a:r>
            <a:r>
              <a:rPr lang="en-US" b="1" dirty="0" smtClean="0"/>
              <a:t> or the median</a:t>
            </a:r>
            <a:r>
              <a:rPr lang="en-US" dirty="0" smtClean="0"/>
              <a:t> nerves. </a:t>
            </a:r>
          </a:p>
          <a:p>
            <a:endParaRPr lang="en-US" dirty="0" smtClean="0"/>
          </a:p>
          <a:p>
            <a:r>
              <a:rPr lang="en-US" dirty="0" smtClean="0"/>
              <a:t>Most often, the evoked EMG response is obtained </a:t>
            </a:r>
            <a:r>
              <a:rPr lang="en-US" b="1" dirty="0" smtClean="0"/>
              <a:t>from the </a:t>
            </a:r>
            <a:r>
              <a:rPr lang="en-US" b="1" dirty="0" err="1" smtClean="0"/>
              <a:t>thenar</a:t>
            </a:r>
            <a:r>
              <a:rPr lang="en-US" b="1" dirty="0" smtClean="0"/>
              <a:t> or </a:t>
            </a:r>
            <a:r>
              <a:rPr lang="en-US" b="1" dirty="0" err="1" smtClean="0"/>
              <a:t>hypothenar</a:t>
            </a:r>
            <a:r>
              <a:rPr lang="en-US" b="1" dirty="0" smtClean="0"/>
              <a:t> eminence of the hand</a:t>
            </a:r>
            <a:r>
              <a:rPr lang="en-US" dirty="0" smtClean="0"/>
              <a:t> or from the </a:t>
            </a:r>
            <a:r>
              <a:rPr lang="en-US" b="1" dirty="0" smtClean="0"/>
              <a:t>first dorsal </a:t>
            </a:r>
            <a:r>
              <a:rPr lang="en-US" b="1" dirty="0" err="1" smtClean="0"/>
              <a:t>interosseous</a:t>
            </a:r>
            <a:r>
              <a:rPr lang="en-US" b="1" dirty="0" smtClean="0"/>
              <a:t> muscle of the hand</a:t>
            </a:r>
            <a:r>
              <a:rPr lang="en-US" dirty="0" smtClean="0"/>
              <a:t>, preferably with the active electrode over the motor point of the muscle .</a:t>
            </a:r>
          </a:p>
          <a:p>
            <a:endParaRPr lang="en-US" dirty="0" smtClean="0"/>
          </a:p>
          <a:p>
            <a:r>
              <a:rPr lang="en-US" dirty="0" smtClean="0"/>
              <a:t>The signal picked up by the analyzer is processed by </a:t>
            </a:r>
            <a:r>
              <a:rPr lang="en-US" b="1" dirty="0" smtClean="0"/>
              <a:t>an amplifier, a rectifier, and an electronic integrator.</a:t>
            </a:r>
            <a:r>
              <a:rPr lang="en-US" dirty="0" smtClean="0"/>
              <a:t> The results are displayed either as a </a:t>
            </a:r>
            <a:r>
              <a:rPr lang="en-US" b="1" dirty="0" smtClean="0"/>
              <a:t>percentage of control or as a TOF ratio.</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514350" indent="-514350">
              <a:defRPr/>
            </a:pPr>
            <a:r>
              <a:rPr lang="en-US" b="1" dirty="0"/>
              <a:t>Current intensity</a:t>
            </a:r>
            <a:r>
              <a:rPr lang="en-US" dirty="0"/>
              <a:t>: Is the amperage(mA) of the current delivered by  the nerve stimulator. The current output of most stimulators can range from  0-80mA.</a:t>
            </a:r>
          </a:p>
          <a:p>
            <a:pPr marL="514350" indent="-514350">
              <a:defRPr/>
            </a:pPr>
            <a:endParaRPr lang="en-US" dirty="0"/>
          </a:p>
          <a:p>
            <a:pPr marL="514350" indent="-514350">
              <a:defRPr/>
            </a:pPr>
            <a:r>
              <a:rPr lang="en-US" b="1" dirty="0"/>
              <a:t>Supramaximal current</a:t>
            </a:r>
            <a:r>
              <a:rPr lang="en-US" dirty="0"/>
              <a:t>: Is approximately 10-20% higher intensity than the current required to depolarize all </a:t>
            </a:r>
            <a:r>
              <a:rPr lang="en-US" dirty="0" err="1"/>
              <a:t>fibres</a:t>
            </a:r>
            <a:r>
              <a:rPr lang="en-US" dirty="0"/>
              <a:t> in a particular nerve bundles. </a:t>
            </a:r>
            <a:br>
              <a:rPr lang="en-US" dirty="0"/>
            </a:br>
            <a:endParaRPr lang="en-US" dirty="0"/>
          </a:p>
          <a:p>
            <a:endParaRPr lang="en-IN" dirty="0"/>
          </a:p>
        </p:txBody>
      </p:sp>
    </p:spTree>
    <p:extLst>
      <p:ext uri="{BB962C8B-B14F-4D97-AF65-F5344CB8AC3E}">
        <p14:creationId xmlns:p14="http://schemas.microsoft.com/office/powerpoint/2010/main" val="29875361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7" name="Content Placeholder 6" descr="Screenshot_2015-01-07-02-35-58.png"/>
          <p:cNvPicPr>
            <a:picLocks noGrp="1" noChangeAspect="1"/>
          </p:cNvPicPr>
          <p:nvPr>
            <p:ph sz="half" idx="1"/>
          </p:nvPr>
        </p:nvPicPr>
        <p:blipFill>
          <a:blip r:embed="rId2" cstate="print"/>
          <a:stretch>
            <a:fillRect/>
          </a:stretch>
        </p:blipFill>
        <p:spPr>
          <a:xfrm>
            <a:off x="228600" y="381000"/>
            <a:ext cx="4910482" cy="5665241"/>
          </a:xfrm>
        </p:spPr>
      </p:pic>
      <p:sp>
        <p:nvSpPr>
          <p:cNvPr id="6" name="Content Placeholder 5"/>
          <p:cNvSpPr>
            <a:spLocks noGrp="1"/>
          </p:cNvSpPr>
          <p:nvPr>
            <p:ph sz="half" idx="2"/>
          </p:nvPr>
        </p:nvSpPr>
        <p:spPr>
          <a:xfrm>
            <a:off x="4724400" y="685800"/>
            <a:ext cx="4038600" cy="5029200"/>
          </a:xfrm>
        </p:spPr>
        <p:txBody>
          <a:bodyPr>
            <a:normAutofit fontScale="77500" lnSpcReduction="20000"/>
          </a:bodyPr>
          <a:lstStyle/>
          <a:p>
            <a:r>
              <a:rPr lang="en-US" dirty="0" smtClean="0"/>
              <a:t>Electrode placement for stimulation of the </a:t>
            </a:r>
            <a:r>
              <a:rPr lang="en-US" dirty="0" err="1" smtClean="0"/>
              <a:t>ulnar</a:t>
            </a:r>
            <a:r>
              <a:rPr lang="en-US" dirty="0" smtClean="0"/>
              <a:t> nerve and for recording of the compound action potential from </a:t>
            </a:r>
            <a:r>
              <a:rPr lang="en-US" b="1" dirty="0" smtClean="0"/>
              <a:t>three sites of the hand. </a:t>
            </a:r>
          </a:p>
          <a:p>
            <a:endParaRPr lang="en-US" dirty="0" smtClean="0"/>
          </a:p>
          <a:p>
            <a:r>
              <a:rPr lang="en-US" dirty="0" smtClean="0"/>
              <a:t>A, </a:t>
            </a:r>
            <a:r>
              <a:rPr lang="en-US" b="1" dirty="0" smtClean="0"/>
              <a:t>Abductor </a:t>
            </a:r>
            <a:r>
              <a:rPr lang="en-US" b="1" dirty="0" err="1" smtClean="0"/>
              <a:t>digiti</a:t>
            </a:r>
            <a:r>
              <a:rPr lang="en-US" b="1" dirty="0" smtClean="0"/>
              <a:t> </a:t>
            </a:r>
            <a:r>
              <a:rPr lang="en-US" b="1" dirty="0" err="1" smtClean="0"/>
              <a:t>minimi</a:t>
            </a:r>
            <a:r>
              <a:rPr lang="en-US" b="1" dirty="0" smtClean="0"/>
              <a:t> muscle</a:t>
            </a:r>
            <a:r>
              <a:rPr lang="en-US" dirty="0" smtClean="0"/>
              <a:t> (in the </a:t>
            </a:r>
            <a:r>
              <a:rPr lang="en-US" dirty="0" err="1" smtClean="0"/>
              <a:t>hypothenar</a:t>
            </a:r>
            <a:r>
              <a:rPr lang="en-US" dirty="0" smtClean="0"/>
              <a:t> eminence). </a:t>
            </a:r>
          </a:p>
          <a:p>
            <a:endParaRPr lang="en-US" dirty="0" smtClean="0"/>
          </a:p>
          <a:p>
            <a:r>
              <a:rPr lang="en-US" dirty="0" smtClean="0"/>
              <a:t>B, </a:t>
            </a:r>
            <a:r>
              <a:rPr lang="en-US" b="1" dirty="0" smtClean="0"/>
              <a:t>Adductor </a:t>
            </a:r>
            <a:r>
              <a:rPr lang="en-US" b="1" dirty="0" err="1" smtClean="0"/>
              <a:t>pollicis</a:t>
            </a:r>
            <a:r>
              <a:rPr lang="en-US" b="1" dirty="0" smtClean="0"/>
              <a:t> muscle</a:t>
            </a:r>
            <a:r>
              <a:rPr lang="en-US" dirty="0" smtClean="0"/>
              <a:t> (in the </a:t>
            </a:r>
            <a:r>
              <a:rPr lang="en-US" dirty="0" err="1" smtClean="0"/>
              <a:t>thenar</a:t>
            </a:r>
            <a:r>
              <a:rPr lang="en-US" dirty="0" smtClean="0"/>
              <a:t> eminence). </a:t>
            </a:r>
          </a:p>
          <a:p>
            <a:endParaRPr lang="en-US" dirty="0" smtClean="0"/>
          </a:p>
          <a:p>
            <a:r>
              <a:rPr lang="en-US" dirty="0" smtClean="0"/>
              <a:t>C, </a:t>
            </a:r>
            <a:r>
              <a:rPr lang="en-US" b="1" dirty="0" smtClean="0"/>
              <a:t>First dorsal </a:t>
            </a:r>
            <a:r>
              <a:rPr lang="en-US" b="1" dirty="0" err="1" smtClean="0"/>
              <a:t>interosseus</a:t>
            </a:r>
            <a:r>
              <a:rPr lang="en-US" b="1" dirty="0" smtClean="0"/>
              <a:t> muscle.</a:t>
            </a:r>
            <a:r>
              <a:rPr lang="en-US" dirty="0" smtClean="0"/>
              <a:t>  </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US" dirty="0" smtClean="0"/>
              <a:t>Two new sites for recording the EMG response have been introduced: </a:t>
            </a:r>
            <a:r>
              <a:rPr lang="en-US" b="1" dirty="0" smtClean="0"/>
              <a:t>the larynx and the diaphragm.</a:t>
            </a:r>
            <a:r>
              <a:rPr lang="en-US" dirty="0" smtClean="0"/>
              <a:t> </a:t>
            </a:r>
          </a:p>
          <a:p>
            <a:endParaRPr lang="en-US" dirty="0" smtClean="0"/>
          </a:p>
          <a:p>
            <a:r>
              <a:rPr lang="en-US" dirty="0" smtClean="0"/>
              <a:t> By using a noninvasive disposable laryngeal electrode </a:t>
            </a:r>
            <a:r>
              <a:rPr lang="en-US" b="1" dirty="0" smtClean="0"/>
              <a:t>attached to the tracheal tube</a:t>
            </a:r>
            <a:r>
              <a:rPr lang="en-US" dirty="0" smtClean="0"/>
              <a:t> and placed </a:t>
            </a:r>
            <a:r>
              <a:rPr lang="en-US" b="1" dirty="0" smtClean="0"/>
              <a:t>between the vocal cords</a:t>
            </a:r>
            <a:r>
              <a:rPr lang="en-US" dirty="0" smtClean="0"/>
              <a:t>, it is possible to monitor the onset of neuromuscular blockade in the laryngeal muscles. </a:t>
            </a:r>
          </a:p>
          <a:p>
            <a:endParaRPr lang="en-US" dirty="0" smtClean="0"/>
          </a:p>
          <a:p>
            <a:endParaRPr lang="en-US" dirty="0" smtClean="0"/>
          </a:p>
          <a:p>
            <a:r>
              <a:rPr lang="en-US" dirty="0" smtClean="0"/>
              <a:t>In</a:t>
            </a:r>
            <a:r>
              <a:rPr lang="en-US" b="1" dirty="0" smtClean="0"/>
              <a:t> </a:t>
            </a:r>
            <a:r>
              <a:rPr lang="en-US" b="1" dirty="0" err="1" smtClean="0"/>
              <a:t>paravertebral</a:t>
            </a:r>
            <a:r>
              <a:rPr lang="en-US" b="1" dirty="0" smtClean="0"/>
              <a:t> surface diaphragmatic EMG,</a:t>
            </a:r>
            <a:r>
              <a:rPr lang="en-US" dirty="0" smtClean="0"/>
              <a:t> the recording electrodes are placed on the right of vertebrae T12/L1 or L1/L2 for monitoring the response of the right diaphragmatic crux to </a:t>
            </a:r>
            <a:r>
              <a:rPr lang="en-US" dirty="0" err="1" smtClean="0"/>
              <a:t>transcutaneous</a:t>
            </a:r>
            <a:r>
              <a:rPr lang="en-US" dirty="0" smtClean="0"/>
              <a:t> stimulation of the </a:t>
            </a:r>
            <a:r>
              <a:rPr lang="en-US" b="1" dirty="0" smtClean="0"/>
              <a:t>right </a:t>
            </a:r>
            <a:r>
              <a:rPr lang="en-US" b="1" dirty="0" err="1" smtClean="0"/>
              <a:t>phrenic</a:t>
            </a:r>
            <a:r>
              <a:rPr lang="en-US" b="1" dirty="0" smtClean="0"/>
              <a:t> nerve at the neck</a:t>
            </a:r>
            <a:r>
              <a:rPr lang="en-US" dirty="0" smtClean="0"/>
              <a:t>. </a:t>
            </a:r>
          </a:p>
          <a:p>
            <a:endParaRPr lang="en-US" dirty="0" smtClean="0"/>
          </a:p>
          <a:p>
            <a:endParaRPr lang="en-US" dirty="0" smtClean="0"/>
          </a:p>
          <a:p>
            <a:r>
              <a:rPr lang="en-US" dirty="0" smtClean="0"/>
              <a:t>Evoked electrical and mechanical responses represent different physiologic events. Evoked EMG records changes in the </a:t>
            </a:r>
            <a:r>
              <a:rPr lang="en-US" b="1" dirty="0" smtClean="0"/>
              <a:t>electrical activity of one or more muscles</a:t>
            </a:r>
            <a:r>
              <a:rPr lang="en-US" dirty="0" smtClean="0"/>
              <a:t>, whereas evoked MMG records changes associated with</a:t>
            </a:r>
            <a:r>
              <a:rPr lang="en-US" b="1" dirty="0" smtClean="0"/>
              <a:t> excitation-contraction coupling and contraction of the muscle</a:t>
            </a:r>
            <a:r>
              <a:rPr lang="en-US" dirty="0" smtClean="0"/>
              <a:t> as well. </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819344" y="2087931"/>
            <a:ext cx="5505312" cy="3550501"/>
          </a:xfrm>
          <a:prstGeom prst="rect">
            <a:avLst/>
          </a:prstGeom>
        </p:spPr>
      </p:pic>
    </p:spTree>
    <p:extLst>
      <p:ext uri="{BB962C8B-B14F-4D97-AF65-F5344CB8AC3E}">
        <p14:creationId xmlns:p14="http://schemas.microsoft.com/office/powerpoint/2010/main" val="3290062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Acceleromyograph</a:t>
            </a:r>
            <a:endParaRPr lang="en-US" dirty="0"/>
          </a:p>
        </p:txBody>
      </p:sp>
      <p:sp>
        <p:nvSpPr>
          <p:cNvPr id="3" name="Content Placeholder 2"/>
          <p:cNvSpPr>
            <a:spLocks noGrp="1"/>
          </p:cNvSpPr>
          <p:nvPr>
            <p:ph idx="1"/>
          </p:nvPr>
        </p:nvSpPr>
        <p:spPr>
          <a:xfrm>
            <a:off x="457200" y="1219200"/>
            <a:ext cx="8229600" cy="5181600"/>
          </a:xfrm>
        </p:spPr>
        <p:txBody>
          <a:bodyPr>
            <a:normAutofit fontScale="70000" lnSpcReduction="20000"/>
          </a:bodyPr>
          <a:lstStyle/>
          <a:p>
            <a:r>
              <a:rPr lang="en-US" dirty="0" smtClean="0"/>
              <a:t> </a:t>
            </a:r>
            <a:r>
              <a:rPr lang="en-US" dirty="0"/>
              <a:t>I</a:t>
            </a:r>
            <a:r>
              <a:rPr lang="en-US" dirty="0" smtClean="0"/>
              <a:t>s a </a:t>
            </a:r>
            <a:r>
              <a:rPr lang="en-US" b="1" dirty="0" smtClean="0"/>
              <a:t>piezoelectric </a:t>
            </a:r>
            <a:r>
              <a:rPr lang="en-US" b="1" dirty="0" err="1" smtClean="0"/>
              <a:t>myograph</a:t>
            </a:r>
            <a:r>
              <a:rPr lang="en-US" dirty="0" smtClean="0"/>
              <a:t>, used to measure the </a:t>
            </a:r>
            <a:r>
              <a:rPr lang="en-US" b="1" dirty="0" smtClean="0"/>
              <a:t>force produced by a muscle </a:t>
            </a:r>
            <a:r>
              <a:rPr lang="en-US" dirty="0" smtClean="0"/>
              <a:t>after it has undergone nerve stimulation. </a:t>
            </a:r>
          </a:p>
          <a:p>
            <a:endParaRPr lang="en-US" dirty="0"/>
          </a:p>
          <a:p>
            <a:endParaRPr lang="en-US" dirty="0" smtClean="0"/>
          </a:p>
          <a:p>
            <a:r>
              <a:rPr lang="en-US" dirty="0" err="1" smtClean="0"/>
              <a:t>Acceleromyographs</a:t>
            </a:r>
            <a:r>
              <a:rPr lang="en-US" dirty="0" smtClean="0"/>
              <a:t> measure muscle activity using a </a:t>
            </a:r>
            <a:r>
              <a:rPr lang="en-US" b="1" dirty="0" smtClean="0"/>
              <a:t>miniature piezoelectric transducer </a:t>
            </a:r>
            <a:r>
              <a:rPr lang="en-US" dirty="0" smtClean="0"/>
              <a:t>that is attached to the stimulated muscle. </a:t>
            </a:r>
          </a:p>
          <a:p>
            <a:endParaRPr lang="en-US" dirty="0"/>
          </a:p>
          <a:p>
            <a:endParaRPr lang="en-US" dirty="0" smtClean="0"/>
          </a:p>
          <a:p>
            <a:r>
              <a:rPr lang="en-US" dirty="0" smtClean="0"/>
              <a:t>A voltage is created when the muscle accelerates and that </a:t>
            </a:r>
            <a:r>
              <a:rPr lang="en-US" b="1" dirty="0" smtClean="0"/>
              <a:t>acceleration is proportion to force of contraction</a:t>
            </a:r>
            <a:r>
              <a:rPr lang="en-US" dirty="0" smtClean="0"/>
              <a:t>. </a:t>
            </a:r>
          </a:p>
          <a:p>
            <a:endParaRPr lang="en-US" dirty="0"/>
          </a:p>
          <a:p>
            <a:endParaRPr lang="en-US" dirty="0" smtClean="0"/>
          </a:p>
          <a:p>
            <a:r>
              <a:rPr lang="en-US" dirty="0" err="1" smtClean="0"/>
              <a:t>Acceleromyographs</a:t>
            </a:r>
            <a:r>
              <a:rPr lang="en-US" dirty="0" smtClean="0"/>
              <a:t> are more costly than the more common twitch monitors, but have been shown to </a:t>
            </a:r>
            <a:r>
              <a:rPr lang="en-US" b="1" dirty="0" smtClean="0"/>
              <a:t>better alleviate residual blockade and associated symptoms of muscle weakness</a:t>
            </a:r>
            <a:r>
              <a:rPr lang="en-US" dirty="0" smtClean="0"/>
              <a:t>, and to </a:t>
            </a:r>
            <a:r>
              <a:rPr lang="en-US" b="1" dirty="0" smtClean="0"/>
              <a:t>improve overall quality of recovery</a:t>
            </a:r>
            <a:r>
              <a:rPr lang="en-US" dirty="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381000"/>
            <a:ext cx="4038600" cy="5867400"/>
          </a:xfrm>
        </p:spPr>
        <p:txBody>
          <a:bodyPr>
            <a:normAutofit fontScale="92500" lnSpcReduction="20000"/>
          </a:bodyPr>
          <a:lstStyle/>
          <a:p>
            <a:r>
              <a:rPr lang="en-US" dirty="0" smtClean="0"/>
              <a:t>When </a:t>
            </a:r>
            <a:r>
              <a:rPr lang="en-US" b="1" dirty="0" smtClean="0"/>
              <a:t>an accelerometer is fixed to the thumb</a:t>
            </a:r>
            <a:r>
              <a:rPr lang="en-US" dirty="0" smtClean="0"/>
              <a:t> and the </a:t>
            </a:r>
            <a:r>
              <a:rPr lang="en-US" dirty="0" err="1" smtClean="0"/>
              <a:t>ulnar</a:t>
            </a:r>
            <a:r>
              <a:rPr lang="en-US" dirty="0" smtClean="0"/>
              <a:t> nerve is stimulated, an electrical signal is produced whenever the thumb moves. </a:t>
            </a:r>
          </a:p>
          <a:p>
            <a:endParaRPr lang="en-US" dirty="0" smtClean="0"/>
          </a:p>
          <a:p>
            <a:r>
              <a:rPr lang="en-US" dirty="0" smtClean="0"/>
              <a:t>This signal can be analyzed in a </a:t>
            </a:r>
            <a:r>
              <a:rPr lang="en-US" b="1" dirty="0" smtClean="0"/>
              <a:t>specially designed analyzer</a:t>
            </a:r>
            <a:r>
              <a:rPr lang="en-US" dirty="0" smtClean="0"/>
              <a:t>. </a:t>
            </a:r>
          </a:p>
          <a:p>
            <a:endParaRPr lang="en-US" b="1" dirty="0" smtClean="0"/>
          </a:p>
          <a:p>
            <a:endParaRPr lang="en-US" dirty="0" smtClean="0"/>
          </a:p>
          <a:p>
            <a:r>
              <a:rPr lang="en-US" dirty="0" smtClean="0"/>
              <a:t>Transducer is </a:t>
            </a:r>
            <a:r>
              <a:rPr lang="en-US" b="1" dirty="0" smtClean="0"/>
              <a:t>fastened to the thumb</a:t>
            </a:r>
            <a:r>
              <a:rPr lang="en-US" dirty="0" smtClean="0"/>
              <a:t> and the stimulating electrodes. </a:t>
            </a:r>
          </a:p>
          <a:p>
            <a:endParaRPr lang="en-US" dirty="0" smtClean="0"/>
          </a:p>
        </p:txBody>
      </p:sp>
      <p:pic>
        <p:nvPicPr>
          <p:cNvPr id="7" name="Content Placeholder 3"/>
          <p:cNvPicPr>
            <a:picLocks noGrp="1" noChangeAspect="1"/>
          </p:cNvPicPr>
          <p:nvPr>
            <p:ph idx="1"/>
          </p:nvPr>
        </p:nvPicPr>
        <p:blipFill>
          <a:blip r:embed="rId2"/>
          <a:stretch>
            <a:fillRect/>
          </a:stretch>
        </p:blipFill>
        <p:spPr>
          <a:xfrm>
            <a:off x="5105400" y="2590800"/>
            <a:ext cx="3743256" cy="276075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r>
              <a:rPr lang="en-US" dirty="0" smtClean="0"/>
              <a:t>When AMG is used with a </a:t>
            </a:r>
            <a:r>
              <a:rPr lang="en-US" b="1" dirty="0" smtClean="0"/>
              <a:t>free-moving thumb</a:t>
            </a:r>
            <a:r>
              <a:rPr lang="en-US" dirty="0" smtClean="0"/>
              <a:t>, as originally </a:t>
            </a:r>
            <a:r>
              <a:rPr lang="en-US" dirty="0" err="1" smtClean="0"/>
              <a:t>suggested,wide</a:t>
            </a:r>
            <a:r>
              <a:rPr lang="en-US" dirty="0" smtClean="0"/>
              <a:t> limits of agreements in </a:t>
            </a:r>
            <a:r>
              <a:rPr lang="en-US" b="1" dirty="0" smtClean="0"/>
              <a:t>twitch height (T1) and TOF ratio</a:t>
            </a:r>
            <a:r>
              <a:rPr lang="en-US" dirty="0" smtClean="0"/>
              <a:t> and differences in </a:t>
            </a:r>
            <a:r>
              <a:rPr lang="en-US" b="1" dirty="0" smtClean="0"/>
              <a:t>the onset and recovery course of blockade</a:t>
            </a:r>
            <a:r>
              <a:rPr lang="en-US" dirty="0" smtClean="0"/>
              <a:t> between AMG and MMG have been found. </a:t>
            </a:r>
          </a:p>
          <a:p>
            <a:endParaRPr lang="en-US" dirty="0" smtClean="0"/>
          </a:p>
          <a:p>
            <a:r>
              <a:rPr lang="en-US" dirty="0" smtClean="0"/>
              <a:t>Moreover, the </a:t>
            </a:r>
            <a:r>
              <a:rPr lang="en-US" b="1" dirty="0" smtClean="0"/>
              <a:t>AMG control TOF ratio is consistently higher</a:t>
            </a:r>
            <a:r>
              <a:rPr lang="en-US" dirty="0" smtClean="0"/>
              <a:t> than when measured with a force-displacement transducer. </a:t>
            </a:r>
          </a:p>
          <a:p>
            <a:endParaRPr lang="en-US" dirty="0" smtClean="0"/>
          </a:p>
          <a:p>
            <a:r>
              <a:rPr lang="en-US" dirty="0" smtClean="0"/>
              <a:t>In accordance with this, several studies have indicated that when using AMG, the TOF ratio indicative of sufficient postoperative neuromuscular recovery is </a:t>
            </a:r>
            <a:r>
              <a:rPr lang="en-US" b="1" dirty="0" smtClean="0"/>
              <a:t>1.0 rather than 0.9</a:t>
            </a:r>
            <a:r>
              <a:rPr lang="en-US" dirty="0" smtClean="0"/>
              <a:t> as when measured by MMG or EMG in the adductor </a:t>
            </a:r>
            <a:r>
              <a:rPr lang="en-US" dirty="0" err="1" smtClean="0"/>
              <a:t>pollicis</a:t>
            </a:r>
            <a:r>
              <a:rPr lang="en-US" dirty="0" smtClean="0"/>
              <a:t> muscle. </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r>
              <a:rPr lang="en-US" dirty="0" smtClean="0"/>
              <a:t>Originally claimed advantages of the method, that </a:t>
            </a:r>
            <a:r>
              <a:rPr lang="en-US" b="1" dirty="0" smtClean="0"/>
              <a:t>fixation of the hand</a:t>
            </a:r>
            <a:r>
              <a:rPr lang="en-US" dirty="0" smtClean="0"/>
              <a:t> could be reduced to a minimum as long as the thumb could move freely.</a:t>
            </a:r>
          </a:p>
          <a:p>
            <a:endParaRPr lang="en-US" dirty="0" smtClean="0"/>
          </a:p>
          <a:p>
            <a:r>
              <a:rPr lang="en-US" dirty="0" smtClean="0"/>
              <a:t>In daily clinical practice it is often not possible to ensure that the thumb can move freely and that the </a:t>
            </a:r>
            <a:r>
              <a:rPr lang="en-US" b="1" dirty="0" smtClean="0"/>
              <a:t>position of the hand does not change</a:t>
            </a:r>
            <a:r>
              <a:rPr lang="en-US" dirty="0" smtClean="0"/>
              <a:t> during a surgical procedure. </a:t>
            </a:r>
          </a:p>
          <a:p>
            <a:endParaRPr lang="en-US" b="1" dirty="0" smtClean="0"/>
          </a:p>
          <a:p>
            <a:r>
              <a:rPr lang="en-US" b="1" dirty="0" smtClean="0"/>
              <a:t>The evoked response</a:t>
            </a:r>
            <a:r>
              <a:rPr lang="en-US" dirty="0" smtClean="0"/>
              <a:t> may therefore vary considerably. </a:t>
            </a:r>
          </a:p>
          <a:p>
            <a:endParaRPr lang="en-US" dirty="0" smtClean="0"/>
          </a:p>
          <a:p>
            <a:r>
              <a:rPr lang="en-US" dirty="0" smtClean="0"/>
              <a:t>Several solutions have been proposed, and on-going clinical research indicates that the </a:t>
            </a:r>
            <a:r>
              <a:rPr lang="en-US" b="1" dirty="0" smtClean="0"/>
              <a:t>use of an elastic preload</a:t>
            </a:r>
            <a:r>
              <a:rPr lang="en-US" dirty="0" smtClean="0"/>
              <a:t> on the thumb may improve the agreement between results obtained with AMG and MMG. </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f039015.jpg"/>
          <p:cNvPicPr>
            <a:picLocks noGrp="1" noChangeAspect="1"/>
          </p:cNvPicPr>
          <p:nvPr>
            <p:ph sz="half" idx="1"/>
          </p:nvPr>
        </p:nvPicPr>
        <p:blipFill>
          <a:blip r:embed="rId2" cstate="print"/>
          <a:stretch>
            <a:fillRect/>
          </a:stretch>
        </p:blipFill>
        <p:spPr>
          <a:xfrm>
            <a:off x="990600" y="1524000"/>
            <a:ext cx="4614934" cy="3449999"/>
          </a:xfrm>
        </p:spPr>
      </p:pic>
      <p:sp>
        <p:nvSpPr>
          <p:cNvPr id="6" name="Content Placeholder 5"/>
          <p:cNvSpPr>
            <a:spLocks noGrp="1"/>
          </p:cNvSpPr>
          <p:nvPr>
            <p:ph sz="half" idx="2"/>
          </p:nvPr>
        </p:nvSpPr>
        <p:spPr>
          <a:xfrm>
            <a:off x="5715000" y="1600200"/>
            <a:ext cx="2971800" cy="4525963"/>
          </a:xfrm>
        </p:spPr>
        <p:txBody>
          <a:bodyPr/>
          <a:lstStyle/>
          <a:p>
            <a:r>
              <a:rPr lang="en-US" dirty="0" smtClean="0"/>
              <a:t>Hand adaptor (elastic preload) for the TOF-Watch transducer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4525963"/>
          </a:xfrm>
        </p:spPr>
        <p:txBody>
          <a:bodyPr>
            <a:normAutofit fontScale="85000" lnSpcReduction="20000"/>
          </a:bodyPr>
          <a:lstStyle/>
          <a:p>
            <a:r>
              <a:rPr lang="en-US" dirty="0" smtClean="0"/>
              <a:t>When the thumb is not available for monitoring during surgery, some clinicians prefer to monitor the AMG response of </a:t>
            </a:r>
            <a:r>
              <a:rPr lang="en-US" b="1" dirty="0" smtClean="0"/>
              <a:t>the </a:t>
            </a:r>
            <a:r>
              <a:rPr lang="en-US" b="1" dirty="0" err="1" smtClean="0"/>
              <a:t>orbicularis</a:t>
            </a:r>
            <a:r>
              <a:rPr lang="en-US" b="1" dirty="0" smtClean="0"/>
              <a:t> </a:t>
            </a:r>
            <a:r>
              <a:rPr lang="en-US" b="1" dirty="0" err="1" smtClean="0"/>
              <a:t>oculi</a:t>
            </a:r>
            <a:r>
              <a:rPr lang="en-US" b="1" dirty="0" smtClean="0"/>
              <a:t> or the </a:t>
            </a:r>
            <a:r>
              <a:rPr lang="en-US" b="1" dirty="0" err="1" smtClean="0"/>
              <a:t>corrugator</a:t>
            </a:r>
            <a:r>
              <a:rPr lang="en-US" b="1" dirty="0" smtClean="0"/>
              <a:t> </a:t>
            </a:r>
            <a:r>
              <a:rPr lang="en-US" b="1" dirty="0" err="1" smtClean="0"/>
              <a:t>supercilii</a:t>
            </a:r>
            <a:r>
              <a:rPr lang="en-US" dirty="0" smtClean="0"/>
              <a:t> in response to facial nerve stimulation.</a:t>
            </a:r>
          </a:p>
          <a:p>
            <a:endParaRPr lang="en-US" dirty="0" smtClean="0"/>
          </a:p>
          <a:p>
            <a:r>
              <a:rPr lang="en-US" dirty="0" smtClean="0"/>
              <a:t>However, neuromuscular monitoring of both these sites with AMG is subject to </a:t>
            </a:r>
            <a:r>
              <a:rPr lang="en-US" b="1" dirty="0" smtClean="0"/>
              <a:t>large uncertainty regarding the extent of paralysis</a:t>
            </a:r>
            <a:r>
              <a:rPr lang="en-US" dirty="0" smtClean="0"/>
              <a:t>, and it therefore </a:t>
            </a:r>
            <a:r>
              <a:rPr lang="en-US" b="1" dirty="0" smtClean="0"/>
              <a:t>cannot be recommended for routine monitoring</a:t>
            </a:r>
            <a:r>
              <a:rPr lang="en-US" dirty="0" smtClean="0"/>
              <a:t>. </a:t>
            </a:r>
          </a:p>
          <a:p>
            <a:endParaRPr lang="en-US" dirty="0" smtClean="0"/>
          </a:p>
          <a:p>
            <a:r>
              <a:rPr lang="en-US" dirty="0" smtClean="0"/>
              <a:t>It provides only a </a:t>
            </a:r>
            <a:r>
              <a:rPr lang="en-US" b="1" dirty="0" smtClean="0"/>
              <a:t>rough estimate of the degree of block</a:t>
            </a:r>
            <a:r>
              <a:rPr lang="en-US" dirty="0" smtClean="0"/>
              <a:t> of the peripheral muscles.</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Piezoelectric Neuromuscular </a:t>
            </a:r>
            <a:r>
              <a:rPr lang="en-US" dirty="0" smtClean="0"/>
              <a:t>Monitors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The technique of the piezoelectric monitor is based on the principle that </a:t>
            </a:r>
            <a:r>
              <a:rPr lang="en-US" b="1" dirty="0"/>
              <a:t>stretching or bending a flexible piezoelectric film </a:t>
            </a:r>
            <a:r>
              <a:rPr lang="en-US" dirty="0"/>
              <a:t>(e.g., one attached to the thumb) in response to nerve stimulation </a:t>
            </a:r>
            <a:r>
              <a:rPr lang="en-US" b="1" dirty="0"/>
              <a:t>generates a voltage </a:t>
            </a:r>
            <a:r>
              <a:rPr lang="en-US" dirty="0"/>
              <a:t>that is proportional to the amount of stretching or bending.</a:t>
            </a:r>
            <a:r>
              <a:rPr lang="en-US" baseline="30000" dirty="0"/>
              <a:t> </a:t>
            </a:r>
            <a:endParaRPr lang="en-US" baseline="30000" dirty="0" smtClean="0"/>
          </a:p>
          <a:p>
            <a:endParaRPr lang="en-US" baseline="30000" dirty="0"/>
          </a:p>
        </p:txBody>
      </p:sp>
      <p:pic>
        <p:nvPicPr>
          <p:cNvPr id="6" name="Content Placeholder 5" descr="600x600_888418_NMT Mechano sensor adul.jpg"/>
          <p:cNvPicPr>
            <a:picLocks noGrp="1" noChangeAspect="1"/>
          </p:cNvPicPr>
          <p:nvPr>
            <p:ph sz="half" idx="2"/>
          </p:nvPr>
        </p:nvPicPr>
        <p:blipFill>
          <a:blip r:embed="rId2" cstate="print"/>
          <a:stretch>
            <a:fillRect/>
          </a:stretch>
        </p:blipFill>
        <p:spPr>
          <a:xfrm>
            <a:off x="4267200" y="1981201"/>
            <a:ext cx="4419600" cy="3413284"/>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514350" indent="-514350">
              <a:defRPr/>
            </a:pPr>
            <a:r>
              <a:rPr lang="en-US" b="1" dirty="0">
                <a:cs typeface="Arial" charset="0"/>
              </a:rPr>
              <a:t>Submaximal current</a:t>
            </a:r>
            <a:r>
              <a:rPr lang="en-US" dirty="0">
                <a:cs typeface="Arial" charset="0"/>
              </a:rPr>
              <a:t>: A current intensity that induces firing of only a fraction </a:t>
            </a:r>
            <a:r>
              <a:rPr lang="en-US" dirty="0" err="1">
                <a:cs typeface="Arial" charset="0"/>
              </a:rPr>
              <a:t>fibres</a:t>
            </a:r>
            <a:r>
              <a:rPr lang="en-US" dirty="0">
                <a:cs typeface="Arial" charset="0"/>
              </a:rPr>
              <a:t> in a given nerve bundle and is less painful</a:t>
            </a:r>
          </a:p>
          <a:p>
            <a:pPr marL="514350" indent="-514350">
              <a:defRPr/>
            </a:pPr>
            <a:endParaRPr lang="en-US" dirty="0">
              <a:cs typeface="Arial" charset="0"/>
            </a:endParaRPr>
          </a:p>
          <a:p>
            <a:pPr marL="514350" indent="-514350">
              <a:defRPr/>
            </a:pPr>
            <a:r>
              <a:rPr lang="en-US" b="1" dirty="0">
                <a:cs typeface="Arial" charset="0"/>
              </a:rPr>
              <a:t>Stimulus frequency</a:t>
            </a:r>
            <a:r>
              <a:rPr lang="en-US" dirty="0">
                <a:cs typeface="Arial" charset="0"/>
              </a:rPr>
              <a:t>: The rate (Hz) at which each impulse is repeated in cycles per second (Hz). </a:t>
            </a:r>
          </a:p>
          <a:p>
            <a:pPr marL="514350" indent="-514350">
              <a:defRPr/>
            </a:pPr>
            <a:endParaRPr lang="en-US" dirty="0">
              <a:cs typeface="Arial" charset="0"/>
            </a:endParaRPr>
          </a:p>
          <a:p>
            <a:pPr marL="514350" indent="-514350">
              <a:defRPr/>
            </a:pPr>
            <a:r>
              <a:rPr lang="en-US" dirty="0">
                <a:cs typeface="Arial" charset="0"/>
              </a:rPr>
              <a:t>Single twitch is commonly repeated at 10 second intervals i.e. 0.1 Hz and </a:t>
            </a:r>
          </a:p>
          <a:p>
            <a:pPr marL="514350" indent="-514350">
              <a:defRPr/>
            </a:pPr>
            <a:endParaRPr lang="en-US" dirty="0">
              <a:cs typeface="Arial" charset="0"/>
            </a:endParaRPr>
          </a:p>
          <a:p>
            <a:pPr marL="514350" indent="-514350">
              <a:defRPr/>
            </a:pPr>
            <a:r>
              <a:rPr lang="en-US" dirty="0">
                <a:cs typeface="Arial" charset="0"/>
              </a:rPr>
              <a:t>Tetanic stimulation commonly consists of 50 impulses/ sec i.e. 50 Hz.</a:t>
            </a:r>
          </a:p>
          <a:p>
            <a:endParaRPr lang="en-IN" dirty="0"/>
          </a:p>
        </p:txBody>
      </p:sp>
    </p:spTree>
    <p:extLst>
      <p:ext uri="{BB962C8B-B14F-4D97-AF65-F5344CB8AC3E}">
        <p14:creationId xmlns:p14="http://schemas.microsoft.com/office/powerpoint/2010/main" val="41787777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9" name="Content Placeholder 8" descr="1159586.jpg"/>
          <p:cNvPicPr>
            <a:picLocks noGrp="1" noChangeAspect="1"/>
          </p:cNvPicPr>
          <p:nvPr>
            <p:ph sz="half" idx="2"/>
          </p:nvPr>
        </p:nvPicPr>
        <p:blipFill>
          <a:blip r:embed="rId2" cstate="print"/>
          <a:stretch>
            <a:fillRect/>
          </a:stretch>
        </p:blipFill>
        <p:spPr>
          <a:xfrm>
            <a:off x="5105400" y="990600"/>
            <a:ext cx="3394472" cy="4525963"/>
          </a:xfrm>
        </p:spPr>
      </p:pic>
      <p:sp>
        <p:nvSpPr>
          <p:cNvPr id="12" name="Content Placeholder 11"/>
          <p:cNvSpPr>
            <a:spLocks noGrp="1"/>
          </p:cNvSpPr>
          <p:nvPr>
            <p:ph sz="half" idx="1"/>
          </p:nvPr>
        </p:nvSpPr>
        <p:spPr>
          <a:xfrm>
            <a:off x="457200" y="609600"/>
            <a:ext cx="4038600" cy="5516563"/>
          </a:xfrm>
        </p:spPr>
        <p:txBody>
          <a:bodyPr>
            <a:normAutofit lnSpcReduction="10000"/>
          </a:bodyPr>
          <a:lstStyle/>
          <a:p>
            <a:pPr lvl="0"/>
            <a:r>
              <a:rPr lang="en-US" dirty="0" smtClean="0"/>
              <a:t>At least two devices based on this principle are available commercially: </a:t>
            </a:r>
            <a:r>
              <a:rPr lang="en-US" b="1" dirty="0" smtClean="0"/>
              <a:t>the </a:t>
            </a:r>
            <a:r>
              <a:rPr lang="en-US" b="1" dirty="0" err="1" smtClean="0"/>
              <a:t>ParaGraph</a:t>
            </a:r>
            <a:r>
              <a:rPr lang="en-US" b="1" dirty="0" smtClean="0"/>
              <a:t> Neuromuscular Blockade Monitor </a:t>
            </a:r>
            <a:r>
              <a:rPr lang="en-US" dirty="0" smtClean="0"/>
              <a:t>and the </a:t>
            </a:r>
            <a:r>
              <a:rPr lang="en-US" b="1" dirty="0" smtClean="0"/>
              <a:t>M-NMT </a:t>
            </a:r>
            <a:r>
              <a:rPr lang="en-US" b="1" dirty="0" err="1" smtClean="0"/>
              <a:t>MechanoSensor</a:t>
            </a:r>
            <a:r>
              <a:rPr lang="en-US" b="1" dirty="0" smtClean="0"/>
              <a:t>, </a:t>
            </a:r>
            <a:r>
              <a:rPr lang="en-US" dirty="0" smtClean="0"/>
              <a:t>which is a part of the </a:t>
            </a:r>
            <a:r>
              <a:rPr lang="en-US" dirty="0" err="1" smtClean="0"/>
              <a:t>Datex</a:t>
            </a:r>
            <a:r>
              <a:rPr lang="en-US" dirty="0" smtClean="0"/>
              <a:t> AS/3 monitoring system (</a:t>
            </a:r>
            <a:r>
              <a:rPr lang="en-US" dirty="0" err="1" smtClean="0"/>
              <a:t>Datex-Ohmeda</a:t>
            </a:r>
            <a:r>
              <a:rPr lang="en-US" dirty="0" smtClean="0"/>
              <a:t>, Helsinki, Finland) </a:t>
            </a:r>
          </a:p>
          <a:p>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Phonomyography</a:t>
            </a:r>
            <a:endParaRPr lang="en-US" b="1" dirty="0"/>
          </a:p>
        </p:txBody>
      </p:sp>
      <p:sp>
        <p:nvSpPr>
          <p:cNvPr id="3" name="Content Placeholder 2"/>
          <p:cNvSpPr>
            <a:spLocks noGrp="1"/>
          </p:cNvSpPr>
          <p:nvPr>
            <p:ph sz="half" idx="1"/>
          </p:nvPr>
        </p:nvSpPr>
        <p:spPr/>
        <p:txBody>
          <a:bodyPr>
            <a:normAutofit fontScale="70000" lnSpcReduction="20000"/>
          </a:bodyPr>
          <a:lstStyle/>
          <a:p>
            <a:r>
              <a:rPr lang="en-US" dirty="0" smtClean="0"/>
              <a:t>Contraction of skeletal muscles </a:t>
            </a:r>
            <a:r>
              <a:rPr lang="en-US" b="1" dirty="0" smtClean="0"/>
              <a:t>generates intrinsic low-frequency sounds</a:t>
            </a:r>
            <a:r>
              <a:rPr lang="en-US" dirty="0" smtClean="0"/>
              <a:t>, which can be recorded with </a:t>
            </a:r>
            <a:r>
              <a:rPr lang="en-US" b="1" dirty="0" smtClean="0"/>
              <a:t>special microphones</a:t>
            </a:r>
            <a:r>
              <a:rPr lang="en-US" dirty="0" smtClean="0"/>
              <a:t>. </a:t>
            </a:r>
          </a:p>
          <a:p>
            <a:endParaRPr lang="en-US" dirty="0" smtClean="0"/>
          </a:p>
          <a:p>
            <a:r>
              <a:rPr lang="en-US" dirty="0" smtClean="0"/>
              <a:t>What does make PMG interesting, however, is that in theory the method can be applied not only to the </a:t>
            </a:r>
            <a:r>
              <a:rPr lang="en-US" b="1" dirty="0" smtClean="0"/>
              <a:t>adductor </a:t>
            </a:r>
            <a:r>
              <a:rPr lang="en-US" b="1" dirty="0" err="1" smtClean="0"/>
              <a:t>pollicis</a:t>
            </a:r>
            <a:r>
              <a:rPr lang="en-US" b="1" dirty="0" smtClean="0"/>
              <a:t> muscle</a:t>
            </a:r>
            <a:r>
              <a:rPr lang="en-US" dirty="0" smtClean="0"/>
              <a:t> but also to other muscles of interest such as </a:t>
            </a:r>
            <a:r>
              <a:rPr lang="en-US" b="1" dirty="0" smtClean="0"/>
              <a:t>the diaphragm, larynx, and eye muscles</a:t>
            </a:r>
            <a:r>
              <a:rPr lang="en-US" dirty="0" smtClean="0"/>
              <a:t>. </a:t>
            </a:r>
          </a:p>
          <a:p>
            <a:pPr>
              <a:buNone/>
            </a:pPr>
            <a:r>
              <a:rPr lang="en-US" dirty="0" smtClean="0"/>
              <a:t> </a:t>
            </a:r>
          </a:p>
          <a:p>
            <a:r>
              <a:rPr lang="en-US" dirty="0" smtClean="0"/>
              <a:t>In addition, </a:t>
            </a:r>
            <a:r>
              <a:rPr lang="en-US" b="1" dirty="0" smtClean="0"/>
              <a:t>the ease of application is attractive</a:t>
            </a:r>
            <a:r>
              <a:rPr lang="en-US" dirty="0" smtClean="0"/>
              <a:t>.</a:t>
            </a:r>
          </a:p>
          <a:p>
            <a:endParaRPr lang="en-US" dirty="0"/>
          </a:p>
        </p:txBody>
      </p:sp>
      <p:pic>
        <p:nvPicPr>
          <p:cNvPr id="5" name="Content Placeholder 4" descr="AN1212_043b_9795_426.jpg"/>
          <p:cNvPicPr>
            <a:picLocks noGrp="1" noChangeAspect="1"/>
          </p:cNvPicPr>
          <p:nvPr>
            <p:ph sz="half" idx="2"/>
          </p:nvPr>
        </p:nvPicPr>
        <p:blipFill>
          <a:blip r:embed="rId2" cstate="print"/>
          <a:stretch>
            <a:fillRect/>
          </a:stretch>
        </p:blipFill>
        <p:spPr>
          <a:xfrm>
            <a:off x="4495800" y="2438400"/>
            <a:ext cx="4382599" cy="2890869"/>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Evaluation of Recorded Evoked Responses</a:t>
            </a:r>
            <a:endParaRPr lang="en-US" dirty="0"/>
          </a:p>
        </p:txBody>
      </p:sp>
      <p:sp>
        <p:nvSpPr>
          <p:cNvPr id="3" name="Content Placeholder 2"/>
          <p:cNvSpPr>
            <a:spLocks noGrp="1"/>
          </p:cNvSpPr>
          <p:nvPr>
            <p:ph idx="1"/>
          </p:nvPr>
        </p:nvSpPr>
        <p:spPr/>
        <p:txBody>
          <a:bodyPr/>
          <a:lstStyle/>
          <a:p>
            <a:r>
              <a:rPr lang="en-US" dirty="0"/>
              <a:t>Nerve stimulation in clinical anesthesia is usually synonymous with </a:t>
            </a:r>
            <a:r>
              <a:rPr lang="en-US" b="1" dirty="0" smtClean="0"/>
              <a:t>TOF nerve stimulation. </a:t>
            </a:r>
          </a:p>
          <a:p>
            <a:endParaRPr lang="en-US" dirty="0"/>
          </a:p>
          <a:p>
            <a:r>
              <a:rPr lang="en-US" dirty="0" smtClean="0"/>
              <a:t>Therefore</a:t>
            </a:r>
            <a:r>
              <a:rPr lang="en-US" dirty="0"/>
              <a:t>, the recorded response to this form of stimulation is used to explain how to </a:t>
            </a:r>
            <a:r>
              <a:rPr lang="en-US" b="1" dirty="0"/>
              <a:t>evaluate the degree of neuromuscular blockade </a:t>
            </a:r>
            <a:r>
              <a:rPr lang="en-US" dirty="0"/>
              <a:t>during clinical anesthesia.</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Nondepolarizing Neuromuscular Blockade</a:t>
            </a:r>
            <a:r>
              <a:rPr lang="en-US" b="1"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After </a:t>
            </a:r>
            <a:r>
              <a:rPr lang="en-US" dirty="0"/>
              <a:t>injection of a nondepolarizing neuromuscular blocking drug in a dose sufficient for smooth tracheal intubation, TOF recording demonstrates four phases or levels of neuromuscular blockade: </a:t>
            </a:r>
            <a:endParaRPr lang="en-US" dirty="0" smtClean="0"/>
          </a:p>
          <a:p>
            <a:endParaRPr lang="en-US" dirty="0"/>
          </a:p>
          <a:p>
            <a:pPr marL="514350" indent="-514350">
              <a:buFont typeface="+mj-lt"/>
              <a:buAutoNum type="arabicPeriod"/>
            </a:pPr>
            <a:r>
              <a:rPr lang="en-US" dirty="0"/>
              <a:t>I</a:t>
            </a:r>
            <a:r>
              <a:rPr lang="en-US" dirty="0" smtClean="0"/>
              <a:t>ntense </a:t>
            </a:r>
            <a:r>
              <a:rPr lang="en-US" dirty="0"/>
              <a:t>blockade, </a:t>
            </a:r>
            <a:endParaRPr lang="en-US" dirty="0" smtClean="0"/>
          </a:p>
          <a:p>
            <a:pPr marL="514350" indent="-514350">
              <a:buFont typeface="+mj-lt"/>
              <a:buAutoNum type="arabicPeriod"/>
            </a:pPr>
            <a:r>
              <a:rPr lang="en-US" dirty="0"/>
              <a:t>D</a:t>
            </a:r>
            <a:r>
              <a:rPr lang="en-US" dirty="0" smtClean="0"/>
              <a:t>eep </a:t>
            </a:r>
            <a:r>
              <a:rPr lang="en-US" dirty="0"/>
              <a:t>blockade, </a:t>
            </a:r>
            <a:endParaRPr lang="en-US" dirty="0" smtClean="0"/>
          </a:p>
          <a:p>
            <a:pPr marL="514350" indent="-514350">
              <a:buFont typeface="+mj-lt"/>
              <a:buAutoNum type="arabicPeriod"/>
            </a:pPr>
            <a:r>
              <a:rPr lang="en-US" dirty="0"/>
              <a:t>M</a:t>
            </a:r>
            <a:r>
              <a:rPr lang="en-US" dirty="0" smtClean="0"/>
              <a:t>oderate </a:t>
            </a:r>
            <a:r>
              <a:rPr lang="en-US" dirty="0"/>
              <a:t>or surgical blockade, </a:t>
            </a:r>
          </a:p>
          <a:p>
            <a:pPr marL="514350" indent="-514350">
              <a:buFont typeface="+mj-lt"/>
              <a:buAutoNum type="arabicPeriod"/>
            </a:pPr>
            <a:r>
              <a:rPr lang="en-US" dirty="0"/>
              <a:t>R</a:t>
            </a:r>
            <a:r>
              <a:rPr lang="en-US" dirty="0" smtClean="0"/>
              <a:t>ecovery </a:t>
            </a:r>
            <a:endParaRPr lang="en-US" dirty="0"/>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pic>
        <p:nvPicPr>
          <p:cNvPr id="14" name="Picture Placeholder 8" descr="New Doc_1.jpg"/>
          <p:cNvPicPr>
            <a:picLocks noGrp="1" noChangeAspect="1"/>
          </p:cNvPicPr>
          <p:nvPr>
            <p:ph sz="half" idx="2"/>
          </p:nvPr>
        </p:nvPicPr>
        <p:blipFill>
          <a:blip r:embed="rId2" cstate="print"/>
          <a:stretch>
            <a:fillRect/>
          </a:stretch>
        </p:blipFill>
        <p:spPr>
          <a:xfrm>
            <a:off x="304800" y="304800"/>
            <a:ext cx="8458200" cy="2979120"/>
          </a:xfrm>
        </p:spPr>
      </p:pic>
      <p:sp>
        <p:nvSpPr>
          <p:cNvPr id="15" name="Content Placeholder 14"/>
          <p:cNvSpPr>
            <a:spLocks noGrp="1"/>
          </p:cNvSpPr>
          <p:nvPr>
            <p:ph sz="half" idx="1"/>
          </p:nvPr>
        </p:nvSpPr>
        <p:spPr>
          <a:xfrm>
            <a:off x="457200" y="3200400"/>
            <a:ext cx="8305800" cy="3276600"/>
          </a:xfrm>
        </p:spPr>
        <p:txBody>
          <a:bodyPr>
            <a:normAutofit fontScale="55000" lnSpcReduction="20000"/>
          </a:bodyPr>
          <a:lstStyle/>
          <a:p>
            <a:r>
              <a:rPr lang="en-US" dirty="0" smtClean="0"/>
              <a:t>Levels of block after a normal </a:t>
            </a:r>
            <a:r>
              <a:rPr lang="en-US" dirty="0" err="1" smtClean="0"/>
              <a:t>intubating</a:t>
            </a:r>
            <a:r>
              <a:rPr lang="en-US" dirty="0" smtClean="0"/>
              <a:t> dose of a nondepolarizing neuromuscular blocking agent (NMBA) as classified by post-</a:t>
            </a:r>
            <a:r>
              <a:rPr lang="en-US" dirty="0" err="1" smtClean="0"/>
              <a:t>tetanic</a:t>
            </a:r>
            <a:r>
              <a:rPr lang="en-US" dirty="0" smtClean="0"/>
              <a:t> count (PTC) and train-of-four (TOF) stimulation. </a:t>
            </a:r>
          </a:p>
          <a:p>
            <a:endParaRPr lang="en-US" dirty="0" smtClean="0"/>
          </a:p>
          <a:p>
            <a:r>
              <a:rPr lang="en-US" dirty="0" smtClean="0"/>
              <a:t>During </a:t>
            </a:r>
            <a:r>
              <a:rPr lang="en-US" b="1" dirty="0" smtClean="0"/>
              <a:t>intense (profound) block</a:t>
            </a:r>
            <a:r>
              <a:rPr lang="en-US" dirty="0" smtClean="0"/>
              <a:t>, there are no responses to either TOF or PTC stimulation. </a:t>
            </a:r>
          </a:p>
          <a:p>
            <a:endParaRPr lang="en-US" dirty="0" smtClean="0"/>
          </a:p>
          <a:p>
            <a:r>
              <a:rPr lang="en-US" dirty="0" smtClean="0"/>
              <a:t>During </a:t>
            </a:r>
            <a:r>
              <a:rPr lang="en-US" b="1" dirty="0" smtClean="0"/>
              <a:t>Deep block</a:t>
            </a:r>
            <a:r>
              <a:rPr lang="en-US" dirty="0" smtClean="0"/>
              <a:t>, there is response to PTC but not to TOF stimulation. </a:t>
            </a:r>
          </a:p>
          <a:p>
            <a:endParaRPr lang="en-US" dirty="0" smtClean="0"/>
          </a:p>
          <a:p>
            <a:r>
              <a:rPr lang="en-US" b="1" dirty="0" smtClean="0"/>
              <a:t>Intense (profound) block and deep block </a:t>
            </a:r>
            <a:r>
              <a:rPr lang="en-US" dirty="0" smtClean="0"/>
              <a:t>together constitute the “period of no response to TOF stimulation.” </a:t>
            </a:r>
          </a:p>
          <a:p>
            <a:endParaRPr lang="en-US" dirty="0" smtClean="0"/>
          </a:p>
          <a:p>
            <a:r>
              <a:rPr lang="en-US" b="1" dirty="0" smtClean="0"/>
              <a:t>Reappearance of the response to TOF </a:t>
            </a:r>
            <a:r>
              <a:rPr lang="en-US" dirty="0" smtClean="0"/>
              <a:t>stimulation heralds the start of moderate block. </a:t>
            </a:r>
          </a:p>
          <a:p>
            <a:endParaRPr lang="en-US" dirty="0" smtClean="0"/>
          </a:p>
          <a:p>
            <a:r>
              <a:rPr lang="en-US" dirty="0" smtClean="0"/>
              <a:t>Finally, when all four responses to TOF stimulation are present and a TOF ratio can be measured, </a:t>
            </a:r>
            <a:r>
              <a:rPr lang="en-US" b="1" dirty="0" smtClean="0"/>
              <a:t>the recovery period </a:t>
            </a:r>
            <a:r>
              <a:rPr lang="en-US" dirty="0" smtClean="0"/>
              <a:t>has started.</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Intense Neuromuscular Blockade </a:t>
            </a:r>
            <a:endParaRPr lang="en-US" b="1" dirty="0"/>
          </a:p>
        </p:txBody>
      </p:sp>
      <p:sp>
        <p:nvSpPr>
          <p:cNvPr id="3" name="Content Placeholder 2"/>
          <p:cNvSpPr>
            <a:spLocks noGrp="1"/>
          </p:cNvSpPr>
          <p:nvPr>
            <p:ph idx="1"/>
          </p:nvPr>
        </p:nvSpPr>
        <p:spPr>
          <a:xfrm>
            <a:off x="457200" y="2027237"/>
            <a:ext cx="8229600" cy="4830763"/>
          </a:xfrm>
        </p:spPr>
        <p:txBody>
          <a:bodyPr>
            <a:normAutofit fontScale="70000" lnSpcReduction="20000"/>
          </a:bodyPr>
          <a:lstStyle/>
          <a:p>
            <a:r>
              <a:rPr lang="en-US" dirty="0" smtClean="0"/>
              <a:t>Intense neuromuscular blockade occurs </a:t>
            </a:r>
            <a:r>
              <a:rPr lang="en-US" b="1" dirty="0" smtClean="0"/>
              <a:t>within 3 to 6 minutes</a:t>
            </a:r>
            <a:r>
              <a:rPr lang="en-US" dirty="0" smtClean="0"/>
              <a:t> of injection of an </a:t>
            </a:r>
            <a:r>
              <a:rPr lang="en-US" dirty="0" err="1" smtClean="0"/>
              <a:t>intubating</a:t>
            </a:r>
            <a:r>
              <a:rPr lang="en-US" dirty="0" smtClean="0"/>
              <a:t> dose of a nondepolarizing muscle relaxant, depending on </a:t>
            </a:r>
            <a:r>
              <a:rPr lang="en-US" b="1" dirty="0" smtClean="0"/>
              <a:t>the drug and the dose</a:t>
            </a:r>
            <a:r>
              <a:rPr lang="en-US" dirty="0" smtClean="0"/>
              <a:t> given. </a:t>
            </a:r>
          </a:p>
          <a:p>
            <a:endParaRPr lang="en-US" dirty="0" smtClean="0"/>
          </a:p>
          <a:p>
            <a:r>
              <a:rPr lang="en-US" dirty="0" smtClean="0"/>
              <a:t>This phase is also called </a:t>
            </a:r>
            <a:r>
              <a:rPr lang="en-US" b="1" dirty="0" smtClean="0"/>
              <a:t>the “period of no response”</a:t>
            </a:r>
            <a:r>
              <a:rPr lang="en-US" dirty="0" smtClean="0"/>
              <a:t> because no response to any pattern of nerve stimulation occurs. </a:t>
            </a:r>
          </a:p>
          <a:p>
            <a:endParaRPr lang="en-US" dirty="0" smtClean="0"/>
          </a:p>
          <a:p>
            <a:r>
              <a:rPr lang="en-US" dirty="0" smtClean="0"/>
              <a:t>The </a:t>
            </a:r>
            <a:r>
              <a:rPr lang="en-US" b="1" dirty="0" smtClean="0"/>
              <a:t>length of this period varies</a:t>
            </a:r>
            <a:r>
              <a:rPr lang="en-US" dirty="0" smtClean="0"/>
              <a:t>, again depending primarily on the duration of action of the muscle relaxant and the dose given. </a:t>
            </a:r>
          </a:p>
          <a:p>
            <a:endParaRPr lang="en-US" dirty="0" smtClean="0"/>
          </a:p>
          <a:p>
            <a:r>
              <a:rPr lang="en-US" b="1" dirty="0" smtClean="0"/>
              <a:t>The sensitivity of the patient</a:t>
            </a:r>
            <a:r>
              <a:rPr lang="en-US" dirty="0" smtClean="0"/>
              <a:t> to the drug also affects the period of no response</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Deep Neuromuscular Blockade </a:t>
            </a:r>
            <a:endParaRPr lang="en-US" dirty="0"/>
          </a:p>
        </p:txBody>
      </p:sp>
      <p:sp>
        <p:nvSpPr>
          <p:cNvPr id="3" name="Content Placeholder 2"/>
          <p:cNvSpPr>
            <a:spLocks noGrp="1"/>
          </p:cNvSpPr>
          <p:nvPr>
            <p:ph idx="1"/>
          </p:nvPr>
        </p:nvSpPr>
        <p:spPr/>
        <p:txBody>
          <a:bodyPr>
            <a:normAutofit fontScale="92500"/>
          </a:bodyPr>
          <a:lstStyle/>
          <a:p>
            <a:r>
              <a:rPr lang="en-US" dirty="0" smtClean="0"/>
              <a:t>Characterized by </a:t>
            </a:r>
            <a:r>
              <a:rPr lang="en-US" b="1" dirty="0" smtClean="0"/>
              <a:t>absence of response to TOF stimulation</a:t>
            </a:r>
            <a:r>
              <a:rPr lang="en-US" dirty="0" smtClean="0"/>
              <a:t>, but </a:t>
            </a:r>
            <a:r>
              <a:rPr lang="en-US" b="1" dirty="0" smtClean="0"/>
              <a:t>presence of post-</a:t>
            </a:r>
            <a:r>
              <a:rPr lang="en-US" b="1" dirty="0" err="1" smtClean="0"/>
              <a:t>tetanic</a:t>
            </a:r>
            <a:r>
              <a:rPr lang="en-US" b="1" dirty="0" smtClean="0"/>
              <a:t> twitches</a:t>
            </a:r>
            <a:r>
              <a:rPr lang="en-US" dirty="0" smtClean="0"/>
              <a:t> (i.e., PTC ≥ 1)</a:t>
            </a:r>
          </a:p>
          <a:p>
            <a:pPr>
              <a:buNone/>
            </a:pPr>
            <a:endParaRPr lang="en-US" dirty="0" smtClean="0"/>
          </a:p>
          <a:p>
            <a:r>
              <a:rPr lang="en-US" dirty="0" smtClean="0"/>
              <a:t>Although it is not possible during this phase to determine exactly how long deep neuromuscular blockade will last, correlation does exist between </a:t>
            </a:r>
            <a:r>
              <a:rPr lang="en-US" b="1" dirty="0" smtClean="0"/>
              <a:t>PTC stimulation</a:t>
            </a:r>
            <a:r>
              <a:rPr lang="en-US" dirty="0" smtClean="0"/>
              <a:t> and the time until reappearance of </a:t>
            </a:r>
            <a:r>
              <a:rPr lang="en-US" b="1" dirty="0" smtClean="0"/>
              <a:t>the first response to TOF stimulation.</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Moderate or Surgical Blockade </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Moderate </a:t>
            </a:r>
            <a:r>
              <a:rPr lang="en-US" dirty="0"/>
              <a:t>or surgical blockade begins when the </a:t>
            </a:r>
            <a:r>
              <a:rPr lang="en-US" b="1" dirty="0"/>
              <a:t>first response to TOF stimulation appears</a:t>
            </a:r>
            <a:r>
              <a:rPr lang="en-US" dirty="0"/>
              <a:t>. </a:t>
            </a:r>
            <a:endParaRPr lang="en-US" dirty="0" smtClean="0"/>
          </a:p>
          <a:p>
            <a:endParaRPr lang="en-US" dirty="0"/>
          </a:p>
          <a:p>
            <a:r>
              <a:rPr lang="en-US" dirty="0" smtClean="0"/>
              <a:t>This </a:t>
            </a:r>
            <a:r>
              <a:rPr lang="en-US" dirty="0"/>
              <a:t>phase is characterized by </a:t>
            </a:r>
            <a:r>
              <a:rPr lang="en-US" b="1" dirty="0"/>
              <a:t>a gradual return of the four responses </a:t>
            </a:r>
            <a:r>
              <a:rPr lang="en-US" dirty="0"/>
              <a:t>to TOF stimulation. </a:t>
            </a:r>
            <a:endParaRPr lang="en-US" dirty="0" smtClean="0"/>
          </a:p>
          <a:p>
            <a:endParaRPr lang="en-US" dirty="0"/>
          </a:p>
          <a:p>
            <a:r>
              <a:rPr lang="en-US" dirty="0" smtClean="0"/>
              <a:t>When </a:t>
            </a:r>
            <a:r>
              <a:rPr lang="en-US" dirty="0"/>
              <a:t>only </a:t>
            </a:r>
            <a:r>
              <a:rPr lang="en-US" b="1" dirty="0"/>
              <a:t>one response </a:t>
            </a:r>
            <a:r>
              <a:rPr lang="en-US" dirty="0"/>
              <a:t>is detectable, the degree of neuromuscular blockade (the depression in twitch tension) is </a:t>
            </a:r>
            <a:r>
              <a:rPr lang="en-US" b="1" dirty="0"/>
              <a:t>90% to 95%. </a:t>
            </a:r>
            <a:endParaRPr lang="en-US" b="1" dirty="0" smtClean="0"/>
          </a:p>
          <a:p>
            <a:endParaRPr lang="en-US" b="1" dirty="0"/>
          </a:p>
          <a:p>
            <a:r>
              <a:rPr lang="en-US" dirty="0" smtClean="0"/>
              <a:t>When </a:t>
            </a:r>
            <a:r>
              <a:rPr lang="en-US" dirty="0"/>
              <a:t>the </a:t>
            </a:r>
            <a:r>
              <a:rPr lang="en-US" b="1" dirty="0"/>
              <a:t>fourth response </a:t>
            </a:r>
            <a:r>
              <a:rPr lang="en-US" dirty="0"/>
              <a:t>reappears, neuromuscular blockade is usually </a:t>
            </a:r>
            <a:r>
              <a:rPr lang="en-US" b="1" dirty="0"/>
              <a:t>60% to 85%.</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r>
              <a:rPr lang="en-US" dirty="0" smtClean="0"/>
              <a:t>The presence of one or two responses in the TOF pattern normally indicates </a:t>
            </a:r>
            <a:r>
              <a:rPr lang="en-US" b="1" dirty="0" smtClean="0"/>
              <a:t>sufficient relaxation</a:t>
            </a:r>
            <a:r>
              <a:rPr lang="en-US" dirty="0" smtClean="0"/>
              <a:t> for most surgical procedures. </a:t>
            </a:r>
          </a:p>
          <a:p>
            <a:endParaRPr lang="en-US" dirty="0" smtClean="0"/>
          </a:p>
          <a:p>
            <a:r>
              <a:rPr lang="en-US" dirty="0" smtClean="0"/>
              <a:t>During </a:t>
            </a:r>
            <a:r>
              <a:rPr lang="en-US" b="1" dirty="0" smtClean="0"/>
              <a:t>light anesthesia</a:t>
            </a:r>
            <a:r>
              <a:rPr lang="en-US" dirty="0" smtClean="0"/>
              <a:t>, however, patients may move, buck, or cough. Therefore, when </a:t>
            </a:r>
            <a:r>
              <a:rPr lang="en-US" b="1" dirty="0" smtClean="0"/>
              <a:t>elimination of sudden movements</a:t>
            </a:r>
            <a:r>
              <a:rPr lang="en-US" dirty="0" smtClean="0"/>
              <a:t> is crucial, a deeper block (or a deeper level of anesthesia) may be necessary. The deep block can then be </a:t>
            </a:r>
            <a:r>
              <a:rPr lang="en-US" b="1" dirty="0" smtClean="0"/>
              <a:t>evaluated by PTC</a:t>
            </a:r>
            <a:r>
              <a:rPr lang="en-US" dirty="0" smtClean="0"/>
              <a:t>.</a:t>
            </a:r>
          </a:p>
          <a:p>
            <a:endParaRPr lang="en-US" b="1" dirty="0" smtClean="0"/>
          </a:p>
          <a:p>
            <a:r>
              <a:rPr lang="en-US" b="1" dirty="0" smtClean="0"/>
              <a:t>Antagonism of neuromuscular blockade</a:t>
            </a:r>
            <a:r>
              <a:rPr lang="en-US" dirty="0" smtClean="0"/>
              <a:t> with a cholinesterase inhibitor should not normally be attempted when the blockade is intense or deep because reversal will often be inadequate, regardless of the dose of antagonist administered.</a:t>
            </a:r>
          </a:p>
          <a:p>
            <a:endParaRPr lang="en-US" dirty="0" smtClean="0"/>
          </a:p>
          <a:p>
            <a:r>
              <a:rPr lang="en-US" dirty="0" smtClean="0"/>
              <a:t>In general, antagonism with cholinesterase inhibitors should not be initiated before </a:t>
            </a:r>
            <a:r>
              <a:rPr lang="en-US" b="1" dirty="0" smtClean="0"/>
              <a:t>at least two and preferably three or four responses</a:t>
            </a:r>
            <a:r>
              <a:rPr lang="en-US" dirty="0" smtClean="0"/>
              <a:t> are observed.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Recovery </a:t>
            </a:r>
            <a:endParaRPr lang="en-US" dirty="0"/>
          </a:p>
        </p:txBody>
      </p:sp>
      <p:sp>
        <p:nvSpPr>
          <p:cNvPr id="3" name="Content Placeholder 2"/>
          <p:cNvSpPr>
            <a:spLocks noGrp="1"/>
          </p:cNvSpPr>
          <p:nvPr>
            <p:ph idx="1"/>
          </p:nvPr>
        </p:nvSpPr>
        <p:spPr/>
        <p:txBody>
          <a:bodyPr>
            <a:normAutofit/>
          </a:bodyPr>
          <a:lstStyle/>
          <a:p>
            <a:r>
              <a:rPr lang="en-US" dirty="0" smtClean="0"/>
              <a:t>Return </a:t>
            </a:r>
            <a:r>
              <a:rPr lang="en-US" dirty="0"/>
              <a:t>of the </a:t>
            </a:r>
            <a:r>
              <a:rPr lang="en-US" b="1" dirty="0"/>
              <a:t>fourth response </a:t>
            </a:r>
            <a:r>
              <a:rPr lang="en-US" dirty="0"/>
              <a:t>in the TOF heralds the recovery phase. </a:t>
            </a:r>
            <a:endParaRPr lang="en-US" dirty="0" smtClean="0"/>
          </a:p>
          <a:p>
            <a:endParaRPr lang="en-US" dirty="0"/>
          </a:p>
          <a:p>
            <a:r>
              <a:rPr lang="en-US" dirty="0" smtClean="0"/>
              <a:t>During </a:t>
            </a:r>
            <a:r>
              <a:rPr lang="en-US" dirty="0"/>
              <a:t>neuromuscular recovery, a reasonably good correlation exists between the actual </a:t>
            </a:r>
            <a:r>
              <a:rPr lang="en-US" b="1" dirty="0"/>
              <a:t>TOF ratio measured by MMG and clinical </a:t>
            </a:r>
            <a:r>
              <a:rPr lang="en-US" b="1" dirty="0" smtClean="0"/>
              <a:t>observation.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ELECTRODES</a:t>
            </a:r>
            <a:endParaRPr lang="en-IN" b="1" dirty="0"/>
          </a:p>
        </p:txBody>
      </p:sp>
      <p:sp>
        <p:nvSpPr>
          <p:cNvPr id="3" name="Content Placeholder 2"/>
          <p:cNvSpPr>
            <a:spLocks noGrp="1"/>
          </p:cNvSpPr>
          <p:nvPr>
            <p:ph idx="1"/>
          </p:nvPr>
        </p:nvSpPr>
        <p:spPr/>
        <p:txBody>
          <a:bodyPr>
            <a:normAutofit fontScale="92500" lnSpcReduction="20000"/>
          </a:bodyPr>
          <a:lstStyle/>
          <a:p>
            <a:r>
              <a:rPr lang="en-US" altLang="en-US" b="1" dirty="0"/>
              <a:t>Surface Electrodes</a:t>
            </a:r>
            <a:r>
              <a:rPr lang="en-US" altLang="en-US" dirty="0"/>
              <a:t>: They contain gel conducting surfaces for transmission of impulses to the nerves through the skin. With careful skin preparation the threshold for which response is generally &lt;15mA.</a:t>
            </a:r>
          </a:p>
          <a:p>
            <a:endParaRPr lang="en-US" altLang="en-US" dirty="0"/>
          </a:p>
          <a:p>
            <a:r>
              <a:rPr lang="en-US" altLang="en-US" b="1" dirty="0"/>
              <a:t>Needle Electrodes: </a:t>
            </a:r>
            <a:r>
              <a:rPr lang="en-US" altLang="en-US" dirty="0"/>
              <a:t>Subcutaneous needles deliver the impulse in the immediate vicinity of the nerve. These are highly effective because they bypass the tissue impedance so that the tissue impedance is typically &lt;2000 Ohms.</a:t>
            </a:r>
          </a:p>
          <a:p>
            <a:endParaRPr lang="en-IN" dirty="0"/>
          </a:p>
        </p:txBody>
      </p:sp>
    </p:spTree>
    <p:extLst>
      <p:ext uri="{BB962C8B-B14F-4D97-AF65-F5344CB8AC3E}">
        <p14:creationId xmlns:p14="http://schemas.microsoft.com/office/powerpoint/2010/main" val="37453962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791200"/>
          </a:xfrm>
        </p:spPr>
        <p:txBody>
          <a:bodyPr>
            <a:normAutofit fontScale="70000" lnSpcReduction="20000"/>
          </a:bodyPr>
          <a:lstStyle/>
          <a:p>
            <a:r>
              <a:rPr lang="en-US" dirty="0" smtClean="0"/>
              <a:t>When </a:t>
            </a:r>
            <a:r>
              <a:rPr lang="en-US" b="1" dirty="0" smtClean="0"/>
              <a:t>the TOF ratio is 0.4 or less</a:t>
            </a:r>
            <a:r>
              <a:rPr lang="en-US" dirty="0" smtClean="0"/>
              <a:t>, the patient is generally unable to lift the head or arm. Tidal volume may be normal, but vital capacity and </a:t>
            </a:r>
            <a:r>
              <a:rPr lang="en-US" dirty="0" err="1" smtClean="0"/>
              <a:t>inspiratory</a:t>
            </a:r>
            <a:r>
              <a:rPr lang="en-US" dirty="0" smtClean="0"/>
              <a:t> force will be reduced. </a:t>
            </a:r>
          </a:p>
          <a:p>
            <a:pPr>
              <a:buNone/>
            </a:pPr>
            <a:endParaRPr lang="en-US" dirty="0" smtClean="0"/>
          </a:p>
          <a:p>
            <a:endParaRPr lang="en-US" dirty="0" smtClean="0"/>
          </a:p>
          <a:p>
            <a:r>
              <a:rPr lang="en-US" dirty="0" smtClean="0"/>
              <a:t>When </a:t>
            </a:r>
            <a:r>
              <a:rPr lang="en-US" b="1" dirty="0" smtClean="0"/>
              <a:t>the ratio is 0.6</a:t>
            </a:r>
            <a:r>
              <a:rPr lang="en-US" dirty="0" smtClean="0"/>
              <a:t>, most patients are able to lift their head for 3 seconds, open their eyes widely, and stick out their tongue, but vital capacity and </a:t>
            </a:r>
            <a:r>
              <a:rPr lang="en-US" dirty="0" err="1" smtClean="0"/>
              <a:t>inspiratory</a:t>
            </a:r>
            <a:r>
              <a:rPr lang="en-US" dirty="0" smtClean="0"/>
              <a:t> force are often still reduced. </a:t>
            </a:r>
          </a:p>
          <a:p>
            <a:pPr>
              <a:buNone/>
            </a:pPr>
            <a:r>
              <a:rPr lang="en-US" dirty="0" smtClean="0"/>
              <a:t> </a:t>
            </a:r>
          </a:p>
          <a:p>
            <a:endParaRPr lang="en-US" dirty="0" smtClean="0"/>
          </a:p>
          <a:p>
            <a:r>
              <a:rPr lang="en-US" dirty="0" smtClean="0"/>
              <a:t>At a </a:t>
            </a:r>
            <a:r>
              <a:rPr lang="en-US" b="1" dirty="0" smtClean="0"/>
              <a:t>TOF ratio of 0.7 to 0.75</a:t>
            </a:r>
            <a:r>
              <a:rPr lang="en-US" dirty="0" smtClean="0"/>
              <a:t>, the patient can normally cough sufficiently and lift the head for at least 5 seconds, but grip strength may still be as low as about 60% of control.</a:t>
            </a:r>
          </a:p>
          <a:p>
            <a:pPr>
              <a:buNone/>
            </a:pPr>
            <a:r>
              <a:rPr lang="en-US" baseline="30000" dirty="0" smtClean="0"/>
              <a:t> </a:t>
            </a:r>
            <a:endParaRPr lang="en-US" dirty="0" smtClean="0"/>
          </a:p>
          <a:p>
            <a:endParaRPr lang="en-US" dirty="0" smtClean="0"/>
          </a:p>
          <a:p>
            <a:r>
              <a:rPr lang="en-US" dirty="0" smtClean="0"/>
              <a:t>When </a:t>
            </a:r>
            <a:r>
              <a:rPr lang="en-US" b="1" dirty="0" smtClean="0"/>
              <a:t>the ratio is 0.8 and higher</a:t>
            </a:r>
            <a:r>
              <a:rPr lang="en-US" dirty="0" smtClean="0"/>
              <a:t>, vital capacity and </a:t>
            </a:r>
            <a:r>
              <a:rPr lang="en-US" dirty="0" err="1" smtClean="0"/>
              <a:t>inspiratory</a:t>
            </a:r>
            <a:r>
              <a:rPr lang="en-US" dirty="0" smtClean="0"/>
              <a:t> force are normal.</a:t>
            </a:r>
            <a:r>
              <a:rPr lang="en-US" baseline="30000" dirty="0" smtClean="0"/>
              <a:t> </a:t>
            </a:r>
            <a:r>
              <a:rPr lang="en-US" dirty="0" smtClean="0"/>
              <a:t>The patient may, however, still have </a:t>
            </a:r>
            <a:r>
              <a:rPr lang="en-US" b="1" dirty="0" err="1" smtClean="0"/>
              <a:t>diplopia</a:t>
            </a:r>
            <a:r>
              <a:rPr lang="en-US" b="1" dirty="0" smtClean="0"/>
              <a:t> and facial weakness</a:t>
            </a:r>
            <a:endParaRPr lang="en-US" dirty="0" smtClean="0"/>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ew Doc 1_1.jpg"/>
          <p:cNvPicPr>
            <a:picLocks noGrp="1" noChangeAspect="1"/>
          </p:cNvPicPr>
          <p:nvPr>
            <p:ph idx="1"/>
          </p:nvPr>
        </p:nvPicPr>
        <p:blipFill>
          <a:blip r:embed="rId2" cstate="print"/>
          <a:stretch>
            <a:fillRect/>
          </a:stretch>
        </p:blipFill>
        <p:spPr>
          <a:xfrm>
            <a:off x="843967" y="990600"/>
            <a:ext cx="7456066" cy="5135563"/>
          </a:xfr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smtClean="0"/>
              <a:t>In clinical anesthesia, a TOF ratio of </a:t>
            </a:r>
            <a:r>
              <a:rPr lang="en-US" b="1" dirty="0" smtClean="0"/>
              <a:t>0.70 to 0.75, or even 0.50</a:t>
            </a:r>
            <a:r>
              <a:rPr lang="en-US" dirty="0" smtClean="0"/>
              <a:t>, has been thought to reflect adequate recovery of neuromuscular function.</a:t>
            </a:r>
          </a:p>
          <a:p>
            <a:endParaRPr lang="en-US" dirty="0" smtClean="0"/>
          </a:p>
          <a:p>
            <a:r>
              <a:rPr lang="en-US" dirty="0" smtClean="0"/>
              <a:t>However, the TOF ratio, whether recorded mechanically or by EMG, </a:t>
            </a:r>
            <a:r>
              <a:rPr lang="en-US" b="1" dirty="0" smtClean="0"/>
              <a:t>must exceed 0.80 or even 0.90</a:t>
            </a:r>
            <a:r>
              <a:rPr lang="en-US" dirty="0" smtClean="0"/>
              <a:t> to exclude clinically important residual neuromuscular blockade. </a:t>
            </a:r>
          </a:p>
          <a:p>
            <a:endParaRPr lang="en-US" dirty="0" smtClean="0"/>
          </a:p>
          <a:p>
            <a:r>
              <a:rPr lang="en-US" dirty="0" smtClean="0"/>
              <a:t>Moderate degrees of neuromuscular blockade </a:t>
            </a:r>
            <a:r>
              <a:rPr lang="en-US" b="1" dirty="0" smtClean="0"/>
              <a:t>decrease chemoreceptor sensitivity to hypoxia</a:t>
            </a:r>
            <a:r>
              <a:rPr lang="en-US" dirty="0" smtClean="0"/>
              <a:t> and thereby lead to insufficient response to a decrease in oxygen tension in blood.</a:t>
            </a:r>
          </a:p>
          <a:p>
            <a:endParaRPr lang="en-US" dirty="0" smtClean="0"/>
          </a:p>
          <a:p>
            <a:r>
              <a:rPr lang="en-US" dirty="0" smtClean="0"/>
              <a:t>Moreover, residual blockade (</a:t>
            </a:r>
            <a:r>
              <a:rPr lang="en-US" b="1" dirty="0" smtClean="0"/>
              <a:t>TOF &lt; 0.90</a:t>
            </a:r>
            <a:r>
              <a:rPr lang="en-US" dirty="0" smtClean="0"/>
              <a:t>) is associated with </a:t>
            </a:r>
            <a:r>
              <a:rPr lang="en-US" b="1" dirty="0" smtClean="0"/>
              <a:t>functional impairment of the pharyngeal and upper esophageal muscles,</a:t>
            </a:r>
            <a:r>
              <a:rPr lang="en-US" dirty="0" smtClean="0"/>
              <a:t> which most probably predisposes to regurgitation and aspiration of gastric contents.</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dirty="0" smtClean="0"/>
              <a:t>Accordingly, residual blockade </a:t>
            </a:r>
            <a:r>
              <a:rPr lang="en-US" b="1" dirty="0" smtClean="0"/>
              <a:t>(TOF &lt; 0.70)</a:t>
            </a:r>
            <a:r>
              <a:rPr lang="en-US" dirty="0" smtClean="0"/>
              <a:t> caused by the long-acting muscle relaxant </a:t>
            </a:r>
            <a:r>
              <a:rPr lang="en-US" dirty="0" err="1" smtClean="0"/>
              <a:t>pancuronium</a:t>
            </a:r>
            <a:r>
              <a:rPr lang="en-US" dirty="0" smtClean="0"/>
              <a:t> is a significant risk factor for the development of </a:t>
            </a:r>
            <a:r>
              <a:rPr lang="en-US" b="1" dirty="0" smtClean="0"/>
              <a:t>postoperative pulmonary complications</a:t>
            </a:r>
            <a:r>
              <a:rPr lang="en-US" dirty="0" smtClean="0"/>
              <a:t> .</a:t>
            </a:r>
          </a:p>
          <a:p>
            <a:endParaRPr lang="en-US" dirty="0" smtClean="0"/>
          </a:p>
          <a:p>
            <a:r>
              <a:rPr lang="en-US" dirty="0" smtClean="0"/>
              <a:t>Even in volunteers </a:t>
            </a:r>
            <a:r>
              <a:rPr lang="en-US" b="1" dirty="0" smtClean="0"/>
              <a:t>without sedation or impaired consciousness, a TOF ratio of 0.9 or less</a:t>
            </a:r>
            <a:r>
              <a:rPr lang="en-US" dirty="0" smtClean="0"/>
              <a:t> may impair the ability to maintain the airway.</a:t>
            </a:r>
          </a:p>
          <a:p>
            <a:endParaRPr lang="en-US" dirty="0" smtClean="0"/>
          </a:p>
          <a:p>
            <a:r>
              <a:rPr lang="en-US" dirty="0" smtClean="0"/>
              <a:t>Adequate recovery of neuromuscular function requires return of an MMG or EMG TOF ratio to </a:t>
            </a:r>
            <a:r>
              <a:rPr lang="en-US" b="1" dirty="0" smtClean="0"/>
              <a:t>0.90 or greater</a:t>
            </a:r>
            <a:r>
              <a:rPr lang="en-US" dirty="0" smtClean="0"/>
              <a:t>, which cannot be guaranteed without objective neuromuscular monitoring</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Depolarizing Neuromuscular Blockade (Phase I and II Blocks)</a:t>
            </a:r>
            <a:r>
              <a:rPr lang="en-US" b="1" dirty="0" smtClean="0"/>
              <a:t> </a:t>
            </a:r>
            <a:endParaRPr lang="en-US" dirty="0"/>
          </a:p>
        </p:txBody>
      </p:sp>
      <p:sp>
        <p:nvSpPr>
          <p:cNvPr id="3" name="Content Placeholder 2"/>
          <p:cNvSpPr>
            <a:spLocks noGrp="1"/>
          </p:cNvSpPr>
          <p:nvPr>
            <p:ph idx="1"/>
          </p:nvPr>
        </p:nvSpPr>
        <p:spPr>
          <a:xfrm>
            <a:off x="457200" y="1447800"/>
            <a:ext cx="8229600" cy="5029200"/>
          </a:xfrm>
        </p:spPr>
        <p:txBody>
          <a:bodyPr>
            <a:normAutofit fontScale="62500" lnSpcReduction="20000"/>
          </a:bodyPr>
          <a:lstStyle/>
          <a:p>
            <a:pPr>
              <a:buNone/>
            </a:pPr>
            <a:r>
              <a:rPr lang="en-US" b="1" u="sng" dirty="0" smtClean="0">
                <a:solidFill>
                  <a:srgbClr val="FF0000"/>
                </a:solidFill>
              </a:rPr>
              <a:t>PHASE I BLOCK </a:t>
            </a:r>
            <a:endParaRPr lang="en-US" u="sng" dirty="0" smtClean="0">
              <a:solidFill>
                <a:srgbClr val="FF0000"/>
              </a:solidFill>
            </a:endParaRPr>
          </a:p>
          <a:p>
            <a:endParaRPr lang="en-US" dirty="0" smtClean="0"/>
          </a:p>
          <a:p>
            <a:r>
              <a:rPr lang="en-US" dirty="0" smtClean="0"/>
              <a:t>Patients with normal plasma cholinesterase activity who are given a </a:t>
            </a:r>
            <a:r>
              <a:rPr lang="en-US" b="1" dirty="0" smtClean="0"/>
              <a:t>moderate dose of </a:t>
            </a:r>
            <a:r>
              <a:rPr lang="en-US" b="1" dirty="0" err="1" smtClean="0"/>
              <a:t>succinylcholine</a:t>
            </a:r>
            <a:r>
              <a:rPr lang="en-US" b="1" dirty="0" smtClean="0"/>
              <a:t> (0.5 to 1.5 mg/kg)</a:t>
            </a:r>
            <a:r>
              <a:rPr lang="en-US" dirty="0" smtClean="0"/>
              <a:t> undergo a typical depolarizing neuromuscular block </a:t>
            </a:r>
          </a:p>
          <a:p>
            <a:r>
              <a:rPr lang="en-US" dirty="0" smtClean="0"/>
              <a:t>The response to </a:t>
            </a:r>
            <a:r>
              <a:rPr lang="en-US" b="1" dirty="0" smtClean="0"/>
              <a:t>TOF or </a:t>
            </a:r>
            <a:r>
              <a:rPr lang="en-US" b="1" dirty="0" err="1" smtClean="0"/>
              <a:t>tetanic</a:t>
            </a:r>
            <a:r>
              <a:rPr lang="en-US" b="1" dirty="0" smtClean="0"/>
              <a:t> stimulation does not fade</a:t>
            </a:r>
            <a:r>
              <a:rPr lang="en-US" dirty="0" smtClean="0"/>
              <a:t>, and </a:t>
            </a:r>
            <a:r>
              <a:rPr lang="en-US" b="1" dirty="0" smtClean="0"/>
              <a:t>no post-</a:t>
            </a:r>
            <a:r>
              <a:rPr lang="en-US" b="1" dirty="0" err="1" smtClean="0"/>
              <a:t>tetanic</a:t>
            </a:r>
            <a:r>
              <a:rPr lang="en-US" b="1" dirty="0" smtClean="0"/>
              <a:t> facilitation of transmission occurs</a:t>
            </a:r>
            <a:r>
              <a:rPr lang="en-US" dirty="0" smtClean="0"/>
              <a:t>). </a:t>
            </a:r>
          </a:p>
          <a:p>
            <a:endParaRPr lang="en-US" b="1" dirty="0" smtClean="0"/>
          </a:p>
          <a:p>
            <a:pPr>
              <a:buNone/>
            </a:pPr>
            <a:r>
              <a:rPr lang="en-US" b="1" dirty="0" smtClean="0">
                <a:solidFill>
                  <a:srgbClr val="FF0000"/>
                </a:solidFill>
              </a:rPr>
              <a:t>PHASE II BLOCK (DUAL, MIXED, OR DESENSITIZING BLOCK).</a:t>
            </a:r>
            <a:endParaRPr lang="en-US" dirty="0" smtClean="0">
              <a:solidFill>
                <a:srgbClr val="FF0000"/>
              </a:solidFill>
            </a:endParaRPr>
          </a:p>
          <a:p>
            <a:endParaRPr lang="en-US" dirty="0" smtClean="0"/>
          </a:p>
          <a:p>
            <a:r>
              <a:rPr lang="en-US" dirty="0" smtClean="0"/>
              <a:t>In contrast, some patients with </a:t>
            </a:r>
            <a:r>
              <a:rPr lang="en-US" b="1" dirty="0" smtClean="0"/>
              <a:t>genetically determined abnormal plasma cholinesterase activity</a:t>
            </a:r>
            <a:r>
              <a:rPr lang="en-US" dirty="0" smtClean="0"/>
              <a:t> who are given the same dose of </a:t>
            </a:r>
            <a:r>
              <a:rPr lang="en-US" dirty="0" err="1" smtClean="0"/>
              <a:t>succinylcholine</a:t>
            </a:r>
            <a:r>
              <a:rPr lang="en-US" dirty="0" smtClean="0"/>
              <a:t> undergo a nondepolarizing-like block characterized by </a:t>
            </a:r>
            <a:r>
              <a:rPr lang="en-US" b="1" dirty="0" smtClean="0"/>
              <a:t>fade in the response to TOF and </a:t>
            </a:r>
            <a:r>
              <a:rPr lang="en-US" b="1" dirty="0" err="1" smtClean="0"/>
              <a:t>tetanic</a:t>
            </a:r>
            <a:r>
              <a:rPr lang="en-US" b="1" dirty="0" smtClean="0"/>
              <a:t> stimulation</a:t>
            </a:r>
            <a:r>
              <a:rPr lang="en-US" dirty="0" smtClean="0"/>
              <a:t> and the occurrence of </a:t>
            </a:r>
            <a:r>
              <a:rPr lang="en-US" b="1" dirty="0" smtClean="0"/>
              <a:t>post-</a:t>
            </a:r>
            <a:r>
              <a:rPr lang="en-US" b="1" dirty="0" err="1" smtClean="0"/>
              <a:t>tetanic</a:t>
            </a:r>
            <a:r>
              <a:rPr lang="en-US" b="1" dirty="0" smtClean="0"/>
              <a:t> facilitation of transmission</a:t>
            </a:r>
            <a:r>
              <a:rPr lang="en-US" dirty="0" smtClean="0"/>
              <a:t> </a:t>
            </a:r>
          </a:p>
          <a:p>
            <a:pPr>
              <a:buNone/>
            </a:pPr>
            <a:r>
              <a:rPr lang="en-US" dirty="0" smtClean="0"/>
              <a:t> </a:t>
            </a:r>
          </a:p>
          <a:p>
            <a:r>
              <a:rPr lang="en-US" dirty="0" smtClean="0"/>
              <a:t>In addition, phase II blocks sometimes occur in genetically normal patients after </a:t>
            </a:r>
            <a:r>
              <a:rPr lang="en-US" b="1" dirty="0" smtClean="0"/>
              <a:t>repetitive bolus</a:t>
            </a:r>
            <a:r>
              <a:rPr lang="en-US" dirty="0" smtClean="0"/>
              <a:t> doses or a </a:t>
            </a:r>
            <a:r>
              <a:rPr lang="en-US" b="1" dirty="0" smtClean="0"/>
              <a:t>prolonged infusion of </a:t>
            </a:r>
            <a:r>
              <a:rPr lang="en-US" b="1" dirty="0" err="1" smtClean="0"/>
              <a:t>succinylcholine</a:t>
            </a:r>
            <a:r>
              <a:rPr lang="en-US" b="1" dirty="0" smtClean="0"/>
              <a:t>.</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Untitled.jpg"/>
          <p:cNvPicPr>
            <a:picLocks noGrp="1" noChangeAspect="1"/>
          </p:cNvPicPr>
          <p:nvPr>
            <p:ph sz="half" idx="1"/>
          </p:nvPr>
        </p:nvPicPr>
        <p:blipFill>
          <a:blip r:embed="rId2" cstate="print"/>
          <a:stretch>
            <a:fillRect/>
          </a:stretch>
        </p:blipFill>
        <p:spPr>
          <a:xfrm>
            <a:off x="1524000" y="228600"/>
            <a:ext cx="11320528" cy="4953000"/>
          </a:xfrm>
        </p:spPr>
      </p:pic>
      <p:sp>
        <p:nvSpPr>
          <p:cNvPr id="6" name="Content Placeholder 5"/>
          <p:cNvSpPr>
            <a:spLocks noGrp="1"/>
          </p:cNvSpPr>
          <p:nvPr>
            <p:ph sz="half" idx="2"/>
          </p:nvPr>
        </p:nvSpPr>
        <p:spPr>
          <a:xfrm>
            <a:off x="381000" y="4038600"/>
            <a:ext cx="8534400" cy="2133600"/>
          </a:xfrm>
        </p:spPr>
        <p:txBody>
          <a:bodyPr>
            <a:normAutofit fontScale="77500" lnSpcReduction="20000"/>
          </a:bodyPr>
          <a:lstStyle/>
          <a:p>
            <a:r>
              <a:rPr lang="en-US" dirty="0" smtClean="0"/>
              <a:t>Typical recording of </a:t>
            </a:r>
            <a:r>
              <a:rPr lang="en-US" b="1" dirty="0" smtClean="0"/>
              <a:t>the mechanical response </a:t>
            </a:r>
            <a:r>
              <a:rPr lang="en-US" dirty="0" smtClean="0"/>
              <a:t> to train-of-four </a:t>
            </a:r>
            <a:r>
              <a:rPr lang="en-US" dirty="0" err="1" smtClean="0"/>
              <a:t>ulnar</a:t>
            </a:r>
            <a:r>
              <a:rPr lang="en-US" dirty="0" smtClean="0"/>
              <a:t> nerve stimulation after injection of 1 mg/kg of </a:t>
            </a:r>
            <a:r>
              <a:rPr lang="en-US" dirty="0" err="1" smtClean="0"/>
              <a:t>succinylcholine</a:t>
            </a:r>
            <a:r>
              <a:rPr lang="en-US" dirty="0" smtClean="0"/>
              <a:t> (</a:t>
            </a:r>
            <a:r>
              <a:rPr lang="en-US" i="1" dirty="0" smtClean="0"/>
              <a:t>arrow</a:t>
            </a:r>
            <a:r>
              <a:rPr lang="en-US" dirty="0" smtClean="0"/>
              <a:t>) in a patient with genetically determined abnormal plasma cholinesterase activity. </a:t>
            </a:r>
          </a:p>
          <a:p>
            <a:endParaRPr lang="en-US" dirty="0" smtClean="0"/>
          </a:p>
          <a:p>
            <a:r>
              <a:rPr lang="en-US" dirty="0" smtClean="0"/>
              <a:t>The prolonged duration of action and the pronounced fade in the response indicate a </a:t>
            </a:r>
            <a:r>
              <a:rPr lang="en-US" b="1" dirty="0" smtClean="0"/>
              <a:t>phase II block</a:t>
            </a:r>
            <a:r>
              <a:rPr lang="en-US" dirty="0" smtClean="0"/>
              <a:t>. </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838200"/>
            <a:ext cx="8229600" cy="5745163"/>
          </a:xfrm>
        </p:spPr>
        <p:txBody>
          <a:bodyPr>
            <a:normAutofit fontScale="55000" lnSpcReduction="20000"/>
          </a:bodyPr>
          <a:lstStyle/>
          <a:p>
            <a:r>
              <a:rPr lang="en-US" dirty="0" smtClean="0"/>
              <a:t>In normal patients, a phase II block can be </a:t>
            </a:r>
            <a:r>
              <a:rPr lang="en-US" b="1" dirty="0" smtClean="0"/>
              <a:t>antagonized by administering a cholinesterase inhibitor</a:t>
            </a:r>
            <a:r>
              <a:rPr lang="en-US" dirty="0" smtClean="0"/>
              <a:t> a few minutes after discontinuation of </a:t>
            </a:r>
            <a:r>
              <a:rPr lang="en-US" dirty="0" err="1" smtClean="0"/>
              <a:t>succinylcholine</a:t>
            </a:r>
            <a:r>
              <a:rPr lang="en-US" dirty="0" smtClean="0"/>
              <a:t>. </a:t>
            </a:r>
          </a:p>
          <a:p>
            <a:endParaRPr lang="en-US" dirty="0" smtClean="0"/>
          </a:p>
          <a:p>
            <a:endParaRPr lang="en-US" dirty="0" smtClean="0"/>
          </a:p>
          <a:p>
            <a:r>
              <a:rPr lang="en-US" dirty="0" smtClean="0"/>
              <a:t>In patients with abnormal genotypes, however, </a:t>
            </a:r>
            <a:r>
              <a:rPr lang="en-US" b="1" dirty="0" smtClean="0"/>
              <a:t>the effect of intravenous injection of an </a:t>
            </a:r>
            <a:r>
              <a:rPr lang="en-US" b="1" dirty="0" err="1" smtClean="0"/>
              <a:t>acetylcholinesterase</a:t>
            </a:r>
            <a:r>
              <a:rPr lang="en-US" b="1" dirty="0" smtClean="0"/>
              <a:t> inhibitor</a:t>
            </a:r>
            <a:r>
              <a:rPr lang="en-US" dirty="0" smtClean="0"/>
              <a:t> (e.g., </a:t>
            </a:r>
            <a:r>
              <a:rPr lang="en-US" dirty="0" err="1" smtClean="0"/>
              <a:t>neostigmine</a:t>
            </a:r>
            <a:r>
              <a:rPr lang="en-US" dirty="0" smtClean="0"/>
              <a:t>) is unpredictable. </a:t>
            </a:r>
          </a:p>
          <a:p>
            <a:endParaRPr lang="en-US" dirty="0" smtClean="0"/>
          </a:p>
          <a:p>
            <a:endParaRPr lang="en-US" dirty="0" smtClean="0"/>
          </a:p>
          <a:p>
            <a:r>
              <a:rPr lang="en-US" dirty="0" smtClean="0"/>
              <a:t>For example, </a:t>
            </a:r>
            <a:r>
              <a:rPr lang="en-US" dirty="0" err="1" smtClean="0"/>
              <a:t>neostigmine</a:t>
            </a:r>
            <a:r>
              <a:rPr lang="en-US" dirty="0" smtClean="0"/>
              <a:t> can </a:t>
            </a:r>
          </a:p>
          <a:p>
            <a:pPr marL="571500" indent="-571500">
              <a:buFont typeface="+mj-lt"/>
              <a:buAutoNum type="romanUcPeriod"/>
            </a:pPr>
            <a:r>
              <a:rPr lang="en-US" b="1" dirty="0" smtClean="0"/>
              <a:t>Potentiate the block dramatically</a:t>
            </a:r>
            <a:r>
              <a:rPr lang="en-US" dirty="0" smtClean="0"/>
              <a:t>, </a:t>
            </a:r>
          </a:p>
          <a:p>
            <a:pPr marL="571500" indent="-571500">
              <a:buFont typeface="+mj-lt"/>
              <a:buAutoNum type="romanUcPeriod"/>
            </a:pPr>
            <a:r>
              <a:rPr lang="en-US" b="1" dirty="0" smtClean="0"/>
              <a:t>Temporarily improve neuromuscular transmission</a:t>
            </a:r>
            <a:r>
              <a:rPr lang="en-US" dirty="0" smtClean="0"/>
              <a:t>, and then </a:t>
            </a:r>
            <a:r>
              <a:rPr lang="en-US" b="1" dirty="0" smtClean="0"/>
              <a:t>potentiate the block  </a:t>
            </a:r>
          </a:p>
          <a:p>
            <a:pPr marL="571500" indent="-571500">
              <a:buFont typeface="+mj-lt"/>
              <a:buAutoNum type="romanUcPeriod"/>
            </a:pPr>
            <a:r>
              <a:rPr lang="en-US" b="1" dirty="0" smtClean="0"/>
              <a:t>Partially reverse the block</a:t>
            </a:r>
            <a:r>
              <a:rPr lang="en-US" dirty="0" smtClean="0"/>
              <a:t>, </a:t>
            </a:r>
          </a:p>
          <a:p>
            <a:endParaRPr lang="en-US" dirty="0" smtClean="0"/>
          </a:p>
          <a:p>
            <a:r>
              <a:rPr lang="en-US" dirty="0" smtClean="0"/>
              <a:t>All depending on </a:t>
            </a:r>
            <a:r>
              <a:rPr lang="en-US" b="1" dirty="0" smtClean="0"/>
              <a:t>the time elapsed</a:t>
            </a:r>
            <a:r>
              <a:rPr lang="en-US" dirty="0" smtClean="0"/>
              <a:t> since administration of </a:t>
            </a:r>
            <a:r>
              <a:rPr lang="en-US" dirty="0" err="1" smtClean="0"/>
              <a:t>succinylcholine</a:t>
            </a:r>
            <a:r>
              <a:rPr lang="en-US" dirty="0" smtClean="0"/>
              <a:t> and </a:t>
            </a:r>
            <a:r>
              <a:rPr lang="en-US" b="1" dirty="0" smtClean="0"/>
              <a:t>the dose</a:t>
            </a:r>
            <a:r>
              <a:rPr lang="en-US" dirty="0" smtClean="0"/>
              <a:t> of </a:t>
            </a:r>
            <a:r>
              <a:rPr lang="en-US" dirty="0" err="1" smtClean="0"/>
              <a:t>neostigmine</a:t>
            </a:r>
            <a:r>
              <a:rPr lang="en-US" dirty="0" smtClean="0"/>
              <a:t> given. </a:t>
            </a:r>
          </a:p>
          <a:p>
            <a:endParaRPr lang="en-US" dirty="0" smtClean="0"/>
          </a:p>
          <a:p>
            <a:endParaRPr lang="en-US" dirty="0" smtClean="0"/>
          </a:p>
          <a:p>
            <a:r>
              <a:rPr lang="en-US" dirty="0" smtClean="0"/>
              <a:t>Therefore, unless the cholinesterase genotype is known to be normal, antagonism of a phase II block with a cholinesterase inhibitor should be undertaken with </a:t>
            </a:r>
            <a:r>
              <a:rPr lang="en-US" b="1" dirty="0" smtClean="0"/>
              <a:t>extreme caution</a:t>
            </a:r>
            <a:r>
              <a:rPr lang="en-US" dirty="0" smtClean="0"/>
              <a:t>. Even if neuromuscular function improves promptly, patient surveillance should continue for </a:t>
            </a:r>
            <a:r>
              <a:rPr lang="en-US" b="1" dirty="0" smtClean="0"/>
              <a:t>at least 1 hour</a:t>
            </a:r>
            <a:r>
              <a:rPr lang="en-US" dirty="0" smtClean="0"/>
              <a:t>.</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 of Nerve Stimulators Without Recording Equipment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a:t>First, for </a:t>
            </a:r>
            <a:r>
              <a:rPr lang="en-US" dirty="0" err="1"/>
              <a:t>supramaximal</a:t>
            </a:r>
            <a:r>
              <a:rPr lang="en-US" dirty="0"/>
              <a:t> stimulation, </a:t>
            </a:r>
            <a:r>
              <a:rPr lang="en-US" b="1" dirty="0"/>
              <a:t>careful cleansing of the skin </a:t>
            </a:r>
            <a:r>
              <a:rPr lang="en-US" dirty="0"/>
              <a:t>and proper placement and fixation of electrodes are essential. </a:t>
            </a:r>
            <a:endParaRPr lang="en-US" dirty="0" smtClean="0"/>
          </a:p>
          <a:p>
            <a:endParaRPr lang="en-US" dirty="0"/>
          </a:p>
          <a:p>
            <a:r>
              <a:rPr lang="en-US" dirty="0" smtClean="0"/>
              <a:t>Second</a:t>
            </a:r>
            <a:r>
              <a:rPr lang="en-US" dirty="0"/>
              <a:t>, every effort should be taken to </a:t>
            </a:r>
            <a:r>
              <a:rPr lang="en-US" b="1" dirty="0"/>
              <a:t>prevent central cooling</a:t>
            </a:r>
            <a:r>
              <a:rPr lang="en-US" dirty="0"/>
              <a:t>, as well as </a:t>
            </a:r>
            <a:r>
              <a:rPr lang="en-US" b="1" dirty="0"/>
              <a:t>cooling of the extremity </a:t>
            </a:r>
            <a:r>
              <a:rPr lang="en-US" dirty="0"/>
              <a:t>being evaluated. Both central and local surface cooling of the adductor </a:t>
            </a:r>
            <a:r>
              <a:rPr lang="en-US" dirty="0" err="1"/>
              <a:t>pollicis</a:t>
            </a:r>
            <a:r>
              <a:rPr lang="en-US" dirty="0"/>
              <a:t> muscle </a:t>
            </a:r>
            <a:r>
              <a:rPr lang="en-US" b="1" dirty="0"/>
              <a:t>may reduce twitch tension and the TOF ratio</a:t>
            </a:r>
            <a:r>
              <a:rPr lang="en-US" dirty="0"/>
              <a:t>.</a:t>
            </a:r>
            <a:r>
              <a:rPr lang="en-US" baseline="30000" dirty="0"/>
              <a:t> </a:t>
            </a:r>
            <a:r>
              <a:rPr lang="en-US" dirty="0" smtClean="0"/>
              <a:t> </a:t>
            </a:r>
          </a:p>
          <a:p>
            <a:endParaRPr lang="en-US" dirty="0"/>
          </a:p>
          <a:p>
            <a:r>
              <a:rPr lang="en-US" dirty="0" smtClean="0"/>
              <a:t>Peripheral </a:t>
            </a:r>
            <a:r>
              <a:rPr lang="en-US" dirty="0"/>
              <a:t>cooling may affect</a:t>
            </a:r>
            <a:r>
              <a:rPr lang="en-US" b="1" dirty="0"/>
              <a:t> </a:t>
            </a:r>
            <a:endParaRPr lang="en-US" b="1" dirty="0" smtClean="0"/>
          </a:p>
          <a:p>
            <a:pPr marL="514350" indent="-514350">
              <a:buFont typeface="+mj-lt"/>
              <a:buAutoNum type="arabicPeriod"/>
            </a:pPr>
            <a:r>
              <a:rPr lang="en-US" b="1" dirty="0" smtClean="0"/>
              <a:t>Nerve conduction, </a:t>
            </a:r>
          </a:p>
          <a:p>
            <a:pPr marL="514350" indent="-514350">
              <a:buFont typeface="+mj-lt"/>
              <a:buAutoNum type="arabicPeriod"/>
            </a:pPr>
            <a:r>
              <a:rPr lang="en-US" b="1" dirty="0" smtClean="0"/>
              <a:t>Decrease the rate of release of acetylcholine and muscle contractility, </a:t>
            </a:r>
          </a:p>
          <a:p>
            <a:pPr marL="514350" indent="-514350">
              <a:buFont typeface="+mj-lt"/>
              <a:buAutoNum type="arabicPeriod"/>
            </a:pPr>
            <a:r>
              <a:rPr lang="en-US" b="1" dirty="0" smtClean="0"/>
              <a:t>Increase skin impedance, and </a:t>
            </a:r>
          </a:p>
          <a:p>
            <a:pPr marL="514350" indent="-514350">
              <a:buFont typeface="+mj-lt"/>
              <a:buAutoNum type="arabicPeriod"/>
            </a:pPr>
            <a:r>
              <a:rPr lang="en-US" b="1" dirty="0" smtClean="0"/>
              <a:t>Reduce blood flow to muscles, </a:t>
            </a:r>
            <a:r>
              <a:rPr lang="en-US" dirty="0" smtClean="0"/>
              <a:t>thus decreasing the rate of removal of muscle relaxant from the neuromuscular junction.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51979" y="457200"/>
            <a:ext cx="2960173" cy="3275550"/>
          </a:xfrm>
          <a:prstGeom prst="rect">
            <a:avLst/>
          </a:prstGeom>
        </p:spPr>
      </p:pic>
      <p:sp>
        <p:nvSpPr>
          <p:cNvPr id="3" name="Content Placeholder 2"/>
          <p:cNvSpPr>
            <a:spLocks noGrp="1"/>
          </p:cNvSpPr>
          <p:nvPr>
            <p:ph idx="1"/>
          </p:nvPr>
        </p:nvSpPr>
        <p:spPr>
          <a:xfrm>
            <a:off x="131847" y="1417638"/>
            <a:ext cx="6116553" cy="5440362"/>
          </a:xfrm>
        </p:spPr>
        <p:txBody>
          <a:bodyPr>
            <a:normAutofit fontScale="77500" lnSpcReduction="20000"/>
          </a:bodyPr>
          <a:lstStyle/>
          <a:p>
            <a:r>
              <a:rPr lang="en-US" dirty="0" smtClean="0"/>
              <a:t>Third, when possible, the response to nerve stimulation should be </a:t>
            </a:r>
            <a:r>
              <a:rPr lang="en-US" b="1" dirty="0" smtClean="0"/>
              <a:t>evaluated by feel </a:t>
            </a:r>
            <a:r>
              <a:rPr lang="en-US" dirty="0" smtClean="0"/>
              <a:t>and not by eye, and the response of the thumb (rather than response of the fifth finger) should be evaluated. </a:t>
            </a:r>
          </a:p>
          <a:p>
            <a:endParaRPr lang="en-US" dirty="0"/>
          </a:p>
          <a:p>
            <a:r>
              <a:rPr lang="en-US" dirty="0" smtClean="0"/>
              <a:t>Direct stimulation of the muscle often causes subtle movement of the fifth finger when no response is present at the thumb. </a:t>
            </a:r>
          </a:p>
          <a:p>
            <a:endParaRPr lang="en-US" dirty="0"/>
          </a:p>
          <a:p>
            <a:r>
              <a:rPr lang="en-US" dirty="0" smtClean="0"/>
              <a:t>Finally, the </a:t>
            </a:r>
            <a:r>
              <a:rPr lang="en-US" b="1" dirty="0" smtClean="0"/>
              <a:t>different sensitivities of various muscle groups to neuromuscular blocking agents </a:t>
            </a:r>
            <a:r>
              <a:rPr lang="en-US" dirty="0" smtClean="0"/>
              <a:t>should always be kept in mind. </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of a Peripheral Nerve Stimulator During Induction of Anesthesia </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dirty="0" smtClean="0"/>
              <a:t>The nerve stimulator should be attached to the patient </a:t>
            </a:r>
            <a:r>
              <a:rPr lang="en-US" b="1" dirty="0" smtClean="0"/>
              <a:t>before induction of anesthesia</a:t>
            </a:r>
            <a:r>
              <a:rPr lang="en-US" dirty="0" smtClean="0"/>
              <a:t> but </a:t>
            </a:r>
            <a:r>
              <a:rPr lang="en-US" b="1" dirty="0" smtClean="0"/>
              <a:t>should not be turned on</a:t>
            </a:r>
            <a:r>
              <a:rPr lang="en-US" dirty="0" smtClean="0"/>
              <a:t> until after the patient is unconscious. </a:t>
            </a:r>
          </a:p>
          <a:p>
            <a:endParaRPr lang="en-US" b="1" dirty="0" smtClean="0"/>
          </a:p>
          <a:p>
            <a:r>
              <a:rPr lang="en-US" b="1" dirty="0" smtClean="0"/>
              <a:t>Single-twitch stimulation at 1 Hz</a:t>
            </a:r>
            <a:r>
              <a:rPr lang="en-US" dirty="0" smtClean="0"/>
              <a:t> may be used initially when seeking </a:t>
            </a:r>
            <a:r>
              <a:rPr lang="en-US" dirty="0" err="1" smtClean="0"/>
              <a:t>supramaximal</a:t>
            </a:r>
            <a:r>
              <a:rPr lang="en-US" dirty="0" smtClean="0"/>
              <a:t> stimulation. </a:t>
            </a:r>
          </a:p>
          <a:p>
            <a:endParaRPr lang="en-US" dirty="0" smtClean="0"/>
          </a:p>
          <a:p>
            <a:r>
              <a:rPr lang="en-US" dirty="0" smtClean="0"/>
              <a:t>However, after </a:t>
            </a:r>
            <a:r>
              <a:rPr lang="en-US" b="1" dirty="0" err="1" smtClean="0"/>
              <a:t>supramaximal</a:t>
            </a:r>
            <a:r>
              <a:rPr lang="en-US" b="1" dirty="0" smtClean="0"/>
              <a:t> stimulation has been ensured</a:t>
            </a:r>
            <a:r>
              <a:rPr lang="en-US" dirty="0" smtClean="0"/>
              <a:t> and before muscle relaxant is injected, the mode of stimulation should be </a:t>
            </a:r>
            <a:r>
              <a:rPr lang="en-US" b="1" dirty="0" smtClean="0"/>
              <a:t>changed to TOF</a:t>
            </a:r>
            <a:r>
              <a:rPr lang="en-US" dirty="0" smtClean="0"/>
              <a:t> (or 0.1-Hz twitch stimulation). </a:t>
            </a:r>
          </a:p>
          <a:p>
            <a:endParaRPr lang="en-US" dirty="0" smtClean="0"/>
          </a:p>
          <a:p>
            <a:r>
              <a:rPr lang="en-US" dirty="0" smtClean="0"/>
              <a:t>Then, after the response to this stimulation has been observed (</a:t>
            </a:r>
            <a:r>
              <a:rPr lang="en-US" b="1" dirty="0" smtClean="0"/>
              <a:t>the control response</a:t>
            </a:r>
            <a:r>
              <a:rPr lang="en-US" dirty="0" smtClean="0"/>
              <a:t>), the neuromuscular blocking agent is injected. </a:t>
            </a:r>
          </a:p>
          <a:p>
            <a:endParaRPr lang="en-US" dirty="0" smtClean="0"/>
          </a:p>
          <a:p>
            <a:r>
              <a:rPr lang="en-US" dirty="0" smtClean="0"/>
              <a:t>Although the </a:t>
            </a:r>
            <a:r>
              <a:rPr lang="en-US" b="1" dirty="0" smtClean="0"/>
              <a:t>trachea is often </a:t>
            </a:r>
            <a:r>
              <a:rPr lang="en-US" b="1" dirty="0" err="1" smtClean="0"/>
              <a:t>intubated</a:t>
            </a:r>
            <a:r>
              <a:rPr lang="en-US" dirty="0" smtClean="0"/>
              <a:t> when the response to TOF stimulation disappears, </a:t>
            </a:r>
            <a:r>
              <a:rPr lang="en-US" b="1" dirty="0" smtClean="0"/>
              <a:t>postponement of this procedure for 30 to 90 seconds</a:t>
            </a:r>
            <a:r>
              <a:rPr lang="en-US" dirty="0" smtClean="0"/>
              <a:t>, depending on the muscle relaxant used, usually produces better conditions.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Types of Peripheral Nerve Stimulation</a:t>
            </a:r>
            <a:endParaRPr lang="en-US" dirty="0"/>
          </a:p>
        </p:txBody>
      </p:sp>
      <p:sp>
        <p:nvSpPr>
          <p:cNvPr id="5" name="Content Placeholder 4"/>
          <p:cNvSpPr>
            <a:spLocks noGrp="1"/>
          </p:cNvSpPr>
          <p:nvPr>
            <p:ph idx="1"/>
          </p:nvPr>
        </p:nvSpPr>
        <p:spPr/>
        <p:txBody>
          <a:bodyPr>
            <a:normAutofit fontScale="70000" lnSpcReduction="20000"/>
          </a:bodyPr>
          <a:lstStyle/>
          <a:p>
            <a:r>
              <a:rPr lang="en-US" dirty="0"/>
              <a:t>Neuromuscular function is monitored by evaluating the muscular response to </a:t>
            </a:r>
            <a:r>
              <a:rPr lang="en-US" b="1" dirty="0" err="1"/>
              <a:t>supramaximal</a:t>
            </a:r>
            <a:r>
              <a:rPr lang="en-US" b="1" dirty="0"/>
              <a:t> stimulation </a:t>
            </a:r>
            <a:r>
              <a:rPr lang="en-US" dirty="0"/>
              <a:t>of a peripheral motor nerve. </a:t>
            </a:r>
          </a:p>
          <a:p>
            <a:endParaRPr lang="en-US" dirty="0" smtClean="0"/>
          </a:p>
          <a:p>
            <a:r>
              <a:rPr lang="en-US" dirty="0" smtClean="0"/>
              <a:t>Two </a:t>
            </a:r>
            <a:r>
              <a:rPr lang="en-US" dirty="0"/>
              <a:t>types of stimulation can be used: electrical and magnetic. </a:t>
            </a:r>
          </a:p>
          <a:p>
            <a:endParaRPr lang="en-US" b="1" dirty="0" smtClean="0"/>
          </a:p>
          <a:p>
            <a:r>
              <a:rPr lang="en-US" b="1" dirty="0" smtClean="0"/>
              <a:t>Magnetic </a:t>
            </a:r>
            <a:r>
              <a:rPr lang="en-US" b="1" dirty="0"/>
              <a:t>nerve stimulation </a:t>
            </a:r>
            <a:r>
              <a:rPr lang="en-US" dirty="0"/>
              <a:t>has several advantages over electrical nerve stimulation.</a:t>
            </a:r>
            <a:r>
              <a:rPr lang="en-US" baseline="30000" dirty="0"/>
              <a:t> </a:t>
            </a:r>
            <a:r>
              <a:rPr lang="en-US" dirty="0" smtClean="0"/>
              <a:t>It is less </a:t>
            </a:r>
            <a:r>
              <a:rPr lang="en-US" dirty="0"/>
              <a:t>painful and does not require physical contact with the body. </a:t>
            </a:r>
          </a:p>
          <a:p>
            <a:endParaRPr lang="en-US" dirty="0" smtClean="0"/>
          </a:p>
          <a:p>
            <a:r>
              <a:rPr lang="en-US" dirty="0" smtClean="0"/>
              <a:t>However</a:t>
            </a:r>
            <a:r>
              <a:rPr lang="en-US" dirty="0"/>
              <a:t>, the equipment required is bulky and heavy, it </a:t>
            </a:r>
            <a:r>
              <a:rPr lang="en-US" b="1" dirty="0"/>
              <a:t>cannot be used for train-of-four (TOF) stimulation</a:t>
            </a:r>
            <a:r>
              <a:rPr lang="en-US" dirty="0"/>
              <a:t>, and it is </a:t>
            </a:r>
            <a:r>
              <a:rPr lang="en-US" b="1" dirty="0"/>
              <a:t>difficult to achieve </a:t>
            </a:r>
            <a:r>
              <a:rPr lang="en-US" b="1" dirty="0" err="1"/>
              <a:t>supramaximal</a:t>
            </a:r>
            <a:r>
              <a:rPr lang="en-US" b="1" dirty="0"/>
              <a:t> stimulation </a:t>
            </a:r>
            <a:r>
              <a:rPr lang="en-US" dirty="0"/>
              <a:t>with this method. </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of a Peripheral Nerve Stimulator During Surgery </a:t>
            </a:r>
            <a:endParaRPr lang="en-US" dirty="0"/>
          </a:p>
        </p:txBody>
      </p:sp>
      <p:sp>
        <p:nvSpPr>
          <p:cNvPr id="3" name="Content Placeholder 2"/>
          <p:cNvSpPr>
            <a:spLocks noGrp="1"/>
          </p:cNvSpPr>
          <p:nvPr>
            <p:ph idx="1"/>
          </p:nvPr>
        </p:nvSpPr>
        <p:spPr>
          <a:xfrm>
            <a:off x="457200" y="1676400"/>
            <a:ext cx="8229600" cy="5486400"/>
          </a:xfrm>
        </p:spPr>
        <p:txBody>
          <a:bodyPr>
            <a:normAutofit fontScale="70000" lnSpcReduction="20000"/>
          </a:bodyPr>
          <a:lstStyle/>
          <a:p>
            <a:r>
              <a:rPr lang="en-US" dirty="0" smtClean="0"/>
              <a:t>If tracheal intubation is facilitated by the administration of </a:t>
            </a:r>
            <a:r>
              <a:rPr lang="en-US" b="1" dirty="0" err="1" smtClean="0"/>
              <a:t>succinylcholine</a:t>
            </a:r>
            <a:r>
              <a:rPr lang="en-US" dirty="0" smtClean="0"/>
              <a:t>, </a:t>
            </a:r>
            <a:r>
              <a:rPr lang="en-US" b="1" dirty="0" smtClean="0"/>
              <a:t>no more muscle relaxant should be given</a:t>
            </a:r>
            <a:r>
              <a:rPr lang="en-US" dirty="0" smtClean="0"/>
              <a:t> until the response to nerve stimulation reappears or the patient shows other signs of returning neuromuscular function. </a:t>
            </a:r>
          </a:p>
          <a:p>
            <a:endParaRPr lang="en-US" dirty="0" smtClean="0"/>
          </a:p>
          <a:p>
            <a:r>
              <a:rPr lang="en-US" dirty="0" smtClean="0"/>
              <a:t>If plasma cholinesterase activity is normal, the muscle response to TOF nerve stimulation </a:t>
            </a:r>
            <a:r>
              <a:rPr lang="en-US" b="1" dirty="0" smtClean="0"/>
              <a:t>reappears within 4 to 8 minutes</a:t>
            </a:r>
            <a:r>
              <a:rPr lang="en-US" dirty="0" smtClean="0"/>
              <a:t>.</a:t>
            </a:r>
          </a:p>
          <a:p>
            <a:endParaRPr lang="en-US" dirty="0" smtClean="0"/>
          </a:p>
          <a:p>
            <a:r>
              <a:rPr lang="en-US" dirty="0" smtClean="0"/>
              <a:t>When a </a:t>
            </a:r>
            <a:r>
              <a:rPr lang="en-US" b="1" dirty="0" smtClean="0"/>
              <a:t>nondepolarizing neuromuscular drug</a:t>
            </a:r>
            <a:r>
              <a:rPr lang="en-US" dirty="0" smtClean="0"/>
              <a:t> is used for tracheal intubation, a longer-lasting period of intense blockade usually follows. </a:t>
            </a:r>
          </a:p>
          <a:p>
            <a:endParaRPr lang="en-US" dirty="0" smtClean="0"/>
          </a:p>
          <a:p>
            <a:r>
              <a:rPr lang="en-US" dirty="0" smtClean="0"/>
              <a:t>During this period of no response to TOF and single-twitch stimulation, the time until return of response to TOF stimulation may be </a:t>
            </a:r>
            <a:r>
              <a:rPr lang="en-US" b="1" dirty="0" smtClean="0"/>
              <a:t>evaluated by PTC</a:t>
            </a:r>
            <a:r>
              <a:rPr lang="en-US" dirty="0" smtClean="0"/>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6019800"/>
          </a:xfrm>
        </p:spPr>
        <p:txBody>
          <a:bodyPr>
            <a:normAutofit fontScale="70000" lnSpcReduction="20000"/>
          </a:bodyPr>
          <a:lstStyle/>
          <a:p>
            <a:r>
              <a:rPr lang="en-US" dirty="0" smtClean="0"/>
              <a:t>For most surgical procedures requiring muscle relaxation, </a:t>
            </a:r>
            <a:r>
              <a:rPr lang="en-US" b="1" dirty="0" smtClean="0"/>
              <a:t>twitch depression of approximately 90%</a:t>
            </a:r>
            <a:r>
              <a:rPr lang="en-US" dirty="0" smtClean="0"/>
              <a:t> will be sufficient, provided that the patient is adequately anesthetized. </a:t>
            </a:r>
          </a:p>
          <a:p>
            <a:endParaRPr lang="en-US" dirty="0" smtClean="0"/>
          </a:p>
          <a:p>
            <a:r>
              <a:rPr lang="en-US" dirty="0" smtClean="0"/>
              <a:t>If a nondepolarizing relaxant is used, </a:t>
            </a:r>
            <a:r>
              <a:rPr lang="en-US" b="1" dirty="0" smtClean="0"/>
              <a:t>one or two of the responses to TOF stimulation</a:t>
            </a:r>
            <a:r>
              <a:rPr lang="en-US" dirty="0" smtClean="0"/>
              <a:t> can be felt. </a:t>
            </a:r>
          </a:p>
          <a:p>
            <a:endParaRPr lang="en-US" dirty="0" smtClean="0"/>
          </a:p>
          <a:p>
            <a:r>
              <a:rPr lang="en-US" dirty="0" smtClean="0"/>
              <a:t>Because the </a:t>
            </a:r>
            <a:r>
              <a:rPr lang="en-US" b="1" dirty="0" smtClean="0"/>
              <a:t>respiratory muscles (including the diaphragm) are less sensitive</a:t>
            </a:r>
            <a:r>
              <a:rPr lang="en-US" dirty="0" smtClean="0"/>
              <a:t> to neuromuscular blocking agents than the peripheral muscles are, the patient may breathe, hiccup, or even cough at this depth of blockade. </a:t>
            </a:r>
          </a:p>
          <a:p>
            <a:endParaRPr lang="en-US" dirty="0" smtClean="0"/>
          </a:p>
          <a:p>
            <a:r>
              <a:rPr lang="en-US" dirty="0" smtClean="0"/>
              <a:t>To ensure paralysis of the diaphragm, neuromuscular blockade of the peripheral muscles must be </a:t>
            </a:r>
            <a:r>
              <a:rPr lang="en-US" b="1" dirty="0" smtClean="0"/>
              <a:t>so intense that the PTC is zero in the thumb.</a:t>
            </a:r>
            <a:endParaRPr lang="en-US" dirty="0" smtClean="0"/>
          </a:p>
          <a:p>
            <a:endParaRPr lang="en-US" dirty="0" smtClean="0"/>
          </a:p>
          <a:p>
            <a:r>
              <a:rPr lang="en-US" dirty="0" smtClean="0"/>
              <a:t>An added advantage of keeping the neuromuscular blockade at a level of one or two responses to TOF stimulation is that </a:t>
            </a:r>
            <a:r>
              <a:rPr lang="en-US" b="1" dirty="0" smtClean="0"/>
              <a:t>antagonism of the block is facilitated</a:t>
            </a:r>
            <a:r>
              <a:rPr lang="en-US" dirty="0" smtClean="0"/>
              <a:t> at the end of surgery.</a:t>
            </a:r>
          </a:p>
          <a:p>
            <a:endParaRPr lang="en-US" dirty="0" smtClean="0"/>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Use Of A Peripheral Nerve Stimulator During Reversal Of Neuromuscular Blockade </a:t>
            </a:r>
            <a:endParaRPr lang="en-US" sz="3200" dirty="0"/>
          </a:p>
        </p:txBody>
      </p:sp>
      <p:sp>
        <p:nvSpPr>
          <p:cNvPr id="3" name="Content Placeholder 2"/>
          <p:cNvSpPr>
            <a:spLocks noGrp="1"/>
          </p:cNvSpPr>
          <p:nvPr>
            <p:ph idx="1"/>
          </p:nvPr>
        </p:nvSpPr>
        <p:spPr>
          <a:xfrm>
            <a:off x="457200" y="1295400"/>
            <a:ext cx="8229600" cy="5715000"/>
          </a:xfrm>
        </p:spPr>
        <p:txBody>
          <a:bodyPr>
            <a:normAutofit fontScale="62500" lnSpcReduction="20000"/>
          </a:bodyPr>
          <a:lstStyle/>
          <a:p>
            <a:r>
              <a:rPr lang="en-US" dirty="0" smtClean="0"/>
              <a:t>Antagonism of nondepolarizing neuromuscular blockade with a cholinesterase inhibitor such as </a:t>
            </a:r>
            <a:r>
              <a:rPr lang="en-US" dirty="0" err="1" smtClean="0"/>
              <a:t>neostigmine</a:t>
            </a:r>
            <a:r>
              <a:rPr lang="en-US" dirty="0" smtClean="0"/>
              <a:t> should probably </a:t>
            </a:r>
            <a:r>
              <a:rPr lang="en-US" b="1" dirty="0" smtClean="0"/>
              <a:t>not be initiated before at least two responses to TOF stimulation</a:t>
            </a:r>
            <a:r>
              <a:rPr lang="en-US" dirty="0" smtClean="0"/>
              <a:t> are present or before obvious clinical signs of returning neuromuscular function are seen. </a:t>
            </a:r>
          </a:p>
          <a:p>
            <a:endParaRPr lang="en-US" dirty="0" smtClean="0"/>
          </a:p>
          <a:p>
            <a:r>
              <a:rPr lang="en-US" dirty="0" smtClean="0"/>
              <a:t>Reversal of neuromuscular blockade will not be hastened and </a:t>
            </a:r>
            <a:r>
              <a:rPr lang="en-US" b="1" dirty="0" smtClean="0"/>
              <a:t>may possibly be delayed</a:t>
            </a:r>
            <a:r>
              <a:rPr lang="en-US" dirty="0" smtClean="0"/>
              <a:t> by giving </a:t>
            </a:r>
            <a:r>
              <a:rPr lang="en-US" dirty="0" err="1" smtClean="0"/>
              <a:t>neostigmine</a:t>
            </a:r>
            <a:r>
              <a:rPr lang="en-US" dirty="0" smtClean="0"/>
              <a:t> when no response to peripheral nerve stimulation is present. </a:t>
            </a:r>
          </a:p>
          <a:p>
            <a:endParaRPr lang="en-US" dirty="0" smtClean="0"/>
          </a:p>
          <a:p>
            <a:r>
              <a:rPr lang="en-US" dirty="0" smtClean="0"/>
              <a:t>Conversely, to achieve rapid reversal (within 10 minutes) to a TOF ratio of 0.7 in more than 90% of patients, </a:t>
            </a:r>
            <a:r>
              <a:rPr lang="en-US" b="1" dirty="0" smtClean="0"/>
              <a:t>three and preferably four responses should be present</a:t>
            </a:r>
            <a:r>
              <a:rPr lang="en-US" dirty="0" smtClean="0"/>
              <a:t> at the time of </a:t>
            </a:r>
            <a:r>
              <a:rPr lang="en-US" dirty="0" err="1" smtClean="0"/>
              <a:t>neostigmine</a:t>
            </a:r>
            <a:r>
              <a:rPr lang="en-US" dirty="0" smtClean="0"/>
              <a:t> injection. </a:t>
            </a:r>
          </a:p>
          <a:p>
            <a:endParaRPr lang="en-US" dirty="0" smtClean="0"/>
          </a:p>
          <a:p>
            <a:r>
              <a:rPr lang="en-US" dirty="0" smtClean="0"/>
              <a:t>During recovery of neuromuscular function, when all </a:t>
            </a:r>
            <a:r>
              <a:rPr lang="en-US" b="1" dirty="0" smtClean="0"/>
              <a:t>four responses to TOF stimulation</a:t>
            </a:r>
            <a:r>
              <a:rPr lang="en-US" dirty="0" smtClean="0"/>
              <a:t> can be felt, an estimation of the TOF ratio may be attempted. </a:t>
            </a:r>
          </a:p>
          <a:p>
            <a:endParaRPr lang="en-US" dirty="0" smtClean="0"/>
          </a:p>
          <a:p>
            <a:r>
              <a:rPr lang="en-US" dirty="0" smtClean="0"/>
              <a:t>Greater sensitivity is achieved with </a:t>
            </a:r>
            <a:r>
              <a:rPr lang="en-US" b="1" dirty="0" smtClean="0"/>
              <a:t>DBS</a:t>
            </a:r>
            <a:r>
              <a:rPr lang="en-US" b="1" baseline="-25000" dirty="0" smtClean="0"/>
              <a:t>3,3</a:t>
            </a:r>
            <a:r>
              <a:rPr lang="en-US" dirty="0" smtClean="0"/>
              <a:t>, but even absence of manual fade in the DBS</a:t>
            </a:r>
            <a:r>
              <a:rPr lang="en-US" baseline="-25000" dirty="0" smtClean="0"/>
              <a:t>3,3</a:t>
            </a:r>
            <a:r>
              <a:rPr lang="en-US" dirty="0" smtClean="0"/>
              <a:t> response does not exclude clinically significant residual blockade.</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Clinical Tests of Postoperative Neuromuscular Recovery </a:t>
            </a:r>
            <a:endParaRPr lang="en-US" b="1"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Unreliable </a:t>
            </a:r>
            <a:endParaRPr lang="en-US" b="1" dirty="0"/>
          </a:p>
          <a:p>
            <a:r>
              <a:rPr lang="en-US" dirty="0" smtClean="0"/>
              <a:t>Sustained </a:t>
            </a:r>
            <a:r>
              <a:rPr lang="en-US" dirty="0"/>
              <a:t>eye opening    </a:t>
            </a:r>
            <a:endParaRPr lang="en-US" dirty="0" smtClean="0"/>
          </a:p>
          <a:p>
            <a:r>
              <a:rPr lang="en-US" dirty="0" smtClean="0"/>
              <a:t>Protrusion </a:t>
            </a:r>
            <a:r>
              <a:rPr lang="en-US" dirty="0"/>
              <a:t>of the tongue    </a:t>
            </a:r>
            <a:endParaRPr lang="en-US" dirty="0" smtClean="0"/>
          </a:p>
          <a:p>
            <a:r>
              <a:rPr lang="en-US" dirty="0" smtClean="0"/>
              <a:t>Arm </a:t>
            </a:r>
            <a:r>
              <a:rPr lang="en-US" dirty="0"/>
              <a:t>lift to the opposite shoulder    </a:t>
            </a:r>
            <a:endParaRPr lang="en-US" dirty="0" smtClean="0"/>
          </a:p>
          <a:p>
            <a:r>
              <a:rPr lang="en-US" dirty="0" smtClean="0"/>
              <a:t>Normal </a:t>
            </a:r>
            <a:r>
              <a:rPr lang="en-US" dirty="0"/>
              <a:t>tidal volume    </a:t>
            </a:r>
            <a:endParaRPr lang="en-US" dirty="0" smtClean="0"/>
          </a:p>
          <a:p>
            <a:r>
              <a:rPr lang="en-US" dirty="0" smtClean="0"/>
              <a:t>Normal </a:t>
            </a:r>
            <a:r>
              <a:rPr lang="en-US" dirty="0"/>
              <a:t>or nearly normal vital capacity    </a:t>
            </a:r>
            <a:endParaRPr lang="en-US" dirty="0" smtClean="0"/>
          </a:p>
          <a:p>
            <a:r>
              <a:rPr lang="en-US" dirty="0" smtClean="0"/>
              <a:t>Maximum </a:t>
            </a:r>
            <a:r>
              <a:rPr lang="en-US" dirty="0" err="1"/>
              <a:t>inspiratory</a:t>
            </a:r>
            <a:r>
              <a:rPr lang="en-US" dirty="0"/>
              <a:t> pressure less than 40 to 50 cm H</a:t>
            </a:r>
            <a:r>
              <a:rPr lang="en-US" baseline="-25000" dirty="0"/>
              <a:t>2</a:t>
            </a:r>
            <a:r>
              <a:rPr lang="en-US" dirty="0"/>
              <a:t>O</a:t>
            </a:r>
          </a:p>
          <a:p>
            <a:endParaRPr lang="en-US" dirty="0" smtClean="0"/>
          </a:p>
          <a:p>
            <a:endParaRPr lang="en-US" dirty="0"/>
          </a:p>
          <a:p>
            <a:pPr>
              <a:buNone/>
            </a:pPr>
            <a:r>
              <a:rPr lang="en-US" b="1" dirty="0" smtClean="0"/>
              <a:t>Most </a:t>
            </a:r>
            <a:r>
              <a:rPr lang="en-US" b="1" dirty="0"/>
              <a:t>Reliable </a:t>
            </a:r>
          </a:p>
          <a:p>
            <a:r>
              <a:rPr lang="en-US" dirty="0" smtClean="0"/>
              <a:t>Sustained </a:t>
            </a:r>
            <a:r>
              <a:rPr lang="en-US" dirty="0"/>
              <a:t>head lift for 5 seconds    </a:t>
            </a:r>
            <a:endParaRPr lang="en-US" dirty="0" smtClean="0"/>
          </a:p>
          <a:p>
            <a:r>
              <a:rPr lang="en-US" dirty="0" smtClean="0"/>
              <a:t>Sustained </a:t>
            </a:r>
            <a:r>
              <a:rPr lang="en-US" dirty="0"/>
              <a:t>leg lift for 5 seconds    </a:t>
            </a:r>
            <a:endParaRPr lang="en-US" dirty="0" smtClean="0"/>
          </a:p>
          <a:p>
            <a:r>
              <a:rPr lang="en-US" dirty="0" smtClean="0"/>
              <a:t>Sustained </a:t>
            </a:r>
            <a:r>
              <a:rPr lang="en-US" dirty="0"/>
              <a:t>handgrip for 5 seconds    </a:t>
            </a:r>
            <a:endParaRPr lang="en-US" dirty="0" smtClean="0"/>
          </a:p>
          <a:p>
            <a:r>
              <a:rPr lang="en-US" dirty="0" smtClean="0"/>
              <a:t>Sustained </a:t>
            </a:r>
            <a:r>
              <a:rPr lang="en-US" dirty="0"/>
              <a:t>“tongue depressor test”    </a:t>
            </a:r>
            <a:endParaRPr lang="en-US" dirty="0" smtClean="0"/>
          </a:p>
          <a:p>
            <a:r>
              <a:rPr lang="en-US" dirty="0" smtClean="0"/>
              <a:t>Maximum </a:t>
            </a:r>
            <a:r>
              <a:rPr lang="en-US" dirty="0" err="1"/>
              <a:t>inspiratory</a:t>
            </a:r>
            <a:r>
              <a:rPr lang="en-US" dirty="0"/>
              <a:t> pressure 40 to 50 cm H</a:t>
            </a:r>
            <a:r>
              <a:rPr lang="en-US" baseline="-25000" dirty="0"/>
              <a:t>2</a:t>
            </a:r>
            <a:r>
              <a:rPr lang="en-US" dirty="0"/>
              <a:t>O or greater</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C:\Users\arun\Desktop\semin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39" y="434714"/>
            <a:ext cx="8223161" cy="6160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99882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Tongue Depressor Test</a:t>
            </a:r>
            <a:endParaRPr lang="en-US" b="1"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r>
              <a:rPr lang="en-US" dirty="0"/>
              <a:t>I</a:t>
            </a:r>
            <a:r>
              <a:rPr lang="en-US" dirty="0" smtClean="0"/>
              <a:t>s a sensitive and useful  bedside test to asses the </a:t>
            </a:r>
            <a:r>
              <a:rPr lang="en-US" b="1" dirty="0" smtClean="0"/>
              <a:t>adequate recovery of  neuromuscular function</a:t>
            </a:r>
            <a:r>
              <a:rPr lang="en-US" dirty="0" smtClean="0"/>
              <a:t>.</a:t>
            </a:r>
          </a:p>
          <a:p>
            <a:endParaRPr lang="en-US" dirty="0" smtClean="0"/>
          </a:p>
          <a:p>
            <a:r>
              <a:rPr lang="en-US" dirty="0" smtClean="0"/>
              <a:t>At a </a:t>
            </a:r>
            <a:r>
              <a:rPr lang="en-US" b="1" dirty="0" smtClean="0"/>
              <a:t>TOF ratio of 0.70 </a:t>
            </a:r>
            <a:r>
              <a:rPr lang="en-US" dirty="0" smtClean="0"/>
              <a:t>most volunteers cannot retain a wooden tongue depressor between their incisor teeth against even minimal effort to remove it.</a:t>
            </a:r>
          </a:p>
          <a:p>
            <a:endParaRPr lang="en-US" dirty="0" smtClean="0"/>
          </a:p>
          <a:p>
            <a:r>
              <a:rPr lang="en-US" dirty="0" smtClean="0"/>
              <a:t>In general, </a:t>
            </a:r>
            <a:r>
              <a:rPr lang="en-US" b="1" dirty="0" smtClean="0"/>
              <a:t>full return of </a:t>
            </a:r>
            <a:r>
              <a:rPr lang="en-US" b="1" dirty="0" err="1" smtClean="0"/>
              <a:t>masseter</a:t>
            </a:r>
            <a:r>
              <a:rPr lang="en-US" b="1" dirty="0" smtClean="0"/>
              <a:t> strength </a:t>
            </a:r>
            <a:r>
              <a:rPr lang="en-US" dirty="0" smtClean="0"/>
              <a:t>does not occur until the TOF ratio exceeds </a:t>
            </a:r>
            <a:r>
              <a:rPr lang="en-US" b="1" dirty="0" smtClean="0"/>
              <a:t>0.80</a:t>
            </a:r>
            <a:r>
              <a:rPr lang="en-US" dirty="0" smtClean="0"/>
              <a:t>.</a:t>
            </a:r>
          </a:p>
          <a:p>
            <a:endParaRPr lang="en-US" dirty="0" smtClean="0"/>
          </a:p>
          <a:p>
            <a:r>
              <a:rPr lang="en-US" dirty="0" smtClean="0"/>
              <a:t>The practical implication of this is that if at the end of a case it is </a:t>
            </a:r>
            <a:r>
              <a:rPr lang="en-US" b="1" dirty="0" smtClean="0"/>
              <a:t>difficult or impossible to remove a patient’s bite block</a:t>
            </a:r>
            <a:r>
              <a:rPr lang="en-US" dirty="0" smtClean="0"/>
              <a:t>, it is highly likely that adequate neuromuscular recovery has taken place.</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When to Use a Peripheral Nerve Stimulator?</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Good evidence-based practice dictates that clinicians should always</a:t>
            </a:r>
            <a:r>
              <a:rPr lang="en-US" b="1" dirty="0" smtClean="0"/>
              <a:t> </a:t>
            </a:r>
            <a:r>
              <a:rPr lang="en-US" b="1" dirty="0" err="1" smtClean="0"/>
              <a:t>quantitate</a:t>
            </a:r>
            <a:r>
              <a:rPr lang="en-US" b="1" dirty="0" smtClean="0"/>
              <a:t> the extent of neuromuscular recovery</a:t>
            </a:r>
            <a:r>
              <a:rPr lang="en-US" dirty="0" smtClean="0"/>
              <a:t> by objective monitoring. </a:t>
            </a:r>
          </a:p>
          <a:p>
            <a:endParaRPr lang="en-US" dirty="0" smtClean="0"/>
          </a:p>
          <a:p>
            <a:endParaRPr lang="en-US" dirty="0" smtClean="0"/>
          </a:p>
          <a:p>
            <a:r>
              <a:rPr lang="en-US" dirty="0" smtClean="0"/>
              <a:t>At a minimum, the </a:t>
            </a:r>
            <a:r>
              <a:rPr lang="en-US" b="1" dirty="0" smtClean="0"/>
              <a:t>TOF ratio should be measured during recovery</a:t>
            </a:r>
            <a:r>
              <a:rPr lang="en-US" dirty="0" smtClean="0"/>
              <a:t> whenever a nondepolarizing neuromuscular block is not antagonized.</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t>WHICH PATIENT SHOULD BE </a:t>
            </a:r>
            <a:r>
              <a:rPr lang="en-US" altLang="en-US" b="1" dirty="0" smtClean="0"/>
              <a:t>MONITORED</a:t>
            </a:r>
            <a:r>
              <a:rPr lang="en-US" altLang="en-US" dirty="0" smtClean="0"/>
              <a:t>?</a:t>
            </a:r>
            <a:endParaRPr lang="en-IN" dirty="0"/>
          </a:p>
        </p:txBody>
      </p:sp>
      <p:sp>
        <p:nvSpPr>
          <p:cNvPr id="3" name="Content Placeholder 2"/>
          <p:cNvSpPr>
            <a:spLocks noGrp="1"/>
          </p:cNvSpPr>
          <p:nvPr>
            <p:ph idx="1"/>
          </p:nvPr>
        </p:nvSpPr>
        <p:spPr/>
        <p:txBody>
          <a:bodyPr>
            <a:normAutofit fontScale="92500" lnSpcReduction="20000"/>
          </a:bodyPr>
          <a:lstStyle/>
          <a:p>
            <a:pPr>
              <a:defRPr/>
            </a:pPr>
            <a:r>
              <a:rPr lang="en-US" dirty="0"/>
              <a:t>By the foregoing discussion, it would seem prudent to monitor NMJ in all pts receiving NMBs.</a:t>
            </a:r>
          </a:p>
          <a:p>
            <a:pPr>
              <a:defRPr/>
            </a:pPr>
            <a:r>
              <a:rPr lang="en-US" dirty="0"/>
              <a:t>Such monitoring is </a:t>
            </a:r>
            <a:r>
              <a:rPr lang="en-US" dirty="0" err="1"/>
              <a:t>advisible</a:t>
            </a:r>
            <a:r>
              <a:rPr lang="en-US" dirty="0"/>
              <a:t> particularly in conditions where the pharmacokinetics and pharmacodynamics of NMBs are altered significantly as listed below:</a:t>
            </a:r>
          </a:p>
          <a:p>
            <a:pPr>
              <a:defRPr/>
            </a:pPr>
            <a:r>
              <a:rPr lang="en-US" dirty="0"/>
              <a:t>Several renal, liver disease</a:t>
            </a:r>
          </a:p>
          <a:p>
            <a:pPr>
              <a:defRPr/>
            </a:pPr>
            <a:r>
              <a:rPr lang="en-US" dirty="0"/>
              <a:t>Neuromuscular disorders such as myasthenia gravis, myopathies , and upper and lower motor neuron lesions</a:t>
            </a:r>
          </a:p>
          <a:p>
            <a:endParaRPr lang="en-IN" dirty="0"/>
          </a:p>
        </p:txBody>
      </p:sp>
    </p:spTree>
    <p:extLst>
      <p:ext uri="{BB962C8B-B14F-4D97-AF65-F5344CB8AC3E}">
        <p14:creationId xmlns:p14="http://schemas.microsoft.com/office/powerpoint/2010/main" val="12308970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altLang="en-US" dirty="0"/>
              <a:t>Pts with severe pulmonary disease or marked obesity to ensure adequate recovery of skeletal muscle function.</a:t>
            </a:r>
          </a:p>
          <a:p>
            <a:endParaRPr lang="en-US" altLang="en-US" dirty="0"/>
          </a:p>
          <a:p>
            <a:r>
              <a:rPr lang="en-US" altLang="en-US" dirty="0"/>
              <a:t>Neuromuscular blockade achieved with continuous infusion of NMBs</a:t>
            </a:r>
          </a:p>
          <a:p>
            <a:endParaRPr lang="en-US" altLang="en-US" dirty="0"/>
          </a:p>
          <a:p>
            <a:r>
              <a:rPr lang="en-US" altLang="en-US" dirty="0"/>
              <a:t>Pts receiving long-acting NMBs</a:t>
            </a:r>
          </a:p>
          <a:p>
            <a:endParaRPr lang="en-US" altLang="en-US" dirty="0"/>
          </a:p>
          <a:p>
            <a:r>
              <a:rPr lang="en-US" altLang="en-US" dirty="0"/>
              <a:t>Pts undergoing lengthy surgical procedures</a:t>
            </a:r>
          </a:p>
          <a:p>
            <a:endParaRPr lang="en-IN" dirty="0"/>
          </a:p>
        </p:txBody>
      </p:sp>
    </p:spTree>
    <p:extLst>
      <p:ext uri="{BB962C8B-B14F-4D97-AF65-F5344CB8AC3E}">
        <p14:creationId xmlns:p14="http://schemas.microsoft.com/office/powerpoint/2010/main" val="351200685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124200" y="3048000"/>
            <a:ext cx="2590800" cy="990600"/>
          </a:xfrm>
        </p:spPr>
        <p:txBody>
          <a:bodyPr>
            <a:normAutofit fontScale="62500" lnSpcReduction="20000"/>
          </a:bodyPr>
          <a:lstStyle/>
          <a:p>
            <a:pPr>
              <a:buNone/>
            </a:pPr>
            <a:r>
              <a:rPr lang="en-US" sz="6000" b="1" dirty="0" smtClean="0"/>
              <a:t>THANK YOU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Principles of Peripheral Nerve Stimulation</a:t>
            </a:r>
            <a:r>
              <a:rPr lang="en-US" dirty="0"/>
              <a:t> </a:t>
            </a:r>
          </a:p>
        </p:txBody>
      </p:sp>
      <p:sp>
        <p:nvSpPr>
          <p:cNvPr id="3" name="Content Placeholder 2"/>
          <p:cNvSpPr>
            <a:spLocks noGrp="1"/>
          </p:cNvSpPr>
          <p:nvPr>
            <p:ph idx="1"/>
          </p:nvPr>
        </p:nvSpPr>
        <p:spPr/>
        <p:txBody>
          <a:bodyPr>
            <a:normAutofit fontScale="85000" lnSpcReduction="10000"/>
          </a:bodyPr>
          <a:lstStyle/>
          <a:p>
            <a:r>
              <a:rPr lang="en-US" dirty="0"/>
              <a:t>The reaction of a single muscle fiber to a stimulus follows </a:t>
            </a:r>
            <a:r>
              <a:rPr lang="en-US" b="1" dirty="0"/>
              <a:t>an all-or-none pattern</a:t>
            </a:r>
            <a:r>
              <a:rPr lang="en-US" dirty="0"/>
              <a:t>. </a:t>
            </a:r>
            <a:endParaRPr lang="en-US" dirty="0" smtClean="0"/>
          </a:p>
          <a:p>
            <a:endParaRPr lang="en-US" dirty="0" smtClean="0"/>
          </a:p>
          <a:p>
            <a:r>
              <a:rPr lang="en-US" dirty="0" smtClean="0"/>
              <a:t>In </a:t>
            </a:r>
            <a:r>
              <a:rPr lang="en-US" dirty="0"/>
              <a:t>contrast, the response of the whole muscle depends on the </a:t>
            </a:r>
            <a:r>
              <a:rPr lang="en-US" b="1" dirty="0"/>
              <a:t>number of muscle fibers </a:t>
            </a:r>
            <a:r>
              <a:rPr lang="en-US" dirty="0"/>
              <a:t>activated. </a:t>
            </a:r>
            <a:endParaRPr lang="en-US" dirty="0" smtClean="0"/>
          </a:p>
          <a:p>
            <a:endParaRPr lang="en-US" dirty="0"/>
          </a:p>
          <a:p>
            <a:r>
              <a:rPr lang="en-US" dirty="0" smtClean="0"/>
              <a:t>The </a:t>
            </a:r>
            <a:r>
              <a:rPr lang="en-US" b="1" dirty="0"/>
              <a:t>stimulus must be truly maximal </a:t>
            </a:r>
            <a:r>
              <a:rPr lang="en-US" dirty="0"/>
              <a:t>throughout the period of monitoring; therefore, the electrical stimulus applied is usually at least </a:t>
            </a:r>
            <a:r>
              <a:rPr lang="en-US" b="1" dirty="0"/>
              <a:t>20% to 25% above </a:t>
            </a:r>
            <a:r>
              <a:rPr lang="en-US" dirty="0"/>
              <a:t>that necessary for a maximal response. </a:t>
            </a:r>
            <a:r>
              <a:rPr lang="en-US" dirty="0" smtClean="0"/>
              <a:t>For </a:t>
            </a:r>
            <a:r>
              <a:rPr lang="en-US" dirty="0"/>
              <a:t>this reason the stimulus is said to be </a:t>
            </a:r>
            <a:r>
              <a:rPr lang="en-US" b="1" dirty="0" err="1" smtClean="0"/>
              <a:t>supramaximal</a:t>
            </a:r>
            <a:r>
              <a:rPr lang="en-US" dirty="0" smtClean="0"/>
              <a:t>. </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US" dirty="0"/>
              <a:t>MILLER’S </a:t>
            </a:r>
            <a:r>
              <a:rPr lang="en-US" dirty="0" smtClean="0"/>
              <a:t> ANESTHESIA 8</a:t>
            </a:r>
            <a:r>
              <a:rPr lang="en-US" baseline="30000" dirty="0" smtClean="0"/>
              <a:t>TH</a:t>
            </a:r>
            <a:r>
              <a:rPr lang="en-US" dirty="0" smtClean="0"/>
              <a:t> EDITION</a:t>
            </a:r>
          </a:p>
          <a:p>
            <a:r>
              <a:rPr lang="en-IN" dirty="0"/>
              <a:t>CLINICAL ANESTHESIA BY PAUL G.BARASH 7</a:t>
            </a:r>
            <a:r>
              <a:rPr lang="en-IN" baseline="30000" dirty="0"/>
              <a:t>TH</a:t>
            </a:r>
            <a:r>
              <a:rPr lang="en-IN" dirty="0"/>
              <a:t> </a:t>
            </a:r>
            <a:r>
              <a:rPr lang="en-IN" dirty="0" smtClean="0"/>
              <a:t>EDITION</a:t>
            </a:r>
          </a:p>
          <a:p>
            <a:r>
              <a:rPr lang="en-IN" dirty="0" smtClean="0"/>
              <a:t>UNDERSTANDING ANESTHESIA EQUIPMENT 5</a:t>
            </a:r>
            <a:r>
              <a:rPr lang="en-IN" baseline="30000" dirty="0" smtClean="0"/>
              <a:t>TH</a:t>
            </a:r>
            <a:r>
              <a:rPr lang="en-IN" dirty="0" smtClean="0"/>
              <a:t> EDITION – JERRY.A. AND SUSAN DORSCH</a:t>
            </a:r>
          </a:p>
          <a:p>
            <a:r>
              <a:rPr lang="en-IN" dirty="0" smtClean="0"/>
              <a:t>IJA-2002;46(4):279-288 MONITORING OF NMJ BY DR.D.PADMAJA DR.SRINIVAS MANTHA </a:t>
            </a:r>
            <a:endParaRPr lang="en-IN" dirty="0"/>
          </a:p>
        </p:txBody>
      </p:sp>
    </p:spTree>
    <p:extLst>
      <p:ext uri="{BB962C8B-B14F-4D97-AF65-F5344CB8AC3E}">
        <p14:creationId xmlns:p14="http://schemas.microsoft.com/office/powerpoint/2010/main" val="3344156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6916</TotalTime>
  <Words>6092</Words>
  <Application>Microsoft Office PowerPoint</Application>
  <PresentationFormat>On-screen Show (4:3)</PresentationFormat>
  <Paragraphs>575</Paragraphs>
  <Slides>90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Arial</vt:lpstr>
      <vt:lpstr>Calibri</vt:lpstr>
      <vt:lpstr>Wingdings 2</vt:lpstr>
      <vt:lpstr>Office Theme</vt:lpstr>
      <vt:lpstr>Neuromuscular Monitoring</vt:lpstr>
      <vt:lpstr>Introduction </vt:lpstr>
      <vt:lpstr>PowerPoint Presentation</vt:lpstr>
      <vt:lpstr>Features of Neurostimulation</vt:lpstr>
      <vt:lpstr>PowerPoint Presentation</vt:lpstr>
      <vt:lpstr>PowerPoint Presentation</vt:lpstr>
      <vt:lpstr>ELECTRODES</vt:lpstr>
      <vt:lpstr>Types of Peripheral Nerve Stimulation</vt:lpstr>
      <vt:lpstr>Principles of Peripheral Nerve Stimulation </vt:lpstr>
      <vt:lpstr>Patterns of Nerve Stimulation  </vt:lpstr>
      <vt:lpstr>Single-Twitch Stimulation  </vt:lpstr>
      <vt:lpstr>PowerPoint Presentation</vt:lpstr>
      <vt:lpstr>Train-of-Four Stimulation  </vt:lpstr>
      <vt:lpstr>PowerPoint Presentation</vt:lpstr>
      <vt:lpstr>PowerPoint Presentation</vt:lpstr>
      <vt:lpstr>PowerPoint Presentation</vt:lpstr>
      <vt:lpstr>Tetanic Stimulation  </vt:lpstr>
      <vt:lpstr>PowerPoint Presentation</vt:lpstr>
      <vt:lpstr>PowerPoint Presentation</vt:lpstr>
      <vt:lpstr>PowerPoint Presentation</vt:lpstr>
      <vt:lpstr>PowerPoint Presentation</vt:lpstr>
      <vt:lpstr>PowerPoint Presentation</vt:lpstr>
      <vt:lpstr>Post-Tetanic Count Stimulation </vt:lpstr>
      <vt:lpstr>PowerPoint Presentation</vt:lpstr>
      <vt:lpstr>PowerPoint Presentation</vt:lpstr>
      <vt:lpstr>PowerPoint Presentation</vt:lpstr>
      <vt:lpstr>PowerPoint Presentation</vt:lpstr>
      <vt:lpstr>Double-Burst Stimulation </vt:lpstr>
      <vt:lpstr>PowerPoint Presentation</vt:lpstr>
      <vt:lpstr>The Nerve Stimulator </vt:lpstr>
      <vt:lpstr>PowerPoint Presentation</vt:lpstr>
      <vt:lpstr>The Stimulating Electrodes </vt:lpstr>
      <vt:lpstr>PowerPoint Presentation</vt:lpstr>
      <vt:lpstr>Sites of Nerve Stimulation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Recording of Evoked Responses </vt:lpstr>
      <vt:lpstr>PowerPoint Presentation</vt:lpstr>
      <vt:lpstr>Mechanomyography</vt:lpstr>
      <vt:lpstr>PowerPoint Presentation</vt:lpstr>
      <vt:lpstr>PowerPoint Presentation</vt:lpstr>
      <vt:lpstr>Electromyography </vt:lpstr>
      <vt:lpstr>PowerPoint Presentation</vt:lpstr>
      <vt:lpstr>PowerPoint Presentation</vt:lpstr>
      <vt:lpstr>PowerPoint Presentation</vt:lpstr>
      <vt:lpstr>PowerPoint Presentation</vt:lpstr>
      <vt:lpstr>Acceleromyograph</vt:lpstr>
      <vt:lpstr>PowerPoint Presentation</vt:lpstr>
      <vt:lpstr>PowerPoint Presentation</vt:lpstr>
      <vt:lpstr>PowerPoint Presentation</vt:lpstr>
      <vt:lpstr>PowerPoint Presentation</vt:lpstr>
      <vt:lpstr>PowerPoint Presentation</vt:lpstr>
      <vt:lpstr>Piezoelectric Neuromuscular Monitors</vt:lpstr>
      <vt:lpstr>PowerPoint Presentation</vt:lpstr>
      <vt:lpstr>Phonomyography</vt:lpstr>
      <vt:lpstr>Evaluation of Recorded Evoked Responses</vt:lpstr>
      <vt:lpstr>Nondepolarizing Neuromuscular Blockade </vt:lpstr>
      <vt:lpstr>PowerPoint Presentation</vt:lpstr>
      <vt:lpstr>Intense Neuromuscular Blockade </vt:lpstr>
      <vt:lpstr>Deep Neuromuscular Blockade </vt:lpstr>
      <vt:lpstr>Moderate or Surgical Blockade </vt:lpstr>
      <vt:lpstr>PowerPoint Presentation</vt:lpstr>
      <vt:lpstr>Recovery </vt:lpstr>
      <vt:lpstr>PowerPoint Presentation</vt:lpstr>
      <vt:lpstr>PowerPoint Presentation</vt:lpstr>
      <vt:lpstr>PowerPoint Presentation</vt:lpstr>
      <vt:lpstr>PowerPoint Presentation</vt:lpstr>
      <vt:lpstr>Depolarizing Neuromuscular Blockade (Phase I and II Blocks) </vt:lpstr>
      <vt:lpstr>PowerPoint Presentation</vt:lpstr>
      <vt:lpstr>PowerPoint Presentation</vt:lpstr>
      <vt:lpstr>Use of Nerve Stimulators Without Recording Equipment</vt:lpstr>
      <vt:lpstr>PowerPoint Presentation</vt:lpstr>
      <vt:lpstr>Use of a Peripheral Nerve Stimulator During Induction of Anesthesia </vt:lpstr>
      <vt:lpstr>Use of a Peripheral Nerve Stimulator During Surgery </vt:lpstr>
      <vt:lpstr>PowerPoint Presentation</vt:lpstr>
      <vt:lpstr>Use Of A Peripheral Nerve Stimulator During Reversal Of Neuromuscular Blockade </vt:lpstr>
      <vt:lpstr>Clinical Tests of Postoperative Neuromuscular Recovery </vt:lpstr>
      <vt:lpstr>PowerPoint Presentation</vt:lpstr>
      <vt:lpstr>Tongue Depressor Test</vt:lpstr>
      <vt:lpstr>When to Use a Peripheral Nerve Stimulator?</vt:lpstr>
      <vt:lpstr>WHICH PATIENT SHOULD BE MONITORED?</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Neuromuscular Monitoring</dc:title>
  <dc:creator>Rajiv</dc:creator>
  <cp:lastModifiedBy>dinesh m</cp:lastModifiedBy>
  <cp:revision>99</cp:revision>
  <dcterms:created xsi:type="dcterms:W3CDTF">2006-08-16T00:00:00Z</dcterms:created>
  <dcterms:modified xsi:type="dcterms:W3CDTF">2016-08-30T14:59:35Z</dcterms:modified>
</cp:coreProperties>
</file>