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3"/>
  </p:handout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handoutMaster" Target="handoutMasters/handout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51275" y="0"/>
            <a:ext cx="2946400" cy="496888"/>
          </a:xfrm>
          <a:prstGeom prst="rect">
            <a:avLst/>
          </a:prstGeom>
        </p:spPr>
        <p:txBody>
          <a:bodyPr vert="horz" lIns="91440" tIns="45720" rIns="91440" bIns="45720" rtlCol="1"/>
          <a:lstStyle>
            <a:lvl1pPr algn="r">
              <a:defRPr sz="1200"/>
            </a:lvl1pPr>
          </a:lstStyle>
          <a:p>
            <a:endParaRPr lang="ar-YE"/>
          </a:p>
        </p:txBody>
      </p:sp>
      <p:sp>
        <p:nvSpPr>
          <p:cNvPr id="3" name="عنصر نائب للتاريخ 2"/>
          <p:cNvSpPr>
            <a:spLocks noGrp="1"/>
          </p:cNvSpPr>
          <p:nvPr>
            <p:ph type="dt" sz="quarter" idx="1"/>
          </p:nvPr>
        </p:nvSpPr>
        <p:spPr>
          <a:xfrm>
            <a:off x="1588" y="0"/>
            <a:ext cx="2946400" cy="496888"/>
          </a:xfrm>
          <a:prstGeom prst="rect">
            <a:avLst/>
          </a:prstGeom>
        </p:spPr>
        <p:txBody>
          <a:bodyPr vert="horz" lIns="91440" tIns="45720" rIns="91440" bIns="45720" rtlCol="1"/>
          <a:lstStyle>
            <a:lvl1pPr algn="l">
              <a:defRPr sz="1200"/>
            </a:lvl1pPr>
          </a:lstStyle>
          <a:p>
            <a:fld id="{B2B69192-2D8C-4C80-BDEC-554A106F1ADA}" type="datetimeFigureOut">
              <a:rPr lang="ar-YE" smtClean="0"/>
              <a:t>25/06/1446</a:t>
            </a:fld>
            <a:endParaRPr lang="ar-YE"/>
          </a:p>
        </p:txBody>
      </p:sp>
      <p:sp>
        <p:nvSpPr>
          <p:cNvPr id="4" name="عنصر نائب للتذييل 3"/>
          <p:cNvSpPr>
            <a:spLocks noGrp="1"/>
          </p:cNvSpPr>
          <p:nvPr>
            <p:ph type="ftr" sz="quarter" idx="2"/>
          </p:nvPr>
        </p:nvSpPr>
        <p:spPr>
          <a:xfrm>
            <a:off x="3851275" y="9428163"/>
            <a:ext cx="2946400" cy="496887"/>
          </a:xfrm>
          <a:prstGeom prst="rect">
            <a:avLst/>
          </a:prstGeom>
        </p:spPr>
        <p:txBody>
          <a:bodyPr vert="horz" lIns="91440" tIns="45720" rIns="91440" bIns="45720" rtlCol="1" anchor="b"/>
          <a:lstStyle>
            <a:lvl1pPr algn="r">
              <a:defRPr sz="1200"/>
            </a:lvl1pPr>
          </a:lstStyle>
          <a:p>
            <a:endParaRPr lang="ar-YE"/>
          </a:p>
        </p:txBody>
      </p:sp>
      <p:sp>
        <p:nvSpPr>
          <p:cNvPr id="5" name="عنصر نائب لرقم الشريحة 4"/>
          <p:cNvSpPr>
            <a:spLocks noGrp="1"/>
          </p:cNvSpPr>
          <p:nvPr>
            <p:ph type="sldNum" sz="quarter" idx="3"/>
          </p:nvPr>
        </p:nvSpPr>
        <p:spPr>
          <a:xfrm>
            <a:off x="1588" y="9428163"/>
            <a:ext cx="2946400" cy="496887"/>
          </a:xfrm>
          <a:prstGeom prst="rect">
            <a:avLst/>
          </a:prstGeom>
        </p:spPr>
        <p:txBody>
          <a:bodyPr vert="horz" lIns="91440" tIns="45720" rIns="91440" bIns="45720" rtlCol="1" anchor="b"/>
          <a:lstStyle>
            <a:lvl1pPr algn="l">
              <a:defRPr sz="1200"/>
            </a:lvl1pPr>
          </a:lstStyle>
          <a:p>
            <a:fld id="{AC8B8BBB-2551-4BC8-BAC2-34F9E5928104}" type="slidenum">
              <a:rPr lang="ar-YE" smtClean="0"/>
              <a:t>‹#›</a:t>
            </a:fld>
            <a:endParaRPr lang="ar-YE"/>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3581399"/>
          </a:xfrm>
        </p:spPr>
        <p:txBody>
          <a:bodyPr>
            <a:normAutofit fontScale="90000"/>
          </a:bodyPr>
          <a:lstStyle/>
          <a:p>
            <a:r>
              <a:rPr lang="en-US" sz="4000" b="1" dirty="0">
                <a:solidFill>
                  <a:schemeClr val="bg1">
                    <a:lumMod val="75000"/>
                  </a:schemeClr>
                </a:solidFill>
                <a:effectLst>
                  <a:outerShdw blurRad="38100" dist="38100" dir="2700000" algn="tl">
                    <a:srgbClr val="000000">
                      <a:alpha val="43137"/>
                    </a:srgbClr>
                  </a:outerShdw>
                </a:effectLst>
              </a:rPr>
              <a:t>Anesthesia Methods III</a:t>
            </a:r>
            <a:br>
              <a:rPr lang="en-US" sz="4000" b="1" dirty="0">
                <a:solidFill>
                  <a:schemeClr val="bg1">
                    <a:lumMod val="75000"/>
                  </a:schemeClr>
                </a:solidFill>
              </a:rPr>
            </a:br>
            <a:br>
              <a:rPr lang="en-US" dirty="0"/>
            </a:br>
            <a:r>
              <a:rPr lang="en-US" sz="4800" b="1" dirty="0">
                <a:effectLst>
                  <a:outerShdw blurRad="38100" dist="38100" dir="2700000" algn="tl">
                    <a:srgbClr val="000000">
                      <a:alpha val="43137"/>
                    </a:srgbClr>
                  </a:outerShdw>
                </a:effectLst>
              </a:rPr>
              <a:t>Anesthesia for ENT </a:t>
            </a:r>
            <a:br>
              <a:rPr lang="en-US" sz="4800" b="1" dirty="0">
                <a:effectLst>
                  <a:outerShdw blurRad="38100" dist="38100" dir="2700000" algn="tl">
                    <a:srgbClr val="000000">
                      <a:alpha val="43137"/>
                    </a:srgbClr>
                  </a:outerShdw>
                </a:effectLst>
              </a:rPr>
            </a:br>
            <a:r>
              <a:rPr lang="en-US" sz="4800" b="1" dirty="0">
                <a:effectLst>
                  <a:outerShdw blurRad="38100" dist="38100" dir="2700000" algn="tl">
                    <a:srgbClr val="000000">
                      <a:alpha val="43137"/>
                    </a:srgbClr>
                  </a:outerShdw>
                </a:effectLst>
              </a:rPr>
              <a:t>&amp;</a:t>
            </a:r>
            <a:br>
              <a:rPr lang="en-US" sz="4800" b="1" dirty="0">
                <a:effectLst>
                  <a:outerShdw blurRad="38100" dist="38100" dir="2700000" algn="tl">
                    <a:srgbClr val="000000">
                      <a:alpha val="43137"/>
                    </a:srgbClr>
                  </a:outerShdw>
                </a:effectLst>
              </a:rPr>
            </a:br>
            <a:r>
              <a:rPr lang="en-US" sz="4800" b="1" dirty="0">
                <a:effectLst>
                  <a:outerShdw blurRad="38100" dist="38100" dir="2700000" algn="tl">
                    <a:srgbClr val="000000">
                      <a:alpha val="43137"/>
                    </a:srgbClr>
                  </a:outerShdw>
                </a:effectLst>
              </a:rPr>
              <a:t>Maxillofacial Surgery </a:t>
            </a:r>
            <a:br>
              <a:rPr lang="en-US" sz="4800" b="1" dirty="0">
                <a:effectLst>
                  <a:outerShdw blurRad="38100" dist="38100" dir="2700000" algn="tl">
                    <a:srgbClr val="000000">
                      <a:alpha val="43137"/>
                    </a:srgbClr>
                  </a:outerShdw>
                </a:effectLst>
              </a:rPr>
            </a:br>
            <a:r>
              <a:rPr lang="en-US" sz="4800" b="1" dirty="0">
                <a:effectLst>
                  <a:outerShdw blurRad="38100" dist="38100" dir="2700000" algn="tl">
                    <a:srgbClr val="000000">
                      <a:alpha val="43137"/>
                    </a:srgbClr>
                  </a:outerShdw>
                </a:effectLst>
              </a:rPr>
              <a:t>(II)</a:t>
            </a:r>
            <a:r>
              <a:rPr lang="en-US" sz="4800" dirty="0"/>
              <a:t> </a:t>
            </a:r>
            <a:endParaRPr lang="en-US" sz="5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71600" y="4267200"/>
            <a:ext cx="6400800" cy="1371600"/>
          </a:xfrm>
        </p:spPr>
        <p:txBody>
          <a:bodyPr/>
          <a:lstStyle/>
          <a:p>
            <a:endParaRPr lang="en-US" dirty="0"/>
          </a:p>
          <a:p>
            <a:r>
              <a:rPr lang="en-US" b="1" dirty="0">
                <a:effectLst>
                  <a:outerShdw blurRad="38100" dist="38100" dir="2700000" algn="tl">
                    <a:srgbClr val="000000">
                      <a:alpha val="43137"/>
                    </a:srgbClr>
                  </a:outerShdw>
                </a:effectLst>
              </a:rPr>
              <a:t>Dr. Abdullah Al-</a:t>
            </a:r>
            <a:r>
              <a:rPr lang="en-US" b="1" dirty="0" err="1">
                <a:effectLst>
                  <a:outerShdw blurRad="38100" dist="38100" dir="2700000" algn="tl">
                    <a:srgbClr val="000000">
                      <a:alpha val="43137"/>
                    </a:srgbClr>
                  </a:outerShdw>
                </a:effectLst>
              </a:rPr>
              <a:t>Najjar</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1800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685800"/>
            <a:ext cx="8229600" cy="5440363"/>
          </a:xfrm>
        </p:spPr>
        <p:txBody>
          <a:bodyPr>
            <a:normAutofit/>
          </a:bodyPr>
          <a:lstStyle/>
          <a:p>
            <a:r>
              <a:rPr lang="en-US" b="1" dirty="0"/>
              <a:t>All patients should be assumed to have a significant amount of blood in the stomach and a rapid sequence induction is indicated. </a:t>
            </a:r>
          </a:p>
          <a:p>
            <a:r>
              <a:rPr lang="en-US" b="1" dirty="0"/>
              <a:t>Care with laryngoscopy is necessary to prevent traumatic dislodgement of any clots.</a:t>
            </a:r>
          </a:p>
          <a:p>
            <a:r>
              <a:rPr lang="en-US" b="1" dirty="0"/>
              <a:t>In some patients, an awake intubation to maintain reflexes may be necessary. </a:t>
            </a:r>
          </a:p>
          <a:p>
            <a:r>
              <a:rPr lang="en-US" b="1" dirty="0"/>
              <a:t>At induction of anesthesia, an additional person should be available to provide suctioning of blood from the oropharynx. </a:t>
            </a:r>
          </a:p>
        </p:txBody>
      </p:sp>
    </p:spTree>
    <p:extLst>
      <p:ext uri="{BB962C8B-B14F-4D97-AF65-F5344CB8AC3E}">
        <p14:creationId xmlns:p14="http://schemas.microsoft.com/office/powerpoint/2010/main" val="202294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838200"/>
            <a:ext cx="8229600" cy="5287963"/>
          </a:xfrm>
        </p:spPr>
        <p:txBody>
          <a:bodyPr>
            <a:normAutofit lnSpcReduction="10000"/>
          </a:bodyPr>
          <a:lstStyle/>
          <a:p>
            <a:r>
              <a:rPr lang="en-US" b="1" dirty="0"/>
              <a:t>The patient should be placed in a slight head-down position to protect the trachea and glottis from aspiration of blood. </a:t>
            </a:r>
          </a:p>
          <a:p>
            <a:r>
              <a:rPr lang="en-US" b="1" dirty="0"/>
              <a:t>Gastric decompression is performed to assess for occult blood loss and decrease the risk of subsequent pulmonary aspiration. </a:t>
            </a:r>
          </a:p>
          <a:p>
            <a:r>
              <a:rPr lang="en-US" b="1" dirty="0"/>
              <a:t>The induction agent selected is based on the hemodynamics and condition of the patient. </a:t>
            </a:r>
          </a:p>
          <a:p>
            <a:r>
              <a:rPr lang="en-US" b="1" dirty="0"/>
              <a:t>Emergence and </a:t>
            </a:r>
            <a:r>
              <a:rPr lang="en-US" b="1" dirty="0" err="1"/>
              <a:t>extubation</a:t>
            </a:r>
            <a:r>
              <a:rPr lang="en-US" b="1" dirty="0"/>
              <a:t> of the trachea should occur after return of protective laryngeal reflexes.</a:t>
            </a:r>
          </a:p>
          <a:p>
            <a:endParaRPr lang="en-US" b="1" dirty="0"/>
          </a:p>
        </p:txBody>
      </p:sp>
    </p:spTree>
    <p:extLst>
      <p:ext uri="{BB962C8B-B14F-4D97-AF65-F5344CB8AC3E}">
        <p14:creationId xmlns:p14="http://schemas.microsoft.com/office/powerpoint/2010/main" val="148784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Laser surgery</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b="1" dirty="0"/>
              <a:t>General laser precautions include the evacuation of toxic fumes (laser plume) from tissue vaporization; these have the potential to transmit microbiological diseases. </a:t>
            </a:r>
          </a:p>
          <a:p>
            <a:r>
              <a:rPr lang="en-US" b="1" dirty="0"/>
              <a:t>When significant laser plume is generated, fitted respiratory filter masks compliant with Occupation Safety and Health Administration standards should be worn by all operating room personnel. </a:t>
            </a:r>
          </a:p>
          <a:p>
            <a:r>
              <a:rPr lang="en-US" b="1" dirty="0"/>
              <a:t>In addition, during laser procedures, all operating room personnel should wear laser eye protection, and the patient’s eyes should be taped shut.</a:t>
            </a:r>
          </a:p>
        </p:txBody>
      </p:sp>
    </p:spTree>
    <p:extLst>
      <p:ext uri="{BB962C8B-B14F-4D97-AF65-F5344CB8AC3E}">
        <p14:creationId xmlns:p14="http://schemas.microsoft.com/office/powerpoint/2010/main" val="28658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457200"/>
            <a:ext cx="8229600" cy="6096000"/>
          </a:xfrm>
        </p:spPr>
        <p:txBody>
          <a:bodyPr>
            <a:normAutofit fontScale="92500" lnSpcReduction="10000"/>
          </a:bodyPr>
          <a:lstStyle/>
          <a:p>
            <a:r>
              <a:rPr lang="en-US" b="1" dirty="0"/>
              <a:t>The greatest risk of laser airway surgery (if an endotracheal tube is used) is an airway fire. This risk can be moderated by using a technique of ventilation that minimizes the fraction of inspired oxygen (</a:t>
            </a:r>
            <a:r>
              <a:rPr lang="en-US" b="1" dirty="0" err="1"/>
              <a:t>Fio</a:t>
            </a:r>
            <a:r>
              <a:rPr lang="en-US" b="1" dirty="0"/>
              <a:t> 2 ) and can be eliminated if there is no combustible material (</a:t>
            </a:r>
            <a:r>
              <a:rPr lang="en-US" b="1" dirty="0" err="1"/>
              <a:t>eg</a:t>
            </a:r>
            <a:r>
              <a:rPr lang="en-US" b="1" dirty="0"/>
              <a:t>, no flammable tube or catheter) in the airway.</a:t>
            </a:r>
          </a:p>
          <a:p>
            <a:r>
              <a:rPr lang="en-US" b="1" dirty="0"/>
              <a:t>If an endotracheal tube is used, it must be relatively resistant to laser ignition</a:t>
            </a:r>
          </a:p>
          <a:p>
            <a:r>
              <a:rPr lang="en-US" b="1" dirty="0"/>
              <a:t>These tubes not only resist laser beam strikes, but they also possess double cuffs that should be inflated with saline instead of air in order to better absorb thermal energy and reduce the risk of ignition.</a:t>
            </a:r>
          </a:p>
        </p:txBody>
      </p:sp>
    </p:spTree>
    <p:extLst>
      <p:ext uri="{BB962C8B-B14F-4D97-AF65-F5344CB8AC3E}">
        <p14:creationId xmlns:p14="http://schemas.microsoft.com/office/powerpoint/2010/main" val="253866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b="1" dirty="0"/>
              <a:t>Therefore, whenever laser airway surgery is being performed with an endotracheal tube in place, the following precautions should be observed:</a:t>
            </a:r>
          </a:p>
          <a:p>
            <a:pPr lvl="1"/>
            <a:r>
              <a:rPr lang="en-US" b="1" dirty="0"/>
              <a:t>Fio2 as possible should be limited to &lt; 40%</a:t>
            </a:r>
          </a:p>
          <a:p>
            <a:pPr lvl="1"/>
            <a:r>
              <a:rPr lang="en-US" b="1" dirty="0"/>
              <a:t>Nitrous oxide supports combustion and should be avoided.</a:t>
            </a:r>
          </a:p>
          <a:p>
            <a:pPr lvl="1"/>
            <a:r>
              <a:rPr lang="en-US" b="1" dirty="0"/>
              <a:t>The ETT cuffs should be filled with saline. </a:t>
            </a:r>
          </a:p>
          <a:p>
            <a:pPr lvl="1"/>
            <a:r>
              <a:rPr lang="en-US" b="1" dirty="0"/>
              <a:t>A well-sealed cuffed tube will minimize oxygen concentration in the pharynx.</a:t>
            </a:r>
          </a:p>
          <a:p>
            <a:pPr lvl="1"/>
            <a:r>
              <a:rPr lang="en-US" b="1" dirty="0"/>
              <a:t>Laser intensity and duration should be limited as much as possible.</a:t>
            </a:r>
          </a:p>
          <a:p>
            <a:pPr lvl="1"/>
            <a:r>
              <a:rPr lang="en-US" b="1" dirty="0"/>
              <a:t>A source of water (</a:t>
            </a:r>
            <a:r>
              <a:rPr lang="en-US" b="1" dirty="0" err="1"/>
              <a:t>eg</a:t>
            </a:r>
            <a:r>
              <a:rPr lang="en-US" b="1" dirty="0"/>
              <a:t>, 60-mL syringe) should be immediately available in case of fire.</a:t>
            </a:r>
          </a:p>
        </p:txBody>
      </p:sp>
    </p:spTree>
    <p:extLst>
      <p:ext uri="{BB962C8B-B14F-4D97-AF65-F5344CB8AC3E}">
        <p14:creationId xmlns:p14="http://schemas.microsoft.com/office/powerpoint/2010/main" val="322274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685800"/>
            <a:ext cx="8229600" cy="5791200"/>
          </a:xfrm>
        </p:spPr>
        <p:txBody>
          <a:bodyPr>
            <a:normAutofit fontScale="92500" lnSpcReduction="20000"/>
          </a:bodyPr>
          <a:lstStyle/>
          <a:p>
            <a:r>
              <a:rPr lang="en-US" b="1" dirty="0"/>
              <a:t>These precautions limit, but do not eliminate, the risk of an airway fi re; anesthesia providers must proactively address the hazard of fi re whenever laser or </a:t>
            </a:r>
            <a:r>
              <a:rPr lang="en-US" b="1" dirty="0" err="1"/>
              <a:t>electrocautery</a:t>
            </a:r>
            <a:r>
              <a:rPr lang="en-US" b="1" dirty="0"/>
              <a:t> is utilized near the airway.</a:t>
            </a:r>
          </a:p>
          <a:p>
            <a:r>
              <a:rPr lang="en-US" b="1" dirty="0"/>
              <a:t>If an airway fi re should occur, all air/oxygen should immediately be turned off at the anesthesia gas machine, and burning combustible material (</a:t>
            </a:r>
            <a:r>
              <a:rPr lang="en-US" b="1" dirty="0" err="1"/>
              <a:t>eg</a:t>
            </a:r>
            <a:r>
              <a:rPr lang="en-US" b="1" dirty="0"/>
              <a:t>, an endotracheal tube) should be removed from the airway. </a:t>
            </a:r>
          </a:p>
          <a:p>
            <a:r>
              <a:rPr lang="en-US" b="1" dirty="0"/>
              <a:t>The fire can be extinguished with saline, and the patient’s airway should be examined to be certain that all combustible fragments have been removed.</a:t>
            </a:r>
          </a:p>
        </p:txBody>
      </p:sp>
    </p:spTree>
    <p:extLst>
      <p:ext uri="{BB962C8B-B14F-4D97-AF65-F5344CB8AC3E}">
        <p14:creationId xmlns:p14="http://schemas.microsoft.com/office/powerpoint/2010/main" val="163917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NASAL &amp; SINUS SURGERY</a:t>
            </a:r>
          </a:p>
        </p:txBody>
      </p:sp>
      <p:sp>
        <p:nvSpPr>
          <p:cNvPr id="3" name="Content Placeholder 2"/>
          <p:cNvSpPr>
            <a:spLocks noGrp="1"/>
          </p:cNvSpPr>
          <p:nvPr>
            <p:ph idx="1"/>
          </p:nvPr>
        </p:nvSpPr>
        <p:spPr>
          <a:xfrm>
            <a:off x="457200" y="1143000"/>
            <a:ext cx="8229600" cy="5181600"/>
          </a:xfrm>
        </p:spPr>
        <p:txBody>
          <a:bodyPr>
            <a:normAutofit fontScale="92500" lnSpcReduction="20000"/>
          </a:bodyPr>
          <a:lstStyle/>
          <a:p>
            <a:r>
              <a:rPr lang="en-US" b="1" dirty="0"/>
              <a:t>Common nasal and sinus surgeries include </a:t>
            </a:r>
            <a:r>
              <a:rPr lang="en-US" b="1" dirty="0" err="1"/>
              <a:t>polypectomy</a:t>
            </a:r>
            <a:r>
              <a:rPr lang="en-US" b="1" dirty="0"/>
              <a:t>, endoscopic sinus surgery, maxillary </a:t>
            </a:r>
            <a:r>
              <a:rPr lang="en-US" b="1" dirty="0" err="1"/>
              <a:t>sinusotomy</a:t>
            </a:r>
            <a:r>
              <a:rPr lang="en-US" b="1" dirty="0"/>
              <a:t> (Caldwell–Luc procedure), </a:t>
            </a:r>
            <a:r>
              <a:rPr lang="en-US" b="1" dirty="0" err="1"/>
              <a:t>rhinoplasty</a:t>
            </a:r>
            <a:r>
              <a:rPr lang="en-US" b="1" dirty="0"/>
              <a:t>, and </a:t>
            </a:r>
            <a:r>
              <a:rPr lang="en-US" b="1" dirty="0" err="1"/>
              <a:t>septoplasty</a:t>
            </a:r>
            <a:r>
              <a:rPr lang="en-US" b="1" dirty="0"/>
              <a:t>.</a:t>
            </a:r>
          </a:p>
          <a:p>
            <a:r>
              <a:rPr lang="en-US" b="1" dirty="0"/>
              <a:t>Preoperative Considerations:</a:t>
            </a:r>
          </a:p>
          <a:p>
            <a:r>
              <a:rPr lang="en-US" b="1" dirty="0"/>
              <a:t>Patients undergoing nasal or sinus surgery may have a considerable degree of preoperative nasal obstruction caused by polyps, a deviated septum, or mucosal congestion from infection.</a:t>
            </a:r>
          </a:p>
          <a:p>
            <a:r>
              <a:rPr lang="en-US" b="1" dirty="0"/>
              <a:t>This may make face mask ventilation difficult, particularly if combined with other causes of difficult ventilation (</a:t>
            </a:r>
            <a:r>
              <a:rPr lang="en-US" b="1" dirty="0" err="1"/>
              <a:t>eg</a:t>
            </a:r>
            <a:r>
              <a:rPr lang="en-US" b="1" dirty="0"/>
              <a:t>, obesity, maxillofacial deformities). </a:t>
            </a:r>
          </a:p>
        </p:txBody>
      </p:sp>
    </p:spTree>
    <p:extLst>
      <p:ext uri="{BB962C8B-B14F-4D97-AF65-F5344CB8AC3E}">
        <p14:creationId xmlns:p14="http://schemas.microsoft.com/office/powerpoint/2010/main" val="128874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a:t>Nasal polyps are oft en associated with allergic disorders, such as asthma. </a:t>
            </a:r>
          </a:p>
          <a:p>
            <a:r>
              <a:rPr lang="en-US" dirty="0"/>
              <a:t>Patients who also have a history of allergic reactions to aspirin should not be given any </a:t>
            </a:r>
            <a:r>
              <a:rPr lang="en-US" dirty="0" err="1"/>
              <a:t>nonsteroidal</a:t>
            </a:r>
            <a:r>
              <a:rPr lang="en-US" dirty="0"/>
              <a:t> </a:t>
            </a:r>
            <a:r>
              <a:rPr lang="en-US" dirty="0" err="1"/>
              <a:t>antiinflammatory</a:t>
            </a:r>
            <a:r>
              <a:rPr lang="en-US" dirty="0"/>
              <a:t> drugs (including ketorolac) for postoperative analgesia. </a:t>
            </a:r>
          </a:p>
          <a:p>
            <a:r>
              <a:rPr lang="en-US" dirty="0"/>
              <a:t>Nasal polyps are a common feature of cystic fibrosis. Because of the rich vascular supply of the nasal mucosa, the preoperative interview should concentrate on questions concerning medication use (</a:t>
            </a:r>
            <a:r>
              <a:rPr lang="en-US" dirty="0" err="1"/>
              <a:t>eg</a:t>
            </a:r>
            <a:r>
              <a:rPr lang="en-US" dirty="0"/>
              <a:t>, aspirin, </a:t>
            </a:r>
            <a:r>
              <a:rPr lang="en-US" dirty="0" err="1"/>
              <a:t>clopidogrel</a:t>
            </a:r>
            <a:r>
              <a:rPr lang="en-US" dirty="0"/>
              <a:t>) and any history of bleeding problems.</a:t>
            </a:r>
          </a:p>
          <a:p>
            <a:endParaRPr lang="en-US" dirty="0"/>
          </a:p>
        </p:txBody>
      </p:sp>
    </p:spTree>
    <p:extLst>
      <p:ext uri="{BB962C8B-B14F-4D97-AF65-F5344CB8AC3E}">
        <p14:creationId xmlns:p14="http://schemas.microsoft.com/office/powerpoint/2010/main" val="998475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533400"/>
            <a:ext cx="8229600" cy="5592763"/>
          </a:xfrm>
        </p:spPr>
        <p:txBody>
          <a:bodyPr>
            <a:normAutofit fontScale="92500"/>
          </a:bodyPr>
          <a:lstStyle/>
          <a:p>
            <a:r>
              <a:rPr lang="en-US" b="1" dirty="0"/>
              <a:t>Intraoperative Management</a:t>
            </a:r>
          </a:p>
          <a:p>
            <a:r>
              <a:rPr lang="en-US" dirty="0">
                <a:latin typeface="MinionPro-Regular"/>
              </a:rPr>
              <a:t>Supplementation with </a:t>
            </a:r>
            <a:r>
              <a:rPr lang="en-US" dirty="0" err="1">
                <a:latin typeface="MinionPro-Regular"/>
              </a:rPr>
              <a:t>submucosal</a:t>
            </a:r>
            <a:r>
              <a:rPr lang="en-US" dirty="0">
                <a:latin typeface="MinionPro-Regular"/>
              </a:rPr>
              <a:t> injections of local anesthetic is often required. </a:t>
            </a:r>
          </a:p>
          <a:p>
            <a:r>
              <a:rPr lang="en-US" dirty="0">
                <a:latin typeface="MinionPro-Regular"/>
              </a:rPr>
              <a:t>Use of an epinephrine-containing solution or cocaine (usually a 4% or 10% solution) will shrink the nasal mucosa and potentially decrease intraoperative blood loss. </a:t>
            </a:r>
          </a:p>
          <a:p>
            <a:r>
              <a:rPr lang="en-US" dirty="0">
                <a:latin typeface="MinionPro-Regular"/>
              </a:rPr>
              <a:t>Intranasal cocaine (maximum dose, 3 mg/kg) is rapidly absorbed (reaching peak levels in 30 min) and may be associated with cardiovascular side effects</a:t>
            </a:r>
            <a:endParaRPr lang="en-US" dirty="0"/>
          </a:p>
        </p:txBody>
      </p:sp>
    </p:spTree>
    <p:extLst>
      <p:ext uri="{BB962C8B-B14F-4D97-AF65-F5344CB8AC3E}">
        <p14:creationId xmlns:p14="http://schemas.microsoft.com/office/powerpoint/2010/main" val="893856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685800"/>
            <a:ext cx="8229600" cy="5440363"/>
          </a:xfrm>
        </p:spPr>
        <p:txBody>
          <a:bodyPr>
            <a:normAutofit fontScale="92500" lnSpcReduction="20000"/>
          </a:bodyPr>
          <a:lstStyle/>
          <a:p>
            <a:r>
              <a:rPr lang="en-US" dirty="0"/>
              <a:t>General anesthesia is often preferred for nasal surgery because of the discomfort and incomplete block that may accompany topical anesthesia.</a:t>
            </a:r>
          </a:p>
          <a:p>
            <a:r>
              <a:rPr lang="en-US" dirty="0"/>
              <a:t>Special considerations during and shortly following induction include using an oral airway during face mask ventilation to mitigate the effects of nasal obstruction; intubating with a reinforced ETT and tucking the patient’s padded arms, with protection of the fingers, to the side.</a:t>
            </a:r>
          </a:p>
          <a:p>
            <a:r>
              <a:rPr lang="en-US" dirty="0"/>
              <a:t>Because of the proximity of the surgical field, it is important to tape the patient’s eyes closed to avoid a corneal abrasion. </a:t>
            </a:r>
          </a:p>
        </p:txBody>
      </p:sp>
    </p:spTree>
    <p:extLst>
      <p:ext uri="{BB962C8B-B14F-4D97-AF65-F5344CB8AC3E}">
        <p14:creationId xmlns:p14="http://schemas.microsoft.com/office/powerpoint/2010/main" val="275210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Tonsillectomy </a:t>
            </a:r>
          </a:p>
        </p:txBody>
      </p:sp>
      <p:sp>
        <p:nvSpPr>
          <p:cNvPr id="3" name="Content Placeholder 2"/>
          <p:cNvSpPr>
            <a:spLocks noGrp="1"/>
          </p:cNvSpPr>
          <p:nvPr>
            <p:ph idx="1"/>
          </p:nvPr>
        </p:nvSpPr>
        <p:spPr/>
        <p:txBody>
          <a:bodyPr>
            <a:normAutofit lnSpcReduction="10000"/>
          </a:bodyPr>
          <a:lstStyle/>
          <a:p>
            <a:r>
              <a:rPr lang="en-US" b="1" dirty="0"/>
              <a:t>An </a:t>
            </a:r>
            <a:r>
              <a:rPr lang="en-US" b="1" dirty="0" err="1"/>
              <a:t>adenotonsillectomy</a:t>
            </a:r>
            <a:r>
              <a:rPr lang="en-US" b="1" dirty="0"/>
              <a:t> considered a simple procedure, has the potential for significant airway challenges. </a:t>
            </a:r>
          </a:p>
          <a:p>
            <a:r>
              <a:rPr lang="en-US" b="1" dirty="0"/>
              <a:t>Considerations of airway obstruction, shared airway, mechanical suspension of the airway, management of intubation and </a:t>
            </a:r>
            <a:r>
              <a:rPr lang="en-US" b="1" dirty="0" err="1"/>
              <a:t>extubation</a:t>
            </a:r>
            <a:r>
              <a:rPr lang="en-US" b="1" dirty="0"/>
              <a:t>, pain management, and the desire for a rapid awakening are all subtleties of anesthesia for this procedure.</a:t>
            </a:r>
          </a:p>
        </p:txBody>
      </p:sp>
    </p:spTree>
    <p:extLst>
      <p:ext uri="{BB962C8B-B14F-4D97-AF65-F5344CB8AC3E}">
        <p14:creationId xmlns:p14="http://schemas.microsoft.com/office/powerpoint/2010/main" val="234064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533400"/>
            <a:ext cx="8229600" cy="5592763"/>
          </a:xfrm>
        </p:spPr>
        <p:txBody>
          <a:bodyPr>
            <a:normAutofit lnSpcReduction="10000"/>
          </a:bodyPr>
          <a:lstStyle/>
          <a:p>
            <a:r>
              <a:rPr lang="en-US" dirty="0"/>
              <a:t>Techniques to minimize intraoperative blood loss include supplementation with cocaine or an epinephrine-containing local anesthetic, maintaining a slightly head-up position, and providing a mild degree of controlled hypotension. </a:t>
            </a:r>
          </a:p>
          <a:p>
            <a:r>
              <a:rPr lang="en-US" dirty="0"/>
              <a:t>A posterior pharyngeal pack is often placed to limit the risk of aspiration of blood. Despite these precautions, the anesthesiologist must be prepared for major blood loss, particularly during the resection of vascular tumors (</a:t>
            </a:r>
            <a:r>
              <a:rPr lang="en-US" dirty="0" err="1"/>
              <a:t>eg</a:t>
            </a:r>
            <a:r>
              <a:rPr lang="en-US" dirty="0"/>
              <a:t>, juvenile nasopharyngeal </a:t>
            </a:r>
            <a:r>
              <a:rPr lang="en-US" dirty="0" err="1"/>
              <a:t>angiofibroma</a:t>
            </a:r>
            <a:r>
              <a:rPr lang="en-US" dirty="0"/>
              <a:t>).</a:t>
            </a:r>
          </a:p>
        </p:txBody>
      </p:sp>
    </p:spTree>
    <p:extLst>
      <p:ext uri="{BB962C8B-B14F-4D97-AF65-F5344CB8AC3E}">
        <p14:creationId xmlns:p14="http://schemas.microsoft.com/office/powerpoint/2010/main" val="647155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914400"/>
            <a:ext cx="8229600" cy="5211763"/>
          </a:xfrm>
        </p:spPr>
        <p:txBody>
          <a:bodyPr>
            <a:normAutofit/>
          </a:bodyPr>
          <a:lstStyle/>
          <a:p>
            <a:r>
              <a:rPr lang="en-US" dirty="0"/>
              <a:t>Coughing or straining during emergence from anesthesia and </a:t>
            </a:r>
            <a:r>
              <a:rPr lang="en-US" dirty="0" err="1"/>
              <a:t>extubation</a:t>
            </a:r>
            <a:r>
              <a:rPr lang="en-US" dirty="0"/>
              <a:t> should be avoided, as these events will increase venous pressure and increase postoperative bleeding.</a:t>
            </a:r>
          </a:p>
          <a:p>
            <a:r>
              <a:rPr lang="en-US"/>
              <a:t>Unfortunately</a:t>
            </a:r>
            <a:r>
              <a:rPr lang="en-US" dirty="0"/>
              <a:t>, relatively deep </a:t>
            </a:r>
            <a:r>
              <a:rPr lang="en-US" dirty="0" err="1"/>
              <a:t>extubation</a:t>
            </a:r>
            <a:r>
              <a:rPr lang="en-US" dirty="0"/>
              <a:t> strategies that are commonly and appropriately utilized to accomplish this goal also may increase the risk of aspiration.</a:t>
            </a:r>
          </a:p>
        </p:txBody>
      </p:sp>
    </p:spTree>
    <p:extLst>
      <p:ext uri="{BB962C8B-B14F-4D97-AF65-F5344CB8AC3E}">
        <p14:creationId xmlns:p14="http://schemas.microsoft.com/office/powerpoint/2010/main" val="6113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81000"/>
            <a:ext cx="8229600" cy="5745163"/>
          </a:xfrm>
        </p:spPr>
        <p:txBody>
          <a:bodyPr>
            <a:normAutofit/>
          </a:bodyPr>
          <a:lstStyle/>
          <a:p>
            <a:r>
              <a:rPr lang="en-US" b="1" dirty="0"/>
              <a:t>The patient undergoing a tonsillectomy and/or adenoidectomy will probably have a higher incidence of airway obstruction because of the hypertrophied tissues. </a:t>
            </a:r>
          </a:p>
          <a:p>
            <a:r>
              <a:rPr lang="en-US" b="1" dirty="0"/>
              <a:t>Chronic obstruction and infections of the tonsils can lead to systemic involvement, producing additional cardiac and respiratory anomalies. </a:t>
            </a:r>
          </a:p>
          <a:p>
            <a:r>
              <a:rPr lang="en-US" b="1" dirty="0"/>
              <a:t>Adult patients with severe obstructive sleep apnea may require awake intubation before the induction of general anesthesia.</a:t>
            </a:r>
          </a:p>
        </p:txBody>
      </p:sp>
    </p:spTree>
    <p:extLst>
      <p:ext uri="{BB962C8B-B14F-4D97-AF65-F5344CB8AC3E}">
        <p14:creationId xmlns:p14="http://schemas.microsoft.com/office/powerpoint/2010/main" val="1968913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533400"/>
            <a:ext cx="8229600" cy="5592763"/>
          </a:xfrm>
        </p:spPr>
        <p:txBody>
          <a:bodyPr>
            <a:normAutofit lnSpcReduction="10000"/>
          </a:bodyPr>
          <a:lstStyle/>
          <a:p>
            <a:r>
              <a:rPr lang="en-US" b="1" dirty="0"/>
              <a:t>A cuffed tube is recommended in those older than 8 to 10 years of age,4 with continued attention given to inflation pressures of the cuff. </a:t>
            </a:r>
          </a:p>
          <a:p>
            <a:r>
              <a:rPr lang="en-US" b="1" dirty="0"/>
              <a:t>A properly sized pediatric ETT should allow a leak at 20 cm H2O airway pressure, which reduces the likelihood of postoperative croup and edema. </a:t>
            </a:r>
          </a:p>
          <a:p>
            <a:r>
              <a:rPr lang="en-US" b="1" dirty="0"/>
              <a:t>After the airway is secured, the mouth gag is inserted by the surgeon. An adequate depth of anesthesia is needed to facilitate gag insertion.</a:t>
            </a:r>
          </a:p>
        </p:txBody>
      </p:sp>
    </p:spTree>
    <p:extLst>
      <p:ext uri="{BB962C8B-B14F-4D97-AF65-F5344CB8AC3E}">
        <p14:creationId xmlns:p14="http://schemas.microsoft.com/office/powerpoint/2010/main" val="137935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457200"/>
            <a:ext cx="8229600" cy="5943600"/>
          </a:xfrm>
        </p:spPr>
        <p:txBody>
          <a:bodyPr>
            <a:normAutofit fontScale="85000" lnSpcReduction="20000"/>
          </a:bodyPr>
          <a:lstStyle/>
          <a:p>
            <a:r>
              <a:rPr lang="en-US" b="1" dirty="0"/>
              <a:t>Several major goals need to be considered when choosing an anesthetic:  </a:t>
            </a:r>
          </a:p>
          <a:p>
            <a:r>
              <a:rPr lang="en-US" b="1" dirty="0"/>
              <a:t>(1) provide a depth of anesthesia adequate to blunt strong reflex activity elicited by the procedure, </a:t>
            </a:r>
          </a:p>
          <a:p>
            <a:r>
              <a:rPr lang="en-US" b="1" dirty="0"/>
              <a:t>(2) a rapid return of protective reflexes, (3) good postoperative analgesia, </a:t>
            </a:r>
          </a:p>
          <a:p>
            <a:r>
              <a:rPr lang="en-US" b="1" dirty="0"/>
              <a:t>(4) reduced postoperative bleeding</a:t>
            </a:r>
          </a:p>
          <a:p>
            <a:r>
              <a:rPr lang="en-US" b="1" dirty="0"/>
              <a:t>(5) minimal PONV. </a:t>
            </a:r>
          </a:p>
          <a:p>
            <a:r>
              <a:rPr lang="en-US" b="1" dirty="0"/>
              <a:t>The use of intermediate-acting muscle relaxants is acceptable. </a:t>
            </a:r>
          </a:p>
          <a:p>
            <a:r>
              <a:rPr lang="en-US" b="1" dirty="0"/>
              <a:t>Judicious narcotic supplementation will reduce the total amount of inhalation agent required and provide analgesia with minimal postoperative respiratory depression. </a:t>
            </a:r>
          </a:p>
          <a:p>
            <a:r>
              <a:rPr lang="en-US" b="1" dirty="0"/>
              <a:t>Disadvantages of opiates include increased sensitivity and desaturation in sleep apnea patients and PONV.</a:t>
            </a:r>
          </a:p>
        </p:txBody>
      </p:sp>
    </p:spTree>
    <p:extLst>
      <p:ext uri="{BB962C8B-B14F-4D97-AF65-F5344CB8AC3E}">
        <p14:creationId xmlns:p14="http://schemas.microsoft.com/office/powerpoint/2010/main" val="132593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685800"/>
            <a:ext cx="8229600" cy="5440363"/>
          </a:xfrm>
        </p:spPr>
        <p:txBody>
          <a:bodyPr/>
          <a:lstStyle/>
          <a:p>
            <a:r>
              <a:rPr lang="en-US" b="1" dirty="0"/>
              <a:t>Suggested techniques include modest opioids and acetaminophen doses for analgesia, dexamethasone and </a:t>
            </a:r>
            <a:r>
              <a:rPr lang="en-US" b="1" dirty="0" err="1"/>
              <a:t>ondansetron</a:t>
            </a:r>
            <a:r>
              <a:rPr lang="en-US" b="1" dirty="0"/>
              <a:t> for antiemetic prophylaxis, and deep </a:t>
            </a:r>
            <a:r>
              <a:rPr lang="en-US" b="1" dirty="0" err="1"/>
              <a:t>extubation</a:t>
            </a:r>
            <a:r>
              <a:rPr lang="en-US" b="1" dirty="0"/>
              <a:t> of the trachea to minimize coughing and airway stimulation when prudent</a:t>
            </a:r>
          </a:p>
          <a:p>
            <a:r>
              <a:rPr lang="en-US" b="1" dirty="0"/>
              <a:t>Blood loss during tonsillectomy is difficult to assess but has been estimated to average 4 mL/kg or 5% of blood volume.</a:t>
            </a:r>
          </a:p>
        </p:txBody>
      </p:sp>
    </p:spTree>
    <p:extLst>
      <p:ext uri="{BB962C8B-B14F-4D97-AF65-F5344CB8AC3E}">
        <p14:creationId xmlns:p14="http://schemas.microsoft.com/office/powerpoint/2010/main" val="209970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r>
              <a:rPr lang="en-US" b="1" dirty="0"/>
              <a:t>The postoperative tonsillectomy patient should be transported to the recovery in the “tonsil position”—that is, on one side with the head slightly down. </a:t>
            </a:r>
          </a:p>
          <a:p>
            <a:r>
              <a:rPr lang="en-US" b="1" dirty="0"/>
              <a:t>This allows blood or secretions to drain out of the mouth rather than flow back onto the vocal cords.</a:t>
            </a:r>
          </a:p>
          <a:p>
            <a:r>
              <a:rPr lang="en-US" b="1" dirty="0"/>
              <a:t>The patient must be awake enough to manage his or her own airway.</a:t>
            </a:r>
          </a:p>
          <a:p>
            <a:r>
              <a:rPr lang="en-US" b="1" dirty="0"/>
              <a:t>To hydrate the airway, 100% oxygen with a high-humidity mist is given by facemask or face tent. The pharynx should be rechecked directly for bleeding and edema before discharge.</a:t>
            </a:r>
          </a:p>
        </p:txBody>
      </p:sp>
    </p:spTree>
    <p:extLst>
      <p:ext uri="{BB962C8B-B14F-4D97-AF65-F5344CB8AC3E}">
        <p14:creationId xmlns:p14="http://schemas.microsoft.com/office/powerpoint/2010/main" val="376522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609600"/>
            <a:ext cx="8229600" cy="5867400"/>
          </a:xfrm>
        </p:spPr>
        <p:txBody>
          <a:bodyPr>
            <a:normAutofit fontScale="85000" lnSpcReduction="10000"/>
          </a:bodyPr>
          <a:lstStyle/>
          <a:p>
            <a:r>
              <a:rPr lang="en-US" b="1" dirty="0"/>
              <a:t>Routine tonsillectomy is generally performed as an outpatient procedure. A small subset of children are observed overnight if there are sufficient age, comorbidity, or perioperative concerns.</a:t>
            </a:r>
          </a:p>
          <a:p>
            <a:r>
              <a:rPr lang="en-US" b="1" dirty="0"/>
              <a:t>Although postoperative bleeding is the most serious complication, persistent vomiting, poor oral intake, and persistent desaturation are the most common reasons for unscheduled overnight admission after ambulatory surgery. </a:t>
            </a:r>
          </a:p>
          <a:p>
            <a:r>
              <a:rPr lang="en-US" b="1" dirty="0"/>
              <a:t>The incidence of postoperative nausea and vomiting can be as high as 70% during the first 24 hours after tonsillectomy. This is due to swallowed blood, opioid administration, or pharyngeal stimulation, and significantly increases the risk of overnight admission, delayed oral intake, and lower patient satisfaction</a:t>
            </a:r>
          </a:p>
        </p:txBody>
      </p:sp>
    </p:spTree>
    <p:extLst>
      <p:ext uri="{BB962C8B-B14F-4D97-AF65-F5344CB8AC3E}">
        <p14:creationId xmlns:p14="http://schemas.microsoft.com/office/powerpoint/2010/main" val="188097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533400"/>
            <a:ext cx="8229600" cy="5715000"/>
          </a:xfrm>
        </p:spPr>
        <p:txBody>
          <a:bodyPr>
            <a:normAutofit fontScale="85000" lnSpcReduction="10000"/>
          </a:bodyPr>
          <a:lstStyle/>
          <a:p>
            <a:pPr>
              <a:buFont typeface="Wingdings" pitchFamily="2" charset="2"/>
              <a:buChar char="q"/>
            </a:pPr>
            <a:r>
              <a:rPr lang="en-US" b="1" dirty="0">
                <a:effectLst>
                  <a:outerShdw blurRad="38100" dist="38100" dir="2700000" algn="tl">
                    <a:srgbClr val="000000">
                      <a:alpha val="43137"/>
                    </a:srgbClr>
                  </a:outerShdw>
                </a:effectLst>
              </a:rPr>
              <a:t>Post tonsillectomy bleeding:</a:t>
            </a:r>
          </a:p>
          <a:p>
            <a:r>
              <a:rPr lang="en-US" b="1" dirty="0"/>
              <a:t>Patients may swallow large volumes of blood before bleeding is actually discovered. </a:t>
            </a:r>
          </a:p>
          <a:p>
            <a:r>
              <a:rPr lang="en-US" b="1" dirty="0"/>
              <a:t>The patient may present with signs of </a:t>
            </a:r>
            <a:r>
              <a:rPr lang="en-US" b="1" dirty="0" err="1"/>
              <a:t>hypovolemia</a:t>
            </a:r>
            <a:r>
              <a:rPr lang="en-US" b="1" dirty="0"/>
              <a:t> evidenced by tachycardia, hypotension, and agitation. </a:t>
            </a:r>
          </a:p>
          <a:p>
            <a:r>
              <a:rPr lang="en-US" b="1" dirty="0"/>
              <a:t>If the blood is swallowed, the patient may have nausea and vomiting.</a:t>
            </a:r>
          </a:p>
          <a:p>
            <a:r>
              <a:rPr lang="en-US" b="1" dirty="0"/>
              <a:t>Appropriate laboratory tests including hemoglobin, hematocrit, and coagulation profile should be performed to determine patient status. </a:t>
            </a:r>
          </a:p>
          <a:p>
            <a:r>
              <a:rPr lang="en-US" b="1" dirty="0"/>
              <a:t>Restoration of intravascular volume and/or blood based on the volume lost should precede induction. </a:t>
            </a:r>
          </a:p>
        </p:txBody>
      </p:sp>
    </p:spTree>
    <p:extLst>
      <p:ext uri="{BB962C8B-B14F-4D97-AF65-F5344CB8AC3E}">
        <p14:creationId xmlns:p14="http://schemas.microsoft.com/office/powerpoint/2010/main" val="1665091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1661</Words>
  <Application>Microsoft Office PowerPoint</Application>
  <PresentationFormat>On-screen Show (4:3)</PresentationFormat>
  <Paragraphs>96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Anesthesia Methods III  Anesthesia for ENT  &amp; Maxillofacial Surgery  (II) </vt:lpstr>
      <vt:lpstr>Tonsillectomy </vt:lpstr>
      <vt:lpstr>  </vt:lpstr>
      <vt:lpstr>  </vt:lpstr>
      <vt:lpstr> </vt:lpstr>
      <vt:lpstr>  </vt:lpstr>
      <vt:lpstr>  </vt:lpstr>
      <vt:lpstr> </vt:lpstr>
      <vt:lpstr>  </vt:lpstr>
      <vt:lpstr>  </vt:lpstr>
      <vt:lpstr>  </vt:lpstr>
      <vt:lpstr>Laser surgery</vt:lpstr>
      <vt:lpstr>  </vt:lpstr>
      <vt:lpstr>  </vt:lpstr>
      <vt:lpstr> </vt:lpstr>
      <vt:lpstr>NASAL &amp; SINUS SURGERY</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sazgar</dc:creator>
  <cp:lastModifiedBy>Guest User</cp:lastModifiedBy>
  <cp:revision>20</cp:revision>
  <dcterms:created xsi:type="dcterms:W3CDTF">2006-08-16T00:00:00Z</dcterms:created>
  <dcterms:modified xsi:type="dcterms:W3CDTF">2024-12-26T14:29:26Z</dcterms:modified>
</cp:coreProperties>
</file>