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52A6-66D5-222A-A5B5-E5727BA72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1FFF3-B9F6-CF7F-7CD9-4C4A79193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2347-5B5B-83DD-3ED0-5410304C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E08D-8CCE-77B6-8745-F8765C63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6694-2DE6-0F2A-3459-CF2B0C1C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ACF-F3CD-72E7-F272-0672B064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22DAC-C670-0E49-C897-42ED51E4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68DE-24C7-D332-DDCE-D99704D7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F2899-C773-6AC8-089E-F5BF75A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C1B8-A00E-191E-EB2E-04B07F98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39FFC-74EA-733A-6FE2-3D646A4F2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65A31-69D2-FDE4-8A26-26CB9DBF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5487-D246-A1B1-5020-8DCC4630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EE59-C31A-8F14-2827-80A9673C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FF16-8058-EFCE-4774-330DB0AC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9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3FE2-7DBE-168A-9D17-207C6B12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7A6B-E4C7-743B-99C5-FD86BF4F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6FB6-7869-E2AA-2629-9638A41A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9095-71C5-5F0E-7E80-AB7E918E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55B67-FE26-3062-6A1B-5BF0AAD5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7E41-1CF4-5090-C354-225E0B66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FA80-9D77-08F3-8172-4D843F1F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3FBF-3846-64BA-986C-BB9D038D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6D24-09BC-060A-4FC0-3B4DF259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EEDF-A21F-7886-D77E-11C96A29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44D1-247F-15AC-420A-C8369372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3D5-0EED-60BF-A19F-C65B6FA7E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68B5B-960C-B9E6-D2AB-FD95400E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EA5D-A85F-22B0-93A2-F3E1F362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2367-E4E0-6F8E-7DE4-BE344B87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163B-9CAA-4013-9032-20FE72FD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D270-CD0D-565F-75A3-CADF4129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E6CA-F8D3-9F49-9BA2-A6485D57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50E3A-B87D-8B69-0BF2-FE8AE2D5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93885-7285-43A5-62A6-50D842CBE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AD3F2-A5A7-6091-99B1-122B23863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10626-4561-D247-90A4-4EC053C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95F9-5168-2DE0-5EDF-4E619024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C5EEC-F204-9340-559E-62DF877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39A4-6207-7EBA-AA26-1FEC6971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1CA2B-AC3B-4EA0-1790-D724F32E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05A61-7949-24CD-7F9C-D115F55D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08B58-3B14-DBD5-4D1F-F250B62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E422B-76E6-6143-66B4-745EE82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1E473-3B9C-5872-4EFF-4162E8C5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293E-A7E3-B900-6C4C-00A45F2D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7EE-B0AC-79FC-C491-973444CE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847C-6C29-07FF-5F09-9157C8C6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56FC-3B62-929D-4AA2-482AFE9C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0C136-4C86-676D-055A-28A91AE1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19315-FEFB-6680-A9E3-11CC1BAA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CA3AC-0998-91E1-412B-37756A18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3C0C-0804-B62E-357C-AE368D01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8FAA3-8661-E573-03AF-CFC5201E1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83CD6-714B-B380-2736-B26AFB66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FAADE-8C1C-77F3-F89B-D0A11E3B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9C69-0BEB-3513-1DA1-8D0428A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10FA-8B90-FC42-607B-1092B2EC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5812B-AEA5-1C5D-2AEC-F6FD0133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DFB4-26E5-0B74-C3D7-B7887994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1785-A378-2FA6-06F4-D5F9A4407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0ED9-8670-404E-90F9-BA510E98D3E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2EF-CC51-5098-A7A3-5D047B20E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FDE6-A242-AD6A-7EA1-28A6FCC3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9BB92-DFEB-4F95-963B-D9A6FE16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AC84-A985-499D-484F-CC69F1FF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3900">
                <a:solidFill>
                  <a:schemeClr val="bg1"/>
                </a:solidFill>
              </a:rPr>
              <a:t>ANAESTHSIA MACHINE:        Working Principles</a:t>
            </a:r>
            <a:br>
              <a:rPr lang="en-US" sz="3900">
                <a:solidFill>
                  <a:schemeClr val="bg1"/>
                </a:solidFill>
              </a:rPr>
            </a:br>
            <a:endParaRPr lang="en-US" sz="39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1920-363A-6D16-3126-51F435339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6925" y="3528045"/>
            <a:ext cx="6523464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                                          Presenter: Dr. M Ramya Bhavana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                                          Moderator: Dr Surya Prakash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medical equipment on wheels&#10;&#10;Description automatically generated">
            <a:extLst>
              <a:ext uri="{FF2B5EF4-FFF2-40B4-BE49-F238E27FC236}">
                <a16:creationId xmlns:a16="http://schemas.microsoft.com/office/drawing/2014/main" id="{1BCE9B82-18B1-5D85-27F0-5966CC62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43" y="2663211"/>
            <a:ext cx="2368644" cy="3408121"/>
          </a:xfrm>
          <a:prstGeom prst="rect">
            <a:avLst/>
          </a:prstGeom>
        </p:spPr>
      </p:pic>
      <p:pic>
        <p:nvPicPr>
          <p:cNvPr id="1026" name="Picture 2" descr="Perseus A500 Anaesthesia Machine from Dräger : Get Quote, RFQ, Price or Buy">
            <a:extLst>
              <a:ext uri="{FF2B5EF4-FFF2-40B4-BE49-F238E27FC236}">
                <a16:creationId xmlns:a16="http://schemas.microsoft.com/office/drawing/2014/main" id="{14E3B8E1-9FFA-937E-693C-80C786A6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713592"/>
            <a:ext cx="3105975" cy="256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B1D98-8F25-F614-E9D7-77C5B33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Functions of Anesthesia machine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EFD2458-0C8F-7017-990B-7A261A43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71840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To control patients' ventilation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Oxygen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/>
              <a:t> To administer inhalational anaesthetics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/>
          </a:p>
          <a:p>
            <a:pPr marL="0" indent="0">
              <a:buNone/>
            </a:pPr>
            <a:r>
              <a:rPr lang="en-US" sz="2000"/>
              <a:t>The proper functioning of anesthesia machine is crucial for patients' safety.</a:t>
            </a:r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A6709FC8-48A9-073F-9C3D-B476439FB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91" r="1967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8E154-8A4A-AE5A-8ECA-C5984E3D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History </a:t>
            </a:r>
          </a:p>
        </p:txBody>
      </p:sp>
      <p:sp>
        <p:nvSpPr>
          <p:cNvPr id="10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4C94-5D52-7668-6E22-3BB1FFAC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The first anesthesia machine was made by Sir Henry Edmund Gaskin Boyle in 1917,  hence the name Boyle’s machine </a:t>
            </a:r>
          </a:p>
        </p:txBody>
      </p:sp>
      <p:pic>
        <p:nvPicPr>
          <p:cNvPr id="1026" name="Picture 2" descr="Henry Edmund Gaskin Boyle (1875-1941)">
            <a:extLst>
              <a:ext uri="{FF2B5EF4-FFF2-40B4-BE49-F238E27FC236}">
                <a16:creationId xmlns:a16="http://schemas.microsoft.com/office/drawing/2014/main" id="{668F045F-8050-8C1E-9AFF-E2C8B65D3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03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1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8B989-D7CD-C7DF-0B4B-4D2A775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Anesthesia Machine working principle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90755A-A65C-BD50-F313-BB369B6D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161928"/>
            <a:ext cx="4348480" cy="65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BC0C-764D-AA42-9D35-8194C5B7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467" y="688280"/>
            <a:ext cx="4037839" cy="2036152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 dirty="0"/>
              <a:t>Anesthesia workstation </a:t>
            </a:r>
          </a:p>
        </p:txBody>
      </p:sp>
      <p:pic>
        <p:nvPicPr>
          <p:cNvPr id="4" name="Picture 2" descr="Perseus A500 Anaesthesia Machine from Dräger : Get Quote, RFQ, Price or Buy">
            <a:extLst>
              <a:ext uri="{FF2B5EF4-FFF2-40B4-BE49-F238E27FC236}">
                <a16:creationId xmlns:a16="http://schemas.microsoft.com/office/drawing/2014/main" id="{2514ED9C-154A-DDF1-A18F-8E66B525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2634" y="2864637"/>
            <a:ext cx="3196726" cy="26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edical equipment on wheels&#10;&#10;Description automatically generated">
            <a:extLst>
              <a:ext uri="{FF2B5EF4-FFF2-40B4-BE49-F238E27FC236}">
                <a16:creationId xmlns:a16="http://schemas.microsoft.com/office/drawing/2014/main" id="{EABAE0FB-8503-4F93-8A65-AA64F2B0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576" y="2864637"/>
            <a:ext cx="1917944" cy="2759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194664-BF9D-33F5-0881-4650009B2278}"/>
              </a:ext>
            </a:extLst>
          </p:cNvPr>
          <p:cNvSpPr txBox="1">
            <a:spLocks/>
          </p:cNvSpPr>
          <p:nvPr/>
        </p:nvSpPr>
        <p:spPr>
          <a:xfrm>
            <a:off x="8158960" y="2023643"/>
            <a:ext cx="4074673" cy="795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8640">
              <a:spcAft>
                <a:spcPts val="600"/>
              </a:spcAft>
            </a:pPr>
            <a:r>
              <a:rPr lang="en-US" sz="264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Anesthesia machine </a:t>
            </a:r>
            <a:endParaRPr lang="en-US" sz="32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D28640-83AC-7E43-36F0-CD1BC95DE621}"/>
              </a:ext>
            </a:extLst>
          </p:cNvPr>
          <p:cNvSpPr txBox="1">
            <a:spLocks/>
          </p:cNvSpPr>
          <p:nvPr/>
        </p:nvSpPr>
        <p:spPr>
          <a:xfrm>
            <a:off x="7809367" y="3699956"/>
            <a:ext cx="1041200" cy="523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8640"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Vs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526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6C553-433B-4B97-5295-7728C9F5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Modern workstations</a:t>
            </a:r>
          </a:p>
        </p:txBody>
      </p:sp>
      <p:pic>
        <p:nvPicPr>
          <p:cNvPr id="3076" name="Picture 4" descr="abs Drager Anesthesia Machine, For Operation Use">
            <a:extLst>
              <a:ext uri="{FF2B5EF4-FFF2-40B4-BE49-F238E27FC236}">
                <a16:creationId xmlns:a16="http://schemas.microsoft.com/office/drawing/2014/main" id="{B26C27F2-CC1C-8BCF-867C-EEF81ECE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082" y="1087265"/>
            <a:ext cx="4398762" cy="43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stic Datex Ohmeda Anesthesia Machine, For ICU Use">
            <a:extLst>
              <a:ext uri="{FF2B5EF4-FFF2-40B4-BE49-F238E27FC236}">
                <a16:creationId xmlns:a16="http://schemas.microsoft.com/office/drawing/2014/main" id="{FB3395CA-D263-1EF7-DDC2-D3D7B9388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6414" y="1199140"/>
            <a:ext cx="3141973" cy="439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6BE1D1-2C9E-293D-A194-D531AF9691DC}"/>
              </a:ext>
            </a:extLst>
          </p:cNvPr>
          <p:cNvSpPr txBox="1">
            <a:spLocks/>
          </p:cNvSpPr>
          <p:nvPr/>
        </p:nvSpPr>
        <p:spPr>
          <a:xfrm>
            <a:off x="4495806" y="481054"/>
            <a:ext cx="3449314" cy="6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solidFill>
                  <a:srgbClr val="000000"/>
                </a:solidFill>
                <a:effectLst/>
                <a:latin typeface="+mn-lt"/>
              </a:rPr>
              <a:t>Abs Drager Anesthesia Machine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AAF04-F0DF-F9C2-0D3D-679A86C4E5CD}"/>
              </a:ext>
            </a:extLst>
          </p:cNvPr>
          <p:cNvSpPr txBox="1">
            <a:spLocks/>
          </p:cNvSpPr>
          <p:nvPr/>
        </p:nvSpPr>
        <p:spPr>
          <a:xfrm>
            <a:off x="8166844" y="491043"/>
            <a:ext cx="3720356" cy="6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0" dirty="0" err="1">
                <a:solidFill>
                  <a:srgbClr val="333333"/>
                </a:solidFill>
                <a:effectLst/>
                <a:latin typeface="+mn-lt"/>
              </a:rPr>
              <a:t>Datex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+mn-lt"/>
              </a:rPr>
              <a:t>Ohmeda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+mn-lt"/>
              </a:rPr>
              <a:t> Anesthesia Machine</a:t>
            </a:r>
          </a:p>
        </p:txBody>
      </p:sp>
    </p:spTree>
    <p:extLst>
      <p:ext uri="{BB962C8B-B14F-4D97-AF65-F5344CB8AC3E}">
        <p14:creationId xmlns:p14="http://schemas.microsoft.com/office/powerpoint/2010/main" val="28833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410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64A3E-CEA3-BB85-3C26-6178A22E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Pneumatic components of workstation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7877-1CF6-63EE-92D6-29AD7BA8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1" y="1909192"/>
            <a:ext cx="5270922" cy="36477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 Classified based on the amount of pressure inside the machine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1. High pressure system.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2. Intermediate pressure system.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3. Low pressure system.</a:t>
            </a:r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The high, intermediate and low-pressure systems of the anaesthesia machine  | Download Scientific Diagram">
            <a:extLst>
              <a:ext uri="{FF2B5EF4-FFF2-40B4-BE49-F238E27FC236}">
                <a16:creationId xmlns:a16="http://schemas.microsoft.com/office/drawing/2014/main" id="{395E7B40-DCB2-B83D-85E9-F894958B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280" y="1664618"/>
            <a:ext cx="6002763" cy="404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51276-9578-62D7-2B68-6137E09C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67" y="1235868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High Pressure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2600-6C43-B218-588A-F85CC40F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67" y="2537718"/>
            <a:ext cx="4783871" cy="2688552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It consists of 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1. cylinders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2. hanger yoke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3. first pressure reducing valve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4. check valve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5. cylinder pressure gauge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       6. pressure regulator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26" name="Picture 2" descr="Introductory Lecture Series: The Anesthesia Machine - ppt video online  download">
            <a:extLst>
              <a:ext uri="{FF2B5EF4-FFF2-40B4-BE49-F238E27FC236}">
                <a16:creationId xmlns:a16="http://schemas.microsoft.com/office/drawing/2014/main" id="{39B87DD4-05A4-E928-572C-CD573C58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5496" y="1542393"/>
            <a:ext cx="5296037" cy="396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3B47A-E3F8-E862-217B-F24654C3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Cylinders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F20D-C1DB-EC75-9F77-10C060E49268}"/>
              </a:ext>
            </a:extLst>
          </p:cNvPr>
          <p:cNvSpPr>
            <a:spLocks/>
          </p:cNvSpPr>
          <p:nvPr/>
        </p:nvSpPr>
        <p:spPr>
          <a:xfrm>
            <a:off x="842408" y="2318657"/>
            <a:ext cx="8007678" cy="3712029"/>
          </a:xfrm>
          <a:prstGeom prst="rect">
            <a:avLst/>
          </a:prstGeom>
        </p:spPr>
        <p:txBody>
          <a:bodyPr/>
          <a:lstStyle/>
          <a:p>
            <a:pPr defTabSz="603504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Parts of cylinder</a:t>
            </a:r>
          </a:p>
          <a:p>
            <a:pPr defTabSz="603504">
              <a:spcAft>
                <a:spcPts val="600"/>
              </a:spcAft>
            </a:pPr>
            <a:endParaRPr lang="en-US" sz="118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03504">
              <a:spcAft>
                <a:spcPts val="600"/>
              </a:spcAft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pPr defTabSz="603504">
              <a:spcAft>
                <a:spcPts val="600"/>
              </a:spcAft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03504">
              <a:spcAft>
                <a:spcPts val="600"/>
              </a:spcAft>
            </a:pPr>
            <a:r>
              <a:rPr lang="en-US" sz="118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lang="en-US" dirty="0"/>
          </a:p>
        </p:txBody>
      </p:sp>
      <p:pic>
        <p:nvPicPr>
          <p:cNvPr id="2054" name="Picture 6" descr="665 Medical Gas Cylinder Stock Photos - Free &amp; Royalty-Free Stock Photos  from Dreamstime">
            <a:extLst>
              <a:ext uri="{FF2B5EF4-FFF2-40B4-BE49-F238E27FC236}">
                <a16:creationId xmlns:a16="http://schemas.microsoft.com/office/drawing/2014/main" id="{FB0AA2E0-1F47-A7C9-3751-FAB48199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24" y="2112579"/>
            <a:ext cx="1962154" cy="41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B80A3D7-48B1-CAE7-CD35-839460A5A768}"/>
              </a:ext>
            </a:extLst>
          </p:cNvPr>
          <p:cNvSpPr/>
          <p:nvPr/>
        </p:nvSpPr>
        <p:spPr>
          <a:xfrm>
            <a:off x="4526263" y="4556580"/>
            <a:ext cx="1455424" cy="429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Body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8B51CA-9B6C-0DE3-E4AA-CB8004B97FFB}"/>
              </a:ext>
            </a:extLst>
          </p:cNvPr>
          <p:cNvSpPr/>
          <p:nvPr/>
        </p:nvSpPr>
        <p:spPr>
          <a:xfrm>
            <a:off x="4565440" y="3555773"/>
            <a:ext cx="1377070" cy="412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Shoulder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FDC50C-72A6-6204-A6C3-23AC785CB4B9}"/>
              </a:ext>
            </a:extLst>
          </p:cNvPr>
          <p:cNvSpPr/>
          <p:nvPr/>
        </p:nvSpPr>
        <p:spPr>
          <a:xfrm>
            <a:off x="4778829" y="3016780"/>
            <a:ext cx="1455424" cy="412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Neck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9603EF2-289A-F9E0-953E-70E62CB4CA88}"/>
              </a:ext>
            </a:extLst>
          </p:cNvPr>
          <p:cNvSpPr/>
          <p:nvPr/>
        </p:nvSpPr>
        <p:spPr>
          <a:xfrm>
            <a:off x="6609582" y="2810668"/>
            <a:ext cx="1736380" cy="4122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3504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Valve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2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ANAESTHSIA MACHINE:        Working Principles </vt:lpstr>
      <vt:lpstr>Functions of Anesthesia machine</vt:lpstr>
      <vt:lpstr>History </vt:lpstr>
      <vt:lpstr>The Anesthesia Machine working principle</vt:lpstr>
      <vt:lpstr>Anesthesia workstation </vt:lpstr>
      <vt:lpstr>Modern workstations</vt:lpstr>
      <vt:lpstr>Pneumatic components of workstation</vt:lpstr>
      <vt:lpstr>High Pressure System</vt:lpstr>
      <vt:lpstr>Cylinders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ANAESTHSIA MACHINE:        Working Principles </dc:title>
  <dc:creator>Ravi Kiran Sodimbakam</dc:creator>
  <cp:lastModifiedBy>Ravi Kiran Sodimbakam</cp:lastModifiedBy>
  <cp:revision>15</cp:revision>
  <dcterms:created xsi:type="dcterms:W3CDTF">2023-11-07T17:54:18Z</dcterms:created>
  <dcterms:modified xsi:type="dcterms:W3CDTF">2023-11-07T19:29:59Z</dcterms:modified>
</cp:coreProperties>
</file>