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D3AB673F-492E-4D35-8436-25B18132E4AC}"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2EF02F44-D4EB-4356-8360-F99039043FB8}">
      <dgm:prSet/>
      <dgm:spPr/>
      <dgm:t>
        <a:bodyPr/>
        <a:lstStyle/>
        <a:p>
          <a:pPr>
            <a:defRPr cap="all"/>
          </a:pPr>
          <a:r>
            <a:rPr lang="en-US"/>
            <a:t>Service pressure</a:t>
          </a:r>
        </a:p>
      </dgm:t>
    </dgm:pt>
    <dgm:pt modelId="{7387E530-E9B9-441D-817F-05B50A429696}" type="parTrans" cxnId="{FB504B80-65C2-4BAC-A8DE-03515597D738}">
      <dgm:prSet/>
      <dgm:spPr/>
      <dgm:t>
        <a:bodyPr/>
        <a:lstStyle/>
        <a:p>
          <a:endParaRPr lang="en-US"/>
        </a:p>
      </dgm:t>
    </dgm:pt>
    <dgm:pt modelId="{A7A1B7D4-8B8E-4CC6-B9E2-186AE9875825}" type="sibTrans" cxnId="{FB504B80-65C2-4BAC-A8DE-03515597D738}">
      <dgm:prSet/>
      <dgm:spPr/>
      <dgm:t>
        <a:bodyPr/>
        <a:lstStyle/>
        <a:p>
          <a:endParaRPr lang="en-US"/>
        </a:p>
      </dgm:t>
    </dgm:pt>
    <dgm:pt modelId="{FD9994A2-F201-4656-AF44-CF641ADC19EE}">
      <dgm:prSet/>
      <dgm:spPr/>
      <dgm:t>
        <a:bodyPr/>
        <a:lstStyle/>
        <a:p>
          <a:pPr>
            <a:defRPr cap="all"/>
          </a:pPr>
          <a:r>
            <a:rPr lang="en-US"/>
            <a:t>Dates of test performed</a:t>
          </a:r>
        </a:p>
      </dgm:t>
    </dgm:pt>
    <dgm:pt modelId="{A24FD8F9-C5CB-44B3-8589-72D967BE77E8}" type="parTrans" cxnId="{42AE3E26-AD20-4703-A52C-69EFF7D3B72C}">
      <dgm:prSet/>
      <dgm:spPr/>
      <dgm:t>
        <a:bodyPr/>
        <a:lstStyle/>
        <a:p>
          <a:endParaRPr lang="en-US"/>
        </a:p>
      </dgm:t>
    </dgm:pt>
    <dgm:pt modelId="{DFBEA8E8-0784-4D4A-A9FF-F2430304B4C4}" type="sibTrans" cxnId="{42AE3E26-AD20-4703-A52C-69EFF7D3B72C}">
      <dgm:prSet/>
      <dgm:spPr/>
      <dgm:t>
        <a:bodyPr/>
        <a:lstStyle/>
        <a:p>
          <a:endParaRPr lang="en-US"/>
        </a:p>
      </dgm:t>
    </dgm:pt>
    <dgm:pt modelId="{F89895AB-9D89-4E78-BE9E-1F0A0C0E7D34}">
      <dgm:prSet/>
      <dgm:spPr/>
      <dgm:t>
        <a:bodyPr/>
        <a:lstStyle/>
        <a:p>
          <a:pPr>
            <a:defRPr cap="all"/>
          </a:pPr>
          <a:r>
            <a:rPr lang="en-US"/>
            <a:t>Chemical formula of cylinders content</a:t>
          </a:r>
        </a:p>
      </dgm:t>
    </dgm:pt>
    <dgm:pt modelId="{0A7EE5C4-6293-48E2-B960-0E7EF2545DEC}" type="parTrans" cxnId="{DAEAE93F-E592-40FF-9D23-91EB1A0ACB8B}">
      <dgm:prSet/>
      <dgm:spPr/>
      <dgm:t>
        <a:bodyPr/>
        <a:lstStyle/>
        <a:p>
          <a:endParaRPr lang="en-US"/>
        </a:p>
      </dgm:t>
    </dgm:pt>
    <dgm:pt modelId="{34973AA5-073C-44D0-9678-FA284AECF583}" type="sibTrans" cxnId="{DAEAE93F-E592-40FF-9D23-91EB1A0ACB8B}">
      <dgm:prSet/>
      <dgm:spPr/>
      <dgm:t>
        <a:bodyPr/>
        <a:lstStyle/>
        <a:p>
          <a:endParaRPr lang="en-US"/>
        </a:p>
      </dgm:t>
    </dgm:pt>
    <dgm:pt modelId="{4D96D0F4-F237-4259-9696-F5ADBD04F6F9}">
      <dgm:prSet/>
      <dgm:spPr/>
      <dgm:t>
        <a:bodyPr/>
        <a:lstStyle/>
        <a:p>
          <a:pPr>
            <a:defRPr cap="all"/>
          </a:pPr>
          <a:r>
            <a:rPr lang="en-US"/>
            <a:t>Tare weight (weight of empty cylinder)</a:t>
          </a:r>
        </a:p>
      </dgm:t>
    </dgm:pt>
    <dgm:pt modelId="{9AC7048B-9BE1-4CF7-89B9-8B85F7879A87}" type="parTrans" cxnId="{390D8F86-1ECB-4FD7-A8AF-B883E2F9B4BA}">
      <dgm:prSet/>
      <dgm:spPr/>
      <dgm:t>
        <a:bodyPr/>
        <a:lstStyle/>
        <a:p>
          <a:endParaRPr lang="en-US"/>
        </a:p>
      </dgm:t>
    </dgm:pt>
    <dgm:pt modelId="{0A37EB7E-43A8-450E-8C62-BD2B5E379B02}" type="sibTrans" cxnId="{390D8F86-1ECB-4FD7-A8AF-B883E2F9B4BA}">
      <dgm:prSet/>
      <dgm:spPr/>
      <dgm:t>
        <a:bodyPr/>
        <a:lstStyle/>
        <a:p>
          <a:endParaRPr lang="en-US"/>
        </a:p>
      </dgm:t>
    </dgm:pt>
    <dgm:pt modelId="{BA025F8C-F432-459A-9FAA-424EA842CD68}" type="pres">
      <dgm:prSet presAssocID="{D3AB673F-492E-4D35-8436-25B18132E4AC}" presName="root" presStyleCnt="0">
        <dgm:presLayoutVars>
          <dgm:dir/>
          <dgm:resizeHandles val="exact"/>
        </dgm:presLayoutVars>
      </dgm:prSet>
      <dgm:spPr/>
    </dgm:pt>
    <dgm:pt modelId="{6A5A5DBF-55CF-4A54-A6BD-C3D11DC902F9}" type="pres">
      <dgm:prSet presAssocID="{2EF02F44-D4EB-4356-8360-F99039043FB8}" presName="compNode" presStyleCnt="0"/>
      <dgm:spPr/>
    </dgm:pt>
    <dgm:pt modelId="{E681B728-B028-44E8-9E07-06FE5A34B04E}" type="pres">
      <dgm:prSet presAssocID="{2EF02F44-D4EB-4356-8360-F99039043FB8}" presName="iconBgRect" presStyleLbl="bgShp" presStyleIdx="0" presStyleCnt="4"/>
      <dgm:spPr>
        <a:prstGeom prst="round2DiagRect">
          <a:avLst>
            <a:gd name="adj1" fmla="val 29727"/>
            <a:gd name="adj2" fmla="val 0"/>
          </a:avLst>
        </a:prstGeom>
      </dgm:spPr>
    </dgm:pt>
    <dgm:pt modelId="{D8944DCA-B1BC-4565-9B4B-D9B8A0BD38A5}" type="pres">
      <dgm:prSet presAssocID="{2EF02F44-D4EB-4356-8360-F99039043FB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l center"/>
        </a:ext>
      </dgm:extLst>
    </dgm:pt>
    <dgm:pt modelId="{BA900570-F36A-4722-A1ED-F77E23099ACA}" type="pres">
      <dgm:prSet presAssocID="{2EF02F44-D4EB-4356-8360-F99039043FB8}" presName="spaceRect" presStyleCnt="0"/>
      <dgm:spPr/>
    </dgm:pt>
    <dgm:pt modelId="{90CEA7CB-4F22-4A1A-B951-C8519C10B636}" type="pres">
      <dgm:prSet presAssocID="{2EF02F44-D4EB-4356-8360-F99039043FB8}" presName="textRect" presStyleLbl="revTx" presStyleIdx="0" presStyleCnt="4">
        <dgm:presLayoutVars>
          <dgm:chMax val="1"/>
          <dgm:chPref val="1"/>
        </dgm:presLayoutVars>
      </dgm:prSet>
      <dgm:spPr/>
    </dgm:pt>
    <dgm:pt modelId="{8E00F129-F784-4EA3-9D0C-91F0602F53E2}" type="pres">
      <dgm:prSet presAssocID="{A7A1B7D4-8B8E-4CC6-B9E2-186AE9875825}" presName="sibTrans" presStyleCnt="0"/>
      <dgm:spPr/>
    </dgm:pt>
    <dgm:pt modelId="{74333F3D-D0FC-4255-A8E8-B4216F4DBCB5}" type="pres">
      <dgm:prSet presAssocID="{FD9994A2-F201-4656-AF44-CF641ADC19EE}" presName="compNode" presStyleCnt="0"/>
      <dgm:spPr/>
    </dgm:pt>
    <dgm:pt modelId="{7910394A-99C4-4365-84F4-9F68603AED16}" type="pres">
      <dgm:prSet presAssocID="{FD9994A2-F201-4656-AF44-CF641ADC19EE}" presName="iconBgRect" presStyleLbl="bgShp" presStyleIdx="1" presStyleCnt="4"/>
      <dgm:spPr>
        <a:prstGeom prst="round2DiagRect">
          <a:avLst>
            <a:gd name="adj1" fmla="val 29727"/>
            <a:gd name="adj2" fmla="val 0"/>
          </a:avLst>
        </a:prstGeom>
      </dgm:spPr>
    </dgm:pt>
    <dgm:pt modelId="{ED530E57-D971-499D-8FCE-1099F5279902}" type="pres">
      <dgm:prSet presAssocID="{FD9994A2-F201-4656-AF44-CF641ADC19E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BDAE3B7A-3C11-4ED9-B4A5-58BE098FBDA9}" type="pres">
      <dgm:prSet presAssocID="{FD9994A2-F201-4656-AF44-CF641ADC19EE}" presName="spaceRect" presStyleCnt="0"/>
      <dgm:spPr/>
    </dgm:pt>
    <dgm:pt modelId="{531C3305-4A3A-4B85-9B66-74D086D5DB19}" type="pres">
      <dgm:prSet presAssocID="{FD9994A2-F201-4656-AF44-CF641ADC19EE}" presName="textRect" presStyleLbl="revTx" presStyleIdx="1" presStyleCnt="4">
        <dgm:presLayoutVars>
          <dgm:chMax val="1"/>
          <dgm:chPref val="1"/>
        </dgm:presLayoutVars>
      </dgm:prSet>
      <dgm:spPr/>
    </dgm:pt>
    <dgm:pt modelId="{394DF2B8-892E-46E5-A285-CC5D92C93460}" type="pres">
      <dgm:prSet presAssocID="{DFBEA8E8-0784-4D4A-A9FF-F2430304B4C4}" presName="sibTrans" presStyleCnt="0"/>
      <dgm:spPr/>
    </dgm:pt>
    <dgm:pt modelId="{F9E2C31B-6775-4398-9A9E-730228194599}" type="pres">
      <dgm:prSet presAssocID="{F89895AB-9D89-4E78-BE9E-1F0A0C0E7D34}" presName="compNode" presStyleCnt="0"/>
      <dgm:spPr/>
    </dgm:pt>
    <dgm:pt modelId="{9B77E734-2AA4-4DA0-B749-72CE7C4CC5F6}" type="pres">
      <dgm:prSet presAssocID="{F89895AB-9D89-4E78-BE9E-1F0A0C0E7D34}" presName="iconBgRect" presStyleLbl="bgShp" presStyleIdx="2" presStyleCnt="4"/>
      <dgm:spPr>
        <a:prstGeom prst="round2DiagRect">
          <a:avLst>
            <a:gd name="adj1" fmla="val 29727"/>
            <a:gd name="adj2" fmla="val 0"/>
          </a:avLst>
        </a:prstGeom>
      </dgm:spPr>
    </dgm:pt>
    <dgm:pt modelId="{C193276E-830B-4256-9153-A519D40BE6BD}" type="pres">
      <dgm:prSet presAssocID="{F89895AB-9D89-4E78-BE9E-1F0A0C0E7D3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ask"/>
        </a:ext>
      </dgm:extLst>
    </dgm:pt>
    <dgm:pt modelId="{08EBF8B7-1FB0-4157-99FE-6B9A632F71C6}" type="pres">
      <dgm:prSet presAssocID="{F89895AB-9D89-4E78-BE9E-1F0A0C0E7D34}" presName="spaceRect" presStyleCnt="0"/>
      <dgm:spPr/>
    </dgm:pt>
    <dgm:pt modelId="{1A439007-4FE3-4F93-A8D2-5D2C27D4D189}" type="pres">
      <dgm:prSet presAssocID="{F89895AB-9D89-4E78-BE9E-1F0A0C0E7D34}" presName="textRect" presStyleLbl="revTx" presStyleIdx="2" presStyleCnt="4">
        <dgm:presLayoutVars>
          <dgm:chMax val="1"/>
          <dgm:chPref val="1"/>
        </dgm:presLayoutVars>
      </dgm:prSet>
      <dgm:spPr/>
    </dgm:pt>
    <dgm:pt modelId="{CF830E75-0BF7-4624-A511-642BC5D7A532}" type="pres">
      <dgm:prSet presAssocID="{34973AA5-073C-44D0-9678-FA284AECF583}" presName="sibTrans" presStyleCnt="0"/>
      <dgm:spPr/>
    </dgm:pt>
    <dgm:pt modelId="{74BC5F2C-040E-473D-8353-194C94D052C3}" type="pres">
      <dgm:prSet presAssocID="{4D96D0F4-F237-4259-9696-F5ADBD04F6F9}" presName="compNode" presStyleCnt="0"/>
      <dgm:spPr/>
    </dgm:pt>
    <dgm:pt modelId="{38F408EA-1A8E-46B4-B359-9DE80F533320}" type="pres">
      <dgm:prSet presAssocID="{4D96D0F4-F237-4259-9696-F5ADBD04F6F9}" presName="iconBgRect" presStyleLbl="bgShp" presStyleIdx="3" presStyleCnt="4"/>
      <dgm:spPr>
        <a:prstGeom prst="round2DiagRect">
          <a:avLst>
            <a:gd name="adj1" fmla="val 29727"/>
            <a:gd name="adj2" fmla="val 0"/>
          </a:avLst>
        </a:prstGeom>
      </dgm:spPr>
    </dgm:pt>
    <dgm:pt modelId="{3D08AE5C-0AD1-4A67-BA13-D504C2FA2986}" type="pres">
      <dgm:prSet presAssocID="{4D96D0F4-F237-4259-9696-F5ADBD04F6F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ale"/>
        </a:ext>
      </dgm:extLst>
    </dgm:pt>
    <dgm:pt modelId="{912E78A0-9EC0-46A0-B65C-71AC963CA1AB}" type="pres">
      <dgm:prSet presAssocID="{4D96D0F4-F237-4259-9696-F5ADBD04F6F9}" presName="spaceRect" presStyleCnt="0"/>
      <dgm:spPr/>
    </dgm:pt>
    <dgm:pt modelId="{97471A46-4178-4CD2-9790-69CB35BED574}" type="pres">
      <dgm:prSet presAssocID="{4D96D0F4-F237-4259-9696-F5ADBD04F6F9}" presName="textRect" presStyleLbl="revTx" presStyleIdx="3" presStyleCnt="4">
        <dgm:presLayoutVars>
          <dgm:chMax val="1"/>
          <dgm:chPref val="1"/>
        </dgm:presLayoutVars>
      </dgm:prSet>
      <dgm:spPr/>
    </dgm:pt>
  </dgm:ptLst>
  <dgm:cxnLst>
    <dgm:cxn modelId="{39E7DA1D-9B98-4AB7-A08E-CC265A99C42D}" type="presOf" srcId="{FD9994A2-F201-4656-AF44-CF641ADC19EE}" destId="{531C3305-4A3A-4B85-9B66-74D086D5DB19}" srcOrd="0" destOrd="0" presId="urn:microsoft.com/office/officeart/2018/5/layout/IconLeafLabelList"/>
    <dgm:cxn modelId="{42AE3E26-AD20-4703-A52C-69EFF7D3B72C}" srcId="{D3AB673F-492E-4D35-8436-25B18132E4AC}" destId="{FD9994A2-F201-4656-AF44-CF641ADC19EE}" srcOrd="1" destOrd="0" parTransId="{A24FD8F9-C5CB-44B3-8589-72D967BE77E8}" sibTransId="{DFBEA8E8-0784-4D4A-A9FF-F2430304B4C4}"/>
    <dgm:cxn modelId="{F413E22B-C5D1-45C6-9834-038E920E36E3}" type="presOf" srcId="{F89895AB-9D89-4E78-BE9E-1F0A0C0E7D34}" destId="{1A439007-4FE3-4F93-A8D2-5D2C27D4D189}" srcOrd="0" destOrd="0" presId="urn:microsoft.com/office/officeart/2018/5/layout/IconLeafLabelList"/>
    <dgm:cxn modelId="{DAEAE93F-E592-40FF-9D23-91EB1A0ACB8B}" srcId="{D3AB673F-492E-4D35-8436-25B18132E4AC}" destId="{F89895AB-9D89-4E78-BE9E-1F0A0C0E7D34}" srcOrd="2" destOrd="0" parTransId="{0A7EE5C4-6293-48E2-B960-0E7EF2545DEC}" sibTransId="{34973AA5-073C-44D0-9678-FA284AECF583}"/>
    <dgm:cxn modelId="{1B31F355-B3B4-454D-92B9-6ED79DD75118}" type="presOf" srcId="{2EF02F44-D4EB-4356-8360-F99039043FB8}" destId="{90CEA7CB-4F22-4A1A-B951-C8519C10B636}" srcOrd="0" destOrd="0" presId="urn:microsoft.com/office/officeart/2018/5/layout/IconLeafLabelList"/>
    <dgm:cxn modelId="{FB504B80-65C2-4BAC-A8DE-03515597D738}" srcId="{D3AB673F-492E-4D35-8436-25B18132E4AC}" destId="{2EF02F44-D4EB-4356-8360-F99039043FB8}" srcOrd="0" destOrd="0" parTransId="{7387E530-E9B9-441D-817F-05B50A429696}" sibTransId="{A7A1B7D4-8B8E-4CC6-B9E2-186AE9875825}"/>
    <dgm:cxn modelId="{390D8F86-1ECB-4FD7-A8AF-B883E2F9B4BA}" srcId="{D3AB673F-492E-4D35-8436-25B18132E4AC}" destId="{4D96D0F4-F237-4259-9696-F5ADBD04F6F9}" srcOrd="3" destOrd="0" parTransId="{9AC7048B-9BE1-4CF7-89B9-8B85F7879A87}" sibTransId="{0A37EB7E-43A8-450E-8C62-BD2B5E379B02}"/>
    <dgm:cxn modelId="{68E2F8B0-F25D-44B2-980D-E9E6EDBC1F0B}" type="presOf" srcId="{D3AB673F-492E-4D35-8436-25B18132E4AC}" destId="{BA025F8C-F432-459A-9FAA-424EA842CD68}" srcOrd="0" destOrd="0" presId="urn:microsoft.com/office/officeart/2018/5/layout/IconLeafLabelList"/>
    <dgm:cxn modelId="{E9DE32F2-38DD-42D3-B4CA-4653E37676B7}" type="presOf" srcId="{4D96D0F4-F237-4259-9696-F5ADBD04F6F9}" destId="{97471A46-4178-4CD2-9790-69CB35BED574}" srcOrd="0" destOrd="0" presId="urn:microsoft.com/office/officeart/2018/5/layout/IconLeafLabelList"/>
    <dgm:cxn modelId="{024FD9E3-266F-45B8-80EB-693DC34BFC8D}" type="presParOf" srcId="{BA025F8C-F432-459A-9FAA-424EA842CD68}" destId="{6A5A5DBF-55CF-4A54-A6BD-C3D11DC902F9}" srcOrd="0" destOrd="0" presId="urn:microsoft.com/office/officeart/2018/5/layout/IconLeafLabelList"/>
    <dgm:cxn modelId="{ECE5570D-8E11-43F8-A46C-F9B5AE24EE50}" type="presParOf" srcId="{6A5A5DBF-55CF-4A54-A6BD-C3D11DC902F9}" destId="{E681B728-B028-44E8-9E07-06FE5A34B04E}" srcOrd="0" destOrd="0" presId="urn:microsoft.com/office/officeart/2018/5/layout/IconLeafLabelList"/>
    <dgm:cxn modelId="{6037E58F-9A03-412B-8F8C-2226CB2DAB80}" type="presParOf" srcId="{6A5A5DBF-55CF-4A54-A6BD-C3D11DC902F9}" destId="{D8944DCA-B1BC-4565-9B4B-D9B8A0BD38A5}" srcOrd="1" destOrd="0" presId="urn:microsoft.com/office/officeart/2018/5/layout/IconLeafLabelList"/>
    <dgm:cxn modelId="{F56EC0DC-64B9-4EB7-BF67-5D5283A06750}" type="presParOf" srcId="{6A5A5DBF-55CF-4A54-A6BD-C3D11DC902F9}" destId="{BA900570-F36A-4722-A1ED-F77E23099ACA}" srcOrd="2" destOrd="0" presId="urn:microsoft.com/office/officeart/2018/5/layout/IconLeafLabelList"/>
    <dgm:cxn modelId="{F8D39BE2-A59D-4E91-B750-2E3BFEA1DFE1}" type="presParOf" srcId="{6A5A5DBF-55CF-4A54-A6BD-C3D11DC902F9}" destId="{90CEA7CB-4F22-4A1A-B951-C8519C10B636}" srcOrd="3" destOrd="0" presId="urn:microsoft.com/office/officeart/2018/5/layout/IconLeafLabelList"/>
    <dgm:cxn modelId="{01EE27B1-5984-43D1-9814-EC3776FD9AD7}" type="presParOf" srcId="{BA025F8C-F432-459A-9FAA-424EA842CD68}" destId="{8E00F129-F784-4EA3-9D0C-91F0602F53E2}" srcOrd="1" destOrd="0" presId="urn:microsoft.com/office/officeart/2018/5/layout/IconLeafLabelList"/>
    <dgm:cxn modelId="{144FBF16-0EBC-4177-8F83-62245390C214}" type="presParOf" srcId="{BA025F8C-F432-459A-9FAA-424EA842CD68}" destId="{74333F3D-D0FC-4255-A8E8-B4216F4DBCB5}" srcOrd="2" destOrd="0" presId="urn:microsoft.com/office/officeart/2018/5/layout/IconLeafLabelList"/>
    <dgm:cxn modelId="{D6651B25-97F2-4BB3-90F1-43E70D08DCEC}" type="presParOf" srcId="{74333F3D-D0FC-4255-A8E8-B4216F4DBCB5}" destId="{7910394A-99C4-4365-84F4-9F68603AED16}" srcOrd="0" destOrd="0" presId="urn:microsoft.com/office/officeart/2018/5/layout/IconLeafLabelList"/>
    <dgm:cxn modelId="{213CE7E6-978B-4629-A36F-B1A8982ACCE3}" type="presParOf" srcId="{74333F3D-D0FC-4255-A8E8-B4216F4DBCB5}" destId="{ED530E57-D971-499D-8FCE-1099F5279902}" srcOrd="1" destOrd="0" presId="urn:microsoft.com/office/officeart/2018/5/layout/IconLeafLabelList"/>
    <dgm:cxn modelId="{B9951A88-4491-432B-B13C-0864A32A4A1D}" type="presParOf" srcId="{74333F3D-D0FC-4255-A8E8-B4216F4DBCB5}" destId="{BDAE3B7A-3C11-4ED9-B4A5-58BE098FBDA9}" srcOrd="2" destOrd="0" presId="urn:microsoft.com/office/officeart/2018/5/layout/IconLeafLabelList"/>
    <dgm:cxn modelId="{981806B6-8457-4347-9C81-51BDAC2943B8}" type="presParOf" srcId="{74333F3D-D0FC-4255-A8E8-B4216F4DBCB5}" destId="{531C3305-4A3A-4B85-9B66-74D086D5DB19}" srcOrd="3" destOrd="0" presId="urn:microsoft.com/office/officeart/2018/5/layout/IconLeafLabelList"/>
    <dgm:cxn modelId="{AE110853-FC7C-4A9B-B9BD-20F566B6AFAD}" type="presParOf" srcId="{BA025F8C-F432-459A-9FAA-424EA842CD68}" destId="{394DF2B8-892E-46E5-A285-CC5D92C93460}" srcOrd="3" destOrd="0" presId="urn:microsoft.com/office/officeart/2018/5/layout/IconLeafLabelList"/>
    <dgm:cxn modelId="{AA05D226-5F4B-42A1-AA49-3FBAAC91B46D}" type="presParOf" srcId="{BA025F8C-F432-459A-9FAA-424EA842CD68}" destId="{F9E2C31B-6775-4398-9A9E-730228194599}" srcOrd="4" destOrd="0" presId="urn:microsoft.com/office/officeart/2018/5/layout/IconLeafLabelList"/>
    <dgm:cxn modelId="{D39EB166-FDB5-4488-A48E-39AEC0E493E7}" type="presParOf" srcId="{F9E2C31B-6775-4398-9A9E-730228194599}" destId="{9B77E734-2AA4-4DA0-B749-72CE7C4CC5F6}" srcOrd="0" destOrd="0" presId="urn:microsoft.com/office/officeart/2018/5/layout/IconLeafLabelList"/>
    <dgm:cxn modelId="{B93678A5-49D0-4BE9-A90A-21516E955EFE}" type="presParOf" srcId="{F9E2C31B-6775-4398-9A9E-730228194599}" destId="{C193276E-830B-4256-9153-A519D40BE6BD}" srcOrd="1" destOrd="0" presId="urn:microsoft.com/office/officeart/2018/5/layout/IconLeafLabelList"/>
    <dgm:cxn modelId="{7198F75F-8501-4378-9CC6-99C3DD2F7BF6}" type="presParOf" srcId="{F9E2C31B-6775-4398-9A9E-730228194599}" destId="{08EBF8B7-1FB0-4157-99FE-6B9A632F71C6}" srcOrd="2" destOrd="0" presId="urn:microsoft.com/office/officeart/2018/5/layout/IconLeafLabelList"/>
    <dgm:cxn modelId="{77B66D09-152A-4421-9A38-5F19417DB445}" type="presParOf" srcId="{F9E2C31B-6775-4398-9A9E-730228194599}" destId="{1A439007-4FE3-4F93-A8D2-5D2C27D4D189}" srcOrd="3" destOrd="0" presId="urn:microsoft.com/office/officeart/2018/5/layout/IconLeafLabelList"/>
    <dgm:cxn modelId="{C6C6962A-45D6-4383-8177-E932842A842B}" type="presParOf" srcId="{BA025F8C-F432-459A-9FAA-424EA842CD68}" destId="{CF830E75-0BF7-4624-A511-642BC5D7A532}" srcOrd="5" destOrd="0" presId="urn:microsoft.com/office/officeart/2018/5/layout/IconLeafLabelList"/>
    <dgm:cxn modelId="{17A4F7C6-1036-4BE4-B765-C91570451F7F}" type="presParOf" srcId="{BA025F8C-F432-459A-9FAA-424EA842CD68}" destId="{74BC5F2C-040E-473D-8353-194C94D052C3}" srcOrd="6" destOrd="0" presId="urn:microsoft.com/office/officeart/2018/5/layout/IconLeafLabelList"/>
    <dgm:cxn modelId="{D396FDFC-431D-4DF3-AAC7-6D50789C8AD1}" type="presParOf" srcId="{74BC5F2C-040E-473D-8353-194C94D052C3}" destId="{38F408EA-1A8E-46B4-B359-9DE80F533320}" srcOrd="0" destOrd="0" presId="urn:microsoft.com/office/officeart/2018/5/layout/IconLeafLabelList"/>
    <dgm:cxn modelId="{8934C0FE-5B5A-4727-9178-3D830E15CCBB}" type="presParOf" srcId="{74BC5F2C-040E-473D-8353-194C94D052C3}" destId="{3D08AE5C-0AD1-4A67-BA13-D504C2FA2986}" srcOrd="1" destOrd="0" presId="urn:microsoft.com/office/officeart/2018/5/layout/IconLeafLabelList"/>
    <dgm:cxn modelId="{D6F09582-C131-4767-96A7-AE247FACFD47}" type="presParOf" srcId="{74BC5F2C-040E-473D-8353-194C94D052C3}" destId="{912E78A0-9EC0-46A0-B65C-71AC963CA1AB}" srcOrd="2" destOrd="0" presId="urn:microsoft.com/office/officeart/2018/5/layout/IconLeafLabelList"/>
    <dgm:cxn modelId="{D8F42781-4D76-4010-B305-5BFCEF5ADC6A}" type="presParOf" srcId="{74BC5F2C-040E-473D-8353-194C94D052C3}" destId="{97471A46-4178-4CD2-9790-69CB35BED574}"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81B728-B028-44E8-9E07-06FE5A34B04E}">
      <dsp:nvSpPr>
        <dsp:cNvPr id="0" name=""/>
        <dsp:cNvSpPr/>
      </dsp:nvSpPr>
      <dsp:spPr>
        <a:xfrm>
          <a:off x="973190" y="785492"/>
          <a:ext cx="1264141" cy="126414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944DCA-B1BC-4565-9B4B-D9B8A0BD38A5}">
      <dsp:nvSpPr>
        <dsp:cNvPr id="0" name=""/>
        <dsp:cNvSpPr/>
      </dsp:nvSpPr>
      <dsp:spPr>
        <a:xfrm>
          <a:off x="1242597" y="1054900"/>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CEA7CB-4F22-4A1A-B951-C8519C10B636}">
      <dsp:nvSpPr>
        <dsp:cNvPr id="0" name=""/>
        <dsp:cNvSpPr/>
      </dsp:nvSpPr>
      <dsp:spPr>
        <a:xfrm>
          <a:off x="569079" y="2443382"/>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Service pressure</a:t>
          </a:r>
        </a:p>
      </dsp:txBody>
      <dsp:txXfrm>
        <a:off x="569079" y="2443382"/>
        <a:ext cx="2072362" cy="720000"/>
      </dsp:txXfrm>
    </dsp:sp>
    <dsp:sp modelId="{7910394A-99C4-4365-84F4-9F68603AED16}">
      <dsp:nvSpPr>
        <dsp:cNvPr id="0" name=""/>
        <dsp:cNvSpPr/>
      </dsp:nvSpPr>
      <dsp:spPr>
        <a:xfrm>
          <a:off x="3408216" y="785492"/>
          <a:ext cx="1264141" cy="126414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530E57-D971-499D-8FCE-1099F5279902}">
      <dsp:nvSpPr>
        <dsp:cNvPr id="0" name=""/>
        <dsp:cNvSpPr/>
      </dsp:nvSpPr>
      <dsp:spPr>
        <a:xfrm>
          <a:off x="3677623" y="1054900"/>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1C3305-4A3A-4B85-9B66-74D086D5DB19}">
      <dsp:nvSpPr>
        <dsp:cNvPr id="0" name=""/>
        <dsp:cNvSpPr/>
      </dsp:nvSpPr>
      <dsp:spPr>
        <a:xfrm>
          <a:off x="3004105" y="2443382"/>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Dates of test performed</a:t>
          </a:r>
        </a:p>
      </dsp:txBody>
      <dsp:txXfrm>
        <a:off x="3004105" y="2443382"/>
        <a:ext cx="2072362" cy="720000"/>
      </dsp:txXfrm>
    </dsp:sp>
    <dsp:sp modelId="{9B77E734-2AA4-4DA0-B749-72CE7C4CC5F6}">
      <dsp:nvSpPr>
        <dsp:cNvPr id="0" name=""/>
        <dsp:cNvSpPr/>
      </dsp:nvSpPr>
      <dsp:spPr>
        <a:xfrm>
          <a:off x="5843242" y="785492"/>
          <a:ext cx="1264141" cy="126414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93276E-830B-4256-9153-A519D40BE6BD}">
      <dsp:nvSpPr>
        <dsp:cNvPr id="0" name=""/>
        <dsp:cNvSpPr/>
      </dsp:nvSpPr>
      <dsp:spPr>
        <a:xfrm>
          <a:off x="6112649" y="1054900"/>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439007-4FE3-4F93-A8D2-5D2C27D4D189}">
      <dsp:nvSpPr>
        <dsp:cNvPr id="0" name=""/>
        <dsp:cNvSpPr/>
      </dsp:nvSpPr>
      <dsp:spPr>
        <a:xfrm>
          <a:off x="5439131" y="2443382"/>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Chemical formula of cylinders content</a:t>
          </a:r>
        </a:p>
      </dsp:txBody>
      <dsp:txXfrm>
        <a:off x="5439131" y="2443382"/>
        <a:ext cx="2072362" cy="720000"/>
      </dsp:txXfrm>
    </dsp:sp>
    <dsp:sp modelId="{38F408EA-1A8E-46B4-B359-9DE80F533320}">
      <dsp:nvSpPr>
        <dsp:cNvPr id="0" name=""/>
        <dsp:cNvSpPr/>
      </dsp:nvSpPr>
      <dsp:spPr>
        <a:xfrm>
          <a:off x="8278268" y="785492"/>
          <a:ext cx="1264141" cy="126414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08AE5C-0AD1-4A67-BA13-D504C2FA2986}">
      <dsp:nvSpPr>
        <dsp:cNvPr id="0" name=""/>
        <dsp:cNvSpPr/>
      </dsp:nvSpPr>
      <dsp:spPr>
        <a:xfrm>
          <a:off x="8547675" y="1054900"/>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471A46-4178-4CD2-9790-69CB35BED574}">
      <dsp:nvSpPr>
        <dsp:cNvPr id="0" name=""/>
        <dsp:cNvSpPr/>
      </dsp:nvSpPr>
      <dsp:spPr>
        <a:xfrm>
          <a:off x="7874157" y="2443382"/>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Tare weight (weight of empty cylinder)</a:t>
          </a:r>
        </a:p>
      </dsp:txBody>
      <dsp:txXfrm>
        <a:off x="7874157" y="2443382"/>
        <a:ext cx="2072362"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C52A6-66D5-222A-A5B5-E5727BA727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B1FFF3-B9F6-CF7F-7CD9-4C4A791936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B42347-5B5B-83DD-3ED0-5410304CE9B5}"/>
              </a:ext>
            </a:extLst>
          </p:cNvPr>
          <p:cNvSpPr>
            <a:spLocks noGrp="1"/>
          </p:cNvSpPr>
          <p:nvPr>
            <p:ph type="dt" sz="half" idx="10"/>
          </p:nvPr>
        </p:nvSpPr>
        <p:spPr/>
        <p:txBody>
          <a:bodyPr/>
          <a:lstStyle/>
          <a:p>
            <a:fld id="{2F650ED9-8670-404E-90F9-BA510E98D3E7}" type="datetimeFigureOut">
              <a:rPr lang="en-US" smtClean="0"/>
              <a:t>11/8/2023</a:t>
            </a:fld>
            <a:endParaRPr lang="en-US"/>
          </a:p>
        </p:txBody>
      </p:sp>
      <p:sp>
        <p:nvSpPr>
          <p:cNvPr id="5" name="Footer Placeholder 4">
            <a:extLst>
              <a:ext uri="{FF2B5EF4-FFF2-40B4-BE49-F238E27FC236}">
                <a16:creationId xmlns:a16="http://schemas.microsoft.com/office/drawing/2014/main" id="{6C87E08D-8CCE-77B6-8745-F8765C6315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AD6694-2DE6-0F2A-3459-CF2B0C1C96DE}"/>
              </a:ext>
            </a:extLst>
          </p:cNvPr>
          <p:cNvSpPr>
            <a:spLocks noGrp="1"/>
          </p:cNvSpPr>
          <p:nvPr>
            <p:ph type="sldNum" sz="quarter" idx="12"/>
          </p:nvPr>
        </p:nvSpPr>
        <p:spPr/>
        <p:txBody>
          <a:bodyPr/>
          <a:lstStyle/>
          <a:p>
            <a:fld id="{CD69BB92-DFEB-4F95-963B-D9A6FE16B775}" type="slidenum">
              <a:rPr lang="en-US" smtClean="0"/>
              <a:t>‹#›</a:t>
            </a:fld>
            <a:endParaRPr lang="en-US"/>
          </a:p>
        </p:txBody>
      </p:sp>
    </p:spTree>
    <p:extLst>
      <p:ext uri="{BB962C8B-B14F-4D97-AF65-F5344CB8AC3E}">
        <p14:creationId xmlns:p14="http://schemas.microsoft.com/office/powerpoint/2010/main" val="2231065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32ACF-F3CD-72E7-F272-0672B0648D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222DAC-C670-0E49-C897-42ED51E454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F368DE-24C7-D332-DDCE-D99704D7703B}"/>
              </a:ext>
            </a:extLst>
          </p:cNvPr>
          <p:cNvSpPr>
            <a:spLocks noGrp="1"/>
          </p:cNvSpPr>
          <p:nvPr>
            <p:ph type="dt" sz="half" idx="10"/>
          </p:nvPr>
        </p:nvSpPr>
        <p:spPr/>
        <p:txBody>
          <a:bodyPr/>
          <a:lstStyle/>
          <a:p>
            <a:fld id="{2F650ED9-8670-404E-90F9-BA510E98D3E7}" type="datetimeFigureOut">
              <a:rPr lang="en-US" smtClean="0"/>
              <a:t>11/8/2023</a:t>
            </a:fld>
            <a:endParaRPr lang="en-US"/>
          </a:p>
        </p:txBody>
      </p:sp>
      <p:sp>
        <p:nvSpPr>
          <p:cNvPr id="5" name="Footer Placeholder 4">
            <a:extLst>
              <a:ext uri="{FF2B5EF4-FFF2-40B4-BE49-F238E27FC236}">
                <a16:creationId xmlns:a16="http://schemas.microsoft.com/office/drawing/2014/main" id="{427F2899-C773-6AC8-089E-F5BF75A4E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BAC1B8-A00E-191E-EB2E-04B07F98B1BD}"/>
              </a:ext>
            </a:extLst>
          </p:cNvPr>
          <p:cNvSpPr>
            <a:spLocks noGrp="1"/>
          </p:cNvSpPr>
          <p:nvPr>
            <p:ph type="sldNum" sz="quarter" idx="12"/>
          </p:nvPr>
        </p:nvSpPr>
        <p:spPr/>
        <p:txBody>
          <a:bodyPr/>
          <a:lstStyle/>
          <a:p>
            <a:fld id="{CD69BB92-DFEB-4F95-963B-D9A6FE16B775}" type="slidenum">
              <a:rPr lang="en-US" smtClean="0"/>
              <a:t>‹#›</a:t>
            </a:fld>
            <a:endParaRPr lang="en-US"/>
          </a:p>
        </p:txBody>
      </p:sp>
    </p:spTree>
    <p:extLst>
      <p:ext uri="{BB962C8B-B14F-4D97-AF65-F5344CB8AC3E}">
        <p14:creationId xmlns:p14="http://schemas.microsoft.com/office/powerpoint/2010/main" val="3104533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839FFC-74EA-733A-6FE2-3D646A4F24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265A31-69D2-FDE4-8A26-26CB9DBF7C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D5487-D246-A1B1-5020-8DCC4630D997}"/>
              </a:ext>
            </a:extLst>
          </p:cNvPr>
          <p:cNvSpPr>
            <a:spLocks noGrp="1"/>
          </p:cNvSpPr>
          <p:nvPr>
            <p:ph type="dt" sz="half" idx="10"/>
          </p:nvPr>
        </p:nvSpPr>
        <p:spPr/>
        <p:txBody>
          <a:bodyPr/>
          <a:lstStyle/>
          <a:p>
            <a:fld id="{2F650ED9-8670-404E-90F9-BA510E98D3E7}" type="datetimeFigureOut">
              <a:rPr lang="en-US" smtClean="0"/>
              <a:t>11/8/2023</a:t>
            </a:fld>
            <a:endParaRPr lang="en-US"/>
          </a:p>
        </p:txBody>
      </p:sp>
      <p:sp>
        <p:nvSpPr>
          <p:cNvPr id="5" name="Footer Placeholder 4">
            <a:extLst>
              <a:ext uri="{FF2B5EF4-FFF2-40B4-BE49-F238E27FC236}">
                <a16:creationId xmlns:a16="http://schemas.microsoft.com/office/drawing/2014/main" id="{6EFDEE59-C31A-8F14-2827-80A9673CE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AFF16-8058-EFCE-4774-330DB0AC404C}"/>
              </a:ext>
            </a:extLst>
          </p:cNvPr>
          <p:cNvSpPr>
            <a:spLocks noGrp="1"/>
          </p:cNvSpPr>
          <p:nvPr>
            <p:ph type="sldNum" sz="quarter" idx="12"/>
          </p:nvPr>
        </p:nvSpPr>
        <p:spPr/>
        <p:txBody>
          <a:bodyPr/>
          <a:lstStyle/>
          <a:p>
            <a:fld id="{CD69BB92-DFEB-4F95-963B-D9A6FE16B775}" type="slidenum">
              <a:rPr lang="en-US" smtClean="0"/>
              <a:t>‹#›</a:t>
            </a:fld>
            <a:endParaRPr lang="en-US"/>
          </a:p>
        </p:txBody>
      </p:sp>
    </p:spTree>
    <p:extLst>
      <p:ext uri="{BB962C8B-B14F-4D97-AF65-F5344CB8AC3E}">
        <p14:creationId xmlns:p14="http://schemas.microsoft.com/office/powerpoint/2010/main" val="2484193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F3FE2-7DBE-168A-9D17-207C6B12EA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E27A6B-E4C7-743B-99C5-FD86BF4F39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656FB6-7869-E2AA-2629-9638A41A5038}"/>
              </a:ext>
            </a:extLst>
          </p:cNvPr>
          <p:cNvSpPr>
            <a:spLocks noGrp="1"/>
          </p:cNvSpPr>
          <p:nvPr>
            <p:ph type="dt" sz="half" idx="10"/>
          </p:nvPr>
        </p:nvSpPr>
        <p:spPr/>
        <p:txBody>
          <a:bodyPr/>
          <a:lstStyle/>
          <a:p>
            <a:fld id="{2F650ED9-8670-404E-90F9-BA510E98D3E7}" type="datetimeFigureOut">
              <a:rPr lang="en-US" smtClean="0"/>
              <a:t>11/8/2023</a:t>
            </a:fld>
            <a:endParaRPr lang="en-US"/>
          </a:p>
        </p:txBody>
      </p:sp>
      <p:sp>
        <p:nvSpPr>
          <p:cNvPr id="5" name="Footer Placeholder 4">
            <a:extLst>
              <a:ext uri="{FF2B5EF4-FFF2-40B4-BE49-F238E27FC236}">
                <a16:creationId xmlns:a16="http://schemas.microsoft.com/office/drawing/2014/main" id="{82539095-71C5-5F0E-7E80-AB7E918E0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655B67-FE26-3062-6A1B-5BF0AAD5E035}"/>
              </a:ext>
            </a:extLst>
          </p:cNvPr>
          <p:cNvSpPr>
            <a:spLocks noGrp="1"/>
          </p:cNvSpPr>
          <p:nvPr>
            <p:ph type="sldNum" sz="quarter" idx="12"/>
          </p:nvPr>
        </p:nvSpPr>
        <p:spPr/>
        <p:txBody>
          <a:bodyPr/>
          <a:lstStyle/>
          <a:p>
            <a:fld id="{CD69BB92-DFEB-4F95-963B-D9A6FE16B775}" type="slidenum">
              <a:rPr lang="en-US" smtClean="0"/>
              <a:t>‹#›</a:t>
            </a:fld>
            <a:endParaRPr lang="en-US"/>
          </a:p>
        </p:txBody>
      </p:sp>
    </p:spTree>
    <p:extLst>
      <p:ext uri="{BB962C8B-B14F-4D97-AF65-F5344CB8AC3E}">
        <p14:creationId xmlns:p14="http://schemas.microsoft.com/office/powerpoint/2010/main" val="3566621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67E41-1CF4-5090-C354-225E0B6616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6FFA80-9D77-08F3-8172-4D843F1F61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D93FBF-3846-64BA-986C-BB9D038DDB87}"/>
              </a:ext>
            </a:extLst>
          </p:cNvPr>
          <p:cNvSpPr>
            <a:spLocks noGrp="1"/>
          </p:cNvSpPr>
          <p:nvPr>
            <p:ph type="dt" sz="half" idx="10"/>
          </p:nvPr>
        </p:nvSpPr>
        <p:spPr/>
        <p:txBody>
          <a:bodyPr/>
          <a:lstStyle/>
          <a:p>
            <a:fld id="{2F650ED9-8670-404E-90F9-BA510E98D3E7}" type="datetimeFigureOut">
              <a:rPr lang="en-US" smtClean="0"/>
              <a:t>11/8/2023</a:t>
            </a:fld>
            <a:endParaRPr lang="en-US"/>
          </a:p>
        </p:txBody>
      </p:sp>
      <p:sp>
        <p:nvSpPr>
          <p:cNvPr id="5" name="Footer Placeholder 4">
            <a:extLst>
              <a:ext uri="{FF2B5EF4-FFF2-40B4-BE49-F238E27FC236}">
                <a16:creationId xmlns:a16="http://schemas.microsoft.com/office/drawing/2014/main" id="{B0356D24-09BC-060A-4FC0-3B4DF259F5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7AEEDF-A21F-7886-D77E-11C96A29495F}"/>
              </a:ext>
            </a:extLst>
          </p:cNvPr>
          <p:cNvSpPr>
            <a:spLocks noGrp="1"/>
          </p:cNvSpPr>
          <p:nvPr>
            <p:ph type="sldNum" sz="quarter" idx="12"/>
          </p:nvPr>
        </p:nvSpPr>
        <p:spPr/>
        <p:txBody>
          <a:bodyPr/>
          <a:lstStyle/>
          <a:p>
            <a:fld id="{CD69BB92-DFEB-4F95-963B-D9A6FE16B775}" type="slidenum">
              <a:rPr lang="en-US" smtClean="0"/>
              <a:t>‹#›</a:t>
            </a:fld>
            <a:endParaRPr lang="en-US"/>
          </a:p>
        </p:txBody>
      </p:sp>
    </p:spTree>
    <p:extLst>
      <p:ext uri="{BB962C8B-B14F-4D97-AF65-F5344CB8AC3E}">
        <p14:creationId xmlns:p14="http://schemas.microsoft.com/office/powerpoint/2010/main" val="3428049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44D1-247F-15AC-420A-C8369372F4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5293D5-0EED-60BF-A19F-C65B6FA7E3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C68B5B-960C-B9E6-D2AB-FD95400EC6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43EA5D-A85F-22B0-93A2-F3E1F362BB19}"/>
              </a:ext>
            </a:extLst>
          </p:cNvPr>
          <p:cNvSpPr>
            <a:spLocks noGrp="1"/>
          </p:cNvSpPr>
          <p:nvPr>
            <p:ph type="dt" sz="half" idx="10"/>
          </p:nvPr>
        </p:nvSpPr>
        <p:spPr/>
        <p:txBody>
          <a:bodyPr/>
          <a:lstStyle/>
          <a:p>
            <a:fld id="{2F650ED9-8670-404E-90F9-BA510E98D3E7}" type="datetimeFigureOut">
              <a:rPr lang="en-US" smtClean="0"/>
              <a:t>11/8/2023</a:t>
            </a:fld>
            <a:endParaRPr lang="en-US"/>
          </a:p>
        </p:txBody>
      </p:sp>
      <p:sp>
        <p:nvSpPr>
          <p:cNvPr id="6" name="Footer Placeholder 5">
            <a:extLst>
              <a:ext uri="{FF2B5EF4-FFF2-40B4-BE49-F238E27FC236}">
                <a16:creationId xmlns:a16="http://schemas.microsoft.com/office/drawing/2014/main" id="{95FF2367-E4E0-6F8E-7DE4-BE344B87F1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77163B-9CAA-4013-9032-20FE72FD8E9B}"/>
              </a:ext>
            </a:extLst>
          </p:cNvPr>
          <p:cNvSpPr>
            <a:spLocks noGrp="1"/>
          </p:cNvSpPr>
          <p:nvPr>
            <p:ph type="sldNum" sz="quarter" idx="12"/>
          </p:nvPr>
        </p:nvSpPr>
        <p:spPr/>
        <p:txBody>
          <a:bodyPr/>
          <a:lstStyle/>
          <a:p>
            <a:fld id="{CD69BB92-DFEB-4F95-963B-D9A6FE16B775}" type="slidenum">
              <a:rPr lang="en-US" smtClean="0"/>
              <a:t>‹#›</a:t>
            </a:fld>
            <a:endParaRPr lang="en-US"/>
          </a:p>
        </p:txBody>
      </p:sp>
    </p:spTree>
    <p:extLst>
      <p:ext uri="{BB962C8B-B14F-4D97-AF65-F5344CB8AC3E}">
        <p14:creationId xmlns:p14="http://schemas.microsoft.com/office/powerpoint/2010/main" val="728441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DD270-CD0D-565F-75A3-CADF4129D9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9BE6CA-F8D3-9F49-9BA2-A6485D57AA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A50E3A-B87D-8B69-0BF2-FE8AE2D5A3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393885-7285-43A5-62A6-50D842CBE7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AD3F2-A5A7-6091-99B1-122B238632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A10626-4561-D247-90A4-4EC053C15352}"/>
              </a:ext>
            </a:extLst>
          </p:cNvPr>
          <p:cNvSpPr>
            <a:spLocks noGrp="1"/>
          </p:cNvSpPr>
          <p:nvPr>
            <p:ph type="dt" sz="half" idx="10"/>
          </p:nvPr>
        </p:nvSpPr>
        <p:spPr/>
        <p:txBody>
          <a:bodyPr/>
          <a:lstStyle/>
          <a:p>
            <a:fld id="{2F650ED9-8670-404E-90F9-BA510E98D3E7}" type="datetimeFigureOut">
              <a:rPr lang="en-US" smtClean="0"/>
              <a:t>11/8/2023</a:t>
            </a:fld>
            <a:endParaRPr lang="en-US"/>
          </a:p>
        </p:txBody>
      </p:sp>
      <p:sp>
        <p:nvSpPr>
          <p:cNvPr id="8" name="Footer Placeholder 7">
            <a:extLst>
              <a:ext uri="{FF2B5EF4-FFF2-40B4-BE49-F238E27FC236}">
                <a16:creationId xmlns:a16="http://schemas.microsoft.com/office/drawing/2014/main" id="{B4A595F9-5168-2DE0-5EDF-4E61902499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6C5EEC-F204-9340-559E-62DF8777C135}"/>
              </a:ext>
            </a:extLst>
          </p:cNvPr>
          <p:cNvSpPr>
            <a:spLocks noGrp="1"/>
          </p:cNvSpPr>
          <p:nvPr>
            <p:ph type="sldNum" sz="quarter" idx="12"/>
          </p:nvPr>
        </p:nvSpPr>
        <p:spPr/>
        <p:txBody>
          <a:bodyPr/>
          <a:lstStyle/>
          <a:p>
            <a:fld id="{CD69BB92-DFEB-4F95-963B-D9A6FE16B775}" type="slidenum">
              <a:rPr lang="en-US" smtClean="0"/>
              <a:t>‹#›</a:t>
            </a:fld>
            <a:endParaRPr lang="en-US"/>
          </a:p>
        </p:txBody>
      </p:sp>
    </p:spTree>
    <p:extLst>
      <p:ext uri="{BB962C8B-B14F-4D97-AF65-F5344CB8AC3E}">
        <p14:creationId xmlns:p14="http://schemas.microsoft.com/office/powerpoint/2010/main" val="3287592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39A4-6207-7EBA-AA26-1FEC6971EF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D1CA2B-AC3B-4EA0-1790-D724F32E75BF}"/>
              </a:ext>
            </a:extLst>
          </p:cNvPr>
          <p:cNvSpPr>
            <a:spLocks noGrp="1"/>
          </p:cNvSpPr>
          <p:nvPr>
            <p:ph type="dt" sz="half" idx="10"/>
          </p:nvPr>
        </p:nvSpPr>
        <p:spPr/>
        <p:txBody>
          <a:bodyPr/>
          <a:lstStyle/>
          <a:p>
            <a:fld id="{2F650ED9-8670-404E-90F9-BA510E98D3E7}" type="datetimeFigureOut">
              <a:rPr lang="en-US" smtClean="0"/>
              <a:t>11/8/2023</a:t>
            </a:fld>
            <a:endParaRPr lang="en-US"/>
          </a:p>
        </p:txBody>
      </p:sp>
      <p:sp>
        <p:nvSpPr>
          <p:cNvPr id="4" name="Footer Placeholder 3">
            <a:extLst>
              <a:ext uri="{FF2B5EF4-FFF2-40B4-BE49-F238E27FC236}">
                <a16:creationId xmlns:a16="http://schemas.microsoft.com/office/drawing/2014/main" id="{84E05A61-7949-24CD-7F9C-D115F55D96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B08B58-3B14-DBD5-4D1F-F250B62D3A08}"/>
              </a:ext>
            </a:extLst>
          </p:cNvPr>
          <p:cNvSpPr>
            <a:spLocks noGrp="1"/>
          </p:cNvSpPr>
          <p:nvPr>
            <p:ph type="sldNum" sz="quarter" idx="12"/>
          </p:nvPr>
        </p:nvSpPr>
        <p:spPr/>
        <p:txBody>
          <a:bodyPr/>
          <a:lstStyle/>
          <a:p>
            <a:fld id="{CD69BB92-DFEB-4F95-963B-D9A6FE16B775}" type="slidenum">
              <a:rPr lang="en-US" smtClean="0"/>
              <a:t>‹#›</a:t>
            </a:fld>
            <a:endParaRPr lang="en-US"/>
          </a:p>
        </p:txBody>
      </p:sp>
    </p:spTree>
    <p:extLst>
      <p:ext uri="{BB962C8B-B14F-4D97-AF65-F5344CB8AC3E}">
        <p14:creationId xmlns:p14="http://schemas.microsoft.com/office/powerpoint/2010/main" val="2704107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DE422B-76E6-6143-66B4-745EE821100C}"/>
              </a:ext>
            </a:extLst>
          </p:cNvPr>
          <p:cNvSpPr>
            <a:spLocks noGrp="1"/>
          </p:cNvSpPr>
          <p:nvPr>
            <p:ph type="dt" sz="half" idx="10"/>
          </p:nvPr>
        </p:nvSpPr>
        <p:spPr/>
        <p:txBody>
          <a:bodyPr/>
          <a:lstStyle/>
          <a:p>
            <a:fld id="{2F650ED9-8670-404E-90F9-BA510E98D3E7}" type="datetimeFigureOut">
              <a:rPr lang="en-US" smtClean="0"/>
              <a:t>11/8/2023</a:t>
            </a:fld>
            <a:endParaRPr lang="en-US"/>
          </a:p>
        </p:txBody>
      </p:sp>
      <p:sp>
        <p:nvSpPr>
          <p:cNvPr id="3" name="Footer Placeholder 2">
            <a:extLst>
              <a:ext uri="{FF2B5EF4-FFF2-40B4-BE49-F238E27FC236}">
                <a16:creationId xmlns:a16="http://schemas.microsoft.com/office/drawing/2014/main" id="{A1C1E473-3B9C-5872-4EFF-4162E8C5E6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0D293E-A7E3-B900-6C4C-00A45F2D1BA4}"/>
              </a:ext>
            </a:extLst>
          </p:cNvPr>
          <p:cNvSpPr>
            <a:spLocks noGrp="1"/>
          </p:cNvSpPr>
          <p:nvPr>
            <p:ph type="sldNum" sz="quarter" idx="12"/>
          </p:nvPr>
        </p:nvSpPr>
        <p:spPr/>
        <p:txBody>
          <a:bodyPr/>
          <a:lstStyle/>
          <a:p>
            <a:fld id="{CD69BB92-DFEB-4F95-963B-D9A6FE16B775}" type="slidenum">
              <a:rPr lang="en-US" smtClean="0"/>
              <a:t>‹#›</a:t>
            </a:fld>
            <a:endParaRPr lang="en-US"/>
          </a:p>
        </p:txBody>
      </p:sp>
    </p:spTree>
    <p:extLst>
      <p:ext uri="{BB962C8B-B14F-4D97-AF65-F5344CB8AC3E}">
        <p14:creationId xmlns:p14="http://schemas.microsoft.com/office/powerpoint/2010/main" val="114679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D7EE-B0AC-79FC-C491-973444CE7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84847C-6C29-07FF-5F09-9157C8C670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F256FC-3B62-929D-4AA2-482AFE9CA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F0C136-4C86-676D-055A-28A91AE1928C}"/>
              </a:ext>
            </a:extLst>
          </p:cNvPr>
          <p:cNvSpPr>
            <a:spLocks noGrp="1"/>
          </p:cNvSpPr>
          <p:nvPr>
            <p:ph type="dt" sz="half" idx="10"/>
          </p:nvPr>
        </p:nvSpPr>
        <p:spPr/>
        <p:txBody>
          <a:bodyPr/>
          <a:lstStyle/>
          <a:p>
            <a:fld id="{2F650ED9-8670-404E-90F9-BA510E98D3E7}" type="datetimeFigureOut">
              <a:rPr lang="en-US" smtClean="0"/>
              <a:t>11/8/2023</a:t>
            </a:fld>
            <a:endParaRPr lang="en-US"/>
          </a:p>
        </p:txBody>
      </p:sp>
      <p:sp>
        <p:nvSpPr>
          <p:cNvPr id="6" name="Footer Placeholder 5">
            <a:extLst>
              <a:ext uri="{FF2B5EF4-FFF2-40B4-BE49-F238E27FC236}">
                <a16:creationId xmlns:a16="http://schemas.microsoft.com/office/drawing/2014/main" id="{BD719315-FEFB-6680-A9E3-11CC1BAA55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2CA3AC-0998-91E1-412B-37756A18164D}"/>
              </a:ext>
            </a:extLst>
          </p:cNvPr>
          <p:cNvSpPr>
            <a:spLocks noGrp="1"/>
          </p:cNvSpPr>
          <p:nvPr>
            <p:ph type="sldNum" sz="quarter" idx="12"/>
          </p:nvPr>
        </p:nvSpPr>
        <p:spPr/>
        <p:txBody>
          <a:bodyPr/>
          <a:lstStyle/>
          <a:p>
            <a:fld id="{CD69BB92-DFEB-4F95-963B-D9A6FE16B775}" type="slidenum">
              <a:rPr lang="en-US" smtClean="0"/>
              <a:t>‹#›</a:t>
            </a:fld>
            <a:endParaRPr lang="en-US"/>
          </a:p>
        </p:txBody>
      </p:sp>
    </p:spTree>
    <p:extLst>
      <p:ext uri="{BB962C8B-B14F-4D97-AF65-F5344CB8AC3E}">
        <p14:creationId xmlns:p14="http://schemas.microsoft.com/office/powerpoint/2010/main" val="1982498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23C0C-0804-B62E-357C-AE368D01C3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A8FAA3-8661-E573-03AF-CFC5201E1B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D83CD6-714B-B380-2736-B26AFB66E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7FAADE-8C1C-77F3-F89B-D0A11E3B9FFF}"/>
              </a:ext>
            </a:extLst>
          </p:cNvPr>
          <p:cNvSpPr>
            <a:spLocks noGrp="1"/>
          </p:cNvSpPr>
          <p:nvPr>
            <p:ph type="dt" sz="half" idx="10"/>
          </p:nvPr>
        </p:nvSpPr>
        <p:spPr/>
        <p:txBody>
          <a:bodyPr/>
          <a:lstStyle/>
          <a:p>
            <a:fld id="{2F650ED9-8670-404E-90F9-BA510E98D3E7}" type="datetimeFigureOut">
              <a:rPr lang="en-US" smtClean="0"/>
              <a:t>11/8/2023</a:t>
            </a:fld>
            <a:endParaRPr lang="en-US"/>
          </a:p>
        </p:txBody>
      </p:sp>
      <p:sp>
        <p:nvSpPr>
          <p:cNvPr id="6" name="Footer Placeholder 5">
            <a:extLst>
              <a:ext uri="{FF2B5EF4-FFF2-40B4-BE49-F238E27FC236}">
                <a16:creationId xmlns:a16="http://schemas.microsoft.com/office/drawing/2014/main" id="{79679C69-0BEB-3513-1DA1-8D0428A5E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6110FA-8B90-FC42-607B-1092B2ECA5A6}"/>
              </a:ext>
            </a:extLst>
          </p:cNvPr>
          <p:cNvSpPr>
            <a:spLocks noGrp="1"/>
          </p:cNvSpPr>
          <p:nvPr>
            <p:ph type="sldNum" sz="quarter" idx="12"/>
          </p:nvPr>
        </p:nvSpPr>
        <p:spPr/>
        <p:txBody>
          <a:bodyPr/>
          <a:lstStyle/>
          <a:p>
            <a:fld id="{CD69BB92-DFEB-4F95-963B-D9A6FE16B775}" type="slidenum">
              <a:rPr lang="en-US" smtClean="0"/>
              <a:t>‹#›</a:t>
            </a:fld>
            <a:endParaRPr lang="en-US"/>
          </a:p>
        </p:txBody>
      </p:sp>
    </p:spTree>
    <p:extLst>
      <p:ext uri="{BB962C8B-B14F-4D97-AF65-F5344CB8AC3E}">
        <p14:creationId xmlns:p14="http://schemas.microsoft.com/office/powerpoint/2010/main" val="3604711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B5812B-AEA5-1C5D-2AEC-F6FD0133BD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30DFB4-26E5-0B74-C3D7-B788799492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581785-A378-2FA6-06F4-D5F9A44074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650ED9-8670-404E-90F9-BA510E98D3E7}" type="datetimeFigureOut">
              <a:rPr lang="en-US" smtClean="0"/>
              <a:t>11/8/2023</a:t>
            </a:fld>
            <a:endParaRPr lang="en-US"/>
          </a:p>
        </p:txBody>
      </p:sp>
      <p:sp>
        <p:nvSpPr>
          <p:cNvPr id="5" name="Footer Placeholder 4">
            <a:extLst>
              <a:ext uri="{FF2B5EF4-FFF2-40B4-BE49-F238E27FC236}">
                <a16:creationId xmlns:a16="http://schemas.microsoft.com/office/drawing/2014/main" id="{774E42EF-CC51-5098-A7A3-5D047B20E2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E3FDE6-A242-AD6A-7EA1-28A6FCC3BB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9BB92-DFEB-4F95-963B-D9A6FE16B775}" type="slidenum">
              <a:rPr lang="en-US" smtClean="0"/>
              <a:t>‹#›</a:t>
            </a:fld>
            <a:endParaRPr lang="en-US"/>
          </a:p>
        </p:txBody>
      </p:sp>
    </p:spTree>
    <p:extLst>
      <p:ext uri="{BB962C8B-B14F-4D97-AF65-F5344CB8AC3E}">
        <p14:creationId xmlns:p14="http://schemas.microsoft.com/office/powerpoint/2010/main" val="677757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3" name="Rectangle 1052">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57AC84-A985-499D-484F-CC69F1FF5673}"/>
              </a:ext>
            </a:extLst>
          </p:cNvPr>
          <p:cNvSpPr>
            <a:spLocks noGrp="1"/>
          </p:cNvSpPr>
          <p:nvPr>
            <p:ph type="ctrTitle"/>
          </p:nvPr>
        </p:nvSpPr>
        <p:spPr>
          <a:xfrm>
            <a:off x="728663" y="1422400"/>
            <a:ext cx="4505552" cy="2387600"/>
          </a:xfrm>
        </p:spPr>
        <p:txBody>
          <a:bodyPr>
            <a:normAutofit/>
          </a:bodyPr>
          <a:lstStyle/>
          <a:p>
            <a:pPr algn="l"/>
            <a:r>
              <a:rPr lang="en-US" sz="3900">
                <a:solidFill>
                  <a:schemeClr val="bg1"/>
                </a:solidFill>
              </a:rPr>
              <a:t>ANAESTHSIA MACHINE:        Working Principles</a:t>
            </a:r>
            <a:br>
              <a:rPr lang="en-US" sz="3900">
                <a:solidFill>
                  <a:schemeClr val="bg1"/>
                </a:solidFill>
              </a:rPr>
            </a:br>
            <a:endParaRPr lang="en-US" sz="3900">
              <a:solidFill>
                <a:schemeClr val="bg1"/>
              </a:solidFill>
            </a:endParaRPr>
          </a:p>
        </p:txBody>
      </p:sp>
      <p:sp>
        <p:nvSpPr>
          <p:cNvPr id="3" name="Subtitle 2">
            <a:extLst>
              <a:ext uri="{FF2B5EF4-FFF2-40B4-BE49-F238E27FC236}">
                <a16:creationId xmlns:a16="http://schemas.microsoft.com/office/drawing/2014/main" id="{19C91920-363A-6D16-3126-51F4353392A9}"/>
              </a:ext>
            </a:extLst>
          </p:cNvPr>
          <p:cNvSpPr>
            <a:spLocks noGrp="1"/>
          </p:cNvSpPr>
          <p:nvPr>
            <p:ph type="subTitle" idx="1"/>
          </p:nvPr>
        </p:nvSpPr>
        <p:spPr>
          <a:xfrm>
            <a:off x="-1616925" y="3528045"/>
            <a:ext cx="6523464" cy="1655762"/>
          </a:xfrm>
        </p:spPr>
        <p:txBody>
          <a:bodyPr>
            <a:normAutofit/>
          </a:bodyPr>
          <a:lstStyle/>
          <a:p>
            <a:pPr algn="l"/>
            <a:r>
              <a:rPr lang="en-US" sz="2000" dirty="0">
                <a:solidFill>
                  <a:schemeClr val="bg1"/>
                </a:solidFill>
              </a:rPr>
              <a:t>                                          Presenter: Dr. M Ramya Bhavana</a:t>
            </a:r>
          </a:p>
          <a:p>
            <a:pPr algn="l"/>
            <a:r>
              <a:rPr lang="en-US" sz="2000" dirty="0">
                <a:solidFill>
                  <a:schemeClr val="bg1"/>
                </a:solidFill>
              </a:rPr>
              <a:t>                                          Moderator: Dr Surya Prakash</a:t>
            </a:r>
          </a:p>
          <a:p>
            <a:pPr algn="l"/>
            <a:endParaRPr lang="en-US" sz="2000" dirty="0">
              <a:solidFill>
                <a:schemeClr val="bg1"/>
              </a:solidFill>
            </a:endParaRPr>
          </a:p>
        </p:txBody>
      </p:sp>
      <p:sp>
        <p:nvSpPr>
          <p:cNvPr id="1055" name="Freeform: Shape 1054">
            <a:extLst>
              <a:ext uri="{FF2B5EF4-FFF2-40B4-BE49-F238E27FC236}">
                <a16:creationId xmlns:a16="http://schemas.microsoft.com/office/drawing/2014/main" id="{0277405F-0B4F-4418-B773-1B38814125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30421" y="226893"/>
            <a:ext cx="5968658" cy="6085007"/>
          </a:xfrm>
          <a:custGeom>
            <a:avLst/>
            <a:gdLst>
              <a:gd name="connsiteX0" fmla="*/ 0 w 5968658"/>
              <a:gd name="connsiteY0" fmla="*/ 0 h 6085007"/>
              <a:gd name="connsiteX1" fmla="*/ 3557919 w 5968658"/>
              <a:gd name="connsiteY1" fmla="*/ 0 h 6085007"/>
              <a:gd name="connsiteX2" fmla="*/ 3557919 w 5968658"/>
              <a:gd name="connsiteY2" fmla="*/ 2195749 h 6085007"/>
              <a:gd name="connsiteX3" fmla="*/ 5968658 w 5968658"/>
              <a:gd name="connsiteY3" fmla="*/ 2195749 h 6085007"/>
              <a:gd name="connsiteX4" fmla="*/ 5968658 w 5968658"/>
              <a:gd name="connsiteY4" fmla="*/ 6085007 h 6085007"/>
              <a:gd name="connsiteX5" fmla="*/ 2058230 w 5968658"/>
              <a:gd name="connsiteY5" fmla="*/ 6085007 h 6085007"/>
              <a:gd name="connsiteX6" fmla="*/ 2058230 w 5968658"/>
              <a:gd name="connsiteY6" fmla="*/ 3538657 h 6085007"/>
              <a:gd name="connsiteX7" fmla="*/ 0 w 5968658"/>
              <a:gd name="connsiteY7" fmla="*/ 3538657 h 6085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68658" h="6085007">
                <a:moveTo>
                  <a:pt x="0" y="0"/>
                </a:moveTo>
                <a:lnTo>
                  <a:pt x="3557919" y="0"/>
                </a:lnTo>
                <a:lnTo>
                  <a:pt x="3557919" y="2195749"/>
                </a:lnTo>
                <a:lnTo>
                  <a:pt x="5968658" y="2195749"/>
                </a:lnTo>
                <a:lnTo>
                  <a:pt x="5968658" y="6085007"/>
                </a:lnTo>
                <a:lnTo>
                  <a:pt x="2058230" y="6085007"/>
                </a:lnTo>
                <a:lnTo>
                  <a:pt x="2058230" y="3538657"/>
                </a:lnTo>
                <a:lnTo>
                  <a:pt x="0" y="3538657"/>
                </a:lnTo>
                <a:close/>
              </a:path>
            </a:pathLst>
          </a:custGeom>
          <a:solidFill>
            <a:schemeClr val="tx1">
              <a:lumMod val="95000"/>
              <a:lumOff val="5000"/>
            </a:schemeClr>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medical equipment on wheels&#10;&#10;Description automatically generated">
            <a:extLst>
              <a:ext uri="{FF2B5EF4-FFF2-40B4-BE49-F238E27FC236}">
                <a16:creationId xmlns:a16="http://schemas.microsoft.com/office/drawing/2014/main" id="{1BCE9B82-18B1-5D85-27F0-5966CC62EC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9543" y="2663211"/>
            <a:ext cx="2368644" cy="3408121"/>
          </a:xfrm>
          <a:prstGeom prst="rect">
            <a:avLst/>
          </a:prstGeom>
        </p:spPr>
      </p:pic>
      <p:pic>
        <p:nvPicPr>
          <p:cNvPr id="1026" name="Picture 2" descr="Perseus A500 Anaesthesia Machine from Dräger : Get Quote, RFQ, Price or Buy">
            <a:extLst>
              <a:ext uri="{FF2B5EF4-FFF2-40B4-BE49-F238E27FC236}">
                <a16:creationId xmlns:a16="http://schemas.microsoft.com/office/drawing/2014/main" id="{14E3B8E1-9FFA-937E-693C-80C786A6151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56393" y="713592"/>
            <a:ext cx="3105975" cy="2565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836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7ACC5488-A601-F538-E6CA-1F42D3CD844D}"/>
              </a:ext>
            </a:extLst>
          </p:cNvPr>
          <p:cNvSpPr>
            <a:spLocks noGrp="1"/>
          </p:cNvSpPr>
          <p:nvPr>
            <p:ph type="title"/>
          </p:nvPr>
        </p:nvSpPr>
        <p:spPr>
          <a:xfrm>
            <a:off x="922635" y="1250575"/>
            <a:ext cx="4604274" cy="4163210"/>
          </a:xfrm>
        </p:spPr>
        <p:txBody>
          <a:bodyPr anchor="ctr">
            <a:normAutofit/>
          </a:bodyPr>
          <a:lstStyle/>
          <a:p>
            <a:r>
              <a:rPr lang="en-US" sz="6800">
                <a:solidFill>
                  <a:schemeClr val="bg1"/>
                </a:solidFill>
              </a:rPr>
              <a:t>Material with which Cylinders are made of </a:t>
            </a:r>
          </a:p>
        </p:txBody>
      </p:sp>
      <p:sp>
        <p:nvSpPr>
          <p:cNvPr id="10" name="Rectangle 9">
            <a:extLst>
              <a:ext uri="{FF2B5EF4-FFF2-40B4-BE49-F238E27FC236}">
                <a16:creationId xmlns:a16="http://schemas.microsoft.com/office/drawing/2014/main" id="{C2C57604-0CFD-4023-B9BD-107166A25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476" y="1100949"/>
            <a:ext cx="4996593"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1E3028-923B-D074-AF51-112539FEE2D3}"/>
              </a:ext>
            </a:extLst>
          </p:cNvPr>
          <p:cNvSpPr>
            <a:spLocks noGrp="1"/>
          </p:cNvSpPr>
          <p:nvPr>
            <p:ph idx="1"/>
          </p:nvPr>
        </p:nvSpPr>
        <p:spPr>
          <a:xfrm>
            <a:off x="6293224" y="860612"/>
            <a:ext cx="4797909" cy="5023821"/>
          </a:xfrm>
        </p:spPr>
        <p:txBody>
          <a:bodyPr anchor="ctr">
            <a:normAutofit fontScale="85000" lnSpcReduction="20000"/>
          </a:bodyPr>
          <a:lstStyle/>
          <a:p>
            <a:pPr marL="514350" indent="-514350">
              <a:buAutoNum type="arabicPeriod"/>
            </a:pPr>
            <a:endParaRPr lang="en-US" sz="2000" dirty="0">
              <a:solidFill>
                <a:schemeClr val="bg1"/>
              </a:solidFill>
            </a:endParaRPr>
          </a:p>
          <a:p>
            <a:pPr marL="514350" indent="-514350">
              <a:buAutoNum type="arabicPeriod"/>
            </a:pPr>
            <a:endParaRPr lang="en-US" sz="2000" dirty="0">
              <a:solidFill>
                <a:schemeClr val="bg1"/>
              </a:solidFill>
            </a:endParaRPr>
          </a:p>
          <a:p>
            <a:pPr marL="514350" indent="-514350">
              <a:buAutoNum type="arabicPeriod"/>
            </a:pPr>
            <a:r>
              <a:rPr lang="en-US" sz="2600" dirty="0">
                <a:solidFill>
                  <a:schemeClr val="bg1"/>
                </a:solidFill>
              </a:rPr>
              <a:t>Previously cylinders were made of hand forged steel,</a:t>
            </a:r>
          </a:p>
          <a:p>
            <a:pPr marL="514350" indent="-514350">
              <a:buAutoNum type="arabicPeriod"/>
            </a:pPr>
            <a:r>
              <a:rPr lang="en-US" sz="2600" dirty="0">
                <a:solidFill>
                  <a:schemeClr val="bg1"/>
                </a:solidFill>
              </a:rPr>
              <a:t>Its tensile strength was very less, so, walls had to made very thick, hence, the cylinders were very heavy and internal volume was very less.</a:t>
            </a:r>
          </a:p>
          <a:p>
            <a:pPr marL="514350" indent="-514350">
              <a:buAutoNum type="arabicPeriod"/>
            </a:pPr>
            <a:r>
              <a:rPr lang="en-US" sz="2600" dirty="0">
                <a:solidFill>
                  <a:schemeClr val="bg1"/>
                </a:solidFill>
              </a:rPr>
              <a:t>Present cylinders were made of molybdenum steel, and its tensile strength is good, and the walls were thin, hence they were weight less, so, this provides the cylinder capacity volume increase by 20%.</a:t>
            </a:r>
          </a:p>
          <a:p>
            <a:pPr marL="514350" indent="-514350">
              <a:buAutoNum type="arabicPeriod"/>
            </a:pPr>
            <a:endParaRPr lang="en-US" sz="2000" dirty="0">
              <a:solidFill>
                <a:schemeClr val="bg1"/>
              </a:solidFill>
            </a:endParaRPr>
          </a:p>
          <a:p>
            <a:pPr marL="0" indent="0">
              <a:buNone/>
            </a:pPr>
            <a:endParaRPr lang="en-US" sz="2000" dirty="0">
              <a:solidFill>
                <a:schemeClr val="bg1"/>
              </a:solidFill>
            </a:endParaRPr>
          </a:p>
          <a:p>
            <a:pPr marL="0" indent="0">
              <a:buNone/>
            </a:pPr>
            <a:r>
              <a:rPr lang="en-US" sz="2000" dirty="0">
                <a:solidFill>
                  <a:schemeClr val="bg1"/>
                </a:solidFill>
              </a:rPr>
              <a:t>  </a:t>
            </a:r>
          </a:p>
        </p:txBody>
      </p:sp>
    </p:spTree>
    <p:extLst>
      <p:ext uri="{BB962C8B-B14F-4D97-AF65-F5344CB8AC3E}">
        <p14:creationId xmlns:p14="http://schemas.microsoft.com/office/powerpoint/2010/main" val="648427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CA7D1C-0AFF-BF68-87D4-66F9636188FC}"/>
              </a:ext>
            </a:extLst>
          </p:cNvPr>
          <p:cNvSpPr>
            <a:spLocks noGrp="1"/>
          </p:cNvSpPr>
          <p:nvPr>
            <p:ph type="title"/>
          </p:nvPr>
        </p:nvSpPr>
        <p:spPr>
          <a:xfrm>
            <a:off x="1028700" y="195710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Markings on the cylinders</a:t>
            </a:r>
          </a:p>
        </p:txBody>
      </p:sp>
      <p:pic>
        <p:nvPicPr>
          <p:cNvPr id="2054" name="Picture 6" descr="COMPRESSED MEDICAL GASES AS PER USFDA GUIDELINE">
            <a:extLst>
              <a:ext uri="{FF2B5EF4-FFF2-40B4-BE49-F238E27FC236}">
                <a16:creationId xmlns:a16="http://schemas.microsoft.com/office/drawing/2014/main" id="{52911036-D405-28B4-AC04-EBA9FA7512C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65638" y="1546190"/>
            <a:ext cx="7392378" cy="4102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76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5A5B57F1-CC33-A5D6-EE3F-658F4E545749}"/>
              </a:ext>
            </a:extLst>
          </p:cNvPr>
          <p:cNvSpPr>
            <a:spLocks noGrp="1"/>
          </p:cNvSpPr>
          <p:nvPr>
            <p:ph type="title"/>
          </p:nvPr>
        </p:nvSpPr>
        <p:spPr>
          <a:xfrm>
            <a:off x="1178564" y="1002058"/>
            <a:ext cx="9833548" cy="1325563"/>
          </a:xfrm>
        </p:spPr>
        <p:txBody>
          <a:bodyPr anchor="b">
            <a:normAutofit/>
          </a:bodyPr>
          <a:lstStyle/>
          <a:p>
            <a:pPr algn="ctr"/>
            <a:r>
              <a:rPr lang="en-US" kern="1200">
                <a:solidFill>
                  <a:schemeClr val="tx2"/>
                </a:solidFill>
                <a:latin typeface="+mj-lt"/>
                <a:ea typeface="+mj-ea"/>
                <a:cs typeface="+mj-cs"/>
              </a:rPr>
              <a:t>Markings on the cylinders</a:t>
            </a:r>
            <a:endParaRPr lang="en-US" dirty="0">
              <a:solidFill>
                <a:schemeClr val="tx2"/>
              </a:solidFill>
            </a:endParaRP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25"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Content Placeholder 2">
            <a:extLst>
              <a:ext uri="{FF2B5EF4-FFF2-40B4-BE49-F238E27FC236}">
                <a16:creationId xmlns:a16="http://schemas.microsoft.com/office/drawing/2014/main" id="{DDFEB24F-34CB-73AA-5BE1-DAEBE712F89E}"/>
              </a:ext>
            </a:extLst>
          </p:cNvPr>
          <p:cNvSpPr>
            <a:spLocks noGrp="1"/>
          </p:cNvSpPr>
          <p:nvPr>
            <p:ph idx="1"/>
          </p:nvPr>
        </p:nvSpPr>
        <p:spPr>
          <a:xfrm>
            <a:off x="1179513" y="2511425"/>
            <a:ext cx="9832975" cy="3275013"/>
          </a:xfrm>
        </p:spPr>
        <p:txBody>
          <a:bodyPr>
            <a:noAutofit/>
          </a:bodyPr>
          <a:lstStyle/>
          <a:p>
            <a:r>
              <a:rPr lang="en-US" sz="2400">
                <a:solidFill>
                  <a:schemeClr val="tx2"/>
                </a:solidFill>
              </a:rPr>
              <a:t>1. DOT = Date Of Transfer</a:t>
            </a:r>
          </a:p>
          <a:p>
            <a:r>
              <a:rPr lang="en-US" sz="2400">
                <a:solidFill>
                  <a:schemeClr val="tx2"/>
                </a:solidFill>
              </a:rPr>
              <a:t>2. Service pressure = Pressure with which oxygen is filled in the cylinder for use.</a:t>
            </a:r>
          </a:p>
          <a:p>
            <a:r>
              <a:rPr lang="en-US" sz="2400">
                <a:solidFill>
                  <a:schemeClr val="tx2"/>
                </a:solidFill>
              </a:rPr>
              <a:t>3. EE = Elastic Expansion</a:t>
            </a:r>
          </a:p>
          <a:p>
            <a:r>
              <a:rPr lang="en-US" sz="2400">
                <a:solidFill>
                  <a:schemeClr val="tx2"/>
                </a:solidFill>
              </a:rPr>
              <a:t>4. Cylinders that have marked 3 AA are manufacture by using steel.</a:t>
            </a:r>
          </a:p>
          <a:p>
            <a:r>
              <a:rPr lang="en-US" sz="2400">
                <a:solidFill>
                  <a:schemeClr val="tx2"/>
                </a:solidFill>
              </a:rPr>
              <a:t>5. The markings 3AL &amp; 3ALM indicates that the cylinders are made up of Aluminum.</a:t>
            </a:r>
            <a:endParaRPr lang="en-US" sz="2400" dirty="0">
              <a:solidFill>
                <a:schemeClr val="tx2"/>
              </a:solidFill>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30"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67911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D9615B-7399-990A-E8F4-78209ACEEA8D}"/>
              </a:ext>
            </a:extLst>
          </p:cNvPr>
          <p:cNvSpPr>
            <a:spLocks noGrp="1"/>
          </p:cNvSpPr>
          <p:nvPr>
            <p:ph type="title"/>
          </p:nvPr>
        </p:nvSpPr>
        <p:spPr>
          <a:xfrm>
            <a:off x="838200" y="365125"/>
            <a:ext cx="10515600" cy="1325563"/>
          </a:xfrm>
        </p:spPr>
        <p:txBody>
          <a:bodyPr>
            <a:normAutofit/>
          </a:bodyPr>
          <a:lstStyle/>
          <a:p>
            <a:r>
              <a:rPr lang="en-US" sz="5400" dirty="0"/>
              <a:t>Markings engraved on the cylinders</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E6EC9A4-B218-EA6B-D6BA-74DFA7076BF3}"/>
              </a:ext>
            </a:extLst>
          </p:cNvPr>
          <p:cNvGraphicFramePr>
            <a:graphicFrameLocks noGrp="1"/>
          </p:cNvGraphicFramePr>
          <p:nvPr>
            <p:ph idx="1"/>
            <p:extLst>
              <p:ext uri="{D42A27DB-BD31-4B8C-83A1-F6EECF244321}">
                <p14:modId xmlns:p14="http://schemas.microsoft.com/office/powerpoint/2010/main" val="2126145402"/>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8157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4BBEFE-F5FA-3AEF-678D-C9EC7E736DF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Identification of Medical Gas Cylinder</a:t>
            </a:r>
          </a:p>
        </p:txBody>
      </p:sp>
      <p:pic>
        <p:nvPicPr>
          <p:cNvPr id="3074" name="Picture 2" descr="Color coding used for identification of medical gas cylinders. | Download  Scientific Diagram">
            <a:extLst>
              <a:ext uri="{FF2B5EF4-FFF2-40B4-BE49-F238E27FC236}">
                <a16:creationId xmlns:a16="http://schemas.microsoft.com/office/drawing/2014/main" id="{394B5F2F-07BA-A5DB-7510-31DBFB0484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383296" y="643466"/>
            <a:ext cx="5568739"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614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7" name="Rectangle 410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1" name="Freeform: Shape 411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18CB7F0-D0BB-482D-1CAB-3E67CE0DCF07}"/>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Color coding of cylinders</a:t>
            </a:r>
          </a:p>
        </p:txBody>
      </p:sp>
      <p:pic>
        <p:nvPicPr>
          <p:cNvPr id="4098" name="Picture 2" descr="Coregas: Cylinder Identification - YouTube">
            <a:extLst>
              <a:ext uri="{FF2B5EF4-FFF2-40B4-BE49-F238E27FC236}">
                <a16:creationId xmlns:a16="http://schemas.microsoft.com/office/drawing/2014/main" id="{39208F5B-E6EA-E65A-E0A9-73BB80E7C8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42270" y="1396758"/>
            <a:ext cx="7997330" cy="4498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404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872F02-A488-37C0-6FCC-91B04AD6D51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New International color coding</a:t>
            </a:r>
          </a:p>
        </p:txBody>
      </p:sp>
      <p:pic>
        <p:nvPicPr>
          <p:cNvPr id="5122" name="Picture 2" descr="Medical Gas Cylinder Color Code Indian Standard acc. to IS 3933 - Melezy">
            <a:extLst>
              <a:ext uri="{FF2B5EF4-FFF2-40B4-BE49-F238E27FC236}">
                <a16:creationId xmlns:a16="http://schemas.microsoft.com/office/drawing/2014/main" id="{78865F91-D9D9-1F5E-60F3-B7573083B16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93878" y="486463"/>
            <a:ext cx="6780700" cy="423793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FCC9B945-1557-9174-55B6-1D51B15F44EE}"/>
              </a:ext>
            </a:extLst>
          </p:cNvPr>
          <p:cNvSpPr txBox="1">
            <a:spLocks/>
          </p:cNvSpPr>
          <p:nvPr/>
        </p:nvSpPr>
        <p:spPr>
          <a:xfrm>
            <a:off x="2966720" y="4724400"/>
            <a:ext cx="8507858" cy="1647137"/>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accent2">
                    <a:lumMod val="75000"/>
                  </a:schemeClr>
                </a:solidFill>
              </a:rPr>
              <a:t>1.  Body of all medical gas cylinders are white.</a:t>
            </a:r>
          </a:p>
          <a:p>
            <a:pPr algn="ctr"/>
            <a:r>
              <a:rPr lang="en-US" sz="2000" dirty="0">
                <a:solidFill>
                  <a:schemeClr val="accent2">
                    <a:lumMod val="75000"/>
                  </a:schemeClr>
                </a:solidFill>
              </a:rPr>
              <a:t>                        2. By using the shoulder color we can recognize the cylinders</a:t>
            </a:r>
            <a:r>
              <a:rPr lang="en-US" sz="2000" dirty="0"/>
              <a:t>.</a:t>
            </a:r>
          </a:p>
        </p:txBody>
      </p:sp>
    </p:spTree>
    <p:extLst>
      <p:ext uri="{BB962C8B-B14F-4D97-AF65-F5344CB8AC3E}">
        <p14:creationId xmlns:p14="http://schemas.microsoft.com/office/powerpoint/2010/main" val="2440594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7D7391-54DA-D6A4-9FD1-15852D339C3A}"/>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dirty="0">
                <a:solidFill>
                  <a:schemeClr val="tx1"/>
                </a:solidFill>
                <a:latin typeface="+mj-lt"/>
                <a:ea typeface="+mj-ea"/>
                <a:cs typeface="+mj-cs"/>
              </a:rPr>
              <a:t>Cylinder valves</a:t>
            </a:r>
          </a:p>
        </p:txBody>
      </p:sp>
      <p:sp>
        <p:nvSpPr>
          <p:cNvPr id="615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07676C2A-6C6A-AC03-47D3-290F57AE8E11}"/>
              </a:ext>
            </a:extLst>
          </p:cNvPr>
          <p:cNvSpPr txBox="1">
            <a:spLocks/>
          </p:cNvSpPr>
          <p:nvPr/>
        </p:nvSpPr>
        <p:spPr>
          <a:xfrm>
            <a:off x="630936" y="2807208"/>
            <a:ext cx="3772898" cy="341071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800" dirty="0">
              <a:latin typeface="+mn-lt"/>
              <a:ea typeface="+mn-ea"/>
              <a:cs typeface="+mn-cs"/>
            </a:endParaRPr>
          </a:p>
          <a:p>
            <a:pPr indent="-228600">
              <a:spcAft>
                <a:spcPts val="600"/>
              </a:spcAft>
              <a:buFont typeface="Arial" panose="020B0604020202020204" pitchFamily="34" charset="0"/>
              <a:buChar char="•"/>
            </a:pPr>
            <a:r>
              <a:rPr lang="en-US" sz="2800" dirty="0">
                <a:latin typeface="+mn-lt"/>
                <a:ea typeface="+mn-ea"/>
                <a:cs typeface="+mn-cs"/>
              </a:rPr>
              <a:t>They are made of </a:t>
            </a:r>
          </a:p>
          <a:p>
            <a:pPr>
              <a:spcAft>
                <a:spcPts val="600"/>
              </a:spcAft>
            </a:pPr>
            <a:r>
              <a:rPr lang="en-US" sz="2800" dirty="0">
                <a:latin typeface="+mn-lt"/>
                <a:ea typeface="+mn-ea"/>
                <a:cs typeface="+mn-cs"/>
              </a:rPr>
              <a:t>Brass &amp; Chromium platted, but not with molybdenum steel like cylinders.</a:t>
            </a:r>
          </a:p>
        </p:txBody>
      </p:sp>
      <p:pic>
        <p:nvPicPr>
          <p:cNvPr id="6148" name="Picture 4" descr="Medical gas cylinders | PPT">
            <a:extLst>
              <a:ext uri="{FF2B5EF4-FFF2-40B4-BE49-F238E27FC236}">
                <a16:creationId xmlns:a16="http://schemas.microsoft.com/office/drawing/2014/main" id="{33EAFB6F-9AE1-11FD-49E1-E3270ABEB7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840105"/>
            <a:ext cx="6903720" cy="5177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119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98" name="Rectangle 7187">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9" name="Freeform: Shape 7189">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76" name="Content Placeholder 7175">
            <a:extLst>
              <a:ext uri="{FF2B5EF4-FFF2-40B4-BE49-F238E27FC236}">
                <a16:creationId xmlns:a16="http://schemas.microsoft.com/office/drawing/2014/main" id="{760ACA17-58EE-B5EB-271F-174AEBCB4405}"/>
              </a:ext>
            </a:extLst>
          </p:cNvPr>
          <p:cNvSpPr>
            <a:spLocks noGrp="1"/>
          </p:cNvSpPr>
          <p:nvPr>
            <p:ph idx="1"/>
          </p:nvPr>
        </p:nvSpPr>
        <p:spPr>
          <a:xfrm>
            <a:off x="1137034" y="2194103"/>
            <a:ext cx="4958966" cy="935178"/>
          </a:xfrm>
        </p:spPr>
        <p:txBody>
          <a:bodyPr>
            <a:normAutofit/>
          </a:bodyPr>
          <a:lstStyle/>
          <a:p>
            <a:endParaRPr lang="en-US" sz="2000" dirty="0"/>
          </a:p>
          <a:p>
            <a:r>
              <a:rPr lang="en-US" dirty="0"/>
              <a:t>Cross section of cylinder valve</a:t>
            </a:r>
          </a:p>
        </p:txBody>
      </p:sp>
      <p:pic>
        <p:nvPicPr>
          <p:cNvPr id="7172" name="Picture 4" descr="Medical Gases: Storage and Supply - ScienceDirect">
            <a:extLst>
              <a:ext uri="{FF2B5EF4-FFF2-40B4-BE49-F238E27FC236}">
                <a16:creationId xmlns:a16="http://schemas.microsoft.com/office/drawing/2014/main" id="{C286D20A-0B41-8A01-AE3C-774320AB68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50480" y="476341"/>
            <a:ext cx="2816382" cy="5905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437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12" name="Oval 8211">
            <a:extLst>
              <a:ext uri="{FF2B5EF4-FFF2-40B4-BE49-F238E27FC236}">
                <a16:creationId xmlns:a16="http://schemas.microsoft.com/office/drawing/2014/main" id="{FD451EE1-06AB-4684-8B7A-59133962C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1417" y="2121408"/>
            <a:ext cx="2615184" cy="2615184"/>
          </a:xfrm>
          <a:prstGeom prst="ellipse">
            <a:avLst/>
          </a:prstGeom>
          <a:noFill/>
          <a:ln w="317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4" name="Rectangle 8213">
            <a:extLst>
              <a:ext uri="{FF2B5EF4-FFF2-40B4-BE49-F238E27FC236}">
                <a16:creationId xmlns:a16="http://schemas.microsoft.com/office/drawing/2014/main" id="{E402D69F-ABEF-47E0-B154-C6656A2B3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7181" y="802767"/>
            <a:ext cx="7324344" cy="4937760"/>
          </a:xfrm>
          <a:prstGeom prst="rect">
            <a:avLst/>
          </a:prstGeom>
          <a:solidFill>
            <a:srgbClr val="FFFFFF"/>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6" name="Picture 4" descr="JaypeeDigital | eBook Reader">
            <a:extLst>
              <a:ext uri="{FF2B5EF4-FFF2-40B4-BE49-F238E27FC236}">
                <a16:creationId xmlns:a16="http://schemas.microsoft.com/office/drawing/2014/main" id="{4D019223-5549-2825-1FEE-EDA8A4F2B9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6765" y="1477963"/>
            <a:ext cx="4510023" cy="3825557"/>
          </a:xfrm>
          <a:prstGeom prst="rect">
            <a:avLst/>
          </a:prstGeom>
          <a:extLst>
            <a:ext uri="{909E8E84-426E-40DD-AFC4-6F175D3DCCD1}">
              <a14:hiddenFill xmlns:a14="http://schemas.microsoft.com/office/drawing/2010/main">
                <a:solidFill>
                  <a:srgbClr val="FFFFFF"/>
                </a:solidFill>
              </a14:hiddenFill>
            </a:ext>
          </a:extLst>
        </p:spPr>
      </p:pic>
      <p:pic>
        <p:nvPicPr>
          <p:cNvPr id="8194" name="Picture 2" descr="Medical Gases: Storage and Supply - ScienceDirect">
            <a:extLst>
              <a:ext uri="{FF2B5EF4-FFF2-40B4-BE49-F238E27FC236}">
                <a16:creationId xmlns:a16="http://schemas.microsoft.com/office/drawing/2014/main" id="{02AB814A-31CF-B3EA-6ED3-D42AB721900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632825" y="1477963"/>
            <a:ext cx="2738700" cy="4052415"/>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C54CF56-497D-B2EC-B9D8-BEF5DB86B700}"/>
              </a:ext>
            </a:extLst>
          </p:cNvPr>
          <p:cNvSpPr>
            <a:spLocks noGrp="1"/>
          </p:cNvSpPr>
          <p:nvPr>
            <p:ph type="title"/>
          </p:nvPr>
        </p:nvSpPr>
        <p:spPr>
          <a:xfrm>
            <a:off x="796009" y="2286000"/>
            <a:ext cx="2286000" cy="2286000"/>
          </a:xfrm>
          <a:prstGeom prst="ellipse">
            <a:avLst/>
          </a:prstGeom>
          <a:solidFill>
            <a:schemeClr val="tx1">
              <a:lumMod val="75000"/>
              <a:lumOff val="25000"/>
            </a:schemeClr>
          </a:solidFill>
          <a:ln>
            <a:noFill/>
          </a:ln>
        </p:spPr>
        <p:txBody>
          <a:bodyPr vert="horz" lIns="91440" tIns="45720" rIns="91440" bIns="45720" rtlCol="0" anchor="ctr">
            <a:normAutofit/>
          </a:bodyPr>
          <a:lstStyle/>
          <a:p>
            <a:pPr algn="ctr"/>
            <a:r>
              <a:rPr lang="en-US" sz="2000" kern="1200">
                <a:solidFill>
                  <a:schemeClr val="bg1"/>
                </a:solidFill>
                <a:latin typeface="+mj-lt"/>
                <a:ea typeface="+mj-ea"/>
                <a:cs typeface="+mj-cs"/>
              </a:rPr>
              <a:t>Pin Index safety system-Philip Wood Bridge (1952)</a:t>
            </a:r>
          </a:p>
        </p:txBody>
      </p:sp>
    </p:spTree>
    <p:extLst>
      <p:ext uri="{BB962C8B-B14F-4D97-AF65-F5344CB8AC3E}">
        <p14:creationId xmlns:p14="http://schemas.microsoft.com/office/powerpoint/2010/main" val="2550064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0B1D98-8F25-F614-E9D7-77C5B3396F51}"/>
              </a:ext>
            </a:extLst>
          </p:cNvPr>
          <p:cNvSpPr>
            <a:spLocks noGrp="1"/>
          </p:cNvSpPr>
          <p:nvPr>
            <p:ph type="title"/>
          </p:nvPr>
        </p:nvSpPr>
        <p:spPr>
          <a:xfrm>
            <a:off x="761800" y="762001"/>
            <a:ext cx="5334197" cy="1708242"/>
          </a:xfrm>
        </p:spPr>
        <p:txBody>
          <a:bodyPr anchor="ctr">
            <a:normAutofit/>
          </a:bodyPr>
          <a:lstStyle/>
          <a:p>
            <a:r>
              <a:rPr lang="en-US" sz="4000" b="1"/>
              <a:t>Functions of Anesthesia machine</a:t>
            </a:r>
          </a:p>
        </p:txBody>
      </p:sp>
      <p:sp>
        <p:nvSpPr>
          <p:cNvPr id="31" name="Content Placeholder 2">
            <a:extLst>
              <a:ext uri="{FF2B5EF4-FFF2-40B4-BE49-F238E27FC236}">
                <a16:creationId xmlns:a16="http://schemas.microsoft.com/office/drawing/2014/main" id="{AEFD2458-0C8F-7017-990B-7A261A436E56}"/>
              </a:ext>
            </a:extLst>
          </p:cNvPr>
          <p:cNvSpPr>
            <a:spLocks noGrp="1"/>
          </p:cNvSpPr>
          <p:nvPr>
            <p:ph idx="1"/>
          </p:nvPr>
        </p:nvSpPr>
        <p:spPr>
          <a:xfrm>
            <a:off x="761800" y="1718404"/>
            <a:ext cx="5334197" cy="3769835"/>
          </a:xfrm>
        </p:spPr>
        <p:txBody>
          <a:bodyPr anchor="ctr">
            <a:normAutofit/>
          </a:bodyPr>
          <a:lstStyle/>
          <a:p>
            <a:pPr>
              <a:buFont typeface="Wingdings" panose="05000000000000000000" pitchFamily="2" charset="2"/>
              <a:buChar char="Ø"/>
            </a:pPr>
            <a:endParaRPr lang="en-US" sz="2000"/>
          </a:p>
          <a:p>
            <a:pPr>
              <a:buFont typeface="Wingdings" panose="05000000000000000000" pitchFamily="2" charset="2"/>
              <a:buChar char="Ø"/>
            </a:pPr>
            <a:r>
              <a:rPr lang="en-US" sz="2000"/>
              <a:t> To control patients' ventilation</a:t>
            </a:r>
          </a:p>
          <a:p>
            <a:pPr>
              <a:buFont typeface="Wingdings" panose="05000000000000000000" pitchFamily="2" charset="2"/>
              <a:buChar char="Ø"/>
            </a:pPr>
            <a:r>
              <a:rPr lang="en-US" sz="2000"/>
              <a:t> Oxygen delivery</a:t>
            </a:r>
          </a:p>
          <a:p>
            <a:pPr>
              <a:buFont typeface="Wingdings" panose="05000000000000000000" pitchFamily="2" charset="2"/>
              <a:buChar char="Ø"/>
            </a:pPr>
            <a:r>
              <a:rPr lang="en-US" sz="2000"/>
              <a:t> To administer inhalational anaesthetics </a:t>
            </a:r>
          </a:p>
          <a:p>
            <a:pPr>
              <a:buFont typeface="Wingdings" panose="05000000000000000000" pitchFamily="2" charset="2"/>
              <a:buChar char="Ø"/>
            </a:pPr>
            <a:endParaRPr lang="en-US" sz="2000"/>
          </a:p>
          <a:p>
            <a:pPr marL="0" indent="0">
              <a:buNone/>
            </a:pPr>
            <a:r>
              <a:rPr lang="en-US" sz="2000"/>
              <a:t>The proper functioning of anesthesia machine is crucial for patients' safety.</a:t>
            </a:r>
          </a:p>
        </p:txBody>
      </p:sp>
      <p:pic>
        <p:nvPicPr>
          <p:cNvPr id="5" name="Picture 4" descr="Vaccine storage and manufacturing">
            <a:extLst>
              <a:ext uri="{FF2B5EF4-FFF2-40B4-BE49-F238E27FC236}">
                <a16:creationId xmlns:a16="http://schemas.microsoft.com/office/drawing/2014/main" id="{A6709FC8-48A9-073F-9C3D-B476439FB721}"/>
              </a:ext>
            </a:extLst>
          </p:cNvPr>
          <p:cNvPicPr>
            <a:picLocks noChangeAspect="1"/>
          </p:cNvPicPr>
          <p:nvPr/>
        </p:nvPicPr>
        <p:blipFill rotWithShape="1">
          <a:blip r:embed="rId2"/>
          <a:srcRect l="28491" r="19672"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55847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3" name="Rectangle 922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5" name="Rectangle 922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D9121A-109F-01A8-A2DE-9E7609124AF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Pin Index Numbers</a:t>
            </a:r>
          </a:p>
        </p:txBody>
      </p:sp>
      <p:pic>
        <p:nvPicPr>
          <p:cNvPr id="9218" name="Picture 2" descr="Medicalgas supply, vacuum, and scavenging (Chapter 19) - Essential Clinical  Anesthesia">
            <a:extLst>
              <a:ext uri="{FF2B5EF4-FFF2-40B4-BE49-F238E27FC236}">
                <a16:creationId xmlns:a16="http://schemas.microsoft.com/office/drawing/2014/main" id="{453739C0-CF23-F48D-6D70-EAB71475D0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840480" y="1087147"/>
            <a:ext cx="7386319" cy="4809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025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Rectangle 28">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2">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B30E0E-B237-9167-F4F9-761D50A6B279}"/>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a:solidFill>
                  <a:srgbClr val="FFFFFF"/>
                </a:solidFill>
              </a:rPr>
              <a:t>What happens when the cylinders are heated up in the sun ?</a:t>
            </a:r>
          </a:p>
        </p:txBody>
      </p:sp>
      <p:sp>
        <p:nvSpPr>
          <p:cNvPr id="8" name="Title 1">
            <a:extLst>
              <a:ext uri="{FF2B5EF4-FFF2-40B4-BE49-F238E27FC236}">
                <a16:creationId xmlns:a16="http://schemas.microsoft.com/office/drawing/2014/main" id="{1DDEC76F-3626-E2F7-B427-8B35F54F0E48}"/>
              </a:ext>
            </a:extLst>
          </p:cNvPr>
          <p:cNvSpPr txBox="1">
            <a:spLocks/>
          </p:cNvSpPr>
          <p:nvPr/>
        </p:nvSpPr>
        <p:spPr>
          <a:xfrm>
            <a:off x="8571507" y="387224"/>
            <a:ext cx="3291839" cy="8304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US" sz="2000" dirty="0">
                <a:solidFill>
                  <a:srgbClr val="FFFFFF"/>
                </a:solidFill>
                <a:latin typeface="+mn-lt"/>
                <a:ea typeface="+mn-ea"/>
                <a:cs typeface="+mn-cs"/>
              </a:rPr>
              <a:t>What is safety feature to prevent it?</a:t>
            </a:r>
          </a:p>
        </p:txBody>
      </p:sp>
      <p:sp>
        <p:nvSpPr>
          <p:cNvPr id="7" name="Title 1">
            <a:extLst>
              <a:ext uri="{FF2B5EF4-FFF2-40B4-BE49-F238E27FC236}">
                <a16:creationId xmlns:a16="http://schemas.microsoft.com/office/drawing/2014/main" id="{7EB0BBED-6131-B1B7-3CE8-6EA59641FB51}"/>
              </a:ext>
            </a:extLst>
          </p:cNvPr>
          <p:cNvSpPr txBox="1">
            <a:spLocks/>
          </p:cNvSpPr>
          <p:nvPr/>
        </p:nvSpPr>
        <p:spPr>
          <a:xfrm>
            <a:off x="838200" y="1818005"/>
            <a:ext cx="10845800" cy="195135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800"/>
              <a:t>According to ideal gas law PV=</a:t>
            </a:r>
            <a:r>
              <a:rPr lang="en-US" sz="3800" err="1"/>
              <a:t>nRT</a:t>
            </a:r>
            <a:r>
              <a:rPr lang="en-US" sz="3800"/>
              <a:t> “at a constant volume as temperature increase, pressure inside the cylinder also increases” causing explosion or cylinder break</a:t>
            </a:r>
          </a:p>
        </p:txBody>
      </p:sp>
      <p:sp>
        <p:nvSpPr>
          <p:cNvPr id="9" name="Title 1">
            <a:extLst>
              <a:ext uri="{FF2B5EF4-FFF2-40B4-BE49-F238E27FC236}">
                <a16:creationId xmlns:a16="http://schemas.microsoft.com/office/drawing/2014/main" id="{FCF5EB83-088F-9030-455F-00C1A12F283A}"/>
              </a:ext>
            </a:extLst>
          </p:cNvPr>
          <p:cNvSpPr txBox="1">
            <a:spLocks/>
          </p:cNvSpPr>
          <p:nvPr/>
        </p:nvSpPr>
        <p:spPr>
          <a:xfrm>
            <a:off x="939800" y="4358005"/>
            <a:ext cx="10845800" cy="1951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dirty="0"/>
              <a:t>The answer is “Pressure relief device” </a:t>
            </a:r>
          </a:p>
        </p:txBody>
      </p:sp>
    </p:spTree>
    <p:extLst>
      <p:ext uri="{BB962C8B-B14F-4D97-AF65-F5344CB8AC3E}">
        <p14:creationId xmlns:p14="http://schemas.microsoft.com/office/powerpoint/2010/main" val="2050541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3" name="Rectangle 11272">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D5C5B6-A072-FBB6-71BB-62C05CB0D403}"/>
              </a:ext>
            </a:extLst>
          </p:cNvPr>
          <p:cNvSpPr>
            <a:spLocks noGrp="1"/>
          </p:cNvSpPr>
          <p:nvPr>
            <p:ph type="title"/>
          </p:nvPr>
        </p:nvSpPr>
        <p:spPr>
          <a:xfrm>
            <a:off x="630936" y="457200"/>
            <a:ext cx="4343400" cy="1929384"/>
          </a:xfrm>
        </p:spPr>
        <p:txBody>
          <a:bodyPr anchor="ctr">
            <a:normAutofit/>
          </a:bodyPr>
          <a:lstStyle/>
          <a:p>
            <a:r>
              <a:rPr lang="en-US" sz="4800"/>
              <a:t>Pressure relief device</a:t>
            </a:r>
          </a:p>
        </p:txBody>
      </p:sp>
      <p:sp>
        <p:nvSpPr>
          <p:cNvPr id="11275"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53DB7E-1CEA-4DE6-3251-45996CD77347}"/>
              </a:ext>
            </a:extLst>
          </p:cNvPr>
          <p:cNvSpPr>
            <a:spLocks noGrp="1"/>
          </p:cNvSpPr>
          <p:nvPr>
            <p:ph idx="1"/>
          </p:nvPr>
        </p:nvSpPr>
        <p:spPr>
          <a:xfrm>
            <a:off x="5541263" y="457200"/>
            <a:ext cx="6007608" cy="1929384"/>
          </a:xfrm>
        </p:spPr>
        <p:txBody>
          <a:bodyPr anchor="ctr">
            <a:normAutofit/>
          </a:bodyPr>
          <a:lstStyle/>
          <a:p>
            <a:r>
              <a:rPr lang="en-US" sz="1400" dirty="0"/>
              <a:t>Venting of contents at dangerously high pressures</a:t>
            </a:r>
          </a:p>
          <a:p>
            <a:pPr marL="0" indent="0">
              <a:buNone/>
            </a:pPr>
            <a:r>
              <a:rPr lang="en-US" sz="1400" dirty="0"/>
              <a:t>     Types</a:t>
            </a:r>
          </a:p>
          <a:p>
            <a:pPr marL="0" indent="0">
              <a:buNone/>
            </a:pPr>
            <a:r>
              <a:rPr lang="en-US" sz="1400" dirty="0"/>
              <a:t>        1. Rupture disc</a:t>
            </a:r>
          </a:p>
          <a:p>
            <a:pPr marL="0" indent="0">
              <a:buNone/>
            </a:pPr>
            <a:r>
              <a:rPr lang="en-US" sz="1400" dirty="0"/>
              <a:t>        2. Fusible Plug</a:t>
            </a:r>
          </a:p>
          <a:p>
            <a:pPr marL="0" indent="0">
              <a:buNone/>
            </a:pPr>
            <a:r>
              <a:rPr lang="en-US" sz="1400" dirty="0"/>
              <a:t>        3. Combination of both</a:t>
            </a:r>
          </a:p>
          <a:p>
            <a:pPr marL="0" indent="0">
              <a:buNone/>
            </a:pPr>
            <a:r>
              <a:rPr lang="en-US" sz="1400" dirty="0"/>
              <a:t>        4.  Pressure relief value</a:t>
            </a:r>
          </a:p>
        </p:txBody>
      </p:sp>
      <p:pic>
        <p:nvPicPr>
          <p:cNvPr id="11268" name="Picture 4" descr="Fusible Plug Overview Safety Bag">
            <a:extLst>
              <a:ext uri="{FF2B5EF4-FFF2-40B4-BE49-F238E27FC236}">
                <a16:creationId xmlns:a16="http://schemas.microsoft.com/office/drawing/2014/main" id="{3BA446DE-5122-3739-C3AA-AFA6092B849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91456" y="2569464"/>
            <a:ext cx="4217888" cy="3678936"/>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Pressure Relief Device Technology - Tekno Valves North America">
            <a:extLst>
              <a:ext uri="{FF2B5EF4-FFF2-40B4-BE49-F238E27FC236}">
                <a16:creationId xmlns:a16="http://schemas.microsoft.com/office/drawing/2014/main" id="{166B29F3-EA66-AEDE-93A7-3A1E6C6983B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33440" y="2953136"/>
            <a:ext cx="5789168" cy="3082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136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05" name="Rectangle 12294">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760AB9-C460-47D5-1879-E0F13FF0EC67}"/>
              </a:ext>
            </a:extLst>
          </p:cNvPr>
          <p:cNvSpPr>
            <a:spLocks noGrp="1"/>
          </p:cNvSpPr>
          <p:nvPr>
            <p:ph type="title"/>
          </p:nvPr>
        </p:nvSpPr>
        <p:spPr>
          <a:xfrm>
            <a:off x="4853988" y="320041"/>
            <a:ext cx="6707084" cy="3892668"/>
          </a:xfrm>
        </p:spPr>
        <p:txBody>
          <a:bodyPr vert="horz" lIns="91440" tIns="45720" rIns="91440" bIns="45720" rtlCol="0" anchor="b">
            <a:normAutofit/>
          </a:bodyPr>
          <a:lstStyle/>
          <a:p>
            <a:r>
              <a:rPr lang="en-US" sz="6600" kern="1200">
                <a:solidFill>
                  <a:schemeClr val="tx1"/>
                </a:solidFill>
                <a:latin typeface="+mj-lt"/>
                <a:ea typeface="+mj-ea"/>
                <a:cs typeface="+mj-cs"/>
              </a:rPr>
              <a:t>Pressure relief valve</a:t>
            </a:r>
          </a:p>
        </p:txBody>
      </p:sp>
      <p:pic>
        <p:nvPicPr>
          <p:cNvPr id="12290" name="Picture 2" descr="Relief valve - Wikipedia">
            <a:extLst>
              <a:ext uri="{FF2B5EF4-FFF2-40B4-BE49-F238E27FC236}">
                <a16:creationId xmlns:a16="http://schemas.microsoft.com/office/drawing/2014/main" id="{5CCB2EC9-079D-58E4-194F-9AE96E9BBC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5543" y="320040"/>
            <a:ext cx="2736361" cy="5899785"/>
          </a:xfrm>
          <a:prstGeom prst="rect">
            <a:avLst/>
          </a:prstGeom>
          <a:noFill/>
          <a:extLst>
            <a:ext uri="{909E8E84-426E-40DD-AFC4-6F175D3DCCD1}">
              <a14:hiddenFill xmlns:a14="http://schemas.microsoft.com/office/drawing/2010/main">
                <a:solidFill>
                  <a:srgbClr val="FFFFFF"/>
                </a:solidFill>
              </a14:hiddenFill>
            </a:ext>
          </a:extLst>
        </p:spPr>
      </p:pic>
      <p:sp>
        <p:nvSpPr>
          <p:cNvPr id="1230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3736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AAD64-7865-4B06-914E-C433DA98058E}"/>
              </a:ext>
            </a:extLst>
          </p:cNvPr>
          <p:cNvSpPr>
            <a:spLocks noGrp="1"/>
          </p:cNvSpPr>
          <p:nvPr>
            <p:ph type="title"/>
          </p:nvPr>
        </p:nvSpPr>
        <p:spPr>
          <a:xfrm>
            <a:off x="876693" y="741391"/>
            <a:ext cx="3455821" cy="1616203"/>
          </a:xfrm>
        </p:spPr>
        <p:txBody>
          <a:bodyPr vert="horz" lIns="91440" tIns="45720" rIns="91440" bIns="45720" rtlCol="0" anchor="b">
            <a:normAutofit/>
          </a:bodyPr>
          <a:lstStyle/>
          <a:p>
            <a:r>
              <a:rPr lang="en-US" sz="3200" kern="1200">
                <a:solidFill>
                  <a:schemeClr val="tx1"/>
                </a:solidFill>
                <a:latin typeface="+mj-lt"/>
                <a:ea typeface="+mj-ea"/>
                <a:cs typeface="+mj-cs"/>
              </a:rPr>
              <a:t>Woods metal</a:t>
            </a:r>
          </a:p>
        </p:txBody>
      </p:sp>
      <p:sp>
        <p:nvSpPr>
          <p:cNvPr id="4" name="Title 1">
            <a:extLst>
              <a:ext uri="{FF2B5EF4-FFF2-40B4-BE49-F238E27FC236}">
                <a16:creationId xmlns:a16="http://schemas.microsoft.com/office/drawing/2014/main" id="{1B06C41A-F128-0E6B-5982-997B68E8C8CF}"/>
              </a:ext>
            </a:extLst>
          </p:cNvPr>
          <p:cNvSpPr txBox="1">
            <a:spLocks/>
          </p:cNvSpPr>
          <p:nvPr/>
        </p:nvSpPr>
        <p:spPr>
          <a:xfrm>
            <a:off x="876693" y="2533476"/>
            <a:ext cx="3455821" cy="34478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000">
                <a:latin typeface="+mn-lt"/>
                <a:ea typeface="+mn-ea"/>
                <a:cs typeface="+mn-cs"/>
              </a:rPr>
              <a:t>1. Present between cylinder value and cylinder body </a:t>
            </a:r>
          </a:p>
          <a:p>
            <a:pPr marL="742950" indent="-228600">
              <a:spcAft>
                <a:spcPts val="600"/>
              </a:spcAft>
              <a:buFont typeface="Arial" panose="020B0604020202020204" pitchFamily="34" charset="0"/>
              <a:buChar char="•"/>
            </a:pPr>
            <a:endParaRPr lang="en-US" sz="2000">
              <a:latin typeface="+mn-lt"/>
              <a:ea typeface="+mn-ea"/>
              <a:cs typeface="+mn-cs"/>
            </a:endParaRPr>
          </a:p>
          <a:p>
            <a:pPr indent="-228600">
              <a:spcAft>
                <a:spcPts val="600"/>
              </a:spcAft>
              <a:buFont typeface="Arial" panose="020B0604020202020204" pitchFamily="34" charset="0"/>
              <a:buChar char="•"/>
            </a:pPr>
            <a:r>
              <a:rPr lang="en-US" sz="2000">
                <a:latin typeface="+mn-lt"/>
                <a:ea typeface="+mn-ea"/>
                <a:cs typeface="+mn-cs"/>
              </a:rPr>
              <a:t>2. Whenever temperature increases woods melts out and gases are vented out.</a:t>
            </a:r>
          </a:p>
        </p:txBody>
      </p:sp>
      <p:pic>
        <p:nvPicPr>
          <p:cNvPr id="13314" name="Picture 2" descr="Dip. Software based statistics PhD ( physiology), FICA , IDRA - ppt download">
            <a:extLst>
              <a:ext uri="{FF2B5EF4-FFF2-40B4-BE49-F238E27FC236}">
                <a16:creationId xmlns:a16="http://schemas.microsoft.com/office/drawing/2014/main" id="{A82490BB-52FA-9A1E-975F-C9C2DC660B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87672" y="1040734"/>
            <a:ext cx="6389346" cy="4785842"/>
          </a:xfrm>
          <a:prstGeom prst="rect">
            <a:avLst/>
          </a:prstGeom>
          <a:noFill/>
          <a:extLst>
            <a:ext uri="{909E8E84-426E-40DD-AFC4-6F175D3DCCD1}">
              <a14:hiddenFill xmlns:a14="http://schemas.microsoft.com/office/drawing/2010/main">
                <a:solidFill>
                  <a:srgbClr val="FFFFFF"/>
                </a:solidFill>
              </a14:hiddenFill>
            </a:ext>
          </a:extLst>
        </p:spPr>
      </p:pic>
      <p:grpSp>
        <p:nvGrpSpPr>
          <p:cNvPr id="13325" name="Group 13318">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3326" name="Rectangle 1331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7" name="Rectangle 1332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68156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9">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CE764C-DD13-6F7F-3A0D-C1F0D9286CA3}"/>
              </a:ext>
            </a:extLst>
          </p:cNvPr>
          <p:cNvSpPr>
            <a:spLocks noGrp="1"/>
          </p:cNvSpPr>
          <p:nvPr>
            <p:ph type="title"/>
          </p:nvPr>
        </p:nvSpPr>
        <p:spPr>
          <a:xfrm>
            <a:off x="1179576" y="1163848"/>
            <a:ext cx="9829800" cy="1325880"/>
          </a:xfrm>
        </p:spPr>
        <p:txBody>
          <a:bodyPr anchor="b">
            <a:normAutofit/>
          </a:bodyPr>
          <a:lstStyle/>
          <a:p>
            <a:pPr algn="ctr"/>
            <a:r>
              <a:rPr lang="en-US" sz="3600">
                <a:solidFill>
                  <a:schemeClr val="tx2"/>
                </a:solidFill>
              </a:rPr>
              <a:t>Safety features of cylinders</a:t>
            </a:r>
            <a:br>
              <a:rPr lang="en-US" sz="3600">
                <a:solidFill>
                  <a:schemeClr val="tx2"/>
                </a:solidFill>
              </a:rPr>
            </a:br>
            <a:endParaRPr lang="en-US" sz="3600">
              <a:solidFill>
                <a:schemeClr val="tx2"/>
              </a:solidFill>
            </a:endParaRPr>
          </a:p>
        </p:txBody>
      </p:sp>
      <p:grpSp>
        <p:nvGrpSpPr>
          <p:cNvPr id="28" name="Group 13">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29" name="Freeform: Shape 14">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5">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16">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17">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3" name="Graphic 6" descr="Checkmark">
            <a:extLst>
              <a:ext uri="{FF2B5EF4-FFF2-40B4-BE49-F238E27FC236}">
                <a16:creationId xmlns:a16="http://schemas.microsoft.com/office/drawing/2014/main" id="{56948216-C458-4524-B840-DA0BF1C3D2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3351" y="2837712"/>
            <a:ext cx="3217333" cy="3217333"/>
          </a:xfrm>
          <a:prstGeom prst="rect">
            <a:avLst/>
          </a:prstGeom>
        </p:spPr>
      </p:pic>
      <p:sp>
        <p:nvSpPr>
          <p:cNvPr id="3" name="Content Placeholder 2">
            <a:extLst>
              <a:ext uri="{FF2B5EF4-FFF2-40B4-BE49-F238E27FC236}">
                <a16:creationId xmlns:a16="http://schemas.microsoft.com/office/drawing/2014/main" id="{26FBED89-1950-2672-D5B1-C3E0F0C87A40}"/>
              </a:ext>
            </a:extLst>
          </p:cNvPr>
          <p:cNvSpPr>
            <a:spLocks noGrp="1"/>
          </p:cNvSpPr>
          <p:nvPr>
            <p:ph idx="1"/>
          </p:nvPr>
        </p:nvSpPr>
        <p:spPr>
          <a:xfrm>
            <a:off x="6354871" y="2827419"/>
            <a:ext cx="5029200" cy="3227626"/>
          </a:xfrm>
        </p:spPr>
        <p:txBody>
          <a:bodyPr anchor="ctr">
            <a:normAutofit/>
          </a:bodyPr>
          <a:lstStyle/>
          <a:p>
            <a:pPr marL="514350" indent="-514350">
              <a:buAutoNum type="arabicPeriod"/>
            </a:pPr>
            <a:r>
              <a:rPr lang="en-US" sz="1800" dirty="0">
                <a:solidFill>
                  <a:schemeClr val="tx2"/>
                </a:solidFill>
              </a:rPr>
              <a:t>Made of molybdenum steel – high tensile strength</a:t>
            </a:r>
          </a:p>
          <a:p>
            <a:pPr marL="514350" indent="-514350">
              <a:buAutoNum type="arabicPeriod"/>
            </a:pPr>
            <a:endParaRPr lang="en-US" sz="1800" dirty="0">
              <a:solidFill>
                <a:schemeClr val="tx2"/>
              </a:solidFill>
            </a:endParaRPr>
          </a:p>
          <a:p>
            <a:pPr marL="514350" indent="-514350">
              <a:buAutoNum type="arabicPeriod"/>
            </a:pPr>
            <a:r>
              <a:rPr lang="en-US" sz="1800" dirty="0">
                <a:solidFill>
                  <a:schemeClr val="tx2"/>
                </a:solidFill>
              </a:rPr>
              <a:t>Color coding</a:t>
            </a:r>
          </a:p>
          <a:p>
            <a:pPr marL="514350" indent="-514350">
              <a:buAutoNum type="arabicPeriod"/>
            </a:pPr>
            <a:endParaRPr lang="en-US" sz="1800" dirty="0">
              <a:solidFill>
                <a:schemeClr val="tx2"/>
              </a:solidFill>
            </a:endParaRPr>
          </a:p>
          <a:p>
            <a:pPr marL="514350" indent="-514350">
              <a:buAutoNum type="arabicPeriod"/>
            </a:pPr>
            <a:r>
              <a:rPr lang="en-US" sz="1800" dirty="0">
                <a:solidFill>
                  <a:schemeClr val="tx2"/>
                </a:solidFill>
              </a:rPr>
              <a:t>Safety relief valve</a:t>
            </a:r>
          </a:p>
          <a:p>
            <a:pPr marL="514350" indent="-514350">
              <a:buAutoNum type="arabicPeriod"/>
            </a:pPr>
            <a:endParaRPr lang="en-US" sz="1800" dirty="0">
              <a:solidFill>
                <a:schemeClr val="tx2"/>
              </a:solidFill>
            </a:endParaRPr>
          </a:p>
          <a:p>
            <a:pPr marL="514350" indent="-514350">
              <a:buAutoNum type="arabicPeriod"/>
            </a:pPr>
            <a:r>
              <a:rPr lang="en-US" sz="1800" dirty="0">
                <a:solidFill>
                  <a:schemeClr val="tx2"/>
                </a:solidFill>
              </a:rPr>
              <a:t>Pin Index Safety System</a:t>
            </a:r>
          </a:p>
          <a:p>
            <a:pPr marL="514350" indent="-514350">
              <a:buAutoNum type="arabicPeriod"/>
            </a:pPr>
            <a:endParaRPr lang="en-US" sz="1800" dirty="0">
              <a:solidFill>
                <a:schemeClr val="tx2"/>
              </a:solidFill>
            </a:endParaRPr>
          </a:p>
        </p:txBody>
      </p:sp>
      <p:grpSp>
        <p:nvGrpSpPr>
          <p:cNvPr id="34" name="Group 19">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35" name="Freeform: Shape 20">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1">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2">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8" name="Freeform: Shape 23">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29926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3F85FC-E840-6AEA-3A6B-D66EB7E82E65}"/>
              </a:ext>
            </a:extLst>
          </p:cNvPr>
          <p:cNvSpPr>
            <a:spLocks noGrp="1"/>
          </p:cNvSpPr>
          <p:nvPr>
            <p:ph type="title"/>
          </p:nvPr>
        </p:nvSpPr>
        <p:spPr>
          <a:xfrm>
            <a:off x="5596501" y="489508"/>
            <a:ext cx="5754896" cy="1667569"/>
          </a:xfrm>
        </p:spPr>
        <p:txBody>
          <a:bodyPr anchor="b">
            <a:normAutofit/>
          </a:bodyPr>
          <a:lstStyle/>
          <a:p>
            <a:r>
              <a:rPr lang="en-US" sz="4000"/>
              <a:t>Cracking in the cylinder</a:t>
            </a:r>
          </a:p>
        </p:txBody>
      </p:sp>
      <p:pic>
        <p:nvPicPr>
          <p:cNvPr id="7" name="Graphic 6" descr="Disconnected">
            <a:extLst>
              <a:ext uri="{FF2B5EF4-FFF2-40B4-BE49-F238E27FC236}">
                <a16:creationId xmlns:a16="http://schemas.microsoft.com/office/drawing/2014/main" id="{E0715EC0-08F7-DC31-DCED-7401DCA0B2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1275070"/>
            <a:ext cx="3876165" cy="3876165"/>
          </a:xfrm>
          <a:prstGeom prst="rect">
            <a:avLst/>
          </a:prstGeom>
        </p:spPr>
      </p:pic>
      <p:sp>
        <p:nvSpPr>
          <p:cNvPr id="3" name="Content Placeholder 2">
            <a:extLst>
              <a:ext uri="{FF2B5EF4-FFF2-40B4-BE49-F238E27FC236}">
                <a16:creationId xmlns:a16="http://schemas.microsoft.com/office/drawing/2014/main" id="{6396C677-D9C5-4C7A-B9B8-B89A76FF12EC}"/>
              </a:ext>
            </a:extLst>
          </p:cNvPr>
          <p:cNvSpPr>
            <a:spLocks noGrp="1"/>
          </p:cNvSpPr>
          <p:nvPr>
            <p:ph idx="1"/>
          </p:nvPr>
        </p:nvSpPr>
        <p:spPr>
          <a:xfrm>
            <a:off x="5596502" y="2405894"/>
            <a:ext cx="5754896" cy="3197464"/>
          </a:xfrm>
        </p:spPr>
        <p:txBody>
          <a:bodyPr anchor="t">
            <a:normAutofit/>
          </a:bodyPr>
          <a:lstStyle/>
          <a:p>
            <a:pPr marL="514350" indent="-514350">
              <a:buFont typeface="Arial" panose="020B0604020202020204" pitchFamily="34" charset="0"/>
              <a:buAutoNum type="arabicPeriod"/>
            </a:pPr>
            <a:r>
              <a:rPr lang="en-US" sz="2000"/>
              <a:t>Before connecting to the Yoke, the cylinder valve be cracked (i.e opened only slightly) to blow away any dust or flammable sliting on the valve.</a:t>
            </a:r>
          </a:p>
          <a:p>
            <a:pPr marL="514350" indent="-514350">
              <a:buFont typeface="Arial" panose="020B0604020202020204" pitchFamily="34" charset="0"/>
              <a:buAutoNum type="arabicPeriod"/>
            </a:pPr>
            <a:r>
              <a:rPr lang="en-US" sz="2000"/>
              <a:t>The person opening the cylinder should be positioned so that the value outlet points away from self, patient &amp; machine.</a:t>
            </a:r>
          </a:p>
          <a:p>
            <a:pPr marL="514350" indent="-514350">
              <a:buFont typeface="Arial" panose="020B0604020202020204" pitchFamily="34" charset="0"/>
              <a:buAutoNum type="arabicPeriod"/>
            </a:pPr>
            <a:endParaRPr lang="en-US" sz="2000"/>
          </a:p>
          <a:p>
            <a:pPr marL="514350" indent="-514350">
              <a:buAutoNum type="arabicPeriod"/>
            </a:pPr>
            <a:endParaRPr lang="en-US" sz="2000"/>
          </a:p>
        </p:txBody>
      </p:sp>
      <p:sp>
        <p:nvSpPr>
          <p:cNvPr id="42" name="Rectangle 3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6089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3" name="Rectangle 1434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5" name="Rectangle 1434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7" name="Rectangle 1434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9" name="Rectangle 1434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51" name="Freeform: Shape 1435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353" name="Rectangle 1435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D1E6A0-66D7-B51D-58ED-EEBDE6FDAA8A}"/>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Hanger Yoke Assembly</a:t>
            </a:r>
          </a:p>
        </p:txBody>
      </p:sp>
      <p:sp>
        <p:nvSpPr>
          <p:cNvPr id="3" name="Content Placeholder 2">
            <a:extLst>
              <a:ext uri="{FF2B5EF4-FFF2-40B4-BE49-F238E27FC236}">
                <a16:creationId xmlns:a16="http://schemas.microsoft.com/office/drawing/2014/main" id="{F29D3CE2-5759-FB9D-D83C-6A26B3651424}"/>
              </a:ext>
            </a:extLst>
          </p:cNvPr>
          <p:cNvSpPr>
            <a:spLocks noGrp="1"/>
          </p:cNvSpPr>
          <p:nvPr>
            <p:ph idx="1"/>
          </p:nvPr>
        </p:nvSpPr>
        <p:spPr>
          <a:xfrm>
            <a:off x="4581727" y="649480"/>
            <a:ext cx="3025303" cy="5546047"/>
          </a:xfrm>
        </p:spPr>
        <p:txBody>
          <a:bodyPr anchor="ctr">
            <a:normAutofit/>
          </a:bodyPr>
          <a:lstStyle/>
          <a:p>
            <a:pPr marL="514350" indent="-514350">
              <a:buAutoNum type="arabicPeriod"/>
            </a:pPr>
            <a:r>
              <a:rPr lang="en-US" sz="2000" dirty="0"/>
              <a:t>It is the place where cylinder is attached to the Anesthesia machine.</a:t>
            </a:r>
          </a:p>
          <a:p>
            <a:pPr marL="514350" indent="-514350">
              <a:buAutoNum type="arabicPeriod"/>
            </a:pPr>
            <a:endParaRPr lang="en-US" sz="2000" dirty="0"/>
          </a:p>
          <a:p>
            <a:pPr marL="514350" indent="-514350">
              <a:buAutoNum type="arabicPeriod"/>
            </a:pPr>
            <a:r>
              <a:rPr lang="en-US" sz="2000" dirty="0"/>
              <a:t>Orients &amp; support the cylinder.</a:t>
            </a:r>
          </a:p>
          <a:p>
            <a:pPr marL="514350" indent="-514350">
              <a:buAutoNum type="arabicPeriod"/>
            </a:pPr>
            <a:endParaRPr lang="en-US" sz="2000" dirty="0"/>
          </a:p>
          <a:p>
            <a:pPr marL="514350" indent="-514350">
              <a:buAutoNum type="arabicPeriod"/>
            </a:pPr>
            <a:r>
              <a:rPr lang="en-US" sz="2000" dirty="0"/>
              <a:t>Maintains unidirectional flow of gases towards the machine.</a:t>
            </a:r>
          </a:p>
          <a:p>
            <a:pPr marL="514350" indent="-514350">
              <a:buAutoNum type="arabicPeriod"/>
            </a:pPr>
            <a:endParaRPr lang="en-US" sz="2000" dirty="0"/>
          </a:p>
          <a:p>
            <a:pPr marL="514350" indent="-514350">
              <a:buAutoNum type="arabicPeriod"/>
            </a:pPr>
            <a:r>
              <a:rPr lang="en-US" sz="2000" dirty="0"/>
              <a:t>Provides a gas tight seal</a:t>
            </a:r>
          </a:p>
          <a:p>
            <a:pPr marL="0" indent="0">
              <a:buNone/>
            </a:pPr>
            <a:endParaRPr lang="en-US" sz="2000" dirty="0"/>
          </a:p>
        </p:txBody>
      </p:sp>
      <p:pic>
        <p:nvPicPr>
          <p:cNvPr id="14338" name="Picture 2" descr="The Operating Room Environment: Medical Gas Systems">
            <a:extLst>
              <a:ext uri="{FF2B5EF4-FFF2-40B4-BE49-F238E27FC236}">
                <a16:creationId xmlns:a16="http://schemas.microsoft.com/office/drawing/2014/main" id="{243936C5-6380-E0D9-F715-61E3A5FED33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09502" y="1729192"/>
            <a:ext cx="3615776" cy="3411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430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67" name="Rectangle 1536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9" name="Rectangle 1536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71" name="Rectangle 1537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3" name="Rectangle 1537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75" name="Freeform: Shape 1537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24DB580-9FE0-23C2-6B6C-BD8E399A534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Parts of Hanger Yoke Assembly</a:t>
            </a:r>
          </a:p>
        </p:txBody>
      </p:sp>
      <p:pic>
        <p:nvPicPr>
          <p:cNvPr id="15362" name="Picture 2" descr="Anaesthesia machine 1 | PPT">
            <a:extLst>
              <a:ext uri="{FF2B5EF4-FFF2-40B4-BE49-F238E27FC236}">
                <a16:creationId xmlns:a16="http://schemas.microsoft.com/office/drawing/2014/main" id="{99A663C7-E4AB-548A-4550-515CBAAA1D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02428" y="719344"/>
            <a:ext cx="7225748" cy="5419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300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E012F-C868-64AC-5836-845C3B9B066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B33DE46-EB48-32B7-FDE0-478416A2C1B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83435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E8E154-8A4A-AE5A-8ECA-C5984E3DDF62}"/>
              </a:ext>
            </a:extLst>
          </p:cNvPr>
          <p:cNvSpPr>
            <a:spLocks noGrp="1"/>
          </p:cNvSpPr>
          <p:nvPr>
            <p:ph type="title"/>
          </p:nvPr>
        </p:nvSpPr>
        <p:spPr>
          <a:xfrm>
            <a:off x="640080" y="325369"/>
            <a:ext cx="4368602" cy="1956841"/>
          </a:xfrm>
        </p:spPr>
        <p:txBody>
          <a:bodyPr anchor="b">
            <a:normAutofit/>
          </a:bodyPr>
          <a:lstStyle/>
          <a:p>
            <a:r>
              <a:rPr lang="en-US" sz="5400" b="1"/>
              <a:t>History </a:t>
            </a:r>
          </a:p>
        </p:txBody>
      </p:sp>
      <p:sp>
        <p:nvSpPr>
          <p:cNvPr id="104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064C94-5D52-7668-6E22-3BB1FFAC9FA7}"/>
              </a:ext>
            </a:extLst>
          </p:cNvPr>
          <p:cNvSpPr>
            <a:spLocks noGrp="1"/>
          </p:cNvSpPr>
          <p:nvPr>
            <p:ph idx="1"/>
          </p:nvPr>
        </p:nvSpPr>
        <p:spPr>
          <a:xfrm>
            <a:off x="640080" y="2872899"/>
            <a:ext cx="4243589" cy="3320668"/>
          </a:xfrm>
        </p:spPr>
        <p:txBody>
          <a:bodyPr>
            <a:normAutofit/>
          </a:bodyPr>
          <a:lstStyle/>
          <a:p>
            <a:pPr>
              <a:buFont typeface="Wingdings" panose="05000000000000000000" pitchFamily="2" charset="2"/>
              <a:buChar char="§"/>
            </a:pPr>
            <a:r>
              <a:rPr lang="en-US" sz="2200"/>
              <a:t>The first anesthesia machine was made by Sir Henry Edmund Gaskin Boyle in 1917,  hence the name Boyle’s machine </a:t>
            </a:r>
          </a:p>
        </p:txBody>
      </p:sp>
      <p:pic>
        <p:nvPicPr>
          <p:cNvPr id="1026" name="Picture 2" descr="Henry Edmund Gaskin Boyle (1875-1941)">
            <a:extLst>
              <a:ext uri="{FF2B5EF4-FFF2-40B4-BE49-F238E27FC236}">
                <a16:creationId xmlns:a16="http://schemas.microsoft.com/office/drawing/2014/main" id="{668F045F-8050-8C1E-9AFF-E2C8B65D32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25038"/>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3125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0" name="Rectangle 2059">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B8B989-D7CD-C7DF-0B4B-4D2A7751D100}"/>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kern="1200">
                <a:solidFill>
                  <a:srgbClr val="FFFFFF"/>
                </a:solidFill>
                <a:latin typeface="+mj-lt"/>
                <a:ea typeface="+mj-ea"/>
                <a:cs typeface="+mj-cs"/>
              </a:rPr>
              <a:t>The Anesthesia Machine working principle</a:t>
            </a:r>
          </a:p>
        </p:txBody>
      </p:sp>
      <p:pic>
        <p:nvPicPr>
          <p:cNvPr id="20" name="Picture 19">
            <a:extLst>
              <a:ext uri="{FF2B5EF4-FFF2-40B4-BE49-F238E27FC236}">
                <a16:creationId xmlns:a16="http://schemas.microsoft.com/office/drawing/2014/main" id="{3D90755A-A65C-BD50-F313-BB369B6D3FA1}"/>
              </a:ext>
            </a:extLst>
          </p:cNvPr>
          <p:cNvPicPr>
            <a:picLocks noChangeAspect="1"/>
          </p:cNvPicPr>
          <p:nvPr/>
        </p:nvPicPr>
        <p:blipFill>
          <a:blip r:embed="rId2"/>
          <a:stretch>
            <a:fillRect/>
          </a:stretch>
        </p:blipFill>
        <p:spPr>
          <a:xfrm>
            <a:off x="6644640" y="161928"/>
            <a:ext cx="4348480" cy="6514580"/>
          </a:xfrm>
          <a:prstGeom prst="rect">
            <a:avLst/>
          </a:prstGeom>
        </p:spPr>
      </p:pic>
    </p:spTree>
    <p:extLst>
      <p:ext uri="{BB962C8B-B14F-4D97-AF65-F5344CB8AC3E}">
        <p14:creationId xmlns:p14="http://schemas.microsoft.com/office/powerpoint/2010/main" val="1072611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C4BC0C-764D-AA42-9D35-8194C5B73B0B}"/>
              </a:ext>
            </a:extLst>
          </p:cNvPr>
          <p:cNvSpPr>
            <a:spLocks noGrp="1"/>
          </p:cNvSpPr>
          <p:nvPr>
            <p:ph type="title"/>
          </p:nvPr>
        </p:nvSpPr>
        <p:spPr>
          <a:xfrm>
            <a:off x="4079467" y="688280"/>
            <a:ext cx="4037839" cy="2036152"/>
          </a:xfrm>
        </p:spPr>
        <p:txBody>
          <a:bodyPr anchor="b">
            <a:normAutofit/>
          </a:bodyPr>
          <a:lstStyle/>
          <a:p>
            <a:pPr algn="r"/>
            <a:r>
              <a:rPr lang="en-US" sz="3200" b="1" dirty="0"/>
              <a:t>Anesthesia workstation </a:t>
            </a:r>
          </a:p>
        </p:txBody>
      </p:sp>
      <p:pic>
        <p:nvPicPr>
          <p:cNvPr id="4" name="Picture 2" descr="Perseus A500 Anaesthesia Machine from Dräger : Get Quote, RFQ, Price or Buy">
            <a:extLst>
              <a:ext uri="{FF2B5EF4-FFF2-40B4-BE49-F238E27FC236}">
                <a16:creationId xmlns:a16="http://schemas.microsoft.com/office/drawing/2014/main" id="{2514ED9C-154A-DDF1-A18F-8E66B525B9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82634" y="2864637"/>
            <a:ext cx="3196726" cy="26402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medical equipment on wheels&#10;&#10;Description automatically generated">
            <a:extLst>
              <a:ext uri="{FF2B5EF4-FFF2-40B4-BE49-F238E27FC236}">
                <a16:creationId xmlns:a16="http://schemas.microsoft.com/office/drawing/2014/main" id="{EABAE0FB-8503-4F93-8A65-AA64F2B07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1576" y="2864637"/>
            <a:ext cx="1917944" cy="2759632"/>
          </a:xfrm>
          <a:prstGeom prst="rect">
            <a:avLst/>
          </a:prstGeom>
        </p:spPr>
      </p:pic>
      <p:sp>
        <p:nvSpPr>
          <p:cNvPr id="6" name="Title 1">
            <a:extLst>
              <a:ext uri="{FF2B5EF4-FFF2-40B4-BE49-F238E27FC236}">
                <a16:creationId xmlns:a16="http://schemas.microsoft.com/office/drawing/2014/main" id="{6D194664-BF9D-33F5-0881-4650009B2278}"/>
              </a:ext>
            </a:extLst>
          </p:cNvPr>
          <p:cNvSpPr txBox="1">
            <a:spLocks/>
          </p:cNvSpPr>
          <p:nvPr/>
        </p:nvSpPr>
        <p:spPr>
          <a:xfrm>
            <a:off x="8158960" y="2023643"/>
            <a:ext cx="4074673" cy="7958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548640">
              <a:spcAft>
                <a:spcPts val="600"/>
              </a:spcAft>
            </a:pPr>
            <a:r>
              <a:rPr lang="en-US" sz="2640" kern="1200" dirty="0">
                <a:solidFill>
                  <a:schemeClr val="tx1"/>
                </a:solidFill>
                <a:latin typeface="+mj-lt"/>
                <a:ea typeface="+mj-ea"/>
                <a:cs typeface="+mj-cs"/>
              </a:rPr>
              <a:t>    </a:t>
            </a:r>
            <a:r>
              <a:rPr lang="en-US" sz="3200" kern="1200" dirty="0">
                <a:solidFill>
                  <a:schemeClr val="tx1"/>
                </a:solidFill>
                <a:latin typeface="+mn-lt"/>
                <a:ea typeface="+mj-ea"/>
                <a:cs typeface="+mj-cs"/>
              </a:rPr>
              <a:t>Anesthesia machine </a:t>
            </a:r>
            <a:endParaRPr lang="en-US" sz="3200" dirty="0">
              <a:latin typeface="+mn-lt"/>
            </a:endParaRPr>
          </a:p>
        </p:txBody>
      </p:sp>
      <p:sp>
        <p:nvSpPr>
          <p:cNvPr id="7" name="Title 1">
            <a:extLst>
              <a:ext uri="{FF2B5EF4-FFF2-40B4-BE49-F238E27FC236}">
                <a16:creationId xmlns:a16="http://schemas.microsoft.com/office/drawing/2014/main" id="{13D28640-83AC-7E43-36F0-CD1BC95DE621}"/>
              </a:ext>
            </a:extLst>
          </p:cNvPr>
          <p:cNvSpPr txBox="1">
            <a:spLocks/>
          </p:cNvSpPr>
          <p:nvPr/>
        </p:nvSpPr>
        <p:spPr>
          <a:xfrm>
            <a:off x="7809367" y="3699956"/>
            <a:ext cx="1041200" cy="5237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548640">
              <a:spcAft>
                <a:spcPts val="600"/>
              </a:spcAft>
            </a:pPr>
            <a:r>
              <a:rPr lang="en-US" sz="4800" kern="1200" dirty="0">
                <a:solidFill>
                  <a:schemeClr val="tx1"/>
                </a:solidFill>
                <a:latin typeface="+mj-lt"/>
                <a:ea typeface="+mj-ea"/>
                <a:cs typeface="+mj-cs"/>
              </a:rPr>
              <a:t>                 Vs</a:t>
            </a:r>
            <a:endParaRPr lang="en-US" sz="4800" dirty="0"/>
          </a:p>
        </p:txBody>
      </p:sp>
    </p:spTree>
    <p:extLst>
      <p:ext uri="{BB962C8B-B14F-4D97-AF65-F5344CB8AC3E}">
        <p14:creationId xmlns:p14="http://schemas.microsoft.com/office/powerpoint/2010/main" val="2552646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83" name="Rectangle 3082">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5" name="Rectangle 3084">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Rectangle 3086">
            <a:extLst>
              <a:ext uri="{FF2B5EF4-FFF2-40B4-BE49-F238E27FC236}">
                <a16:creationId xmlns:a16="http://schemas.microsoft.com/office/drawing/2014/main" id="{2339A6F5-AD6A-4D80-8AD9-6290D13A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F6C553-433B-4B97-5295-7728C9F5D39E}"/>
              </a:ext>
            </a:extLst>
          </p:cNvPr>
          <p:cNvSpPr>
            <a:spLocks noGrp="1"/>
          </p:cNvSpPr>
          <p:nvPr>
            <p:ph type="title"/>
          </p:nvPr>
        </p:nvSpPr>
        <p:spPr>
          <a:xfrm>
            <a:off x="660042" y="2945176"/>
            <a:ext cx="2878688" cy="2757975"/>
          </a:xfrm>
        </p:spPr>
        <p:txBody>
          <a:bodyPr vert="horz" lIns="91440" tIns="45720" rIns="91440" bIns="45720" rtlCol="0" anchor="t">
            <a:normAutofit/>
          </a:bodyPr>
          <a:lstStyle/>
          <a:p>
            <a:r>
              <a:rPr lang="en-US" sz="4000" dirty="0">
                <a:solidFill>
                  <a:srgbClr val="FFFFFF"/>
                </a:solidFill>
              </a:rPr>
              <a:t>Modern workstations</a:t>
            </a:r>
          </a:p>
        </p:txBody>
      </p:sp>
      <p:pic>
        <p:nvPicPr>
          <p:cNvPr id="3076" name="Picture 4" descr="abs Drager Anesthesia Machine, For Operation Use">
            <a:extLst>
              <a:ext uri="{FF2B5EF4-FFF2-40B4-BE49-F238E27FC236}">
                <a16:creationId xmlns:a16="http://schemas.microsoft.com/office/drawing/2014/main" id="{B26C27F2-CC1C-8BCF-867C-EEF81ECE0DE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74082" y="1087265"/>
            <a:ext cx="4398762" cy="439876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Plastic Datex Ohmeda Anesthesia Machine, For ICU Use">
            <a:extLst>
              <a:ext uri="{FF2B5EF4-FFF2-40B4-BE49-F238E27FC236}">
                <a16:creationId xmlns:a16="http://schemas.microsoft.com/office/drawing/2014/main" id="{FB3395CA-D263-1EF7-DDC2-D3D7B9388C7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266414" y="1199140"/>
            <a:ext cx="3141973" cy="439876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326BE1D1-2C9E-293D-A194-D531AF9691DC}"/>
              </a:ext>
            </a:extLst>
          </p:cNvPr>
          <p:cNvSpPr txBox="1">
            <a:spLocks/>
          </p:cNvSpPr>
          <p:nvPr/>
        </p:nvSpPr>
        <p:spPr>
          <a:xfrm>
            <a:off x="4495806" y="481054"/>
            <a:ext cx="3449314" cy="6674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1800" b="1" dirty="0">
                <a:solidFill>
                  <a:srgbClr val="000000"/>
                </a:solidFill>
                <a:effectLst/>
                <a:latin typeface="+mn-lt"/>
              </a:rPr>
              <a:t>Abs Drager Anesthesia Machine</a:t>
            </a:r>
          </a:p>
        </p:txBody>
      </p:sp>
      <p:sp>
        <p:nvSpPr>
          <p:cNvPr id="5" name="Title 1">
            <a:extLst>
              <a:ext uri="{FF2B5EF4-FFF2-40B4-BE49-F238E27FC236}">
                <a16:creationId xmlns:a16="http://schemas.microsoft.com/office/drawing/2014/main" id="{A95AAF04-F0DF-F9C2-0D3D-679A86C4E5CD}"/>
              </a:ext>
            </a:extLst>
          </p:cNvPr>
          <p:cNvSpPr txBox="1">
            <a:spLocks/>
          </p:cNvSpPr>
          <p:nvPr/>
        </p:nvSpPr>
        <p:spPr>
          <a:xfrm>
            <a:off x="8166844" y="491043"/>
            <a:ext cx="3720356" cy="6674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1800" b="1" i="0" dirty="0" err="1">
                <a:solidFill>
                  <a:srgbClr val="333333"/>
                </a:solidFill>
                <a:effectLst/>
                <a:latin typeface="+mn-lt"/>
              </a:rPr>
              <a:t>Datex</a:t>
            </a:r>
            <a:r>
              <a:rPr lang="en-US" sz="1800" b="1" i="0" dirty="0">
                <a:solidFill>
                  <a:srgbClr val="333333"/>
                </a:solidFill>
                <a:effectLst/>
                <a:latin typeface="+mn-lt"/>
              </a:rPr>
              <a:t> </a:t>
            </a:r>
            <a:r>
              <a:rPr lang="en-US" sz="1800" b="1" i="0" dirty="0" err="1">
                <a:solidFill>
                  <a:srgbClr val="333333"/>
                </a:solidFill>
                <a:effectLst/>
                <a:latin typeface="+mn-lt"/>
              </a:rPr>
              <a:t>Ohmeda</a:t>
            </a:r>
            <a:r>
              <a:rPr lang="en-US" sz="1800" b="1" i="0" dirty="0">
                <a:solidFill>
                  <a:srgbClr val="333333"/>
                </a:solidFill>
                <a:effectLst/>
                <a:latin typeface="+mn-lt"/>
              </a:rPr>
              <a:t> Anesthesia Machine</a:t>
            </a:r>
          </a:p>
        </p:txBody>
      </p:sp>
    </p:spTree>
    <p:extLst>
      <p:ext uri="{BB962C8B-B14F-4D97-AF65-F5344CB8AC3E}">
        <p14:creationId xmlns:p14="http://schemas.microsoft.com/office/powerpoint/2010/main" val="2883321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8" name="Rectangle 410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68564A3E-CEA3-BB85-3C26-6178A22E021D}"/>
              </a:ext>
            </a:extLst>
          </p:cNvPr>
          <p:cNvSpPr>
            <a:spLocks noGrp="1"/>
          </p:cNvSpPr>
          <p:nvPr>
            <p:ph type="title"/>
          </p:nvPr>
        </p:nvSpPr>
        <p:spPr>
          <a:xfrm>
            <a:off x="838200" y="448721"/>
            <a:ext cx="4707671" cy="1225650"/>
          </a:xfrm>
        </p:spPr>
        <p:txBody>
          <a:bodyPr anchor="b">
            <a:normAutofit/>
          </a:bodyPr>
          <a:lstStyle/>
          <a:p>
            <a:r>
              <a:rPr lang="en-US" sz="3500">
                <a:solidFill>
                  <a:schemeClr val="bg1"/>
                </a:solidFill>
              </a:rPr>
              <a:t>Pneumatic components of workstation</a:t>
            </a:r>
          </a:p>
        </p:txBody>
      </p:sp>
      <p:cxnSp>
        <p:nvCxnSpPr>
          <p:cNvPr id="4107" name="Straight Connector 4106">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5D7877-1CF6-63EE-92D6-29AD7BA8070B}"/>
              </a:ext>
            </a:extLst>
          </p:cNvPr>
          <p:cNvSpPr>
            <a:spLocks noGrp="1"/>
          </p:cNvSpPr>
          <p:nvPr>
            <p:ph idx="1"/>
          </p:nvPr>
        </p:nvSpPr>
        <p:spPr>
          <a:xfrm>
            <a:off x="213361" y="1909192"/>
            <a:ext cx="5270922" cy="3647710"/>
          </a:xfrm>
        </p:spPr>
        <p:txBody>
          <a:bodyPr>
            <a:normAutofit/>
          </a:bodyPr>
          <a:lstStyle/>
          <a:p>
            <a:pPr>
              <a:buFont typeface="Wingdings" panose="05000000000000000000" pitchFamily="2" charset="2"/>
              <a:buChar char="Ø"/>
            </a:pPr>
            <a:r>
              <a:rPr lang="en-US" sz="2000" dirty="0">
                <a:solidFill>
                  <a:schemeClr val="bg1"/>
                </a:solidFill>
              </a:rPr>
              <a:t> Classified based on the amount of pressure inside the machine </a:t>
            </a:r>
          </a:p>
          <a:p>
            <a:pPr marL="0" indent="0">
              <a:buNone/>
            </a:pPr>
            <a:r>
              <a:rPr lang="en-US" sz="2000" dirty="0">
                <a:solidFill>
                  <a:schemeClr val="bg1"/>
                </a:solidFill>
              </a:rPr>
              <a:t>        1. High pressure system.</a:t>
            </a:r>
          </a:p>
          <a:p>
            <a:pPr marL="0" indent="0">
              <a:buNone/>
            </a:pPr>
            <a:r>
              <a:rPr lang="en-US" sz="2000" dirty="0">
                <a:solidFill>
                  <a:schemeClr val="bg1"/>
                </a:solidFill>
              </a:rPr>
              <a:t>        2. Intermediate pressure system.       </a:t>
            </a:r>
          </a:p>
          <a:p>
            <a:pPr marL="0" indent="0">
              <a:buNone/>
            </a:pPr>
            <a:r>
              <a:rPr lang="en-US" sz="2000" dirty="0">
                <a:solidFill>
                  <a:schemeClr val="bg1"/>
                </a:solidFill>
              </a:rPr>
              <a:t>        3. Low pressure system.</a:t>
            </a:r>
          </a:p>
        </p:txBody>
      </p:sp>
      <p:cxnSp>
        <p:nvCxnSpPr>
          <p:cNvPr id="4109" name="Straight Connector 4108">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100" name="Picture 4" descr="The high, intermediate and low-pressure systems of the anaesthesia machine  | Download Scientific Diagram">
            <a:extLst>
              <a:ext uri="{FF2B5EF4-FFF2-40B4-BE49-F238E27FC236}">
                <a16:creationId xmlns:a16="http://schemas.microsoft.com/office/drawing/2014/main" id="{395E7B40-DCB2-B83D-85E9-F894958B697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69280" y="1664618"/>
            <a:ext cx="6002763" cy="4043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591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03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6851276-9578-62D7-2B68-6137E09C42AF}"/>
              </a:ext>
            </a:extLst>
          </p:cNvPr>
          <p:cNvSpPr>
            <a:spLocks noGrp="1"/>
          </p:cNvSpPr>
          <p:nvPr>
            <p:ph type="title"/>
          </p:nvPr>
        </p:nvSpPr>
        <p:spPr>
          <a:xfrm>
            <a:off x="944267" y="1235868"/>
            <a:ext cx="4707671" cy="1225650"/>
          </a:xfrm>
        </p:spPr>
        <p:txBody>
          <a:bodyPr anchor="b">
            <a:normAutofit/>
          </a:bodyPr>
          <a:lstStyle/>
          <a:p>
            <a:r>
              <a:rPr lang="en-US" sz="3800" dirty="0">
                <a:solidFill>
                  <a:schemeClr val="bg1"/>
                </a:solidFill>
              </a:rPr>
              <a:t>High Pressure System</a:t>
            </a:r>
          </a:p>
        </p:txBody>
      </p:sp>
      <p:sp>
        <p:nvSpPr>
          <p:cNvPr id="3" name="Content Placeholder 2">
            <a:extLst>
              <a:ext uri="{FF2B5EF4-FFF2-40B4-BE49-F238E27FC236}">
                <a16:creationId xmlns:a16="http://schemas.microsoft.com/office/drawing/2014/main" id="{E1062600-6C43-B218-588A-F85CC40FDED0}"/>
              </a:ext>
            </a:extLst>
          </p:cNvPr>
          <p:cNvSpPr>
            <a:spLocks noGrp="1"/>
          </p:cNvSpPr>
          <p:nvPr>
            <p:ph idx="1"/>
          </p:nvPr>
        </p:nvSpPr>
        <p:spPr>
          <a:xfrm>
            <a:off x="944267" y="2537718"/>
            <a:ext cx="4783871" cy="2688552"/>
          </a:xfrm>
        </p:spPr>
        <p:txBody>
          <a:bodyPr>
            <a:normAutofit lnSpcReduction="10000"/>
          </a:bodyPr>
          <a:lstStyle/>
          <a:p>
            <a:r>
              <a:rPr lang="en-US" sz="1700" dirty="0">
                <a:solidFill>
                  <a:schemeClr val="bg1"/>
                </a:solidFill>
              </a:rPr>
              <a:t>It consists of </a:t>
            </a:r>
          </a:p>
          <a:p>
            <a:pPr marL="0" indent="0">
              <a:buNone/>
            </a:pPr>
            <a:r>
              <a:rPr lang="en-US" sz="1700" dirty="0">
                <a:solidFill>
                  <a:schemeClr val="bg1"/>
                </a:solidFill>
              </a:rPr>
              <a:t>       1. cylinders</a:t>
            </a:r>
          </a:p>
          <a:p>
            <a:pPr marL="0" indent="0">
              <a:buNone/>
            </a:pPr>
            <a:r>
              <a:rPr lang="en-US" sz="1700" dirty="0">
                <a:solidFill>
                  <a:schemeClr val="bg1"/>
                </a:solidFill>
              </a:rPr>
              <a:t>       2. hanger yoke</a:t>
            </a:r>
          </a:p>
          <a:p>
            <a:pPr marL="0" indent="0">
              <a:buNone/>
            </a:pPr>
            <a:r>
              <a:rPr lang="en-US" sz="1700" dirty="0">
                <a:solidFill>
                  <a:schemeClr val="bg1"/>
                </a:solidFill>
              </a:rPr>
              <a:t>       3. first pressure reducing valve</a:t>
            </a:r>
          </a:p>
          <a:p>
            <a:pPr marL="0" indent="0">
              <a:buNone/>
            </a:pPr>
            <a:r>
              <a:rPr lang="en-US" sz="1700" dirty="0">
                <a:solidFill>
                  <a:schemeClr val="bg1"/>
                </a:solidFill>
              </a:rPr>
              <a:t>       4. check valve</a:t>
            </a:r>
          </a:p>
          <a:p>
            <a:pPr marL="0" indent="0">
              <a:buNone/>
            </a:pPr>
            <a:r>
              <a:rPr lang="en-US" sz="1700" dirty="0">
                <a:solidFill>
                  <a:schemeClr val="bg1"/>
                </a:solidFill>
              </a:rPr>
              <a:t>       5. cylinder pressure gauge</a:t>
            </a:r>
          </a:p>
          <a:p>
            <a:pPr marL="0" indent="0">
              <a:buNone/>
            </a:pPr>
            <a:r>
              <a:rPr lang="en-US" sz="1700" dirty="0">
                <a:solidFill>
                  <a:schemeClr val="bg1"/>
                </a:solidFill>
              </a:rPr>
              <a:t>       6. pressure regulator</a:t>
            </a:r>
          </a:p>
          <a:p>
            <a:pPr marL="0" indent="0">
              <a:buNone/>
            </a:pPr>
            <a:r>
              <a:rPr lang="en-US" sz="1100" dirty="0">
                <a:solidFill>
                  <a:schemeClr val="bg1"/>
                </a:solidFill>
              </a:rPr>
              <a:t>  </a:t>
            </a:r>
          </a:p>
        </p:txBody>
      </p:sp>
      <p:pic>
        <p:nvPicPr>
          <p:cNvPr id="1026" name="Picture 2" descr="Introductory Lecture Series: The Anesthesia Machine - ppt video online  download">
            <a:extLst>
              <a:ext uri="{FF2B5EF4-FFF2-40B4-BE49-F238E27FC236}">
                <a16:creationId xmlns:a16="http://schemas.microsoft.com/office/drawing/2014/main" id="{39B87DD4-05A4-E928-572C-CD573C5851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75496" y="1542393"/>
            <a:ext cx="5296037" cy="3966915"/>
          </a:xfrm>
          <a:prstGeom prst="rect">
            <a:avLst/>
          </a:prstGeom>
          <a:noFill/>
          <a:extLst>
            <a:ext uri="{909E8E84-426E-40DD-AFC4-6F175D3DCCD1}">
              <a14:hiddenFill xmlns:a14="http://schemas.microsoft.com/office/drawing/2010/main">
                <a:solidFill>
                  <a:srgbClr val="FFFFFF"/>
                </a:solidFill>
              </a14:hiddenFill>
            </a:ext>
          </a:extLst>
        </p:spPr>
      </p:pic>
      <p:sp>
        <p:nvSpPr>
          <p:cNvPr id="1036" name="Rectangle 1032">
            <a:extLst>
              <a:ext uri="{FF2B5EF4-FFF2-40B4-BE49-F238E27FC236}">
                <a16:creationId xmlns:a16="http://schemas.microsoft.com/office/drawing/2014/main" id="{C61F2F60-14E3-4196-B7CE-175E46F04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596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802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9" name="Rectangle 205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6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206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33B47A-E3F8-E862-217B-F24654C388F6}"/>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Cylinders</a:t>
            </a:r>
          </a:p>
        </p:txBody>
      </p:sp>
      <p:sp>
        <p:nvSpPr>
          <p:cNvPr id="3" name="Content Placeholder 2">
            <a:extLst>
              <a:ext uri="{FF2B5EF4-FFF2-40B4-BE49-F238E27FC236}">
                <a16:creationId xmlns:a16="http://schemas.microsoft.com/office/drawing/2014/main" id="{CF45F20D-C1DB-EC75-9F77-10C060E49268}"/>
              </a:ext>
            </a:extLst>
          </p:cNvPr>
          <p:cNvSpPr>
            <a:spLocks/>
          </p:cNvSpPr>
          <p:nvPr/>
        </p:nvSpPr>
        <p:spPr>
          <a:xfrm>
            <a:off x="223520" y="2318657"/>
            <a:ext cx="10038080" cy="3712029"/>
          </a:xfrm>
          <a:prstGeom prst="rect">
            <a:avLst/>
          </a:prstGeom>
        </p:spPr>
        <p:txBody>
          <a:bodyPr/>
          <a:lstStyle/>
          <a:p>
            <a:pPr defTabSz="603504">
              <a:spcAft>
                <a:spcPts val="600"/>
              </a:spcAft>
            </a:pPr>
            <a:r>
              <a:rPr lang="en-US" sz="4400" kern="1200" dirty="0">
                <a:solidFill>
                  <a:schemeClr val="tx1"/>
                </a:solidFill>
                <a:latin typeface="+mn-lt"/>
                <a:ea typeface="+mn-ea"/>
                <a:cs typeface="+mn-cs"/>
              </a:rPr>
              <a:t>Parts of cylinder</a:t>
            </a:r>
          </a:p>
          <a:p>
            <a:pPr defTabSz="603504">
              <a:spcAft>
                <a:spcPts val="600"/>
              </a:spcAft>
            </a:pPr>
            <a:endParaRPr lang="en-US" sz="1188" kern="1200" dirty="0">
              <a:solidFill>
                <a:schemeClr val="tx1"/>
              </a:solidFill>
              <a:latin typeface="+mn-lt"/>
              <a:ea typeface="+mn-ea"/>
              <a:cs typeface="+mn-cs"/>
            </a:endParaRPr>
          </a:p>
          <a:p>
            <a:pPr defTabSz="603504">
              <a:spcAft>
                <a:spcPts val="600"/>
              </a:spcAft>
            </a:pPr>
            <a:r>
              <a:rPr lang="en-US" sz="2000" kern="1200" dirty="0">
                <a:solidFill>
                  <a:schemeClr val="tx1"/>
                </a:solidFill>
                <a:latin typeface="+mn-lt"/>
                <a:ea typeface="+mn-ea"/>
                <a:cs typeface="+mn-cs"/>
              </a:rPr>
              <a:t>seamless body: one of the safety features</a:t>
            </a:r>
          </a:p>
          <a:p>
            <a:pPr defTabSz="603504">
              <a:spcAft>
                <a:spcPts val="600"/>
              </a:spcAft>
            </a:pPr>
            <a:r>
              <a:rPr lang="en-US" sz="1188" kern="1200" dirty="0">
                <a:solidFill>
                  <a:schemeClr val="tx1"/>
                </a:solidFill>
                <a:latin typeface="+mn-lt"/>
                <a:ea typeface="+mn-ea"/>
                <a:cs typeface="+mn-cs"/>
              </a:rPr>
              <a:t> </a:t>
            </a:r>
          </a:p>
          <a:p>
            <a:pPr defTabSz="603504">
              <a:spcAft>
                <a:spcPts val="600"/>
              </a:spcAft>
            </a:pPr>
            <a:r>
              <a:rPr lang="en-US" sz="1188" kern="1200" dirty="0">
                <a:solidFill>
                  <a:schemeClr val="tx1"/>
                </a:solidFill>
                <a:latin typeface="+mn-lt"/>
                <a:ea typeface="+mn-ea"/>
                <a:cs typeface="+mn-cs"/>
              </a:rPr>
              <a:t>   </a:t>
            </a:r>
            <a:endParaRPr lang="en-US" dirty="0"/>
          </a:p>
        </p:txBody>
      </p:sp>
      <p:pic>
        <p:nvPicPr>
          <p:cNvPr id="2054" name="Picture 6" descr="665 Medical Gas Cylinder Stock Photos - Free &amp; Royalty-Free Stock Photos  from Dreamstime">
            <a:extLst>
              <a:ext uri="{FF2B5EF4-FFF2-40B4-BE49-F238E27FC236}">
                <a16:creationId xmlns:a16="http://schemas.microsoft.com/office/drawing/2014/main" id="{FB0AA2E0-1F47-A7C9-3751-FAB4819969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8544" y="2112579"/>
            <a:ext cx="1962154" cy="4192805"/>
          </a:xfrm>
          <a:prstGeom prst="rect">
            <a:avLst/>
          </a:prstGeom>
          <a:noFill/>
          <a:extLst>
            <a:ext uri="{909E8E84-426E-40DD-AFC4-6F175D3DCCD1}">
              <a14:hiddenFill xmlns:a14="http://schemas.microsoft.com/office/drawing/2010/main">
                <a:solidFill>
                  <a:srgbClr val="FFFFFF"/>
                </a:solidFill>
              </a14:hiddenFill>
            </a:ext>
          </a:extLst>
        </p:spPr>
      </p:pic>
      <p:sp>
        <p:nvSpPr>
          <p:cNvPr id="7" name="Arrow: Right 6">
            <a:extLst>
              <a:ext uri="{FF2B5EF4-FFF2-40B4-BE49-F238E27FC236}">
                <a16:creationId xmlns:a16="http://schemas.microsoft.com/office/drawing/2014/main" id="{2B80A3D7-48B1-CAE7-CD35-839460A5A768}"/>
              </a:ext>
            </a:extLst>
          </p:cNvPr>
          <p:cNvSpPr/>
          <p:nvPr/>
        </p:nvSpPr>
        <p:spPr>
          <a:xfrm>
            <a:off x="5410183" y="4556580"/>
            <a:ext cx="1455424" cy="4294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03504">
              <a:spcAft>
                <a:spcPts val="600"/>
              </a:spcAft>
            </a:pPr>
            <a:r>
              <a:rPr lang="en-US" sz="2000" kern="1200" dirty="0">
                <a:solidFill>
                  <a:schemeClr val="bg1"/>
                </a:solidFill>
                <a:latin typeface="+mn-lt"/>
                <a:ea typeface="+mn-ea"/>
                <a:cs typeface="+mn-cs"/>
              </a:rPr>
              <a:t>Body</a:t>
            </a:r>
            <a:endParaRPr lang="en-US" sz="2000" dirty="0">
              <a:solidFill>
                <a:schemeClr val="bg1"/>
              </a:solidFill>
            </a:endParaRPr>
          </a:p>
        </p:txBody>
      </p:sp>
      <p:sp>
        <p:nvSpPr>
          <p:cNvPr id="8" name="Arrow: Right 7">
            <a:extLst>
              <a:ext uri="{FF2B5EF4-FFF2-40B4-BE49-F238E27FC236}">
                <a16:creationId xmlns:a16="http://schemas.microsoft.com/office/drawing/2014/main" id="{CB8B51CA-9B6C-0DE3-E4AA-CB8004B97FFB}"/>
              </a:ext>
            </a:extLst>
          </p:cNvPr>
          <p:cNvSpPr/>
          <p:nvPr/>
        </p:nvSpPr>
        <p:spPr>
          <a:xfrm>
            <a:off x="5449360" y="3555773"/>
            <a:ext cx="1377070" cy="4122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03504">
              <a:spcAft>
                <a:spcPts val="600"/>
              </a:spcAft>
            </a:pPr>
            <a:r>
              <a:rPr lang="en-US" kern="1200" dirty="0">
                <a:solidFill>
                  <a:schemeClr val="bg1"/>
                </a:solidFill>
                <a:latin typeface="+mn-lt"/>
                <a:ea typeface="+mn-ea"/>
                <a:cs typeface="+mn-cs"/>
              </a:rPr>
              <a:t>Shoulder</a:t>
            </a:r>
            <a:endParaRPr lang="en-US" dirty="0">
              <a:solidFill>
                <a:schemeClr val="bg1"/>
              </a:solidFill>
            </a:endParaRPr>
          </a:p>
        </p:txBody>
      </p:sp>
      <p:sp>
        <p:nvSpPr>
          <p:cNvPr id="9" name="Arrow: Right 8">
            <a:extLst>
              <a:ext uri="{FF2B5EF4-FFF2-40B4-BE49-F238E27FC236}">
                <a16:creationId xmlns:a16="http://schemas.microsoft.com/office/drawing/2014/main" id="{F0FDC50C-72A6-6204-A6C3-23AC785CB4B9}"/>
              </a:ext>
            </a:extLst>
          </p:cNvPr>
          <p:cNvSpPr/>
          <p:nvPr/>
        </p:nvSpPr>
        <p:spPr>
          <a:xfrm>
            <a:off x="5662749" y="3016780"/>
            <a:ext cx="1455424" cy="4122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03504">
              <a:spcAft>
                <a:spcPts val="600"/>
              </a:spcAft>
            </a:pPr>
            <a:r>
              <a:rPr lang="en-US" sz="2000" kern="1200" dirty="0">
                <a:solidFill>
                  <a:schemeClr val="bg1"/>
                </a:solidFill>
                <a:latin typeface="+mn-lt"/>
                <a:ea typeface="+mn-ea"/>
                <a:cs typeface="+mn-cs"/>
              </a:rPr>
              <a:t>Neck</a:t>
            </a:r>
            <a:endParaRPr lang="en-US" sz="2000" dirty="0">
              <a:solidFill>
                <a:schemeClr val="bg1"/>
              </a:solidFill>
            </a:endParaRPr>
          </a:p>
        </p:txBody>
      </p:sp>
      <p:sp>
        <p:nvSpPr>
          <p:cNvPr id="11" name="Arrow: Left 10">
            <a:extLst>
              <a:ext uri="{FF2B5EF4-FFF2-40B4-BE49-F238E27FC236}">
                <a16:creationId xmlns:a16="http://schemas.microsoft.com/office/drawing/2014/main" id="{D9603EF2-289A-F9E0-953E-70E62CB4CA88}"/>
              </a:ext>
            </a:extLst>
          </p:cNvPr>
          <p:cNvSpPr/>
          <p:nvPr/>
        </p:nvSpPr>
        <p:spPr>
          <a:xfrm>
            <a:off x="7493502" y="2810668"/>
            <a:ext cx="1736380" cy="412221"/>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03504">
              <a:spcAft>
                <a:spcPts val="600"/>
              </a:spcAft>
            </a:pPr>
            <a:r>
              <a:rPr lang="en-US" sz="2000" kern="1200" dirty="0">
                <a:solidFill>
                  <a:schemeClr val="bg1"/>
                </a:solidFill>
                <a:latin typeface="+mn-lt"/>
                <a:ea typeface="+mn-ea"/>
                <a:cs typeface="+mn-cs"/>
              </a:rPr>
              <a:t>Valve</a:t>
            </a:r>
            <a:endParaRPr lang="en-US" sz="2000" dirty="0">
              <a:solidFill>
                <a:schemeClr val="bg1"/>
              </a:solidFill>
            </a:endParaRPr>
          </a:p>
        </p:txBody>
      </p:sp>
    </p:spTree>
    <p:extLst>
      <p:ext uri="{BB962C8B-B14F-4D97-AF65-F5344CB8AC3E}">
        <p14:creationId xmlns:p14="http://schemas.microsoft.com/office/powerpoint/2010/main" val="614425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679</Words>
  <Application>Microsoft Office PowerPoint</Application>
  <PresentationFormat>Widescreen</PresentationFormat>
  <Paragraphs>113</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Wingdings</vt:lpstr>
      <vt:lpstr>Office Theme</vt:lpstr>
      <vt:lpstr>ANAESTHSIA MACHINE:        Working Principles </vt:lpstr>
      <vt:lpstr>Functions of Anesthesia machine</vt:lpstr>
      <vt:lpstr>History </vt:lpstr>
      <vt:lpstr>The Anesthesia Machine working principle</vt:lpstr>
      <vt:lpstr>Anesthesia workstation </vt:lpstr>
      <vt:lpstr>Modern workstations</vt:lpstr>
      <vt:lpstr>Pneumatic components of workstation</vt:lpstr>
      <vt:lpstr>High Pressure System</vt:lpstr>
      <vt:lpstr>Cylinders</vt:lpstr>
      <vt:lpstr>Material with which Cylinders are made of </vt:lpstr>
      <vt:lpstr>Markings on the cylinders</vt:lpstr>
      <vt:lpstr>Markings on the cylinders</vt:lpstr>
      <vt:lpstr>Markings engraved on the cylinders</vt:lpstr>
      <vt:lpstr>Identification of Medical Gas Cylinder</vt:lpstr>
      <vt:lpstr>Color coding of cylinders</vt:lpstr>
      <vt:lpstr>New International color coding</vt:lpstr>
      <vt:lpstr>Cylinder valves</vt:lpstr>
      <vt:lpstr>PowerPoint Presentation</vt:lpstr>
      <vt:lpstr>Pin Index safety system-Philip Wood Bridge (1952)</vt:lpstr>
      <vt:lpstr>Pin Index Numbers</vt:lpstr>
      <vt:lpstr>What happens when the cylinders are heated up in the sun ?</vt:lpstr>
      <vt:lpstr>Pressure relief device</vt:lpstr>
      <vt:lpstr>Pressure relief valve</vt:lpstr>
      <vt:lpstr>Woods metal</vt:lpstr>
      <vt:lpstr>Safety features of cylinders </vt:lpstr>
      <vt:lpstr>Cracking in the cylinder</vt:lpstr>
      <vt:lpstr>Hanger Yoke Assembly</vt:lpstr>
      <vt:lpstr>Parts of Hanger Yoke Assembly</vt:lpstr>
      <vt:lpstr>PowerPoint Presentation</vt:lpstr>
    </vt:vector>
  </TitlesOfParts>
  <Company>Infosys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ANAESTHSIA MACHINE:        Working Principles </dc:title>
  <dc:creator>Ravi Kiran Sodimbakam</dc:creator>
  <cp:lastModifiedBy>Ravi Kiran Sodimbakam</cp:lastModifiedBy>
  <cp:revision>42</cp:revision>
  <dcterms:created xsi:type="dcterms:W3CDTF">2023-11-07T17:54:18Z</dcterms:created>
  <dcterms:modified xsi:type="dcterms:W3CDTF">2023-11-08T19:32:14Z</dcterms:modified>
</cp:coreProperties>
</file>