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52"/>
  </p:notesMasterIdLst>
  <p:sldIdLst>
    <p:sldId id="461" r:id="rId2"/>
    <p:sldId id="465" r:id="rId3"/>
    <p:sldId id="383" r:id="rId4"/>
    <p:sldId id="387" r:id="rId5"/>
    <p:sldId id="525" r:id="rId6"/>
    <p:sldId id="400" r:id="rId7"/>
    <p:sldId id="402" r:id="rId8"/>
    <p:sldId id="403" r:id="rId9"/>
    <p:sldId id="411" r:id="rId10"/>
    <p:sldId id="416" r:id="rId11"/>
    <p:sldId id="421" r:id="rId12"/>
    <p:sldId id="504" r:id="rId13"/>
    <p:sldId id="505" r:id="rId14"/>
    <p:sldId id="510" r:id="rId15"/>
    <p:sldId id="507" r:id="rId16"/>
    <p:sldId id="511" r:id="rId17"/>
    <p:sldId id="521" r:id="rId18"/>
    <p:sldId id="508" r:id="rId19"/>
    <p:sldId id="522" r:id="rId20"/>
    <p:sldId id="513" r:id="rId21"/>
    <p:sldId id="516" r:id="rId22"/>
    <p:sldId id="408" r:id="rId23"/>
    <p:sldId id="423" r:id="rId24"/>
    <p:sldId id="257" r:id="rId25"/>
    <p:sldId id="546" r:id="rId26"/>
    <p:sldId id="259" r:id="rId27"/>
    <p:sldId id="260" r:id="rId28"/>
    <p:sldId id="261" r:id="rId29"/>
    <p:sldId id="262" r:id="rId30"/>
    <p:sldId id="263" r:id="rId31"/>
    <p:sldId id="264" r:id="rId32"/>
    <p:sldId id="265" r:id="rId33"/>
    <p:sldId id="266" r:id="rId34"/>
    <p:sldId id="547" r:id="rId35"/>
    <p:sldId id="548" r:id="rId36"/>
    <p:sldId id="549" r:id="rId37"/>
    <p:sldId id="562" r:id="rId38"/>
    <p:sldId id="550" r:id="rId39"/>
    <p:sldId id="551" r:id="rId40"/>
    <p:sldId id="552" r:id="rId41"/>
    <p:sldId id="553" r:id="rId42"/>
    <p:sldId id="554" r:id="rId43"/>
    <p:sldId id="555" r:id="rId44"/>
    <p:sldId id="556" r:id="rId45"/>
    <p:sldId id="557" r:id="rId46"/>
    <p:sldId id="563" r:id="rId47"/>
    <p:sldId id="558" r:id="rId48"/>
    <p:sldId id="559" r:id="rId49"/>
    <p:sldId id="560" r:id="rId50"/>
    <p:sldId id="54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62" autoAdjust="0"/>
  </p:normalViewPr>
  <p:slideViewPr>
    <p:cSldViewPr>
      <p:cViewPr>
        <p:scale>
          <a:sx n="46" d="100"/>
          <a:sy n="46" d="100"/>
        </p:scale>
        <p:origin x="1516" y="324"/>
      </p:cViewPr>
      <p:guideLst>
        <p:guide orient="horz" pos="2160"/>
        <p:guide pos="2880"/>
      </p:guideLst>
    </p:cSldViewPr>
  </p:slideViewPr>
  <p:outlineViewPr>
    <p:cViewPr>
      <p:scale>
        <a:sx n="33" d="100"/>
        <a:sy n="33" d="100"/>
      </p:scale>
      <p:origin x="42" y="0"/>
    </p:cViewPr>
  </p:outlineViewPr>
  <p:notesTextViewPr>
    <p:cViewPr>
      <p:scale>
        <a:sx n="1" d="1"/>
        <a:sy n="1" d="1"/>
      </p:scale>
      <p:origin x="0" y="0"/>
    </p:cViewPr>
  </p:notesTextViewPr>
  <p:sorterViewPr>
    <p:cViewPr>
      <p:scale>
        <a:sx n="100" d="100"/>
        <a:sy n="100" d="100"/>
      </p:scale>
      <p:origin x="0" y="99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E970B5-BAA3-4BE8-B75D-9FB123C5C1B7}" type="doc">
      <dgm:prSet loTypeId="urn:microsoft.com/office/officeart/2008/layout/LinedList" loCatId="list" qsTypeId="urn:microsoft.com/office/officeart/2005/8/quickstyle/simple2" qsCatId="simple" csTypeId="urn:microsoft.com/office/officeart/2005/8/colors/accent1_2" csCatId="accent1"/>
      <dgm:spPr/>
      <dgm:t>
        <a:bodyPr/>
        <a:lstStyle/>
        <a:p>
          <a:endParaRPr lang="en-US"/>
        </a:p>
      </dgm:t>
    </dgm:pt>
    <dgm:pt modelId="{CF2F717C-DA08-4A0B-9282-0BEACBB3CCEC}">
      <dgm:prSet/>
      <dgm:spPr/>
      <dgm:t>
        <a:bodyPr/>
        <a:lstStyle/>
        <a:p>
          <a:r>
            <a:rPr lang="en-US" b="1" i="0" dirty="0"/>
            <a:t>An adenotonsillectomy considered a simple procedure, has the potential for significant airway challenges. </a:t>
          </a:r>
          <a:endParaRPr lang="en-US" dirty="0"/>
        </a:p>
      </dgm:t>
    </dgm:pt>
    <dgm:pt modelId="{D053B723-C18E-4E40-AF28-27AD7411674B}" type="parTrans" cxnId="{E31463B2-E4EE-4A12-AD77-B67697B366AC}">
      <dgm:prSet/>
      <dgm:spPr/>
      <dgm:t>
        <a:bodyPr/>
        <a:lstStyle/>
        <a:p>
          <a:endParaRPr lang="en-US"/>
        </a:p>
      </dgm:t>
    </dgm:pt>
    <dgm:pt modelId="{B8B90306-17E4-4B21-9F4E-373E6B88A34F}" type="sibTrans" cxnId="{E31463B2-E4EE-4A12-AD77-B67697B366AC}">
      <dgm:prSet/>
      <dgm:spPr/>
      <dgm:t>
        <a:bodyPr/>
        <a:lstStyle/>
        <a:p>
          <a:endParaRPr lang="en-US"/>
        </a:p>
      </dgm:t>
    </dgm:pt>
    <dgm:pt modelId="{3F7BFF0B-97B7-4378-931B-A58E3949BAF0}">
      <dgm:prSet/>
      <dgm:spPr/>
      <dgm:t>
        <a:bodyPr/>
        <a:lstStyle/>
        <a:p>
          <a:r>
            <a:rPr lang="en-US" b="1" i="0" dirty="0"/>
            <a:t>Considerations of airway obstruction, shared airway, mechanical suspension of the airway, management of intubation and </a:t>
          </a:r>
          <a:r>
            <a:rPr lang="en-US" b="1" i="0" dirty="0" err="1"/>
            <a:t>extubation</a:t>
          </a:r>
          <a:r>
            <a:rPr lang="en-US" b="1" i="0" dirty="0"/>
            <a:t>, pain management, and the desire for a rapid awakening are all subtleties of anesthesia for this procedure.</a:t>
          </a:r>
          <a:endParaRPr lang="en-US" dirty="0"/>
        </a:p>
      </dgm:t>
    </dgm:pt>
    <dgm:pt modelId="{C003E623-8978-46CB-A2E7-3C80F0DF30FD}" type="parTrans" cxnId="{A0E6ACE5-7A80-48C4-89B6-B59515C3A49C}">
      <dgm:prSet/>
      <dgm:spPr/>
      <dgm:t>
        <a:bodyPr/>
        <a:lstStyle/>
        <a:p>
          <a:endParaRPr lang="en-US"/>
        </a:p>
      </dgm:t>
    </dgm:pt>
    <dgm:pt modelId="{BBBD3322-0BC7-4538-B813-5EEF350B5B7A}" type="sibTrans" cxnId="{A0E6ACE5-7A80-48C4-89B6-B59515C3A49C}">
      <dgm:prSet/>
      <dgm:spPr/>
      <dgm:t>
        <a:bodyPr/>
        <a:lstStyle/>
        <a:p>
          <a:endParaRPr lang="en-US"/>
        </a:p>
      </dgm:t>
    </dgm:pt>
    <dgm:pt modelId="{6F7A590A-7AC6-437B-B29F-9B71C7691CAF}" type="pres">
      <dgm:prSet presAssocID="{E4E970B5-BAA3-4BE8-B75D-9FB123C5C1B7}" presName="vert0" presStyleCnt="0">
        <dgm:presLayoutVars>
          <dgm:dir/>
          <dgm:animOne val="branch"/>
          <dgm:animLvl val="lvl"/>
        </dgm:presLayoutVars>
      </dgm:prSet>
      <dgm:spPr/>
    </dgm:pt>
    <dgm:pt modelId="{A05B2646-6631-43E5-8E6E-2FD95D3F4B45}" type="pres">
      <dgm:prSet presAssocID="{CF2F717C-DA08-4A0B-9282-0BEACBB3CCEC}" presName="thickLine" presStyleLbl="alignNode1" presStyleIdx="0" presStyleCnt="2"/>
      <dgm:spPr/>
    </dgm:pt>
    <dgm:pt modelId="{FD88281A-5838-4DE8-9166-86D42DE8748C}" type="pres">
      <dgm:prSet presAssocID="{CF2F717C-DA08-4A0B-9282-0BEACBB3CCEC}" presName="horz1" presStyleCnt="0"/>
      <dgm:spPr/>
    </dgm:pt>
    <dgm:pt modelId="{443BB032-0067-4085-91FB-6F530E6DEAB7}" type="pres">
      <dgm:prSet presAssocID="{CF2F717C-DA08-4A0B-9282-0BEACBB3CCEC}" presName="tx1" presStyleLbl="revTx" presStyleIdx="0" presStyleCnt="2"/>
      <dgm:spPr/>
    </dgm:pt>
    <dgm:pt modelId="{F4527B70-0C32-4CBB-8151-B84A3A5171C9}" type="pres">
      <dgm:prSet presAssocID="{CF2F717C-DA08-4A0B-9282-0BEACBB3CCEC}" presName="vert1" presStyleCnt="0"/>
      <dgm:spPr/>
    </dgm:pt>
    <dgm:pt modelId="{3064D2F3-9D4D-4C5C-AE0D-6C690E314EF2}" type="pres">
      <dgm:prSet presAssocID="{3F7BFF0B-97B7-4378-931B-A58E3949BAF0}" presName="thickLine" presStyleLbl="alignNode1" presStyleIdx="1" presStyleCnt="2" custLinFactNeighborY="-27727"/>
      <dgm:spPr/>
    </dgm:pt>
    <dgm:pt modelId="{98C43DC7-4A25-4409-B3A3-D01DE7FDCD50}" type="pres">
      <dgm:prSet presAssocID="{3F7BFF0B-97B7-4378-931B-A58E3949BAF0}" presName="horz1" presStyleCnt="0"/>
      <dgm:spPr/>
    </dgm:pt>
    <dgm:pt modelId="{0487FAA8-1714-478A-93F5-EC4D2DD6C068}" type="pres">
      <dgm:prSet presAssocID="{3F7BFF0B-97B7-4378-931B-A58E3949BAF0}" presName="tx1" presStyleLbl="revTx" presStyleIdx="1" presStyleCnt="2" custLinFactNeighborX="413" custLinFactNeighborY="-14706"/>
      <dgm:spPr/>
    </dgm:pt>
    <dgm:pt modelId="{86BBE9E3-9711-4775-B76E-81A51983C321}" type="pres">
      <dgm:prSet presAssocID="{3F7BFF0B-97B7-4378-931B-A58E3949BAF0}" presName="vert1" presStyleCnt="0"/>
      <dgm:spPr/>
    </dgm:pt>
  </dgm:ptLst>
  <dgm:cxnLst>
    <dgm:cxn modelId="{1685C146-04E2-4E92-8BA1-5E797A5D9E93}" type="presOf" srcId="{E4E970B5-BAA3-4BE8-B75D-9FB123C5C1B7}" destId="{6F7A590A-7AC6-437B-B29F-9B71C7691CAF}" srcOrd="0" destOrd="0" presId="urn:microsoft.com/office/officeart/2008/layout/LinedList"/>
    <dgm:cxn modelId="{9CF6B06A-552B-4827-9571-2384A8B4BDDF}" type="presOf" srcId="{3F7BFF0B-97B7-4378-931B-A58E3949BAF0}" destId="{0487FAA8-1714-478A-93F5-EC4D2DD6C068}" srcOrd="0" destOrd="0" presId="urn:microsoft.com/office/officeart/2008/layout/LinedList"/>
    <dgm:cxn modelId="{F0FED470-A2A3-44C6-A00F-BC47961356BB}" type="presOf" srcId="{CF2F717C-DA08-4A0B-9282-0BEACBB3CCEC}" destId="{443BB032-0067-4085-91FB-6F530E6DEAB7}" srcOrd="0" destOrd="0" presId="urn:microsoft.com/office/officeart/2008/layout/LinedList"/>
    <dgm:cxn modelId="{E31463B2-E4EE-4A12-AD77-B67697B366AC}" srcId="{E4E970B5-BAA3-4BE8-B75D-9FB123C5C1B7}" destId="{CF2F717C-DA08-4A0B-9282-0BEACBB3CCEC}" srcOrd="0" destOrd="0" parTransId="{D053B723-C18E-4E40-AF28-27AD7411674B}" sibTransId="{B8B90306-17E4-4B21-9F4E-373E6B88A34F}"/>
    <dgm:cxn modelId="{A0E6ACE5-7A80-48C4-89B6-B59515C3A49C}" srcId="{E4E970B5-BAA3-4BE8-B75D-9FB123C5C1B7}" destId="{3F7BFF0B-97B7-4378-931B-A58E3949BAF0}" srcOrd="1" destOrd="0" parTransId="{C003E623-8978-46CB-A2E7-3C80F0DF30FD}" sibTransId="{BBBD3322-0BC7-4538-B813-5EEF350B5B7A}"/>
    <dgm:cxn modelId="{3528C465-2B9C-4FE2-AFDD-718D163AEEF7}" type="presParOf" srcId="{6F7A590A-7AC6-437B-B29F-9B71C7691CAF}" destId="{A05B2646-6631-43E5-8E6E-2FD95D3F4B45}" srcOrd="0" destOrd="0" presId="urn:microsoft.com/office/officeart/2008/layout/LinedList"/>
    <dgm:cxn modelId="{E38A051E-A21C-47DE-833F-9722A42B01C0}" type="presParOf" srcId="{6F7A590A-7AC6-437B-B29F-9B71C7691CAF}" destId="{FD88281A-5838-4DE8-9166-86D42DE8748C}" srcOrd="1" destOrd="0" presId="urn:microsoft.com/office/officeart/2008/layout/LinedList"/>
    <dgm:cxn modelId="{BD8F59FD-3BAD-47CF-95DD-7697DA8AE0BA}" type="presParOf" srcId="{FD88281A-5838-4DE8-9166-86D42DE8748C}" destId="{443BB032-0067-4085-91FB-6F530E6DEAB7}" srcOrd="0" destOrd="0" presId="urn:microsoft.com/office/officeart/2008/layout/LinedList"/>
    <dgm:cxn modelId="{D4328467-3BFD-4CF6-85F2-5C2393F8762D}" type="presParOf" srcId="{FD88281A-5838-4DE8-9166-86D42DE8748C}" destId="{F4527B70-0C32-4CBB-8151-B84A3A5171C9}" srcOrd="1" destOrd="0" presId="urn:microsoft.com/office/officeart/2008/layout/LinedList"/>
    <dgm:cxn modelId="{F2E868E6-4F97-4D6E-B93E-A0B30FCF75C7}" type="presParOf" srcId="{6F7A590A-7AC6-437B-B29F-9B71C7691CAF}" destId="{3064D2F3-9D4D-4C5C-AE0D-6C690E314EF2}" srcOrd="2" destOrd="0" presId="urn:microsoft.com/office/officeart/2008/layout/LinedList"/>
    <dgm:cxn modelId="{A3A9B5C0-38D6-42F2-AEA4-571AA07BCB0E}" type="presParOf" srcId="{6F7A590A-7AC6-437B-B29F-9B71C7691CAF}" destId="{98C43DC7-4A25-4409-B3A3-D01DE7FDCD50}" srcOrd="3" destOrd="0" presId="urn:microsoft.com/office/officeart/2008/layout/LinedList"/>
    <dgm:cxn modelId="{81B392E1-C376-4112-8FA4-0B899624247A}" type="presParOf" srcId="{98C43DC7-4A25-4409-B3A3-D01DE7FDCD50}" destId="{0487FAA8-1714-478A-93F5-EC4D2DD6C068}" srcOrd="0" destOrd="0" presId="urn:microsoft.com/office/officeart/2008/layout/LinedList"/>
    <dgm:cxn modelId="{CA4A8F31-5717-481B-862C-0E53F5CB1CE2}" type="presParOf" srcId="{98C43DC7-4A25-4409-B3A3-D01DE7FDCD50}" destId="{86BBE9E3-9711-4775-B76E-81A51983C3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854879-1561-4404-BFD4-1FBA98C5E9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42A84BB-D43F-4E38-B263-D9F218C9A5F8}">
      <dgm:prSet custT="1"/>
      <dgm:spPr/>
      <dgm:t>
        <a:bodyPr/>
        <a:lstStyle/>
        <a:p>
          <a:r>
            <a:rPr lang="en-US" sz="3100" b="1" kern="1200" dirty="0">
              <a:solidFill>
                <a:prstClr val="black">
                  <a:hueOff val="0"/>
                  <a:satOff val="0"/>
                  <a:lumOff val="0"/>
                  <a:alphaOff val="0"/>
                </a:prstClr>
              </a:solidFill>
              <a:latin typeface="Calibri"/>
              <a:cs typeface="+mn-cs"/>
            </a:rPr>
            <a:t>The patient undergoing a tonsillectomy and/or adenoidectomy will probably have a higher incidence of airway obstruction because of the hypertrophied tissues. </a:t>
          </a:r>
          <a:endParaRPr lang="en-US" sz="3100" b="1" i="0" kern="1200" dirty="0">
            <a:solidFill>
              <a:prstClr val="black">
                <a:hueOff val="0"/>
                <a:satOff val="0"/>
                <a:lumOff val="0"/>
                <a:alphaOff val="0"/>
              </a:prstClr>
            </a:solidFill>
            <a:latin typeface="Calibri"/>
            <a:ea typeface="+mn-ea"/>
            <a:cs typeface="+mn-cs"/>
          </a:endParaRPr>
        </a:p>
      </dgm:t>
    </dgm:pt>
    <dgm:pt modelId="{B706A898-9182-4FAE-9020-31CF702AEC75}" type="parTrans" cxnId="{E43F2A97-3F52-493D-A56A-42CD94A89F32}">
      <dgm:prSet/>
      <dgm:spPr/>
      <dgm:t>
        <a:bodyPr/>
        <a:lstStyle/>
        <a:p>
          <a:endParaRPr lang="en-US"/>
        </a:p>
      </dgm:t>
    </dgm:pt>
    <dgm:pt modelId="{0147065A-3420-4BC5-9031-459C99A275AE}" type="sibTrans" cxnId="{E43F2A97-3F52-493D-A56A-42CD94A89F32}">
      <dgm:prSet/>
      <dgm:spPr/>
      <dgm:t>
        <a:bodyPr/>
        <a:lstStyle/>
        <a:p>
          <a:endParaRPr lang="en-US"/>
        </a:p>
      </dgm:t>
    </dgm:pt>
    <dgm:pt modelId="{391B37ED-85B7-42B1-966B-76A9BA265505}">
      <dgm:prSet custT="1"/>
      <dgm:spPr/>
      <dgm:t>
        <a:bodyPr/>
        <a:lstStyle/>
        <a:p>
          <a:r>
            <a:rPr lang="en-US" sz="3100" b="1" kern="1200" dirty="0">
              <a:solidFill>
                <a:prstClr val="black">
                  <a:hueOff val="0"/>
                  <a:satOff val="0"/>
                  <a:lumOff val="0"/>
                  <a:alphaOff val="0"/>
                </a:prstClr>
              </a:solidFill>
              <a:latin typeface="Calibri"/>
              <a:cs typeface="+mn-cs"/>
            </a:rPr>
            <a:t>Chronic obstruction and infections of the tonsils can lead to systemic involvement, producing additional cardiac and respiratory anomalies. </a:t>
          </a:r>
          <a:endParaRPr lang="en-US" sz="3100" b="1" i="0" kern="1200" dirty="0">
            <a:solidFill>
              <a:prstClr val="black">
                <a:hueOff val="0"/>
                <a:satOff val="0"/>
                <a:lumOff val="0"/>
                <a:alphaOff val="0"/>
              </a:prstClr>
            </a:solidFill>
            <a:latin typeface="Calibri"/>
            <a:ea typeface="+mn-ea"/>
            <a:cs typeface="+mn-cs"/>
          </a:endParaRPr>
        </a:p>
      </dgm:t>
    </dgm:pt>
    <dgm:pt modelId="{78D3D6F7-853A-415D-83F1-8B941A6944E8}" type="parTrans" cxnId="{68529373-8428-4D11-8AA7-42528B4B992A}">
      <dgm:prSet/>
      <dgm:spPr/>
      <dgm:t>
        <a:bodyPr/>
        <a:lstStyle/>
        <a:p>
          <a:endParaRPr lang="en-US"/>
        </a:p>
      </dgm:t>
    </dgm:pt>
    <dgm:pt modelId="{7FC0D1BA-C0ED-4BD4-96E4-E766F9014AD3}" type="sibTrans" cxnId="{68529373-8428-4D11-8AA7-42528B4B992A}">
      <dgm:prSet/>
      <dgm:spPr/>
      <dgm:t>
        <a:bodyPr/>
        <a:lstStyle/>
        <a:p>
          <a:endParaRPr lang="en-US"/>
        </a:p>
      </dgm:t>
    </dgm:pt>
    <dgm:pt modelId="{3174AC7B-4B69-41E3-9703-A3E9DB457807}">
      <dgm:prSet custT="1"/>
      <dgm:spPr/>
      <dgm:t>
        <a:bodyPr/>
        <a:lstStyle/>
        <a:p>
          <a:r>
            <a:rPr lang="en-US" sz="3100" b="1" kern="1200" dirty="0">
              <a:solidFill>
                <a:prstClr val="black">
                  <a:hueOff val="0"/>
                  <a:satOff val="0"/>
                  <a:lumOff val="0"/>
                  <a:alphaOff val="0"/>
                </a:prstClr>
              </a:solidFill>
              <a:latin typeface="Calibri"/>
              <a:cs typeface="+mn-cs"/>
            </a:rPr>
            <a:t>Adult patients with severe obstructive sleep apnea may require awake intubation before the induction of general anesthesia.</a:t>
          </a:r>
          <a:endParaRPr lang="en-US" sz="3100" b="1" i="0" kern="1200" dirty="0">
            <a:solidFill>
              <a:prstClr val="black">
                <a:hueOff val="0"/>
                <a:satOff val="0"/>
                <a:lumOff val="0"/>
                <a:alphaOff val="0"/>
              </a:prstClr>
            </a:solidFill>
            <a:latin typeface="Calibri"/>
            <a:ea typeface="+mn-ea"/>
            <a:cs typeface="+mn-cs"/>
          </a:endParaRPr>
        </a:p>
      </dgm:t>
    </dgm:pt>
    <dgm:pt modelId="{E43E1B6E-0155-4AFC-8C93-1318111CF6D9}" type="parTrans" cxnId="{2D5614F7-AEA0-47E6-A593-5F8B6FAAE707}">
      <dgm:prSet/>
      <dgm:spPr/>
      <dgm:t>
        <a:bodyPr/>
        <a:lstStyle/>
        <a:p>
          <a:endParaRPr lang="en-US"/>
        </a:p>
      </dgm:t>
    </dgm:pt>
    <dgm:pt modelId="{8F19FFA9-C894-43DC-A590-936BEB0E9971}" type="sibTrans" cxnId="{2D5614F7-AEA0-47E6-A593-5F8B6FAAE707}">
      <dgm:prSet/>
      <dgm:spPr/>
      <dgm:t>
        <a:bodyPr/>
        <a:lstStyle/>
        <a:p>
          <a:endParaRPr lang="en-US"/>
        </a:p>
      </dgm:t>
    </dgm:pt>
    <dgm:pt modelId="{DC1907EE-A5B6-469E-B5E1-76D926B1F192}" type="pres">
      <dgm:prSet presAssocID="{77854879-1561-4404-BFD4-1FBA98C5E93E}" presName="vert0" presStyleCnt="0">
        <dgm:presLayoutVars>
          <dgm:dir/>
          <dgm:animOne val="branch"/>
          <dgm:animLvl val="lvl"/>
        </dgm:presLayoutVars>
      </dgm:prSet>
      <dgm:spPr/>
    </dgm:pt>
    <dgm:pt modelId="{7CC1BF2D-6A87-4C25-ADC3-03BE9A1B831E}" type="pres">
      <dgm:prSet presAssocID="{D42A84BB-D43F-4E38-B263-D9F218C9A5F8}" presName="thickLine" presStyleLbl="alignNode1" presStyleIdx="0" presStyleCnt="3"/>
      <dgm:spPr/>
    </dgm:pt>
    <dgm:pt modelId="{C96FF973-20D7-4181-B912-812157A50B57}" type="pres">
      <dgm:prSet presAssocID="{D42A84BB-D43F-4E38-B263-D9F218C9A5F8}" presName="horz1" presStyleCnt="0"/>
      <dgm:spPr/>
    </dgm:pt>
    <dgm:pt modelId="{41359619-9B1C-41E2-B1EE-5338386EA19C}" type="pres">
      <dgm:prSet presAssocID="{D42A84BB-D43F-4E38-B263-D9F218C9A5F8}" presName="tx1" presStyleLbl="revTx" presStyleIdx="0" presStyleCnt="3" custLinFactNeighborY="-2885"/>
      <dgm:spPr/>
    </dgm:pt>
    <dgm:pt modelId="{38CE8B0C-4039-4C10-8586-4AEA8F5E135A}" type="pres">
      <dgm:prSet presAssocID="{D42A84BB-D43F-4E38-B263-D9F218C9A5F8}" presName="vert1" presStyleCnt="0"/>
      <dgm:spPr/>
    </dgm:pt>
    <dgm:pt modelId="{64566A71-9030-444F-9F29-6EADDF96055B}" type="pres">
      <dgm:prSet presAssocID="{391B37ED-85B7-42B1-966B-76A9BA265505}" presName="thickLine" presStyleLbl="alignNode1" presStyleIdx="1" presStyleCnt="3"/>
      <dgm:spPr/>
    </dgm:pt>
    <dgm:pt modelId="{AF70A03A-5433-4198-8754-97D2097ACF0F}" type="pres">
      <dgm:prSet presAssocID="{391B37ED-85B7-42B1-966B-76A9BA265505}" presName="horz1" presStyleCnt="0"/>
      <dgm:spPr/>
    </dgm:pt>
    <dgm:pt modelId="{07D02BD7-167D-450B-8F2D-AC6A0BABF4BD}" type="pres">
      <dgm:prSet presAssocID="{391B37ED-85B7-42B1-966B-76A9BA265505}" presName="tx1" presStyleLbl="revTx" presStyleIdx="1" presStyleCnt="3"/>
      <dgm:spPr/>
    </dgm:pt>
    <dgm:pt modelId="{B8E33FA9-4705-46DC-A23F-096110B88D82}" type="pres">
      <dgm:prSet presAssocID="{391B37ED-85B7-42B1-966B-76A9BA265505}" presName="vert1" presStyleCnt="0"/>
      <dgm:spPr/>
    </dgm:pt>
    <dgm:pt modelId="{AA1AFF68-4F75-4EBD-9391-CFAABE0595AB}" type="pres">
      <dgm:prSet presAssocID="{3174AC7B-4B69-41E3-9703-A3E9DB457807}" presName="thickLine" presStyleLbl="alignNode1" presStyleIdx="2" presStyleCnt="3"/>
      <dgm:spPr/>
    </dgm:pt>
    <dgm:pt modelId="{7806B39B-6308-4A98-A67C-C670EA0BB79C}" type="pres">
      <dgm:prSet presAssocID="{3174AC7B-4B69-41E3-9703-A3E9DB457807}" presName="horz1" presStyleCnt="0"/>
      <dgm:spPr/>
    </dgm:pt>
    <dgm:pt modelId="{21DAF074-AB45-4C11-8272-59013F5880D3}" type="pres">
      <dgm:prSet presAssocID="{3174AC7B-4B69-41E3-9703-A3E9DB457807}" presName="tx1" presStyleLbl="revTx" presStyleIdx="2" presStyleCnt="3"/>
      <dgm:spPr/>
    </dgm:pt>
    <dgm:pt modelId="{53CECFCF-4566-4371-88E3-28AF18B43BA7}" type="pres">
      <dgm:prSet presAssocID="{3174AC7B-4B69-41E3-9703-A3E9DB457807}" presName="vert1" presStyleCnt="0"/>
      <dgm:spPr/>
    </dgm:pt>
  </dgm:ptLst>
  <dgm:cxnLst>
    <dgm:cxn modelId="{D501555E-8E27-49A1-92D7-3840B19480A5}" type="presOf" srcId="{391B37ED-85B7-42B1-966B-76A9BA265505}" destId="{07D02BD7-167D-450B-8F2D-AC6A0BABF4BD}" srcOrd="0" destOrd="0" presId="urn:microsoft.com/office/officeart/2008/layout/LinedList"/>
    <dgm:cxn modelId="{D75E8861-E645-4F5F-88B6-A8500B05C485}" type="presOf" srcId="{D42A84BB-D43F-4E38-B263-D9F218C9A5F8}" destId="{41359619-9B1C-41E2-B1EE-5338386EA19C}" srcOrd="0" destOrd="0" presId="urn:microsoft.com/office/officeart/2008/layout/LinedList"/>
    <dgm:cxn modelId="{68529373-8428-4D11-8AA7-42528B4B992A}" srcId="{77854879-1561-4404-BFD4-1FBA98C5E93E}" destId="{391B37ED-85B7-42B1-966B-76A9BA265505}" srcOrd="1" destOrd="0" parTransId="{78D3D6F7-853A-415D-83F1-8B941A6944E8}" sibTransId="{7FC0D1BA-C0ED-4BD4-96E4-E766F9014AD3}"/>
    <dgm:cxn modelId="{28296F56-AFBB-4E73-A8CE-85A1C87C9AF7}" type="presOf" srcId="{3174AC7B-4B69-41E3-9703-A3E9DB457807}" destId="{21DAF074-AB45-4C11-8272-59013F5880D3}" srcOrd="0" destOrd="0" presId="urn:microsoft.com/office/officeart/2008/layout/LinedList"/>
    <dgm:cxn modelId="{AA6AD88A-B4A2-4FF6-A02F-F16132E9DC2E}" type="presOf" srcId="{77854879-1561-4404-BFD4-1FBA98C5E93E}" destId="{DC1907EE-A5B6-469E-B5E1-76D926B1F192}" srcOrd="0" destOrd="0" presId="urn:microsoft.com/office/officeart/2008/layout/LinedList"/>
    <dgm:cxn modelId="{E43F2A97-3F52-493D-A56A-42CD94A89F32}" srcId="{77854879-1561-4404-BFD4-1FBA98C5E93E}" destId="{D42A84BB-D43F-4E38-B263-D9F218C9A5F8}" srcOrd="0" destOrd="0" parTransId="{B706A898-9182-4FAE-9020-31CF702AEC75}" sibTransId="{0147065A-3420-4BC5-9031-459C99A275AE}"/>
    <dgm:cxn modelId="{2D5614F7-AEA0-47E6-A593-5F8B6FAAE707}" srcId="{77854879-1561-4404-BFD4-1FBA98C5E93E}" destId="{3174AC7B-4B69-41E3-9703-A3E9DB457807}" srcOrd="2" destOrd="0" parTransId="{E43E1B6E-0155-4AFC-8C93-1318111CF6D9}" sibTransId="{8F19FFA9-C894-43DC-A590-936BEB0E9971}"/>
    <dgm:cxn modelId="{4CD9EA5B-D1F8-46F8-B998-AD3E147B6479}" type="presParOf" srcId="{DC1907EE-A5B6-469E-B5E1-76D926B1F192}" destId="{7CC1BF2D-6A87-4C25-ADC3-03BE9A1B831E}" srcOrd="0" destOrd="0" presId="urn:microsoft.com/office/officeart/2008/layout/LinedList"/>
    <dgm:cxn modelId="{15E06AA8-A618-4478-8998-2D1D305BEFB3}" type="presParOf" srcId="{DC1907EE-A5B6-469E-B5E1-76D926B1F192}" destId="{C96FF973-20D7-4181-B912-812157A50B57}" srcOrd="1" destOrd="0" presId="urn:microsoft.com/office/officeart/2008/layout/LinedList"/>
    <dgm:cxn modelId="{57933FC8-190F-4704-AE35-D987AEA6B7E8}" type="presParOf" srcId="{C96FF973-20D7-4181-B912-812157A50B57}" destId="{41359619-9B1C-41E2-B1EE-5338386EA19C}" srcOrd="0" destOrd="0" presId="urn:microsoft.com/office/officeart/2008/layout/LinedList"/>
    <dgm:cxn modelId="{AC7C4F7C-89B7-4C29-A392-2342D5130502}" type="presParOf" srcId="{C96FF973-20D7-4181-B912-812157A50B57}" destId="{38CE8B0C-4039-4C10-8586-4AEA8F5E135A}" srcOrd="1" destOrd="0" presId="urn:microsoft.com/office/officeart/2008/layout/LinedList"/>
    <dgm:cxn modelId="{E8B24B6A-E26A-42A2-A00C-900E976538B5}" type="presParOf" srcId="{DC1907EE-A5B6-469E-B5E1-76D926B1F192}" destId="{64566A71-9030-444F-9F29-6EADDF96055B}" srcOrd="2" destOrd="0" presId="urn:microsoft.com/office/officeart/2008/layout/LinedList"/>
    <dgm:cxn modelId="{22952726-919F-4812-8B12-96D83D4C67E2}" type="presParOf" srcId="{DC1907EE-A5B6-469E-B5E1-76D926B1F192}" destId="{AF70A03A-5433-4198-8754-97D2097ACF0F}" srcOrd="3" destOrd="0" presId="urn:microsoft.com/office/officeart/2008/layout/LinedList"/>
    <dgm:cxn modelId="{C87A7B68-E28B-4545-936F-03DD41602E28}" type="presParOf" srcId="{AF70A03A-5433-4198-8754-97D2097ACF0F}" destId="{07D02BD7-167D-450B-8F2D-AC6A0BABF4BD}" srcOrd="0" destOrd="0" presId="urn:microsoft.com/office/officeart/2008/layout/LinedList"/>
    <dgm:cxn modelId="{E1E9FA07-C0F0-451B-87A9-B0E63ABBE72F}" type="presParOf" srcId="{AF70A03A-5433-4198-8754-97D2097ACF0F}" destId="{B8E33FA9-4705-46DC-A23F-096110B88D82}" srcOrd="1" destOrd="0" presId="urn:microsoft.com/office/officeart/2008/layout/LinedList"/>
    <dgm:cxn modelId="{6BB6E9FF-E744-4ADD-BA9D-C9CA92FEA8EF}" type="presParOf" srcId="{DC1907EE-A5B6-469E-B5E1-76D926B1F192}" destId="{AA1AFF68-4F75-4EBD-9391-CFAABE0595AB}" srcOrd="4" destOrd="0" presId="urn:microsoft.com/office/officeart/2008/layout/LinedList"/>
    <dgm:cxn modelId="{84B5ED54-0116-4E10-B570-792D532B829F}" type="presParOf" srcId="{DC1907EE-A5B6-469E-B5E1-76D926B1F192}" destId="{7806B39B-6308-4A98-A67C-C670EA0BB79C}" srcOrd="5" destOrd="0" presId="urn:microsoft.com/office/officeart/2008/layout/LinedList"/>
    <dgm:cxn modelId="{7DE83E41-8FE6-424D-A366-A771CC17D8B2}" type="presParOf" srcId="{7806B39B-6308-4A98-A67C-C670EA0BB79C}" destId="{21DAF074-AB45-4C11-8272-59013F5880D3}" srcOrd="0" destOrd="0" presId="urn:microsoft.com/office/officeart/2008/layout/LinedList"/>
    <dgm:cxn modelId="{701C2C2E-B0D7-428F-8568-E3E8999A2B13}" type="presParOf" srcId="{7806B39B-6308-4A98-A67C-C670EA0BB79C}" destId="{53CECFCF-4566-4371-88E3-28AF18B43B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854879-1561-4404-BFD4-1FBA98C5E93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42A84BB-D43F-4E38-B263-D9F218C9A5F8}">
      <dgm:prSet custT="1"/>
      <dgm:spPr/>
      <dgm:t>
        <a:bodyPr/>
        <a:lstStyle/>
        <a:p>
          <a:r>
            <a:rPr lang="en-US" sz="3100" b="1" i="0" kern="1200" dirty="0">
              <a:solidFill>
                <a:prstClr val="black">
                  <a:hueOff val="0"/>
                  <a:satOff val="0"/>
                  <a:lumOff val="0"/>
                  <a:alphaOff val="0"/>
                </a:prstClr>
              </a:solidFill>
              <a:latin typeface="Calibri"/>
              <a:ea typeface="+mn-ea"/>
              <a:cs typeface="+mn-cs"/>
            </a:rPr>
            <a:t>A cuffed tube is recommended in those older than 8 to 10 years of age,4 with continued attention given to inflation pressures of the cuff. </a:t>
          </a:r>
        </a:p>
      </dgm:t>
    </dgm:pt>
    <dgm:pt modelId="{B706A898-9182-4FAE-9020-31CF702AEC75}" type="parTrans" cxnId="{E43F2A97-3F52-493D-A56A-42CD94A89F32}">
      <dgm:prSet/>
      <dgm:spPr/>
      <dgm:t>
        <a:bodyPr/>
        <a:lstStyle/>
        <a:p>
          <a:endParaRPr lang="en-US"/>
        </a:p>
      </dgm:t>
    </dgm:pt>
    <dgm:pt modelId="{0147065A-3420-4BC5-9031-459C99A275AE}" type="sibTrans" cxnId="{E43F2A97-3F52-493D-A56A-42CD94A89F32}">
      <dgm:prSet/>
      <dgm:spPr/>
      <dgm:t>
        <a:bodyPr/>
        <a:lstStyle/>
        <a:p>
          <a:endParaRPr lang="en-US"/>
        </a:p>
      </dgm:t>
    </dgm:pt>
    <dgm:pt modelId="{391B37ED-85B7-42B1-966B-76A9BA265505}">
      <dgm:prSet custT="1"/>
      <dgm:spPr/>
      <dgm:t>
        <a:bodyPr/>
        <a:lstStyle/>
        <a:p>
          <a:r>
            <a:rPr lang="en-US" sz="3100" b="1" i="0" kern="1200" dirty="0">
              <a:solidFill>
                <a:prstClr val="black">
                  <a:hueOff val="0"/>
                  <a:satOff val="0"/>
                  <a:lumOff val="0"/>
                  <a:alphaOff val="0"/>
                </a:prstClr>
              </a:solidFill>
              <a:latin typeface="Calibri"/>
              <a:ea typeface="+mn-ea"/>
              <a:cs typeface="+mn-cs"/>
            </a:rPr>
            <a:t>A properly sized pediatric ETT should allow a leak at 20 cm H2O airway pressure, which reduces the likelihood of postoperative croup and edema. </a:t>
          </a:r>
        </a:p>
      </dgm:t>
    </dgm:pt>
    <dgm:pt modelId="{78D3D6F7-853A-415D-83F1-8B941A6944E8}" type="parTrans" cxnId="{68529373-8428-4D11-8AA7-42528B4B992A}">
      <dgm:prSet/>
      <dgm:spPr/>
      <dgm:t>
        <a:bodyPr/>
        <a:lstStyle/>
        <a:p>
          <a:endParaRPr lang="en-US"/>
        </a:p>
      </dgm:t>
    </dgm:pt>
    <dgm:pt modelId="{7FC0D1BA-C0ED-4BD4-96E4-E766F9014AD3}" type="sibTrans" cxnId="{68529373-8428-4D11-8AA7-42528B4B992A}">
      <dgm:prSet/>
      <dgm:spPr/>
      <dgm:t>
        <a:bodyPr/>
        <a:lstStyle/>
        <a:p>
          <a:endParaRPr lang="en-US"/>
        </a:p>
      </dgm:t>
    </dgm:pt>
    <dgm:pt modelId="{3174AC7B-4B69-41E3-9703-A3E9DB457807}">
      <dgm:prSet custT="1"/>
      <dgm:spPr/>
      <dgm:t>
        <a:bodyPr/>
        <a:lstStyle/>
        <a:p>
          <a:r>
            <a:rPr lang="en-US" sz="3100" b="1" i="0" kern="1200" dirty="0">
              <a:solidFill>
                <a:prstClr val="black">
                  <a:hueOff val="0"/>
                  <a:satOff val="0"/>
                  <a:lumOff val="0"/>
                  <a:alphaOff val="0"/>
                </a:prstClr>
              </a:solidFill>
              <a:latin typeface="Calibri"/>
              <a:ea typeface="+mn-ea"/>
              <a:cs typeface="+mn-cs"/>
            </a:rPr>
            <a:t>After the airway is secured, the mouth gag is inserted by the surgeon. An adequate depth of anesthesia is needed to facilitate gag insertion.</a:t>
          </a:r>
        </a:p>
      </dgm:t>
    </dgm:pt>
    <dgm:pt modelId="{E43E1B6E-0155-4AFC-8C93-1318111CF6D9}" type="parTrans" cxnId="{2D5614F7-AEA0-47E6-A593-5F8B6FAAE707}">
      <dgm:prSet/>
      <dgm:spPr/>
      <dgm:t>
        <a:bodyPr/>
        <a:lstStyle/>
        <a:p>
          <a:endParaRPr lang="en-US"/>
        </a:p>
      </dgm:t>
    </dgm:pt>
    <dgm:pt modelId="{8F19FFA9-C894-43DC-A590-936BEB0E9971}" type="sibTrans" cxnId="{2D5614F7-AEA0-47E6-A593-5F8B6FAAE707}">
      <dgm:prSet/>
      <dgm:spPr/>
      <dgm:t>
        <a:bodyPr/>
        <a:lstStyle/>
        <a:p>
          <a:endParaRPr lang="en-US"/>
        </a:p>
      </dgm:t>
    </dgm:pt>
    <dgm:pt modelId="{DC1907EE-A5B6-469E-B5E1-76D926B1F192}" type="pres">
      <dgm:prSet presAssocID="{77854879-1561-4404-BFD4-1FBA98C5E93E}" presName="vert0" presStyleCnt="0">
        <dgm:presLayoutVars>
          <dgm:dir/>
          <dgm:animOne val="branch"/>
          <dgm:animLvl val="lvl"/>
        </dgm:presLayoutVars>
      </dgm:prSet>
      <dgm:spPr/>
    </dgm:pt>
    <dgm:pt modelId="{7CC1BF2D-6A87-4C25-ADC3-03BE9A1B831E}" type="pres">
      <dgm:prSet presAssocID="{D42A84BB-D43F-4E38-B263-D9F218C9A5F8}" presName="thickLine" presStyleLbl="alignNode1" presStyleIdx="0" presStyleCnt="3"/>
      <dgm:spPr/>
    </dgm:pt>
    <dgm:pt modelId="{C96FF973-20D7-4181-B912-812157A50B57}" type="pres">
      <dgm:prSet presAssocID="{D42A84BB-D43F-4E38-B263-D9F218C9A5F8}" presName="horz1" presStyleCnt="0"/>
      <dgm:spPr/>
    </dgm:pt>
    <dgm:pt modelId="{41359619-9B1C-41E2-B1EE-5338386EA19C}" type="pres">
      <dgm:prSet presAssocID="{D42A84BB-D43F-4E38-B263-D9F218C9A5F8}" presName="tx1" presStyleLbl="revTx" presStyleIdx="0" presStyleCnt="3" custLinFactNeighborY="-2885"/>
      <dgm:spPr/>
    </dgm:pt>
    <dgm:pt modelId="{38CE8B0C-4039-4C10-8586-4AEA8F5E135A}" type="pres">
      <dgm:prSet presAssocID="{D42A84BB-D43F-4E38-B263-D9F218C9A5F8}" presName="vert1" presStyleCnt="0"/>
      <dgm:spPr/>
    </dgm:pt>
    <dgm:pt modelId="{64566A71-9030-444F-9F29-6EADDF96055B}" type="pres">
      <dgm:prSet presAssocID="{391B37ED-85B7-42B1-966B-76A9BA265505}" presName="thickLine" presStyleLbl="alignNode1" presStyleIdx="1" presStyleCnt="3"/>
      <dgm:spPr/>
    </dgm:pt>
    <dgm:pt modelId="{AF70A03A-5433-4198-8754-97D2097ACF0F}" type="pres">
      <dgm:prSet presAssocID="{391B37ED-85B7-42B1-966B-76A9BA265505}" presName="horz1" presStyleCnt="0"/>
      <dgm:spPr/>
    </dgm:pt>
    <dgm:pt modelId="{07D02BD7-167D-450B-8F2D-AC6A0BABF4BD}" type="pres">
      <dgm:prSet presAssocID="{391B37ED-85B7-42B1-966B-76A9BA265505}" presName="tx1" presStyleLbl="revTx" presStyleIdx="1" presStyleCnt="3"/>
      <dgm:spPr/>
    </dgm:pt>
    <dgm:pt modelId="{B8E33FA9-4705-46DC-A23F-096110B88D82}" type="pres">
      <dgm:prSet presAssocID="{391B37ED-85B7-42B1-966B-76A9BA265505}" presName="vert1" presStyleCnt="0"/>
      <dgm:spPr/>
    </dgm:pt>
    <dgm:pt modelId="{AA1AFF68-4F75-4EBD-9391-CFAABE0595AB}" type="pres">
      <dgm:prSet presAssocID="{3174AC7B-4B69-41E3-9703-A3E9DB457807}" presName="thickLine" presStyleLbl="alignNode1" presStyleIdx="2" presStyleCnt="3"/>
      <dgm:spPr/>
    </dgm:pt>
    <dgm:pt modelId="{7806B39B-6308-4A98-A67C-C670EA0BB79C}" type="pres">
      <dgm:prSet presAssocID="{3174AC7B-4B69-41E3-9703-A3E9DB457807}" presName="horz1" presStyleCnt="0"/>
      <dgm:spPr/>
    </dgm:pt>
    <dgm:pt modelId="{21DAF074-AB45-4C11-8272-59013F5880D3}" type="pres">
      <dgm:prSet presAssocID="{3174AC7B-4B69-41E3-9703-A3E9DB457807}" presName="tx1" presStyleLbl="revTx" presStyleIdx="2" presStyleCnt="3"/>
      <dgm:spPr/>
    </dgm:pt>
    <dgm:pt modelId="{53CECFCF-4566-4371-88E3-28AF18B43BA7}" type="pres">
      <dgm:prSet presAssocID="{3174AC7B-4B69-41E3-9703-A3E9DB457807}" presName="vert1" presStyleCnt="0"/>
      <dgm:spPr/>
    </dgm:pt>
  </dgm:ptLst>
  <dgm:cxnLst>
    <dgm:cxn modelId="{D501555E-8E27-49A1-92D7-3840B19480A5}" type="presOf" srcId="{391B37ED-85B7-42B1-966B-76A9BA265505}" destId="{07D02BD7-167D-450B-8F2D-AC6A0BABF4BD}" srcOrd="0" destOrd="0" presId="urn:microsoft.com/office/officeart/2008/layout/LinedList"/>
    <dgm:cxn modelId="{D75E8861-E645-4F5F-88B6-A8500B05C485}" type="presOf" srcId="{D42A84BB-D43F-4E38-B263-D9F218C9A5F8}" destId="{41359619-9B1C-41E2-B1EE-5338386EA19C}" srcOrd="0" destOrd="0" presId="urn:microsoft.com/office/officeart/2008/layout/LinedList"/>
    <dgm:cxn modelId="{68529373-8428-4D11-8AA7-42528B4B992A}" srcId="{77854879-1561-4404-BFD4-1FBA98C5E93E}" destId="{391B37ED-85B7-42B1-966B-76A9BA265505}" srcOrd="1" destOrd="0" parTransId="{78D3D6F7-853A-415D-83F1-8B941A6944E8}" sibTransId="{7FC0D1BA-C0ED-4BD4-96E4-E766F9014AD3}"/>
    <dgm:cxn modelId="{28296F56-AFBB-4E73-A8CE-85A1C87C9AF7}" type="presOf" srcId="{3174AC7B-4B69-41E3-9703-A3E9DB457807}" destId="{21DAF074-AB45-4C11-8272-59013F5880D3}" srcOrd="0" destOrd="0" presId="urn:microsoft.com/office/officeart/2008/layout/LinedList"/>
    <dgm:cxn modelId="{AA6AD88A-B4A2-4FF6-A02F-F16132E9DC2E}" type="presOf" srcId="{77854879-1561-4404-BFD4-1FBA98C5E93E}" destId="{DC1907EE-A5B6-469E-B5E1-76D926B1F192}" srcOrd="0" destOrd="0" presId="urn:microsoft.com/office/officeart/2008/layout/LinedList"/>
    <dgm:cxn modelId="{E43F2A97-3F52-493D-A56A-42CD94A89F32}" srcId="{77854879-1561-4404-BFD4-1FBA98C5E93E}" destId="{D42A84BB-D43F-4E38-B263-D9F218C9A5F8}" srcOrd="0" destOrd="0" parTransId="{B706A898-9182-4FAE-9020-31CF702AEC75}" sibTransId="{0147065A-3420-4BC5-9031-459C99A275AE}"/>
    <dgm:cxn modelId="{2D5614F7-AEA0-47E6-A593-5F8B6FAAE707}" srcId="{77854879-1561-4404-BFD4-1FBA98C5E93E}" destId="{3174AC7B-4B69-41E3-9703-A3E9DB457807}" srcOrd="2" destOrd="0" parTransId="{E43E1B6E-0155-4AFC-8C93-1318111CF6D9}" sibTransId="{8F19FFA9-C894-43DC-A590-936BEB0E9971}"/>
    <dgm:cxn modelId="{4CD9EA5B-D1F8-46F8-B998-AD3E147B6479}" type="presParOf" srcId="{DC1907EE-A5B6-469E-B5E1-76D926B1F192}" destId="{7CC1BF2D-6A87-4C25-ADC3-03BE9A1B831E}" srcOrd="0" destOrd="0" presId="urn:microsoft.com/office/officeart/2008/layout/LinedList"/>
    <dgm:cxn modelId="{15E06AA8-A618-4478-8998-2D1D305BEFB3}" type="presParOf" srcId="{DC1907EE-A5B6-469E-B5E1-76D926B1F192}" destId="{C96FF973-20D7-4181-B912-812157A50B57}" srcOrd="1" destOrd="0" presId="urn:microsoft.com/office/officeart/2008/layout/LinedList"/>
    <dgm:cxn modelId="{57933FC8-190F-4704-AE35-D987AEA6B7E8}" type="presParOf" srcId="{C96FF973-20D7-4181-B912-812157A50B57}" destId="{41359619-9B1C-41E2-B1EE-5338386EA19C}" srcOrd="0" destOrd="0" presId="urn:microsoft.com/office/officeart/2008/layout/LinedList"/>
    <dgm:cxn modelId="{AC7C4F7C-89B7-4C29-A392-2342D5130502}" type="presParOf" srcId="{C96FF973-20D7-4181-B912-812157A50B57}" destId="{38CE8B0C-4039-4C10-8586-4AEA8F5E135A}" srcOrd="1" destOrd="0" presId="urn:microsoft.com/office/officeart/2008/layout/LinedList"/>
    <dgm:cxn modelId="{E8B24B6A-E26A-42A2-A00C-900E976538B5}" type="presParOf" srcId="{DC1907EE-A5B6-469E-B5E1-76D926B1F192}" destId="{64566A71-9030-444F-9F29-6EADDF96055B}" srcOrd="2" destOrd="0" presId="urn:microsoft.com/office/officeart/2008/layout/LinedList"/>
    <dgm:cxn modelId="{22952726-919F-4812-8B12-96D83D4C67E2}" type="presParOf" srcId="{DC1907EE-A5B6-469E-B5E1-76D926B1F192}" destId="{AF70A03A-5433-4198-8754-97D2097ACF0F}" srcOrd="3" destOrd="0" presId="urn:microsoft.com/office/officeart/2008/layout/LinedList"/>
    <dgm:cxn modelId="{C87A7B68-E28B-4545-936F-03DD41602E28}" type="presParOf" srcId="{AF70A03A-5433-4198-8754-97D2097ACF0F}" destId="{07D02BD7-167D-450B-8F2D-AC6A0BABF4BD}" srcOrd="0" destOrd="0" presId="urn:microsoft.com/office/officeart/2008/layout/LinedList"/>
    <dgm:cxn modelId="{E1E9FA07-C0F0-451B-87A9-B0E63ABBE72F}" type="presParOf" srcId="{AF70A03A-5433-4198-8754-97D2097ACF0F}" destId="{B8E33FA9-4705-46DC-A23F-096110B88D82}" srcOrd="1" destOrd="0" presId="urn:microsoft.com/office/officeart/2008/layout/LinedList"/>
    <dgm:cxn modelId="{6BB6E9FF-E744-4ADD-BA9D-C9CA92FEA8EF}" type="presParOf" srcId="{DC1907EE-A5B6-469E-B5E1-76D926B1F192}" destId="{AA1AFF68-4F75-4EBD-9391-CFAABE0595AB}" srcOrd="4" destOrd="0" presId="urn:microsoft.com/office/officeart/2008/layout/LinedList"/>
    <dgm:cxn modelId="{84B5ED54-0116-4E10-B570-792D532B829F}" type="presParOf" srcId="{DC1907EE-A5B6-469E-B5E1-76D926B1F192}" destId="{7806B39B-6308-4A98-A67C-C670EA0BB79C}" srcOrd="5" destOrd="0" presId="urn:microsoft.com/office/officeart/2008/layout/LinedList"/>
    <dgm:cxn modelId="{7DE83E41-8FE6-424D-A366-A771CC17D8B2}" type="presParOf" srcId="{7806B39B-6308-4A98-A67C-C670EA0BB79C}" destId="{21DAF074-AB45-4C11-8272-59013F5880D3}" srcOrd="0" destOrd="0" presId="urn:microsoft.com/office/officeart/2008/layout/LinedList"/>
    <dgm:cxn modelId="{701C2C2E-B0D7-428F-8568-E3E8999A2B13}" type="presParOf" srcId="{7806B39B-6308-4A98-A67C-C670EA0BB79C}" destId="{53CECFCF-4566-4371-88E3-28AF18B43B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4F8A73-56D5-4783-BDAE-221AFAF3062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DE5078A-8D0D-44F5-9C1F-E31FB7596E8E}">
      <dgm:prSet custT="1"/>
      <dgm:spPr/>
      <dgm:t>
        <a:bodyPr/>
        <a:lstStyle/>
        <a:p>
          <a:r>
            <a:rPr lang="en-US" sz="2900" b="1" i="0" kern="1200" dirty="0">
              <a:solidFill>
                <a:prstClr val="black">
                  <a:hueOff val="0"/>
                  <a:satOff val="0"/>
                  <a:lumOff val="0"/>
                  <a:alphaOff val="0"/>
                </a:prstClr>
              </a:solidFill>
              <a:latin typeface="Calibri"/>
              <a:ea typeface="+mn-ea"/>
              <a:cs typeface="+mn-cs"/>
            </a:rPr>
            <a:t>Suggested techniques include modest opioids and acetaminophen doses for analgesia, dexamethasone and ondansetron for antiemetic prophylaxis, and deep </a:t>
          </a:r>
          <a:r>
            <a:rPr lang="en-US" sz="2900" b="1" i="0" kern="1200" dirty="0" err="1">
              <a:solidFill>
                <a:prstClr val="black">
                  <a:hueOff val="0"/>
                  <a:satOff val="0"/>
                  <a:lumOff val="0"/>
                  <a:alphaOff val="0"/>
                </a:prstClr>
              </a:solidFill>
              <a:latin typeface="Calibri"/>
              <a:ea typeface="+mn-ea"/>
              <a:cs typeface="+mn-cs"/>
            </a:rPr>
            <a:t>extubation</a:t>
          </a:r>
          <a:r>
            <a:rPr lang="en-US" sz="2900" b="1" i="0" kern="1200" dirty="0">
              <a:solidFill>
                <a:prstClr val="black">
                  <a:hueOff val="0"/>
                  <a:satOff val="0"/>
                  <a:lumOff val="0"/>
                  <a:alphaOff val="0"/>
                </a:prstClr>
              </a:solidFill>
              <a:latin typeface="Calibri"/>
              <a:ea typeface="+mn-ea"/>
              <a:cs typeface="+mn-cs"/>
            </a:rPr>
            <a:t> of the trachea to minimize coughing and airway stimulation when prudent.</a:t>
          </a:r>
        </a:p>
      </dgm:t>
    </dgm:pt>
    <dgm:pt modelId="{B0718827-34D7-4B86-8401-D7C2990BF301}" type="parTrans" cxnId="{1D77D23B-9896-4C3D-AEDA-8AC9608F6089}">
      <dgm:prSet/>
      <dgm:spPr/>
      <dgm:t>
        <a:bodyPr/>
        <a:lstStyle/>
        <a:p>
          <a:endParaRPr lang="en-US"/>
        </a:p>
      </dgm:t>
    </dgm:pt>
    <dgm:pt modelId="{48A2748B-EA0B-4D3A-A8BB-B1188BFAA840}" type="sibTrans" cxnId="{1D77D23B-9896-4C3D-AEDA-8AC9608F6089}">
      <dgm:prSet/>
      <dgm:spPr/>
      <dgm:t>
        <a:bodyPr/>
        <a:lstStyle/>
        <a:p>
          <a:endParaRPr lang="en-US"/>
        </a:p>
      </dgm:t>
    </dgm:pt>
    <dgm:pt modelId="{EC2116CA-6DDD-43B0-BE82-752D9277483E}">
      <dgm:prSet custT="1"/>
      <dgm:spPr/>
      <dgm:t>
        <a:bodyPr/>
        <a:lstStyle/>
        <a:p>
          <a:r>
            <a:rPr lang="en-US" sz="2900" b="1" i="0" kern="1200" dirty="0">
              <a:solidFill>
                <a:prstClr val="black">
                  <a:hueOff val="0"/>
                  <a:satOff val="0"/>
                  <a:lumOff val="0"/>
                  <a:alphaOff val="0"/>
                </a:prstClr>
              </a:solidFill>
              <a:latin typeface="Calibri"/>
              <a:ea typeface="+mn-ea"/>
              <a:cs typeface="+mn-cs"/>
            </a:rPr>
            <a:t>Blood loss during tonsillectomy is difficult to assess but has been estimated to average 4 mL/kg or 5% of blood volume.</a:t>
          </a:r>
        </a:p>
      </dgm:t>
    </dgm:pt>
    <dgm:pt modelId="{1AB799A6-6F66-49F4-A946-16CCA9736B2E}" type="parTrans" cxnId="{C0B9B198-B6AF-451E-AECD-B8F9E3AD74C9}">
      <dgm:prSet/>
      <dgm:spPr/>
      <dgm:t>
        <a:bodyPr/>
        <a:lstStyle/>
        <a:p>
          <a:endParaRPr lang="en-US"/>
        </a:p>
      </dgm:t>
    </dgm:pt>
    <dgm:pt modelId="{F0C15851-0061-406C-91B4-D68720B44E9D}" type="sibTrans" cxnId="{C0B9B198-B6AF-451E-AECD-B8F9E3AD74C9}">
      <dgm:prSet/>
      <dgm:spPr/>
      <dgm:t>
        <a:bodyPr/>
        <a:lstStyle/>
        <a:p>
          <a:endParaRPr lang="en-US"/>
        </a:p>
      </dgm:t>
    </dgm:pt>
    <dgm:pt modelId="{549D4738-6887-4C2E-BAA3-96E5F519D059}" type="pres">
      <dgm:prSet presAssocID="{934F8A73-56D5-4783-BDAE-221AFAF3062A}" presName="vert0" presStyleCnt="0">
        <dgm:presLayoutVars>
          <dgm:dir/>
          <dgm:animOne val="branch"/>
          <dgm:animLvl val="lvl"/>
        </dgm:presLayoutVars>
      </dgm:prSet>
      <dgm:spPr/>
    </dgm:pt>
    <dgm:pt modelId="{547D117B-FC92-470A-8CE3-F251AB62287A}" type="pres">
      <dgm:prSet presAssocID="{BDE5078A-8D0D-44F5-9C1F-E31FB7596E8E}" presName="thickLine" presStyleLbl="alignNode1" presStyleIdx="0" presStyleCnt="2"/>
      <dgm:spPr/>
    </dgm:pt>
    <dgm:pt modelId="{489F8C7C-5246-4194-9661-9BB43A65BAC9}" type="pres">
      <dgm:prSet presAssocID="{BDE5078A-8D0D-44F5-9C1F-E31FB7596E8E}" presName="horz1" presStyleCnt="0"/>
      <dgm:spPr/>
    </dgm:pt>
    <dgm:pt modelId="{87092497-AAE4-41C1-A221-EB9982739F39}" type="pres">
      <dgm:prSet presAssocID="{BDE5078A-8D0D-44F5-9C1F-E31FB7596E8E}" presName="tx1" presStyleLbl="revTx" presStyleIdx="0" presStyleCnt="2"/>
      <dgm:spPr/>
    </dgm:pt>
    <dgm:pt modelId="{32F1B9F1-011D-4360-8FA2-06CAE850A6B6}" type="pres">
      <dgm:prSet presAssocID="{BDE5078A-8D0D-44F5-9C1F-E31FB7596E8E}" presName="vert1" presStyleCnt="0"/>
      <dgm:spPr/>
    </dgm:pt>
    <dgm:pt modelId="{29DE72B3-D66E-4ED0-A565-CE4E58DD6377}" type="pres">
      <dgm:prSet presAssocID="{EC2116CA-6DDD-43B0-BE82-752D9277483E}" presName="thickLine" presStyleLbl="alignNode1" presStyleIdx="1" presStyleCnt="2"/>
      <dgm:spPr/>
    </dgm:pt>
    <dgm:pt modelId="{21A94E32-560A-458D-B4B7-9E21DCFB193F}" type="pres">
      <dgm:prSet presAssocID="{EC2116CA-6DDD-43B0-BE82-752D9277483E}" presName="horz1" presStyleCnt="0"/>
      <dgm:spPr/>
    </dgm:pt>
    <dgm:pt modelId="{7D18F18E-E9D6-443C-BB4D-0C28A9316502}" type="pres">
      <dgm:prSet presAssocID="{EC2116CA-6DDD-43B0-BE82-752D9277483E}" presName="tx1" presStyleLbl="revTx" presStyleIdx="1" presStyleCnt="2"/>
      <dgm:spPr/>
    </dgm:pt>
    <dgm:pt modelId="{92D53DAB-48EC-4848-8599-88361AD793ED}" type="pres">
      <dgm:prSet presAssocID="{EC2116CA-6DDD-43B0-BE82-752D9277483E}" presName="vert1" presStyleCnt="0"/>
      <dgm:spPr/>
    </dgm:pt>
  </dgm:ptLst>
  <dgm:cxnLst>
    <dgm:cxn modelId="{08E6162B-9773-467B-BD5C-CCCC9AA82F5C}" type="presOf" srcId="{EC2116CA-6DDD-43B0-BE82-752D9277483E}" destId="{7D18F18E-E9D6-443C-BB4D-0C28A9316502}" srcOrd="0" destOrd="0" presId="urn:microsoft.com/office/officeart/2008/layout/LinedList"/>
    <dgm:cxn modelId="{1D77D23B-9896-4C3D-AEDA-8AC9608F6089}" srcId="{934F8A73-56D5-4783-BDAE-221AFAF3062A}" destId="{BDE5078A-8D0D-44F5-9C1F-E31FB7596E8E}" srcOrd="0" destOrd="0" parTransId="{B0718827-34D7-4B86-8401-D7C2990BF301}" sibTransId="{48A2748B-EA0B-4D3A-A8BB-B1188BFAA840}"/>
    <dgm:cxn modelId="{C0B9B198-B6AF-451E-AECD-B8F9E3AD74C9}" srcId="{934F8A73-56D5-4783-BDAE-221AFAF3062A}" destId="{EC2116CA-6DDD-43B0-BE82-752D9277483E}" srcOrd="1" destOrd="0" parTransId="{1AB799A6-6F66-49F4-A946-16CCA9736B2E}" sibTransId="{F0C15851-0061-406C-91B4-D68720B44E9D}"/>
    <dgm:cxn modelId="{9173A9B1-AD9F-46D4-A953-8788C923F533}" type="presOf" srcId="{BDE5078A-8D0D-44F5-9C1F-E31FB7596E8E}" destId="{87092497-AAE4-41C1-A221-EB9982739F39}" srcOrd="0" destOrd="0" presId="urn:microsoft.com/office/officeart/2008/layout/LinedList"/>
    <dgm:cxn modelId="{7022F6C2-F16B-474E-A8DA-BAAF63DD6CF7}" type="presOf" srcId="{934F8A73-56D5-4783-BDAE-221AFAF3062A}" destId="{549D4738-6887-4C2E-BAA3-96E5F519D059}" srcOrd="0" destOrd="0" presId="urn:microsoft.com/office/officeart/2008/layout/LinedList"/>
    <dgm:cxn modelId="{E5C8A29B-893C-4514-B070-66D5055C9872}" type="presParOf" srcId="{549D4738-6887-4C2E-BAA3-96E5F519D059}" destId="{547D117B-FC92-470A-8CE3-F251AB62287A}" srcOrd="0" destOrd="0" presId="urn:microsoft.com/office/officeart/2008/layout/LinedList"/>
    <dgm:cxn modelId="{2B26BE89-4206-4B17-BED2-FDC03194E124}" type="presParOf" srcId="{549D4738-6887-4C2E-BAA3-96E5F519D059}" destId="{489F8C7C-5246-4194-9661-9BB43A65BAC9}" srcOrd="1" destOrd="0" presId="urn:microsoft.com/office/officeart/2008/layout/LinedList"/>
    <dgm:cxn modelId="{C2205CFE-7F1E-45FD-B9AA-0416D6236AFF}" type="presParOf" srcId="{489F8C7C-5246-4194-9661-9BB43A65BAC9}" destId="{87092497-AAE4-41C1-A221-EB9982739F39}" srcOrd="0" destOrd="0" presId="urn:microsoft.com/office/officeart/2008/layout/LinedList"/>
    <dgm:cxn modelId="{C80D22F5-3F79-4E70-B328-8198F4A2A62C}" type="presParOf" srcId="{489F8C7C-5246-4194-9661-9BB43A65BAC9}" destId="{32F1B9F1-011D-4360-8FA2-06CAE850A6B6}" srcOrd="1" destOrd="0" presId="urn:microsoft.com/office/officeart/2008/layout/LinedList"/>
    <dgm:cxn modelId="{9E602EB3-EDD8-4D91-A6DC-2D71A0D78408}" type="presParOf" srcId="{549D4738-6887-4C2E-BAA3-96E5F519D059}" destId="{29DE72B3-D66E-4ED0-A565-CE4E58DD6377}" srcOrd="2" destOrd="0" presId="urn:microsoft.com/office/officeart/2008/layout/LinedList"/>
    <dgm:cxn modelId="{A06F7763-82DD-466A-A9D7-7093CD5BA667}" type="presParOf" srcId="{549D4738-6887-4C2E-BAA3-96E5F519D059}" destId="{21A94E32-560A-458D-B4B7-9E21DCFB193F}" srcOrd="3" destOrd="0" presId="urn:microsoft.com/office/officeart/2008/layout/LinedList"/>
    <dgm:cxn modelId="{8A74717E-1E88-49AE-8B98-72A6326F1F5D}" type="presParOf" srcId="{21A94E32-560A-458D-B4B7-9E21DCFB193F}" destId="{7D18F18E-E9D6-443C-BB4D-0C28A9316502}" srcOrd="0" destOrd="0" presId="urn:microsoft.com/office/officeart/2008/layout/LinedList"/>
    <dgm:cxn modelId="{E638CD48-9353-448D-8465-505B5CD4F375}" type="presParOf" srcId="{21A94E32-560A-458D-B4B7-9E21DCFB193F}" destId="{92D53DAB-48EC-4848-8599-88361AD793E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E7D5A5-5380-4E4F-BB8E-86473CE9F6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F829AAC-59AA-48B0-A8BC-62DF16339951}">
      <dgm:prSet custT="1"/>
      <dgm:spPr/>
      <dgm:t>
        <a:bodyPr/>
        <a:lstStyle/>
        <a:p>
          <a:r>
            <a:rPr lang="en-US" sz="2900" b="1" i="0" kern="1200" dirty="0">
              <a:solidFill>
                <a:prstClr val="black">
                  <a:hueOff val="0"/>
                  <a:satOff val="0"/>
                  <a:lumOff val="0"/>
                  <a:alphaOff val="0"/>
                </a:prstClr>
              </a:solidFill>
              <a:latin typeface="Calibri"/>
              <a:ea typeface="+mn-ea"/>
              <a:cs typeface="+mn-cs"/>
            </a:rPr>
            <a:t>The postoperative tonsillectomy patient should be transported to the recovery in the “tonsil position”—that is, on one side with the head slightly down. </a:t>
          </a:r>
        </a:p>
      </dgm:t>
    </dgm:pt>
    <dgm:pt modelId="{4FEC40D2-EA53-42F0-9FF5-AAB6E3594146}" type="parTrans" cxnId="{E3857A4E-F61D-4E81-A64B-00B6358DD2F6}">
      <dgm:prSet/>
      <dgm:spPr/>
      <dgm:t>
        <a:bodyPr/>
        <a:lstStyle/>
        <a:p>
          <a:endParaRPr lang="en-US"/>
        </a:p>
      </dgm:t>
    </dgm:pt>
    <dgm:pt modelId="{300DBE72-6D14-44B0-956E-179693EB3EB2}" type="sibTrans" cxnId="{E3857A4E-F61D-4E81-A64B-00B6358DD2F6}">
      <dgm:prSet/>
      <dgm:spPr/>
      <dgm:t>
        <a:bodyPr/>
        <a:lstStyle/>
        <a:p>
          <a:endParaRPr lang="en-US"/>
        </a:p>
      </dgm:t>
    </dgm:pt>
    <dgm:pt modelId="{F5D7D6E1-39D6-4B81-8B17-64E596F787DA}">
      <dgm:prSet custT="1"/>
      <dgm:spPr/>
      <dgm:t>
        <a:bodyPr/>
        <a:lstStyle/>
        <a:p>
          <a:pPr marL="0" lvl="0" indent="0" algn="l" defTabSz="1289050">
            <a:lnSpc>
              <a:spcPct val="90000"/>
            </a:lnSpc>
            <a:spcBef>
              <a:spcPct val="0"/>
            </a:spcBef>
            <a:spcAft>
              <a:spcPct val="35000"/>
            </a:spcAft>
            <a:buNone/>
          </a:pPr>
          <a:r>
            <a:rPr lang="en-US" sz="2900" b="1" i="0" kern="1200" dirty="0">
              <a:solidFill>
                <a:prstClr val="black">
                  <a:hueOff val="0"/>
                  <a:satOff val="0"/>
                  <a:lumOff val="0"/>
                  <a:alphaOff val="0"/>
                </a:prstClr>
              </a:solidFill>
              <a:latin typeface="Calibri"/>
              <a:ea typeface="+mn-ea"/>
              <a:cs typeface="+mn-cs"/>
            </a:rPr>
            <a:t>This allows blood or secretions to drain out of the mouth rather than flow back onto the vocal cords.</a:t>
          </a:r>
        </a:p>
      </dgm:t>
    </dgm:pt>
    <dgm:pt modelId="{9DD2A9C9-0D6D-47D3-8562-E3E6CB06CEF6}" type="parTrans" cxnId="{6C2E9DD9-6272-4812-9000-3C24BB5BD3C9}">
      <dgm:prSet/>
      <dgm:spPr/>
      <dgm:t>
        <a:bodyPr/>
        <a:lstStyle/>
        <a:p>
          <a:endParaRPr lang="en-US"/>
        </a:p>
      </dgm:t>
    </dgm:pt>
    <dgm:pt modelId="{A7E7F944-E841-4553-8CDD-04F093DAE941}" type="sibTrans" cxnId="{6C2E9DD9-6272-4812-9000-3C24BB5BD3C9}">
      <dgm:prSet/>
      <dgm:spPr/>
      <dgm:t>
        <a:bodyPr/>
        <a:lstStyle/>
        <a:p>
          <a:endParaRPr lang="en-US"/>
        </a:p>
      </dgm:t>
    </dgm:pt>
    <dgm:pt modelId="{734585A0-3ECC-4844-9430-FAA302B54233}">
      <dgm:prSet custT="1"/>
      <dgm:spPr/>
      <dgm:t>
        <a:bodyPr/>
        <a:lstStyle/>
        <a:p>
          <a:pPr marL="0" lvl="0" indent="0" algn="l" defTabSz="1289050">
            <a:lnSpc>
              <a:spcPct val="90000"/>
            </a:lnSpc>
            <a:spcBef>
              <a:spcPct val="0"/>
            </a:spcBef>
            <a:spcAft>
              <a:spcPct val="35000"/>
            </a:spcAft>
            <a:buNone/>
          </a:pPr>
          <a:r>
            <a:rPr lang="en-US" sz="2900" b="1" i="0" kern="1200" dirty="0">
              <a:solidFill>
                <a:prstClr val="black">
                  <a:hueOff val="0"/>
                  <a:satOff val="0"/>
                  <a:lumOff val="0"/>
                  <a:alphaOff val="0"/>
                </a:prstClr>
              </a:solidFill>
              <a:latin typeface="Calibri"/>
              <a:ea typeface="+mn-ea"/>
              <a:cs typeface="+mn-cs"/>
            </a:rPr>
            <a:t>The patient must be awake enough to manage his or her own airway.</a:t>
          </a:r>
        </a:p>
      </dgm:t>
    </dgm:pt>
    <dgm:pt modelId="{95A00948-93A3-4514-8142-FF782C01ADC1}" type="parTrans" cxnId="{E7330A12-FDBF-40D2-B58D-3343EA7DB0E3}">
      <dgm:prSet/>
      <dgm:spPr/>
      <dgm:t>
        <a:bodyPr/>
        <a:lstStyle/>
        <a:p>
          <a:endParaRPr lang="en-US"/>
        </a:p>
      </dgm:t>
    </dgm:pt>
    <dgm:pt modelId="{00EBF6F7-8C3C-4976-BD0F-4D72ED32963A}" type="sibTrans" cxnId="{E7330A12-FDBF-40D2-B58D-3343EA7DB0E3}">
      <dgm:prSet/>
      <dgm:spPr/>
      <dgm:t>
        <a:bodyPr/>
        <a:lstStyle/>
        <a:p>
          <a:endParaRPr lang="en-US"/>
        </a:p>
      </dgm:t>
    </dgm:pt>
    <dgm:pt modelId="{72E7B79D-C4F1-4856-8C95-AFD6466A6724}">
      <dgm:prSet custT="1"/>
      <dgm:spPr/>
      <dgm:t>
        <a:bodyPr/>
        <a:lstStyle/>
        <a:p>
          <a:pPr marL="0" lvl="0" indent="0" algn="l" defTabSz="1289050">
            <a:lnSpc>
              <a:spcPct val="90000"/>
            </a:lnSpc>
            <a:spcBef>
              <a:spcPct val="0"/>
            </a:spcBef>
            <a:spcAft>
              <a:spcPct val="35000"/>
            </a:spcAft>
            <a:buNone/>
          </a:pPr>
          <a:r>
            <a:rPr lang="en-US" sz="2900" b="1" i="0" kern="1200" dirty="0">
              <a:solidFill>
                <a:prstClr val="black">
                  <a:hueOff val="0"/>
                  <a:satOff val="0"/>
                  <a:lumOff val="0"/>
                  <a:alphaOff val="0"/>
                </a:prstClr>
              </a:solidFill>
              <a:latin typeface="Calibri"/>
              <a:ea typeface="+mn-ea"/>
              <a:cs typeface="+mn-cs"/>
            </a:rPr>
            <a:t>To hydrate the airway, 100% oxygen with a high-humidity mist is given by facemask or face tent. The pharynx should be rechecked directly for bleeding and edema before discharge.</a:t>
          </a:r>
        </a:p>
      </dgm:t>
    </dgm:pt>
    <dgm:pt modelId="{5955B6F7-92AB-4BE0-800F-82A7535F8433}" type="parTrans" cxnId="{A0172E99-8FC7-4554-98ED-D6540A29DB93}">
      <dgm:prSet/>
      <dgm:spPr/>
      <dgm:t>
        <a:bodyPr/>
        <a:lstStyle/>
        <a:p>
          <a:endParaRPr lang="en-US"/>
        </a:p>
      </dgm:t>
    </dgm:pt>
    <dgm:pt modelId="{F56FFAA1-0F27-48A2-9FEE-BE20685DAB91}" type="sibTrans" cxnId="{A0172E99-8FC7-4554-98ED-D6540A29DB93}">
      <dgm:prSet/>
      <dgm:spPr/>
      <dgm:t>
        <a:bodyPr/>
        <a:lstStyle/>
        <a:p>
          <a:endParaRPr lang="en-US"/>
        </a:p>
      </dgm:t>
    </dgm:pt>
    <dgm:pt modelId="{3C62B963-1F0A-49C9-B36E-5D204D61E36B}" type="pres">
      <dgm:prSet presAssocID="{37E7D5A5-5380-4E4F-BB8E-86473CE9F6AF}" presName="vert0" presStyleCnt="0">
        <dgm:presLayoutVars>
          <dgm:dir/>
          <dgm:animOne val="branch"/>
          <dgm:animLvl val="lvl"/>
        </dgm:presLayoutVars>
      </dgm:prSet>
      <dgm:spPr/>
    </dgm:pt>
    <dgm:pt modelId="{480C6430-B1B8-4C35-B5CD-07403A36C8AB}" type="pres">
      <dgm:prSet presAssocID="{9F829AAC-59AA-48B0-A8BC-62DF16339951}" presName="thickLine" presStyleLbl="alignNode1" presStyleIdx="0" presStyleCnt="4"/>
      <dgm:spPr/>
    </dgm:pt>
    <dgm:pt modelId="{E8E7D5C7-F546-4D2F-B2EA-3670440E3F9F}" type="pres">
      <dgm:prSet presAssocID="{9F829AAC-59AA-48B0-A8BC-62DF16339951}" presName="horz1" presStyleCnt="0"/>
      <dgm:spPr/>
    </dgm:pt>
    <dgm:pt modelId="{CEFE4E49-E103-4514-A971-9986337CBAC2}" type="pres">
      <dgm:prSet presAssocID="{9F829AAC-59AA-48B0-A8BC-62DF16339951}" presName="tx1" presStyleLbl="revTx" presStyleIdx="0" presStyleCnt="4"/>
      <dgm:spPr/>
    </dgm:pt>
    <dgm:pt modelId="{8E30DA22-724F-41D6-9932-76617E522332}" type="pres">
      <dgm:prSet presAssocID="{9F829AAC-59AA-48B0-A8BC-62DF16339951}" presName="vert1" presStyleCnt="0"/>
      <dgm:spPr/>
    </dgm:pt>
    <dgm:pt modelId="{85E3469A-818B-48C7-ACF2-D79563BBB121}" type="pres">
      <dgm:prSet presAssocID="{F5D7D6E1-39D6-4B81-8B17-64E596F787DA}" presName="thickLine" presStyleLbl="alignNode1" presStyleIdx="1" presStyleCnt="4"/>
      <dgm:spPr/>
    </dgm:pt>
    <dgm:pt modelId="{FAC9E9E5-AC3A-4917-A577-A13C741C3319}" type="pres">
      <dgm:prSet presAssocID="{F5D7D6E1-39D6-4B81-8B17-64E596F787DA}" presName="horz1" presStyleCnt="0"/>
      <dgm:spPr/>
    </dgm:pt>
    <dgm:pt modelId="{73E76456-21B7-464C-BD69-1539B8112741}" type="pres">
      <dgm:prSet presAssocID="{F5D7D6E1-39D6-4B81-8B17-64E596F787DA}" presName="tx1" presStyleLbl="revTx" presStyleIdx="1" presStyleCnt="4"/>
      <dgm:spPr/>
    </dgm:pt>
    <dgm:pt modelId="{A65975B1-4755-4C11-AFAE-4441002F3E08}" type="pres">
      <dgm:prSet presAssocID="{F5D7D6E1-39D6-4B81-8B17-64E596F787DA}" presName="vert1" presStyleCnt="0"/>
      <dgm:spPr/>
    </dgm:pt>
    <dgm:pt modelId="{2D1DD6C2-FB7D-471C-90D8-F27351BAB40B}" type="pres">
      <dgm:prSet presAssocID="{734585A0-3ECC-4844-9430-FAA302B54233}" presName="thickLine" presStyleLbl="alignNode1" presStyleIdx="2" presStyleCnt="4" custLinFactNeighborY="-25211"/>
      <dgm:spPr/>
    </dgm:pt>
    <dgm:pt modelId="{8528709D-DB10-46AF-B9C2-D990B1206333}" type="pres">
      <dgm:prSet presAssocID="{734585A0-3ECC-4844-9430-FAA302B54233}" presName="horz1" presStyleCnt="0"/>
      <dgm:spPr/>
    </dgm:pt>
    <dgm:pt modelId="{5C574275-AA66-4CAA-9CAD-35458BD611E4}" type="pres">
      <dgm:prSet presAssocID="{734585A0-3ECC-4844-9430-FAA302B54233}" presName="tx1" presStyleLbl="revTx" presStyleIdx="2" presStyleCnt="4" custLinFactNeighborY="-7194"/>
      <dgm:spPr/>
    </dgm:pt>
    <dgm:pt modelId="{EEF6885C-C991-4A38-A254-85242869E425}" type="pres">
      <dgm:prSet presAssocID="{734585A0-3ECC-4844-9430-FAA302B54233}" presName="vert1" presStyleCnt="0"/>
      <dgm:spPr/>
    </dgm:pt>
    <dgm:pt modelId="{85F112E5-0EE8-4402-88BD-7600817D7F40}" type="pres">
      <dgm:prSet presAssocID="{72E7B79D-C4F1-4856-8C95-AFD6466A6724}" presName="thickLine" presStyleLbl="alignNode1" presStyleIdx="3" presStyleCnt="4" custLinFactNeighborY="-26118"/>
      <dgm:spPr/>
    </dgm:pt>
    <dgm:pt modelId="{0A4F19A8-2D40-42B9-817F-D8E2297593BB}" type="pres">
      <dgm:prSet presAssocID="{72E7B79D-C4F1-4856-8C95-AFD6466A6724}" presName="horz1" presStyleCnt="0"/>
      <dgm:spPr/>
    </dgm:pt>
    <dgm:pt modelId="{753A0BC0-1B10-4588-B378-96DFCC0AEC10}" type="pres">
      <dgm:prSet presAssocID="{72E7B79D-C4F1-4856-8C95-AFD6466A6724}" presName="tx1" presStyleLbl="revTx" presStyleIdx="3" presStyleCnt="4" custLinFactNeighborY="-18017"/>
      <dgm:spPr/>
    </dgm:pt>
    <dgm:pt modelId="{27D32252-139B-4DD8-B47A-3DBF3B621A88}" type="pres">
      <dgm:prSet presAssocID="{72E7B79D-C4F1-4856-8C95-AFD6466A6724}" presName="vert1" presStyleCnt="0"/>
      <dgm:spPr/>
    </dgm:pt>
  </dgm:ptLst>
  <dgm:cxnLst>
    <dgm:cxn modelId="{E7330A12-FDBF-40D2-B58D-3343EA7DB0E3}" srcId="{37E7D5A5-5380-4E4F-BB8E-86473CE9F6AF}" destId="{734585A0-3ECC-4844-9430-FAA302B54233}" srcOrd="2" destOrd="0" parTransId="{95A00948-93A3-4514-8142-FF782C01ADC1}" sibTransId="{00EBF6F7-8C3C-4976-BD0F-4D72ED32963A}"/>
    <dgm:cxn modelId="{4E335266-F1E1-4291-A710-44E1889308E5}" type="presOf" srcId="{F5D7D6E1-39D6-4B81-8B17-64E596F787DA}" destId="{73E76456-21B7-464C-BD69-1539B8112741}" srcOrd="0" destOrd="0" presId="urn:microsoft.com/office/officeart/2008/layout/LinedList"/>
    <dgm:cxn modelId="{E3857A4E-F61D-4E81-A64B-00B6358DD2F6}" srcId="{37E7D5A5-5380-4E4F-BB8E-86473CE9F6AF}" destId="{9F829AAC-59AA-48B0-A8BC-62DF16339951}" srcOrd="0" destOrd="0" parTransId="{4FEC40D2-EA53-42F0-9FF5-AAB6E3594146}" sibTransId="{300DBE72-6D14-44B0-956E-179693EB3EB2}"/>
    <dgm:cxn modelId="{7D70D256-37C9-4D13-80D5-EAD372135588}" type="presOf" srcId="{37E7D5A5-5380-4E4F-BB8E-86473CE9F6AF}" destId="{3C62B963-1F0A-49C9-B36E-5D204D61E36B}" srcOrd="0" destOrd="0" presId="urn:microsoft.com/office/officeart/2008/layout/LinedList"/>
    <dgm:cxn modelId="{63B41199-4146-486D-9CFF-8CDA6D0D07D1}" type="presOf" srcId="{9F829AAC-59AA-48B0-A8BC-62DF16339951}" destId="{CEFE4E49-E103-4514-A971-9986337CBAC2}" srcOrd="0" destOrd="0" presId="urn:microsoft.com/office/officeart/2008/layout/LinedList"/>
    <dgm:cxn modelId="{A0172E99-8FC7-4554-98ED-D6540A29DB93}" srcId="{37E7D5A5-5380-4E4F-BB8E-86473CE9F6AF}" destId="{72E7B79D-C4F1-4856-8C95-AFD6466A6724}" srcOrd="3" destOrd="0" parTransId="{5955B6F7-92AB-4BE0-800F-82A7535F8433}" sibTransId="{F56FFAA1-0F27-48A2-9FEE-BE20685DAB91}"/>
    <dgm:cxn modelId="{B3EC13B9-D5A3-445B-8B50-4684DE0AA394}" type="presOf" srcId="{72E7B79D-C4F1-4856-8C95-AFD6466A6724}" destId="{753A0BC0-1B10-4588-B378-96DFCC0AEC10}" srcOrd="0" destOrd="0" presId="urn:microsoft.com/office/officeart/2008/layout/LinedList"/>
    <dgm:cxn modelId="{B3275FD6-B3AD-4901-9152-A1303B4D979F}" type="presOf" srcId="{734585A0-3ECC-4844-9430-FAA302B54233}" destId="{5C574275-AA66-4CAA-9CAD-35458BD611E4}" srcOrd="0" destOrd="0" presId="urn:microsoft.com/office/officeart/2008/layout/LinedList"/>
    <dgm:cxn modelId="{6C2E9DD9-6272-4812-9000-3C24BB5BD3C9}" srcId="{37E7D5A5-5380-4E4F-BB8E-86473CE9F6AF}" destId="{F5D7D6E1-39D6-4B81-8B17-64E596F787DA}" srcOrd="1" destOrd="0" parTransId="{9DD2A9C9-0D6D-47D3-8562-E3E6CB06CEF6}" sibTransId="{A7E7F944-E841-4553-8CDD-04F093DAE941}"/>
    <dgm:cxn modelId="{6997C74E-1762-4EF9-875F-A0F80A13DC27}" type="presParOf" srcId="{3C62B963-1F0A-49C9-B36E-5D204D61E36B}" destId="{480C6430-B1B8-4C35-B5CD-07403A36C8AB}" srcOrd="0" destOrd="0" presId="urn:microsoft.com/office/officeart/2008/layout/LinedList"/>
    <dgm:cxn modelId="{BF357A72-247E-4BD3-8955-C60DFB1AB59A}" type="presParOf" srcId="{3C62B963-1F0A-49C9-B36E-5D204D61E36B}" destId="{E8E7D5C7-F546-4D2F-B2EA-3670440E3F9F}" srcOrd="1" destOrd="0" presId="urn:microsoft.com/office/officeart/2008/layout/LinedList"/>
    <dgm:cxn modelId="{48B71089-79C5-46F3-95EC-A53EB6E96098}" type="presParOf" srcId="{E8E7D5C7-F546-4D2F-B2EA-3670440E3F9F}" destId="{CEFE4E49-E103-4514-A971-9986337CBAC2}" srcOrd="0" destOrd="0" presId="urn:microsoft.com/office/officeart/2008/layout/LinedList"/>
    <dgm:cxn modelId="{ED6EEB64-8FFC-46C4-924D-D5669313A038}" type="presParOf" srcId="{E8E7D5C7-F546-4D2F-B2EA-3670440E3F9F}" destId="{8E30DA22-724F-41D6-9932-76617E522332}" srcOrd="1" destOrd="0" presId="urn:microsoft.com/office/officeart/2008/layout/LinedList"/>
    <dgm:cxn modelId="{F38ABDD7-926B-4015-8F91-8EE3C1A73801}" type="presParOf" srcId="{3C62B963-1F0A-49C9-B36E-5D204D61E36B}" destId="{85E3469A-818B-48C7-ACF2-D79563BBB121}" srcOrd="2" destOrd="0" presId="urn:microsoft.com/office/officeart/2008/layout/LinedList"/>
    <dgm:cxn modelId="{AC95D774-2F2A-4920-900B-DDCA6806CC8E}" type="presParOf" srcId="{3C62B963-1F0A-49C9-B36E-5D204D61E36B}" destId="{FAC9E9E5-AC3A-4917-A577-A13C741C3319}" srcOrd="3" destOrd="0" presId="urn:microsoft.com/office/officeart/2008/layout/LinedList"/>
    <dgm:cxn modelId="{BBBE5A0D-6722-437E-A6AC-594C0214FBB9}" type="presParOf" srcId="{FAC9E9E5-AC3A-4917-A577-A13C741C3319}" destId="{73E76456-21B7-464C-BD69-1539B8112741}" srcOrd="0" destOrd="0" presId="urn:microsoft.com/office/officeart/2008/layout/LinedList"/>
    <dgm:cxn modelId="{563846E2-930F-4FE2-96B3-387548C8623F}" type="presParOf" srcId="{FAC9E9E5-AC3A-4917-A577-A13C741C3319}" destId="{A65975B1-4755-4C11-AFAE-4441002F3E08}" srcOrd="1" destOrd="0" presId="urn:microsoft.com/office/officeart/2008/layout/LinedList"/>
    <dgm:cxn modelId="{EAA26411-A178-4EB7-8E26-5D5157FBA5F0}" type="presParOf" srcId="{3C62B963-1F0A-49C9-B36E-5D204D61E36B}" destId="{2D1DD6C2-FB7D-471C-90D8-F27351BAB40B}" srcOrd="4" destOrd="0" presId="urn:microsoft.com/office/officeart/2008/layout/LinedList"/>
    <dgm:cxn modelId="{AB026C9A-2448-45C6-9F6F-E9DE677E3B7D}" type="presParOf" srcId="{3C62B963-1F0A-49C9-B36E-5D204D61E36B}" destId="{8528709D-DB10-46AF-B9C2-D990B1206333}" srcOrd="5" destOrd="0" presId="urn:microsoft.com/office/officeart/2008/layout/LinedList"/>
    <dgm:cxn modelId="{11BBCB48-066F-411F-A13D-2843E84E5484}" type="presParOf" srcId="{8528709D-DB10-46AF-B9C2-D990B1206333}" destId="{5C574275-AA66-4CAA-9CAD-35458BD611E4}" srcOrd="0" destOrd="0" presId="urn:microsoft.com/office/officeart/2008/layout/LinedList"/>
    <dgm:cxn modelId="{F4F52950-9C70-4D96-8058-DEB0F453615C}" type="presParOf" srcId="{8528709D-DB10-46AF-B9C2-D990B1206333}" destId="{EEF6885C-C991-4A38-A254-85242869E425}" srcOrd="1" destOrd="0" presId="urn:microsoft.com/office/officeart/2008/layout/LinedList"/>
    <dgm:cxn modelId="{5B844623-2B4A-4261-AC8F-5D64FEFA4457}" type="presParOf" srcId="{3C62B963-1F0A-49C9-B36E-5D204D61E36B}" destId="{85F112E5-0EE8-4402-88BD-7600817D7F40}" srcOrd="6" destOrd="0" presId="urn:microsoft.com/office/officeart/2008/layout/LinedList"/>
    <dgm:cxn modelId="{A45FE8BA-E71E-4367-803E-AB91251DEADB}" type="presParOf" srcId="{3C62B963-1F0A-49C9-B36E-5D204D61E36B}" destId="{0A4F19A8-2D40-42B9-817F-D8E2297593BB}" srcOrd="7" destOrd="0" presId="urn:microsoft.com/office/officeart/2008/layout/LinedList"/>
    <dgm:cxn modelId="{93579AEC-6D37-4628-842B-EB98DADFDAB5}" type="presParOf" srcId="{0A4F19A8-2D40-42B9-817F-D8E2297593BB}" destId="{753A0BC0-1B10-4588-B378-96DFCC0AEC10}" srcOrd="0" destOrd="0" presId="urn:microsoft.com/office/officeart/2008/layout/LinedList"/>
    <dgm:cxn modelId="{E6D53C88-3139-4662-BA5A-83A12AB90C3D}" type="presParOf" srcId="{0A4F19A8-2D40-42B9-817F-D8E2297593BB}" destId="{27D32252-139B-4DD8-B47A-3DBF3B621A8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D66EFB-E8D5-4AEF-A211-5E2325A88FA8}" type="doc">
      <dgm:prSet loTypeId="urn:microsoft.com/office/officeart/2008/layout/LinedList" loCatId="list" qsTypeId="urn:microsoft.com/office/officeart/2005/8/quickstyle/simple2" qsCatId="simple" csTypeId="urn:microsoft.com/office/officeart/2005/8/colors/accent3_2" csCatId="accent3"/>
      <dgm:spPr/>
      <dgm:t>
        <a:bodyPr/>
        <a:lstStyle/>
        <a:p>
          <a:endParaRPr lang="en-US"/>
        </a:p>
      </dgm:t>
    </dgm:pt>
    <dgm:pt modelId="{C0ABCD2B-CA43-4B28-85DB-F77023F6301D}">
      <dgm:prSet/>
      <dgm:spPr/>
      <dgm:t>
        <a:bodyPr/>
        <a:lstStyle/>
        <a:p>
          <a:r>
            <a:rPr lang="en-US" b="1" i="0" dirty="0"/>
            <a:t>Routine tonsillectomy is generally performed as an outpatient procedure. A small subset of children are observed overnight if there are sufficient age, comorbidity, or perioperative concerns.</a:t>
          </a:r>
          <a:endParaRPr lang="en-US" dirty="0"/>
        </a:p>
      </dgm:t>
    </dgm:pt>
    <dgm:pt modelId="{6A3C7834-55AE-40E3-9C7F-48FAEB9B7796}" type="parTrans" cxnId="{ACB73491-0F12-433E-84D4-81ACCA2D2D6D}">
      <dgm:prSet/>
      <dgm:spPr/>
      <dgm:t>
        <a:bodyPr/>
        <a:lstStyle/>
        <a:p>
          <a:endParaRPr lang="en-US"/>
        </a:p>
      </dgm:t>
    </dgm:pt>
    <dgm:pt modelId="{3710C427-FC26-4E70-A97A-BE98558841AF}" type="sibTrans" cxnId="{ACB73491-0F12-433E-84D4-81ACCA2D2D6D}">
      <dgm:prSet/>
      <dgm:spPr/>
      <dgm:t>
        <a:bodyPr/>
        <a:lstStyle/>
        <a:p>
          <a:endParaRPr lang="en-US"/>
        </a:p>
      </dgm:t>
    </dgm:pt>
    <dgm:pt modelId="{D8FF079F-4EBC-4F1A-A5F7-D13970840ED2}">
      <dgm:prSet/>
      <dgm:spPr/>
      <dgm:t>
        <a:bodyPr/>
        <a:lstStyle/>
        <a:p>
          <a:r>
            <a:rPr lang="en-US" b="1" i="0" dirty="0"/>
            <a:t>Although postoperative bleeding is the most serious complication, persistent vomiting, poor oral intake, and persistent desaturation are the most common reasons for unscheduled overnight admission after ambulatory surgery. </a:t>
          </a:r>
          <a:endParaRPr lang="en-US" dirty="0"/>
        </a:p>
      </dgm:t>
    </dgm:pt>
    <dgm:pt modelId="{C7AF171A-EA86-4DDD-9E9A-F242E6687E22}" type="parTrans" cxnId="{C13F0396-6A76-4B66-91DC-B468199C5A4D}">
      <dgm:prSet/>
      <dgm:spPr/>
      <dgm:t>
        <a:bodyPr/>
        <a:lstStyle/>
        <a:p>
          <a:endParaRPr lang="en-US"/>
        </a:p>
      </dgm:t>
    </dgm:pt>
    <dgm:pt modelId="{2AE28C43-BB04-40EC-9190-E27680D6B966}" type="sibTrans" cxnId="{C13F0396-6A76-4B66-91DC-B468199C5A4D}">
      <dgm:prSet/>
      <dgm:spPr/>
      <dgm:t>
        <a:bodyPr/>
        <a:lstStyle/>
        <a:p>
          <a:endParaRPr lang="en-US"/>
        </a:p>
      </dgm:t>
    </dgm:pt>
    <dgm:pt modelId="{FC62B89A-7F2E-43C1-A6B3-93661FCD11FD}">
      <dgm:prSet/>
      <dgm:spPr/>
      <dgm:t>
        <a:bodyPr/>
        <a:lstStyle/>
        <a:p>
          <a:r>
            <a:rPr lang="en-US" b="1" i="0" dirty="0"/>
            <a:t>The incidence of postoperative nausea and vomiting can be as high as 70% during the first 24 hours after tonsillectomy. This is due to swallowed blood, opioid administration, or pharyngeal stimulation, and significantly increases the risk of overnight admission, delayed oral intake, and lower patient satisfaction</a:t>
          </a:r>
          <a:endParaRPr lang="en-US" dirty="0"/>
        </a:p>
      </dgm:t>
    </dgm:pt>
    <dgm:pt modelId="{6278FC28-05EE-45E4-923B-2132D7D6ECC3}" type="parTrans" cxnId="{C1452EEE-26FC-40A4-BE4D-FFA296BB58DC}">
      <dgm:prSet/>
      <dgm:spPr/>
      <dgm:t>
        <a:bodyPr/>
        <a:lstStyle/>
        <a:p>
          <a:endParaRPr lang="en-US"/>
        </a:p>
      </dgm:t>
    </dgm:pt>
    <dgm:pt modelId="{01F6CB73-6923-433B-8EDA-99892C9A4914}" type="sibTrans" cxnId="{C1452EEE-26FC-40A4-BE4D-FFA296BB58DC}">
      <dgm:prSet/>
      <dgm:spPr/>
      <dgm:t>
        <a:bodyPr/>
        <a:lstStyle/>
        <a:p>
          <a:endParaRPr lang="en-US"/>
        </a:p>
      </dgm:t>
    </dgm:pt>
    <dgm:pt modelId="{C17DEF9D-D703-412B-8B73-B640354DDFBD}" type="pres">
      <dgm:prSet presAssocID="{5FD66EFB-E8D5-4AEF-A211-5E2325A88FA8}" presName="vert0" presStyleCnt="0">
        <dgm:presLayoutVars>
          <dgm:dir/>
          <dgm:animOne val="branch"/>
          <dgm:animLvl val="lvl"/>
        </dgm:presLayoutVars>
      </dgm:prSet>
      <dgm:spPr/>
    </dgm:pt>
    <dgm:pt modelId="{444479B5-B53E-49B4-9E4A-0000FC85C4EF}" type="pres">
      <dgm:prSet presAssocID="{C0ABCD2B-CA43-4B28-85DB-F77023F6301D}" presName="thickLine" presStyleLbl="alignNode1" presStyleIdx="0" presStyleCnt="3"/>
      <dgm:spPr/>
    </dgm:pt>
    <dgm:pt modelId="{FCC367FA-FB31-4D54-BD11-DA8134B1F602}" type="pres">
      <dgm:prSet presAssocID="{C0ABCD2B-CA43-4B28-85DB-F77023F6301D}" presName="horz1" presStyleCnt="0"/>
      <dgm:spPr/>
    </dgm:pt>
    <dgm:pt modelId="{D4E788AC-AF0A-417E-BC9D-3603416A73F8}" type="pres">
      <dgm:prSet presAssocID="{C0ABCD2B-CA43-4B28-85DB-F77023F6301D}" presName="tx1" presStyleLbl="revTx" presStyleIdx="0" presStyleCnt="3"/>
      <dgm:spPr/>
    </dgm:pt>
    <dgm:pt modelId="{9F95F302-6A9E-4BB1-84C7-ABEAA25F0D9F}" type="pres">
      <dgm:prSet presAssocID="{C0ABCD2B-CA43-4B28-85DB-F77023F6301D}" presName="vert1" presStyleCnt="0"/>
      <dgm:spPr/>
    </dgm:pt>
    <dgm:pt modelId="{ABAD6934-1345-446B-86DB-64503DBBFD28}" type="pres">
      <dgm:prSet presAssocID="{D8FF079F-4EBC-4F1A-A5F7-D13970840ED2}" presName="thickLine" presStyleLbl="alignNode1" presStyleIdx="1" presStyleCnt="3"/>
      <dgm:spPr/>
    </dgm:pt>
    <dgm:pt modelId="{055593B1-E03E-49A6-A1C6-E00125F798F3}" type="pres">
      <dgm:prSet presAssocID="{D8FF079F-4EBC-4F1A-A5F7-D13970840ED2}" presName="horz1" presStyleCnt="0"/>
      <dgm:spPr/>
    </dgm:pt>
    <dgm:pt modelId="{C4B6F733-D8C0-42F3-8440-A679D49BA5CE}" type="pres">
      <dgm:prSet presAssocID="{D8FF079F-4EBC-4F1A-A5F7-D13970840ED2}" presName="tx1" presStyleLbl="revTx" presStyleIdx="1" presStyleCnt="3"/>
      <dgm:spPr/>
    </dgm:pt>
    <dgm:pt modelId="{739BD4F4-522C-4098-8332-08DC979E79D0}" type="pres">
      <dgm:prSet presAssocID="{D8FF079F-4EBC-4F1A-A5F7-D13970840ED2}" presName="vert1" presStyleCnt="0"/>
      <dgm:spPr/>
    </dgm:pt>
    <dgm:pt modelId="{5C6209AE-7614-4EB6-8E93-47BD13CE7EDC}" type="pres">
      <dgm:prSet presAssocID="{FC62B89A-7F2E-43C1-A6B3-93661FCD11FD}" presName="thickLine" presStyleLbl="alignNode1" presStyleIdx="2" presStyleCnt="3"/>
      <dgm:spPr/>
    </dgm:pt>
    <dgm:pt modelId="{F6ABC29B-5591-4C12-AADD-327045B09B05}" type="pres">
      <dgm:prSet presAssocID="{FC62B89A-7F2E-43C1-A6B3-93661FCD11FD}" presName="horz1" presStyleCnt="0"/>
      <dgm:spPr/>
    </dgm:pt>
    <dgm:pt modelId="{320BCFFE-D931-48D8-A091-25A62BFECE63}" type="pres">
      <dgm:prSet presAssocID="{FC62B89A-7F2E-43C1-A6B3-93661FCD11FD}" presName="tx1" presStyleLbl="revTx" presStyleIdx="2" presStyleCnt="3"/>
      <dgm:spPr/>
    </dgm:pt>
    <dgm:pt modelId="{C80BAC9E-4E2D-4C9D-A779-305A9F845DFF}" type="pres">
      <dgm:prSet presAssocID="{FC62B89A-7F2E-43C1-A6B3-93661FCD11FD}" presName="vert1" presStyleCnt="0"/>
      <dgm:spPr/>
    </dgm:pt>
  </dgm:ptLst>
  <dgm:cxnLst>
    <dgm:cxn modelId="{F3F3E86D-A903-4E3E-8ACF-6090FC1357E5}" type="presOf" srcId="{FC62B89A-7F2E-43C1-A6B3-93661FCD11FD}" destId="{320BCFFE-D931-48D8-A091-25A62BFECE63}" srcOrd="0" destOrd="0" presId="urn:microsoft.com/office/officeart/2008/layout/LinedList"/>
    <dgm:cxn modelId="{01F0888D-6269-4687-80FA-99ED1914769E}" type="presOf" srcId="{C0ABCD2B-CA43-4B28-85DB-F77023F6301D}" destId="{D4E788AC-AF0A-417E-BC9D-3603416A73F8}" srcOrd="0" destOrd="0" presId="urn:microsoft.com/office/officeart/2008/layout/LinedList"/>
    <dgm:cxn modelId="{ACB73491-0F12-433E-84D4-81ACCA2D2D6D}" srcId="{5FD66EFB-E8D5-4AEF-A211-5E2325A88FA8}" destId="{C0ABCD2B-CA43-4B28-85DB-F77023F6301D}" srcOrd="0" destOrd="0" parTransId="{6A3C7834-55AE-40E3-9C7F-48FAEB9B7796}" sibTransId="{3710C427-FC26-4E70-A97A-BE98558841AF}"/>
    <dgm:cxn modelId="{C13F0396-6A76-4B66-91DC-B468199C5A4D}" srcId="{5FD66EFB-E8D5-4AEF-A211-5E2325A88FA8}" destId="{D8FF079F-4EBC-4F1A-A5F7-D13970840ED2}" srcOrd="1" destOrd="0" parTransId="{C7AF171A-EA86-4DDD-9E9A-F242E6687E22}" sibTransId="{2AE28C43-BB04-40EC-9190-E27680D6B966}"/>
    <dgm:cxn modelId="{429C0DC7-F5CA-4801-B366-87E5039C6D12}" type="presOf" srcId="{D8FF079F-4EBC-4F1A-A5F7-D13970840ED2}" destId="{C4B6F733-D8C0-42F3-8440-A679D49BA5CE}" srcOrd="0" destOrd="0" presId="urn:microsoft.com/office/officeart/2008/layout/LinedList"/>
    <dgm:cxn modelId="{80DD38DE-66E0-4E68-A1D9-D5962585D534}" type="presOf" srcId="{5FD66EFB-E8D5-4AEF-A211-5E2325A88FA8}" destId="{C17DEF9D-D703-412B-8B73-B640354DDFBD}" srcOrd="0" destOrd="0" presId="urn:microsoft.com/office/officeart/2008/layout/LinedList"/>
    <dgm:cxn modelId="{C1452EEE-26FC-40A4-BE4D-FFA296BB58DC}" srcId="{5FD66EFB-E8D5-4AEF-A211-5E2325A88FA8}" destId="{FC62B89A-7F2E-43C1-A6B3-93661FCD11FD}" srcOrd="2" destOrd="0" parTransId="{6278FC28-05EE-45E4-923B-2132D7D6ECC3}" sibTransId="{01F6CB73-6923-433B-8EDA-99892C9A4914}"/>
    <dgm:cxn modelId="{123C0504-1140-4762-873F-53B116609DB1}" type="presParOf" srcId="{C17DEF9D-D703-412B-8B73-B640354DDFBD}" destId="{444479B5-B53E-49B4-9E4A-0000FC85C4EF}" srcOrd="0" destOrd="0" presId="urn:microsoft.com/office/officeart/2008/layout/LinedList"/>
    <dgm:cxn modelId="{34767714-EC53-45A2-99C9-8C292AC57DD0}" type="presParOf" srcId="{C17DEF9D-D703-412B-8B73-B640354DDFBD}" destId="{FCC367FA-FB31-4D54-BD11-DA8134B1F602}" srcOrd="1" destOrd="0" presId="urn:microsoft.com/office/officeart/2008/layout/LinedList"/>
    <dgm:cxn modelId="{1F04B472-95FA-4CC4-B8BA-73BB4639C014}" type="presParOf" srcId="{FCC367FA-FB31-4D54-BD11-DA8134B1F602}" destId="{D4E788AC-AF0A-417E-BC9D-3603416A73F8}" srcOrd="0" destOrd="0" presId="urn:microsoft.com/office/officeart/2008/layout/LinedList"/>
    <dgm:cxn modelId="{D5B5468D-BA42-48A4-A28D-4C66B38F3B76}" type="presParOf" srcId="{FCC367FA-FB31-4D54-BD11-DA8134B1F602}" destId="{9F95F302-6A9E-4BB1-84C7-ABEAA25F0D9F}" srcOrd="1" destOrd="0" presId="urn:microsoft.com/office/officeart/2008/layout/LinedList"/>
    <dgm:cxn modelId="{4A46CD26-829E-4810-8DC3-CF14BCBFAC79}" type="presParOf" srcId="{C17DEF9D-D703-412B-8B73-B640354DDFBD}" destId="{ABAD6934-1345-446B-86DB-64503DBBFD28}" srcOrd="2" destOrd="0" presId="urn:microsoft.com/office/officeart/2008/layout/LinedList"/>
    <dgm:cxn modelId="{70EB8C30-D7C3-4D5B-8356-943754B80BE0}" type="presParOf" srcId="{C17DEF9D-D703-412B-8B73-B640354DDFBD}" destId="{055593B1-E03E-49A6-A1C6-E00125F798F3}" srcOrd="3" destOrd="0" presId="urn:microsoft.com/office/officeart/2008/layout/LinedList"/>
    <dgm:cxn modelId="{B2210715-A3B5-41B3-887A-33A3E478B1EC}" type="presParOf" srcId="{055593B1-E03E-49A6-A1C6-E00125F798F3}" destId="{C4B6F733-D8C0-42F3-8440-A679D49BA5CE}" srcOrd="0" destOrd="0" presId="urn:microsoft.com/office/officeart/2008/layout/LinedList"/>
    <dgm:cxn modelId="{7637DAFC-9C0B-4DFF-A27E-34E0B40AA957}" type="presParOf" srcId="{055593B1-E03E-49A6-A1C6-E00125F798F3}" destId="{739BD4F4-522C-4098-8332-08DC979E79D0}" srcOrd="1" destOrd="0" presId="urn:microsoft.com/office/officeart/2008/layout/LinedList"/>
    <dgm:cxn modelId="{6DDC722E-EBAD-4AD5-AE10-91D23563E56C}" type="presParOf" srcId="{C17DEF9D-D703-412B-8B73-B640354DDFBD}" destId="{5C6209AE-7614-4EB6-8E93-47BD13CE7EDC}" srcOrd="4" destOrd="0" presId="urn:microsoft.com/office/officeart/2008/layout/LinedList"/>
    <dgm:cxn modelId="{5709011A-7E9C-4895-944F-7CA8A1A58431}" type="presParOf" srcId="{C17DEF9D-D703-412B-8B73-B640354DDFBD}" destId="{F6ABC29B-5591-4C12-AADD-327045B09B05}" srcOrd="5" destOrd="0" presId="urn:microsoft.com/office/officeart/2008/layout/LinedList"/>
    <dgm:cxn modelId="{F46DE2D0-F356-4393-B28B-235C48CA2836}" type="presParOf" srcId="{F6ABC29B-5591-4C12-AADD-327045B09B05}" destId="{320BCFFE-D931-48D8-A091-25A62BFECE63}" srcOrd="0" destOrd="0" presId="urn:microsoft.com/office/officeart/2008/layout/LinedList"/>
    <dgm:cxn modelId="{1CFDED7B-9FC7-41C3-9B54-030BBEC306E2}" type="presParOf" srcId="{F6ABC29B-5591-4C12-AADD-327045B09B05}" destId="{C80BAC9E-4E2D-4C9D-A779-305A9F845DF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3A90F4-2F46-4E71-8668-E75366A21032}"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EF93E3B4-8ECC-467C-99BC-5971EF74BBF2}">
      <dgm:prSet/>
      <dgm:spPr/>
      <dgm:t>
        <a:bodyPr/>
        <a:lstStyle/>
        <a:p>
          <a:r>
            <a:rPr lang="en-US" b="1" i="0"/>
            <a:t>Post tonsillectomy bleeding:</a:t>
          </a:r>
          <a:endParaRPr lang="en-US"/>
        </a:p>
      </dgm:t>
    </dgm:pt>
    <dgm:pt modelId="{2150333D-8F9A-4A80-B48F-2C462904DD4C}" type="parTrans" cxnId="{587DFCDE-0986-4369-BF7F-A85C3DCABD24}">
      <dgm:prSet/>
      <dgm:spPr/>
      <dgm:t>
        <a:bodyPr/>
        <a:lstStyle/>
        <a:p>
          <a:endParaRPr lang="en-US"/>
        </a:p>
      </dgm:t>
    </dgm:pt>
    <dgm:pt modelId="{ABAC30C0-C59E-436E-A382-6A5D27932728}" type="sibTrans" cxnId="{587DFCDE-0986-4369-BF7F-A85C3DCABD24}">
      <dgm:prSet/>
      <dgm:spPr/>
      <dgm:t>
        <a:bodyPr/>
        <a:lstStyle/>
        <a:p>
          <a:endParaRPr lang="en-US"/>
        </a:p>
      </dgm:t>
    </dgm:pt>
    <dgm:pt modelId="{3A524802-51BA-47E3-ADF0-9A646500C092}">
      <dgm:prSet/>
      <dgm:spPr/>
      <dgm:t>
        <a:bodyPr/>
        <a:lstStyle/>
        <a:p>
          <a:r>
            <a:rPr lang="en-US" b="1" i="0" dirty="0"/>
            <a:t>Patients may swallow large volumes of blood before bleeding is actually  discovered. </a:t>
          </a:r>
          <a:endParaRPr lang="en-US" dirty="0"/>
        </a:p>
      </dgm:t>
    </dgm:pt>
    <dgm:pt modelId="{B658E522-9B2A-4069-9903-6789C3FB22F5}" type="parTrans" cxnId="{27B9D0A5-205D-41F9-ACB8-5144500CA179}">
      <dgm:prSet/>
      <dgm:spPr/>
      <dgm:t>
        <a:bodyPr/>
        <a:lstStyle/>
        <a:p>
          <a:endParaRPr lang="en-US"/>
        </a:p>
      </dgm:t>
    </dgm:pt>
    <dgm:pt modelId="{1917B9CB-EBA4-4C91-88D4-36D2E258125D}" type="sibTrans" cxnId="{27B9D0A5-205D-41F9-ACB8-5144500CA179}">
      <dgm:prSet/>
      <dgm:spPr/>
      <dgm:t>
        <a:bodyPr/>
        <a:lstStyle/>
        <a:p>
          <a:endParaRPr lang="en-US"/>
        </a:p>
      </dgm:t>
    </dgm:pt>
    <dgm:pt modelId="{CE5AA169-553F-4B0A-AF2B-490CE027C9BA}">
      <dgm:prSet/>
      <dgm:spPr/>
      <dgm:t>
        <a:bodyPr/>
        <a:lstStyle/>
        <a:p>
          <a:r>
            <a:rPr lang="en-US" b="1" i="0"/>
            <a:t>The patient may present with signs of hypovolemia evidenced by tachycardia, hypotension, and agitation. </a:t>
          </a:r>
          <a:endParaRPr lang="en-US"/>
        </a:p>
      </dgm:t>
    </dgm:pt>
    <dgm:pt modelId="{4CC46297-0B42-40FB-BCE7-1D8330E4A6AA}" type="parTrans" cxnId="{F5DFD305-E7CB-400B-8096-B4112EA1AE17}">
      <dgm:prSet/>
      <dgm:spPr/>
      <dgm:t>
        <a:bodyPr/>
        <a:lstStyle/>
        <a:p>
          <a:endParaRPr lang="en-US"/>
        </a:p>
      </dgm:t>
    </dgm:pt>
    <dgm:pt modelId="{EC1BF6EE-00B9-4042-AA8B-5AFC2D8AEAD5}" type="sibTrans" cxnId="{F5DFD305-E7CB-400B-8096-B4112EA1AE17}">
      <dgm:prSet/>
      <dgm:spPr/>
      <dgm:t>
        <a:bodyPr/>
        <a:lstStyle/>
        <a:p>
          <a:endParaRPr lang="en-US"/>
        </a:p>
      </dgm:t>
    </dgm:pt>
    <dgm:pt modelId="{B7591131-C38A-4191-8E1B-73BC4430DBEB}">
      <dgm:prSet/>
      <dgm:spPr/>
      <dgm:t>
        <a:bodyPr/>
        <a:lstStyle/>
        <a:p>
          <a:r>
            <a:rPr lang="en-US" b="1" i="0"/>
            <a:t>If the blood is swallowed, the patient may have nausea and vomiting.</a:t>
          </a:r>
          <a:endParaRPr lang="en-US"/>
        </a:p>
      </dgm:t>
    </dgm:pt>
    <dgm:pt modelId="{AD06FBC2-FE7E-4517-9885-EC4A86BDF0BD}" type="parTrans" cxnId="{3B899391-370A-489A-9225-0B594073D9A2}">
      <dgm:prSet/>
      <dgm:spPr/>
      <dgm:t>
        <a:bodyPr/>
        <a:lstStyle/>
        <a:p>
          <a:endParaRPr lang="en-US"/>
        </a:p>
      </dgm:t>
    </dgm:pt>
    <dgm:pt modelId="{3C600F28-CCB4-4382-A309-7EAC57BF5CAA}" type="sibTrans" cxnId="{3B899391-370A-489A-9225-0B594073D9A2}">
      <dgm:prSet/>
      <dgm:spPr/>
      <dgm:t>
        <a:bodyPr/>
        <a:lstStyle/>
        <a:p>
          <a:endParaRPr lang="en-US"/>
        </a:p>
      </dgm:t>
    </dgm:pt>
    <dgm:pt modelId="{85A8E04D-DFFE-42CA-B9EA-580B6A9E0A98}">
      <dgm:prSet/>
      <dgm:spPr/>
      <dgm:t>
        <a:bodyPr/>
        <a:lstStyle/>
        <a:p>
          <a:r>
            <a:rPr lang="en-US" b="1" i="0"/>
            <a:t>Appropriate laboratory tests including hemoglobin, hematocrit, and coagulation profile should be performed to determine patient status. </a:t>
          </a:r>
          <a:endParaRPr lang="en-US"/>
        </a:p>
      </dgm:t>
    </dgm:pt>
    <dgm:pt modelId="{58726E2B-4235-410A-A640-EB9075F31543}" type="parTrans" cxnId="{E9209916-9079-46D7-9A78-0B7164E57A36}">
      <dgm:prSet/>
      <dgm:spPr/>
      <dgm:t>
        <a:bodyPr/>
        <a:lstStyle/>
        <a:p>
          <a:endParaRPr lang="en-US"/>
        </a:p>
      </dgm:t>
    </dgm:pt>
    <dgm:pt modelId="{12B49243-F175-405A-BD8A-6C96D98B0F1E}" type="sibTrans" cxnId="{E9209916-9079-46D7-9A78-0B7164E57A36}">
      <dgm:prSet/>
      <dgm:spPr/>
      <dgm:t>
        <a:bodyPr/>
        <a:lstStyle/>
        <a:p>
          <a:endParaRPr lang="en-US"/>
        </a:p>
      </dgm:t>
    </dgm:pt>
    <dgm:pt modelId="{60451CCA-4380-4070-8F9F-58D1367AF0C0}">
      <dgm:prSet/>
      <dgm:spPr/>
      <dgm:t>
        <a:bodyPr/>
        <a:lstStyle/>
        <a:p>
          <a:r>
            <a:rPr lang="en-US" b="1" i="0"/>
            <a:t>Restoration of intravascular volume and/or blood based on the volume lost should precede induction. </a:t>
          </a:r>
          <a:endParaRPr lang="en-US"/>
        </a:p>
      </dgm:t>
    </dgm:pt>
    <dgm:pt modelId="{D4DC70B9-2FD0-4C04-BD18-EE933D9C5611}" type="parTrans" cxnId="{DC1D4C46-1CA9-43F6-B851-34B05C4E0BFA}">
      <dgm:prSet/>
      <dgm:spPr/>
      <dgm:t>
        <a:bodyPr/>
        <a:lstStyle/>
        <a:p>
          <a:endParaRPr lang="en-US"/>
        </a:p>
      </dgm:t>
    </dgm:pt>
    <dgm:pt modelId="{1842638F-8D23-4DA8-B95D-47BDB3D288C7}" type="sibTrans" cxnId="{DC1D4C46-1CA9-43F6-B851-34B05C4E0BFA}">
      <dgm:prSet/>
      <dgm:spPr/>
      <dgm:t>
        <a:bodyPr/>
        <a:lstStyle/>
        <a:p>
          <a:endParaRPr lang="en-US"/>
        </a:p>
      </dgm:t>
    </dgm:pt>
    <dgm:pt modelId="{C2FA8864-A108-43BC-9E63-BB886264EF97}" type="pres">
      <dgm:prSet presAssocID="{EC3A90F4-2F46-4E71-8668-E75366A21032}" presName="vert0" presStyleCnt="0">
        <dgm:presLayoutVars>
          <dgm:dir/>
          <dgm:animOne val="branch"/>
          <dgm:animLvl val="lvl"/>
        </dgm:presLayoutVars>
      </dgm:prSet>
      <dgm:spPr/>
    </dgm:pt>
    <dgm:pt modelId="{5157BB20-6982-4FE6-9200-27DFEE23E90F}" type="pres">
      <dgm:prSet presAssocID="{EF93E3B4-8ECC-467C-99BC-5971EF74BBF2}" presName="thickLine" presStyleLbl="alignNode1" presStyleIdx="0" presStyleCnt="6"/>
      <dgm:spPr/>
    </dgm:pt>
    <dgm:pt modelId="{40CEEA7C-324B-4520-95C1-EF1BD3CD2601}" type="pres">
      <dgm:prSet presAssocID="{EF93E3B4-8ECC-467C-99BC-5971EF74BBF2}" presName="horz1" presStyleCnt="0"/>
      <dgm:spPr/>
    </dgm:pt>
    <dgm:pt modelId="{6B6D19C3-0B45-48DD-9174-24133A2C5416}" type="pres">
      <dgm:prSet presAssocID="{EF93E3B4-8ECC-467C-99BC-5971EF74BBF2}" presName="tx1" presStyleLbl="revTx" presStyleIdx="0" presStyleCnt="6"/>
      <dgm:spPr/>
    </dgm:pt>
    <dgm:pt modelId="{02D6AC6B-9AB5-4119-BD7C-966B6075FC04}" type="pres">
      <dgm:prSet presAssocID="{EF93E3B4-8ECC-467C-99BC-5971EF74BBF2}" presName="vert1" presStyleCnt="0"/>
      <dgm:spPr/>
    </dgm:pt>
    <dgm:pt modelId="{9087ED14-E917-4E9F-B08A-CCC192418135}" type="pres">
      <dgm:prSet presAssocID="{3A524802-51BA-47E3-ADF0-9A646500C092}" presName="thickLine" presStyleLbl="alignNode1" presStyleIdx="1" presStyleCnt="6"/>
      <dgm:spPr/>
    </dgm:pt>
    <dgm:pt modelId="{C21C3B80-4B12-4391-8EA6-6268A2273BE2}" type="pres">
      <dgm:prSet presAssocID="{3A524802-51BA-47E3-ADF0-9A646500C092}" presName="horz1" presStyleCnt="0"/>
      <dgm:spPr/>
    </dgm:pt>
    <dgm:pt modelId="{2538757B-8E84-4E5E-BDAC-4F78DEAC2BC1}" type="pres">
      <dgm:prSet presAssocID="{3A524802-51BA-47E3-ADF0-9A646500C092}" presName="tx1" presStyleLbl="revTx" presStyleIdx="1" presStyleCnt="6"/>
      <dgm:spPr/>
    </dgm:pt>
    <dgm:pt modelId="{F4E715F4-50D1-4F96-8D0D-6015B13C694D}" type="pres">
      <dgm:prSet presAssocID="{3A524802-51BA-47E3-ADF0-9A646500C092}" presName="vert1" presStyleCnt="0"/>
      <dgm:spPr/>
    </dgm:pt>
    <dgm:pt modelId="{6124DEB4-E3EA-4069-B91A-6E76008E316E}" type="pres">
      <dgm:prSet presAssocID="{CE5AA169-553F-4B0A-AF2B-490CE027C9BA}" presName="thickLine" presStyleLbl="alignNode1" presStyleIdx="2" presStyleCnt="6"/>
      <dgm:spPr/>
    </dgm:pt>
    <dgm:pt modelId="{1C5AD971-280C-41AD-807F-67129D4C345C}" type="pres">
      <dgm:prSet presAssocID="{CE5AA169-553F-4B0A-AF2B-490CE027C9BA}" presName="horz1" presStyleCnt="0"/>
      <dgm:spPr/>
    </dgm:pt>
    <dgm:pt modelId="{75A5032D-1C00-4C0D-8054-0D57CD7A32EF}" type="pres">
      <dgm:prSet presAssocID="{CE5AA169-553F-4B0A-AF2B-490CE027C9BA}" presName="tx1" presStyleLbl="revTx" presStyleIdx="2" presStyleCnt="6"/>
      <dgm:spPr/>
    </dgm:pt>
    <dgm:pt modelId="{B35FC0C3-22D8-48A9-A3FA-D50DDD813992}" type="pres">
      <dgm:prSet presAssocID="{CE5AA169-553F-4B0A-AF2B-490CE027C9BA}" presName="vert1" presStyleCnt="0"/>
      <dgm:spPr/>
    </dgm:pt>
    <dgm:pt modelId="{4398FCD4-E870-4A04-B026-B43EDB23737F}" type="pres">
      <dgm:prSet presAssocID="{B7591131-C38A-4191-8E1B-73BC4430DBEB}" presName="thickLine" presStyleLbl="alignNode1" presStyleIdx="3" presStyleCnt="6"/>
      <dgm:spPr/>
    </dgm:pt>
    <dgm:pt modelId="{40A3C8A3-6CBB-4176-961E-3BF443CF1F7A}" type="pres">
      <dgm:prSet presAssocID="{B7591131-C38A-4191-8E1B-73BC4430DBEB}" presName="horz1" presStyleCnt="0"/>
      <dgm:spPr/>
    </dgm:pt>
    <dgm:pt modelId="{CE32BDA7-F7D6-4C21-9442-4AE5BC323841}" type="pres">
      <dgm:prSet presAssocID="{B7591131-C38A-4191-8E1B-73BC4430DBEB}" presName="tx1" presStyleLbl="revTx" presStyleIdx="3" presStyleCnt="6"/>
      <dgm:spPr/>
    </dgm:pt>
    <dgm:pt modelId="{17249D94-4436-40E6-BD17-F56B0173F200}" type="pres">
      <dgm:prSet presAssocID="{B7591131-C38A-4191-8E1B-73BC4430DBEB}" presName="vert1" presStyleCnt="0"/>
      <dgm:spPr/>
    </dgm:pt>
    <dgm:pt modelId="{9E42EE64-A387-450E-8F56-31BE4FAE6D17}" type="pres">
      <dgm:prSet presAssocID="{85A8E04D-DFFE-42CA-B9EA-580B6A9E0A98}" presName="thickLine" presStyleLbl="alignNode1" presStyleIdx="4" presStyleCnt="6"/>
      <dgm:spPr/>
    </dgm:pt>
    <dgm:pt modelId="{F4A1FCCA-8B3C-4614-8B8D-660462E45885}" type="pres">
      <dgm:prSet presAssocID="{85A8E04D-DFFE-42CA-B9EA-580B6A9E0A98}" presName="horz1" presStyleCnt="0"/>
      <dgm:spPr/>
    </dgm:pt>
    <dgm:pt modelId="{1FA08AB8-8876-4967-89AC-6A264BB5C288}" type="pres">
      <dgm:prSet presAssocID="{85A8E04D-DFFE-42CA-B9EA-580B6A9E0A98}" presName="tx1" presStyleLbl="revTx" presStyleIdx="4" presStyleCnt="6"/>
      <dgm:spPr/>
    </dgm:pt>
    <dgm:pt modelId="{CB83EDB3-9857-4F6B-BC73-C3CAC03EF309}" type="pres">
      <dgm:prSet presAssocID="{85A8E04D-DFFE-42CA-B9EA-580B6A9E0A98}" presName="vert1" presStyleCnt="0"/>
      <dgm:spPr/>
    </dgm:pt>
    <dgm:pt modelId="{42429D33-C2F9-454A-BFCC-7328A107C711}" type="pres">
      <dgm:prSet presAssocID="{60451CCA-4380-4070-8F9F-58D1367AF0C0}" presName="thickLine" presStyleLbl="alignNode1" presStyleIdx="5" presStyleCnt="6"/>
      <dgm:spPr/>
    </dgm:pt>
    <dgm:pt modelId="{4D71E8FD-6B88-45E0-8666-7A2DC632B280}" type="pres">
      <dgm:prSet presAssocID="{60451CCA-4380-4070-8F9F-58D1367AF0C0}" presName="horz1" presStyleCnt="0"/>
      <dgm:spPr/>
    </dgm:pt>
    <dgm:pt modelId="{554981D7-574B-4E76-9894-C0A84A622874}" type="pres">
      <dgm:prSet presAssocID="{60451CCA-4380-4070-8F9F-58D1367AF0C0}" presName="tx1" presStyleLbl="revTx" presStyleIdx="5" presStyleCnt="6"/>
      <dgm:spPr/>
    </dgm:pt>
    <dgm:pt modelId="{6B76EB92-6C9A-457C-8E5C-3DEB134413BD}" type="pres">
      <dgm:prSet presAssocID="{60451CCA-4380-4070-8F9F-58D1367AF0C0}" presName="vert1" presStyleCnt="0"/>
      <dgm:spPr/>
    </dgm:pt>
  </dgm:ptLst>
  <dgm:cxnLst>
    <dgm:cxn modelId="{F5DFD305-E7CB-400B-8096-B4112EA1AE17}" srcId="{EC3A90F4-2F46-4E71-8668-E75366A21032}" destId="{CE5AA169-553F-4B0A-AF2B-490CE027C9BA}" srcOrd="2" destOrd="0" parTransId="{4CC46297-0B42-40FB-BCE7-1D8330E4A6AA}" sibTransId="{EC1BF6EE-00B9-4042-AA8B-5AFC2D8AEAD5}"/>
    <dgm:cxn modelId="{8689F015-52A8-4508-BA30-2DC1221A9FB8}" type="presOf" srcId="{B7591131-C38A-4191-8E1B-73BC4430DBEB}" destId="{CE32BDA7-F7D6-4C21-9442-4AE5BC323841}" srcOrd="0" destOrd="0" presId="urn:microsoft.com/office/officeart/2008/layout/LinedList"/>
    <dgm:cxn modelId="{E9209916-9079-46D7-9A78-0B7164E57A36}" srcId="{EC3A90F4-2F46-4E71-8668-E75366A21032}" destId="{85A8E04D-DFFE-42CA-B9EA-580B6A9E0A98}" srcOrd="4" destOrd="0" parTransId="{58726E2B-4235-410A-A640-EB9075F31543}" sibTransId="{12B49243-F175-405A-BD8A-6C96D98B0F1E}"/>
    <dgm:cxn modelId="{7361D01E-4DDD-4247-9BA4-61ED46045E0C}" type="presOf" srcId="{EF93E3B4-8ECC-467C-99BC-5971EF74BBF2}" destId="{6B6D19C3-0B45-48DD-9174-24133A2C5416}" srcOrd="0" destOrd="0" presId="urn:microsoft.com/office/officeart/2008/layout/LinedList"/>
    <dgm:cxn modelId="{245B1643-2F23-432D-9621-F9672111A3D6}" type="presOf" srcId="{EC3A90F4-2F46-4E71-8668-E75366A21032}" destId="{C2FA8864-A108-43BC-9E63-BB886264EF97}" srcOrd="0" destOrd="0" presId="urn:microsoft.com/office/officeart/2008/layout/LinedList"/>
    <dgm:cxn modelId="{DC1D4C46-1CA9-43F6-B851-34B05C4E0BFA}" srcId="{EC3A90F4-2F46-4E71-8668-E75366A21032}" destId="{60451CCA-4380-4070-8F9F-58D1367AF0C0}" srcOrd="5" destOrd="0" parTransId="{D4DC70B9-2FD0-4C04-BD18-EE933D9C5611}" sibTransId="{1842638F-8D23-4DA8-B95D-47BDB3D288C7}"/>
    <dgm:cxn modelId="{5444BB71-EC1B-4F13-9142-7A346FBF10FD}" type="presOf" srcId="{60451CCA-4380-4070-8F9F-58D1367AF0C0}" destId="{554981D7-574B-4E76-9894-C0A84A622874}" srcOrd="0" destOrd="0" presId="urn:microsoft.com/office/officeart/2008/layout/LinedList"/>
    <dgm:cxn modelId="{A24C4556-A2C4-44BD-AFAD-D0EF37389DC3}" type="presOf" srcId="{CE5AA169-553F-4B0A-AF2B-490CE027C9BA}" destId="{75A5032D-1C00-4C0D-8054-0D57CD7A32EF}" srcOrd="0" destOrd="0" presId="urn:microsoft.com/office/officeart/2008/layout/LinedList"/>
    <dgm:cxn modelId="{3B899391-370A-489A-9225-0B594073D9A2}" srcId="{EC3A90F4-2F46-4E71-8668-E75366A21032}" destId="{B7591131-C38A-4191-8E1B-73BC4430DBEB}" srcOrd="3" destOrd="0" parTransId="{AD06FBC2-FE7E-4517-9885-EC4A86BDF0BD}" sibTransId="{3C600F28-CCB4-4382-A309-7EAC57BF5CAA}"/>
    <dgm:cxn modelId="{27B9D0A5-205D-41F9-ACB8-5144500CA179}" srcId="{EC3A90F4-2F46-4E71-8668-E75366A21032}" destId="{3A524802-51BA-47E3-ADF0-9A646500C092}" srcOrd="1" destOrd="0" parTransId="{B658E522-9B2A-4069-9903-6789C3FB22F5}" sibTransId="{1917B9CB-EBA4-4C91-88D4-36D2E258125D}"/>
    <dgm:cxn modelId="{0DBAFFAD-D76F-45BF-A94E-C929B259A498}" type="presOf" srcId="{85A8E04D-DFFE-42CA-B9EA-580B6A9E0A98}" destId="{1FA08AB8-8876-4967-89AC-6A264BB5C288}" srcOrd="0" destOrd="0" presId="urn:microsoft.com/office/officeart/2008/layout/LinedList"/>
    <dgm:cxn modelId="{896633C6-BAF1-4872-B52A-D80C74D0981B}" type="presOf" srcId="{3A524802-51BA-47E3-ADF0-9A646500C092}" destId="{2538757B-8E84-4E5E-BDAC-4F78DEAC2BC1}" srcOrd="0" destOrd="0" presId="urn:microsoft.com/office/officeart/2008/layout/LinedList"/>
    <dgm:cxn modelId="{587DFCDE-0986-4369-BF7F-A85C3DCABD24}" srcId="{EC3A90F4-2F46-4E71-8668-E75366A21032}" destId="{EF93E3B4-8ECC-467C-99BC-5971EF74BBF2}" srcOrd="0" destOrd="0" parTransId="{2150333D-8F9A-4A80-B48F-2C462904DD4C}" sibTransId="{ABAC30C0-C59E-436E-A382-6A5D27932728}"/>
    <dgm:cxn modelId="{52B9018F-FF5B-4422-B62C-0F03724CF5AA}" type="presParOf" srcId="{C2FA8864-A108-43BC-9E63-BB886264EF97}" destId="{5157BB20-6982-4FE6-9200-27DFEE23E90F}" srcOrd="0" destOrd="0" presId="urn:microsoft.com/office/officeart/2008/layout/LinedList"/>
    <dgm:cxn modelId="{86AE766E-1F54-449D-9F8B-E1D809970059}" type="presParOf" srcId="{C2FA8864-A108-43BC-9E63-BB886264EF97}" destId="{40CEEA7C-324B-4520-95C1-EF1BD3CD2601}" srcOrd="1" destOrd="0" presId="urn:microsoft.com/office/officeart/2008/layout/LinedList"/>
    <dgm:cxn modelId="{D2A8AE33-A251-45A2-A202-0AC6315130C7}" type="presParOf" srcId="{40CEEA7C-324B-4520-95C1-EF1BD3CD2601}" destId="{6B6D19C3-0B45-48DD-9174-24133A2C5416}" srcOrd="0" destOrd="0" presId="urn:microsoft.com/office/officeart/2008/layout/LinedList"/>
    <dgm:cxn modelId="{678C6975-A29D-4723-971D-F1CFE26478C0}" type="presParOf" srcId="{40CEEA7C-324B-4520-95C1-EF1BD3CD2601}" destId="{02D6AC6B-9AB5-4119-BD7C-966B6075FC04}" srcOrd="1" destOrd="0" presId="urn:microsoft.com/office/officeart/2008/layout/LinedList"/>
    <dgm:cxn modelId="{6074D27B-D20E-477F-A324-80CF1D52FCD2}" type="presParOf" srcId="{C2FA8864-A108-43BC-9E63-BB886264EF97}" destId="{9087ED14-E917-4E9F-B08A-CCC192418135}" srcOrd="2" destOrd="0" presId="urn:microsoft.com/office/officeart/2008/layout/LinedList"/>
    <dgm:cxn modelId="{7FCF83C9-D8B4-404A-BFBC-6BF7FE1CC44F}" type="presParOf" srcId="{C2FA8864-A108-43BC-9E63-BB886264EF97}" destId="{C21C3B80-4B12-4391-8EA6-6268A2273BE2}" srcOrd="3" destOrd="0" presId="urn:microsoft.com/office/officeart/2008/layout/LinedList"/>
    <dgm:cxn modelId="{F247FDE2-F1AA-4C64-B09E-BC606C5B9A2D}" type="presParOf" srcId="{C21C3B80-4B12-4391-8EA6-6268A2273BE2}" destId="{2538757B-8E84-4E5E-BDAC-4F78DEAC2BC1}" srcOrd="0" destOrd="0" presId="urn:microsoft.com/office/officeart/2008/layout/LinedList"/>
    <dgm:cxn modelId="{316DB941-21D8-45D2-8053-D0C40B0D2E32}" type="presParOf" srcId="{C21C3B80-4B12-4391-8EA6-6268A2273BE2}" destId="{F4E715F4-50D1-4F96-8D0D-6015B13C694D}" srcOrd="1" destOrd="0" presId="urn:microsoft.com/office/officeart/2008/layout/LinedList"/>
    <dgm:cxn modelId="{56A3DFE6-654D-4686-86E1-39DEBD06B3A6}" type="presParOf" srcId="{C2FA8864-A108-43BC-9E63-BB886264EF97}" destId="{6124DEB4-E3EA-4069-B91A-6E76008E316E}" srcOrd="4" destOrd="0" presId="urn:microsoft.com/office/officeart/2008/layout/LinedList"/>
    <dgm:cxn modelId="{1B3A48E2-4885-40C7-A31E-6B02644440EB}" type="presParOf" srcId="{C2FA8864-A108-43BC-9E63-BB886264EF97}" destId="{1C5AD971-280C-41AD-807F-67129D4C345C}" srcOrd="5" destOrd="0" presId="urn:microsoft.com/office/officeart/2008/layout/LinedList"/>
    <dgm:cxn modelId="{6F4952BC-88BD-4B9F-B69A-C9C109B10E0D}" type="presParOf" srcId="{1C5AD971-280C-41AD-807F-67129D4C345C}" destId="{75A5032D-1C00-4C0D-8054-0D57CD7A32EF}" srcOrd="0" destOrd="0" presId="urn:microsoft.com/office/officeart/2008/layout/LinedList"/>
    <dgm:cxn modelId="{66671008-B567-4439-A4A8-E5AAB68019AA}" type="presParOf" srcId="{1C5AD971-280C-41AD-807F-67129D4C345C}" destId="{B35FC0C3-22D8-48A9-A3FA-D50DDD813992}" srcOrd="1" destOrd="0" presId="urn:microsoft.com/office/officeart/2008/layout/LinedList"/>
    <dgm:cxn modelId="{75FE7B73-6208-4311-9E25-619BC832F47C}" type="presParOf" srcId="{C2FA8864-A108-43BC-9E63-BB886264EF97}" destId="{4398FCD4-E870-4A04-B026-B43EDB23737F}" srcOrd="6" destOrd="0" presId="urn:microsoft.com/office/officeart/2008/layout/LinedList"/>
    <dgm:cxn modelId="{AFFE9B9B-5333-461A-BE64-8763FF8A715C}" type="presParOf" srcId="{C2FA8864-A108-43BC-9E63-BB886264EF97}" destId="{40A3C8A3-6CBB-4176-961E-3BF443CF1F7A}" srcOrd="7" destOrd="0" presId="urn:microsoft.com/office/officeart/2008/layout/LinedList"/>
    <dgm:cxn modelId="{847CF15F-A633-48CA-BD1D-7F7A8077DADE}" type="presParOf" srcId="{40A3C8A3-6CBB-4176-961E-3BF443CF1F7A}" destId="{CE32BDA7-F7D6-4C21-9442-4AE5BC323841}" srcOrd="0" destOrd="0" presId="urn:microsoft.com/office/officeart/2008/layout/LinedList"/>
    <dgm:cxn modelId="{1BFF5123-CB1A-410B-B519-925472E647EF}" type="presParOf" srcId="{40A3C8A3-6CBB-4176-961E-3BF443CF1F7A}" destId="{17249D94-4436-40E6-BD17-F56B0173F200}" srcOrd="1" destOrd="0" presId="urn:microsoft.com/office/officeart/2008/layout/LinedList"/>
    <dgm:cxn modelId="{B35A1CA4-C7A0-4720-B7BB-D31AD3EBFA2B}" type="presParOf" srcId="{C2FA8864-A108-43BC-9E63-BB886264EF97}" destId="{9E42EE64-A387-450E-8F56-31BE4FAE6D17}" srcOrd="8" destOrd="0" presId="urn:microsoft.com/office/officeart/2008/layout/LinedList"/>
    <dgm:cxn modelId="{6167D308-1989-449D-AAEA-CFAA6AE2E4B9}" type="presParOf" srcId="{C2FA8864-A108-43BC-9E63-BB886264EF97}" destId="{F4A1FCCA-8B3C-4614-8B8D-660462E45885}" srcOrd="9" destOrd="0" presId="urn:microsoft.com/office/officeart/2008/layout/LinedList"/>
    <dgm:cxn modelId="{85980280-7236-4C80-8071-A05A06E767A0}" type="presParOf" srcId="{F4A1FCCA-8B3C-4614-8B8D-660462E45885}" destId="{1FA08AB8-8876-4967-89AC-6A264BB5C288}" srcOrd="0" destOrd="0" presId="urn:microsoft.com/office/officeart/2008/layout/LinedList"/>
    <dgm:cxn modelId="{C2D8EF5E-75A4-4E49-94A9-75D683C6C87B}" type="presParOf" srcId="{F4A1FCCA-8B3C-4614-8B8D-660462E45885}" destId="{CB83EDB3-9857-4F6B-BC73-C3CAC03EF309}" srcOrd="1" destOrd="0" presId="urn:microsoft.com/office/officeart/2008/layout/LinedList"/>
    <dgm:cxn modelId="{94469949-79B6-4ED0-99D4-D4C65C22DC54}" type="presParOf" srcId="{C2FA8864-A108-43BC-9E63-BB886264EF97}" destId="{42429D33-C2F9-454A-BFCC-7328A107C711}" srcOrd="10" destOrd="0" presId="urn:microsoft.com/office/officeart/2008/layout/LinedList"/>
    <dgm:cxn modelId="{15218448-1B03-45B2-ACCF-A0E4287297C6}" type="presParOf" srcId="{C2FA8864-A108-43BC-9E63-BB886264EF97}" destId="{4D71E8FD-6B88-45E0-8666-7A2DC632B280}" srcOrd="11" destOrd="0" presId="urn:microsoft.com/office/officeart/2008/layout/LinedList"/>
    <dgm:cxn modelId="{F72339A0-C4CE-42BC-9E98-9735C14486A3}" type="presParOf" srcId="{4D71E8FD-6B88-45E0-8666-7A2DC632B280}" destId="{554981D7-574B-4E76-9894-C0A84A622874}" srcOrd="0" destOrd="0" presId="urn:microsoft.com/office/officeart/2008/layout/LinedList"/>
    <dgm:cxn modelId="{97A3B745-23FF-4EA4-B1F7-630169AAF5BF}" type="presParOf" srcId="{4D71E8FD-6B88-45E0-8666-7A2DC632B280}" destId="{6B76EB92-6C9A-457C-8E5C-3DEB134413B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60001C5-4551-4DFD-9DFC-BD2314ACEF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708ABD6-708B-4D22-B6EA-E6239A6D519F}">
      <dgm:prSet/>
      <dgm:spPr/>
      <dgm:t>
        <a:bodyPr/>
        <a:lstStyle/>
        <a:p>
          <a:r>
            <a:rPr lang="en-US" b="1" i="0" dirty="0"/>
            <a:t>All patients should be assumed to have a significant amount of blood in the stomach and a rapid sequence induction is indicated. </a:t>
          </a:r>
        </a:p>
        <a:p>
          <a:endParaRPr lang="en-US" dirty="0"/>
        </a:p>
      </dgm:t>
    </dgm:pt>
    <dgm:pt modelId="{19FD75FA-89F4-404D-9E91-6C8845D8C713}" type="parTrans" cxnId="{309B7AD8-23E0-4936-80A2-0B784B3BEDA6}">
      <dgm:prSet/>
      <dgm:spPr/>
      <dgm:t>
        <a:bodyPr/>
        <a:lstStyle/>
        <a:p>
          <a:endParaRPr lang="en-US"/>
        </a:p>
      </dgm:t>
    </dgm:pt>
    <dgm:pt modelId="{7C07232B-BBCD-4252-8220-DC89839D7F47}" type="sibTrans" cxnId="{309B7AD8-23E0-4936-80A2-0B784B3BEDA6}">
      <dgm:prSet/>
      <dgm:spPr/>
      <dgm:t>
        <a:bodyPr/>
        <a:lstStyle/>
        <a:p>
          <a:endParaRPr lang="en-US"/>
        </a:p>
      </dgm:t>
    </dgm:pt>
    <dgm:pt modelId="{52355236-5F77-4CAD-B718-9D7581DAD753}">
      <dgm:prSet/>
      <dgm:spPr/>
      <dgm:t>
        <a:bodyPr/>
        <a:lstStyle/>
        <a:p>
          <a:r>
            <a:rPr lang="en-US" b="1" i="0"/>
            <a:t>Care with laryngoscopy is necessary to prevent traumatic dislodgement of any clots.</a:t>
          </a:r>
          <a:endParaRPr lang="en-US"/>
        </a:p>
      </dgm:t>
    </dgm:pt>
    <dgm:pt modelId="{6DFE928C-7DDD-4539-8A97-E067B3C76EA3}" type="parTrans" cxnId="{F13D8664-795A-4FC8-9B0F-A4BD51CA7858}">
      <dgm:prSet/>
      <dgm:spPr/>
      <dgm:t>
        <a:bodyPr/>
        <a:lstStyle/>
        <a:p>
          <a:endParaRPr lang="en-US"/>
        </a:p>
      </dgm:t>
    </dgm:pt>
    <dgm:pt modelId="{A94BC140-28D1-4478-A79F-1AA665D8011A}" type="sibTrans" cxnId="{F13D8664-795A-4FC8-9B0F-A4BD51CA7858}">
      <dgm:prSet/>
      <dgm:spPr/>
      <dgm:t>
        <a:bodyPr/>
        <a:lstStyle/>
        <a:p>
          <a:endParaRPr lang="en-US"/>
        </a:p>
      </dgm:t>
    </dgm:pt>
    <dgm:pt modelId="{9D36AE06-D97D-46F5-98AB-47E64E50638E}">
      <dgm:prSet/>
      <dgm:spPr/>
      <dgm:t>
        <a:bodyPr/>
        <a:lstStyle/>
        <a:p>
          <a:r>
            <a:rPr lang="en-US" b="1" i="0"/>
            <a:t>In some patients, an awake intubation to maintain reflexes may be necessary. </a:t>
          </a:r>
          <a:endParaRPr lang="en-US"/>
        </a:p>
      </dgm:t>
    </dgm:pt>
    <dgm:pt modelId="{A31AC9BC-61D7-44B7-B19F-0D3A3A36018A}" type="parTrans" cxnId="{44E24061-C9A1-40C2-8D9E-6E735413A4F5}">
      <dgm:prSet/>
      <dgm:spPr/>
      <dgm:t>
        <a:bodyPr/>
        <a:lstStyle/>
        <a:p>
          <a:endParaRPr lang="en-US"/>
        </a:p>
      </dgm:t>
    </dgm:pt>
    <dgm:pt modelId="{48C4B3F6-994B-4872-BD6A-C7E866633565}" type="sibTrans" cxnId="{44E24061-C9A1-40C2-8D9E-6E735413A4F5}">
      <dgm:prSet/>
      <dgm:spPr/>
      <dgm:t>
        <a:bodyPr/>
        <a:lstStyle/>
        <a:p>
          <a:endParaRPr lang="en-US"/>
        </a:p>
      </dgm:t>
    </dgm:pt>
    <dgm:pt modelId="{1CC0B928-880F-4737-83E6-B129B61667F1}">
      <dgm:prSet/>
      <dgm:spPr/>
      <dgm:t>
        <a:bodyPr/>
        <a:lstStyle/>
        <a:p>
          <a:r>
            <a:rPr lang="en-US" b="1" i="0"/>
            <a:t>At induction of anesthesia, an additional person should be available to provide suctioning of blood from the oropharynx. </a:t>
          </a:r>
          <a:endParaRPr lang="en-US"/>
        </a:p>
      </dgm:t>
    </dgm:pt>
    <dgm:pt modelId="{3E5E7903-0C8C-4971-BB87-7642C6D09FA5}" type="parTrans" cxnId="{BA069506-04CF-42E1-993C-A4DFBD9C64B4}">
      <dgm:prSet/>
      <dgm:spPr/>
      <dgm:t>
        <a:bodyPr/>
        <a:lstStyle/>
        <a:p>
          <a:endParaRPr lang="en-US"/>
        </a:p>
      </dgm:t>
    </dgm:pt>
    <dgm:pt modelId="{451CC2B2-6243-439D-8135-FF0DDCDE0E19}" type="sibTrans" cxnId="{BA069506-04CF-42E1-993C-A4DFBD9C64B4}">
      <dgm:prSet/>
      <dgm:spPr/>
      <dgm:t>
        <a:bodyPr/>
        <a:lstStyle/>
        <a:p>
          <a:endParaRPr lang="en-US"/>
        </a:p>
      </dgm:t>
    </dgm:pt>
    <dgm:pt modelId="{105F5D6C-2614-4D71-A640-F764243493E0}" type="pres">
      <dgm:prSet presAssocID="{160001C5-4551-4DFD-9DFC-BD2314ACEFAF}" presName="vert0" presStyleCnt="0">
        <dgm:presLayoutVars>
          <dgm:dir/>
          <dgm:animOne val="branch"/>
          <dgm:animLvl val="lvl"/>
        </dgm:presLayoutVars>
      </dgm:prSet>
      <dgm:spPr/>
    </dgm:pt>
    <dgm:pt modelId="{0ED5D974-00BA-40DC-B45B-116388CFE70E}" type="pres">
      <dgm:prSet presAssocID="{3708ABD6-708B-4D22-B6EA-E6239A6D519F}" presName="thickLine" presStyleLbl="alignNode1" presStyleIdx="0" presStyleCnt="4"/>
      <dgm:spPr/>
    </dgm:pt>
    <dgm:pt modelId="{6FEE2F13-4044-4E30-8C27-8FC8FA0EE0F0}" type="pres">
      <dgm:prSet presAssocID="{3708ABD6-708B-4D22-B6EA-E6239A6D519F}" presName="horz1" presStyleCnt="0"/>
      <dgm:spPr/>
    </dgm:pt>
    <dgm:pt modelId="{4430EFE2-7445-4AE2-8508-5A993992271C}" type="pres">
      <dgm:prSet presAssocID="{3708ABD6-708B-4D22-B6EA-E6239A6D519F}" presName="tx1" presStyleLbl="revTx" presStyleIdx="0" presStyleCnt="4" custLinFactNeighborX="-98168" custLinFactNeighborY="-66643"/>
      <dgm:spPr/>
    </dgm:pt>
    <dgm:pt modelId="{0B5BA9A2-D557-48BF-A2AA-D396D5DB21CF}" type="pres">
      <dgm:prSet presAssocID="{3708ABD6-708B-4D22-B6EA-E6239A6D519F}" presName="vert1" presStyleCnt="0"/>
      <dgm:spPr/>
    </dgm:pt>
    <dgm:pt modelId="{0AA92E10-F2B6-49A2-8675-A68CA10927BD}" type="pres">
      <dgm:prSet presAssocID="{52355236-5F77-4CAD-B718-9D7581DAD753}" presName="thickLine" presStyleLbl="alignNode1" presStyleIdx="1" presStyleCnt="4"/>
      <dgm:spPr/>
    </dgm:pt>
    <dgm:pt modelId="{73B96A17-663A-4838-A3A4-DC4CA05E7171}" type="pres">
      <dgm:prSet presAssocID="{52355236-5F77-4CAD-B718-9D7581DAD753}" presName="horz1" presStyleCnt="0"/>
      <dgm:spPr/>
    </dgm:pt>
    <dgm:pt modelId="{81E963E9-E5FA-40B6-8591-F4CA8E4BB122}" type="pres">
      <dgm:prSet presAssocID="{52355236-5F77-4CAD-B718-9D7581DAD753}" presName="tx1" presStyleLbl="revTx" presStyleIdx="1" presStyleCnt="4"/>
      <dgm:spPr/>
    </dgm:pt>
    <dgm:pt modelId="{051D8D00-ED79-44F7-AC47-185001009994}" type="pres">
      <dgm:prSet presAssocID="{52355236-5F77-4CAD-B718-9D7581DAD753}" presName="vert1" presStyleCnt="0"/>
      <dgm:spPr/>
    </dgm:pt>
    <dgm:pt modelId="{A6C44271-C98C-48F8-BB6B-FE93FE7DC950}" type="pres">
      <dgm:prSet presAssocID="{9D36AE06-D97D-46F5-98AB-47E64E50638E}" presName="thickLine" presStyleLbl="alignNode1" presStyleIdx="2" presStyleCnt="4"/>
      <dgm:spPr/>
    </dgm:pt>
    <dgm:pt modelId="{15EE869D-439B-4E18-81A5-A91A01222BA5}" type="pres">
      <dgm:prSet presAssocID="{9D36AE06-D97D-46F5-98AB-47E64E50638E}" presName="horz1" presStyleCnt="0"/>
      <dgm:spPr/>
    </dgm:pt>
    <dgm:pt modelId="{5009B499-B8FC-471B-93C6-7B061B14369D}" type="pres">
      <dgm:prSet presAssocID="{9D36AE06-D97D-46F5-98AB-47E64E50638E}" presName="tx1" presStyleLbl="revTx" presStyleIdx="2" presStyleCnt="4"/>
      <dgm:spPr/>
    </dgm:pt>
    <dgm:pt modelId="{3010B3B8-D838-4821-A6E9-289B81A2AFD0}" type="pres">
      <dgm:prSet presAssocID="{9D36AE06-D97D-46F5-98AB-47E64E50638E}" presName="vert1" presStyleCnt="0"/>
      <dgm:spPr/>
    </dgm:pt>
    <dgm:pt modelId="{22D44D7C-8C46-4A34-8DE1-A20DB327EEF8}" type="pres">
      <dgm:prSet presAssocID="{1CC0B928-880F-4737-83E6-B129B61667F1}" presName="thickLine" presStyleLbl="alignNode1" presStyleIdx="3" presStyleCnt="4"/>
      <dgm:spPr/>
    </dgm:pt>
    <dgm:pt modelId="{16D6C395-C677-4BD6-AB89-EACBC7257138}" type="pres">
      <dgm:prSet presAssocID="{1CC0B928-880F-4737-83E6-B129B61667F1}" presName="horz1" presStyleCnt="0"/>
      <dgm:spPr/>
    </dgm:pt>
    <dgm:pt modelId="{62C02FA5-463C-4D87-A5F2-C741CD2194F6}" type="pres">
      <dgm:prSet presAssocID="{1CC0B928-880F-4737-83E6-B129B61667F1}" presName="tx1" presStyleLbl="revTx" presStyleIdx="3" presStyleCnt="4"/>
      <dgm:spPr/>
    </dgm:pt>
    <dgm:pt modelId="{28CE6FD7-A55C-46D0-B61D-A39F567DAE2D}" type="pres">
      <dgm:prSet presAssocID="{1CC0B928-880F-4737-83E6-B129B61667F1}" presName="vert1" presStyleCnt="0"/>
      <dgm:spPr/>
    </dgm:pt>
  </dgm:ptLst>
  <dgm:cxnLst>
    <dgm:cxn modelId="{BA069506-04CF-42E1-993C-A4DFBD9C64B4}" srcId="{160001C5-4551-4DFD-9DFC-BD2314ACEFAF}" destId="{1CC0B928-880F-4737-83E6-B129B61667F1}" srcOrd="3" destOrd="0" parTransId="{3E5E7903-0C8C-4971-BB87-7642C6D09FA5}" sibTransId="{451CC2B2-6243-439D-8135-FF0DDCDE0E19}"/>
    <dgm:cxn modelId="{6FAB7634-40E4-447F-8F9D-7F67ADFD1FD2}" type="presOf" srcId="{9D36AE06-D97D-46F5-98AB-47E64E50638E}" destId="{5009B499-B8FC-471B-93C6-7B061B14369D}" srcOrd="0" destOrd="0" presId="urn:microsoft.com/office/officeart/2008/layout/LinedList"/>
    <dgm:cxn modelId="{5ECF5D39-088D-4E48-ACA4-6E1376A7AE77}" type="presOf" srcId="{1CC0B928-880F-4737-83E6-B129B61667F1}" destId="{62C02FA5-463C-4D87-A5F2-C741CD2194F6}" srcOrd="0" destOrd="0" presId="urn:microsoft.com/office/officeart/2008/layout/LinedList"/>
    <dgm:cxn modelId="{1B08475F-2DBC-4EB2-9924-085BCF6DE331}" type="presOf" srcId="{52355236-5F77-4CAD-B718-9D7581DAD753}" destId="{81E963E9-E5FA-40B6-8591-F4CA8E4BB122}" srcOrd="0" destOrd="0" presId="urn:microsoft.com/office/officeart/2008/layout/LinedList"/>
    <dgm:cxn modelId="{44E24061-C9A1-40C2-8D9E-6E735413A4F5}" srcId="{160001C5-4551-4DFD-9DFC-BD2314ACEFAF}" destId="{9D36AE06-D97D-46F5-98AB-47E64E50638E}" srcOrd="2" destOrd="0" parTransId="{A31AC9BC-61D7-44B7-B19F-0D3A3A36018A}" sibTransId="{48C4B3F6-994B-4872-BD6A-C7E866633565}"/>
    <dgm:cxn modelId="{F13D8664-795A-4FC8-9B0F-A4BD51CA7858}" srcId="{160001C5-4551-4DFD-9DFC-BD2314ACEFAF}" destId="{52355236-5F77-4CAD-B718-9D7581DAD753}" srcOrd="1" destOrd="0" parTransId="{6DFE928C-7DDD-4539-8A97-E067B3C76EA3}" sibTransId="{A94BC140-28D1-4478-A79F-1AA665D8011A}"/>
    <dgm:cxn modelId="{F0A3286B-0C04-4B80-95AB-D6FEC02AA313}" type="presOf" srcId="{3708ABD6-708B-4D22-B6EA-E6239A6D519F}" destId="{4430EFE2-7445-4AE2-8508-5A993992271C}" srcOrd="0" destOrd="0" presId="urn:microsoft.com/office/officeart/2008/layout/LinedList"/>
    <dgm:cxn modelId="{EB5AA79F-4246-48B1-AF21-1BBD70E1E3AC}" type="presOf" srcId="{160001C5-4551-4DFD-9DFC-BD2314ACEFAF}" destId="{105F5D6C-2614-4D71-A640-F764243493E0}" srcOrd="0" destOrd="0" presId="urn:microsoft.com/office/officeart/2008/layout/LinedList"/>
    <dgm:cxn modelId="{309B7AD8-23E0-4936-80A2-0B784B3BEDA6}" srcId="{160001C5-4551-4DFD-9DFC-BD2314ACEFAF}" destId="{3708ABD6-708B-4D22-B6EA-E6239A6D519F}" srcOrd="0" destOrd="0" parTransId="{19FD75FA-89F4-404D-9E91-6C8845D8C713}" sibTransId="{7C07232B-BBCD-4252-8220-DC89839D7F47}"/>
    <dgm:cxn modelId="{F50678ED-AC09-4C52-937C-BFC4C0FCF02D}" type="presParOf" srcId="{105F5D6C-2614-4D71-A640-F764243493E0}" destId="{0ED5D974-00BA-40DC-B45B-116388CFE70E}" srcOrd="0" destOrd="0" presId="urn:microsoft.com/office/officeart/2008/layout/LinedList"/>
    <dgm:cxn modelId="{F4D493E9-C958-4754-A31F-4221DB421C31}" type="presParOf" srcId="{105F5D6C-2614-4D71-A640-F764243493E0}" destId="{6FEE2F13-4044-4E30-8C27-8FC8FA0EE0F0}" srcOrd="1" destOrd="0" presId="urn:microsoft.com/office/officeart/2008/layout/LinedList"/>
    <dgm:cxn modelId="{8BD8FF48-2792-4AAD-A9AC-85F9C4F4771D}" type="presParOf" srcId="{6FEE2F13-4044-4E30-8C27-8FC8FA0EE0F0}" destId="{4430EFE2-7445-4AE2-8508-5A993992271C}" srcOrd="0" destOrd="0" presId="urn:microsoft.com/office/officeart/2008/layout/LinedList"/>
    <dgm:cxn modelId="{B1B14BFC-E4FF-4EDB-91F8-28B7C95FDC7B}" type="presParOf" srcId="{6FEE2F13-4044-4E30-8C27-8FC8FA0EE0F0}" destId="{0B5BA9A2-D557-48BF-A2AA-D396D5DB21CF}" srcOrd="1" destOrd="0" presId="urn:microsoft.com/office/officeart/2008/layout/LinedList"/>
    <dgm:cxn modelId="{FE770967-FE6E-445E-9593-74DC86D126F4}" type="presParOf" srcId="{105F5D6C-2614-4D71-A640-F764243493E0}" destId="{0AA92E10-F2B6-49A2-8675-A68CA10927BD}" srcOrd="2" destOrd="0" presId="urn:microsoft.com/office/officeart/2008/layout/LinedList"/>
    <dgm:cxn modelId="{17D8530E-0675-4AD7-8E22-D08A5D592C1F}" type="presParOf" srcId="{105F5D6C-2614-4D71-A640-F764243493E0}" destId="{73B96A17-663A-4838-A3A4-DC4CA05E7171}" srcOrd="3" destOrd="0" presId="urn:microsoft.com/office/officeart/2008/layout/LinedList"/>
    <dgm:cxn modelId="{4F9577E6-6CA3-4B5A-AA09-F3851C8E8B6F}" type="presParOf" srcId="{73B96A17-663A-4838-A3A4-DC4CA05E7171}" destId="{81E963E9-E5FA-40B6-8591-F4CA8E4BB122}" srcOrd="0" destOrd="0" presId="urn:microsoft.com/office/officeart/2008/layout/LinedList"/>
    <dgm:cxn modelId="{52C5F266-C8B0-45D2-A566-D75E58A1C9BE}" type="presParOf" srcId="{73B96A17-663A-4838-A3A4-DC4CA05E7171}" destId="{051D8D00-ED79-44F7-AC47-185001009994}" srcOrd="1" destOrd="0" presId="urn:microsoft.com/office/officeart/2008/layout/LinedList"/>
    <dgm:cxn modelId="{EF22C8E9-959C-4317-A9AC-034944E9BC24}" type="presParOf" srcId="{105F5D6C-2614-4D71-A640-F764243493E0}" destId="{A6C44271-C98C-48F8-BB6B-FE93FE7DC950}" srcOrd="4" destOrd="0" presId="urn:microsoft.com/office/officeart/2008/layout/LinedList"/>
    <dgm:cxn modelId="{62DD19C9-D115-495E-9251-F2B555DD4227}" type="presParOf" srcId="{105F5D6C-2614-4D71-A640-F764243493E0}" destId="{15EE869D-439B-4E18-81A5-A91A01222BA5}" srcOrd="5" destOrd="0" presId="urn:microsoft.com/office/officeart/2008/layout/LinedList"/>
    <dgm:cxn modelId="{73C01B6F-3CE8-4F31-A81A-C76EB124B411}" type="presParOf" srcId="{15EE869D-439B-4E18-81A5-A91A01222BA5}" destId="{5009B499-B8FC-471B-93C6-7B061B14369D}" srcOrd="0" destOrd="0" presId="urn:microsoft.com/office/officeart/2008/layout/LinedList"/>
    <dgm:cxn modelId="{7672AEFA-EF66-446B-BCD7-9663392BB9C6}" type="presParOf" srcId="{15EE869D-439B-4E18-81A5-A91A01222BA5}" destId="{3010B3B8-D838-4821-A6E9-289B81A2AFD0}" srcOrd="1" destOrd="0" presId="urn:microsoft.com/office/officeart/2008/layout/LinedList"/>
    <dgm:cxn modelId="{18072B62-549F-4510-BD4C-C31DF2275F38}" type="presParOf" srcId="{105F5D6C-2614-4D71-A640-F764243493E0}" destId="{22D44D7C-8C46-4A34-8DE1-A20DB327EEF8}" srcOrd="6" destOrd="0" presId="urn:microsoft.com/office/officeart/2008/layout/LinedList"/>
    <dgm:cxn modelId="{E8C63D3B-008E-43B4-9D73-374159A74BF1}" type="presParOf" srcId="{105F5D6C-2614-4D71-A640-F764243493E0}" destId="{16D6C395-C677-4BD6-AB89-EACBC7257138}" srcOrd="7" destOrd="0" presId="urn:microsoft.com/office/officeart/2008/layout/LinedList"/>
    <dgm:cxn modelId="{EB2CC7A9-3204-470A-930A-434A0A1C8EAA}" type="presParOf" srcId="{16D6C395-C677-4BD6-AB89-EACBC7257138}" destId="{62C02FA5-463C-4D87-A5F2-C741CD2194F6}" srcOrd="0" destOrd="0" presId="urn:microsoft.com/office/officeart/2008/layout/LinedList"/>
    <dgm:cxn modelId="{47BBA0CC-C042-4D06-BB80-8C2DB09B7009}" type="presParOf" srcId="{16D6C395-C677-4BD6-AB89-EACBC7257138}" destId="{28CE6FD7-A55C-46D0-B61D-A39F567DAE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E9A764-D47C-417A-B553-A1AE42C7EDB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ED223F6-06C4-44D6-9301-94CCB3EFB660}">
      <dgm:prSet/>
      <dgm:spPr/>
      <dgm:t>
        <a:bodyPr/>
        <a:lstStyle/>
        <a:p>
          <a:r>
            <a:rPr lang="en-US" b="1" dirty="0"/>
            <a:t>The patient should be placed in a slight head-down position to protect the trachea and glottis from aspiration of blood. </a:t>
          </a:r>
          <a:endParaRPr lang="en-US" dirty="0"/>
        </a:p>
      </dgm:t>
    </dgm:pt>
    <dgm:pt modelId="{CC762655-1ED4-49C6-8EC8-A5DB4AD88745}" type="parTrans" cxnId="{1B2D7006-84E9-418D-A3D8-513C643CD34F}">
      <dgm:prSet/>
      <dgm:spPr/>
      <dgm:t>
        <a:bodyPr/>
        <a:lstStyle/>
        <a:p>
          <a:endParaRPr lang="en-US"/>
        </a:p>
      </dgm:t>
    </dgm:pt>
    <dgm:pt modelId="{3C6C29BA-8EFB-4AFD-A4AD-1AB832A68C10}" type="sibTrans" cxnId="{1B2D7006-84E9-418D-A3D8-513C643CD34F}">
      <dgm:prSet/>
      <dgm:spPr/>
      <dgm:t>
        <a:bodyPr/>
        <a:lstStyle/>
        <a:p>
          <a:endParaRPr lang="en-US"/>
        </a:p>
      </dgm:t>
    </dgm:pt>
    <dgm:pt modelId="{C5C6426F-5E9B-4774-903D-1457EB8CFAC9}">
      <dgm:prSet/>
      <dgm:spPr/>
      <dgm:t>
        <a:bodyPr/>
        <a:lstStyle/>
        <a:p>
          <a:r>
            <a:rPr lang="en-US" b="1" dirty="0"/>
            <a:t>Gastric decompression is performed to assess for occult blood loss and decrease the risk of subsequent pulmonary aspiration. </a:t>
          </a:r>
        </a:p>
        <a:p>
          <a:endParaRPr lang="en-US" dirty="0"/>
        </a:p>
      </dgm:t>
    </dgm:pt>
    <dgm:pt modelId="{E0DC859B-0423-4DD7-A50F-70C742AC8EC9}" type="parTrans" cxnId="{0B6E30CD-CC10-49E6-8EBC-39FCB6CA6B59}">
      <dgm:prSet/>
      <dgm:spPr/>
      <dgm:t>
        <a:bodyPr/>
        <a:lstStyle/>
        <a:p>
          <a:endParaRPr lang="en-US"/>
        </a:p>
      </dgm:t>
    </dgm:pt>
    <dgm:pt modelId="{82777E4C-FCDD-4614-B623-DAA811C1C2B2}" type="sibTrans" cxnId="{0B6E30CD-CC10-49E6-8EBC-39FCB6CA6B59}">
      <dgm:prSet/>
      <dgm:spPr/>
      <dgm:t>
        <a:bodyPr/>
        <a:lstStyle/>
        <a:p>
          <a:endParaRPr lang="en-US"/>
        </a:p>
      </dgm:t>
    </dgm:pt>
    <dgm:pt modelId="{6E3BF98D-D45E-4780-BCA9-5D515CBE43A9}">
      <dgm:prSet/>
      <dgm:spPr/>
      <dgm:t>
        <a:bodyPr/>
        <a:lstStyle/>
        <a:p>
          <a:r>
            <a:rPr lang="en-US" b="1"/>
            <a:t>The induction agent selected is based on the hemodynamics and condition of the patient. </a:t>
          </a:r>
          <a:endParaRPr lang="en-US"/>
        </a:p>
      </dgm:t>
    </dgm:pt>
    <dgm:pt modelId="{D20D47B8-7DB2-46E9-8F68-AFBD5D47DC63}" type="parTrans" cxnId="{AE325AAD-3ADE-401A-91F3-5C23F7B9790D}">
      <dgm:prSet/>
      <dgm:spPr/>
      <dgm:t>
        <a:bodyPr/>
        <a:lstStyle/>
        <a:p>
          <a:endParaRPr lang="en-US"/>
        </a:p>
      </dgm:t>
    </dgm:pt>
    <dgm:pt modelId="{869DD1C9-45D6-4C96-A136-930193335A4A}" type="sibTrans" cxnId="{AE325AAD-3ADE-401A-91F3-5C23F7B9790D}">
      <dgm:prSet/>
      <dgm:spPr/>
      <dgm:t>
        <a:bodyPr/>
        <a:lstStyle/>
        <a:p>
          <a:endParaRPr lang="en-US"/>
        </a:p>
      </dgm:t>
    </dgm:pt>
    <dgm:pt modelId="{CC40286D-F5AD-4629-B766-10597DAF9D00}">
      <dgm:prSet/>
      <dgm:spPr/>
      <dgm:t>
        <a:bodyPr/>
        <a:lstStyle/>
        <a:p>
          <a:r>
            <a:rPr lang="en-US" b="1"/>
            <a:t>Emergence and extubation of the trachea should occur after return of protective laryngeal reflexes.</a:t>
          </a:r>
          <a:endParaRPr lang="en-US"/>
        </a:p>
      </dgm:t>
    </dgm:pt>
    <dgm:pt modelId="{AFDA170F-5E16-45DA-AA77-7CE0F4774431}" type="parTrans" cxnId="{221EA343-3F3F-4017-8AA6-0D4B7EFA2CDB}">
      <dgm:prSet/>
      <dgm:spPr/>
      <dgm:t>
        <a:bodyPr/>
        <a:lstStyle/>
        <a:p>
          <a:endParaRPr lang="en-US"/>
        </a:p>
      </dgm:t>
    </dgm:pt>
    <dgm:pt modelId="{804CD5D7-3AE9-4CDD-B210-A796005613D2}" type="sibTrans" cxnId="{221EA343-3F3F-4017-8AA6-0D4B7EFA2CDB}">
      <dgm:prSet/>
      <dgm:spPr/>
      <dgm:t>
        <a:bodyPr/>
        <a:lstStyle/>
        <a:p>
          <a:endParaRPr lang="en-US"/>
        </a:p>
      </dgm:t>
    </dgm:pt>
    <dgm:pt modelId="{343D38C8-BC2F-4C49-A9E5-E29048A957EB}" type="pres">
      <dgm:prSet presAssocID="{7CE9A764-D47C-417A-B553-A1AE42C7EDB4}" presName="vert0" presStyleCnt="0">
        <dgm:presLayoutVars>
          <dgm:dir/>
          <dgm:animOne val="branch"/>
          <dgm:animLvl val="lvl"/>
        </dgm:presLayoutVars>
      </dgm:prSet>
      <dgm:spPr/>
    </dgm:pt>
    <dgm:pt modelId="{9BAC0303-3402-4216-A167-25CE79FDBEBE}" type="pres">
      <dgm:prSet presAssocID="{BED223F6-06C4-44D6-9301-94CCB3EFB660}" presName="thickLine" presStyleLbl="alignNode1" presStyleIdx="0" presStyleCnt="4"/>
      <dgm:spPr/>
    </dgm:pt>
    <dgm:pt modelId="{96D73485-A7F5-4A39-B298-9E04C021DA40}" type="pres">
      <dgm:prSet presAssocID="{BED223F6-06C4-44D6-9301-94CCB3EFB660}" presName="horz1" presStyleCnt="0"/>
      <dgm:spPr/>
    </dgm:pt>
    <dgm:pt modelId="{B9556BDB-7926-4721-BF38-D90E61A57898}" type="pres">
      <dgm:prSet presAssocID="{BED223F6-06C4-44D6-9301-94CCB3EFB660}" presName="tx1" presStyleLbl="revTx" presStyleIdx="0" presStyleCnt="4" custLinFactNeighborX="-62509" custLinFactNeighborY="-29292"/>
      <dgm:spPr/>
    </dgm:pt>
    <dgm:pt modelId="{0BABC145-086F-4F40-80AA-F17591AE364C}" type="pres">
      <dgm:prSet presAssocID="{BED223F6-06C4-44D6-9301-94CCB3EFB660}" presName="vert1" presStyleCnt="0"/>
      <dgm:spPr/>
    </dgm:pt>
    <dgm:pt modelId="{902ADD58-7227-48DD-B738-3D0F4BD0BA8A}" type="pres">
      <dgm:prSet presAssocID="{C5C6426F-5E9B-4774-903D-1457EB8CFAC9}" presName="thickLine" presStyleLbl="alignNode1" presStyleIdx="1" presStyleCnt="4"/>
      <dgm:spPr/>
    </dgm:pt>
    <dgm:pt modelId="{07EA448E-FEF6-491C-B74E-53ADD22B5EC6}" type="pres">
      <dgm:prSet presAssocID="{C5C6426F-5E9B-4774-903D-1457EB8CFAC9}" presName="horz1" presStyleCnt="0"/>
      <dgm:spPr/>
    </dgm:pt>
    <dgm:pt modelId="{8D69914E-CC5F-4F15-BBA9-B85BBDB14134}" type="pres">
      <dgm:prSet presAssocID="{C5C6426F-5E9B-4774-903D-1457EB8CFAC9}" presName="tx1" presStyleLbl="revTx" presStyleIdx="1" presStyleCnt="4"/>
      <dgm:spPr/>
    </dgm:pt>
    <dgm:pt modelId="{68066391-B37E-4972-906D-8C28D3097C29}" type="pres">
      <dgm:prSet presAssocID="{C5C6426F-5E9B-4774-903D-1457EB8CFAC9}" presName="vert1" presStyleCnt="0"/>
      <dgm:spPr/>
    </dgm:pt>
    <dgm:pt modelId="{7904E7B5-ADE2-41F0-8513-6C9AD581854B}" type="pres">
      <dgm:prSet presAssocID="{6E3BF98D-D45E-4780-BCA9-5D515CBE43A9}" presName="thickLine" presStyleLbl="alignNode1" presStyleIdx="2" presStyleCnt="4"/>
      <dgm:spPr/>
    </dgm:pt>
    <dgm:pt modelId="{72C68484-ACEF-4A0F-AC3D-3ACEC50411D0}" type="pres">
      <dgm:prSet presAssocID="{6E3BF98D-D45E-4780-BCA9-5D515CBE43A9}" presName="horz1" presStyleCnt="0"/>
      <dgm:spPr/>
    </dgm:pt>
    <dgm:pt modelId="{3641E8AC-2F7A-46B0-A44A-DBF354AC74E4}" type="pres">
      <dgm:prSet presAssocID="{6E3BF98D-D45E-4780-BCA9-5D515CBE43A9}" presName="tx1" presStyleLbl="revTx" presStyleIdx="2" presStyleCnt="4"/>
      <dgm:spPr/>
    </dgm:pt>
    <dgm:pt modelId="{DC77AE0D-512C-4651-B874-B2135A0CB7E1}" type="pres">
      <dgm:prSet presAssocID="{6E3BF98D-D45E-4780-BCA9-5D515CBE43A9}" presName="vert1" presStyleCnt="0"/>
      <dgm:spPr/>
    </dgm:pt>
    <dgm:pt modelId="{69B36977-4751-41F3-BF76-F7C2CE4A2388}" type="pres">
      <dgm:prSet presAssocID="{CC40286D-F5AD-4629-B766-10597DAF9D00}" presName="thickLine" presStyleLbl="alignNode1" presStyleIdx="3" presStyleCnt="4"/>
      <dgm:spPr/>
    </dgm:pt>
    <dgm:pt modelId="{431043A7-11F3-45BA-A2EF-B1DC115D482D}" type="pres">
      <dgm:prSet presAssocID="{CC40286D-F5AD-4629-B766-10597DAF9D00}" presName="horz1" presStyleCnt="0"/>
      <dgm:spPr/>
    </dgm:pt>
    <dgm:pt modelId="{F31DE91E-63B1-4BE2-835D-F67196C4D9B8}" type="pres">
      <dgm:prSet presAssocID="{CC40286D-F5AD-4629-B766-10597DAF9D00}" presName="tx1" presStyleLbl="revTx" presStyleIdx="3" presStyleCnt="4"/>
      <dgm:spPr/>
    </dgm:pt>
    <dgm:pt modelId="{1D79CF48-20A9-4D03-B567-AC77257291C4}" type="pres">
      <dgm:prSet presAssocID="{CC40286D-F5AD-4629-B766-10597DAF9D00}" presName="vert1" presStyleCnt="0"/>
      <dgm:spPr/>
    </dgm:pt>
  </dgm:ptLst>
  <dgm:cxnLst>
    <dgm:cxn modelId="{1B2D7006-84E9-418D-A3D8-513C643CD34F}" srcId="{7CE9A764-D47C-417A-B553-A1AE42C7EDB4}" destId="{BED223F6-06C4-44D6-9301-94CCB3EFB660}" srcOrd="0" destOrd="0" parTransId="{CC762655-1ED4-49C6-8EC8-A5DB4AD88745}" sibTransId="{3C6C29BA-8EFB-4AFD-A4AD-1AB832A68C10}"/>
    <dgm:cxn modelId="{A058855B-902F-4233-A656-99778651833E}" type="presOf" srcId="{6E3BF98D-D45E-4780-BCA9-5D515CBE43A9}" destId="{3641E8AC-2F7A-46B0-A44A-DBF354AC74E4}" srcOrd="0" destOrd="0" presId="urn:microsoft.com/office/officeart/2008/layout/LinedList"/>
    <dgm:cxn modelId="{221EA343-3F3F-4017-8AA6-0D4B7EFA2CDB}" srcId="{7CE9A764-D47C-417A-B553-A1AE42C7EDB4}" destId="{CC40286D-F5AD-4629-B766-10597DAF9D00}" srcOrd="3" destOrd="0" parTransId="{AFDA170F-5E16-45DA-AA77-7CE0F4774431}" sibTransId="{804CD5D7-3AE9-4CDD-B210-A796005613D2}"/>
    <dgm:cxn modelId="{BB5DEC94-5278-4561-9C5A-E6BC5743C21F}" type="presOf" srcId="{BED223F6-06C4-44D6-9301-94CCB3EFB660}" destId="{B9556BDB-7926-4721-BF38-D90E61A57898}" srcOrd="0" destOrd="0" presId="urn:microsoft.com/office/officeart/2008/layout/LinedList"/>
    <dgm:cxn modelId="{AE325AAD-3ADE-401A-91F3-5C23F7B9790D}" srcId="{7CE9A764-D47C-417A-B553-A1AE42C7EDB4}" destId="{6E3BF98D-D45E-4780-BCA9-5D515CBE43A9}" srcOrd="2" destOrd="0" parTransId="{D20D47B8-7DB2-46E9-8F68-AFBD5D47DC63}" sibTransId="{869DD1C9-45D6-4C96-A136-930193335A4A}"/>
    <dgm:cxn modelId="{606484C8-50EA-488F-922D-30132B7274A1}" type="presOf" srcId="{C5C6426F-5E9B-4774-903D-1457EB8CFAC9}" destId="{8D69914E-CC5F-4F15-BBA9-B85BBDB14134}" srcOrd="0" destOrd="0" presId="urn:microsoft.com/office/officeart/2008/layout/LinedList"/>
    <dgm:cxn modelId="{0B6E30CD-CC10-49E6-8EBC-39FCB6CA6B59}" srcId="{7CE9A764-D47C-417A-B553-A1AE42C7EDB4}" destId="{C5C6426F-5E9B-4774-903D-1457EB8CFAC9}" srcOrd="1" destOrd="0" parTransId="{E0DC859B-0423-4DD7-A50F-70C742AC8EC9}" sibTransId="{82777E4C-FCDD-4614-B623-DAA811C1C2B2}"/>
    <dgm:cxn modelId="{16737ACD-F909-42DC-BB74-942DC0342C73}" type="presOf" srcId="{CC40286D-F5AD-4629-B766-10597DAF9D00}" destId="{F31DE91E-63B1-4BE2-835D-F67196C4D9B8}" srcOrd="0" destOrd="0" presId="urn:microsoft.com/office/officeart/2008/layout/LinedList"/>
    <dgm:cxn modelId="{9AEF14D8-8883-4DFB-859E-3A4872513D52}" type="presOf" srcId="{7CE9A764-D47C-417A-B553-A1AE42C7EDB4}" destId="{343D38C8-BC2F-4C49-A9E5-E29048A957EB}" srcOrd="0" destOrd="0" presId="urn:microsoft.com/office/officeart/2008/layout/LinedList"/>
    <dgm:cxn modelId="{60ED33F9-1D62-48AA-A16E-4C787C599F27}" type="presParOf" srcId="{343D38C8-BC2F-4C49-A9E5-E29048A957EB}" destId="{9BAC0303-3402-4216-A167-25CE79FDBEBE}" srcOrd="0" destOrd="0" presId="urn:microsoft.com/office/officeart/2008/layout/LinedList"/>
    <dgm:cxn modelId="{EC1DAB04-166C-4172-823F-6504F8B4AA38}" type="presParOf" srcId="{343D38C8-BC2F-4C49-A9E5-E29048A957EB}" destId="{96D73485-A7F5-4A39-B298-9E04C021DA40}" srcOrd="1" destOrd="0" presId="urn:microsoft.com/office/officeart/2008/layout/LinedList"/>
    <dgm:cxn modelId="{EE23998A-4DC3-4B95-BFD3-FDEA8D9FF60D}" type="presParOf" srcId="{96D73485-A7F5-4A39-B298-9E04C021DA40}" destId="{B9556BDB-7926-4721-BF38-D90E61A57898}" srcOrd="0" destOrd="0" presId="urn:microsoft.com/office/officeart/2008/layout/LinedList"/>
    <dgm:cxn modelId="{7AD2E393-0091-4BEB-96F7-F76058C9E382}" type="presParOf" srcId="{96D73485-A7F5-4A39-B298-9E04C021DA40}" destId="{0BABC145-086F-4F40-80AA-F17591AE364C}" srcOrd="1" destOrd="0" presId="urn:microsoft.com/office/officeart/2008/layout/LinedList"/>
    <dgm:cxn modelId="{6F649DE8-3082-482E-B2D7-CCE2B27AC918}" type="presParOf" srcId="{343D38C8-BC2F-4C49-A9E5-E29048A957EB}" destId="{902ADD58-7227-48DD-B738-3D0F4BD0BA8A}" srcOrd="2" destOrd="0" presId="urn:microsoft.com/office/officeart/2008/layout/LinedList"/>
    <dgm:cxn modelId="{DB95C0EA-B746-4F07-B3CA-C7B14B432A7F}" type="presParOf" srcId="{343D38C8-BC2F-4C49-A9E5-E29048A957EB}" destId="{07EA448E-FEF6-491C-B74E-53ADD22B5EC6}" srcOrd="3" destOrd="0" presId="urn:microsoft.com/office/officeart/2008/layout/LinedList"/>
    <dgm:cxn modelId="{139CD946-65DF-4D0B-BFE6-65C8546E1533}" type="presParOf" srcId="{07EA448E-FEF6-491C-B74E-53ADD22B5EC6}" destId="{8D69914E-CC5F-4F15-BBA9-B85BBDB14134}" srcOrd="0" destOrd="0" presId="urn:microsoft.com/office/officeart/2008/layout/LinedList"/>
    <dgm:cxn modelId="{F5998B31-23A6-4D3B-AC32-5F50B63BEC97}" type="presParOf" srcId="{07EA448E-FEF6-491C-B74E-53ADD22B5EC6}" destId="{68066391-B37E-4972-906D-8C28D3097C29}" srcOrd="1" destOrd="0" presId="urn:microsoft.com/office/officeart/2008/layout/LinedList"/>
    <dgm:cxn modelId="{88F5ADCF-CE5C-4272-93F4-5E1BCBE13CDB}" type="presParOf" srcId="{343D38C8-BC2F-4C49-A9E5-E29048A957EB}" destId="{7904E7B5-ADE2-41F0-8513-6C9AD581854B}" srcOrd="4" destOrd="0" presId="urn:microsoft.com/office/officeart/2008/layout/LinedList"/>
    <dgm:cxn modelId="{4119944F-E103-4DAC-BE41-107E1D7B99BA}" type="presParOf" srcId="{343D38C8-BC2F-4C49-A9E5-E29048A957EB}" destId="{72C68484-ACEF-4A0F-AC3D-3ACEC50411D0}" srcOrd="5" destOrd="0" presId="urn:microsoft.com/office/officeart/2008/layout/LinedList"/>
    <dgm:cxn modelId="{B44A78A5-6D16-4A15-8935-EA1070C7ECD2}" type="presParOf" srcId="{72C68484-ACEF-4A0F-AC3D-3ACEC50411D0}" destId="{3641E8AC-2F7A-46B0-A44A-DBF354AC74E4}" srcOrd="0" destOrd="0" presId="urn:microsoft.com/office/officeart/2008/layout/LinedList"/>
    <dgm:cxn modelId="{D4007C7B-FE83-45FD-9935-8C61183EB3D9}" type="presParOf" srcId="{72C68484-ACEF-4A0F-AC3D-3ACEC50411D0}" destId="{DC77AE0D-512C-4651-B874-B2135A0CB7E1}" srcOrd="1" destOrd="0" presId="urn:microsoft.com/office/officeart/2008/layout/LinedList"/>
    <dgm:cxn modelId="{1CC44E58-BF43-4183-BF31-515EA72AE1BB}" type="presParOf" srcId="{343D38C8-BC2F-4C49-A9E5-E29048A957EB}" destId="{69B36977-4751-41F3-BF76-F7C2CE4A2388}" srcOrd="6" destOrd="0" presId="urn:microsoft.com/office/officeart/2008/layout/LinedList"/>
    <dgm:cxn modelId="{6B964B86-6239-49A5-9A62-2A45172FBA73}" type="presParOf" srcId="{343D38C8-BC2F-4C49-A9E5-E29048A957EB}" destId="{431043A7-11F3-45BA-A2EF-B1DC115D482D}" srcOrd="7" destOrd="0" presId="urn:microsoft.com/office/officeart/2008/layout/LinedList"/>
    <dgm:cxn modelId="{4D3B2B63-B372-4230-8D5E-253F37C16E96}" type="presParOf" srcId="{431043A7-11F3-45BA-A2EF-B1DC115D482D}" destId="{F31DE91E-63B1-4BE2-835D-F67196C4D9B8}" srcOrd="0" destOrd="0" presId="urn:microsoft.com/office/officeart/2008/layout/LinedList"/>
    <dgm:cxn modelId="{11130598-5322-43D5-B95A-9213D4808361}" type="presParOf" srcId="{431043A7-11F3-45BA-A2EF-B1DC115D482D}" destId="{1D79CF48-20A9-4D03-B567-AC77257291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B2646-6631-43E5-8E6E-2FD95D3F4B45}">
      <dsp:nvSpPr>
        <dsp:cNvPr id="0" name=""/>
        <dsp:cNvSpPr/>
      </dsp:nvSpPr>
      <dsp:spPr>
        <a:xfrm>
          <a:off x="0" y="0"/>
          <a:ext cx="87129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443BB032-0067-4085-91FB-6F530E6DEAB7}">
      <dsp:nvSpPr>
        <dsp:cNvPr id="0" name=""/>
        <dsp:cNvSpPr/>
      </dsp:nvSpPr>
      <dsp:spPr>
        <a:xfrm>
          <a:off x="0" y="0"/>
          <a:ext cx="8712968" cy="244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dirty="0"/>
            <a:t>An adenotonsillectomy considered a simple procedure, has the potential for significant airway challenges. </a:t>
          </a:r>
          <a:endParaRPr lang="en-US" sz="3100" kern="1200" dirty="0"/>
        </a:p>
      </dsp:txBody>
      <dsp:txXfrm>
        <a:off x="0" y="0"/>
        <a:ext cx="8712968" cy="2448272"/>
      </dsp:txXfrm>
    </dsp:sp>
    <dsp:sp modelId="{3064D2F3-9D4D-4C5C-AE0D-6C690E314EF2}">
      <dsp:nvSpPr>
        <dsp:cNvPr id="0" name=""/>
        <dsp:cNvSpPr/>
      </dsp:nvSpPr>
      <dsp:spPr>
        <a:xfrm>
          <a:off x="0" y="1769439"/>
          <a:ext cx="87129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487FAA8-1714-478A-93F5-EC4D2DD6C068}">
      <dsp:nvSpPr>
        <dsp:cNvPr id="0" name=""/>
        <dsp:cNvSpPr/>
      </dsp:nvSpPr>
      <dsp:spPr>
        <a:xfrm>
          <a:off x="0" y="2088229"/>
          <a:ext cx="8712968" cy="244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dirty="0"/>
            <a:t>Considerations of airway obstruction, shared airway, mechanical suspension of the airway, management of intubation and </a:t>
          </a:r>
          <a:r>
            <a:rPr lang="en-US" sz="3100" b="1" i="0" kern="1200" dirty="0" err="1"/>
            <a:t>extubation</a:t>
          </a:r>
          <a:r>
            <a:rPr lang="en-US" sz="3100" b="1" i="0" kern="1200" dirty="0"/>
            <a:t>, pain management, and the desire for a rapid awakening are all subtleties of anesthesia for this procedure.</a:t>
          </a:r>
          <a:endParaRPr lang="en-US" sz="3100" kern="1200" dirty="0"/>
        </a:p>
      </dsp:txBody>
      <dsp:txXfrm>
        <a:off x="0" y="2088229"/>
        <a:ext cx="8712968" cy="2448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1BF2D-6A87-4C25-ADC3-03BE9A1B831E}">
      <dsp:nvSpPr>
        <dsp:cNvPr id="0" name=""/>
        <dsp:cNvSpPr/>
      </dsp:nvSpPr>
      <dsp:spPr>
        <a:xfrm>
          <a:off x="0" y="3016"/>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359619-9B1C-41E2-B1EE-5338386EA19C}">
      <dsp:nvSpPr>
        <dsp:cNvPr id="0" name=""/>
        <dsp:cNvSpPr/>
      </dsp:nvSpPr>
      <dsp:spPr>
        <a:xfrm>
          <a:off x="0" y="0"/>
          <a:ext cx="8568952" cy="2057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solidFill>
                <a:prstClr val="black">
                  <a:hueOff val="0"/>
                  <a:satOff val="0"/>
                  <a:lumOff val="0"/>
                  <a:alphaOff val="0"/>
                </a:prstClr>
              </a:solidFill>
              <a:latin typeface="Calibri"/>
              <a:cs typeface="+mn-cs"/>
            </a:rPr>
            <a:t>The patient undergoing a tonsillectomy and/or adenoidectomy will probably have a higher incidence of airway obstruction because of the hypertrophied tissues. </a:t>
          </a:r>
          <a:endParaRPr lang="en-US" sz="3100" b="1" i="0" kern="1200" dirty="0">
            <a:solidFill>
              <a:prstClr val="black">
                <a:hueOff val="0"/>
                <a:satOff val="0"/>
                <a:lumOff val="0"/>
                <a:alphaOff val="0"/>
              </a:prstClr>
            </a:solidFill>
            <a:latin typeface="Calibri"/>
            <a:ea typeface="+mn-ea"/>
            <a:cs typeface="+mn-cs"/>
          </a:endParaRPr>
        </a:p>
      </dsp:txBody>
      <dsp:txXfrm>
        <a:off x="0" y="0"/>
        <a:ext cx="8568952" cy="2057554"/>
      </dsp:txXfrm>
    </dsp:sp>
    <dsp:sp modelId="{64566A71-9030-444F-9F29-6EADDF96055B}">
      <dsp:nvSpPr>
        <dsp:cNvPr id="0" name=""/>
        <dsp:cNvSpPr/>
      </dsp:nvSpPr>
      <dsp:spPr>
        <a:xfrm>
          <a:off x="0" y="2060571"/>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02BD7-167D-450B-8F2D-AC6A0BABF4BD}">
      <dsp:nvSpPr>
        <dsp:cNvPr id="0" name=""/>
        <dsp:cNvSpPr/>
      </dsp:nvSpPr>
      <dsp:spPr>
        <a:xfrm>
          <a:off x="0" y="2060571"/>
          <a:ext cx="8568952" cy="2057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solidFill>
                <a:prstClr val="black">
                  <a:hueOff val="0"/>
                  <a:satOff val="0"/>
                  <a:lumOff val="0"/>
                  <a:alphaOff val="0"/>
                </a:prstClr>
              </a:solidFill>
              <a:latin typeface="Calibri"/>
              <a:cs typeface="+mn-cs"/>
            </a:rPr>
            <a:t>Chronic obstruction and infections of the tonsils can lead to systemic involvement, producing additional cardiac and respiratory anomalies. </a:t>
          </a:r>
          <a:endParaRPr lang="en-US" sz="3100" b="1" i="0" kern="1200" dirty="0">
            <a:solidFill>
              <a:prstClr val="black">
                <a:hueOff val="0"/>
                <a:satOff val="0"/>
                <a:lumOff val="0"/>
                <a:alphaOff val="0"/>
              </a:prstClr>
            </a:solidFill>
            <a:latin typeface="Calibri"/>
            <a:ea typeface="+mn-ea"/>
            <a:cs typeface="+mn-cs"/>
          </a:endParaRPr>
        </a:p>
      </dsp:txBody>
      <dsp:txXfrm>
        <a:off x="0" y="2060571"/>
        <a:ext cx="8568952" cy="2057554"/>
      </dsp:txXfrm>
    </dsp:sp>
    <dsp:sp modelId="{AA1AFF68-4F75-4EBD-9391-CFAABE0595AB}">
      <dsp:nvSpPr>
        <dsp:cNvPr id="0" name=""/>
        <dsp:cNvSpPr/>
      </dsp:nvSpPr>
      <dsp:spPr>
        <a:xfrm>
          <a:off x="0" y="4118126"/>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AF074-AB45-4C11-8272-59013F5880D3}">
      <dsp:nvSpPr>
        <dsp:cNvPr id="0" name=""/>
        <dsp:cNvSpPr/>
      </dsp:nvSpPr>
      <dsp:spPr>
        <a:xfrm>
          <a:off x="0" y="4118126"/>
          <a:ext cx="8568952" cy="2057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solidFill>
                <a:prstClr val="black">
                  <a:hueOff val="0"/>
                  <a:satOff val="0"/>
                  <a:lumOff val="0"/>
                  <a:alphaOff val="0"/>
                </a:prstClr>
              </a:solidFill>
              <a:latin typeface="Calibri"/>
              <a:cs typeface="+mn-cs"/>
            </a:rPr>
            <a:t>Adult patients with severe obstructive sleep apnea may require awake intubation before the induction of general anesthesia.</a:t>
          </a:r>
          <a:endParaRPr lang="en-US" sz="3100" b="1" i="0" kern="1200" dirty="0">
            <a:solidFill>
              <a:prstClr val="black">
                <a:hueOff val="0"/>
                <a:satOff val="0"/>
                <a:lumOff val="0"/>
                <a:alphaOff val="0"/>
              </a:prstClr>
            </a:solidFill>
            <a:latin typeface="Calibri"/>
            <a:ea typeface="+mn-ea"/>
            <a:cs typeface="+mn-cs"/>
          </a:endParaRPr>
        </a:p>
      </dsp:txBody>
      <dsp:txXfrm>
        <a:off x="0" y="4118126"/>
        <a:ext cx="8568952" cy="2057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1BF2D-6A87-4C25-ADC3-03BE9A1B831E}">
      <dsp:nvSpPr>
        <dsp:cNvPr id="0" name=""/>
        <dsp:cNvSpPr/>
      </dsp:nvSpPr>
      <dsp:spPr>
        <a:xfrm>
          <a:off x="0" y="3016"/>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359619-9B1C-41E2-B1EE-5338386EA19C}">
      <dsp:nvSpPr>
        <dsp:cNvPr id="0" name=""/>
        <dsp:cNvSpPr/>
      </dsp:nvSpPr>
      <dsp:spPr>
        <a:xfrm>
          <a:off x="0" y="0"/>
          <a:ext cx="8568952" cy="2057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dirty="0">
              <a:solidFill>
                <a:prstClr val="black">
                  <a:hueOff val="0"/>
                  <a:satOff val="0"/>
                  <a:lumOff val="0"/>
                  <a:alphaOff val="0"/>
                </a:prstClr>
              </a:solidFill>
              <a:latin typeface="Calibri"/>
              <a:ea typeface="+mn-ea"/>
              <a:cs typeface="+mn-cs"/>
            </a:rPr>
            <a:t>A cuffed tube is recommended in those older than 8 to 10 years of age,4 with continued attention given to inflation pressures of the cuff. </a:t>
          </a:r>
        </a:p>
      </dsp:txBody>
      <dsp:txXfrm>
        <a:off x="0" y="0"/>
        <a:ext cx="8568952" cy="2057554"/>
      </dsp:txXfrm>
    </dsp:sp>
    <dsp:sp modelId="{64566A71-9030-444F-9F29-6EADDF96055B}">
      <dsp:nvSpPr>
        <dsp:cNvPr id="0" name=""/>
        <dsp:cNvSpPr/>
      </dsp:nvSpPr>
      <dsp:spPr>
        <a:xfrm>
          <a:off x="0" y="2060571"/>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02BD7-167D-450B-8F2D-AC6A0BABF4BD}">
      <dsp:nvSpPr>
        <dsp:cNvPr id="0" name=""/>
        <dsp:cNvSpPr/>
      </dsp:nvSpPr>
      <dsp:spPr>
        <a:xfrm>
          <a:off x="0" y="2060571"/>
          <a:ext cx="8568952" cy="2057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dirty="0">
              <a:solidFill>
                <a:prstClr val="black">
                  <a:hueOff val="0"/>
                  <a:satOff val="0"/>
                  <a:lumOff val="0"/>
                  <a:alphaOff val="0"/>
                </a:prstClr>
              </a:solidFill>
              <a:latin typeface="Calibri"/>
              <a:ea typeface="+mn-ea"/>
              <a:cs typeface="+mn-cs"/>
            </a:rPr>
            <a:t>A properly sized pediatric ETT should allow a leak at 20 cm H2O airway pressure, which reduces the likelihood of postoperative croup and edema. </a:t>
          </a:r>
        </a:p>
      </dsp:txBody>
      <dsp:txXfrm>
        <a:off x="0" y="2060571"/>
        <a:ext cx="8568952" cy="2057554"/>
      </dsp:txXfrm>
    </dsp:sp>
    <dsp:sp modelId="{AA1AFF68-4F75-4EBD-9391-CFAABE0595AB}">
      <dsp:nvSpPr>
        <dsp:cNvPr id="0" name=""/>
        <dsp:cNvSpPr/>
      </dsp:nvSpPr>
      <dsp:spPr>
        <a:xfrm>
          <a:off x="0" y="4118126"/>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AF074-AB45-4C11-8272-59013F5880D3}">
      <dsp:nvSpPr>
        <dsp:cNvPr id="0" name=""/>
        <dsp:cNvSpPr/>
      </dsp:nvSpPr>
      <dsp:spPr>
        <a:xfrm>
          <a:off x="0" y="4118126"/>
          <a:ext cx="8568952" cy="2057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dirty="0">
              <a:solidFill>
                <a:prstClr val="black">
                  <a:hueOff val="0"/>
                  <a:satOff val="0"/>
                  <a:lumOff val="0"/>
                  <a:alphaOff val="0"/>
                </a:prstClr>
              </a:solidFill>
              <a:latin typeface="Calibri"/>
              <a:ea typeface="+mn-ea"/>
              <a:cs typeface="+mn-cs"/>
            </a:rPr>
            <a:t>After the airway is secured, the mouth gag is inserted by the surgeon. An adequate depth of anesthesia is needed to facilitate gag insertion.</a:t>
          </a:r>
        </a:p>
      </dsp:txBody>
      <dsp:txXfrm>
        <a:off x="0" y="4118126"/>
        <a:ext cx="8568952" cy="20575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D117B-FC92-470A-8CE3-F251AB62287A}">
      <dsp:nvSpPr>
        <dsp:cNvPr id="0" name=""/>
        <dsp:cNvSpPr/>
      </dsp:nvSpPr>
      <dsp:spPr>
        <a:xfrm>
          <a:off x="0" y="0"/>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92497-AAE4-41C1-A221-EB9982739F39}">
      <dsp:nvSpPr>
        <dsp:cNvPr id="0" name=""/>
        <dsp:cNvSpPr/>
      </dsp:nvSpPr>
      <dsp:spPr>
        <a:xfrm>
          <a:off x="0" y="0"/>
          <a:ext cx="8568952" cy="2952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dirty="0">
              <a:solidFill>
                <a:prstClr val="black">
                  <a:hueOff val="0"/>
                  <a:satOff val="0"/>
                  <a:lumOff val="0"/>
                  <a:alphaOff val="0"/>
                </a:prstClr>
              </a:solidFill>
              <a:latin typeface="Calibri"/>
              <a:ea typeface="+mn-ea"/>
              <a:cs typeface="+mn-cs"/>
            </a:rPr>
            <a:t>Suggested techniques include modest opioids and acetaminophen doses for analgesia, dexamethasone and ondansetron for antiemetic prophylaxis, and deep </a:t>
          </a:r>
          <a:r>
            <a:rPr lang="en-US" sz="2900" b="1" i="0" kern="1200" dirty="0" err="1">
              <a:solidFill>
                <a:prstClr val="black">
                  <a:hueOff val="0"/>
                  <a:satOff val="0"/>
                  <a:lumOff val="0"/>
                  <a:alphaOff val="0"/>
                </a:prstClr>
              </a:solidFill>
              <a:latin typeface="Calibri"/>
              <a:ea typeface="+mn-ea"/>
              <a:cs typeface="+mn-cs"/>
            </a:rPr>
            <a:t>extubation</a:t>
          </a:r>
          <a:r>
            <a:rPr lang="en-US" sz="2900" b="1" i="0" kern="1200" dirty="0">
              <a:solidFill>
                <a:prstClr val="black">
                  <a:hueOff val="0"/>
                  <a:satOff val="0"/>
                  <a:lumOff val="0"/>
                  <a:alphaOff val="0"/>
                </a:prstClr>
              </a:solidFill>
              <a:latin typeface="Calibri"/>
              <a:ea typeface="+mn-ea"/>
              <a:cs typeface="+mn-cs"/>
            </a:rPr>
            <a:t> of the trachea to minimize coughing and airway stimulation when prudent.</a:t>
          </a:r>
        </a:p>
      </dsp:txBody>
      <dsp:txXfrm>
        <a:off x="0" y="0"/>
        <a:ext cx="8568952" cy="2952328"/>
      </dsp:txXfrm>
    </dsp:sp>
    <dsp:sp modelId="{29DE72B3-D66E-4ED0-A565-CE4E58DD6377}">
      <dsp:nvSpPr>
        <dsp:cNvPr id="0" name=""/>
        <dsp:cNvSpPr/>
      </dsp:nvSpPr>
      <dsp:spPr>
        <a:xfrm>
          <a:off x="0" y="2952328"/>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18F18E-E9D6-443C-BB4D-0C28A9316502}">
      <dsp:nvSpPr>
        <dsp:cNvPr id="0" name=""/>
        <dsp:cNvSpPr/>
      </dsp:nvSpPr>
      <dsp:spPr>
        <a:xfrm>
          <a:off x="0" y="2952328"/>
          <a:ext cx="8568952" cy="2952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dirty="0">
              <a:solidFill>
                <a:prstClr val="black">
                  <a:hueOff val="0"/>
                  <a:satOff val="0"/>
                  <a:lumOff val="0"/>
                  <a:alphaOff val="0"/>
                </a:prstClr>
              </a:solidFill>
              <a:latin typeface="Calibri"/>
              <a:ea typeface="+mn-ea"/>
              <a:cs typeface="+mn-cs"/>
            </a:rPr>
            <a:t>Blood loss during tonsillectomy is difficult to assess but has been estimated to average 4 mL/kg or 5% of blood volume.</a:t>
          </a:r>
        </a:p>
      </dsp:txBody>
      <dsp:txXfrm>
        <a:off x="0" y="2952328"/>
        <a:ext cx="8568952" cy="29523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C6430-B1B8-4C35-B5CD-07403A36C8AB}">
      <dsp:nvSpPr>
        <dsp:cNvPr id="0" name=""/>
        <dsp:cNvSpPr/>
      </dsp:nvSpPr>
      <dsp:spPr>
        <a:xfrm>
          <a:off x="0" y="0"/>
          <a:ext cx="83590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E4E49-E103-4514-A971-9986337CBAC2}">
      <dsp:nvSpPr>
        <dsp:cNvPr id="0" name=""/>
        <dsp:cNvSpPr/>
      </dsp:nvSpPr>
      <dsp:spPr>
        <a:xfrm>
          <a:off x="0" y="0"/>
          <a:ext cx="8359080" cy="159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dirty="0">
              <a:solidFill>
                <a:prstClr val="black">
                  <a:hueOff val="0"/>
                  <a:satOff val="0"/>
                  <a:lumOff val="0"/>
                  <a:alphaOff val="0"/>
                </a:prstClr>
              </a:solidFill>
              <a:latin typeface="Calibri"/>
              <a:ea typeface="+mn-ea"/>
              <a:cs typeface="+mn-cs"/>
            </a:rPr>
            <a:t>The postoperative tonsillectomy patient should be transported to the recovery in the “tonsil position”—that is, on one side with the head slightly down. </a:t>
          </a:r>
        </a:p>
      </dsp:txBody>
      <dsp:txXfrm>
        <a:off x="0" y="0"/>
        <a:ext cx="8359080" cy="1598680"/>
      </dsp:txXfrm>
    </dsp:sp>
    <dsp:sp modelId="{85E3469A-818B-48C7-ACF2-D79563BBB121}">
      <dsp:nvSpPr>
        <dsp:cNvPr id="0" name=""/>
        <dsp:cNvSpPr/>
      </dsp:nvSpPr>
      <dsp:spPr>
        <a:xfrm>
          <a:off x="0" y="1598680"/>
          <a:ext cx="83590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E76456-21B7-464C-BD69-1539B8112741}">
      <dsp:nvSpPr>
        <dsp:cNvPr id="0" name=""/>
        <dsp:cNvSpPr/>
      </dsp:nvSpPr>
      <dsp:spPr>
        <a:xfrm>
          <a:off x="0" y="1598680"/>
          <a:ext cx="8359080" cy="159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dirty="0">
              <a:solidFill>
                <a:prstClr val="black">
                  <a:hueOff val="0"/>
                  <a:satOff val="0"/>
                  <a:lumOff val="0"/>
                  <a:alphaOff val="0"/>
                </a:prstClr>
              </a:solidFill>
              <a:latin typeface="Calibri"/>
              <a:ea typeface="+mn-ea"/>
              <a:cs typeface="+mn-cs"/>
            </a:rPr>
            <a:t>This allows blood or secretions to drain out of the mouth rather than flow back onto the vocal cords.</a:t>
          </a:r>
        </a:p>
      </dsp:txBody>
      <dsp:txXfrm>
        <a:off x="0" y="1598680"/>
        <a:ext cx="8359080" cy="1598680"/>
      </dsp:txXfrm>
    </dsp:sp>
    <dsp:sp modelId="{2D1DD6C2-FB7D-471C-90D8-F27351BAB40B}">
      <dsp:nvSpPr>
        <dsp:cNvPr id="0" name=""/>
        <dsp:cNvSpPr/>
      </dsp:nvSpPr>
      <dsp:spPr>
        <a:xfrm>
          <a:off x="0" y="2794317"/>
          <a:ext cx="83590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74275-AA66-4CAA-9CAD-35458BD611E4}">
      <dsp:nvSpPr>
        <dsp:cNvPr id="0" name=""/>
        <dsp:cNvSpPr/>
      </dsp:nvSpPr>
      <dsp:spPr>
        <a:xfrm>
          <a:off x="0" y="3082351"/>
          <a:ext cx="8359080" cy="159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dirty="0">
              <a:solidFill>
                <a:prstClr val="black">
                  <a:hueOff val="0"/>
                  <a:satOff val="0"/>
                  <a:lumOff val="0"/>
                  <a:alphaOff val="0"/>
                </a:prstClr>
              </a:solidFill>
              <a:latin typeface="Calibri"/>
              <a:ea typeface="+mn-ea"/>
              <a:cs typeface="+mn-cs"/>
            </a:rPr>
            <a:t>The patient must be awake enough to manage his or her own airway.</a:t>
          </a:r>
        </a:p>
      </dsp:txBody>
      <dsp:txXfrm>
        <a:off x="0" y="3082351"/>
        <a:ext cx="8359080" cy="1598680"/>
      </dsp:txXfrm>
    </dsp:sp>
    <dsp:sp modelId="{85F112E5-0EE8-4402-88BD-7600817D7F40}">
      <dsp:nvSpPr>
        <dsp:cNvPr id="0" name=""/>
        <dsp:cNvSpPr/>
      </dsp:nvSpPr>
      <dsp:spPr>
        <a:xfrm>
          <a:off x="0" y="4378498"/>
          <a:ext cx="83590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3A0BC0-1B10-4588-B378-96DFCC0AEC10}">
      <dsp:nvSpPr>
        <dsp:cNvPr id="0" name=""/>
        <dsp:cNvSpPr/>
      </dsp:nvSpPr>
      <dsp:spPr>
        <a:xfrm>
          <a:off x="0" y="4508007"/>
          <a:ext cx="8359080" cy="159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dirty="0">
              <a:solidFill>
                <a:prstClr val="black">
                  <a:hueOff val="0"/>
                  <a:satOff val="0"/>
                  <a:lumOff val="0"/>
                  <a:alphaOff val="0"/>
                </a:prstClr>
              </a:solidFill>
              <a:latin typeface="Calibri"/>
              <a:ea typeface="+mn-ea"/>
              <a:cs typeface="+mn-cs"/>
            </a:rPr>
            <a:t>To hydrate the airway, 100% oxygen with a high-humidity mist is given by facemask or face tent. The pharynx should be rechecked directly for bleeding and edema before discharge.</a:t>
          </a:r>
        </a:p>
      </dsp:txBody>
      <dsp:txXfrm>
        <a:off x="0" y="4508007"/>
        <a:ext cx="8359080" cy="1598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479B5-B53E-49B4-9E4A-0000FC85C4EF}">
      <dsp:nvSpPr>
        <dsp:cNvPr id="0" name=""/>
        <dsp:cNvSpPr/>
      </dsp:nvSpPr>
      <dsp:spPr>
        <a:xfrm>
          <a:off x="0" y="2946"/>
          <a:ext cx="82296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4E788AC-AF0A-417E-BC9D-3603416A73F8}">
      <dsp:nvSpPr>
        <dsp:cNvPr id="0" name=""/>
        <dsp:cNvSpPr/>
      </dsp:nvSpPr>
      <dsp:spPr>
        <a:xfrm>
          <a:off x="0" y="2946"/>
          <a:ext cx="8229600" cy="200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dirty="0"/>
            <a:t>Routine tonsillectomy is generally performed as an outpatient procedure. A small subset of children are observed overnight if there are sufficient age, comorbidity, or perioperative concerns.</a:t>
          </a:r>
          <a:endParaRPr lang="en-US" sz="2400" kern="1200" dirty="0"/>
        </a:p>
      </dsp:txBody>
      <dsp:txXfrm>
        <a:off x="0" y="2946"/>
        <a:ext cx="8229600" cy="2009596"/>
      </dsp:txXfrm>
    </dsp:sp>
    <dsp:sp modelId="{ABAD6934-1345-446B-86DB-64503DBBFD28}">
      <dsp:nvSpPr>
        <dsp:cNvPr id="0" name=""/>
        <dsp:cNvSpPr/>
      </dsp:nvSpPr>
      <dsp:spPr>
        <a:xfrm>
          <a:off x="0" y="2012542"/>
          <a:ext cx="82296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4B6F733-D8C0-42F3-8440-A679D49BA5CE}">
      <dsp:nvSpPr>
        <dsp:cNvPr id="0" name=""/>
        <dsp:cNvSpPr/>
      </dsp:nvSpPr>
      <dsp:spPr>
        <a:xfrm>
          <a:off x="0" y="2012542"/>
          <a:ext cx="8229600" cy="200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dirty="0"/>
            <a:t>Although postoperative bleeding is the most serious complication, persistent vomiting, poor oral intake, and persistent desaturation are the most common reasons for unscheduled overnight admission after ambulatory surgery. </a:t>
          </a:r>
          <a:endParaRPr lang="en-US" sz="2400" kern="1200" dirty="0"/>
        </a:p>
      </dsp:txBody>
      <dsp:txXfrm>
        <a:off x="0" y="2012542"/>
        <a:ext cx="8229600" cy="2009596"/>
      </dsp:txXfrm>
    </dsp:sp>
    <dsp:sp modelId="{5C6209AE-7614-4EB6-8E93-47BD13CE7EDC}">
      <dsp:nvSpPr>
        <dsp:cNvPr id="0" name=""/>
        <dsp:cNvSpPr/>
      </dsp:nvSpPr>
      <dsp:spPr>
        <a:xfrm>
          <a:off x="0" y="4022139"/>
          <a:ext cx="82296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20BCFFE-D931-48D8-A091-25A62BFECE63}">
      <dsp:nvSpPr>
        <dsp:cNvPr id="0" name=""/>
        <dsp:cNvSpPr/>
      </dsp:nvSpPr>
      <dsp:spPr>
        <a:xfrm>
          <a:off x="0" y="4022139"/>
          <a:ext cx="8229600" cy="200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dirty="0"/>
            <a:t>The incidence of postoperative nausea and vomiting can be as high as 70% during the first 24 hours after tonsillectomy. This is due to swallowed blood, opioid administration, or pharyngeal stimulation, and significantly increases the risk of overnight admission, delayed oral intake, and lower patient satisfaction</a:t>
          </a:r>
          <a:endParaRPr lang="en-US" sz="2400" kern="1200" dirty="0"/>
        </a:p>
      </dsp:txBody>
      <dsp:txXfrm>
        <a:off x="0" y="4022139"/>
        <a:ext cx="8229600" cy="20095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7BB20-6982-4FE6-9200-27DFEE23E90F}">
      <dsp:nvSpPr>
        <dsp:cNvPr id="0" name=""/>
        <dsp:cNvSpPr/>
      </dsp:nvSpPr>
      <dsp:spPr>
        <a:xfrm>
          <a:off x="0" y="2847"/>
          <a:ext cx="828092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B6D19C3-0B45-48DD-9174-24133A2C5416}">
      <dsp:nvSpPr>
        <dsp:cNvPr id="0" name=""/>
        <dsp:cNvSpPr/>
      </dsp:nvSpPr>
      <dsp:spPr>
        <a:xfrm>
          <a:off x="0" y="2847"/>
          <a:ext cx="8280920" cy="971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Post tonsillectomy bleeding:</a:t>
          </a:r>
          <a:endParaRPr lang="en-US" sz="2200" kern="1200"/>
        </a:p>
      </dsp:txBody>
      <dsp:txXfrm>
        <a:off x="0" y="2847"/>
        <a:ext cx="8280920" cy="971158"/>
      </dsp:txXfrm>
    </dsp:sp>
    <dsp:sp modelId="{9087ED14-E917-4E9F-B08A-CCC192418135}">
      <dsp:nvSpPr>
        <dsp:cNvPr id="0" name=""/>
        <dsp:cNvSpPr/>
      </dsp:nvSpPr>
      <dsp:spPr>
        <a:xfrm>
          <a:off x="0" y="974006"/>
          <a:ext cx="828092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538757B-8E84-4E5E-BDAC-4F78DEAC2BC1}">
      <dsp:nvSpPr>
        <dsp:cNvPr id="0" name=""/>
        <dsp:cNvSpPr/>
      </dsp:nvSpPr>
      <dsp:spPr>
        <a:xfrm>
          <a:off x="0" y="974006"/>
          <a:ext cx="8280920" cy="971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dirty="0"/>
            <a:t>Patients may swallow large volumes of blood before bleeding is actually  discovered. </a:t>
          </a:r>
          <a:endParaRPr lang="en-US" sz="2200" kern="1200" dirty="0"/>
        </a:p>
      </dsp:txBody>
      <dsp:txXfrm>
        <a:off x="0" y="974006"/>
        <a:ext cx="8280920" cy="971158"/>
      </dsp:txXfrm>
    </dsp:sp>
    <dsp:sp modelId="{6124DEB4-E3EA-4069-B91A-6E76008E316E}">
      <dsp:nvSpPr>
        <dsp:cNvPr id="0" name=""/>
        <dsp:cNvSpPr/>
      </dsp:nvSpPr>
      <dsp:spPr>
        <a:xfrm>
          <a:off x="0" y="1945165"/>
          <a:ext cx="828092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5A5032D-1C00-4C0D-8054-0D57CD7A32EF}">
      <dsp:nvSpPr>
        <dsp:cNvPr id="0" name=""/>
        <dsp:cNvSpPr/>
      </dsp:nvSpPr>
      <dsp:spPr>
        <a:xfrm>
          <a:off x="0" y="1945165"/>
          <a:ext cx="8280920" cy="971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The patient may present with signs of hypovolemia evidenced by tachycardia, hypotension, and agitation. </a:t>
          </a:r>
          <a:endParaRPr lang="en-US" sz="2200" kern="1200"/>
        </a:p>
      </dsp:txBody>
      <dsp:txXfrm>
        <a:off x="0" y="1945165"/>
        <a:ext cx="8280920" cy="971158"/>
      </dsp:txXfrm>
    </dsp:sp>
    <dsp:sp modelId="{4398FCD4-E870-4A04-B026-B43EDB23737F}">
      <dsp:nvSpPr>
        <dsp:cNvPr id="0" name=""/>
        <dsp:cNvSpPr/>
      </dsp:nvSpPr>
      <dsp:spPr>
        <a:xfrm>
          <a:off x="0" y="2916324"/>
          <a:ext cx="828092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E32BDA7-F7D6-4C21-9442-4AE5BC323841}">
      <dsp:nvSpPr>
        <dsp:cNvPr id="0" name=""/>
        <dsp:cNvSpPr/>
      </dsp:nvSpPr>
      <dsp:spPr>
        <a:xfrm>
          <a:off x="0" y="2916324"/>
          <a:ext cx="8280920" cy="971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If the blood is swallowed, the patient may have nausea and vomiting.</a:t>
          </a:r>
          <a:endParaRPr lang="en-US" sz="2200" kern="1200"/>
        </a:p>
      </dsp:txBody>
      <dsp:txXfrm>
        <a:off x="0" y="2916324"/>
        <a:ext cx="8280920" cy="971158"/>
      </dsp:txXfrm>
    </dsp:sp>
    <dsp:sp modelId="{9E42EE64-A387-450E-8F56-31BE4FAE6D17}">
      <dsp:nvSpPr>
        <dsp:cNvPr id="0" name=""/>
        <dsp:cNvSpPr/>
      </dsp:nvSpPr>
      <dsp:spPr>
        <a:xfrm>
          <a:off x="0" y="3887482"/>
          <a:ext cx="828092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FA08AB8-8876-4967-89AC-6A264BB5C288}">
      <dsp:nvSpPr>
        <dsp:cNvPr id="0" name=""/>
        <dsp:cNvSpPr/>
      </dsp:nvSpPr>
      <dsp:spPr>
        <a:xfrm>
          <a:off x="0" y="3887482"/>
          <a:ext cx="8280920" cy="971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Appropriate laboratory tests including hemoglobin, hematocrit, and coagulation profile should be performed to determine patient status. </a:t>
          </a:r>
          <a:endParaRPr lang="en-US" sz="2200" kern="1200"/>
        </a:p>
      </dsp:txBody>
      <dsp:txXfrm>
        <a:off x="0" y="3887482"/>
        <a:ext cx="8280920" cy="971158"/>
      </dsp:txXfrm>
    </dsp:sp>
    <dsp:sp modelId="{42429D33-C2F9-454A-BFCC-7328A107C711}">
      <dsp:nvSpPr>
        <dsp:cNvPr id="0" name=""/>
        <dsp:cNvSpPr/>
      </dsp:nvSpPr>
      <dsp:spPr>
        <a:xfrm>
          <a:off x="0" y="4858641"/>
          <a:ext cx="828092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554981D7-574B-4E76-9894-C0A84A622874}">
      <dsp:nvSpPr>
        <dsp:cNvPr id="0" name=""/>
        <dsp:cNvSpPr/>
      </dsp:nvSpPr>
      <dsp:spPr>
        <a:xfrm>
          <a:off x="0" y="4858641"/>
          <a:ext cx="8280920" cy="971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Restoration of intravascular volume and/or blood based on the volume lost should precede induction. </a:t>
          </a:r>
          <a:endParaRPr lang="en-US" sz="2200" kern="1200"/>
        </a:p>
      </dsp:txBody>
      <dsp:txXfrm>
        <a:off x="0" y="4858641"/>
        <a:ext cx="8280920" cy="9711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5D974-00BA-40DC-B45B-116388CFE70E}">
      <dsp:nvSpPr>
        <dsp:cNvPr id="0" name=""/>
        <dsp:cNvSpPr/>
      </dsp:nvSpPr>
      <dsp:spPr>
        <a:xfrm>
          <a:off x="0" y="0"/>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30EFE2-7445-4AE2-8508-5A993992271C}">
      <dsp:nvSpPr>
        <dsp:cNvPr id="0" name=""/>
        <dsp:cNvSpPr/>
      </dsp:nvSpPr>
      <dsp:spPr>
        <a:xfrm>
          <a:off x="0" y="0"/>
          <a:ext cx="8568952" cy="1458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dirty="0"/>
            <a:t>All patients should be assumed to have a significant amount of blood in the stomach and a rapid sequence induction is indicated. </a:t>
          </a:r>
        </a:p>
        <a:p>
          <a:pPr marL="0" lvl="0" indent="0" algn="l" defTabSz="1066800">
            <a:lnSpc>
              <a:spcPct val="90000"/>
            </a:lnSpc>
            <a:spcBef>
              <a:spcPct val="0"/>
            </a:spcBef>
            <a:spcAft>
              <a:spcPct val="35000"/>
            </a:spcAft>
            <a:buNone/>
          </a:pPr>
          <a:endParaRPr lang="en-US" sz="2400" kern="1200" dirty="0"/>
        </a:p>
      </dsp:txBody>
      <dsp:txXfrm>
        <a:off x="0" y="0"/>
        <a:ext cx="8568952" cy="1458161"/>
      </dsp:txXfrm>
    </dsp:sp>
    <dsp:sp modelId="{0AA92E10-F2B6-49A2-8675-A68CA10927BD}">
      <dsp:nvSpPr>
        <dsp:cNvPr id="0" name=""/>
        <dsp:cNvSpPr/>
      </dsp:nvSpPr>
      <dsp:spPr>
        <a:xfrm>
          <a:off x="0" y="1458161"/>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E963E9-E5FA-40B6-8591-F4CA8E4BB122}">
      <dsp:nvSpPr>
        <dsp:cNvPr id="0" name=""/>
        <dsp:cNvSpPr/>
      </dsp:nvSpPr>
      <dsp:spPr>
        <a:xfrm>
          <a:off x="0" y="1458161"/>
          <a:ext cx="8568952" cy="1458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a:t>Care with laryngoscopy is necessary to prevent traumatic dislodgement of any clots.</a:t>
          </a:r>
          <a:endParaRPr lang="en-US" sz="2400" kern="1200"/>
        </a:p>
      </dsp:txBody>
      <dsp:txXfrm>
        <a:off x="0" y="1458161"/>
        <a:ext cx="8568952" cy="1458161"/>
      </dsp:txXfrm>
    </dsp:sp>
    <dsp:sp modelId="{A6C44271-C98C-48F8-BB6B-FE93FE7DC950}">
      <dsp:nvSpPr>
        <dsp:cNvPr id="0" name=""/>
        <dsp:cNvSpPr/>
      </dsp:nvSpPr>
      <dsp:spPr>
        <a:xfrm>
          <a:off x="0" y="2916323"/>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9B499-B8FC-471B-93C6-7B061B14369D}">
      <dsp:nvSpPr>
        <dsp:cNvPr id="0" name=""/>
        <dsp:cNvSpPr/>
      </dsp:nvSpPr>
      <dsp:spPr>
        <a:xfrm>
          <a:off x="0" y="2916323"/>
          <a:ext cx="8568952" cy="1458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a:t>In some patients, an awake intubation to maintain reflexes may be necessary. </a:t>
          </a:r>
          <a:endParaRPr lang="en-US" sz="2400" kern="1200"/>
        </a:p>
      </dsp:txBody>
      <dsp:txXfrm>
        <a:off x="0" y="2916323"/>
        <a:ext cx="8568952" cy="1458161"/>
      </dsp:txXfrm>
    </dsp:sp>
    <dsp:sp modelId="{22D44D7C-8C46-4A34-8DE1-A20DB327EEF8}">
      <dsp:nvSpPr>
        <dsp:cNvPr id="0" name=""/>
        <dsp:cNvSpPr/>
      </dsp:nvSpPr>
      <dsp:spPr>
        <a:xfrm>
          <a:off x="0" y="4374485"/>
          <a:ext cx="856895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C02FA5-463C-4D87-A5F2-C741CD2194F6}">
      <dsp:nvSpPr>
        <dsp:cNvPr id="0" name=""/>
        <dsp:cNvSpPr/>
      </dsp:nvSpPr>
      <dsp:spPr>
        <a:xfrm>
          <a:off x="0" y="4374485"/>
          <a:ext cx="8568952" cy="1458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a:t>At induction of anesthesia, an additional person should be available to provide suctioning of blood from the oropharynx. </a:t>
          </a:r>
          <a:endParaRPr lang="en-US" sz="2400" kern="1200"/>
        </a:p>
      </dsp:txBody>
      <dsp:txXfrm>
        <a:off x="0" y="4374485"/>
        <a:ext cx="8568952" cy="14581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C0303-3402-4216-A167-25CE79FDBEBE}">
      <dsp:nvSpPr>
        <dsp:cNvPr id="0" name=""/>
        <dsp:cNvSpPr/>
      </dsp:nvSpPr>
      <dsp:spPr>
        <a:xfrm>
          <a:off x="0" y="0"/>
          <a:ext cx="8435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56BDB-7926-4721-BF38-D90E61A57898}">
      <dsp:nvSpPr>
        <dsp:cNvPr id="0" name=""/>
        <dsp:cNvSpPr/>
      </dsp:nvSpPr>
      <dsp:spPr>
        <a:xfrm>
          <a:off x="0" y="0"/>
          <a:ext cx="8435280" cy="144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The patient should be placed in a slight head-down position to protect the trachea and glottis from aspiration of blood. </a:t>
          </a:r>
          <a:endParaRPr lang="en-US" sz="2400" kern="1200" dirty="0"/>
        </a:p>
      </dsp:txBody>
      <dsp:txXfrm>
        <a:off x="0" y="0"/>
        <a:ext cx="8435280" cy="1440160"/>
      </dsp:txXfrm>
    </dsp:sp>
    <dsp:sp modelId="{902ADD58-7227-48DD-B738-3D0F4BD0BA8A}">
      <dsp:nvSpPr>
        <dsp:cNvPr id="0" name=""/>
        <dsp:cNvSpPr/>
      </dsp:nvSpPr>
      <dsp:spPr>
        <a:xfrm>
          <a:off x="0" y="1440160"/>
          <a:ext cx="8435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9914E-CC5F-4F15-BBA9-B85BBDB14134}">
      <dsp:nvSpPr>
        <dsp:cNvPr id="0" name=""/>
        <dsp:cNvSpPr/>
      </dsp:nvSpPr>
      <dsp:spPr>
        <a:xfrm>
          <a:off x="0" y="1440160"/>
          <a:ext cx="8435280" cy="144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Gastric decompression is performed to assess for occult blood loss and decrease the risk of subsequent pulmonary aspiration. </a:t>
          </a:r>
        </a:p>
        <a:p>
          <a:pPr marL="0" lvl="0" indent="0" algn="l" defTabSz="1066800">
            <a:lnSpc>
              <a:spcPct val="90000"/>
            </a:lnSpc>
            <a:spcBef>
              <a:spcPct val="0"/>
            </a:spcBef>
            <a:spcAft>
              <a:spcPct val="35000"/>
            </a:spcAft>
            <a:buNone/>
          </a:pPr>
          <a:endParaRPr lang="en-US" sz="2400" kern="1200" dirty="0"/>
        </a:p>
      </dsp:txBody>
      <dsp:txXfrm>
        <a:off x="0" y="1440160"/>
        <a:ext cx="8435280" cy="1440160"/>
      </dsp:txXfrm>
    </dsp:sp>
    <dsp:sp modelId="{7904E7B5-ADE2-41F0-8513-6C9AD581854B}">
      <dsp:nvSpPr>
        <dsp:cNvPr id="0" name=""/>
        <dsp:cNvSpPr/>
      </dsp:nvSpPr>
      <dsp:spPr>
        <a:xfrm>
          <a:off x="0" y="2880320"/>
          <a:ext cx="8435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41E8AC-2F7A-46B0-A44A-DBF354AC74E4}">
      <dsp:nvSpPr>
        <dsp:cNvPr id="0" name=""/>
        <dsp:cNvSpPr/>
      </dsp:nvSpPr>
      <dsp:spPr>
        <a:xfrm>
          <a:off x="0" y="2880320"/>
          <a:ext cx="8435280" cy="144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The induction agent selected is based on the hemodynamics and condition of the patient. </a:t>
          </a:r>
          <a:endParaRPr lang="en-US" sz="2400" kern="1200"/>
        </a:p>
      </dsp:txBody>
      <dsp:txXfrm>
        <a:off x="0" y="2880320"/>
        <a:ext cx="8435280" cy="1440160"/>
      </dsp:txXfrm>
    </dsp:sp>
    <dsp:sp modelId="{69B36977-4751-41F3-BF76-F7C2CE4A2388}">
      <dsp:nvSpPr>
        <dsp:cNvPr id="0" name=""/>
        <dsp:cNvSpPr/>
      </dsp:nvSpPr>
      <dsp:spPr>
        <a:xfrm>
          <a:off x="0" y="4320479"/>
          <a:ext cx="8435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DE91E-63B1-4BE2-835D-F67196C4D9B8}">
      <dsp:nvSpPr>
        <dsp:cNvPr id="0" name=""/>
        <dsp:cNvSpPr/>
      </dsp:nvSpPr>
      <dsp:spPr>
        <a:xfrm>
          <a:off x="0" y="4320480"/>
          <a:ext cx="8435280" cy="144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Emergence and extubation of the trachea should occur after return of protective laryngeal reflexes.</a:t>
          </a:r>
          <a:endParaRPr lang="en-US" sz="2400" kern="1200"/>
        </a:p>
      </dsp:txBody>
      <dsp:txXfrm>
        <a:off x="0" y="4320480"/>
        <a:ext cx="8435280" cy="14401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58438A-4FEA-4109-91AE-677B46F4B560}" type="datetimeFigureOut">
              <a:rPr lang="en-GB" smtClean="0"/>
              <a:t>27/12/2024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9F6D9-E769-42EA-B583-C269A3A664BE}" type="slidenum">
              <a:rPr lang="en-GB" smtClean="0"/>
              <a:t>‹#›</a:t>
            </a:fld>
            <a:endParaRPr lang="en-GB"/>
          </a:p>
        </p:txBody>
      </p:sp>
    </p:spTree>
    <p:extLst>
      <p:ext uri="{BB962C8B-B14F-4D97-AF65-F5344CB8AC3E}">
        <p14:creationId xmlns:p14="http://schemas.microsoft.com/office/powerpoint/2010/main" val="2907383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64639" y="2217420"/>
            <a:ext cx="6014720"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12/27/2024</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14267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12/27/2024</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12601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12/27/2024</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40037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12/27/2024</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61972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12/27/2024</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33772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عنوان، ونص،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143000"/>
          </a:xfrm>
        </p:spPr>
        <p:txBody>
          <a:bodyPr/>
          <a:lstStyle/>
          <a:p>
            <a:r>
              <a:rPr lang="ar-SA"/>
              <a:t>انقر لتحرير نمط العنوان الرئيسي</a:t>
            </a:r>
          </a:p>
        </p:txBody>
      </p:sp>
      <p:sp>
        <p:nvSpPr>
          <p:cNvPr id="3" name="عنصر نائب للنص 2"/>
          <p:cNvSpPr>
            <a:spLocks noGrp="1"/>
          </p:cNvSpPr>
          <p:nvPr>
            <p:ph type="body" sz="half" idx="1"/>
          </p:nvPr>
        </p:nvSpPr>
        <p:spPr>
          <a:xfrm>
            <a:off x="457200" y="1600200"/>
            <a:ext cx="4038600" cy="452596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p:cNvSpPr>
            <a:spLocks noGrp="1"/>
          </p:cNvSpPr>
          <p:nvPr>
            <p:ph sz="half" idx="2"/>
          </p:nvPr>
        </p:nvSpPr>
        <p:spPr>
          <a:xfrm>
            <a:off x="4648200" y="1600200"/>
            <a:ext cx="4038600" cy="452596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Date Placeholder 4">
            <a:extLst>
              <a:ext uri="{FF2B5EF4-FFF2-40B4-BE49-F238E27FC236}">
                <a16:creationId xmlns:a16="http://schemas.microsoft.com/office/drawing/2014/main" id="{161CA542-6333-4C5F-AEE3-06CBC3F0C1A9}"/>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E1A93EB6-75DE-4FEE-9271-F7E7DE36D9FC}"/>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79D51532-6CFF-4F67-9889-C1304CC493A8}"/>
              </a:ext>
            </a:extLst>
          </p:cNvPr>
          <p:cNvSpPr>
            <a:spLocks noGrp="1" noChangeArrowheads="1"/>
          </p:cNvSpPr>
          <p:nvPr>
            <p:ph type="sldNum" sz="quarter" idx="12"/>
          </p:nvPr>
        </p:nvSpPr>
        <p:spPr/>
        <p:txBody>
          <a:bodyPr/>
          <a:lstStyle>
            <a:lvl1pPr>
              <a:defRPr/>
            </a:lvl1pPr>
          </a:lstStyle>
          <a:p>
            <a:fld id="{E2576C8F-5354-4A34-BE49-E6C275F9ABA2}" type="slidenum">
              <a:rPr lang="en-US" altLang="en-US"/>
              <a:pPr/>
              <a:t>‹#›</a:t>
            </a:fld>
            <a:endParaRPr lang="en-US" altLang="en-US"/>
          </a:p>
        </p:txBody>
      </p:sp>
    </p:spTree>
    <p:extLst>
      <p:ext uri="{BB962C8B-B14F-4D97-AF65-F5344CB8AC3E}">
        <p14:creationId xmlns:p14="http://schemas.microsoft.com/office/powerpoint/2010/main" val="405835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560FAB-560A-46E2-8879-A4C07D9B9E0A}" type="slidenum">
              <a:rPr lang="ar-SA"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2666364" y="262890"/>
            <a:ext cx="3811270" cy="513080"/>
          </a:xfrm>
          <a:prstGeom prst="rect">
            <a:avLst/>
          </a:prstGeom>
        </p:spPr>
        <p:txBody>
          <a:bodyPr wrap="square" lIns="0" tIns="0" rIns="0" bIns="0">
            <a:spAutoFit/>
          </a:bodyPr>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5940" y="1617980"/>
            <a:ext cx="6743065" cy="4368800"/>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12/27/2024</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51509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72" r:id="rId6"/>
    <p:sldLayoutId id="2147483773"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2890"/>
            <a:ext cx="8496944" cy="1169551"/>
          </a:xfrm>
        </p:spPr>
        <p:txBody>
          <a:bodyPr/>
          <a:lstStyle/>
          <a:p>
            <a:pPr algn="ctr"/>
            <a:r>
              <a:rPr lang="en-GB" sz="4400" b="1" dirty="0">
                <a:solidFill>
                  <a:srgbClr val="FFFF00"/>
                </a:solidFill>
              </a:rPr>
              <a:t>Hyperbaric Oxygen Therapy</a:t>
            </a:r>
            <a:br>
              <a:rPr lang="en-GB" dirty="0"/>
            </a:br>
            <a:endParaRPr lang="en-GB" dirty="0"/>
          </a:p>
        </p:txBody>
      </p:sp>
      <p:sp>
        <p:nvSpPr>
          <p:cNvPr id="3" name="Content Placeholder 2"/>
          <p:cNvSpPr>
            <a:spLocks noGrp="1"/>
          </p:cNvSpPr>
          <p:nvPr>
            <p:ph type="body" idx="1"/>
          </p:nvPr>
        </p:nvSpPr>
        <p:spPr>
          <a:xfrm>
            <a:off x="251520" y="1412776"/>
            <a:ext cx="7027485" cy="5445224"/>
          </a:xfrm>
        </p:spPr>
        <p:txBody>
          <a:bodyPr>
            <a:normAutofit lnSpcReduction="10000"/>
          </a:bodyPr>
          <a:lstStyle/>
          <a:p>
            <a:pPr marL="469900" indent="-457200">
              <a:spcBef>
                <a:spcPts val="700"/>
              </a:spcBef>
              <a:buClr>
                <a:schemeClr val="tx2"/>
              </a:buClr>
              <a:buSzPct val="84615"/>
              <a:buFont typeface="Arial" pitchFamily="34" charset="0"/>
              <a:buChar char="•"/>
              <a:tabLst>
                <a:tab pos="287020" algn="l"/>
              </a:tabLst>
            </a:pPr>
            <a:r>
              <a:rPr lang="en-GB" sz="2400" b="1" dirty="0">
                <a:solidFill>
                  <a:prstClr val="black"/>
                </a:solidFill>
                <a:latin typeface="Times New Roman" pitchFamily="18" charset="0"/>
                <a:cs typeface="Times New Roman" pitchFamily="18" charset="0"/>
              </a:rPr>
              <a:t>Definition</a:t>
            </a:r>
          </a:p>
          <a:p>
            <a:pPr marL="469900" indent="-457200">
              <a:spcBef>
                <a:spcPts val="700"/>
              </a:spcBef>
              <a:buClr>
                <a:schemeClr val="tx2"/>
              </a:buClr>
              <a:buSzPct val="84615"/>
              <a:buFont typeface="Arial" pitchFamily="34" charset="0"/>
              <a:buChar char="•"/>
              <a:tabLst>
                <a:tab pos="287020" algn="l"/>
              </a:tabLst>
            </a:pPr>
            <a:endParaRPr lang="en-GB" sz="2400" b="1" dirty="0">
              <a:solidFill>
                <a:prstClr val="black"/>
              </a:solidFill>
              <a:latin typeface="Times New Roman" pitchFamily="18" charset="0"/>
              <a:cs typeface="Times New Roman" pitchFamily="18" charset="0"/>
            </a:endParaRPr>
          </a:p>
          <a:p>
            <a:pPr marL="469900" indent="-457200">
              <a:spcBef>
                <a:spcPts val="605"/>
              </a:spcBef>
              <a:buClr>
                <a:schemeClr val="tx2"/>
              </a:buClr>
              <a:buSzPct val="84615"/>
              <a:buFont typeface="Arial" pitchFamily="34" charset="0"/>
              <a:buChar char="•"/>
              <a:tabLst>
                <a:tab pos="287020" algn="l"/>
              </a:tabLst>
            </a:pPr>
            <a:r>
              <a:rPr lang="en-GB" sz="2400" b="1" spc="5" dirty="0">
                <a:solidFill>
                  <a:prstClr val="black"/>
                </a:solidFill>
                <a:latin typeface="Times New Roman" pitchFamily="18" charset="0"/>
                <a:cs typeface="Times New Roman" pitchFamily="18" charset="0"/>
              </a:rPr>
              <a:t>History</a:t>
            </a:r>
            <a:endParaRPr lang="en-GB" sz="2400" b="1" dirty="0">
              <a:solidFill>
                <a:prstClr val="black"/>
              </a:solidFill>
              <a:latin typeface="Times New Roman" pitchFamily="18" charset="0"/>
              <a:cs typeface="Times New Roman" pitchFamily="18" charset="0"/>
            </a:endParaRPr>
          </a:p>
          <a:p>
            <a:pPr marL="469900" indent="-457200">
              <a:spcBef>
                <a:spcPts val="600"/>
              </a:spcBef>
              <a:buClr>
                <a:schemeClr val="tx2"/>
              </a:buClr>
              <a:buSzPct val="84615"/>
              <a:buFont typeface="Arial" pitchFamily="34" charset="0"/>
              <a:buChar char="•"/>
              <a:tabLst>
                <a:tab pos="287020" algn="l"/>
              </a:tabLst>
            </a:pPr>
            <a:endParaRPr lang="en-GB" sz="2400" b="1" spc="-5" dirty="0">
              <a:solidFill>
                <a:prstClr val="black"/>
              </a:solidFill>
              <a:latin typeface="Times New Roman" pitchFamily="18" charset="0"/>
              <a:cs typeface="Times New Roman" pitchFamily="18" charset="0"/>
            </a:endParaRPr>
          </a:p>
          <a:p>
            <a:pPr marL="469900" indent="-457200">
              <a:spcBef>
                <a:spcPts val="600"/>
              </a:spcBef>
              <a:buClr>
                <a:schemeClr val="tx2"/>
              </a:buClr>
              <a:buSzPct val="84615"/>
              <a:buFont typeface="Arial" pitchFamily="34" charset="0"/>
              <a:buChar char="•"/>
              <a:tabLst>
                <a:tab pos="287020" algn="l"/>
              </a:tabLst>
            </a:pPr>
            <a:r>
              <a:rPr lang="en-GB" sz="2400" b="1" spc="-5" dirty="0">
                <a:solidFill>
                  <a:prstClr val="black"/>
                </a:solidFill>
                <a:latin typeface="Times New Roman" pitchFamily="18" charset="0"/>
                <a:cs typeface="Times New Roman" pitchFamily="18" charset="0"/>
              </a:rPr>
              <a:t>Mechanisms  of HBO</a:t>
            </a:r>
          </a:p>
          <a:p>
            <a:pPr marL="469900" indent="-457200">
              <a:spcBef>
                <a:spcPts val="600"/>
              </a:spcBef>
              <a:buClr>
                <a:schemeClr val="tx2"/>
              </a:buClr>
              <a:buSzPct val="84615"/>
              <a:buFont typeface="Arial" pitchFamily="34" charset="0"/>
              <a:buChar char="•"/>
              <a:tabLst>
                <a:tab pos="287020" algn="l"/>
              </a:tabLst>
            </a:pPr>
            <a:endParaRPr lang="en-GB" sz="2400" b="1" spc="-5" dirty="0">
              <a:solidFill>
                <a:prstClr val="black"/>
              </a:solidFill>
              <a:latin typeface="Times New Roman" pitchFamily="18" charset="0"/>
              <a:cs typeface="Times New Roman" pitchFamily="18" charset="0"/>
            </a:endParaRPr>
          </a:p>
          <a:p>
            <a:pPr marL="469900" indent="-457200">
              <a:spcBef>
                <a:spcPts val="600"/>
              </a:spcBef>
              <a:buClr>
                <a:schemeClr val="tx2"/>
              </a:buClr>
              <a:buSzPct val="84615"/>
              <a:buFont typeface="Arial" pitchFamily="34" charset="0"/>
              <a:buChar char="•"/>
              <a:tabLst>
                <a:tab pos="287020" algn="l"/>
              </a:tabLst>
            </a:pPr>
            <a:r>
              <a:rPr lang="en-GB" sz="2400" b="1" spc="-5" dirty="0">
                <a:solidFill>
                  <a:prstClr val="black"/>
                </a:solidFill>
                <a:latin typeface="Times New Roman" pitchFamily="18" charset="0"/>
                <a:cs typeface="Times New Roman" pitchFamily="18" charset="0"/>
              </a:rPr>
              <a:t>Types of HBO</a:t>
            </a:r>
            <a:endParaRPr lang="en-GB" sz="2400" b="1" dirty="0">
              <a:solidFill>
                <a:prstClr val="black"/>
              </a:solidFill>
              <a:latin typeface="Times New Roman" pitchFamily="18" charset="0"/>
              <a:cs typeface="Times New Roman" pitchFamily="18" charset="0"/>
            </a:endParaRPr>
          </a:p>
          <a:p>
            <a:pPr marL="469900" indent="-457200">
              <a:spcBef>
                <a:spcPts val="600"/>
              </a:spcBef>
              <a:buClr>
                <a:schemeClr val="tx2"/>
              </a:buClr>
              <a:buSzPct val="84615"/>
              <a:buFont typeface="Arial" pitchFamily="34" charset="0"/>
              <a:buChar char="•"/>
              <a:tabLst>
                <a:tab pos="287020" algn="l"/>
              </a:tabLst>
            </a:pPr>
            <a:endParaRPr lang="en-GB" sz="2400" b="1" spc="-5" dirty="0">
              <a:solidFill>
                <a:prstClr val="black"/>
              </a:solidFill>
              <a:latin typeface="Times New Roman" pitchFamily="18" charset="0"/>
              <a:cs typeface="Times New Roman" pitchFamily="18" charset="0"/>
            </a:endParaRPr>
          </a:p>
          <a:p>
            <a:pPr marL="469900" indent="-457200">
              <a:spcBef>
                <a:spcPts val="600"/>
              </a:spcBef>
              <a:buClr>
                <a:schemeClr val="tx2"/>
              </a:buClr>
              <a:buSzPct val="84615"/>
              <a:buFont typeface="Arial" pitchFamily="34" charset="0"/>
              <a:buChar char="•"/>
              <a:tabLst>
                <a:tab pos="287020" algn="l"/>
              </a:tabLst>
            </a:pPr>
            <a:r>
              <a:rPr lang="en-GB" sz="2400" b="1" spc="-5" dirty="0">
                <a:solidFill>
                  <a:prstClr val="black"/>
                </a:solidFill>
                <a:latin typeface="Times New Roman" pitchFamily="18" charset="0"/>
                <a:cs typeface="Times New Roman" pitchFamily="18" charset="0"/>
              </a:rPr>
              <a:t>Indications</a:t>
            </a:r>
          </a:p>
          <a:p>
            <a:pPr marL="469900" indent="-457200">
              <a:spcBef>
                <a:spcPts val="600"/>
              </a:spcBef>
              <a:buClr>
                <a:schemeClr val="tx2"/>
              </a:buClr>
              <a:buSzPct val="84615"/>
              <a:buFont typeface="Arial" pitchFamily="34" charset="0"/>
              <a:buChar char="•"/>
              <a:tabLst>
                <a:tab pos="287020" algn="l"/>
              </a:tabLst>
            </a:pPr>
            <a:endParaRPr lang="en-GB" sz="2400" b="1" dirty="0">
              <a:solidFill>
                <a:prstClr val="black"/>
              </a:solidFill>
              <a:latin typeface="Times New Roman" pitchFamily="18" charset="0"/>
              <a:cs typeface="Times New Roman" pitchFamily="18" charset="0"/>
            </a:endParaRPr>
          </a:p>
          <a:p>
            <a:pPr marL="469900" indent="-457200">
              <a:spcBef>
                <a:spcPts val="600"/>
              </a:spcBef>
              <a:buClr>
                <a:schemeClr val="tx2"/>
              </a:buClr>
              <a:buSzPct val="84615"/>
              <a:buFont typeface="Arial" pitchFamily="34" charset="0"/>
              <a:buChar char="•"/>
              <a:tabLst>
                <a:tab pos="287020" algn="l"/>
              </a:tabLst>
            </a:pPr>
            <a:r>
              <a:rPr lang="en-GB" sz="2400" b="1" dirty="0">
                <a:solidFill>
                  <a:prstClr val="black"/>
                </a:solidFill>
                <a:latin typeface="Times New Roman" pitchFamily="18" charset="0"/>
                <a:cs typeface="Times New Roman" pitchFamily="18" charset="0"/>
              </a:rPr>
              <a:t>Contra</a:t>
            </a:r>
            <a:r>
              <a:rPr lang="en-GB" sz="2400" b="1" spc="-35" dirty="0">
                <a:solidFill>
                  <a:prstClr val="black"/>
                </a:solidFill>
                <a:latin typeface="Times New Roman" pitchFamily="18" charset="0"/>
                <a:cs typeface="Times New Roman" pitchFamily="18" charset="0"/>
              </a:rPr>
              <a:t> </a:t>
            </a:r>
            <a:r>
              <a:rPr lang="en-GB" sz="2400" b="1" spc="-5" dirty="0">
                <a:solidFill>
                  <a:prstClr val="black"/>
                </a:solidFill>
                <a:latin typeface="Times New Roman" pitchFamily="18" charset="0"/>
                <a:cs typeface="Times New Roman" pitchFamily="18" charset="0"/>
              </a:rPr>
              <a:t>Indications</a:t>
            </a:r>
            <a:endParaRPr lang="en-GB" sz="2400" b="1" dirty="0">
              <a:solidFill>
                <a:prstClr val="black"/>
              </a:solidFill>
              <a:latin typeface="Times New Roman" pitchFamily="18" charset="0"/>
              <a:cs typeface="Times New Roman" pitchFamily="18" charset="0"/>
            </a:endParaRPr>
          </a:p>
          <a:p>
            <a:pPr marL="469900" indent="-457200">
              <a:spcBef>
                <a:spcPts val="600"/>
              </a:spcBef>
              <a:buClr>
                <a:schemeClr val="tx2"/>
              </a:buClr>
              <a:buSzPct val="84615"/>
              <a:buFont typeface="Arial" pitchFamily="34" charset="0"/>
              <a:buChar char="•"/>
              <a:tabLst>
                <a:tab pos="287020" algn="l"/>
              </a:tabLst>
            </a:pPr>
            <a:endParaRPr lang="en-GB" sz="2400" b="1" spc="-5" dirty="0">
              <a:solidFill>
                <a:prstClr val="black"/>
              </a:solidFill>
              <a:latin typeface="Times New Roman" pitchFamily="18" charset="0"/>
              <a:cs typeface="Times New Roman" pitchFamily="18" charset="0"/>
            </a:endParaRPr>
          </a:p>
          <a:p>
            <a:pPr marL="469900" indent="-457200">
              <a:spcBef>
                <a:spcPts val="600"/>
              </a:spcBef>
              <a:buClr>
                <a:schemeClr val="tx2"/>
              </a:buClr>
              <a:buSzPct val="84615"/>
              <a:buFont typeface="Arial" pitchFamily="34" charset="0"/>
              <a:buChar char="•"/>
              <a:tabLst>
                <a:tab pos="287020" algn="l"/>
              </a:tabLst>
            </a:pPr>
            <a:r>
              <a:rPr lang="en-GB" sz="2400" b="1" spc="-5" dirty="0">
                <a:solidFill>
                  <a:prstClr val="black"/>
                </a:solidFill>
                <a:latin typeface="Times New Roman" pitchFamily="18" charset="0"/>
                <a:cs typeface="Times New Roman" pitchFamily="18" charset="0"/>
              </a:rPr>
              <a:t>Complications</a:t>
            </a:r>
            <a:endParaRPr lang="en-GB" sz="2400" b="1" dirty="0">
              <a:solidFill>
                <a:prstClr val="black"/>
              </a:solidFill>
              <a:latin typeface="Times New Roman" pitchFamily="18" charset="0"/>
              <a:cs typeface="Times New Roman" pitchFamily="18" charset="0"/>
            </a:endParaRPr>
          </a:p>
          <a:p>
            <a:pPr marL="0" indent="0">
              <a:buClr>
                <a:schemeClr val="tx2"/>
              </a:buClr>
              <a:buNone/>
            </a:pP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204864"/>
            <a:ext cx="404235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0998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
          </p:nvPr>
        </p:nvSpPr>
        <p:spPr>
          <a:xfrm>
            <a:off x="539552" y="836712"/>
            <a:ext cx="8147248" cy="677108"/>
          </a:xfrm>
        </p:spPr>
        <p:txBody>
          <a:bodyPr/>
          <a:lstStyle/>
          <a:p>
            <a:pPr algn="ctr"/>
            <a:r>
              <a:rPr lang="en-GB" sz="4400" b="1" dirty="0" err="1">
                <a:solidFill>
                  <a:srgbClr val="FFFF00"/>
                </a:solidFill>
                <a:latin typeface="Times New Roman" pitchFamily="18" charset="0"/>
                <a:cs typeface="Times New Roman" pitchFamily="18" charset="0"/>
              </a:rPr>
              <a:t>Multiplace</a:t>
            </a:r>
            <a:endParaRPr lang="en-GB" sz="4400" b="1" dirty="0">
              <a:solidFill>
                <a:srgbClr val="FFFF00"/>
              </a:solidFill>
              <a:latin typeface="Times New Roman" pitchFamily="18" charset="0"/>
              <a:cs typeface="Times New Roman" pitchFamily="18" charset="0"/>
            </a:endParaRPr>
          </a:p>
        </p:txBody>
      </p:sp>
      <p:pic>
        <p:nvPicPr>
          <p:cNvPr id="3074"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2060848"/>
            <a:ext cx="5553474"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2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02359"/>
            <a:ext cx="8220908" cy="4321696"/>
          </a:xfrm>
          <a:prstGeom prst="rect">
            <a:avLst/>
          </a:prstGeom>
        </p:spPr>
        <p:txBody>
          <a:bodyPr vert="horz" wrap="square" lIns="0" tIns="88900" rIns="0" bIns="0" rtlCol="0">
            <a:spAutoFit/>
          </a:bodyPr>
          <a:lstStyle/>
          <a:p>
            <a:pPr marL="469900" indent="-457200">
              <a:spcBef>
                <a:spcPts val="700"/>
              </a:spcBef>
              <a:buClr>
                <a:srgbClr val="FFFF00"/>
              </a:buClr>
              <a:buSzPct val="83928"/>
              <a:buFont typeface="Arial" pitchFamily="34" charset="0"/>
              <a:buChar char="•"/>
              <a:tabLst>
                <a:tab pos="287020" algn="l"/>
              </a:tabLst>
            </a:pPr>
            <a:r>
              <a:rPr sz="2400" spc="-10" dirty="0">
                <a:solidFill>
                  <a:prstClr val="black"/>
                </a:solidFill>
                <a:latin typeface="Times New Roman" pitchFamily="18" charset="0"/>
                <a:cs typeface="Times New Roman" pitchFamily="18" charset="0"/>
              </a:rPr>
              <a:t>Initial </a:t>
            </a:r>
            <a:r>
              <a:rPr sz="2400" spc="-5" dirty="0">
                <a:solidFill>
                  <a:prstClr val="black"/>
                </a:solidFill>
                <a:latin typeface="Times New Roman" pitchFamily="18" charset="0"/>
                <a:cs typeface="Times New Roman" pitchFamily="18" charset="0"/>
              </a:rPr>
              <a:t>compression for 30</a:t>
            </a:r>
            <a:r>
              <a:rPr sz="240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minutes</a:t>
            </a:r>
            <a:endParaRPr sz="2400" dirty="0">
              <a:solidFill>
                <a:prstClr val="black"/>
              </a:solidFill>
              <a:latin typeface="Times New Roman" pitchFamily="18" charset="0"/>
              <a:cs typeface="Times New Roman" pitchFamily="18" charset="0"/>
            </a:endParaRPr>
          </a:p>
          <a:p>
            <a:pPr marL="469265" marR="5080" indent="-457200">
              <a:spcBef>
                <a:spcPts val="605"/>
              </a:spcBef>
              <a:buClr>
                <a:srgbClr val="FFFF00"/>
              </a:buClr>
              <a:buSzPct val="83928"/>
              <a:buFont typeface="Arial" pitchFamily="34" charset="0"/>
              <a:buChar char="•"/>
              <a:tabLst>
                <a:tab pos="287020" algn="l"/>
              </a:tabLst>
            </a:pPr>
            <a:r>
              <a:rPr sz="2400" spc="-10" dirty="0">
                <a:solidFill>
                  <a:prstClr val="black"/>
                </a:solidFill>
                <a:latin typeface="Times New Roman" pitchFamily="18" charset="0"/>
                <a:cs typeface="Times New Roman" pitchFamily="18" charset="0"/>
              </a:rPr>
              <a:t>Treatment </a:t>
            </a:r>
            <a:r>
              <a:rPr sz="2400" spc="-5" dirty="0">
                <a:solidFill>
                  <a:prstClr val="black"/>
                </a:solidFill>
                <a:latin typeface="Times New Roman" pitchFamily="18" charset="0"/>
                <a:cs typeface="Times New Roman" pitchFamily="18" charset="0"/>
              </a:rPr>
              <a:t>for 90 minutes </a:t>
            </a:r>
            <a:r>
              <a:rPr sz="2400" spc="-10" dirty="0">
                <a:solidFill>
                  <a:prstClr val="black"/>
                </a:solidFill>
                <a:latin typeface="Times New Roman" pitchFamily="18" charset="0"/>
                <a:cs typeface="Times New Roman" pitchFamily="18" charset="0"/>
              </a:rPr>
              <a:t>with </a:t>
            </a:r>
            <a:r>
              <a:rPr sz="2400" spc="-5" dirty="0">
                <a:solidFill>
                  <a:prstClr val="black"/>
                </a:solidFill>
                <a:latin typeface="Times New Roman" pitchFamily="18" charset="0"/>
                <a:cs typeface="Times New Roman" pitchFamily="18" charset="0"/>
              </a:rPr>
              <a:t>air </a:t>
            </a:r>
            <a:r>
              <a:rPr sz="2400" spc="-10" dirty="0">
                <a:solidFill>
                  <a:prstClr val="black"/>
                </a:solidFill>
                <a:latin typeface="Times New Roman" pitchFamily="18" charset="0"/>
                <a:cs typeface="Times New Roman" pitchFamily="18" charset="0"/>
              </a:rPr>
              <a:t>breaks (10  </a:t>
            </a:r>
            <a:r>
              <a:rPr sz="2400" spc="-5" dirty="0">
                <a:solidFill>
                  <a:prstClr val="black"/>
                </a:solidFill>
                <a:latin typeface="Times New Roman" pitchFamily="18" charset="0"/>
                <a:cs typeface="Times New Roman" pitchFamily="18" charset="0"/>
              </a:rPr>
              <a:t>minutes </a:t>
            </a:r>
            <a:r>
              <a:rPr sz="2400" dirty="0">
                <a:solidFill>
                  <a:prstClr val="black"/>
                </a:solidFill>
                <a:latin typeface="Times New Roman" pitchFamily="18" charset="0"/>
                <a:cs typeface="Times New Roman" pitchFamily="18" charset="0"/>
              </a:rPr>
              <a:t>every </a:t>
            </a:r>
            <a:r>
              <a:rPr sz="2400" spc="-5" dirty="0">
                <a:solidFill>
                  <a:prstClr val="black"/>
                </a:solidFill>
                <a:latin typeface="Times New Roman" pitchFamily="18" charset="0"/>
                <a:cs typeface="Times New Roman" pitchFamily="18" charset="0"/>
              </a:rPr>
              <a:t>30 minutes is</a:t>
            </a:r>
            <a:r>
              <a:rPr sz="2400" spc="-45"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standard)</a:t>
            </a:r>
            <a:endParaRPr sz="2400" dirty="0">
              <a:solidFill>
                <a:prstClr val="black"/>
              </a:solidFill>
              <a:latin typeface="Times New Roman" pitchFamily="18" charset="0"/>
              <a:cs typeface="Times New Roman" pitchFamily="18" charset="0"/>
            </a:endParaRPr>
          </a:p>
          <a:p>
            <a:pPr marL="469900" indent="-457200">
              <a:spcBef>
                <a:spcPts val="600"/>
              </a:spcBef>
              <a:buClr>
                <a:srgbClr val="FFFF00"/>
              </a:buClr>
              <a:buSzPct val="83928"/>
              <a:buFont typeface="Arial" pitchFamily="34" charset="0"/>
              <a:buChar char="•"/>
              <a:tabLst>
                <a:tab pos="287020" algn="l"/>
              </a:tabLst>
            </a:pPr>
            <a:r>
              <a:rPr sz="2400" spc="-5" dirty="0">
                <a:solidFill>
                  <a:prstClr val="black"/>
                </a:solidFill>
                <a:latin typeface="Times New Roman" pitchFamily="18" charset="0"/>
                <a:cs typeface="Times New Roman" pitchFamily="18" charset="0"/>
              </a:rPr>
              <a:t>Decompression for 30</a:t>
            </a:r>
            <a:r>
              <a:rPr sz="2400" spc="1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minutes</a:t>
            </a:r>
            <a:endParaRPr lang="en-GB" sz="2400" spc="-5" dirty="0">
              <a:solidFill>
                <a:prstClr val="black"/>
              </a:solidFill>
              <a:latin typeface="Times New Roman" pitchFamily="18" charset="0"/>
              <a:cs typeface="Times New Roman" pitchFamily="18" charset="0"/>
            </a:endParaRPr>
          </a:p>
          <a:p>
            <a:pPr marL="469900" indent="-457200">
              <a:spcBef>
                <a:spcPts val="600"/>
              </a:spcBef>
              <a:buClr>
                <a:srgbClr val="FFFF00"/>
              </a:buClr>
              <a:buSzPct val="83928"/>
              <a:buFont typeface="Arial" pitchFamily="34" charset="0"/>
              <a:buChar char="•"/>
              <a:tabLst>
                <a:tab pos="287020" algn="l"/>
              </a:tabLst>
            </a:pPr>
            <a:endParaRPr sz="2400" dirty="0">
              <a:solidFill>
                <a:prstClr val="black"/>
              </a:solidFill>
              <a:latin typeface="Times New Roman" pitchFamily="18" charset="0"/>
              <a:cs typeface="Times New Roman" pitchFamily="18" charset="0"/>
            </a:endParaRPr>
          </a:p>
          <a:p>
            <a:pPr marL="469900" indent="-457200">
              <a:spcBef>
                <a:spcPts val="600"/>
              </a:spcBef>
              <a:buClr>
                <a:srgbClr val="FFFF00"/>
              </a:buClr>
              <a:buSzPct val="83928"/>
              <a:buFont typeface="Arial" pitchFamily="34" charset="0"/>
              <a:buChar char="•"/>
              <a:tabLst>
                <a:tab pos="287020" algn="l"/>
              </a:tabLst>
            </a:pPr>
            <a:r>
              <a:rPr sz="2400" spc="-5" dirty="0">
                <a:solidFill>
                  <a:prstClr val="black"/>
                </a:solidFill>
                <a:latin typeface="Times New Roman" pitchFamily="18" charset="0"/>
                <a:cs typeface="Times New Roman" pitchFamily="18" charset="0"/>
              </a:rPr>
              <a:t>All regimens </a:t>
            </a:r>
            <a:r>
              <a:rPr sz="2400" spc="-10" dirty="0">
                <a:solidFill>
                  <a:prstClr val="black"/>
                </a:solidFill>
                <a:latin typeface="Times New Roman" pitchFamily="18" charset="0"/>
                <a:cs typeface="Times New Roman" pitchFamily="18" charset="0"/>
              </a:rPr>
              <a:t>use </a:t>
            </a:r>
            <a:r>
              <a:rPr sz="2400" spc="-5" dirty="0">
                <a:solidFill>
                  <a:prstClr val="black"/>
                </a:solidFill>
                <a:latin typeface="Times New Roman" pitchFamily="18" charset="0"/>
                <a:cs typeface="Times New Roman" pitchFamily="18" charset="0"/>
              </a:rPr>
              <a:t>100%</a:t>
            </a:r>
            <a:r>
              <a:rPr sz="2400" spc="-30" dirty="0">
                <a:solidFill>
                  <a:prstClr val="black"/>
                </a:solidFill>
                <a:latin typeface="Times New Roman" pitchFamily="18" charset="0"/>
                <a:cs typeface="Times New Roman" pitchFamily="18" charset="0"/>
              </a:rPr>
              <a:t> </a:t>
            </a:r>
            <a:r>
              <a:rPr sz="2400" spc="-10" dirty="0">
                <a:solidFill>
                  <a:prstClr val="black"/>
                </a:solidFill>
                <a:latin typeface="Times New Roman" pitchFamily="18" charset="0"/>
                <a:cs typeface="Times New Roman" pitchFamily="18" charset="0"/>
              </a:rPr>
              <a:t>O2</a:t>
            </a:r>
            <a:endParaRPr sz="2400" dirty="0">
              <a:solidFill>
                <a:prstClr val="black"/>
              </a:solidFill>
              <a:latin typeface="Times New Roman" pitchFamily="18" charset="0"/>
              <a:cs typeface="Times New Roman" pitchFamily="18" charset="0"/>
            </a:endParaRPr>
          </a:p>
          <a:p>
            <a:pPr marL="469900" indent="-457200">
              <a:spcBef>
                <a:spcPts val="600"/>
              </a:spcBef>
              <a:buClr>
                <a:srgbClr val="FFFF00"/>
              </a:buClr>
              <a:buSzPct val="83928"/>
              <a:buFont typeface="Arial" pitchFamily="34" charset="0"/>
              <a:buChar char="•"/>
              <a:tabLst>
                <a:tab pos="287020" algn="l"/>
              </a:tabLst>
            </a:pPr>
            <a:endParaRPr lang="en-GB" sz="2400" spc="-5" dirty="0">
              <a:solidFill>
                <a:prstClr val="black"/>
              </a:solidFill>
              <a:latin typeface="Times New Roman" pitchFamily="18" charset="0"/>
              <a:cs typeface="Times New Roman" pitchFamily="18" charset="0"/>
            </a:endParaRPr>
          </a:p>
          <a:p>
            <a:pPr marL="469900" indent="-457200">
              <a:spcBef>
                <a:spcPts val="600"/>
              </a:spcBef>
              <a:buClr>
                <a:srgbClr val="FFFF00"/>
              </a:buClr>
              <a:buSzPct val="83928"/>
              <a:buFont typeface="Arial" pitchFamily="34" charset="0"/>
              <a:buChar char="•"/>
              <a:tabLst>
                <a:tab pos="287020" algn="l"/>
              </a:tabLst>
            </a:pPr>
            <a:r>
              <a:rPr sz="2400" spc="-5" dirty="0">
                <a:solidFill>
                  <a:prstClr val="black"/>
                </a:solidFill>
                <a:latin typeface="Times New Roman" pitchFamily="18" charset="0"/>
                <a:cs typeface="Times New Roman" pitchFamily="18" charset="0"/>
              </a:rPr>
              <a:t>Pressure</a:t>
            </a:r>
            <a:r>
              <a:rPr sz="2400" spc="-2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-Most </a:t>
            </a:r>
            <a:r>
              <a:rPr sz="2400" spc="-10" dirty="0">
                <a:solidFill>
                  <a:prstClr val="black"/>
                </a:solidFill>
                <a:latin typeface="Times New Roman" pitchFamily="18" charset="0"/>
                <a:cs typeface="Times New Roman" pitchFamily="18" charset="0"/>
              </a:rPr>
              <a:t>use </a:t>
            </a:r>
            <a:r>
              <a:rPr sz="2400" spc="-5" dirty="0">
                <a:solidFill>
                  <a:prstClr val="black"/>
                </a:solidFill>
                <a:latin typeface="Times New Roman" pitchFamily="18" charset="0"/>
                <a:cs typeface="Times New Roman" pitchFamily="18" charset="0"/>
              </a:rPr>
              <a:t>2.4 atm</a:t>
            </a:r>
            <a:endParaRPr sz="2400" dirty="0">
              <a:solidFill>
                <a:prstClr val="black"/>
              </a:solidFill>
              <a:latin typeface="Times New Roman" pitchFamily="18" charset="0"/>
              <a:cs typeface="Times New Roman" pitchFamily="18" charset="0"/>
            </a:endParaRPr>
          </a:p>
          <a:p>
            <a:pPr marL="1246505" lvl="1" indent="-457200">
              <a:spcBef>
                <a:spcPts val="300"/>
              </a:spcBef>
              <a:buClr>
                <a:srgbClr val="FFFF00"/>
              </a:buClr>
              <a:buSzPct val="83928"/>
              <a:buFont typeface="Arial" pitchFamily="34" charset="0"/>
              <a:buChar char="•"/>
              <a:tabLst>
                <a:tab pos="1019175" algn="l"/>
              </a:tabLst>
            </a:pPr>
            <a:r>
              <a:rPr lang="en-GB" sz="2400" spc="-5"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Maximum tolerated is 3</a:t>
            </a:r>
            <a:r>
              <a:rPr sz="2400" spc="-2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atm</a:t>
            </a:r>
            <a:endParaRPr sz="2400" dirty="0">
              <a:solidFill>
                <a:prstClr val="black"/>
              </a:solidFill>
              <a:latin typeface="Times New Roman" pitchFamily="18" charset="0"/>
              <a:cs typeface="Times New Roman" pitchFamily="18" charset="0"/>
            </a:endParaRPr>
          </a:p>
          <a:p>
            <a:pPr marL="1246505" lvl="1" indent="-457200">
              <a:spcBef>
                <a:spcPts val="305"/>
              </a:spcBef>
              <a:buClr>
                <a:srgbClr val="FFFF00"/>
              </a:buClr>
              <a:buSzPct val="83928"/>
              <a:buFont typeface="Arial" pitchFamily="34" charset="0"/>
              <a:buChar char="•"/>
              <a:tabLst>
                <a:tab pos="1019175" algn="l"/>
              </a:tabLst>
            </a:pPr>
            <a:r>
              <a:rPr lang="en-GB" sz="2400" spc="-5"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4 atm induces</a:t>
            </a:r>
            <a:r>
              <a:rPr sz="2400" spc="-3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seizures</a:t>
            </a:r>
            <a:endParaRPr sz="2400" dirty="0">
              <a:solidFill>
                <a:prstClr val="black"/>
              </a:solidFill>
              <a:latin typeface="Times New Roman" pitchFamily="18" charset="0"/>
              <a:cs typeface="Times New Roman" pitchFamily="18" charset="0"/>
            </a:endParaRPr>
          </a:p>
        </p:txBody>
      </p:sp>
      <p:sp>
        <p:nvSpPr>
          <p:cNvPr id="4" name="object 4"/>
          <p:cNvSpPr txBox="1">
            <a:spLocks noGrp="1"/>
          </p:cNvSpPr>
          <p:nvPr>
            <p:ph type="title"/>
          </p:nvPr>
        </p:nvSpPr>
        <p:spPr>
          <a:xfrm>
            <a:off x="179512" y="410290"/>
            <a:ext cx="8568952" cy="689932"/>
          </a:xfrm>
          <a:prstGeom prst="rect">
            <a:avLst/>
          </a:prstGeom>
        </p:spPr>
        <p:txBody>
          <a:bodyPr vert="horz" wrap="square" lIns="0" tIns="12700" rIns="0" bIns="0" rtlCol="0">
            <a:spAutoFit/>
          </a:bodyPr>
          <a:lstStyle/>
          <a:p>
            <a:pPr marL="0" indent="0" algn="ctr">
              <a:lnSpc>
                <a:spcPct val="100000"/>
              </a:lnSpc>
              <a:spcBef>
                <a:spcPts val="100"/>
              </a:spcBef>
              <a:buNone/>
            </a:pPr>
            <a:r>
              <a:rPr lang="en-GB" sz="4400" spc="-5" dirty="0">
                <a:solidFill>
                  <a:srgbClr val="FFFF00"/>
                </a:solidFill>
                <a:effectLst/>
              </a:rPr>
              <a:t>Process</a:t>
            </a:r>
            <a:r>
              <a:rPr lang="en-GB" sz="4400" spc="-5" dirty="0">
                <a:solidFill>
                  <a:srgbClr val="FFFF00"/>
                </a:solidFill>
              </a:rPr>
              <a:t> </a:t>
            </a:r>
            <a:r>
              <a:rPr lang="en-GB" sz="4400" spc="-5" dirty="0">
                <a:solidFill>
                  <a:srgbClr val="FFFF00"/>
                </a:solidFill>
                <a:effectLst/>
              </a:rPr>
              <a:t>Of</a:t>
            </a:r>
            <a:r>
              <a:rPr lang="en-GB" sz="4400" spc="-60" dirty="0">
                <a:solidFill>
                  <a:srgbClr val="FFFF00"/>
                </a:solidFill>
              </a:rPr>
              <a:t> </a:t>
            </a:r>
            <a:r>
              <a:rPr lang="en-GB" sz="4400" spc="-5" dirty="0">
                <a:solidFill>
                  <a:srgbClr val="FFFF00"/>
                </a:solidFill>
                <a:effectLst/>
              </a:rPr>
              <a:t>Treatment</a:t>
            </a:r>
            <a:endParaRPr lang="en-GB" sz="4400" dirty="0">
              <a:solidFill>
                <a:srgbClr val="FFFF00"/>
              </a:solidFill>
              <a:effectLst/>
            </a:endParaRPr>
          </a:p>
        </p:txBody>
      </p:sp>
    </p:spTree>
    <p:extLst>
      <p:ext uri="{BB962C8B-B14F-4D97-AF65-F5344CB8AC3E}">
        <p14:creationId xmlns:p14="http://schemas.microsoft.com/office/powerpoint/2010/main" val="683852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188640"/>
            <a:ext cx="8352928" cy="792088"/>
          </a:xfrm>
        </p:spPr>
        <p:txBody>
          <a:bodyPr/>
          <a:lstStyle/>
          <a:p>
            <a:pPr marL="0" indent="0" algn="ctr">
              <a:buNone/>
            </a:pPr>
            <a:r>
              <a:rPr lang="en-GB" sz="4400" b="1" dirty="0">
                <a:solidFill>
                  <a:srgbClr val="FFFF00"/>
                </a:solidFill>
                <a:effectLst/>
                <a:latin typeface="Times New Roman" pitchFamily="18" charset="0"/>
                <a:cs typeface="Times New Roman" pitchFamily="18" charset="0"/>
              </a:rPr>
              <a:t>Indications for HBOT</a:t>
            </a:r>
          </a:p>
        </p:txBody>
      </p:sp>
      <p:sp>
        <p:nvSpPr>
          <p:cNvPr id="4" name="Content Placeholder 3"/>
          <p:cNvSpPr>
            <a:spLocks noGrp="1"/>
          </p:cNvSpPr>
          <p:nvPr>
            <p:ph type="body" idx="1"/>
          </p:nvPr>
        </p:nvSpPr>
        <p:spPr>
          <a:xfrm>
            <a:off x="395536" y="1122903"/>
            <a:ext cx="8208912" cy="6032421"/>
          </a:xfrm>
        </p:spPr>
        <p:txBody>
          <a:bodyPr/>
          <a:lstStyle/>
          <a:p>
            <a:pPr marL="45720" indent="0" algn="just">
              <a:buNone/>
            </a:pPr>
            <a:r>
              <a:rPr lang="en-GB" sz="2400" dirty="0">
                <a:latin typeface="Times New Roman" pitchFamily="18" charset="0"/>
                <a:cs typeface="Times New Roman" pitchFamily="18" charset="0"/>
              </a:rPr>
              <a:t>After reviewing all the scientific evidence available to date, the Undersea and Hyperbaric Medical Society, in its latest publication, Hyperbaric Oxygen Therapy Indications (12th ed.), recommends the following 13 indications for HBOT:</a:t>
            </a:r>
          </a:p>
          <a:p>
            <a:pPr marL="45720" indent="0" algn="just">
              <a:buNone/>
            </a:pPr>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1.Air or gas embolism</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2.Carbon monoxide poisoning and carbon monoxide +CYANIDE  poisoning</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3.Clostridial myositis and </a:t>
            </a:r>
            <a:r>
              <a:rPr lang="en-GB" sz="2400" dirty="0" err="1">
                <a:latin typeface="Times New Roman" pitchFamily="18" charset="0"/>
                <a:cs typeface="Times New Roman" pitchFamily="18" charset="0"/>
              </a:rPr>
              <a:t>myonecrosis</a:t>
            </a:r>
            <a:r>
              <a:rPr lang="en-GB" sz="2400" dirty="0">
                <a:latin typeface="Times New Roman" pitchFamily="18" charset="0"/>
                <a:cs typeface="Times New Roman" pitchFamily="18" charset="0"/>
              </a:rPr>
              <a:t> (gas gangrene)</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4.Crush injury, compartment syndrome and other acute </a:t>
            </a:r>
          </a:p>
          <a:p>
            <a:r>
              <a:rPr lang="en-GB" sz="2400" dirty="0">
                <a:latin typeface="Times New Roman" pitchFamily="18" charset="0"/>
                <a:cs typeface="Times New Roman" pitchFamily="18" charset="0"/>
              </a:rPr>
              <a:t>traumatic </a:t>
            </a:r>
            <a:r>
              <a:rPr lang="en-GB" sz="2400" dirty="0" err="1">
                <a:latin typeface="Times New Roman" pitchFamily="18" charset="0"/>
                <a:cs typeface="Times New Roman" pitchFamily="18" charset="0"/>
              </a:rPr>
              <a:t>ischemias</a:t>
            </a:r>
            <a:endParaRPr lang="en-GB" sz="2400" dirty="0">
              <a:latin typeface="Times New Roman" pitchFamily="18" charset="0"/>
              <a:cs typeface="Times New Roman" pitchFamily="18" charset="0"/>
            </a:endParaRPr>
          </a:p>
          <a:p>
            <a:pPr marL="45720" indent="0" algn="just">
              <a:buNone/>
            </a:pPr>
            <a:endParaRPr lang="en-GB" sz="2400" dirty="0">
              <a:latin typeface="Times New Roman" pitchFamily="18" charset="0"/>
              <a:cs typeface="Times New Roman" pitchFamily="18" charset="0"/>
            </a:endParaRPr>
          </a:p>
          <a:p>
            <a:pPr marL="45720" indent="0">
              <a:buNone/>
            </a:pPr>
            <a:endParaRPr lang="en-GB" dirty="0"/>
          </a:p>
        </p:txBody>
      </p:sp>
    </p:spTree>
    <p:extLst>
      <p:ext uri="{BB962C8B-B14F-4D97-AF65-F5344CB8AC3E}">
        <p14:creationId xmlns:p14="http://schemas.microsoft.com/office/powerpoint/2010/main" val="427093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88640"/>
            <a:ext cx="7776864" cy="6370975"/>
          </a:xfrm>
          <a:prstGeom prst="rect">
            <a:avLst/>
          </a:prstGeom>
        </p:spPr>
        <p:txBody>
          <a:bodyPr wrap="square">
            <a:spAutoFit/>
          </a:bodyPr>
          <a:lstStyle/>
          <a:p>
            <a:r>
              <a:rPr lang="en-GB" sz="2400" dirty="0">
                <a:latin typeface="Times New Roman" pitchFamily="18" charset="0"/>
                <a:cs typeface="Times New Roman" pitchFamily="18" charset="0"/>
              </a:rPr>
              <a:t>5.Decompression sickness</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6.Arterial insufficiency ulcers</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7.Severe </a:t>
            </a:r>
            <a:r>
              <a:rPr lang="en-GB" sz="2400" dirty="0" err="1">
                <a:latin typeface="Times New Roman" pitchFamily="18" charset="0"/>
                <a:cs typeface="Times New Roman" pitchFamily="18" charset="0"/>
              </a:rPr>
              <a:t>anemia</a:t>
            </a:r>
            <a:endParaRPr lang="en-GB" sz="2400" dirty="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8.Intracranial abscess</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9.Necrotizing soft tissue infections</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10.Osteomyelitis (refractory)</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11.Delayed radiation injury (soft tissue and bony necrosis)</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12.Compromised grafts and flaps</a:t>
            </a:r>
          </a:p>
          <a:p>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13.Acute thermal burn injury</a:t>
            </a:r>
          </a:p>
        </p:txBody>
      </p:sp>
    </p:spTree>
    <p:extLst>
      <p:ext uri="{BB962C8B-B14F-4D97-AF65-F5344CB8AC3E}">
        <p14:creationId xmlns:p14="http://schemas.microsoft.com/office/powerpoint/2010/main" val="105677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1560" y="1497616"/>
            <a:ext cx="7920880" cy="4040209"/>
          </a:xfrm>
          <a:prstGeom prst="rect">
            <a:avLst/>
          </a:prstGeom>
        </p:spPr>
        <p:txBody>
          <a:bodyPr vert="horz" wrap="square" lIns="0" tIns="13335" rIns="0" bIns="0" rtlCol="0">
            <a:spAutoFit/>
          </a:bodyPr>
          <a:lstStyle/>
          <a:p>
            <a:pPr marL="12065" marR="22860">
              <a:spcBef>
                <a:spcPts val="105"/>
              </a:spcBef>
              <a:buClr>
                <a:srgbClr val="F3A346"/>
              </a:buClr>
              <a:buSzPct val="84615"/>
              <a:tabLst>
                <a:tab pos="287020" algn="l"/>
              </a:tabLst>
            </a:pPr>
            <a:r>
              <a:rPr sz="2400" dirty="0">
                <a:solidFill>
                  <a:prstClr val="black"/>
                </a:solidFill>
                <a:latin typeface="Times New Roman" pitchFamily="18" charset="0"/>
                <a:cs typeface="Times New Roman" pitchFamily="18" charset="0"/>
              </a:rPr>
              <a:t>HBO</a:t>
            </a:r>
            <a:r>
              <a:rPr sz="2400" spc="-35"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is</a:t>
            </a:r>
            <a:r>
              <a:rPr sz="2400" spc="-8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the</a:t>
            </a:r>
            <a:r>
              <a:rPr sz="2400" spc="-65" dirty="0">
                <a:solidFill>
                  <a:prstClr val="black"/>
                </a:solidFill>
                <a:latin typeface="Times New Roman" pitchFamily="18" charset="0"/>
                <a:cs typeface="Times New Roman" pitchFamily="18" charset="0"/>
              </a:rPr>
              <a:t> </a:t>
            </a:r>
            <a:r>
              <a:rPr lang="en-GB" sz="2400" spc="5" dirty="0">
                <a:solidFill>
                  <a:prstClr val="black"/>
                </a:solidFill>
                <a:uFill>
                  <a:solidFill>
                    <a:srgbClr val="000000"/>
                  </a:solidFill>
                </a:uFill>
                <a:latin typeface="Times New Roman" pitchFamily="18" charset="0"/>
                <a:cs typeface="Times New Roman" pitchFamily="18" charset="0"/>
              </a:rPr>
              <a:t>first</a:t>
            </a:r>
            <a:r>
              <a:rPr lang="en-GB" sz="2400" spc="-75" dirty="0">
                <a:solidFill>
                  <a:prstClr val="black"/>
                </a:solidFill>
                <a:uFill>
                  <a:solidFill>
                    <a:srgbClr val="000000"/>
                  </a:solidFill>
                </a:uFill>
                <a:latin typeface="Times New Roman" pitchFamily="18" charset="0"/>
                <a:cs typeface="Times New Roman" pitchFamily="18" charset="0"/>
              </a:rPr>
              <a:t> </a:t>
            </a:r>
            <a:r>
              <a:rPr lang="en-GB" sz="2400" spc="-5" dirty="0">
                <a:solidFill>
                  <a:prstClr val="black"/>
                </a:solidFill>
                <a:uFill>
                  <a:solidFill>
                    <a:srgbClr val="000000"/>
                  </a:solidFill>
                </a:uFill>
                <a:latin typeface="Times New Roman" pitchFamily="18" charset="0"/>
                <a:cs typeface="Times New Roman" pitchFamily="18" charset="0"/>
              </a:rPr>
              <a:t>line</a:t>
            </a:r>
            <a:r>
              <a:rPr lang="en-GB" sz="2400" spc="-120" dirty="0">
                <a:solidFill>
                  <a:prstClr val="black"/>
                </a:solidFill>
                <a:uFill>
                  <a:solidFill>
                    <a:srgbClr val="000000"/>
                  </a:solidFill>
                </a:uFill>
                <a:latin typeface="Times New Roman" pitchFamily="18" charset="0"/>
                <a:cs typeface="Times New Roman" pitchFamily="18" charset="0"/>
              </a:rPr>
              <a:t> </a:t>
            </a:r>
            <a:r>
              <a:rPr lang="en-GB" sz="2400" dirty="0">
                <a:solidFill>
                  <a:prstClr val="black"/>
                </a:solidFill>
                <a:uFill>
                  <a:solidFill>
                    <a:srgbClr val="000000"/>
                  </a:solidFill>
                </a:uFill>
                <a:latin typeface="Times New Roman" pitchFamily="18" charset="0"/>
                <a:cs typeface="Times New Roman" pitchFamily="18" charset="0"/>
              </a:rPr>
              <a:t>of</a:t>
            </a:r>
            <a:r>
              <a:rPr lang="en-GB" sz="2400" spc="30" dirty="0">
                <a:solidFill>
                  <a:prstClr val="black"/>
                </a:solidFill>
                <a:uFill>
                  <a:solidFill>
                    <a:srgbClr val="000000"/>
                  </a:solidFill>
                </a:uFill>
                <a:latin typeface="Times New Roman" pitchFamily="18" charset="0"/>
                <a:cs typeface="Times New Roman" pitchFamily="18" charset="0"/>
              </a:rPr>
              <a:t> </a:t>
            </a:r>
            <a:r>
              <a:rPr lang="en-GB" sz="2400" spc="-5" dirty="0">
                <a:solidFill>
                  <a:prstClr val="black"/>
                </a:solidFill>
                <a:uFill>
                  <a:solidFill>
                    <a:srgbClr val="000000"/>
                  </a:solidFill>
                </a:uFill>
                <a:latin typeface="Times New Roman" pitchFamily="18" charset="0"/>
                <a:cs typeface="Times New Roman" pitchFamily="18" charset="0"/>
              </a:rPr>
              <a:t>treatment</a:t>
            </a:r>
            <a:r>
              <a:rPr lang="en-GB" sz="2400" spc="-80" dirty="0">
                <a:solidFill>
                  <a:prstClr val="black"/>
                </a:solidFill>
                <a:latin typeface="Times New Roman" pitchFamily="18" charset="0"/>
                <a:cs typeface="Times New Roman" pitchFamily="18" charset="0"/>
              </a:rPr>
              <a:t> </a:t>
            </a:r>
            <a:r>
              <a:rPr lang="en-GB" sz="2400" spc="-5" dirty="0">
                <a:solidFill>
                  <a:prstClr val="black"/>
                </a:solidFill>
                <a:latin typeface="Times New Roman" pitchFamily="18" charset="0"/>
                <a:cs typeface="Times New Roman" pitchFamily="18" charset="0"/>
              </a:rPr>
              <a:t>for </a:t>
            </a:r>
            <a:r>
              <a:rPr lang="en-GB" sz="2400" spc="-70" dirty="0">
                <a:solidFill>
                  <a:prstClr val="black"/>
                </a:solidFill>
                <a:latin typeface="Times New Roman" pitchFamily="18" charset="0"/>
                <a:cs typeface="Times New Roman" pitchFamily="18" charset="0"/>
              </a:rPr>
              <a:t> </a:t>
            </a:r>
            <a:r>
              <a:rPr lang="en-GB" sz="2400" spc="-5" dirty="0">
                <a:solidFill>
                  <a:prstClr val="black"/>
                </a:solidFill>
                <a:latin typeface="Times New Roman" pitchFamily="18" charset="0"/>
                <a:cs typeface="Times New Roman" pitchFamily="18" charset="0"/>
              </a:rPr>
              <a:t>air embolism</a:t>
            </a:r>
            <a:r>
              <a:rPr lang="en-GB" sz="2400" spc="-15" dirty="0">
                <a:solidFill>
                  <a:prstClr val="black"/>
                </a:solidFill>
                <a:latin typeface="Times New Roman" pitchFamily="18" charset="0"/>
                <a:cs typeface="Times New Roman" pitchFamily="18" charset="0"/>
              </a:rPr>
              <a:t> as:</a:t>
            </a:r>
          </a:p>
          <a:p>
            <a:pPr marL="12065" marR="22860">
              <a:spcBef>
                <a:spcPts val="105"/>
              </a:spcBef>
              <a:buClr>
                <a:srgbClr val="F3A346"/>
              </a:buClr>
              <a:buSzPct val="84615"/>
              <a:tabLst>
                <a:tab pos="287020" algn="l"/>
              </a:tabLst>
            </a:pPr>
            <a:endParaRPr lang="en-GB" sz="2400" spc="-15" dirty="0">
              <a:solidFill>
                <a:prstClr val="black"/>
              </a:solidFill>
              <a:latin typeface="Times New Roman" pitchFamily="18" charset="0"/>
              <a:cs typeface="Times New Roman" pitchFamily="18" charset="0"/>
            </a:endParaRPr>
          </a:p>
          <a:p>
            <a:pPr marL="354965" marR="22860" indent="-342900">
              <a:spcBef>
                <a:spcPts val="105"/>
              </a:spcBef>
              <a:buClr>
                <a:srgbClr val="FFFF00"/>
              </a:buClr>
              <a:buSzPct val="84615"/>
              <a:buFont typeface="Arial" pitchFamily="34" charset="0"/>
              <a:buChar char="•"/>
              <a:tabLst>
                <a:tab pos="287020" algn="l"/>
              </a:tabLst>
            </a:pPr>
            <a:r>
              <a:rPr lang="en-GB" sz="2400" spc="-15" dirty="0">
                <a:solidFill>
                  <a:prstClr val="black"/>
                </a:solidFill>
                <a:latin typeface="Times New Roman" pitchFamily="18" charset="0"/>
                <a:cs typeface="Times New Roman" pitchFamily="18" charset="0"/>
              </a:rPr>
              <a:t>In </a:t>
            </a:r>
            <a:r>
              <a:rPr sz="2400" spc="-10" dirty="0">
                <a:solidFill>
                  <a:prstClr val="black"/>
                </a:solidFill>
                <a:latin typeface="Times New Roman" pitchFamily="18" charset="0"/>
                <a:cs typeface="Times New Roman" pitchFamily="18" charset="0"/>
              </a:rPr>
              <a:t>hyperbaric</a:t>
            </a:r>
            <a:r>
              <a:rPr sz="2400" spc="-484" dirty="0">
                <a:solidFill>
                  <a:prstClr val="black"/>
                </a:solidFill>
                <a:latin typeface="Times New Roman" pitchFamily="18" charset="0"/>
                <a:cs typeface="Times New Roman" pitchFamily="18" charset="0"/>
              </a:rPr>
              <a:t> </a:t>
            </a:r>
            <a:r>
              <a:rPr sz="2400" spc="-15" dirty="0">
                <a:solidFill>
                  <a:prstClr val="black"/>
                </a:solidFill>
                <a:latin typeface="Times New Roman" pitchFamily="18" charset="0"/>
                <a:cs typeface="Times New Roman" pitchFamily="18" charset="0"/>
              </a:rPr>
              <a:t>conditions, </a:t>
            </a:r>
            <a:r>
              <a:rPr lang="en-GB" sz="2400" spc="-35" dirty="0">
                <a:solidFill>
                  <a:prstClr val="black"/>
                </a:solidFill>
                <a:latin typeface="Times New Roman" pitchFamily="18" charset="0"/>
                <a:cs typeface="Times New Roman" pitchFamily="18" charset="0"/>
              </a:rPr>
              <a:t>O2</a:t>
            </a:r>
            <a:r>
              <a:rPr sz="2400" spc="-35"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diffuses </a:t>
            </a:r>
            <a:r>
              <a:rPr sz="2400" spc="-15" dirty="0">
                <a:solidFill>
                  <a:prstClr val="black"/>
                </a:solidFill>
                <a:latin typeface="Times New Roman" pitchFamily="18" charset="0"/>
                <a:cs typeface="Times New Roman" pitchFamily="18" charset="0"/>
              </a:rPr>
              <a:t>into </a:t>
            </a:r>
            <a:r>
              <a:rPr sz="2400" spc="-5" dirty="0">
                <a:solidFill>
                  <a:prstClr val="black"/>
                </a:solidFill>
                <a:latin typeface="Times New Roman" pitchFamily="18" charset="0"/>
                <a:cs typeface="Times New Roman" pitchFamily="18" charset="0"/>
              </a:rPr>
              <a:t>the  bubbles</a:t>
            </a:r>
            <a:r>
              <a:rPr lang="en-GB" sz="2400" spc="-5" dirty="0">
                <a:solidFill>
                  <a:prstClr val="black"/>
                </a:solidFill>
                <a:latin typeface="Times New Roman" pitchFamily="18" charset="0"/>
                <a:cs typeface="Times New Roman" pitchFamily="18" charset="0"/>
              </a:rPr>
              <a:t> and </a:t>
            </a:r>
            <a:r>
              <a:rPr sz="2400" spc="-5" dirty="0">
                <a:solidFill>
                  <a:prstClr val="black"/>
                </a:solidFill>
                <a:latin typeface="Times New Roman" pitchFamily="18" charset="0"/>
                <a:cs typeface="Times New Roman" pitchFamily="18" charset="0"/>
              </a:rPr>
              <a:t>displaces</a:t>
            </a:r>
            <a:r>
              <a:rPr sz="2400" spc="-2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the</a:t>
            </a:r>
            <a:r>
              <a:rPr sz="2400" spc="-70" dirty="0">
                <a:solidFill>
                  <a:prstClr val="black"/>
                </a:solidFill>
                <a:latin typeface="Times New Roman" pitchFamily="18" charset="0"/>
                <a:cs typeface="Times New Roman" pitchFamily="18" charset="0"/>
              </a:rPr>
              <a:t> </a:t>
            </a:r>
            <a:r>
              <a:rPr lang="en-GB" sz="2400" spc="-15" dirty="0">
                <a:solidFill>
                  <a:prstClr val="black"/>
                </a:solidFill>
                <a:latin typeface="Times New Roman" pitchFamily="18" charset="0"/>
                <a:cs typeface="Times New Roman" pitchFamily="18" charset="0"/>
              </a:rPr>
              <a:t>N2</a:t>
            </a:r>
            <a:r>
              <a:rPr sz="2400" spc="-60" dirty="0">
                <a:solidFill>
                  <a:prstClr val="black"/>
                </a:solidFill>
                <a:latin typeface="Times New Roman" pitchFamily="18" charset="0"/>
                <a:cs typeface="Times New Roman" pitchFamily="18" charset="0"/>
              </a:rPr>
              <a:t> </a:t>
            </a:r>
            <a:r>
              <a:rPr sz="2400" spc="-10" dirty="0">
                <a:solidFill>
                  <a:prstClr val="black"/>
                </a:solidFill>
                <a:latin typeface="Times New Roman" pitchFamily="18" charset="0"/>
                <a:cs typeface="Times New Roman" pitchFamily="18" charset="0"/>
              </a:rPr>
              <a:t>from</a:t>
            </a:r>
            <a:r>
              <a:rPr sz="2400" spc="-95"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the</a:t>
            </a:r>
            <a:r>
              <a:rPr sz="2400" spc="-55"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bubble</a:t>
            </a:r>
            <a:r>
              <a:rPr lang="en-GB" sz="2400" dirty="0">
                <a:solidFill>
                  <a:prstClr val="black"/>
                </a:solidFill>
                <a:latin typeface="Times New Roman" pitchFamily="18" charset="0"/>
                <a:cs typeface="Times New Roman" pitchFamily="18" charset="0"/>
              </a:rPr>
              <a:t>.</a:t>
            </a:r>
            <a:endParaRPr sz="2400" dirty="0">
              <a:solidFill>
                <a:prstClr val="black"/>
              </a:solidFill>
              <a:latin typeface="Times New Roman" pitchFamily="18" charset="0"/>
              <a:cs typeface="Times New Roman" pitchFamily="18" charset="0"/>
            </a:endParaRPr>
          </a:p>
          <a:p>
            <a:pPr marL="354965" marR="318135" indent="-342900">
              <a:spcBef>
                <a:spcPts val="600"/>
              </a:spcBef>
              <a:buClr>
                <a:srgbClr val="FFFF00"/>
              </a:buClr>
              <a:buSzPct val="84615"/>
              <a:buFont typeface="Arial" pitchFamily="34" charset="0"/>
              <a:buChar char="•"/>
              <a:tabLst>
                <a:tab pos="287020" algn="l"/>
              </a:tabLst>
            </a:pPr>
            <a:r>
              <a:rPr sz="2400" dirty="0">
                <a:solidFill>
                  <a:prstClr val="black"/>
                </a:solidFill>
                <a:latin typeface="Times New Roman" pitchFamily="18" charset="0"/>
                <a:cs typeface="Times New Roman" pitchFamily="18" charset="0"/>
              </a:rPr>
              <a:t>HBO </a:t>
            </a:r>
            <a:r>
              <a:rPr sz="2400" spc="-10" dirty="0">
                <a:solidFill>
                  <a:prstClr val="black"/>
                </a:solidFill>
                <a:latin typeface="Times New Roman" pitchFamily="18" charset="0"/>
                <a:cs typeface="Times New Roman" pitchFamily="18" charset="0"/>
              </a:rPr>
              <a:t>induce</a:t>
            </a:r>
            <a:r>
              <a:rPr lang="en-GB" sz="2400" spc="-10" dirty="0">
                <a:solidFill>
                  <a:prstClr val="black"/>
                </a:solidFill>
                <a:latin typeface="Times New Roman" pitchFamily="18" charset="0"/>
                <a:cs typeface="Times New Roman" pitchFamily="18" charset="0"/>
              </a:rPr>
              <a:t>s</a:t>
            </a:r>
            <a:r>
              <a:rPr sz="2400" spc="-1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vasoconstriction</a:t>
            </a:r>
            <a:r>
              <a:rPr lang="en-GB" sz="2400" spc="-5" dirty="0">
                <a:solidFill>
                  <a:prstClr val="black"/>
                </a:solidFill>
                <a:latin typeface="Times New Roman" pitchFamily="18" charset="0"/>
                <a:cs typeface="Times New Roman" pitchFamily="18" charset="0"/>
              </a:rPr>
              <a:t>,thus </a:t>
            </a:r>
            <a:r>
              <a:rPr sz="2400" spc="-5" dirty="0">
                <a:solidFill>
                  <a:prstClr val="black"/>
                </a:solidFill>
                <a:latin typeface="Times New Roman" pitchFamily="18" charset="0"/>
                <a:cs typeface="Times New Roman" pitchFamily="18" charset="0"/>
              </a:rPr>
              <a:t>inhibits </a:t>
            </a:r>
            <a:r>
              <a:rPr sz="2400" dirty="0">
                <a:solidFill>
                  <a:prstClr val="black"/>
                </a:solidFill>
                <a:latin typeface="Times New Roman" pitchFamily="18" charset="0"/>
                <a:cs typeface="Times New Roman" pitchFamily="18" charset="0"/>
              </a:rPr>
              <a:t>air</a:t>
            </a:r>
            <a:r>
              <a:rPr sz="2400" spc="-484"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embolus</a:t>
            </a:r>
            <a:r>
              <a:rPr lang="en-GB" sz="240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redistribution</a:t>
            </a:r>
            <a:endParaRPr lang="en-GB" sz="2400" spc="-5" dirty="0">
              <a:solidFill>
                <a:prstClr val="black"/>
              </a:solidFill>
              <a:latin typeface="Times New Roman" pitchFamily="18" charset="0"/>
              <a:cs typeface="Times New Roman" pitchFamily="18" charset="0"/>
            </a:endParaRPr>
          </a:p>
          <a:p>
            <a:pPr marL="354965" marR="318135" indent="-342900">
              <a:spcBef>
                <a:spcPts val="600"/>
              </a:spcBef>
              <a:buClr>
                <a:srgbClr val="FFFF00"/>
              </a:buClr>
              <a:buSzPct val="84615"/>
              <a:buFont typeface="Arial" pitchFamily="34" charset="0"/>
              <a:buChar char="•"/>
              <a:tabLst>
                <a:tab pos="287020" algn="l"/>
              </a:tabLst>
            </a:pPr>
            <a:r>
              <a:rPr lang="en-GB" sz="2400" spc="-5" dirty="0">
                <a:solidFill>
                  <a:prstClr val="black"/>
                </a:solidFill>
                <a:latin typeface="Times New Roman" pitchFamily="18" charset="0"/>
                <a:cs typeface="Times New Roman" pitchFamily="18" charset="0"/>
              </a:rPr>
              <a:t>It </a:t>
            </a:r>
            <a:r>
              <a:rPr sz="2400" spc="-5" dirty="0">
                <a:solidFill>
                  <a:prstClr val="black"/>
                </a:solidFill>
                <a:latin typeface="Times New Roman" pitchFamily="18" charset="0"/>
                <a:cs typeface="Times New Roman" pitchFamily="18" charset="0"/>
              </a:rPr>
              <a:t>decreases </a:t>
            </a:r>
            <a:r>
              <a:rPr sz="2400" spc="-20" dirty="0">
                <a:solidFill>
                  <a:prstClr val="black"/>
                </a:solidFill>
                <a:latin typeface="Times New Roman" pitchFamily="18" charset="0"/>
                <a:cs typeface="Times New Roman" pitchFamily="18" charset="0"/>
              </a:rPr>
              <a:t>cerebral</a:t>
            </a:r>
            <a:r>
              <a:rPr sz="2400" spc="-405"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edema.</a:t>
            </a:r>
            <a:endParaRPr lang="en-GB" sz="2400" spc="-15" dirty="0">
              <a:solidFill>
                <a:prstClr val="black"/>
              </a:solidFill>
              <a:latin typeface="Times New Roman" pitchFamily="18" charset="0"/>
              <a:cs typeface="Times New Roman" pitchFamily="18" charset="0"/>
            </a:endParaRPr>
          </a:p>
          <a:p>
            <a:pPr marL="354965" marR="5080" indent="-342900">
              <a:spcBef>
                <a:spcPts val="600"/>
              </a:spcBef>
              <a:buClr>
                <a:srgbClr val="FFFF00"/>
              </a:buClr>
              <a:buSzPct val="84615"/>
              <a:buFont typeface="Arial" pitchFamily="34" charset="0"/>
              <a:buChar char="•"/>
              <a:tabLst>
                <a:tab pos="287020" algn="l"/>
              </a:tabLst>
            </a:pPr>
            <a:r>
              <a:rPr lang="en-GB" sz="2400" spc="-15" dirty="0">
                <a:solidFill>
                  <a:prstClr val="black"/>
                </a:solidFill>
                <a:latin typeface="Times New Roman" pitchFamily="18" charset="0"/>
                <a:cs typeface="Times New Roman" pitchFamily="18" charset="0"/>
              </a:rPr>
              <a:t>C</a:t>
            </a:r>
            <a:r>
              <a:rPr sz="2400" spc="-15" dirty="0" err="1">
                <a:solidFill>
                  <a:prstClr val="black"/>
                </a:solidFill>
                <a:latin typeface="Times New Roman" pitchFamily="18" charset="0"/>
                <a:cs typeface="Times New Roman" pitchFamily="18" charset="0"/>
              </a:rPr>
              <a:t>ounteracts</a:t>
            </a:r>
            <a:r>
              <a:rPr sz="2400" spc="-12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the</a:t>
            </a:r>
            <a:r>
              <a:rPr sz="2400" spc="-65"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ischemic</a:t>
            </a:r>
            <a:r>
              <a:rPr sz="2400" spc="-125"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and</a:t>
            </a:r>
            <a:r>
              <a:rPr sz="2400" spc="-5" dirty="0">
                <a:solidFill>
                  <a:prstClr val="black"/>
                </a:solidFill>
                <a:latin typeface="Times New Roman" pitchFamily="18" charset="0"/>
                <a:cs typeface="Times New Roman" pitchFamily="18" charset="0"/>
              </a:rPr>
              <a:t> </a:t>
            </a:r>
            <a:r>
              <a:rPr sz="2400" spc="-20" dirty="0">
                <a:solidFill>
                  <a:prstClr val="black"/>
                </a:solidFill>
                <a:latin typeface="Times New Roman" pitchFamily="18" charset="0"/>
                <a:cs typeface="Times New Roman" pitchFamily="18" charset="0"/>
              </a:rPr>
              <a:t>hypoxic</a:t>
            </a:r>
            <a:r>
              <a:rPr sz="2400" spc="-13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effects</a:t>
            </a:r>
            <a:r>
              <a:rPr lang="en-GB" sz="2400" spc="-5"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of </a:t>
            </a:r>
            <a:r>
              <a:rPr sz="2400" spc="-5" dirty="0">
                <a:solidFill>
                  <a:prstClr val="black"/>
                </a:solidFill>
                <a:latin typeface="Times New Roman" pitchFamily="18" charset="0"/>
                <a:cs typeface="Times New Roman" pitchFamily="18" charset="0"/>
              </a:rPr>
              <a:t>vascular</a:t>
            </a:r>
            <a:r>
              <a:rPr lang="en-GB" sz="2400" spc="-5" dirty="0">
                <a:solidFill>
                  <a:prstClr val="black"/>
                </a:solidFill>
                <a:latin typeface="Times New Roman" pitchFamily="18" charset="0"/>
                <a:cs typeface="Times New Roman" pitchFamily="18" charset="0"/>
              </a:rPr>
              <a:t> </a:t>
            </a:r>
            <a:r>
              <a:rPr sz="2400" spc="-24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obstruction.</a:t>
            </a:r>
            <a:endParaRPr lang="en-GB" sz="2400" spc="-15" dirty="0">
              <a:solidFill>
                <a:prstClr val="black"/>
              </a:solidFill>
              <a:latin typeface="Times New Roman" pitchFamily="18" charset="0"/>
              <a:cs typeface="Times New Roman" pitchFamily="18" charset="0"/>
            </a:endParaRPr>
          </a:p>
          <a:p>
            <a:pPr marL="354965" marR="578485" indent="-342900">
              <a:spcBef>
                <a:spcPts val="600"/>
              </a:spcBef>
              <a:buClr>
                <a:srgbClr val="FFFF00"/>
              </a:buClr>
              <a:buSzPct val="84615"/>
              <a:buFont typeface="Arial" pitchFamily="34" charset="0"/>
              <a:buChar char="•"/>
              <a:tabLst>
                <a:tab pos="287020" algn="l"/>
              </a:tabLst>
            </a:pPr>
            <a:r>
              <a:rPr lang="en-GB" sz="2400" spc="-15" dirty="0">
                <a:solidFill>
                  <a:prstClr val="black"/>
                </a:solidFill>
                <a:latin typeface="Times New Roman" pitchFamily="18" charset="0"/>
                <a:cs typeface="Times New Roman" pitchFamily="18" charset="0"/>
              </a:rPr>
              <a:t>R</a:t>
            </a:r>
            <a:r>
              <a:rPr sz="2400" spc="-15" dirty="0">
                <a:solidFill>
                  <a:prstClr val="black"/>
                </a:solidFill>
                <a:latin typeface="Times New Roman" pitchFamily="18" charset="0"/>
                <a:cs typeface="Times New Roman" pitchFamily="18" charset="0"/>
              </a:rPr>
              <a:t>educes</a:t>
            </a:r>
            <a:r>
              <a:rPr sz="2400" spc="-7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blood</a:t>
            </a:r>
            <a:r>
              <a:rPr sz="2400" spc="-7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sludging</a:t>
            </a:r>
            <a:r>
              <a:rPr sz="2400" spc="-80"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and</a:t>
            </a:r>
            <a:r>
              <a:rPr sz="2400" spc="-5" dirty="0">
                <a:solidFill>
                  <a:prstClr val="black"/>
                </a:solidFill>
                <a:latin typeface="Times New Roman" pitchFamily="18" charset="0"/>
                <a:cs typeface="Times New Roman" pitchFamily="18" charset="0"/>
              </a:rPr>
              <a:t> </a:t>
            </a:r>
            <a:r>
              <a:rPr sz="2400" spc="-20" dirty="0">
                <a:solidFill>
                  <a:prstClr val="black"/>
                </a:solidFill>
                <a:latin typeface="Times New Roman" pitchFamily="18" charset="0"/>
                <a:cs typeface="Times New Roman" pitchFamily="18" charset="0"/>
              </a:rPr>
              <a:t>improves</a:t>
            </a:r>
            <a:r>
              <a:rPr sz="2400" spc="-114"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WBC  function.</a:t>
            </a:r>
          </a:p>
        </p:txBody>
      </p:sp>
      <p:sp>
        <p:nvSpPr>
          <p:cNvPr id="3" name="Text Placeholder 2"/>
          <p:cNvSpPr>
            <a:spLocks noGrp="1"/>
          </p:cNvSpPr>
          <p:nvPr>
            <p:ph type="body" idx="1"/>
          </p:nvPr>
        </p:nvSpPr>
        <p:spPr>
          <a:xfrm>
            <a:off x="504447" y="404664"/>
            <a:ext cx="8069847" cy="677108"/>
          </a:xfrm>
        </p:spPr>
        <p:txBody>
          <a:bodyPr/>
          <a:lstStyle/>
          <a:p>
            <a:pPr algn="ctr"/>
            <a:r>
              <a:rPr lang="en-GB" sz="4400" b="1" dirty="0">
                <a:solidFill>
                  <a:srgbClr val="FFFF00"/>
                </a:solidFill>
                <a:latin typeface="Times New Roman" pitchFamily="18" charset="0"/>
                <a:cs typeface="Times New Roman" pitchFamily="18" charset="0"/>
              </a:rPr>
              <a:t>Gas embolism</a:t>
            </a:r>
          </a:p>
        </p:txBody>
      </p:sp>
    </p:spTree>
    <p:extLst>
      <p:ext uri="{BB962C8B-B14F-4D97-AF65-F5344CB8AC3E}">
        <p14:creationId xmlns:p14="http://schemas.microsoft.com/office/powerpoint/2010/main" val="177329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1133386"/>
            <a:ext cx="8496944" cy="3577903"/>
          </a:xfrm>
          <a:prstGeom prst="rect">
            <a:avLst/>
          </a:prstGeom>
        </p:spPr>
        <p:txBody>
          <a:bodyPr vert="horz" wrap="square" lIns="0" tIns="88900" rIns="0" bIns="0" rtlCol="0">
            <a:spAutoFit/>
          </a:bodyPr>
          <a:lstStyle/>
          <a:p>
            <a:pPr marL="354965" marR="382905" indent="-342900">
              <a:lnSpc>
                <a:spcPts val="3020"/>
              </a:lnSpc>
              <a:buClr>
                <a:srgbClr val="FFFF00"/>
              </a:buClr>
              <a:buSzPct val="83928"/>
              <a:buFont typeface="Arial" pitchFamily="34" charset="0"/>
              <a:buChar char="•"/>
              <a:tabLst>
                <a:tab pos="287020" algn="l"/>
              </a:tabLst>
            </a:pPr>
            <a:r>
              <a:rPr lang="en-GB" sz="2400" dirty="0">
                <a:solidFill>
                  <a:prstClr val="black"/>
                </a:solidFill>
                <a:latin typeface="Times New Roman" pitchFamily="18" charset="0"/>
                <a:cs typeface="Times New Roman" pitchFamily="18" charset="0"/>
              </a:rPr>
              <a:t>Affinity </a:t>
            </a:r>
            <a:r>
              <a:rPr lang="en-GB" sz="2400" spc="-5" dirty="0">
                <a:solidFill>
                  <a:prstClr val="black"/>
                </a:solidFill>
                <a:latin typeface="Times New Roman" pitchFamily="18" charset="0"/>
                <a:cs typeface="Times New Roman" pitchFamily="18" charset="0"/>
              </a:rPr>
              <a:t>of CO for haemoglobin(forming carboxyhemoglobin) is 200 times that </a:t>
            </a:r>
            <a:r>
              <a:rPr lang="en-GB" sz="2400" spc="-10" dirty="0">
                <a:solidFill>
                  <a:prstClr val="black"/>
                </a:solidFill>
                <a:latin typeface="Times New Roman" pitchFamily="18" charset="0"/>
                <a:cs typeface="Times New Roman" pitchFamily="18" charset="0"/>
              </a:rPr>
              <a:t>of</a:t>
            </a:r>
            <a:r>
              <a:rPr lang="en-GB" sz="2400" spc="5" dirty="0">
                <a:solidFill>
                  <a:prstClr val="black"/>
                </a:solidFill>
                <a:latin typeface="Times New Roman" pitchFamily="18" charset="0"/>
                <a:cs typeface="Times New Roman" pitchFamily="18" charset="0"/>
              </a:rPr>
              <a:t> </a:t>
            </a:r>
            <a:r>
              <a:rPr lang="en-GB" sz="2400" dirty="0">
                <a:solidFill>
                  <a:prstClr val="black"/>
                </a:solidFill>
                <a:latin typeface="Times New Roman" pitchFamily="18" charset="0"/>
                <a:cs typeface="Times New Roman" pitchFamily="18" charset="0"/>
              </a:rPr>
              <a:t>oxygen.</a:t>
            </a:r>
          </a:p>
          <a:p>
            <a:pPr marL="354965" marR="382905" indent="-342900">
              <a:lnSpc>
                <a:spcPts val="3020"/>
              </a:lnSpc>
              <a:buClr>
                <a:srgbClr val="FFFF00"/>
              </a:buClr>
              <a:buSzPct val="83928"/>
              <a:buFont typeface="Arial" pitchFamily="34" charset="0"/>
              <a:buChar char="•"/>
              <a:tabLst>
                <a:tab pos="287020" algn="l"/>
              </a:tabLst>
            </a:pPr>
            <a:endParaRPr lang="en-GB" sz="2400" dirty="0">
              <a:solidFill>
                <a:prstClr val="black"/>
              </a:solidFill>
              <a:latin typeface="Times New Roman" pitchFamily="18" charset="0"/>
              <a:cs typeface="Times New Roman" pitchFamily="18" charset="0"/>
            </a:endParaRPr>
          </a:p>
          <a:p>
            <a:pPr marL="469900" indent="-457200">
              <a:spcBef>
                <a:spcPts val="700"/>
              </a:spcBef>
              <a:buClr>
                <a:srgbClr val="FFFF00"/>
              </a:buClr>
              <a:buSzPct val="84615"/>
              <a:buFont typeface="Arial" pitchFamily="34" charset="0"/>
              <a:buChar char="•"/>
              <a:tabLst>
                <a:tab pos="287020" algn="l"/>
              </a:tabLst>
            </a:pPr>
            <a:r>
              <a:rPr sz="2600" spc="-5" dirty="0">
                <a:solidFill>
                  <a:prstClr val="black"/>
                </a:solidFill>
                <a:latin typeface="Times New Roman" pitchFamily="18" charset="0"/>
                <a:cs typeface="Times New Roman" pitchFamily="18" charset="0"/>
              </a:rPr>
              <a:t>Supplemental </a:t>
            </a:r>
            <a:r>
              <a:rPr sz="2600" dirty="0">
                <a:solidFill>
                  <a:prstClr val="black"/>
                </a:solidFill>
                <a:latin typeface="Times New Roman" pitchFamily="18" charset="0"/>
                <a:cs typeface="Times New Roman" pitchFamily="18" charset="0"/>
              </a:rPr>
              <a:t>oxygen </a:t>
            </a:r>
            <a:r>
              <a:rPr sz="2600" spc="-10" dirty="0">
                <a:solidFill>
                  <a:prstClr val="black"/>
                </a:solidFill>
                <a:latin typeface="Times New Roman" pitchFamily="18" charset="0"/>
                <a:cs typeface="Times New Roman" pitchFamily="18" charset="0"/>
              </a:rPr>
              <a:t>is </a:t>
            </a:r>
            <a:r>
              <a:rPr sz="2600" dirty="0">
                <a:solidFill>
                  <a:prstClr val="black"/>
                </a:solidFill>
                <a:latin typeface="Times New Roman" pitchFamily="18" charset="0"/>
                <a:cs typeface="Times New Roman" pitchFamily="18" charset="0"/>
              </a:rPr>
              <a:t>first </a:t>
            </a:r>
            <a:r>
              <a:rPr sz="2600" spc="-5" dirty="0">
                <a:solidFill>
                  <a:prstClr val="black"/>
                </a:solidFill>
                <a:latin typeface="Times New Roman" pitchFamily="18" charset="0"/>
                <a:cs typeface="Times New Roman" pitchFamily="18" charset="0"/>
              </a:rPr>
              <a:t>line</a:t>
            </a:r>
            <a:r>
              <a:rPr sz="2600" spc="-45" dirty="0">
                <a:solidFill>
                  <a:prstClr val="black"/>
                </a:solidFill>
                <a:latin typeface="Times New Roman" pitchFamily="18" charset="0"/>
                <a:cs typeface="Times New Roman" pitchFamily="18" charset="0"/>
              </a:rPr>
              <a:t> </a:t>
            </a:r>
            <a:r>
              <a:rPr sz="2600" dirty="0">
                <a:solidFill>
                  <a:prstClr val="black"/>
                </a:solidFill>
                <a:latin typeface="Times New Roman" pitchFamily="18" charset="0"/>
                <a:cs typeface="Times New Roman" pitchFamily="18" charset="0"/>
              </a:rPr>
              <a:t>therapy</a:t>
            </a:r>
            <a:endParaRPr lang="en-GB" sz="2600" dirty="0">
              <a:solidFill>
                <a:prstClr val="black"/>
              </a:solidFill>
              <a:latin typeface="Times New Roman" pitchFamily="18" charset="0"/>
              <a:cs typeface="Times New Roman" pitchFamily="18" charset="0"/>
            </a:endParaRPr>
          </a:p>
          <a:p>
            <a:pPr marL="469900" indent="-457200">
              <a:spcBef>
                <a:spcPts val="700"/>
              </a:spcBef>
              <a:buClr>
                <a:srgbClr val="FFFF00"/>
              </a:buClr>
              <a:buSzPct val="84615"/>
              <a:buFont typeface="Arial" pitchFamily="34" charset="0"/>
              <a:buChar char="•"/>
              <a:tabLst>
                <a:tab pos="287020" algn="l"/>
              </a:tabLst>
            </a:pPr>
            <a:endParaRPr sz="2600" dirty="0">
              <a:solidFill>
                <a:prstClr val="black"/>
              </a:solidFill>
              <a:latin typeface="Times New Roman" pitchFamily="18" charset="0"/>
              <a:cs typeface="Times New Roman" pitchFamily="18" charset="0"/>
            </a:endParaRPr>
          </a:p>
          <a:p>
            <a:pPr marL="469265" marR="5080" indent="-457200">
              <a:spcBef>
                <a:spcPts val="605"/>
              </a:spcBef>
              <a:buClr>
                <a:srgbClr val="FFFF00"/>
              </a:buClr>
              <a:buSzPct val="84615"/>
              <a:buFont typeface="Arial" pitchFamily="34" charset="0"/>
              <a:buChar char="•"/>
              <a:tabLst>
                <a:tab pos="287020" algn="l"/>
              </a:tabLst>
            </a:pPr>
            <a:r>
              <a:rPr sz="2600" spc="-5" dirty="0">
                <a:solidFill>
                  <a:prstClr val="black"/>
                </a:solidFill>
                <a:latin typeface="Times New Roman" pitchFamily="18" charset="0"/>
                <a:cs typeface="Times New Roman" pitchFamily="18" charset="0"/>
              </a:rPr>
              <a:t>HBO causes </a:t>
            </a:r>
            <a:r>
              <a:rPr sz="2600" dirty="0">
                <a:solidFill>
                  <a:prstClr val="black"/>
                </a:solidFill>
                <a:latin typeface="Times New Roman" pitchFamily="18" charset="0"/>
                <a:cs typeface="Times New Roman" pitchFamily="18" charset="0"/>
              </a:rPr>
              <a:t>carboxyhemoglobin </a:t>
            </a:r>
            <a:r>
              <a:rPr sz="2600" spc="-5" dirty="0">
                <a:solidFill>
                  <a:prstClr val="black"/>
                </a:solidFill>
                <a:latin typeface="Times New Roman" pitchFamily="18" charset="0"/>
                <a:cs typeface="Times New Roman" pitchFamily="18" charset="0"/>
              </a:rPr>
              <a:t>dissociation </a:t>
            </a:r>
            <a:r>
              <a:rPr sz="2600" dirty="0">
                <a:solidFill>
                  <a:prstClr val="black"/>
                </a:solidFill>
                <a:latin typeface="Times New Roman" pitchFamily="18" charset="0"/>
                <a:cs typeface="Times New Roman" pitchFamily="18" charset="0"/>
              </a:rPr>
              <a:t>to </a:t>
            </a:r>
            <a:r>
              <a:rPr sz="2600" spc="-5" dirty="0">
                <a:solidFill>
                  <a:prstClr val="black"/>
                </a:solidFill>
                <a:latin typeface="Times New Roman" pitchFamily="18" charset="0"/>
                <a:cs typeface="Times New Roman" pitchFamily="18" charset="0"/>
              </a:rPr>
              <a:t>occur  faster </a:t>
            </a:r>
            <a:r>
              <a:rPr sz="2600" dirty="0">
                <a:solidFill>
                  <a:prstClr val="black"/>
                </a:solidFill>
                <a:latin typeface="Times New Roman" pitchFamily="18" charset="0"/>
                <a:cs typeface="Times New Roman" pitchFamily="18" charset="0"/>
              </a:rPr>
              <a:t>than </a:t>
            </a:r>
            <a:r>
              <a:rPr sz="2600" spc="-5" dirty="0">
                <a:solidFill>
                  <a:prstClr val="black"/>
                </a:solidFill>
                <a:latin typeface="Times New Roman" pitchFamily="18" charset="0"/>
                <a:cs typeface="Times New Roman" pitchFamily="18" charset="0"/>
              </a:rPr>
              <a:t>pure </a:t>
            </a:r>
            <a:r>
              <a:rPr sz="2600" dirty="0">
                <a:solidFill>
                  <a:prstClr val="black"/>
                </a:solidFill>
                <a:latin typeface="Times New Roman" pitchFamily="18" charset="0"/>
                <a:cs typeface="Times New Roman" pitchFamily="18" charset="0"/>
              </a:rPr>
              <a:t>oxygen </a:t>
            </a:r>
            <a:r>
              <a:rPr sz="2600" spc="-10" dirty="0">
                <a:solidFill>
                  <a:prstClr val="black"/>
                </a:solidFill>
                <a:latin typeface="Times New Roman" pitchFamily="18" charset="0"/>
                <a:cs typeface="Times New Roman" pitchFamily="18" charset="0"/>
              </a:rPr>
              <a:t>at </a:t>
            </a:r>
            <a:r>
              <a:rPr sz="2600" dirty="0">
                <a:solidFill>
                  <a:prstClr val="black"/>
                </a:solidFill>
                <a:latin typeface="Times New Roman" pitchFamily="18" charset="0"/>
                <a:cs typeface="Times New Roman" pitchFamily="18" charset="0"/>
              </a:rPr>
              <a:t>sea level</a:t>
            </a:r>
            <a:r>
              <a:rPr sz="2600" spc="-60" dirty="0">
                <a:solidFill>
                  <a:prstClr val="black"/>
                </a:solidFill>
                <a:latin typeface="Times New Roman" pitchFamily="18" charset="0"/>
                <a:cs typeface="Times New Roman" pitchFamily="18" charset="0"/>
              </a:rPr>
              <a:t> </a:t>
            </a:r>
            <a:r>
              <a:rPr sz="2600" dirty="0">
                <a:solidFill>
                  <a:prstClr val="black"/>
                </a:solidFill>
                <a:latin typeface="Times New Roman" pitchFamily="18" charset="0"/>
                <a:cs typeface="Times New Roman" pitchFamily="18" charset="0"/>
              </a:rPr>
              <a:t>pressure.</a:t>
            </a:r>
            <a:endParaRPr lang="en-GB" sz="2600" dirty="0">
              <a:solidFill>
                <a:prstClr val="black"/>
              </a:solidFill>
              <a:latin typeface="Times New Roman" pitchFamily="18" charset="0"/>
              <a:cs typeface="Times New Roman" pitchFamily="18" charset="0"/>
            </a:endParaRPr>
          </a:p>
          <a:p>
            <a:pPr marL="469265" marR="5080" indent="-457200">
              <a:spcBef>
                <a:spcPts val="605"/>
              </a:spcBef>
              <a:buClr>
                <a:srgbClr val="FFFF00"/>
              </a:buClr>
              <a:buSzPct val="84615"/>
              <a:buFont typeface="Arial" pitchFamily="34" charset="0"/>
              <a:buChar char="•"/>
              <a:tabLst>
                <a:tab pos="287020" algn="l"/>
              </a:tabLst>
            </a:pPr>
            <a:endParaRPr sz="2600" dirty="0">
              <a:solidFill>
                <a:prstClr val="black"/>
              </a:solidFill>
              <a:latin typeface="Impact"/>
              <a:cs typeface="Impact"/>
            </a:endParaRPr>
          </a:p>
        </p:txBody>
      </p:sp>
      <p:sp>
        <p:nvSpPr>
          <p:cNvPr id="5" name="object 5"/>
          <p:cNvSpPr txBox="1"/>
          <p:nvPr/>
        </p:nvSpPr>
        <p:spPr>
          <a:xfrm>
            <a:off x="1727774" y="4682492"/>
            <a:ext cx="2443660" cy="1797928"/>
          </a:xfrm>
          <a:prstGeom prst="rect">
            <a:avLst/>
          </a:prstGeom>
        </p:spPr>
        <p:txBody>
          <a:bodyPr vert="horz" wrap="square" lIns="0" tIns="88900" rIns="0" bIns="0" rtlCol="0">
            <a:spAutoFit/>
          </a:bodyPr>
          <a:lstStyle/>
          <a:p>
            <a:pPr marL="286385">
              <a:spcBef>
                <a:spcPts val="700"/>
              </a:spcBef>
            </a:pPr>
            <a:r>
              <a:rPr sz="2400" u="heavy" spc="-5" dirty="0">
                <a:solidFill>
                  <a:prstClr val="black"/>
                </a:solidFill>
                <a:uFill>
                  <a:solidFill>
                    <a:srgbClr val="000000"/>
                  </a:solidFill>
                </a:uFill>
                <a:latin typeface="Times New Roman" pitchFamily="18" charset="0"/>
                <a:cs typeface="Times New Roman" pitchFamily="18" charset="0"/>
              </a:rPr>
              <a:t>Breathing</a:t>
            </a:r>
            <a:r>
              <a:rPr sz="2400" u="heavy" spc="-30" dirty="0">
                <a:solidFill>
                  <a:prstClr val="black"/>
                </a:solidFill>
                <a:uFill>
                  <a:solidFill>
                    <a:srgbClr val="000000"/>
                  </a:solidFill>
                </a:uFill>
                <a:latin typeface="Times New Roman" pitchFamily="18" charset="0"/>
                <a:cs typeface="Times New Roman" pitchFamily="18" charset="0"/>
              </a:rPr>
              <a:t> </a:t>
            </a:r>
            <a:r>
              <a:rPr sz="2400" u="heavy" spc="-5" dirty="0">
                <a:solidFill>
                  <a:prstClr val="black"/>
                </a:solidFill>
                <a:uFill>
                  <a:solidFill>
                    <a:srgbClr val="000000"/>
                  </a:solidFill>
                </a:uFill>
                <a:latin typeface="Times New Roman" pitchFamily="18" charset="0"/>
                <a:cs typeface="Times New Roman" pitchFamily="18" charset="0"/>
              </a:rPr>
              <a:t>Gas</a:t>
            </a:r>
            <a:endParaRPr sz="2400" dirty="0">
              <a:solidFill>
                <a:prstClr val="black"/>
              </a:solidFill>
              <a:latin typeface="Times New Roman" pitchFamily="18" charset="0"/>
              <a:cs typeface="Times New Roman" pitchFamily="18" charset="0"/>
            </a:endParaRPr>
          </a:p>
          <a:p>
            <a:pPr marL="354965" indent="-342900">
              <a:spcBef>
                <a:spcPts val="600"/>
              </a:spcBef>
              <a:buClr>
                <a:srgbClr val="FFFF00"/>
              </a:buClr>
              <a:buSzPct val="85416"/>
              <a:buFont typeface="Arial" pitchFamily="34" charset="0"/>
              <a:buChar char="•"/>
              <a:tabLst>
                <a:tab pos="338455" algn="l"/>
                <a:tab pos="339090" algn="l"/>
              </a:tabLst>
            </a:pPr>
            <a:r>
              <a:rPr sz="2400" spc="-40" dirty="0">
                <a:solidFill>
                  <a:prstClr val="black"/>
                </a:solidFill>
                <a:latin typeface="Times New Roman" pitchFamily="18" charset="0"/>
                <a:cs typeface="Times New Roman" pitchFamily="18" charset="0"/>
              </a:rPr>
              <a:t>Air, </a:t>
            </a:r>
            <a:r>
              <a:rPr sz="2400" dirty="0">
                <a:solidFill>
                  <a:prstClr val="black"/>
                </a:solidFill>
                <a:latin typeface="Times New Roman" pitchFamily="18" charset="0"/>
                <a:cs typeface="Times New Roman" pitchFamily="18" charset="0"/>
              </a:rPr>
              <a:t>1</a:t>
            </a:r>
            <a:r>
              <a:rPr sz="2400" spc="25" dirty="0">
                <a:solidFill>
                  <a:prstClr val="black"/>
                </a:solidFill>
                <a:latin typeface="Times New Roman" pitchFamily="18" charset="0"/>
                <a:cs typeface="Times New Roman" pitchFamily="18" charset="0"/>
              </a:rPr>
              <a:t> </a:t>
            </a:r>
            <a:r>
              <a:rPr sz="2400" spc="-80" dirty="0">
                <a:solidFill>
                  <a:prstClr val="black"/>
                </a:solidFill>
                <a:latin typeface="Times New Roman" pitchFamily="18" charset="0"/>
                <a:cs typeface="Times New Roman" pitchFamily="18" charset="0"/>
              </a:rPr>
              <a:t>ATA</a:t>
            </a:r>
            <a:endParaRPr sz="2400" dirty="0">
              <a:solidFill>
                <a:prstClr val="black"/>
              </a:solidFill>
              <a:latin typeface="Times New Roman" pitchFamily="18" charset="0"/>
              <a:cs typeface="Times New Roman" pitchFamily="18" charset="0"/>
            </a:endParaRPr>
          </a:p>
          <a:p>
            <a:pPr marL="355600" indent="-342900">
              <a:spcBef>
                <a:spcPts val="600"/>
              </a:spcBef>
              <a:buClr>
                <a:srgbClr val="FFFF00"/>
              </a:buClr>
              <a:buSzPct val="85416"/>
              <a:buFont typeface="Arial" pitchFamily="34" charset="0"/>
              <a:buChar char="•"/>
              <a:tabLst>
                <a:tab pos="286385" algn="l"/>
                <a:tab pos="287020" algn="l"/>
              </a:tabLst>
            </a:pPr>
            <a:r>
              <a:rPr sz="2400" dirty="0">
                <a:solidFill>
                  <a:prstClr val="black"/>
                </a:solidFill>
                <a:latin typeface="Times New Roman" pitchFamily="18" charset="0"/>
                <a:cs typeface="Times New Roman" pitchFamily="18" charset="0"/>
              </a:rPr>
              <a:t>Oxygen, 1</a:t>
            </a:r>
            <a:r>
              <a:rPr sz="2400" spc="-110" dirty="0">
                <a:solidFill>
                  <a:prstClr val="black"/>
                </a:solidFill>
                <a:latin typeface="Times New Roman" pitchFamily="18" charset="0"/>
                <a:cs typeface="Times New Roman" pitchFamily="18" charset="0"/>
              </a:rPr>
              <a:t> </a:t>
            </a:r>
            <a:r>
              <a:rPr sz="2400" spc="-80" dirty="0">
                <a:solidFill>
                  <a:prstClr val="black"/>
                </a:solidFill>
                <a:latin typeface="Times New Roman" pitchFamily="18" charset="0"/>
                <a:cs typeface="Times New Roman" pitchFamily="18" charset="0"/>
              </a:rPr>
              <a:t>ATA</a:t>
            </a:r>
            <a:endParaRPr sz="2400" dirty="0">
              <a:solidFill>
                <a:prstClr val="black"/>
              </a:solidFill>
              <a:latin typeface="Times New Roman" pitchFamily="18" charset="0"/>
              <a:cs typeface="Times New Roman" pitchFamily="18" charset="0"/>
            </a:endParaRPr>
          </a:p>
          <a:p>
            <a:pPr marL="355600" indent="-342900">
              <a:spcBef>
                <a:spcPts val="605"/>
              </a:spcBef>
              <a:buClr>
                <a:srgbClr val="FFFF00"/>
              </a:buClr>
              <a:buSzPct val="85416"/>
              <a:buFont typeface="Arial" pitchFamily="34" charset="0"/>
              <a:buChar char="•"/>
              <a:tabLst>
                <a:tab pos="286385" algn="l"/>
                <a:tab pos="287020" algn="l"/>
              </a:tabLst>
            </a:pPr>
            <a:r>
              <a:rPr sz="2400" dirty="0">
                <a:solidFill>
                  <a:prstClr val="black"/>
                </a:solidFill>
                <a:latin typeface="Times New Roman" pitchFamily="18" charset="0"/>
                <a:cs typeface="Times New Roman" pitchFamily="18" charset="0"/>
              </a:rPr>
              <a:t>Oxygen, 2.5</a:t>
            </a:r>
            <a:r>
              <a:rPr sz="2400" spc="-114" dirty="0">
                <a:solidFill>
                  <a:prstClr val="black"/>
                </a:solidFill>
                <a:latin typeface="Times New Roman" pitchFamily="18" charset="0"/>
                <a:cs typeface="Times New Roman" pitchFamily="18" charset="0"/>
              </a:rPr>
              <a:t> </a:t>
            </a:r>
            <a:r>
              <a:rPr sz="2400" spc="-80" dirty="0">
                <a:solidFill>
                  <a:prstClr val="black"/>
                </a:solidFill>
                <a:latin typeface="Times New Roman" pitchFamily="18" charset="0"/>
                <a:cs typeface="Times New Roman" pitchFamily="18" charset="0"/>
              </a:rPr>
              <a:t>ATA</a:t>
            </a:r>
            <a:endParaRPr sz="2400" dirty="0">
              <a:solidFill>
                <a:prstClr val="black"/>
              </a:solidFill>
              <a:latin typeface="Times New Roman" pitchFamily="18" charset="0"/>
              <a:cs typeface="Times New Roman" pitchFamily="18" charset="0"/>
            </a:endParaRPr>
          </a:p>
        </p:txBody>
      </p:sp>
      <p:sp>
        <p:nvSpPr>
          <p:cNvPr id="6" name="object 6"/>
          <p:cNvSpPr txBox="1"/>
          <p:nvPr/>
        </p:nvSpPr>
        <p:spPr>
          <a:xfrm>
            <a:off x="4932040" y="4711289"/>
            <a:ext cx="1995925" cy="1797928"/>
          </a:xfrm>
          <a:prstGeom prst="rect">
            <a:avLst/>
          </a:prstGeom>
        </p:spPr>
        <p:txBody>
          <a:bodyPr vert="horz" wrap="square" lIns="0" tIns="88900" rIns="0" bIns="0" rtlCol="0">
            <a:spAutoFit/>
          </a:bodyPr>
          <a:lstStyle/>
          <a:p>
            <a:pPr marL="12700">
              <a:spcBef>
                <a:spcPts val="700"/>
              </a:spcBef>
            </a:pPr>
            <a:r>
              <a:rPr sz="2400" u="heavy" spc="-5" dirty="0">
                <a:solidFill>
                  <a:prstClr val="black"/>
                </a:solidFill>
                <a:uFill>
                  <a:solidFill>
                    <a:srgbClr val="000000"/>
                  </a:solidFill>
                </a:uFill>
                <a:latin typeface="Times New Roman" pitchFamily="18" charset="0"/>
                <a:cs typeface="Times New Roman" pitchFamily="18" charset="0"/>
              </a:rPr>
              <a:t>Mean</a:t>
            </a:r>
            <a:r>
              <a:rPr sz="2400" u="heavy" spc="-25" dirty="0">
                <a:solidFill>
                  <a:prstClr val="black"/>
                </a:solidFill>
                <a:uFill>
                  <a:solidFill>
                    <a:srgbClr val="000000"/>
                  </a:solidFill>
                </a:uFill>
                <a:latin typeface="Times New Roman" pitchFamily="18" charset="0"/>
                <a:cs typeface="Times New Roman" pitchFamily="18" charset="0"/>
              </a:rPr>
              <a:t> </a:t>
            </a:r>
            <a:r>
              <a:rPr sz="2400" u="heavy" spc="-5" dirty="0">
                <a:solidFill>
                  <a:prstClr val="black"/>
                </a:solidFill>
                <a:uFill>
                  <a:solidFill>
                    <a:srgbClr val="000000"/>
                  </a:solidFill>
                </a:uFill>
                <a:latin typeface="Times New Roman" pitchFamily="18" charset="0"/>
                <a:cs typeface="Times New Roman" pitchFamily="18" charset="0"/>
              </a:rPr>
              <a:t>Half-life</a:t>
            </a:r>
            <a:endParaRPr sz="2400" dirty="0">
              <a:solidFill>
                <a:prstClr val="black"/>
              </a:solidFill>
              <a:latin typeface="Times New Roman" pitchFamily="18" charset="0"/>
              <a:cs typeface="Times New Roman" pitchFamily="18" charset="0"/>
            </a:endParaRPr>
          </a:p>
          <a:p>
            <a:pPr marL="120650">
              <a:spcBef>
                <a:spcPts val="600"/>
              </a:spcBef>
            </a:pPr>
            <a:r>
              <a:rPr sz="2400" spc="-5" dirty="0">
                <a:solidFill>
                  <a:prstClr val="black"/>
                </a:solidFill>
                <a:latin typeface="Times New Roman" pitchFamily="18" charset="0"/>
                <a:cs typeface="Times New Roman" pitchFamily="18" charset="0"/>
              </a:rPr>
              <a:t>214</a:t>
            </a:r>
            <a:r>
              <a:rPr sz="2400" spc="-90"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min</a:t>
            </a:r>
          </a:p>
          <a:p>
            <a:pPr marL="228600">
              <a:spcBef>
                <a:spcPts val="600"/>
              </a:spcBef>
            </a:pPr>
            <a:r>
              <a:rPr sz="2400" dirty="0">
                <a:solidFill>
                  <a:prstClr val="black"/>
                </a:solidFill>
                <a:latin typeface="Times New Roman" pitchFamily="18" charset="0"/>
                <a:cs typeface="Times New Roman" pitchFamily="18" charset="0"/>
              </a:rPr>
              <a:t>43</a:t>
            </a:r>
            <a:r>
              <a:rPr sz="2400" spc="-95"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min</a:t>
            </a:r>
          </a:p>
          <a:p>
            <a:pPr marL="228600">
              <a:spcBef>
                <a:spcPts val="605"/>
              </a:spcBef>
            </a:pPr>
            <a:r>
              <a:rPr sz="2400" dirty="0">
                <a:solidFill>
                  <a:prstClr val="black"/>
                </a:solidFill>
                <a:latin typeface="Times New Roman" pitchFamily="18" charset="0"/>
                <a:cs typeface="Times New Roman" pitchFamily="18" charset="0"/>
              </a:rPr>
              <a:t>19</a:t>
            </a:r>
            <a:r>
              <a:rPr sz="2400" spc="-15"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min</a:t>
            </a:r>
          </a:p>
        </p:txBody>
      </p:sp>
      <p:sp>
        <p:nvSpPr>
          <p:cNvPr id="7" name="Text Placeholder 6"/>
          <p:cNvSpPr>
            <a:spLocks noGrp="1"/>
          </p:cNvSpPr>
          <p:nvPr>
            <p:ph type="body" idx="1"/>
          </p:nvPr>
        </p:nvSpPr>
        <p:spPr>
          <a:xfrm>
            <a:off x="503548" y="188640"/>
            <a:ext cx="7992888" cy="677108"/>
          </a:xfrm>
        </p:spPr>
        <p:txBody>
          <a:bodyPr/>
          <a:lstStyle/>
          <a:p>
            <a:pPr algn="ctr"/>
            <a:r>
              <a:rPr lang="en-GB" sz="4400" b="1" dirty="0">
                <a:solidFill>
                  <a:srgbClr val="FFFF00"/>
                </a:solidFill>
                <a:latin typeface="Times New Roman" pitchFamily="18" charset="0"/>
                <a:cs typeface="Times New Roman" pitchFamily="18" charset="0"/>
              </a:rPr>
              <a:t>Carbon Monoxide Poisoning</a:t>
            </a:r>
          </a:p>
        </p:txBody>
      </p:sp>
    </p:spTree>
    <p:extLst>
      <p:ext uri="{BB962C8B-B14F-4D97-AF65-F5344CB8AC3E}">
        <p14:creationId xmlns:p14="http://schemas.microsoft.com/office/powerpoint/2010/main" val="391539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312448" y="1351364"/>
            <a:ext cx="8508023" cy="5506636"/>
          </a:xfrm>
          <a:prstGeom prst="rect">
            <a:avLst/>
          </a:prstGeom>
        </p:spPr>
        <p:txBody>
          <a:bodyPr vert="horz" wrap="square" lIns="0" tIns="88900" rIns="0" bIns="0" rtlCol="0">
            <a:spAutoFit/>
          </a:bodyPr>
          <a:lstStyle/>
          <a:p>
            <a:pPr marL="380365" marR="381000" indent="-342900">
              <a:spcBef>
                <a:spcPts val="600"/>
              </a:spcBef>
              <a:buClr>
                <a:srgbClr val="FFFF00"/>
              </a:buClr>
              <a:buSzPct val="85416"/>
              <a:buFont typeface="Arial" pitchFamily="34" charset="0"/>
              <a:buChar char="•"/>
              <a:tabLst>
                <a:tab pos="311785" algn="l"/>
                <a:tab pos="312420" algn="l"/>
              </a:tabLst>
            </a:pPr>
            <a:r>
              <a:rPr sz="2400" spc="-10" dirty="0">
                <a:solidFill>
                  <a:prstClr val="black"/>
                </a:solidFill>
                <a:latin typeface="Times New Roman" pitchFamily="18" charset="0"/>
                <a:cs typeface="Times New Roman" pitchFamily="18" charset="0"/>
              </a:rPr>
              <a:t>Anaerobic</a:t>
            </a:r>
            <a:r>
              <a:rPr sz="2400" spc="-55" dirty="0">
                <a:solidFill>
                  <a:prstClr val="black"/>
                </a:solidFill>
                <a:latin typeface="Times New Roman" pitchFamily="18" charset="0"/>
                <a:cs typeface="Times New Roman" pitchFamily="18" charset="0"/>
              </a:rPr>
              <a:t> </a:t>
            </a:r>
            <a:r>
              <a:rPr sz="2400" spc="-10" dirty="0">
                <a:solidFill>
                  <a:prstClr val="black"/>
                </a:solidFill>
                <a:latin typeface="Times New Roman" pitchFamily="18" charset="0"/>
                <a:cs typeface="Times New Roman" pitchFamily="18" charset="0"/>
              </a:rPr>
              <a:t>bacteria</a:t>
            </a:r>
            <a:r>
              <a:rPr sz="2400" spc="-114" dirty="0">
                <a:solidFill>
                  <a:prstClr val="black"/>
                </a:solidFill>
                <a:latin typeface="Times New Roman" pitchFamily="18" charset="0"/>
                <a:cs typeface="Times New Roman" pitchFamily="18" charset="0"/>
              </a:rPr>
              <a:t> </a:t>
            </a:r>
            <a:r>
              <a:rPr sz="2400" spc="-15" dirty="0">
                <a:solidFill>
                  <a:prstClr val="black"/>
                </a:solidFill>
                <a:latin typeface="Times New Roman" pitchFamily="18" charset="0"/>
                <a:cs typeface="Times New Roman" pitchFamily="18" charset="0"/>
              </a:rPr>
              <a:t>are</a:t>
            </a:r>
            <a:r>
              <a:rPr sz="2400" spc="-110" dirty="0">
                <a:solidFill>
                  <a:prstClr val="black"/>
                </a:solidFill>
                <a:latin typeface="Times New Roman" pitchFamily="18" charset="0"/>
                <a:cs typeface="Times New Roman" pitchFamily="18" charset="0"/>
              </a:rPr>
              <a:t> </a:t>
            </a:r>
            <a:r>
              <a:rPr sz="2400" spc="-10" dirty="0">
                <a:solidFill>
                  <a:prstClr val="black"/>
                </a:solidFill>
                <a:latin typeface="Times New Roman" pitchFamily="18" charset="0"/>
                <a:cs typeface="Times New Roman" pitchFamily="18" charset="0"/>
              </a:rPr>
              <a:t>sensitive</a:t>
            </a:r>
            <a:r>
              <a:rPr sz="2400" spc="-95" dirty="0">
                <a:solidFill>
                  <a:prstClr val="black"/>
                </a:solidFill>
                <a:latin typeface="Times New Roman" pitchFamily="18" charset="0"/>
                <a:cs typeface="Times New Roman" pitchFamily="18" charset="0"/>
              </a:rPr>
              <a:t> </a:t>
            </a:r>
            <a:r>
              <a:rPr sz="2400" spc="-20" dirty="0">
                <a:solidFill>
                  <a:prstClr val="black"/>
                </a:solidFill>
                <a:latin typeface="Times New Roman" pitchFamily="18" charset="0"/>
                <a:cs typeface="Times New Roman" pitchFamily="18" charset="0"/>
              </a:rPr>
              <a:t>to</a:t>
            </a:r>
            <a:r>
              <a:rPr sz="2400" spc="-50" dirty="0">
                <a:solidFill>
                  <a:prstClr val="black"/>
                </a:solidFill>
                <a:latin typeface="Times New Roman" pitchFamily="18" charset="0"/>
                <a:cs typeface="Times New Roman" pitchFamily="18" charset="0"/>
              </a:rPr>
              <a:t> </a:t>
            </a:r>
            <a:r>
              <a:rPr sz="2400" spc="-10" dirty="0">
                <a:solidFill>
                  <a:prstClr val="black"/>
                </a:solidFill>
                <a:latin typeface="Times New Roman" pitchFamily="18" charset="0"/>
                <a:cs typeface="Times New Roman" pitchFamily="18" charset="0"/>
              </a:rPr>
              <a:t>increased  </a:t>
            </a:r>
            <a:r>
              <a:rPr sz="2400" dirty="0">
                <a:solidFill>
                  <a:prstClr val="black"/>
                </a:solidFill>
                <a:latin typeface="Times New Roman" pitchFamily="18" charset="0"/>
                <a:cs typeface="Times New Roman" pitchFamily="18" charset="0"/>
              </a:rPr>
              <a:t>tissue</a:t>
            </a:r>
            <a:r>
              <a:rPr sz="2400" spc="-9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PO</a:t>
            </a:r>
            <a:r>
              <a:rPr sz="2400" spc="-7" baseline="-20833" dirty="0">
                <a:solidFill>
                  <a:prstClr val="black"/>
                </a:solidFill>
                <a:latin typeface="Times New Roman" pitchFamily="18" charset="0"/>
                <a:cs typeface="Times New Roman" pitchFamily="18" charset="0"/>
              </a:rPr>
              <a:t>2</a:t>
            </a:r>
            <a:r>
              <a:rPr sz="2400" spc="-5" dirty="0">
                <a:solidFill>
                  <a:prstClr val="black"/>
                </a:solidFill>
                <a:latin typeface="Times New Roman" pitchFamily="18" charset="0"/>
                <a:cs typeface="Times New Roman" pitchFamily="18" charset="0"/>
              </a:rPr>
              <a:t>.</a:t>
            </a:r>
            <a:endParaRPr lang="en-GB" sz="2400" spc="-5" dirty="0">
              <a:solidFill>
                <a:prstClr val="black"/>
              </a:solidFill>
              <a:latin typeface="Times New Roman" pitchFamily="18" charset="0"/>
              <a:cs typeface="Times New Roman" pitchFamily="18" charset="0"/>
            </a:endParaRPr>
          </a:p>
          <a:p>
            <a:pPr marL="380365" marR="381000" indent="-342900">
              <a:spcBef>
                <a:spcPts val="600"/>
              </a:spcBef>
              <a:buClr>
                <a:srgbClr val="FFFF00"/>
              </a:buClr>
              <a:buSzPct val="85416"/>
              <a:buFont typeface="Arial" pitchFamily="34" charset="0"/>
              <a:buChar char="•"/>
              <a:tabLst>
                <a:tab pos="311785" algn="l"/>
                <a:tab pos="312420" algn="l"/>
              </a:tabLst>
            </a:pPr>
            <a:endParaRPr sz="2400" dirty="0">
              <a:solidFill>
                <a:prstClr val="black"/>
              </a:solidFill>
              <a:latin typeface="Times New Roman" pitchFamily="18" charset="0"/>
              <a:cs typeface="Times New Roman" pitchFamily="18" charset="0"/>
            </a:endParaRPr>
          </a:p>
          <a:p>
            <a:pPr marL="380365" marR="30480" indent="-342900">
              <a:spcBef>
                <a:spcPts val="600"/>
              </a:spcBef>
              <a:buClr>
                <a:srgbClr val="FFFF00"/>
              </a:buClr>
              <a:buSzPct val="85416"/>
              <a:buFont typeface="Arial" pitchFamily="34" charset="0"/>
              <a:buChar char="•"/>
              <a:tabLst>
                <a:tab pos="311785" algn="l"/>
                <a:tab pos="312420" algn="l"/>
              </a:tabLst>
            </a:pPr>
            <a:r>
              <a:rPr sz="2400" dirty="0">
                <a:solidFill>
                  <a:prstClr val="black"/>
                </a:solidFill>
                <a:latin typeface="Times New Roman" pitchFamily="18" charset="0"/>
                <a:cs typeface="Times New Roman" pitchFamily="18" charset="0"/>
              </a:rPr>
              <a:t>Diffused </a:t>
            </a:r>
            <a:r>
              <a:rPr lang="en-GB" sz="2400" spc="-35" dirty="0">
                <a:solidFill>
                  <a:prstClr val="black"/>
                </a:solidFill>
                <a:latin typeface="Times New Roman" pitchFamily="18" charset="0"/>
                <a:cs typeface="Times New Roman" pitchFamily="18" charset="0"/>
              </a:rPr>
              <a:t>O2 </a:t>
            </a:r>
            <a:r>
              <a:rPr sz="2400" spc="-10" dirty="0">
                <a:solidFill>
                  <a:prstClr val="black"/>
                </a:solidFill>
                <a:latin typeface="Times New Roman" pitchFamily="18" charset="0"/>
                <a:cs typeface="Times New Roman" pitchFamily="18" charset="0"/>
              </a:rPr>
              <a:t>raises </a:t>
            </a:r>
            <a:r>
              <a:rPr sz="2400" dirty="0">
                <a:solidFill>
                  <a:prstClr val="black"/>
                </a:solidFill>
                <a:latin typeface="Times New Roman" pitchFamily="18" charset="0"/>
                <a:cs typeface="Times New Roman" pitchFamily="18" charset="0"/>
              </a:rPr>
              <a:t>capillary </a:t>
            </a:r>
            <a:r>
              <a:rPr sz="2400" spc="-15" dirty="0">
                <a:solidFill>
                  <a:prstClr val="black"/>
                </a:solidFill>
                <a:latin typeface="Times New Roman" pitchFamily="18" charset="0"/>
                <a:cs typeface="Times New Roman" pitchFamily="18" charset="0"/>
              </a:rPr>
              <a:t>p02 </a:t>
            </a:r>
            <a:r>
              <a:rPr sz="2400" spc="-10" dirty="0">
                <a:solidFill>
                  <a:prstClr val="black"/>
                </a:solidFill>
                <a:latin typeface="Times New Roman" pitchFamily="18" charset="0"/>
                <a:cs typeface="Times New Roman" pitchFamily="18" charset="0"/>
              </a:rPr>
              <a:t>levels </a:t>
            </a:r>
            <a:r>
              <a:rPr sz="2400" dirty="0">
                <a:solidFill>
                  <a:prstClr val="black"/>
                </a:solidFill>
                <a:latin typeface="Times New Roman" pitchFamily="18" charset="0"/>
                <a:cs typeface="Times New Roman" pitchFamily="18" charset="0"/>
              </a:rPr>
              <a:t>at </a:t>
            </a:r>
            <a:r>
              <a:rPr sz="2400" spc="-5" dirty="0">
                <a:solidFill>
                  <a:prstClr val="black"/>
                </a:solidFill>
                <a:latin typeface="Times New Roman" pitchFamily="18" charset="0"/>
                <a:cs typeface="Times New Roman" pitchFamily="18" charset="0"/>
              </a:rPr>
              <a:t>the </a:t>
            </a:r>
            <a:r>
              <a:rPr sz="2400" spc="-15" dirty="0">
                <a:solidFill>
                  <a:prstClr val="black"/>
                </a:solidFill>
                <a:latin typeface="Times New Roman" pitchFamily="18" charset="0"/>
                <a:cs typeface="Times New Roman" pitchFamily="18" charset="0"/>
              </a:rPr>
              <a:t>wound </a:t>
            </a:r>
            <a:r>
              <a:rPr sz="2400" spc="-10" dirty="0">
                <a:solidFill>
                  <a:prstClr val="black"/>
                </a:solidFill>
                <a:latin typeface="Times New Roman" pitchFamily="18" charset="0"/>
                <a:cs typeface="Times New Roman" pitchFamily="18" charset="0"/>
              </a:rPr>
              <a:t>site, </a:t>
            </a:r>
            <a:r>
              <a:rPr sz="2400" spc="-5" dirty="0" err="1">
                <a:solidFill>
                  <a:prstClr val="black"/>
                </a:solidFill>
                <a:latin typeface="Times New Roman" pitchFamily="18" charset="0"/>
                <a:cs typeface="Times New Roman" pitchFamily="18" charset="0"/>
              </a:rPr>
              <a:t>stimulat</a:t>
            </a:r>
            <a:r>
              <a:rPr lang="en-GB" sz="2400" spc="-5" dirty="0" err="1">
                <a:solidFill>
                  <a:prstClr val="black"/>
                </a:solidFill>
                <a:latin typeface="Times New Roman" pitchFamily="18" charset="0"/>
                <a:cs typeface="Times New Roman" pitchFamily="18" charset="0"/>
              </a:rPr>
              <a:t>ing</a:t>
            </a:r>
            <a:r>
              <a:rPr lang="en-GB" sz="2400" spc="-5"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capillary </a:t>
            </a:r>
            <a:r>
              <a:rPr sz="2400" spc="-10" dirty="0">
                <a:solidFill>
                  <a:prstClr val="black"/>
                </a:solidFill>
                <a:latin typeface="Times New Roman" pitchFamily="18" charset="0"/>
                <a:cs typeface="Times New Roman" pitchFamily="18" charset="0"/>
              </a:rPr>
              <a:t>budding</a:t>
            </a:r>
            <a:r>
              <a:rPr lang="en-GB" sz="2400" spc="-10"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and</a:t>
            </a:r>
            <a:r>
              <a:rPr sz="2400" spc="-38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granulation</a:t>
            </a:r>
            <a:r>
              <a:rPr lang="en-GB" sz="2400" spc="5"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tissue.</a:t>
            </a:r>
            <a:endParaRPr lang="en-GB" sz="2400" dirty="0">
              <a:solidFill>
                <a:prstClr val="black"/>
              </a:solidFill>
              <a:latin typeface="Times New Roman" pitchFamily="18" charset="0"/>
              <a:cs typeface="Times New Roman" pitchFamily="18" charset="0"/>
            </a:endParaRPr>
          </a:p>
          <a:p>
            <a:pPr marL="380365" marR="30480" indent="-342900">
              <a:spcBef>
                <a:spcPts val="600"/>
              </a:spcBef>
              <a:buClr>
                <a:srgbClr val="FFFF00"/>
              </a:buClr>
              <a:buSzPct val="85416"/>
              <a:buFont typeface="Arial" pitchFamily="34" charset="0"/>
              <a:buChar char="•"/>
              <a:tabLst>
                <a:tab pos="311785" algn="l"/>
                <a:tab pos="312420" algn="l"/>
              </a:tabLst>
            </a:pPr>
            <a:endParaRPr lang="en-GB" sz="2400" dirty="0">
              <a:latin typeface="Times New Roman" pitchFamily="18" charset="0"/>
              <a:cs typeface="Times New Roman" pitchFamily="18" charset="0"/>
            </a:endParaRPr>
          </a:p>
          <a:p>
            <a:pPr marL="380365" marR="30480" indent="-342900">
              <a:spcBef>
                <a:spcPts val="600"/>
              </a:spcBef>
              <a:buClr>
                <a:srgbClr val="FFFF00"/>
              </a:buClr>
              <a:buSzPct val="85416"/>
              <a:buFont typeface="Arial" pitchFamily="34" charset="0"/>
              <a:buChar char="•"/>
              <a:tabLst>
                <a:tab pos="311785" algn="l"/>
                <a:tab pos="312420" algn="l"/>
              </a:tabLst>
            </a:pPr>
            <a:r>
              <a:rPr lang="en-GB" sz="2400" dirty="0">
                <a:latin typeface="Times New Roman" pitchFamily="18" charset="0"/>
                <a:cs typeface="Times New Roman" pitchFamily="18" charset="0"/>
              </a:rPr>
              <a:t>Van </a:t>
            </a:r>
            <a:r>
              <a:rPr lang="en-GB" sz="2400" dirty="0" err="1">
                <a:latin typeface="Times New Roman" pitchFamily="18" charset="0"/>
                <a:cs typeface="Times New Roman" pitchFamily="18" charset="0"/>
              </a:rPr>
              <a:t>Unnik</a:t>
            </a:r>
            <a:r>
              <a:rPr lang="en-GB" sz="2400" dirty="0">
                <a:latin typeface="Times New Roman" pitchFamily="18" charset="0"/>
                <a:cs typeface="Times New Roman" pitchFamily="18" charset="0"/>
              </a:rPr>
              <a:t> found that-tissue P</a:t>
            </a:r>
            <a:r>
              <a:rPr lang="en-GB" sz="2400" cap="small" dirty="0">
                <a:latin typeface="Times New Roman" pitchFamily="18" charset="0"/>
                <a:cs typeface="Times New Roman" pitchFamily="18" charset="0"/>
              </a:rPr>
              <a:t>o</a:t>
            </a:r>
            <a:r>
              <a:rPr lang="en-GB" sz="2400" baseline="-25000" dirty="0">
                <a:latin typeface="Times New Roman" pitchFamily="18" charset="0"/>
                <a:cs typeface="Times New Roman" pitchFamily="18" charset="0"/>
              </a:rPr>
              <a:t>2</a:t>
            </a:r>
            <a:r>
              <a:rPr lang="en-GB" sz="2400" dirty="0">
                <a:latin typeface="Times New Roman" pitchFamily="18" charset="0"/>
                <a:cs typeface="Times New Roman" pitchFamily="18" charset="0"/>
              </a:rPr>
              <a:t> of 250 mm Hg is required to stop toxin production which is achieved by HBOT.</a:t>
            </a:r>
          </a:p>
          <a:p>
            <a:pPr marL="381000" indent="-342900">
              <a:spcBef>
                <a:spcPts val="605"/>
              </a:spcBef>
              <a:buClr>
                <a:srgbClr val="FFFF00"/>
              </a:buClr>
              <a:buSzPct val="85416"/>
              <a:buFont typeface="Arial" pitchFamily="34" charset="0"/>
              <a:buChar char="•"/>
              <a:tabLst>
                <a:tab pos="311785" algn="l"/>
                <a:tab pos="312420" algn="l"/>
              </a:tabLst>
            </a:pPr>
            <a:endParaRPr lang="en-GB" sz="2400" spc="-5" dirty="0">
              <a:solidFill>
                <a:prstClr val="black"/>
              </a:solidFill>
              <a:latin typeface="Times New Roman" pitchFamily="18" charset="0"/>
              <a:cs typeface="Times New Roman" pitchFamily="18" charset="0"/>
            </a:endParaRPr>
          </a:p>
          <a:p>
            <a:pPr marL="381000" indent="-342900">
              <a:spcBef>
                <a:spcPts val="605"/>
              </a:spcBef>
              <a:buClr>
                <a:srgbClr val="FFFF00"/>
              </a:buClr>
              <a:buSzPct val="85416"/>
              <a:buFont typeface="Arial" pitchFamily="34" charset="0"/>
              <a:buChar char="•"/>
              <a:tabLst>
                <a:tab pos="311785" algn="l"/>
                <a:tab pos="312420" algn="l"/>
              </a:tabLst>
            </a:pPr>
            <a:r>
              <a:rPr sz="2400" spc="-5" dirty="0">
                <a:solidFill>
                  <a:prstClr val="black"/>
                </a:solidFill>
                <a:latin typeface="Times New Roman" pitchFamily="18" charset="0"/>
                <a:cs typeface="Times New Roman" pitchFamily="18" charset="0"/>
              </a:rPr>
              <a:t>High O</a:t>
            </a:r>
            <a:r>
              <a:rPr sz="2400" spc="-7" baseline="-20833" dirty="0">
                <a:solidFill>
                  <a:prstClr val="black"/>
                </a:solidFill>
                <a:latin typeface="Times New Roman" pitchFamily="18" charset="0"/>
                <a:cs typeface="Times New Roman" pitchFamily="18" charset="0"/>
              </a:rPr>
              <a:t>2</a:t>
            </a:r>
            <a:r>
              <a:rPr sz="2400" spc="150" baseline="-20833"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tensions</a:t>
            </a:r>
            <a:r>
              <a:rPr lang="en-GB" sz="2400" spc="-5" dirty="0">
                <a:solidFill>
                  <a:prstClr val="black"/>
                </a:solidFill>
                <a:latin typeface="Times New Roman" pitchFamily="18" charset="0"/>
                <a:cs typeface="Times New Roman" pitchFamily="18" charset="0"/>
              </a:rPr>
              <a:t> also causes:</a:t>
            </a:r>
            <a:endParaRPr sz="2400" dirty="0">
              <a:solidFill>
                <a:prstClr val="black"/>
              </a:solidFill>
              <a:latin typeface="Times New Roman" pitchFamily="18" charset="0"/>
              <a:cs typeface="Times New Roman" pitchFamily="18" charset="0"/>
            </a:endParaRPr>
          </a:p>
          <a:p>
            <a:pPr marL="700405" indent="-342900">
              <a:spcBef>
                <a:spcPts val="300"/>
              </a:spcBef>
              <a:buClr>
                <a:srgbClr val="FFFF00"/>
              </a:buClr>
              <a:buSzPct val="85416"/>
              <a:buFont typeface="Wingdings" pitchFamily="2" charset="2"/>
              <a:buChar char="§"/>
              <a:tabLst>
                <a:tab pos="1044575" algn="l"/>
              </a:tabLst>
            </a:pPr>
            <a:r>
              <a:rPr sz="2400" spc="-15" dirty="0">
                <a:solidFill>
                  <a:prstClr val="black"/>
                </a:solidFill>
                <a:latin typeface="Times New Roman" pitchFamily="18" charset="0"/>
                <a:cs typeface="Times New Roman" pitchFamily="18" charset="0"/>
              </a:rPr>
              <a:t>reversal </a:t>
            </a:r>
            <a:r>
              <a:rPr sz="2400" dirty="0">
                <a:solidFill>
                  <a:prstClr val="black"/>
                </a:solidFill>
                <a:latin typeface="Times New Roman" pitchFamily="18" charset="0"/>
                <a:cs typeface="Times New Roman" pitchFamily="18" charset="0"/>
              </a:rPr>
              <a:t>of </a:t>
            </a:r>
            <a:r>
              <a:rPr sz="2400" spc="-15" dirty="0">
                <a:solidFill>
                  <a:prstClr val="black"/>
                </a:solidFill>
                <a:latin typeface="Times New Roman" pitchFamily="18" charset="0"/>
                <a:cs typeface="Times New Roman" pitchFamily="18" charset="0"/>
              </a:rPr>
              <a:t>hypoxia-induced </a:t>
            </a:r>
            <a:r>
              <a:rPr sz="2400" spc="-5" dirty="0">
                <a:solidFill>
                  <a:prstClr val="black"/>
                </a:solidFill>
                <a:latin typeface="Times New Roman" pitchFamily="18" charset="0"/>
                <a:cs typeface="Times New Roman" pitchFamily="18" charset="0"/>
              </a:rPr>
              <a:t>neutrophil</a:t>
            </a:r>
            <a:r>
              <a:rPr sz="2400" spc="-65"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function,</a:t>
            </a:r>
          </a:p>
          <a:p>
            <a:pPr marL="700405" indent="-342900">
              <a:spcBef>
                <a:spcPts val="300"/>
              </a:spcBef>
              <a:buClr>
                <a:srgbClr val="FFFF00"/>
              </a:buClr>
              <a:buSzPct val="85416"/>
              <a:buFont typeface="Wingdings" pitchFamily="2" charset="2"/>
              <a:buChar char="§"/>
              <a:tabLst>
                <a:tab pos="1044575" algn="l"/>
              </a:tabLst>
            </a:pPr>
            <a:r>
              <a:rPr sz="2400" spc="-10" dirty="0">
                <a:solidFill>
                  <a:prstClr val="black"/>
                </a:solidFill>
                <a:latin typeface="Times New Roman" pitchFamily="18" charset="0"/>
                <a:cs typeface="Times New Roman" pitchFamily="18" charset="0"/>
              </a:rPr>
              <a:t>enhanced </a:t>
            </a:r>
            <a:r>
              <a:rPr sz="2400" spc="-15" dirty="0">
                <a:solidFill>
                  <a:prstClr val="black"/>
                </a:solidFill>
                <a:latin typeface="Times New Roman" pitchFamily="18" charset="0"/>
                <a:cs typeface="Times New Roman" pitchFamily="18" charset="0"/>
              </a:rPr>
              <a:t>macrophage </a:t>
            </a:r>
            <a:r>
              <a:rPr sz="2400" spc="-10" dirty="0">
                <a:solidFill>
                  <a:prstClr val="black"/>
                </a:solidFill>
                <a:latin typeface="Times New Roman" pitchFamily="18" charset="0"/>
                <a:cs typeface="Times New Roman" pitchFamily="18" charset="0"/>
              </a:rPr>
              <a:t>interleukin</a:t>
            </a:r>
            <a:r>
              <a:rPr sz="2400" spc="-7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(IL)-10</a:t>
            </a:r>
            <a:r>
              <a:rPr lang="en-GB" sz="2400" dirty="0">
                <a:solidFill>
                  <a:prstClr val="black"/>
                </a:solidFill>
                <a:latin typeface="Times New Roman" pitchFamily="18" charset="0"/>
                <a:cs typeface="Times New Roman" pitchFamily="18" charset="0"/>
              </a:rPr>
              <a:t> </a:t>
            </a:r>
            <a:r>
              <a:rPr sz="2400" spc="-10" dirty="0">
                <a:solidFill>
                  <a:prstClr val="black"/>
                </a:solidFill>
                <a:latin typeface="Times New Roman" pitchFamily="18" charset="0"/>
                <a:cs typeface="Times New Roman" pitchFamily="18" charset="0"/>
              </a:rPr>
              <a:t>expression</a:t>
            </a:r>
            <a:endParaRPr sz="2400" dirty="0">
              <a:solidFill>
                <a:prstClr val="black"/>
              </a:solidFill>
              <a:latin typeface="Times New Roman" pitchFamily="18" charset="0"/>
              <a:cs typeface="Times New Roman" pitchFamily="18" charset="0"/>
            </a:endParaRPr>
          </a:p>
          <a:p>
            <a:pPr marL="700405" indent="-342900">
              <a:spcBef>
                <a:spcPts val="300"/>
              </a:spcBef>
              <a:buClr>
                <a:srgbClr val="FFFF00"/>
              </a:buClr>
              <a:buSzPct val="85416"/>
              <a:buFont typeface="Wingdings" pitchFamily="2" charset="2"/>
              <a:buChar char="§"/>
              <a:tabLst>
                <a:tab pos="1044575" algn="l"/>
              </a:tabLst>
            </a:pPr>
            <a:r>
              <a:rPr sz="2400" spc="5" dirty="0">
                <a:solidFill>
                  <a:prstClr val="black"/>
                </a:solidFill>
                <a:latin typeface="Times New Roman" pitchFamily="18" charset="0"/>
                <a:cs typeface="Times New Roman" pitchFamily="18" charset="0"/>
              </a:rPr>
              <a:t>anti-inflammatory</a:t>
            </a:r>
            <a:r>
              <a:rPr sz="2400" spc="-150" dirty="0">
                <a:solidFill>
                  <a:prstClr val="black"/>
                </a:solidFill>
                <a:latin typeface="Times New Roman" pitchFamily="18" charset="0"/>
                <a:cs typeface="Times New Roman" pitchFamily="18" charset="0"/>
              </a:rPr>
              <a:t> </a:t>
            </a:r>
            <a:r>
              <a:rPr sz="2400" spc="-10" dirty="0">
                <a:solidFill>
                  <a:prstClr val="black"/>
                </a:solidFill>
                <a:latin typeface="Times New Roman" pitchFamily="18" charset="0"/>
                <a:cs typeface="Times New Roman" pitchFamily="18" charset="0"/>
              </a:rPr>
              <a:t>effects.</a:t>
            </a:r>
            <a:endParaRPr lang="en-GB" sz="2400" spc="-10" dirty="0">
              <a:solidFill>
                <a:prstClr val="black"/>
              </a:solidFill>
              <a:latin typeface="Times New Roman" pitchFamily="18" charset="0"/>
              <a:cs typeface="Times New Roman" pitchFamily="18" charset="0"/>
            </a:endParaRPr>
          </a:p>
          <a:p>
            <a:pPr marL="1157605" lvl="1" indent="-342900">
              <a:spcBef>
                <a:spcPts val="300"/>
              </a:spcBef>
              <a:buClr>
                <a:srgbClr val="B37731"/>
              </a:buClr>
              <a:buSzPct val="85416"/>
              <a:buFont typeface="Wingdings" pitchFamily="2" charset="2"/>
              <a:buChar char="§"/>
              <a:tabLst>
                <a:tab pos="1044575" algn="l"/>
              </a:tabLst>
            </a:pPr>
            <a:endParaRPr sz="2400" dirty="0">
              <a:solidFill>
                <a:prstClr val="black"/>
              </a:solidFill>
              <a:latin typeface="Constantia"/>
              <a:cs typeface="Constantia"/>
            </a:endParaRPr>
          </a:p>
        </p:txBody>
      </p:sp>
      <p:sp>
        <p:nvSpPr>
          <p:cNvPr id="13" name="Rectangle 12"/>
          <p:cNvSpPr/>
          <p:nvPr/>
        </p:nvSpPr>
        <p:spPr>
          <a:xfrm>
            <a:off x="2336799" y="116632"/>
            <a:ext cx="4189224" cy="923330"/>
          </a:xfrm>
          <a:prstGeom prst="rect">
            <a:avLst/>
          </a:prstGeom>
          <a:noFill/>
        </p:spPr>
        <p:txBody>
          <a:bodyPr wrap="none" lIns="91440" tIns="45720" rIns="91440" bIns="45720">
            <a:spAutoFit/>
          </a:bodyPr>
          <a:lstStyle/>
          <a:p>
            <a:pPr algn="ctr"/>
            <a:r>
              <a:rPr lang="en-US" sz="5400" b="1" dirty="0">
                <a:ln w="12700">
                  <a:solidFill>
                    <a:srgbClr val="FFFF00"/>
                  </a:solidFill>
                  <a:prstDash val="solid"/>
                </a:ln>
                <a:solidFill>
                  <a:srgbClr val="FFFF00"/>
                </a:solidFill>
              </a:rPr>
              <a:t>Gas</a:t>
            </a:r>
            <a:r>
              <a:rPr lang="en-US" sz="5400" b="1" dirty="0">
                <a:ln w="12700">
                  <a:solidFill>
                    <a:srgbClr val="212745">
                      <a:satMod val="155000"/>
                    </a:srgbClr>
                  </a:solidFill>
                  <a:prstDash val="solid"/>
                </a:ln>
                <a:solidFill>
                  <a:srgbClr val="FFFF00"/>
                </a:solidFill>
                <a:effectLst>
                  <a:outerShdw blurRad="41275" dist="20320" dir="1800000" algn="tl" rotWithShape="0">
                    <a:srgbClr val="000000">
                      <a:alpha val="40000"/>
                    </a:srgbClr>
                  </a:outerShdw>
                </a:effectLst>
              </a:rPr>
              <a:t> </a:t>
            </a:r>
            <a:r>
              <a:rPr lang="en-US" sz="5400" b="1" dirty="0">
                <a:ln w="12700">
                  <a:solidFill>
                    <a:srgbClr val="FFFF00"/>
                  </a:solidFill>
                  <a:prstDash val="solid"/>
                </a:ln>
                <a:solidFill>
                  <a:srgbClr val="FFFF00"/>
                </a:solidFill>
              </a:rPr>
              <a:t>Gangrene</a:t>
            </a:r>
          </a:p>
        </p:txBody>
      </p:sp>
    </p:spTree>
    <p:extLst>
      <p:ext uri="{BB962C8B-B14F-4D97-AF65-F5344CB8AC3E}">
        <p14:creationId xmlns:p14="http://schemas.microsoft.com/office/powerpoint/2010/main" val="194324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251520" y="2204864"/>
            <a:ext cx="8352928" cy="3906768"/>
          </a:xfrm>
        </p:spPr>
        <p:txBody>
          <a:bodyPr>
            <a:normAutofit/>
          </a:bodyPr>
          <a:lstStyle/>
          <a:p>
            <a:pPr marL="45720" indent="0" algn="just">
              <a:lnSpc>
                <a:spcPct val="115000"/>
              </a:lnSpc>
              <a:spcAft>
                <a:spcPts val="1000"/>
              </a:spcAft>
              <a:buNone/>
            </a:pPr>
            <a:r>
              <a:rPr lang="en-GB" sz="2400" dirty="0">
                <a:latin typeface="Times New Roman" pitchFamily="18" charset="0"/>
                <a:ea typeface="Calibri"/>
                <a:cs typeface="Times New Roman" pitchFamily="18" charset="0"/>
              </a:rPr>
              <a:t>In crush injuries and compartment syndrome, HBOT helps in one of the following 3 ways:</a:t>
            </a:r>
          </a:p>
          <a:p>
            <a:pPr marL="45720" indent="0" algn="just">
              <a:lnSpc>
                <a:spcPct val="115000"/>
              </a:lnSpc>
              <a:spcAft>
                <a:spcPts val="1000"/>
              </a:spcAft>
              <a:buNone/>
            </a:pPr>
            <a:r>
              <a:rPr lang="en-GB" sz="2400" dirty="0">
                <a:latin typeface="Times New Roman" pitchFamily="18" charset="0"/>
                <a:ea typeface="Calibri"/>
                <a:cs typeface="Times New Roman" pitchFamily="18" charset="0"/>
              </a:rPr>
              <a:t>(1)Supplements oxygen to poorly perfused areas in early post    </a:t>
            </a:r>
          </a:p>
          <a:p>
            <a:pPr marL="365760" lvl="1" indent="0" algn="just">
              <a:lnSpc>
                <a:spcPct val="115000"/>
              </a:lnSpc>
              <a:spcAft>
                <a:spcPts val="1000"/>
              </a:spcAft>
              <a:buNone/>
            </a:pPr>
            <a:r>
              <a:rPr lang="en-GB" sz="2400" dirty="0">
                <a:latin typeface="Times New Roman" pitchFamily="18" charset="0"/>
                <a:ea typeface="Calibri"/>
                <a:cs typeface="Times New Roman" pitchFamily="18" charset="0"/>
              </a:rPr>
              <a:t>injury period</a:t>
            </a:r>
          </a:p>
          <a:p>
            <a:pPr marL="45720" indent="0" algn="just">
              <a:lnSpc>
                <a:spcPct val="115000"/>
              </a:lnSpc>
              <a:spcAft>
                <a:spcPts val="1000"/>
              </a:spcAft>
              <a:buNone/>
            </a:pPr>
            <a:r>
              <a:rPr lang="en-GB" sz="2400" dirty="0">
                <a:latin typeface="Times New Roman" pitchFamily="18" charset="0"/>
                <a:ea typeface="Calibri"/>
                <a:cs typeface="Times New Roman" pitchFamily="18" charset="0"/>
              </a:rPr>
              <a:t>(2)Reduces </a:t>
            </a:r>
            <a:r>
              <a:rPr lang="en-GB" sz="2400" dirty="0" err="1">
                <a:latin typeface="Times New Roman" pitchFamily="18" charset="0"/>
                <a:ea typeface="Calibri"/>
                <a:cs typeface="Times New Roman" pitchFamily="18" charset="0"/>
              </a:rPr>
              <a:t>edema</a:t>
            </a:r>
            <a:endParaRPr lang="en-GB" sz="2400" dirty="0">
              <a:latin typeface="Times New Roman" pitchFamily="18" charset="0"/>
              <a:ea typeface="Calibri"/>
              <a:cs typeface="Times New Roman" pitchFamily="18" charset="0"/>
            </a:endParaRPr>
          </a:p>
          <a:p>
            <a:pPr marL="45720" indent="0" algn="just">
              <a:lnSpc>
                <a:spcPct val="115000"/>
              </a:lnSpc>
              <a:spcAft>
                <a:spcPts val="1000"/>
              </a:spcAft>
              <a:buNone/>
            </a:pPr>
            <a:r>
              <a:rPr lang="en-GB" sz="2400" dirty="0">
                <a:latin typeface="Times New Roman" pitchFamily="18" charset="0"/>
                <a:ea typeface="Calibri"/>
                <a:cs typeface="Times New Roman" pitchFamily="18" charset="0"/>
              </a:rPr>
              <a:t>(3)Mitigates reperfusion injury.</a:t>
            </a:r>
          </a:p>
          <a:p>
            <a:pPr marL="45720" indent="0" algn="just">
              <a:buNone/>
            </a:pPr>
            <a:endParaRPr lang="en-GB" dirty="0"/>
          </a:p>
        </p:txBody>
      </p:sp>
      <p:sp>
        <p:nvSpPr>
          <p:cNvPr id="5" name="Rectangle 4"/>
          <p:cNvSpPr/>
          <p:nvPr/>
        </p:nvSpPr>
        <p:spPr>
          <a:xfrm>
            <a:off x="323528" y="332656"/>
            <a:ext cx="8640960" cy="1446550"/>
          </a:xfrm>
          <a:prstGeom prst="rect">
            <a:avLst/>
          </a:prstGeom>
          <a:noFill/>
        </p:spPr>
        <p:txBody>
          <a:bodyPr wrap="square" lIns="91440" tIns="45720" rIns="91440" bIns="45720">
            <a:spAutoFit/>
          </a:bodyPr>
          <a:lstStyle/>
          <a:p>
            <a:pPr algn="ctr"/>
            <a:r>
              <a:rPr lang="en-US" sz="4400" b="1" dirty="0">
                <a:ln w="10541" cmpd="sng">
                  <a:solidFill>
                    <a:srgbClr val="FFFF00"/>
                  </a:solidFill>
                  <a:prstDash val="solid"/>
                </a:ln>
                <a:solidFill>
                  <a:srgbClr val="FFFF00"/>
                </a:solidFill>
                <a:latin typeface="Times New Roman" pitchFamily="18" charset="0"/>
                <a:cs typeface="Times New Roman" pitchFamily="18" charset="0"/>
              </a:rPr>
              <a:t>C</a:t>
            </a:r>
            <a:r>
              <a:rPr lang="en-US" sz="4400" b="1" cap="none" spc="0" dirty="0">
                <a:ln w="10541" cmpd="sng">
                  <a:solidFill>
                    <a:srgbClr val="FFFF00"/>
                  </a:solidFill>
                  <a:prstDash val="solid"/>
                </a:ln>
                <a:solidFill>
                  <a:srgbClr val="FFFF00"/>
                </a:solidFill>
                <a:effectLst/>
                <a:latin typeface="Times New Roman" pitchFamily="18" charset="0"/>
                <a:cs typeface="Times New Roman" pitchFamily="18" charset="0"/>
              </a:rPr>
              <a:t>rush injuries and</a:t>
            </a:r>
          </a:p>
          <a:p>
            <a:pPr algn="ctr"/>
            <a:r>
              <a:rPr lang="en-US" sz="4400" b="1" cap="none" spc="0" dirty="0">
                <a:ln w="10541" cmpd="sng">
                  <a:solidFill>
                    <a:srgbClr val="FFFF00"/>
                  </a:solidFill>
                  <a:prstDash val="solid"/>
                </a:ln>
                <a:solidFill>
                  <a:srgbClr val="FFFF00"/>
                </a:solidFill>
                <a:effectLst/>
                <a:latin typeface="Times New Roman" pitchFamily="18" charset="0"/>
                <a:cs typeface="Times New Roman" pitchFamily="18" charset="0"/>
              </a:rPr>
              <a:t> Compartment syndrome</a:t>
            </a:r>
          </a:p>
        </p:txBody>
      </p:sp>
    </p:spTree>
    <p:extLst>
      <p:ext uri="{BB962C8B-B14F-4D97-AF65-F5344CB8AC3E}">
        <p14:creationId xmlns:p14="http://schemas.microsoft.com/office/powerpoint/2010/main" val="1356260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67033" y="1340768"/>
            <a:ext cx="8208009" cy="4233851"/>
          </a:xfrm>
          <a:prstGeom prst="rect">
            <a:avLst/>
          </a:prstGeom>
        </p:spPr>
        <p:txBody>
          <a:bodyPr vert="horz" wrap="square" lIns="0" tIns="12065" rIns="0" bIns="0" rtlCol="0">
            <a:spAutoFit/>
          </a:bodyPr>
          <a:lstStyle/>
          <a:p>
            <a:pPr marL="12700" marR="5080">
              <a:spcBef>
                <a:spcPts val="95"/>
              </a:spcBef>
              <a:buClr>
                <a:srgbClr val="FFFF00"/>
              </a:buClr>
              <a:buSzPct val="96428"/>
              <a:buFont typeface="Arial"/>
              <a:buChar char="•"/>
              <a:tabLst>
                <a:tab pos="137795" algn="l"/>
              </a:tabLst>
            </a:pPr>
            <a:r>
              <a:rPr lang="en-GB" sz="2400" spc="-5" dirty="0">
                <a:solidFill>
                  <a:prstClr val="black"/>
                </a:solidFill>
                <a:latin typeface="Times New Roman" pitchFamily="18" charset="0"/>
                <a:cs typeface="Times New Roman" pitchFamily="18" charset="0"/>
              </a:rPr>
              <a:t>Decompression sickness (caisson disease or “the bends”) is attributed to formation of nitrogen bubbles in the body on rapid decompression.</a:t>
            </a:r>
          </a:p>
          <a:p>
            <a:pPr marL="12700" marR="5080">
              <a:spcBef>
                <a:spcPts val="95"/>
              </a:spcBef>
              <a:buClr>
                <a:srgbClr val="FFFF00"/>
              </a:buClr>
              <a:buSzPct val="96428"/>
              <a:buFont typeface="Arial"/>
              <a:buChar char="•"/>
              <a:tabLst>
                <a:tab pos="137795" algn="l"/>
              </a:tabLst>
            </a:pPr>
            <a:r>
              <a:rPr lang="en-GB" sz="2400" spc="-5" dirty="0">
                <a:solidFill>
                  <a:prstClr val="black"/>
                </a:solidFill>
                <a:latin typeface="Times New Roman" pitchFamily="18" charset="0"/>
                <a:cs typeface="Times New Roman" pitchFamily="18" charset="0"/>
              </a:rPr>
              <a:t> Occurs in divers, miners and astronauts</a:t>
            </a:r>
          </a:p>
          <a:p>
            <a:pPr marL="12700" marR="5080">
              <a:spcBef>
                <a:spcPts val="95"/>
              </a:spcBef>
              <a:buClr>
                <a:srgbClr val="FFFF00"/>
              </a:buClr>
              <a:buSzPct val="96428"/>
              <a:buFont typeface="Arial"/>
              <a:buChar char="•"/>
              <a:tabLst>
                <a:tab pos="137795" algn="l"/>
              </a:tabLst>
            </a:pPr>
            <a:r>
              <a:rPr sz="2400" spc="-5" dirty="0">
                <a:solidFill>
                  <a:prstClr val="black"/>
                </a:solidFill>
                <a:latin typeface="Times New Roman" pitchFamily="18" charset="0"/>
                <a:cs typeface="Times New Roman" pitchFamily="18" charset="0"/>
              </a:rPr>
              <a:t>Gas bubbles </a:t>
            </a:r>
            <a:r>
              <a:rPr sz="2400" spc="-10" dirty="0">
                <a:solidFill>
                  <a:prstClr val="black"/>
                </a:solidFill>
                <a:latin typeface="Times New Roman" pitchFamily="18" charset="0"/>
                <a:cs typeface="Times New Roman" pitchFamily="18" charset="0"/>
              </a:rPr>
              <a:t>form</a:t>
            </a:r>
            <a:r>
              <a:rPr lang="en-GB" sz="2400" spc="-10" dirty="0" err="1">
                <a:solidFill>
                  <a:prstClr val="black"/>
                </a:solidFill>
                <a:latin typeface="Times New Roman" pitchFamily="18" charset="0"/>
                <a:cs typeface="Times New Roman" pitchFamily="18" charset="0"/>
              </a:rPr>
              <a:t>ed</a:t>
            </a:r>
            <a:r>
              <a:rPr lang="en-GB" sz="2400" spc="-10" dirty="0">
                <a:solidFill>
                  <a:prstClr val="black"/>
                </a:solidFill>
                <a:latin typeface="Times New Roman" pitchFamily="18" charset="0"/>
                <a:cs typeface="Times New Roman" pitchFamily="18" charset="0"/>
              </a:rPr>
              <a:t>, b</a:t>
            </a:r>
            <a:r>
              <a:rPr sz="2400" spc="-10" dirty="0">
                <a:solidFill>
                  <a:prstClr val="black"/>
                </a:solidFill>
                <a:latin typeface="Times New Roman" pitchFamily="18" charset="0"/>
                <a:cs typeface="Times New Roman" pitchFamily="18" charset="0"/>
              </a:rPr>
              <a:t>lock</a:t>
            </a:r>
            <a:r>
              <a:rPr lang="en-GB" sz="2400" spc="-10" dirty="0">
                <a:solidFill>
                  <a:prstClr val="black"/>
                </a:solidFill>
                <a:latin typeface="Times New Roman" pitchFamily="18" charset="0"/>
                <a:cs typeface="Times New Roman" pitchFamily="18" charset="0"/>
              </a:rPr>
              <a:t> the</a:t>
            </a:r>
            <a:r>
              <a:rPr sz="2400" spc="-1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lymphatics, </a:t>
            </a:r>
            <a:r>
              <a:rPr sz="2400" spc="-10" dirty="0">
                <a:solidFill>
                  <a:prstClr val="black"/>
                </a:solidFill>
                <a:latin typeface="Times New Roman" pitchFamily="18" charset="0"/>
                <a:cs typeface="Times New Roman" pitchFamily="18" charset="0"/>
              </a:rPr>
              <a:t>veins and</a:t>
            </a:r>
            <a:r>
              <a:rPr sz="2400" spc="35"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arteries</a:t>
            </a:r>
          </a:p>
          <a:p>
            <a:pPr marL="137160" indent="-125095">
              <a:spcBef>
                <a:spcPts val="1680"/>
              </a:spcBef>
              <a:buClr>
                <a:srgbClr val="FFFF00"/>
              </a:buClr>
              <a:buSzPct val="96428"/>
              <a:buFont typeface="Arial"/>
              <a:buChar char="•"/>
              <a:tabLst>
                <a:tab pos="137795" algn="l"/>
              </a:tabLst>
            </a:pPr>
            <a:r>
              <a:rPr sz="2400" spc="-10" dirty="0">
                <a:solidFill>
                  <a:prstClr val="black"/>
                </a:solidFill>
                <a:latin typeface="Times New Roman" pitchFamily="18" charset="0"/>
                <a:cs typeface="Times New Roman" pitchFamily="18" charset="0"/>
              </a:rPr>
              <a:t>Treatment </a:t>
            </a:r>
            <a:r>
              <a:rPr sz="2400" spc="-5" dirty="0">
                <a:solidFill>
                  <a:prstClr val="black"/>
                </a:solidFill>
                <a:latin typeface="Times New Roman" pitchFamily="18" charset="0"/>
                <a:cs typeface="Times New Roman" pitchFamily="18" charset="0"/>
              </a:rPr>
              <a:t>of choice is</a:t>
            </a:r>
            <a:r>
              <a:rPr sz="2400" spc="25" dirty="0">
                <a:solidFill>
                  <a:prstClr val="black"/>
                </a:solidFill>
                <a:latin typeface="Times New Roman" pitchFamily="18" charset="0"/>
                <a:cs typeface="Times New Roman" pitchFamily="18" charset="0"/>
              </a:rPr>
              <a:t> </a:t>
            </a:r>
            <a:r>
              <a:rPr sz="2400" spc="-15" dirty="0">
                <a:solidFill>
                  <a:prstClr val="black"/>
                </a:solidFill>
                <a:latin typeface="Times New Roman" pitchFamily="18" charset="0"/>
                <a:cs typeface="Times New Roman" pitchFamily="18" charset="0"/>
              </a:rPr>
              <a:t>HBO</a:t>
            </a:r>
            <a:endParaRPr sz="2400" dirty="0">
              <a:solidFill>
                <a:prstClr val="black"/>
              </a:solidFill>
              <a:latin typeface="Times New Roman" pitchFamily="18" charset="0"/>
              <a:cs typeface="Times New Roman" pitchFamily="18" charset="0"/>
            </a:endParaRPr>
          </a:p>
          <a:p>
            <a:pPr marL="196850" indent="-184785">
              <a:spcBef>
                <a:spcPts val="1685"/>
              </a:spcBef>
              <a:buClr>
                <a:srgbClr val="FFFF00"/>
              </a:buClr>
              <a:buSzPct val="96428"/>
              <a:buFont typeface="Arial"/>
              <a:buChar char="•"/>
              <a:tabLst>
                <a:tab pos="197485" algn="l"/>
              </a:tabLst>
            </a:pPr>
            <a:r>
              <a:rPr sz="2400" spc="-10" dirty="0">
                <a:solidFill>
                  <a:prstClr val="black"/>
                </a:solidFill>
                <a:latin typeface="Times New Roman" pitchFamily="18" charset="0"/>
                <a:cs typeface="Times New Roman" pitchFamily="18" charset="0"/>
              </a:rPr>
              <a:t>HBOT</a:t>
            </a:r>
            <a:r>
              <a:rPr lang="en-GB" sz="2400" spc="-10" dirty="0">
                <a:solidFill>
                  <a:prstClr val="black"/>
                </a:solidFill>
                <a:latin typeface="Times New Roman" pitchFamily="18" charset="0"/>
                <a:cs typeface="Times New Roman" pitchFamily="18" charset="0"/>
              </a:rPr>
              <a:t>:</a:t>
            </a:r>
            <a:endParaRPr sz="2400" dirty="0">
              <a:solidFill>
                <a:prstClr val="black"/>
              </a:solidFill>
              <a:latin typeface="Times New Roman" pitchFamily="18" charset="0"/>
              <a:cs typeface="Times New Roman" pitchFamily="18" charset="0"/>
            </a:endParaRPr>
          </a:p>
          <a:p>
            <a:pPr marL="654050" lvl="1" indent="-184785">
              <a:spcBef>
                <a:spcPts val="1680"/>
              </a:spcBef>
              <a:buClr>
                <a:srgbClr val="FFFF00"/>
              </a:buClr>
              <a:buFont typeface="Arial"/>
              <a:buChar char="•"/>
              <a:tabLst>
                <a:tab pos="654685" algn="l"/>
              </a:tabLst>
            </a:pPr>
            <a:r>
              <a:rPr sz="2400" spc="-10" dirty="0">
                <a:solidFill>
                  <a:prstClr val="black"/>
                </a:solidFill>
                <a:latin typeface="Times New Roman" pitchFamily="18" charset="0"/>
                <a:cs typeface="Times New Roman" pitchFamily="18" charset="0"/>
              </a:rPr>
              <a:t>Reduces </a:t>
            </a:r>
            <a:r>
              <a:rPr sz="2400" spc="-5" dirty="0">
                <a:solidFill>
                  <a:prstClr val="black"/>
                </a:solidFill>
                <a:latin typeface="Times New Roman" pitchFamily="18" charset="0"/>
                <a:cs typeface="Times New Roman" pitchFamily="18" charset="0"/>
              </a:rPr>
              <a:t>bubble</a:t>
            </a:r>
            <a:r>
              <a:rPr sz="2400" spc="25"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size</a:t>
            </a:r>
            <a:endParaRPr sz="2400" dirty="0">
              <a:solidFill>
                <a:prstClr val="black"/>
              </a:solidFill>
              <a:latin typeface="Times New Roman" pitchFamily="18" charset="0"/>
              <a:cs typeface="Times New Roman" pitchFamily="18" charset="0"/>
            </a:endParaRPr>
          </a:p>
          <a:p>
            <a:pPr marL="654050" lvl="1" indent="-184785">
              <a:spcBef>
                <a:spcPts val="1680"/>
              </a:spcBef>
              <a:buClr>
                <a:srgbClr val="FFFF00"/>
              </a:buClr>
              <a:buFont typeface="Arial"/>
              <a:buChar char="•"/>
              <a:tabLst>
                <a:tab pos="654685" algn="l"/>
              </a:tabLst>
            </a:pPr>
            <a:r>
              <a:rPr sz="2400" spc="-10" dirty="0">
                <a:solidFill>
                  <a:prstClr val="black"/>
                </a:solidFill>
                <a:latin typeface="Times New Roman" pitchFamily="18" charset="0"/>
                <a:cs typeface="Times New Roman" pitchFamily="18" charset="0"/>
              </a:rPr>
              <a:t>Corrects</a:t>
            </a:r>
            <a:r>
              <a:rPr sz="2400" spc="-5" dirty="0">
                <a:solidFill>
                  <a:prstClr val="black"/>
                </a:solidFill>
                <a:latin typeface="Times New Roman" pitchFamily="18" charset="0"/>
                <a:cs typeface="Times New Roman" pitchFamily="18" charset="0"/>
              </a:rPr>
              <a:t> hypoxia</a:t>
            </a:r>
            <a:endParaRPr sz="2400" dirty="0">
              <a:solidFill>
                <a:prstClr val="black"/>
              </a:solidFill>
              <a:latin typeface="Times New Roman" pitchFamily="18" charset="0"/>
              <a:cs typeface="Times New Roman" pitchFamily="18" charset="0"/>
            </a:endParaRPr>
          </a:p>
        </p:txBody>
      </p:sp>
      <p:sp>
        <p:nvSpPr>
          <p:cNvPr id="6" name="object 6"/>
          <p:cNvSpPr/>
          <p:nvPr/>
        </p:nvSpPr>
        <p:spPr>
          <a:xfrm>
            <a:off x="4958290" y="3621851"/>
            <a:ext cx="3384376" cy="285293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Text Placeholder 3"/>
          <p:cNvSpPr>
            <a:spLocks noGrp="1"/>
          </p:cNvSpPr>
          <p:nvPr>
            <p:ph type="body" idx="1"/>
          </p:nvPr>
        </p:nvSpPr>
        <p:spPr>
          <a:xfrm>
            <a:off x="372231" y="260648"/>
            <a:ext cx="8376233" cy="677108"/>
          </a:xfrm>
        </p:spPr>
        <p:txBody>
          <a:bodyPr/>
          <a:lstStyle/>
          <a:p>
            <a:pPr algn="ctr"/>
            <a:r>
              <a:rPr lang="en-GB" sz="4400" b="1" dirty="0">
                <a:solidFill>
                  <a:srgbClr val="FFFF00"/>
                </a:solidFill>
                <a:latin typeface="Times New Roman" pitchFamily="18" charset="0"/>
                <a:cs typeface="Times New Roman" pitchFamily="18" charset="0"/>
              </a:rPr>
              <a:t>Decompression Sickness</a:t>
            </a:r>
          </a:p>
        </p:txBody>
      </p:sp>
    </p:spTree>
    <p:extLst>
      <p:ext uri="{BB962C8B-B14F-4D97-AF65-F5344CB8AC3E}">
        <p14:creationId xmlns:p14="http://schemas.microsoft.com/office/powerpoint/2010/main" val="260856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a:xfrm>
            <a:off x="323528" y="1484784"/>
            <a:ext cx="8064896" cy="4824536"/>
          </a:xfrm>
        </p:spPr>
        <p:txBody>
          <a:bodyPr>
            <a:noAutofit/>
          </a:bodyPr>
          <a:lstStyle/>
          <a:p>
            <a:pPr>
              <a:lnSpc>
                <a:spcPct val="115000"/>
              </a:lnSpc>
              <a:spcAft>
                <a:spcPts val="1000"/>
              </a:spcAft>
              <a:buFont typeface="Arial" pitchFamily="34" charset="0"/>
              <a:buChar char="•"/>
            </a:pPr>
            <a:r>
              <a:rPr lang="en-GB" sz="2400" dirty="0">
                <a:latin typeface="Times New Roman" pitchFamily="18" charset="0"/>
                <a:ea typeface="Calibri"/>
                <a:cs typeface="Times New Roman" pitchFamily="18" charset="0"/>
              </a:rPr>
              <a:t>According to Wound Healing Society clinical practice guidelines for arterial insufficiency ulcer(2006) selection criteria include ulcers that are hypoxic (because of ischemia) and whose hypoxia is reversible by hyperbaric oxygenation. </a:t>
            </a:r>
          </a:p>
          <a:p>
            <a:pPr>
              <a:lnSpc>
                <a:spcPct val="115000"/>
              </a:lnSpc>
              <a:spcAft>
                <a:spcPts val="1000"/>
              </a:spcAft>
              <a:buFont typeface="Arial" pitchFamily="34" charset="0"/>
              <a:buChar char="•"/>
            </a:pPr>
            <a:endParaRPr lang="en-GB" sz="2400" dirty="0">
              <a:latin typeface="Times New Roman" pitchFamily="18" charset="0"/>
              <a:ea typeface="Calibri"/>
              <a:cs typeface="Times New Roman" pitchFamily="18" charset="0"/>
            </a:endParaRPr>
          </a:p>
          <a:p>
            <a:pPr>
              <a:lnSpc>
                <a:spcPct val="115000"/>
              </a:lnSpc>
              <a:spcAft>
                <a:spcPts val="1000"/>
              </a:spcAft>
              <a:buFont typeface="Arial" pitchFamily="34" charset="0"/>
              <a:buChar char="•"/>
            </a:pPr>
            <a:r>
              <a:rPr lang="en-GB" sz="2400" dirty="0">
                <a:latin typeface="Times New Roman" pitchFamily="18" charset="0"/>
                <a:ea typeface="Calibri"/>
                <a:cs typeface="Times New Roman" pitchFamily="18" charset="0"/>
              </a:rPr>
              <a:t>Guideline  </a:t>
            </a:r>
            <a:r>
              <a:rPr lang="en-GB" sz="2400" dirty="0" err="1">
                <a:latin typeface="Times New Roman" pitchFamily="18" charset="0"/>
                <a:ea typeface="Calibri"/>
                <a:cs typeface="Times New Roman" pitchFamily="18" charset="0"/>
              </a:rPr>
              <a:t>states:“In</a:t>
            </a:r>
            <a:r>
              <a:rPr lang="en-GB" sz="2400" dirty="0">
                <a:latin typeface="Times New Roman" pitchFamily="18" charset="0"/>
                <a:ea typeface="Calibri"/>
                <a:cs typeface="Times New Roman" pitchFamily="18" charset="0"/>
              </a:rPr>
              <a:t> patients with non-</a:t>
            </a:r>
            <a:r>
              <a:rPr lang="en-GB" sz="2400" dirty="0" err="1">
                <a:latin typeface="Times New Roman" pitchFamily="18" charset="0"/>
                <a:ea typeface="Calibri"/>
                <a:cs typeface="Times New Roman" pitchFamily="18" charset="0"/>
              </a:rPr>
              <a:t>reconstructable</a:t>
            </a:r>
            <a:r>
              <a:rPr lang="en-GB" sz="2400" dirty="0">
                <a:latin typeface="Times New Roman" pitchFamily="18" charset="0"/>
                <a:ea typeface="Calibri"/>
                <a:cs typeface="Times New Roman" pitchFamily="18" charset="0"/>
              </a:rPr>
              <a:t> anatomy or whose ulcer is not healing despite revascularization, HBOT should be considered as adjuvant therapy.” </a:t>
            </a:r>
          </a:p>
          <a:p>
            <a:pPr marL="45720" indent="0">
              <a:lnSpc>
                <a:spcPct val="115000"/>
              </a:lnSpc>
              <a:spcAft>
                <a:spcPts val="1000"/>
              </a:spcAft>
              <a:buNone/>
            </a:pPr>
            <a:r>
              <a:rPr lang="en-GB" sz="2400" dirty="0">
                <a:latin typeface="Times New Roman" pitchFamily="18" charset="0"/>
                <a:ea typeface="Calibri"/>
                <a:cs typeface="Times New Roman" pitchFamily="18" charset="0"/>
              </a:rPr>
              <a:t> </a:t>
            </a:r>
            <a:endParaRPr lang="en-GB" sz="2400" dirty="0">
              <a:latin typeface="Times New Roman" pitchFamily="18" charset="0"/>
              <a:cs typeface="Times New Roman" pitchFamily="18" charset="0"/>
            </a:endParaRPr>
          </a:p>
        </p:txBody>
      </p:sp>
      <p:sp>
        <p:nvSpPr>
          <p:cNvPr id="7" name="Rectangle 6"/>
          <p:cNvSpPr/>
          <p:nvPr/>
        </p:nvSpPr>
        <p:spPr>
          <a:xfrm>
            <a:off x="179512" y="199859"/>
            <a:ext cx="8712968" cy="769441"/>
          </a:xfrm>
          <a:prstGeom prst="rect">
            <a:avLst/>
          </a:prstGeom>
          <a:noFill/>
        </p:spPr>
        <p:txBody>
          <a:bodyPr wrap="square" lIns="91440" tIns="45720" rIns="91440" bIns="45720">
            <a:spAutoFit/>
          </a:bodyPr>
          <a:lstStyle/>
          <a:p>
            <a:pPr algn="ctr"/>
            <a:r>
              <a:rPr lang="en-GB" sz="4400" b="1" cap="none" spc="0" dirty="0">
                <a:ln w="10541" cmpd="sng">
                  <a:solidFill>
                    <a:srgbClr val="FFFF00"/>
                  </a:solidFill>
                  <a:prstDash val="solid"/>
                </a:ln>
                <a:solidFill>
                  <a:srgbClr val="FFFF00"/>
                </a:solidFill>
                <a:effectLst/>
                <a:latin typeface="Times New Roman" pitchFamily="18" charset="0"/>
                <a:ea typeface="Calibri"/>
                <a:cs typeface="Times New Roman" pitchFamily="18" charset="0"/>
              </a:rPr>
              <a:t>Arterial insufficiency ulcer</a:t>
            </a:r>
            <a:endParaRPr lang="en-GB" sz="4400" b="1" cap="none" spc="0" dirty="0">
              <a:ln w="10541" cmpd="sng">
                <a:solidFill>
                  <a:srgbClr val="FFFF00"/>
                </a:solidFill>
                <a:prstDash val="solid"/>
              </a:ln>
              <a:solidFill>
                <a:srgbClr val="FFFF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66687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39498"/>
            <a:ext cx="8424936" cy="677108"/>
          </a:xfrm>
          <a:effectLst/>
        </p:spPr>
        <p:txBody>
          <a:bodyPr/>
          <a:lstStyle/>
          <a:p>
            <a:pPr marL="0" indent="0" algn="ctr">
              <a:buNone/>
            </a:pPr>
            <a:r>
              <a:rPr lang="en-GB" sz="4400" dirty="0">
                <a:solidFill>
                  <a:srgbClr val="FFFF00"/>
                </a:solidFill>
                <a:effectLst/>
              </a:rPr>
              <a:t>Definition</a:t>
            </a:r>
          </a:p>
        </p:txBody>
      </p:sp>
      <p:sp>
        <p:nvSpPr>
          <p:cNvPr id="4" name="Text Placeholder 3"/>
          <p:cNvSpPr>
            <a:spLocks noGrp="1"/>
          </p:cNvSpPr>
          <p:nvPr>
            <p:ph type="body" idx="1"/>
          </p:nvPr>
        </p:nvSpPr>
        <p:spPr>
          <a:xfrm>
            <a:off x="395536" y="2708920"/>
            <a:ext cx="7992888" cy="2734051"/>
          </a:xfrm>
        </p:spPr>
        <p:txBody>
          <a:bodyPr>
            <a:normAutofit/>
          </a:bodyPr>
          <a:lstStyle/>
          <a:p>
            <a:pPr marL="45720" indent="0" algn="l">
              <a:buNone/>
            </a:pPr>
            <a:r>
              <a:rPr lang="en-GB" sz="2400" dirty="0">
                <a:solidFill>
                  <a:schemeClr val="tx1"/>
                </a:solidFill>
                <a:latin typeface="Times New Roman" pitchFamily="18" charset="0"/>
                <a:cs typeface="Times New Roman" pitchFamily="18" charset="0"/>
              </a:rPr>
              <a:t>The intermittent  administration of 100% Oxygen at  higher than atmospheric  pressure, i.e. where oxygen dissolves in arterial blood plasma in  increased amounts.</a:t>
            </a:r>
          </a:p>
        </p:txBody>
      </p:sp>
    </p:spTree>
    <p:extLst>
      <p:ext uri="{BB962C8B-B14F-4D97-AF65-F5344CB8AC3E}">
        <p14:creationId xmlns:p14="http://schemas.microsoft.com/office/powerpoint/2010/main" val="2646794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74891" y="1556792"/>
            <a:ext cx="8305800" cy="35052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75497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35940" y="1554226"/>
            <a:ext cx="8032750" cy="2598788"/>
          </a:xfrm>
          <a:prstGeom prst="rect">
            <a:avLst/>
          </a:prstGeom>
        </p:spPr>
        <p:txBody>
          <a:bodyPr vert="horz" wrap="square" lIns="0" tIns="13335" rIns="0" bIns="0" rtlCol="0">
            <a:spAutoFit/>
          </a:bodyPr>
          <a:lstStyle/>
          <a:p>
            <a:pPr marL="286385" marR="178435" indent="-274320" algn="just">
              <a:spcBef>
                <a:spcPts val="105"/>
              </a:spcBef>
              <a:buClr>
                <a:srgbClr val="F3A346"/>
              </a:buClr>
              <a:buSzPct val="84615"/>
              <a:buFont typeface="Wingdings 2"/>
              <a:buChar char=""/>
              <a:tabLst>
                <a:tab pos="287020" algn="l"/>
              </a:tabLst>
            </a:pPr>
            <a:r>
              <a:rPr sz="2400" spc="-5" dirty="0">
                <a:solidFill>
                  <a:prstClr val="black"/>
                </a:solidFill>
                <a:latin typeface="Times New Roman" pitchFamily="18" charset="0"/>
                <a:cs typeface="Times New Roman" pitchFamily="18" charset="0"/>
              </a:rPr>
              <a:t>Intermittent </a:t>
            </a:r>
            <a:r>
              <a:rPr sz="2400" dirty="0">
                <a:solidFill>
                  <a:prstClr val="black"/>
                </a:solidFill>
                <a:latin typeface="Times New Roman" pitchFamily="18" charset="0"/>
                <a:cs typeface="Times New Roman" pitchFamily="18" charset="0"/>
              </a:rPr>
              <a:t>hyperbaric therapy </a:t>
            </a:r>
            <a:r>
              <a:rPr sz="2400" spc="-5" dirty="0">
                <a:solidFill>
                  <a:prstClr val="black"/>
                </a:solidFill>
                <a:latin typeface="Times New Roman" pitchFamily="18" charset="0"/>
                <a:cs typeface="Times New Roman" pitchFamily="18" charset="0"/>
              </a:rPr>
              <a:t>exposures </a:t>
            </a:r>
            <a:r>
              <a:rPr sz="2400" dirty="0">
                <a:solidFill>
                  <a:prstClr val="black"/>
                </a:solidFill>
                <a:latin typeface="Times New Roman" pitchFamily="18" charset="0"/>
                <a:cs typeface="Times New Roman" pitchFamily="18" charset="0"/>
              </a:rPr>
              <a:t>have been  </a:t>
            </a:r>
            <a:r>
              <a:rPr sz="2400" spc="-5" dirty="0">
                <a:solidFill>
                  <a:prstClr val="black"/>
                </a:solidFill>
                <a:latin typeface="Times New Roman" pitchFamily="18" charset="0"/>
                <a:cs typeface="Times New Roman" pitchFamily="18" charset="0"/>
              </a:rPr>
              <a:t>used </a:t>
            </a:r>
            <a:r>
              <a:rPr sz="2400" dirty="0">
                <a:solidFill>
                  <a:prstClr val="black"/>
                </a:solidFill>
                <a:latin typeface="Times New Roman" pitchFamily="18" charset="0"/>
                <a:cs typeface="Times New Roman" pitchFamily="18" charset="0"/>
              </a:rPr>
              <a:t>to </a:t>
            </a:r>
            <a:r>
              <a:rPr sz="2400" spc="-5" dirty="0">
                <a:solidFill>
                  <a:prstClr val="black"/>
                </a:solidFill>
                <a:latin typeface="Times New Roman" pitchFamily="18" charset="0"/>
                <a:cs typeface="Times New Roman" pitchFamily="18" charset="0"/>
              </a:rPr>
              <a:t>relieve </a:t>
            </a:r>
            <a:r>
              <a:rPr sz="2400" spc="5" dirty="0">
                <a:solidFill>
                  <a:prstClr val="black"/>
                </a:solidFill>
                <a:latin typeface="Times New Roman" pitchFamily="18" charset="0"/>
                <a:cs typeface="Times New Roman" pitchFamily="18" charset="0"/>
              </a:rPr>
              <a:t>temporary </a:t>
            </a:r>
            <a:r>
              <a:rPr sz="2400" spc="-5" dirty="0">
                <a:solidFill>
                  <a:prstClr val="black"/>
                </a:solidFill>
                <a:latin typeface="Times New Roman" pitchFamily="18" charset="0"/>
                <a:cs typeface="Times New Roman" pitchFamily="18" charset="0"/>
              </a:rPr>
              <a:t>physiologic </a:t>
            </a:r>
            <a:r>
              <a:rPr sz="2400" dirty="0">
                <a:solidFill>
                  <a:prstClr val="black"/>
                </a:solidFill>
                <a:latin typeface="Times New Roman" pitchFamily="18" charset="0"/>
                <a:cs typeface="Times New Roman" pitchFamily="18" charset="0"/>
              </a:rPr>
              <a:t>stress from</a:t>
            </a:r>
            <a:r>
              <a:rPr sz="2400" spc="-155"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acute  anemia</a:t>
            </a:r>
            <a:endParaRPr sz="2400" dirty="0">
              <a:solidFill>
                <a:prstClr val="black"/>
              </a:solidFill>
              <a:latin typeface="Times New Roman" pitchFamily="18" charset="0"/>
              <a:cs typeface="Times New Roman" pitchFamily="18" charset="0"/>
            </a:endParaRPr>
          </a:p>
          <a:p>
            <a:pPr algn="just">
              <a:spcBef>
                <a:spcPts val="5"/>
              </a:spcBef>
              <a:buClr>
                <a:srgbClr val="F3A346"/>
              </a:buClr>
              <a:buFont typeface="Wingdings 2"/>
              <a:buChar char=""/>
            </a:pPr>
            <a:endParaRPr sz="2400" dirty="0">
              <a:solidFill>
                <a:prstClr val="black"/>
              </a:solidFill>
              <a:latin typeface="Times New Roman" pitchFamily="18" charset="0"/>
              <a:cs typeface="Times New Roman" pitchFamily="18" charset="0"/>
            </a:endParaRPr>
          </a:p>
          <a:p>
            <a:pPr marL="287020" indent="-274320" algn="just">
              <a:spcBef>
                <a:spcPts val="5"/>
              </a:spcBef>
              <a:buClr>
                <a:srgbClr val="F3A346"/>
              </a:buClr>
              <a:buSzPct val="84615"/>
              <a:buFont typeface="Wingdings 2"/>
              <a:buChar char=""/>
              <a:tabLst>
                <a:tab pos="287020" algn="l"/>
              </a:tabLst>
            </a:pPr>
            <a:r>
              <a:rPr sz="2400" dirty="0">
                <a:solidFill>
                  <a:prstClr val="black"/>
                </a:solidFill>
                <a:latin typeface="Times New Roman" pitchFamily="18" charset="0"/>
                <a:cs typeface="Times New Roman" pitchFamily="18" charset="0"/>
              </a:rPr>
              <a:t>Rarely </a:t>
            </a:r>
            <a:r>
              <a:rPr sz="2400" spc="-5" dirty="0">
                <a:solidFill>
                  <a:prstClr val="black"/>
                </a:solidFill>
                <a:latin typeface="Times New Roman" pitchFamily="18" charset="0"/>
                <a:cs typeface="Times New Roman" pitchFamily="18" charset="0"/>
              </a:rPr>
              <a:t>used for </a:t>
            </a:r>
            <a:r>
              <a:rPr sz="2400" dirty="0">
                <a:solidFill>
                  <a:prstClr val="black"/>
                </a:solidFill>
                <a:latin typeface="Times New Roman" pitchFamily="18" charset="0"/>
                <a:cs typeface="Times New Roman" pitchFamily="18" charset="0"/>
              </a:rPr>
              <a:t>this</a:t>
            </a:r>
            <a:r>
              <a:rPr sz="2400" spc="-6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purpose</a:t>
            </a:r>
            <a:endParaRPr sz="2400" dirty="0">
              <a:solidFill>
                <a:prstClr val="black"/>
              </a:solidFill>
              <a:latin typeface="Times New Roman" pitchFamily="18" charset="0"/>
              <a:cs typeface="Times New Roman" pitchFamily="18" charset="0"/>
            </a:endParaRPr>
          </a:p>
          <a:p>
            <a:pPr algn="just">
              <a:spcBef>
                <a:spcPts val="5"/>
              </a:spcBef>
              <a:buClr>
                <a:srgbClr val="F3A346"/>
              </a:buClr>
              <a:buFont typeface="Wingdings 2"/>
              <a:buChar char=""/>
            </a:pPr>
            <a:endParaRPr sz="2400" dirty="0">
              <a:solidFill>
                <a:prstClr val="black"/>
              </a:solidFill>
              <a:latin typeface="Times New Roman" pitchFamily="18" charset="0"/>
              <a:cs typeface="Times New Roman" pitchFamily="18" charset="0"/>
            </a:endParaRPr>
          </a:p>
          <a:p>
            <a:pPr marL="286385" marR="5080" indent="-274320" algn="just">
              <a:spcBef>
                <a:spcPts val="5"/>
              </a:spcBef>
              <a:buClr>
                <a:srgbClr val="F3A346"/>
              </a:buClr>
              <a:buSzPct val="84615"/>
              <a:buFont typeface="Wingdings 2"/>
              <a:buChar char=""/>
              <a:tabLst>
                <a:tab pos="287020" algn="l"/>
              </a:tabLst>
            </a:pPr>
            <a:r>
              <a:rPr sz="2400" dirty="0">
                <a:solidFill>
                  <a:prstClr val="black"/>
                </a:solidFill>
                <a:latin typeface="Times New Roman" pitchFamily="18" charset="0"/>
                <a:cs typeface="Times New Roman" pitchFamily="18" charset="0"/>
              </a:rPr>
              <a:t>May be </a:t>
            </a:r>
            <a:r>
              <a:rPr sz="2400" spc="-5" dirty="0">
                <a:solidFill>
                  <a:prstClr val="black"/>
                </a:solidFill>
                <a:latin typeface="Times New Roman" pitchFamily="18" charset="0"/>
                <a:cs typeface="Times New Roman" pitchFamily="18" charset="0"/>
              </a:rPr>
              <a:t>useful when crossmatching incompatibilities and  </a:t>
            </a:r>
            <a:r>
              <a:rPr sz="2400" dirty="0">
                <a:solidFill>
                  <a:prstClr val="black"/>
                </a:solidFill>
                <a:latin typeface="Times New Roman" pitchFamily="18" charset="0"/>
                <a:cs typeface="Times New Roman" pitchFamily="18" charset="0"/>
              </a:rPr>
              <a:t>religious beliefs </a:t>
            </a:r>
            <a:r>
              <a:rPr sz="2400" spc="-5" dirty="0">
                <a:solidFill>
                  <a:prstClr val="black"/>
                </a:solidFill>
                <a:latin typeface="Times New Roman" pitchFamily="18" charset="0"/>
                <a:cs typeface="Times New Roman" pitchFamily="18" charset="0"/>
              </a:rPr>
              <a:t>prevent </a:t>
            </a:r>
            <a:r>
              <a:rPr sz="2400" dirty="0">
                <a:solidFill>
                  <a:prstClr val="black"/>
                </a:solidFill>
                <a:latin typeface="Times New Roman" pitchFamily="18" charset="0"/>
                <a:cs typeface="Times New Roman" pitchFamily="18" charset="0"/>
              </a:rPr>
              <a:t>blood</a:t>
            </a:r>
            <a:r>
              <a:rPr sz="2400" spc="-90"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transfusions</a:t>
            </a:r>
            <a:r>
              <a:rPr lang="en-GB" sz="2400" spc="-5" dirty="0">
                <a:solidFill>
                  <a:prstClr val="black"/>
                </a:solidFill>
                <a:latin typeface="Times New Roman" pitchFamily="18" charset="0"/>
                <a:cs typeface="Times New Roman" pitchFamily="18" charset="0"/>
              </a:rPr>
              <a:t>.</a:t>
            </a:r>
            <a:endParaRPr sz="2400" dirty="0">
              <a:solidFill>
                <a:prstClr val="black"/>
              </a:solidFill>
              <a:latin typeface="Times New Roman" pitchFamily="18" charset="0"/>
              <a:cs typeface="Times New Roman" pitchFamily="18" charset="0"/>
            </a:endParaRPr>
          </a:p>
        </p:txBody>
      </p:sp>
      <p:sp>
        <p:nvSpPr>
          <p:cNvPr id="5" name="Text Placeholder 4"/>
          <p:cNvSpPr>
            <a:spLocks noGrp="1"/>
          </p:cNvSpPr>
          <p:nvPr>
            <p:ph type="body" idx="1"/>
          </p:nvPr>
        </p:nvSpPr>
        <p:spPr>
          <a:xfrm>
            <a:off x="251520" y="476673"/>
            <a:ext cx="8640960" cy="864096"/>
          </a:xfrm>
        </p:spPr>
        <p:txBody>
          <a:bodyPr/>
          <a:lstStyle/>
          <a:p>
            <a:pPr algn="ctr"/>
            <a:r>
              <a:rPr lang="en-GB" sz="4400" b="1" dirty="0">
                <a:solidFill>
                  <a:srgbClr val="FFFF00"/>
                </a:solidFill>
                <a:latin typeface="Times New Roman" pitchFamily="18" charset="0"/>
                <a:cs typeface="Times New Roman" pitchFamily="18" charset="0"/>
              </a:rPr>
              <a:t>Blood Loss </a:t>
            </a:r>
            <a:r>
              <a:rPr lang="en-GB" sz="4400" b="1" dirty="0" err="1">
                <a:solidFill>
                  <a:srgbClr val="FFFF00"/>
                </a:solidFill>
                <a:latin typeface="Times New Roman" pitchFamily="18" charset="0"/>
                <a:cs typeface="Times New Roman" pitchFamily="18" charset="0"/>
              </a:rPr>
              <a:t>Anemia</a:t>
            </a:r>
            <a:endParaRPr lang="en-GB" sz="4400"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037396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51520" y="975867"/>
            <a:ext cx="8352928" cy="6569106"/>
          </a:xfrm>
          <a:prstGeom prst="rect">
            <a:avLst/>
          </a:prstGeom>
        </p:spPr>
        <p:txBody>
          <a:bodyPr vert="horz" wrap="square" lIns="0" tIns="224155" rIns="0" bIns="0" rtlCol="0">
            <a:spAutoFit/>
          </a:bodyPr>
          <a:lstStyle/>
          <a:p>
            <a:pPr marL="469265" lvl="1" algn="just">
              <a:spcBef>
                <a:spcPts val="1200"/>
              </a:spcBef>
              <a:buSzPct val="95000"/>
              <a:tabLst>
                <a:tab pos="628650" algn="l"/>
              </a:tabLst>
            </a:pPr>
            <a:r>
              <a:rPr lang="en-GB" sz="2400" spc="-5" dirty="0">
                <a:latin typeface="Times New Roman" pitchFamily="18" charset="0"/>
                <a:cs typeface="Times New Roman" pitchFamily="18" charset="0"/>
              </a:rPr>
              <a:t>ABSOLUTE: Pneumothorax</a:t>
            </a:r>
          </a:p>
          <a:p>
            <a:pPr marL="469265" lvl="1" algn="just">
              <a:spcBef>
                <a:spcPts val="1200"/>
              </a:spcBef>
              <a:buSzPct val="95000"/>
              <a:tabLst>
                <a:tab pos="628650" algn="l"/>
              </a:tabLst>
            </a:pPr>
            <a:r>
              <a:rPr lang="en-GB" sz="2400" spc="-5" dirty="0">
                <a:latin typeface="Times New Roman" pitchFamily="18" charset="0"/>
                <a:cs typeface="Times New Roman" pitchFamily="18" charset="0"/>
              </a:rPr>
              <a:t>RELATIVE :</a:t>
            </a:r>
          </a:p>
          <a:p>
            <a:pPr marL="755015" lvl="1" indent="-285750" algn="just">
              <a:spcBef>
                <a:spcPts val="1200"/>
              </a:spcBef>
              <a:buSzPct val="95000"/>
              <a:buFont typeface="Arial" pitchFamily="34" charset="0"/>
              <a:buChar char="•"/>
              <a:tabLst>
                <a:tab pos="628650" algn="l"/>
              </a:tabLst>
            </a:pPr>
            <a:r>
              <a:rPr lang="en-GB" sz="2400" spc="-5" dirty="0">
                <a:latin typeface="Times New Roman" pitchFamily="18" charset="0"/>
                <a:cs typeface="Times New Roman" pitchFamily="18" charset="0"/>
              </a:rPr>
              <a:t>DRUGS: Alcohol, Nicotine, </a:t>
            </a:r>
            <a:r>
              <a:rPr lang="en-GB" sz="2400" spc="-5" dirty="0" err="1">
                <a:latin typeface="Times New Roman" pitchFamily="18" charset="0"/>
                <a:cs typeface="Times New Roman" pitchFamily="18" charset="0"/>
              </a:rPr>
              <a:t>Cis</a:t>
            </a:r>
            <a:r>
              <a:rPr lang="en-GB" sz="2400" spc="-5" dirty="0">
                <a:latin typeface="Times New Roman" pitchFamily="18" charset="0"/>
                <a:cs typeface="Times New Roman" pitchFamily="18" charset="0"/>
              </a:rPr>
              <a:t>-platinum, Doxorubicin, </a:t>
            </a:r>
            <a:r>
              <a:rPr lang="en-GB" sz="2400" spc="-5" dirty="0" err="1">
                <a:latin typeface="Times New Roman" pitchFamily="18" charset="0"/>
                <a:cs typeface="Times New Roman" pitchFamily="18" charset="0"/>
              </a:rPr>
              <a:t>Bleomycin</a:t>
            </a:r>
            <a:r>
              <a:rPr lang="en-GB" sz="2400" spc="-5" dirty="0">
                <a:latin typeface="Times New Roman" pitchFamily="18" charset="0"/>
                <a:cs typeface="Times New Roman" pitchFamily="18" charset="0"/>
              </a:rPr>
              <a:t>, Aromatic hydrocarbons, </a:t>
            </a:r>
            <a:r>
              <a:rPr lang="en-GB" sz="2400" spc="-5" dirty="0" err="1">
                <a:latin typeface="Times New Roman" pitchFamily="18" charset="0"/>
                <a:cs typeface="Times New Roman" pitchFamily="18" charset="0"/>
              </a:rPr>
              <a:t>Disulfiram</a:t>
            </a:r>
            <a:r>
              <a:rPr lang="en-GB" sz="2400" spc="-5" dirty="0">
                <a:latin typeface="Times New Roman" pitchFamily="18" charset="0"/>
                <a:cs typeface="Times New Roman" pitchFamily="18" charset="0"/>
              </a:rPr>
              <a:t>, Steroids</a:t>
            </a:r>
          </a:p>
          <a:p>
            <a:pPr marL="755015" lvl="1" indent="-285750" algn="just">
              <a:spcBef>
                <a:spcPts val="1200"/>
              </a:spcBef>
              <a:buSzPct val="95000"/>
              <a:buFont typeface="Arial" pitchFamily="34" charset="0"/>
              <a:buChar char="•"/>
              <a:tabLst>
                <a:tab pos="628650" algn="l"/>
              </a:tabLst>
            </a:pPr>
            <a:r>
              <a:rPr lang="en-GB" sz="2400" spc="5" dirty="0">
                <a:latin typeface="Times New Roman" pitchFamily="18" charset="0"/>
                <a:cs typeface="Times New Roman" pitchFamily="18" charset="0"/>
              </a:rPr>
              <a:t>History </a:t>
            </a:r>
            <a:r>
              <a:rPr lang="en-GB" sz="2400" spc="-5" dirty="0">
                <a:latin typeface="Times New Roman" pitchFamily="18" charset="0"/>
                <a:cs typeface="Times New Roman" pitchFamily="18" charset="0"/>
              </a:rPr>
              <a:t>of</a:t>
            </a:r>
            <a:r>
              <a:rPr lang="en-GB" sz="2400" spc="-85" dirty="0">
                <a:latin typeface="Times New Roman" pitchFamily="18" charset="0"/>
                <a:cs typeface="Times New Roman" pitchFamily="18" charset="0"/>
              </a:rPr>
              <a:t> </a:t>
            </a:r>
            <a:r>
              <a:rPr lang="en-GB" sz="2400" dirty="0">
                <a:latin typeface="Times New Roman" pitchFamily="18" charset="0"/>
                <a:cs typeface="Times New Roman" pitchFamily="18" charset="0"/>
              </a:rPr>
              <a:t>spontaneous  </a:t>
            </a:r>
            <a:r>
              <a:rPr lang="en-GB" sz="2400" spc="-5" dirty="0">
                <a:latin typeface="Times New Roman" pitchFamily="18" charset="0"/>
                <a:cs typeface="Times New Roman" pitchFamily="18" charset="0"/>
              </a:rPr>
              <a:t>pneumothorax or thoracic surgery</a:t>
            </a:r>
          </a:p>
          <a:p>
            <a:pPr marL="755015" lvl="1" indent="-285750" algn="just">
              <a:spcBef>
                <a:spcPts val="1200"/>
              </a:spcBef>
              <a:buSzPct val="95000"/>
              <a:buFont typeface="Arial" pitchFamily="34" charset="0"/>
              <a:buChar char="•"/>
              <a:tabLst>
                <a:tab pos="628650" algn="l"/>
              </a:tabLst>
            </a:pPr>
            <a:r>
              <a:rPr lang="en-GB" sz="2400" dirty="0">
                <a:latin typeface="Times New Roman" pitchFamily="18" charset="0"/>
                <a:cs typeface="Times New Roman" pitchFamily="18" charset="0"/>
              </a:rPr>
              <a:t>Claustrophobia</a:t>
            </a:r>
          </a:p>
          <a:p>
            <a:pPr marL="755015" lvl="1" indent="-285750" algn="just">
              <a:spcBef>
                <a:spcPts val="1200"/>
              </a:spcBef>
              <a:buSzPct val="95000"/>
              <a:buFont typeface="Arial" pitchFamily="34" charset="0"/>
              <a:buChar char="•"/>
              <a:tabLst>
                <a:tab pos="628650" algn="l"/>
              </a:tabLst>
            </a:pPr>
            <a:r>
              <a:rPr lang="en-GB" sz="2400" dirty="0">
                <a:latin typeface="Times New Roman" pitchFamily="18" charset="0"/>
                <a:cs typeface="Times New Roman" pitchFamily="18" charset="0"/>
              </a:rPr>
              <a:t>COPD/URTI</a:t>
            </a:r>
          </a:p>
          <a:p>
            <a:pPr marL="755015" lvl="1" indent="-285750" algn="just">
              <a:spcBef>
                <a:spcPts val="1200"/>
              </a:spcBef>
              <a:buSzPct val="95000"/>
              <a:buFont typeface="Arial" pitchFamily="34" charset="0"/>
              <a:buChar char="•"/>
              <a:tabLst>
                <a:tab pos="628650" algn="l"/>
              </a:tabLst>
            </a:pPr>
            <a:r>
              <a:rPr lang="en-GB" sz="2400" spc="-5" dirty="0">
                <a:latin typeface="Times New Roman" pitchFamily="18" charset="0"/>
                <a:cs typeface="Times New Roman" pitchFamily="18" charset="0"/>
              </a:rPr>
              <a:t>Seizure</a:t>
            </a:r>
            <a:r>
              <a:rPr lang="en-GB" sz="2400" spc="-10" dirty="0">
                <a:latin typeface="Times New Roman" pitchFamily="18" charset="0"/>
                <a:cs typeface="Times New Roman" pitchFamily="18" charset="0"/>
              </a:rPr>
              <a:t> </a:t>
            </a:r>
            <a:r>
              <a:rPr lang="en-GB" sz="2400" spc="-5" dirty="0">
                <a:latin typeface="Times New Roman" pitchFamily="18" charset="0"/>
                <a:cs typeface="Times New Roman" pitchFamily="18" charset="0"/>
              </a:rPr>
              <a:t>disorders</a:t>
            </a:r>
          </a:p>
          <a:p>
            <a:pPr marL="755015" lvl="1" indent="-285750" algn="just">
              <a:spcBef>
                <a:spcPts val="1200"/>
              </a:spcBef>
              <a:buSzPct val="95000"/>
              <a:buFont typeface="Arial" pitchFamily="34" charset="0"/>
              <a:buChar char="•"/>
              <a:tabLst>
                <a:tab pos="628650" algn="l"/>
              </a:tabLst>
            </a:pPr>
            <a:r>
              <a:rPr lang="en-GB" sz="2400" dirty="0">
                <a:latin typeface="Times New Roman" pitchFamily="18" charset="0"/>
                <a:cs typeface="Times New Roman" pitchFamily="18" charset="0"/>
              </a:rPr>
              <a:t>Hyperthermia/</a:t>
            </a:r>
            <a:r>
              <a:rPr lang="en-GB" sz="2400" spc="-5" dirty="0">
                <a:latin typeface="Times New Roman" pitchFamily="18" charset="0"/>
                <a:cs typeface="Times New Roman" pitchFamily="18" charset="0"/>
              </a:rPr>
              <a:t>Hypothermia</a:t>
            </a:r>
          </a:p>
          <a:p>
            <a:pPr marL="755015" lvl="1" indent="-285750" algn="just">
              <a:spcBef>
                <a:spcPts val="1200"/>
              </a:spcBef>
              <a:buSzPct val="95000"/>
              <a:buFont typeface="Arial" pitchFamily="34" charset="0"/>
              <a:buChar char="•"/>
              <a:tabLst>
                <a:tab pos="628650" algn="l"/>
              </a:tabLst>
            </a:pPr>
            <a:r>
              <a:rPr lang="en-GB" sz="2400" spc="-5" dirty="0">
                <a:latin typeface="Times New Roman" pitchFamily="18" charset="0"/>
                <a:cs typeface="Times New Roman" pitchFamily="18" charset="0"/>
              </a:rPr>
              <a:t>Other conditions: Malignant</a:t>
            </a:r>
            <a:r>
              <a:rPr lang="en-GB" sz="2400" spc="-10" dirty="0">
                <a:latin typeface="Times New Roman" pitchFamily="18" charset="0"/>
                <a:cs typeface="Times New Roman" pitchFamily="18" charset="0"/>
              </a:rPr>
              <a:t> </a:t>
            </a:r>
            <a:r>
              <a:rPr lang="en-GB" sz="2400" spc="-5" dirty="0" err="1">
                <a:latin typeface="Times New Roman" pitchFamily="18" charset="0"/>
                <a:cs typeface="Times New Roman" pitchFamily="18" charset="0"/>
              </a:rPr>
              <a:t>tumors</a:t>
            </a:r>
            <a:r>
              <a:rPr lang="en-GB" sz="2400" spc="-5" dirty="0">
                <a:latin typeface="Times New Roman" pitchFamily="18" charset="0"/>
                <a:cs typeface="Times New Roman" pitchFamily="18" charset="0"/>
              </a:rPr>
              <a:t>, </a:t>
            </a:r>
            <a:r>
              <a:rPr lang="en-GB" sz="2400" dirty="0">
                <a:latin typeface="Times New Roman" pitchFamily="18" charset="0"/>
                <a:cs typeface="Times New Roman" pitchFamily="18" charset="0"/>
              </a:rPr>
              <a:t>Acidosis, Pregnancy, Hereditary spherocytosis, Optic neuritis</a:t>
            </a:r>
          </a:p>
          <a:p>
            <a:pPr marL="12065" algn="just">
              <a:lnSpc>
                <a:spcPct val="100000"/>
              </a:lnSpc>
              <a:spcBef>
                <a:spcPts val="1735"/>
              </a:spcBef>
              <a:buSzPct val="95833"/>
              <a:tabLst>
                <a:tab pos="153035" algn="l"/>
              </a:tabLst>
            </a:pPr>
            <a:endParaRPr lang="en-GB" sz="2400" spc="-5" dirty="0">
              <a:latin typeface="Times New Roman" pitchFamily="18" charset="0"/>
              <a:cs typeface="Times New Roman" pitchFamily="18" charset="0"/>
            </a:endParaRPr>
          </a:p>
          <a:p>
            <a:pPr marL="628015" lvl="1" indent="-158750" algn="just">
              <a:spcBef>
                <a:spcPts val="1200"/>
              </a:spcBef>
              <a:buSzPct val="95000"/>
              <a:buFont typeface="Wingdings"/>
              <a:buChar char=""/>
              <a:tabLst>
                <a:tab pos="628650" algn="l"/>
              </a:tabLst>
            </a:pPr>
            <a:endParaRPr sz="2000" dirty="0">
              <a:solidFill>
                <a:prstClr val="black"/>
              </a:solidFill>
              <a:latin typeface="Impact"/>
              <a:cs typeface="Impact"/>
            </a:endParaRPr>
          </a:p>
        </p:txBody>
      </p:sp>
      <p:sp>
        <p:nvSpPr>
          <p:cNvPr id="4" name="Text Placeholder 3"/>
          <p:cNvSpPr>
            <a:spLocks noGrp="1"/>
          </p:cNvSpPr>
          <p:nvPr>
            <p:ph type="body" idx="1"/>
          </p:nvPr>
        </p:nvSpPr>
        <p:spPr>
          <a:xfrm>
            <a:off x="1691680" y="247455"/>
            <a:ext cx="5970494" cy="677108"/>
          </a:xfrm>
        </p:spPr>
        <p:txBody>
          <a:bodyPr/>
          <a:lstStyle/>
          <a:p>
            <a:pPr algn="ctr"/>
            <a:r>
              <a:rPr lang="en-GB" sz="4400" b="1" dirty="0">
                <a:solidFill>
                  <a:srgbClr val="FFFF00"/>
                </a:solidFill>
                <a:latin typeface="Times New Roman" pitchFamily="18" charset="0"/>
                <a:cs typeface="Times New Roman" pitchFamily="18" charset="0"/>
              </a:rPr>
              <a:t>Contraindications</a:t>
            </a:r>
          </a:p>
        </p:txBody>
      </p:sp>
    </p:spTree>
    <p:extLst>
      <p:ext uri="{BB962C8B-B14F-4D97-AF65-F5344CB8AC3E}">
        <p14:creationId xmlns:p14="http://schemas.microsoft.com/office/powerpoint/2010/main" val="4076729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831" y="1268760"/>
            <a:ext cx="7348428" cy="5254625"/>
          </a:xfrm>
          <a:prstGeom prst="rect">
            <a:avLst/>
          </a:prstGeom>
        </p:spPr>
        <p:txBody>
          <a:bodyPr vert="horz" wrap="square" lIns="0" tIns="88900" rIns="0" bIns="0" rtlCol="0">
            <a:spAutoFit/>
          </a:bodyPr>
          <a:lstStyle/>
          <a:p>
            <a:pPr marL="12700">
              <a:spcBef>
                <a:spcPts val="700"/>
              </a:spcBef>
            </a:pPr>
            <a:r>
              <a:rPr sz="2400" dirty="0">
                <a:latin typeface="Times New Roman" pitchFamily="18" charset="0"/>
                <a:cs typeface="Times New Roman" pitchFamily="18" charset="0"/>
              </a:rPr>
              <a:t>Mild </a:t>
            </a:r>
            <a:r>
              <a:rPr sz="2400" spc="-5" dirty="0">
                <a:latin typeface="Times New Roman" pitchFamily="18" charset="0"/>
                <a:cs typeface="Times New Roman" pitchFamily="18" charset="0"/>
              </a:rPr>
              <a:t>problems </a:t>
            </a:r>
            <a:r>
              <a:rPr sz="2400" dirty="0">
                <a:latin typeface="Times New Roman" pitchFamily="18" charset="0"/>
                <a:cs typeface="Times New Roman" pitchFamily="18" charset="0"/>
              </a:rPr>
              <a:t>:</a:t>
            </a:r>
          </a:p>
          <a:p>
            <a:pPr marL="355600" indent="-342900">
              <a:spcBef>
                <a:spcPts val="600"/>
              </a:spcBef>
              <a:buClr>
                <a:srgbClr val="FFFF00"/>
              </a:buClr>
              <a:buSzPct val="85416"/>
              <a:buFont typeface="Arial" pitchFamily="34" charset="0"/>
              <a:buChar char="•"/>
              <a:tabLst>
                <a:tab pos="286385" algn="l"/>
                <a:tab pos="287020" algn="l"/>
              </a:tabLst>
            </a:pPr>
            <a:r>
              <a:rPr sz="2400" spc="-5" dirty="0">
                <a:latin typeface="Times New Roman" pitchFamily="18" charset="0"/>
                <a:cs typeface="Times New Roman" pitchFamily="18" charset="0"/>
              </a:rPr>
              <a:t>Claustrophobia (in </a:t>
            </a:r>
            <a:r>
              <a:rPr sz="2400" dirty="0">
                <a:latin typeface="Times New Roman" pitchFamily="18" charset="0"/>
                <a:cs typeface="Times New Roman" pitchFamily="18" charset="0"/>
              </a:rPr>
              <a:t>monoplace</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chambers),</a:t>
            </a:r>
          </a:p>
          <a:p>
            <a:pPr marL="355600" indent="-342900">
              <a:spcBef>
                <a:spcPts val="600"/>
              </a:spcBef>
              <a:buClr>
                <a:srgbClr val="FFFF00"/>
              </a:buClr>
              <a:buSzPct val="85416"/>
              <a:buFont typeface="Arial" pitchFamily="34" charset="0"/>
              <a:buChar char="•"/>
              <a:tabLst>
                <a:tab pos="286385" algn="l"/>
                <a:tab pos="287020" algn="l"/>
              </a:tabLst>
            </a:pPr>
            <a:r>
              <a:rPr sz="2400" dirty="0">
                <a:latin typeface="Times New Roman" pitchFamily="18" charset="0"/>
                <a:cs typeface="Times New Roman" pitchFamily="18" charset="0"/>
              </a:rPr>
              <a:t>Fatigue</a:t>
            </a:r>
          </a:p>
          <a:p>
            <a:pPr marL="355600" indent="-342900">
              <a:spcBef>
                <a:spcPts val="600"/>
              </a:spcBef>
              <a:buClr>
                <a:srgbClr val="FFFF00"/>
              </a:buClr>
              <a:buSzPct val="85416"/>
              <a:buFont typeface="Arial" pitchFamily="34" charset="0"/>
              <a:buChar char="•"/>
              <a:tabLst>
                <a:tab pos="286385" algn="l"/>
                <a:tab pos="287020" algn="l"/>
              </a:tabLst>
            </a:pPr>
            <a:r>
              <a:rPr sz="2400" spc="-5" dirty="0">
                <a:latin typeface="Times New Roman" pitchFamily="18" charset="0"/>
                <a:cs typeface="Times New Roman" pitchFamily="18" charset="0"/>
              </a:rPr>
              <a:t>Headache.</a:t>
            </a:r>
            <a:endParaRPr sz="2400" dirty="0">
              <a:latin typeface="Times New Roman" pitchFamily="18" charset="0"/>
              <a:cs typeface="Times New Roman" pitchFamily="18" charset="0"/>
            </a:endParaRPr>
          </a:p>
          <a:p>
            <a:pPr marL="12700">
              <a:spcBef>
                <a:spcPts val="605"/>
              </a:spcBef>
              <a:buClr>
                <a:srgbClr val="FFFF00"/>
              </a:buClr>
            </a:pPr>
            <a:r>
              <a:rPr sz="2400" spc="-5" dirty="0">
                <a:latin typeface="Times New Roman" pitchFamily="18" charset="0"/>
                <a:cs typeface="Times New Roman" pitchFamily="18" charset="0"/>
              </a:rPr>
              <a:t>More </a:t>
            </a:r>
            <a:r>
              <a:rPr sz="2400" dirty="0">
                <a:latin typeface="Times New Roman" pitchFamily="18" charset="0"/>
                <a:cs typeface="Times New Roman" pitchFamily="18" charset="0"/>
              </a:rPr>
              <a:t>serious</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complications:</a:t>
            </a:r>
          </a:p>
          <a:p>
            <a:pPr marL="355600" indent="-342900">
              <a:spcBef>
                <a:spcPts val="600"/>
              </a:spcBef>
              <a:buClr>
                <a:srgbClr val="FFFF00"/>
              </a:buClr>
              <a:buSzPct val="85416"/>
              <a:buFont typeface="Arial" pitchFamily="34" charset="0"/>
              <a:buChar char="•"/>
              <a:tabLst>
                <a:tab pos="286385" algn="l"/>
                <a:tab pos="287020" algn="l"/>
              </a:tabLst>
            </a:pPr>
            <a:r>
              <a:rPr sz="2400" dirty="0">
                <a:latin typeface="Times New Roman" pitchFamily="18" charset="0"/>
                <a:cs typeface="Times New Roman" pitchFamily="18" charset="0"/>
              </a:rPr>
              <a:t>Myopia that can last </a:t>
            </a:r>
            <a:r>
              <a:rPr sz="2400" spc="-5" dirty="0">
                <a:latin typeface="Times New Roman" pitchFamily="18" charset="0"/>
                <a:cs typeface="Times New Roman" pitchFamily="18" charset="0"/>
              </a:rPr>
              <a:t>for weeks or</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months,</a:t>
            </a:r>
          </a:p>
          <a:p>
            <a:pPr marL="354965" indent="-342900">
              <a:spcBef>
                <a:spcPts val="600"/>
              </a:spcBef>
              <a:buClr>
                <a:srgbClr val="FFFF00"/>
              </a:buClr>
              <a:buSzPct val="85416"/>
              <a:buFont typeface="Arial" pitchFamily="34" charset="0"/>
              <a:buChar char="•"/>
              <a:tabLst>
                <a:tab pos="338455" algn="l"/>
                <a:tab pos="339090" algn="l"/>
              </a:tabLst>
            </a:pPr>
            <a:r>
              <a:rPr sz="2400" spc="-5" dirty="0">
                <a:latin typeface="Times New Roman" pitchFamily="18" charset="0"/>
                <a:cs typeface="Times New Roman" pitchFamily="18" charset="0"/>
              </a:rPr>
              <a:t>Sinus</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damage,</a:t>
            </a:r>
          </a:p>
          <a:p>
            <a:pPr marL="354965" indent="-342900">
              <a:spcBef>
                <a:spcPts val="600"/>
              </a:spcBef>
              <a:buClr>
                <a:srgbClr val="FFFF00"/>
              </a:buClr>
              <a:buSzPct val="85416"/>
              <a:buFont typeface="Arial" pitchFamily="34" charset="0"/>
              <a:buChar char="•"/>
              <a:tabLst>
                <a:tab pos="338455" algn="l"/>
                <a:tab pos="339090" algn="l"/>
              </a:tabLst>
            </a:pPr>
            <a:r>
              <a:rPr sz="2400" dirty="0">
                <a:latin typeface="Times New Roman" pitchFamily="18" charset="0"/>
                <a:cs typeface="Times New Roman" pitchFamily="18" charset="0"/>
              </a:rPr>
              <a:t>middle </a:t>
            </a:r>
            <a:r>
              <a:rPr sz="2400" spc="-45" dirty="0">
                <a:latin typeface="Times New Roman" pitchFamily="18" charset="0"/>
                <a:cs typeface="Times New Roman" pitchFamily="18" charset="0"/>
              </a:rPr>
              <a:t>ear</a:t>
            </a:r>
            <a:r>
              <a:rPr lang="en-GB" sz="2400" spc="-45" dirty="0">
                <a:latin typeface="Times New Roman" pitchFamily="18" charset="0"/>
                <a:cs typeface="Times New Roman" pitchFamily="18" charset="0"/>
              </a:rPr>
              <a:t> barotrauma</a:t>
            </a:r>
            <a:endParaRPr sz="2400" dirty="0">
              <a:latin typeface="Times New Roman" pitchFamily="18" charset="0"/>
              <a:cs typeface="Times New Roman" pitchFamily="18" charset="0"/>
            </a:endParaRPr>
          </a:p>
          <a:p>
            <a:pPr marL="355600" marR="4308475" indent="-342900">
              <a:lnSpc>
                <a:spcPct val="120800"/>
              </a:lnSpc>
              <a:buClr>
                <a:srgbClr val="FFFF00"/>
              </a:buClr>
              <a:buSzPct val="85416"/>
              <a:buFont typeface="Arial" pitchFamily="34" charset="0"/>
              <a:buChar char="•"/>
              <a:tabLst>
                <a:tab pos="338455" algn="l"/>
                <a:tab pos="339090" algn="l"/>
              </a:tabLst>
            </a:pPr>
            <a:r>
              <a:rPr lang="en-GB" sz="2400" spc="-5" dirty="0">
                <a:latin typeface="Times New Roman" pitchFamily="18" charset="0"/>
                <a:cs typeface="Times New Roman" pitchFamily="18" charset="0"/>
              </a:rPr>
              <a:t>  </a:t>
            </a:r>
            <a:r>
              <a:rPr sz="2400" spc="-5" dirty="0">
                <a:latin typeface="Times New Roman" pitchFamily="18" charset="0"/>
                <a:cs typeface="Times New Roman" pitchFamily="18" charset="0"/>
              </a:rPr>
              <a:t>Lung </a:t>
            </a:r>
            <a:r>
              <a:rPr sz="2400" dirty="0">
                <a:latin typeface="Times New Roman" pitchFamily="18" charset="0"/>
                <a:cs typeface="Times New Roman" pitchFamily="18" charset="0"/>
              </a:rPr>
              <a:t>damage.</a:t>
            </a:r>
            <a:endParaRPr lang="en-GB" sz="2400" dirty="0">
              <a:latin typeface="Times New Roman" pitchFamily="18" charset="0"/>
              <a:cs typeface="Times New Roman" pitchFamily="18" charset="0"/>
            </a:endParaRPr>
          </a:p>
          <a:p>
            <a:pPr marL="12700" marR="4308475">
              <a:lnSpc>
                <a:spcPct val="120800"/>
              </a:lnSpc>
              <a:buClr>
                <a:srgbClr val="FFFF00"/>
              </a:buClr>
              <a:buSzPct val="85416"/>
              <a:tabLst>
                <a:tab pos="338455" algn="l"/>
                <a:tab pos="339090" algn="l"/>
              </a:tabLst>
            </a:pPr>
            <a:r>
              <a:rPr sz="2400" dirty="0">
                <a:latin typeface="Times New Roman" pitchFamily="18" charset="0"/>
                <a:cs typeface="Times New Roman" pitchFamily="18" charset="0"/>
              </a:rPr>
              <a:t>  Major</a:t>
            </a:r>
            <a:r>
              <a:rPr sz="2400" spc="-50" dirty="0">
                <a:latin typeface="Times New Roman" pitchFamily="18" charset="0"/>
                <a:cs typeface="Times New Roman" pitchFamily="18" charset="0"/>
              </a:rPr>
              <a:t> </a:t>
            </a:r>
            <a:r>
              <a:rPr sz="2400" spc="-5" dirty="0">
                <a:latin typeface="Times New Roman" pitchFamily="18" charset="0"/>
                <a:cs typeface="Times New Roman" pitchFamily="18" charset="0"/>
              </a:rPr>
              <a:t>complication:</a:t>
            </a:r>
            <a:endParaRPr sz="2400" dirty="0">
              <a:latin typeface="Times New Roman" pitchFamily="18" charset="0"/>
              <a:cs typeface="Times New Roman" pitchFamily="18" charset="0"/>
            </a:endParaRPr>
          </a:p>
          <a:p>
            <a:pPr marL="354965" marR="5080" indent="-342900">
              <a:spcBef>
                <a:spcPts val="600"/>
              </a:spcBef>
              <a:buClr>
                <a:srgbClr val="FFFF00"/>
              </a:buClr>
              <a:buSzPct val="85416"/>
              <a:buFont typeface="Arial" pitchFamily="34" charset="0"/>
              <a:buChar char="•"/>
              <a:tabLst>
                <a:tab pos="286385" algn="l"/>
                <a:tab pos="287020" algn="l"/>
              </a:tabLst>
            </a:pPr>
            <a:r>
              <a:rPr sz="2400" dirty="0">
                <a:latin typeface="Times New Roman" pitchFamily="18" charset="0"/>
                <a:cs typeface="Times New Roman" pitchFamily="18" charset="0"/>
              </a:rPr>
              <a:t>Oxygen </a:t>
            </a:r>
            <a:r>
              <a:rPr sz="2400" spc="5" dirty="0">
                <a:latin typeface="Times New Roman" pitchFamily="18" charset="0"/>
                <a:cs typeface="Times New Roman" pitchFamily="18" charset="0"/>
              </a:rPr>
              <a:t>toxicity </a:t>
            </a:r>
            <a:r>
              <a:rPr sz="2400" dirty="0">
                <a:latin typeface="Times New Roman" pitchFamily="18" charset="0"/>
                <a:cs typeface="Times New Roman" pitchFamily="18" charset="0"/>
              </a:rPr>
              <a:t>can </a:t>
            </a:r>
            <a:r>
              <a:rPr sz="2400" spc="-5" dirty="0">
                <a:latin typeface="Times New Roman" pitchFamily="18" charset="0"/>
                <a:cs typeface="Times New Roman" pitchFamily="18" charset="0"/>
              </a:rPr>
              <a:t>result </a:t>
            </a:r>
            <a:r>
              <a:rPr sz="2400" dirty="0">
                <a:latin typeface="Times New Roman" pitchFamily="18" charset="0"/>
                <a:cs typeface="Times New Roman" pitchFamily="18" charset="0"/>
              </a:rPr>
              <a:t>in </a:t>
            </a:r>
            <a:r>
              <a:rPr sz="2400" spc="-5" dirty="0">
                <a:latin typeface="Times New Roman" pitchFamily="18" charset="0"/>
                <a:cs typeface="Times New Roman" pitchFamily="18" charset="0"/>
              </a:rPr>
              <a:t>convulsions, fluid </a:t>
            </a:r>
            <a:r>
              <a:rPr sz="2400" dirty="0">
                <a:latin typeface="Times New Roman" pitchFamily="18" charset="0"/>
                <a:cs typeface="Times New Roman" pitchFamily="18" charset="0"/>
              </a:rPr>
              <a:t>in the  lungs, and </a:t>
            </a:r>
            <a:r>
              <a:rPr sz="2400" spc="-10" dirty="0">
                <a:latin typeface="Times New Roman" pitchFamily="18" charset="0"/>
                <a:cs typeface="Times New Roman" pitchFamily="18" charset="0"/>
              </a:rPr>
              <a:t>even </a:t>
            </a:r>
            <a:r>
              <a:rPr sz="2400" spc="5" dirty="0">
                <a:latin typeface="Times New Roman" pitchFamily="18" charset="0"/>
                <a:cs typeface="Times New Roman" pitchFamily="18" charset="0"/>
              </a:rPr>
              <a:t>respiratory</a:t>
            </a:r>
            <a:r>
              <a:rPr sz="2400" spc="-30" dirty="0">
                <a:latin typeface="Times New Roman" pitchFamily="18" charset="0"/>
                <a:cs typeface="Times New Roman" pitchFamily="18" charset="0"/>
              </a:rPr>
              <a:t> </a:t>
            </a:r>
            <a:r>
              <a:rPr sz="2400" spc="-5" dirty="0">
                <a:latin typeface="Times New Roman" pitchFamily="18" charset="0"/>
                <a:cs typeface="Times New Roman" pitchFamily="18" charset="0"/>
              </a:rPr>
              <a:t>failure</a:t>
            </a:r>
            <a:r>
              <a:rPr sz="2400" spc="-5" dirty="0">
                <a:solidFill>
                  <a:prstClr val="black"/>
                </a:solidFill>
                <a:latin typeface="Times New Roman" pitchFamily="18" charset="0"/>
                <a:cs typeface="Times New Roman" pitchFamily="18" charset="0"/>
              </a:rPr>
              <a:t>.</a:t>
            </a:r>
            <a:endParaRPr sz="2400" dirty="0">
              <a:solidFill>
                <a:prstClr val="black"/>
              </a:solidFill>
              <a:latin typeface="Times New Roman" pitchFamily="18" charset="0"/>
              <a:cs typeface="Times New Roman" pitchFamily="18" charset="0"/>
            </a:endParaRPr>
          </a:p>
        </p:txBody>
      </p:sp>
      <p:sp>
        <p:nvSpPr>
          <p:cNvPr id="4" name="Rectangle 3"/>
          <p:cNvSpPr/>
          <p:nvPr/>
        </p:nvSpPr>
        <p:spPr>
          <a:xfrm>
            <a:off x="323528" y="332655"/>
            <a:ext cx="8280920" cy="769441"/>
          </a:xfrm>
          <a:prstGeom prst="rect">
            <a:avLst/>
          </a:prstGeom>
          <a:noFill/>
        </p:spPr>
        <p:txBody>
          <a:bodyPr wrap="square" lIns="91440" tIns="45720" rIns="91440" bIns="45720">
            <a:spAutoFit/>
          </a:bodyPr>
          <a:lstStyle/>
          <a:p>
            <a:pPr algn="ctr"/>
            <a:r>
              <a:rPr lang="en-US" sz="4400" b="1" dirty="0">
                <a:ln w="10541" cmpd="sng">
                  <a:solidFill>
                    <a:srgbClr val="FFFF00"/>
                  </a:solidFill>
                  <a:prstDash val="solid"/>
                </a:ln>
                <a:solidFill>
                  <a:srgbClr val="FFFF00"/>
                </a:solidFill>
                <a:latin typeface="Times New Roman" pitchFamily="18" charset="0"/>
                <a:cs typeface="Times New Roman" pitchFamily="18" charset="0"/>
              </a:rPr>
              <a:t>Complications</a:t>
            </a:r>
            <a:endParaRPr lang="en-US" sz="4400" b="1" cap="none" spc="0" dirty="0">
              <a:ln w="10541" cmpd="sng">
                <a:solidFill>
                  <a:srgbClr val="FFFF00"/>
                </a:solidFill>
                <a:prstDash val="solid"/>
              </a:ln>
              <a:solidFill>
                <a:srgbClr val="FFFF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681543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364" y="262890"/>
            <a:ext cx="3811270" cy="513080"/>
          </a:xfrm>
        </p:spPr>
        <p:txBody>
          <a:bodyPr wrap="square">
            <a:normAutofit/>
          </a:bodyPr>
          <a:lstStyle/>
          <a:p>
            <a:r>
              <a:rPr lang="en-US" sz="3100" b="1" kern="1200" dirty="0">
                <a:solidFill>
                  <a:prstClr val="black">
                    <a:hueOff val="0"/>
                    <a:satOff val="0"/>
                    <a:lumOff val="0"/>
                    <a:alphaOff val="0"/>
                  </a:prstClr>
                </a:solidFill>
                <a:latin typeface="Calibri"/>
                <a:ea typeface="+mn-ea"/>
                <a:cs typeface="+mn-cs"/>
              </a:rPr>
              <a:t>Tonsillectomy</a:t>
            </a:r>
            <a:r>
              <a:rPr lang="en-US" b="1" dirty="0"/>
              <a:t> </a:t>
            </a:r>
          </a:p>
        </p:txBody>
      </p:sp>
      <p:graphicFrame>
        <p:nvGraphicFramePr>
          <p:cNvPr id="5" name="Content Placeholder 2">
            <a:extLst>
              <a:ext uri="{FF2B5EF4-FFF2-40B4-BE49-F238E27FC236}">
                <a16:creationId xmlns:a16="http://schemas.microsoft.com/office/drawing/2014/main" id="{7C886F83-5016-065E-4D0C-DA6D8CAE78E3}"/>
              </a:ext>
            </a:extLst>
          </p:cNvPr>
          <p:cNvGraphicFramePr>
            <a:graphicFrameLocks noGrp="1"/>
          </p:cNvGraphicFramePr>
          <p:nvPr>
            <p:ph sz="half" idx="2"/>
            <p:extLst>
              <p:ext uri="{D42A27DB-BD31-4B8C-83A1-F6EECF244321}">
                <p14:modId xmlns:p14="http://schemas.microsoft.com/office/powerpoint/2010/main" val="2131196644"/>
              </p:ext>
            </p:extLst>
          </p:nvPr>
        </p:nvGraphicFramePr>
        <p:xfrm>
          <a:off x="179512" y="980728"/>
          <a:ext cx="871296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0641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7A5E4-B1D3-5DB0-2EFC-A9958C006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86240-5ECF-0A61-D0C7-4596FF739DC7}"/>
              </a:ext>
            </a:extLst>
          </p:cNvPr>
          <p:cNvSpPr>
            <a:spLocks noGrp="1"/>
          </p:cNvSpPr>
          <p:nvPr>
            <p:ph type="title"/>
          </p:nvPr>
        </p:nvSpPr>
        <p:spPr>
          <a:xfrm>
            <a:off x="457200" y="274638"/>
            <a:ext cx="8229600" cy="1143000"/>
          </a:xfrm>
        </p:spPr>
        <p:txBody>
          <a:bodyPr wrap="square">
            <a:normAutofit/>
          </a:bodyPr>
          <a:lstStyle/>
          <a:p>
            <a:r>
              <a:rPr lang="en-US" dirty="0"/>
              <a:t>  </a:t>
            </a:r>
          </a:p>
        </p:txBody>
      </p:sp>
      <p:graphicFrame>
        <p:nvGraphicFramePr>
          <p:cNvPr id="12" name="Content Placeholder 2">
            <a:extLst>
              <a:ext uri="{FF2B5EF4-FFF2-40B4-BE49-F238E27FC236}">
                <a16:creationId xmlns:a16="http://schemas.microsoft.com/office/drawing/2014/main" id="{B42CCA08-60D4-A88E-C7FD-1B5432FB0DF0}"/>
              </a:ext>
            </a:extLst>
          </p:cNvPr>
          <p:cNvGraphicFramePr>
            <a:graphicFrameLocks noGrp="1"/>
          </p:cNvGraphicFramePr>
          <p:nvPr>
            <p:ph sz="half" idx="2"/>
            <p:extLst>
              <p:ext uri="{D42A27DB-BD31-4B8C-83A1-F6EECF244321}">
                <p14:modId xmlns:p14="http://schemas.microsoft.com/office/powerpoint/2010/main" val="2900062500"/>
              </p:ext>
            </p:extLst>
          </p:nvPr>
        </p:nvGraphicFramePr>
        <p:xfrm>
          <a:off x="323528" y="404664"/>
          <a:ext cx="8568952" cy="6178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380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wrap="square">
            <a:normAutofit/>
          </a:bodyPr>
          <a:lstStyle/>
          <a:p>
            <a:r>
              <a:rPr lang="en-US" dirty="0"/>
              <a:t>  </a:t>
            </a:r>
          </a:p>
        </p:txBody>
      </p:sp>
      <p:graphicFrame>
        <p:nvGraphicFramePr>
          <p:cNvPr id="12" name="Content Placeholder 2">
            <a:extLst>
              <a:ext uri="{FF2B5EF4-FFF2-40B4-BE49-F238E27FC236}">
                <a16:creationId xmlns:a16="http://schemas.microsoft.com/office/drawing/2014/main" id="{BD8A5115-D340-CFB1-D649-D1C62D37CB03}"/>
              </a:ext>
            </a:extLst>
          </p:cNvPr>
          <p:cNvGraphicFramePr>
            <a:graphicFrameLocks noGrp="1"/>
          </p:cNvGraphicFramePr>
          <p:nvPr>
            <p:ph sz="half" idx="2"/>
            <p:extLst>
              <p:ext uri="{D42A27DB-BD31-4B8C-83A1-F6EECF244321}">
                <p14:modId xmlns:p14="http://schemas.microsoft.com/office/powerpoint/2010/main" val="2618208983"/>
              </p:ext>
            </p:extLst>
          </p:nvPr>
        </p:nvGraphicFramePr>
        <p:xfrm>
          <a:off x="323528" y="404664"/>
          <a:ext cx="8568952" cy="6178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9350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364" y="262890"/>
            <a:ext cx="3811270" cy="513080"/>
          </a:xfrm>
        </p:spPr>
        <p:txBody>
          <a:bodyPr wrap="square">
            <a:normAutofit/>
          </a:bodyPr>
          <a:lstStyle/>
          <a:p>
            <a:r>
              <a:rPr lang="en-US" dirty="0"/>
              <a:t> </a:t>
            </a:r>
          </a:p>
        </p:txBody>
      </p:sp>
      <p:sp>
        <p:nvSpPr>
          <p:cNvPr id="3" name="Content Placeholder 2"/>
          <p:cNvSpPr>
            <a:spLocks noGrp="1"/>
          </p:cNvSpPr>
          <p:nvPr>
            <p:ph sz="half" idx="2"/>
          </p:nvPr>
        </p:nvSpPr>
        <p:spPr>
          <a:xfrm>
            <a:off x="251520" y="620688"/>
            <a:ext cx="8712968" cy="5974422"/>
          </a:xfrm>
        </p:spPr>
        <p:txBody>
          <a:bodyPr wrap="square">
            <a:normAutofit fontScale="92500" lnSpcReduction="20000"/>
          </a:bodyPr>
          <a:lstStyle/>
          <a:p>
            <a:pPr>
              <a:lnSpc>
                <a:spcPct val="90000"/>
              </a:lnSpc>
              <a:spcAft>
                <a:spcPts val="600"/>
              </a:spcAft>
            </a:pPr>
            <a:endParaRPr lang="en-US" sz="1500" b="1" dirty="0"/>
          </a:p>
          <a:p>
            <a:pPr algn="l">
              <a:lnSpc>
                <a:spcPct val="90000"/>
              </a:lnSpc>
              <a:spcAft>
                <a:spcPts val="600"/>
              </a:spcAft>
            </a:pPr>
            <a:r>
              <a:rPr lang="en-US" sz="3100" b="1" kern="1200" dirty="0">
                <a:solidFill>
                  <a:prstClr val="black">
                    <a:hueOff val="0"/>
                    <a:satOff val="0"/>
                    <a:lumOff val="0"/>
                    <a:alphaOff val="0"/>
                  </a:prstClr>
                </a:solidFill>
                <a:latin typeface="Calibri"/>
                <a:cs typeface="+mn-cs"/>
              </a:rPr>
              <a:t>Several major goals need to be considered when choosing an anesthetic:  </a:t>
            </a:r>
          </a:p>
          <a:p>
            <a:pPr algn="l">
              <a:lnSpc>
                <a:spcPct val="90000"/>
              </a:lnSpc>
              <a:spcAft>
                <a:spcPts val="600"/>
              </a:spcAft>
            </a:pPr>
            <a:r>
              <a:rPr lang="en-US" sz="3100" b="1" kern="1200" dirty="0">
                <a:solidFill>
                  <a:prstClr val="black">
                    <a:hueOff val="0"/>
                    <a:satOff val="0"/>
                    <a:lumOff val="0"/>
                    <a:alphaOff val="0"/>
                  </a:prstClr>
                </a:solidFill>
                <a:latin typeface="Calibri"/>
                <a:cs typeface="+mn-cs"/>
              </a:rPr>
              <a:t>(1) provide a depth of anesthesia adequate to blunt strong reflex activity elicited by the procedure, </a:t>
            </a:r>
          </a:p>
          <a:p>
            <a:pPr algn="l">
              <a:lnSpc>
                <a:spcPct val="90000"/>
              </a:lnSpc>
              <a:spcAft>
                <a:spcPts val="600"/>
              </a:spcAft>
            </a:pPr>
            <a:r>
              <a:rPr lang="en-US" sz="3100" b="1" kern="1200" dirty="0">
                <a:solidFill>
                  <a:prstClr val="black">
                    <a:hueOff val="0"/>
                    <a:satOff val="0"/>
                    <a:lumOff val="0"/>
                    <a:alphaOff val="0"/>
                  </a:prstClr>
                </a:solidFill>
                <a:latin typeface="Calibri"/>
                <a:cs typeface="+mn-cs"/>
              </a:rPr>
              <a:t>(2) a rapid return of protective reflexes, (3) good postoperative analgesia, </a:t>
            </a:r>
          </a:p>
          <a:p>
            <a:pPr algn="l">
              <a:lnSpc>
                <a:spcPct val="90000"/>
              </a:lnSpc>
              <a:spcAft>
                <a:spcPts val="600"/>
              </a:spcAft>
            </a:pPr>
            <a:r>
              <a:rPr lang="en-US" sz="3100" b="1" kern="1200" dirty="0">
                <a:solidFill>
                  <a:prstClr val="black">
                    <a:hueOff val="0"/>
                    <a:satOff val="0"/>
                    <a:lumOff val="0"/>
                    <a:alphaOff val="0"/>
                  </a:prstClr>
                </a:solidFill>
                <a:latin typeface="Calibri"/>
                <a:cs typeface="+mn-cs"/>
              </a:rPr>
              <a:t>(4) reduced postoperative bleeding</a:t>
            </a:r>
          </a:p>
          <a:p>
            <a:pPr algn="l">
              <a:lnSpc>
                <a:spcPct val="90000"/>
              </a:lnSpc>
              <a:spcAft>
                <a:spcPts val="600"/>
              </a:spcAft>
            </a:pPr>
            <a:r>
              <a:rPr lang="en-US" sz="3100" b="1" kern="1200" dirty="0">
                <a:solidFill>
                  <a:prstClr val="black">
                    <a:hueOff val="0"/>
                    <a:satOff val="0"/>
                    <a:lumOff val="0"/>
                    <a:alphaOff val="0"/>
                  </a:prstClr>
                </a:solidFill>
                <a:latin typeface="Calibri"/>
                <a:cs typeface="+mn-cs"/>
              </a:rPr>
              <a:t>(5) minimal PONV. </a:t>
            </a:r>
          </a:p>
          <a:p>
            <a:pPr algn="l">
              <a:lnSpc>
                <a:spcPct val="90000"/>
              </a:lnSpc>
              <a:spcAft>
                <a:spcPts val="600"/>
              </a:spcAft>
            </a:pPr>
            <a:r>
              <a:rPr lang="en-US" sz="3100" b="1" kern="1200" dirty="0">
                <a:solidFill>
                  <a:prstClr val="black">
                    <a:hueOff val="0"/>
                    <a:satOff val="0"/>
                    <a:lumOff val="0"/>
                    <a:alphaOff val="0"/>
                  </a:prstClr>
                </a:solidFill>
                <a:latin typeface="Calibri"/>
                <a:cs typeface="+mn-cs"/>
              </a:rPr>
              <a:t>The use of intermediate-acting muscle relaxants is acceptable. </a:t>
            </a:r>
          </a:p>
          <a:p>
            <a:pPr algn="l">
              <a:lnSpc>
                <a:spcPct val="90000"/>
              </a:lnSpc>
              <a:spcAft>
                <a:spcPts val="600"/>
              </a:spcAft>
            </a:pPr>
            <a:r>
              <a:rPr lang="en-US" sz="3100" b="1" kern="1200" dirty="0">
                <a:solidFill>
                  <a:prstClr val="black">
                    <a:hueOff val="0"/>
                    <a:satOff val="0"/>
                    <a:lumOff val="0"/>
                    <a:alphaOff val="0"/>
                  </a:prstClr>
                </a:solidFill>
                <a:latin typeface="Calibri"/>
                <a:cs typeface="+mn-cs"/>
              </a:rPr>
              <a:t>Judicious narcotic supplementation will reduce the total amount of inhalation agent required and provide analgesia with minimal postoperative respiratory depression. </a:t>
            </a:r>
          </a:p>
          <a:p>
            <a:pPr algn="l">
              <a:lnSpc>
                <a:spcPct val="90000"/>
              </a:lnSpc>
              <a:spcAft>
                <a:spcPts val="600"/>
              </a:spcAft>
            </a:pPr>
            <a:r>
              <a:rPr lang="en-US" sz="3100" b="1" kern="1200" dirty="0">
                <a:solidFill>
                  <a:prstClr val="black">
                    <a:hueOff val="0"/>
                    <a:satOff val="0"/>
                    <a:lumOff val="0"/>
                    <a:alphaOff val="0"/>
                  </a:prstClr>
                </a:solidFill>
                <a:latin typeface="Calibri"/>
                <a:cs typeface="+mn-cs"/>
              </a:rPr>
              <a:t>Disadvantages of opiates include increased sensitivity and desaturation in sleep apnea patients and PONV.</a:t>
            </a:r>
          </a:p>
        </p:txBody>
      </p:sp>
    </p:spTree>
    <p:extLst>
      <p:ext uri="{BB962C8B-B14F-4D97-AF65-F5344CB8AC3E}">
        <p14:creationId xmlns:p14="http://schemas.microsoft.com/office/powerpoint/2010/main" val="1325935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364" y="262890"/>
            <a:ext cx="3811270" cy="513080"/>
          </a:xfrm>
        </p:spPr>
        <p:txBody>
          <a:bodyPr wrap="square">
            <a:normAutofit/>
          </a:bodyPr>
          <a:lstStyle/>
          <a:p>
            <a:r>
              <a:rPr lang="en-US" dirty="0"/>
              <a:t>  </a:t>
            </a:r>
          </a:p>
        </p:txBody>
      </p:sp>
      <p:graphicFrame>
        <p:nvGraphicFramePr>
          <p:cNvPr id="5" name="Content Placeholder 2">
            <a:extLst>
              <a:ext uri="{FF2B5EF4-FFF2-40B4-BE49-F238E27FC236}">
                <a16:creationId xmlns:a16="http://schemas.microsoft.com/office/drawing/2014/main" id="{E8BE8D1D-E00D-19CB-5BB7-DE4FDFB9BEEC}"/>
              </a:ext>
            </a:extLst>
          </p:cNvPr>
          <p:cNvGraphicFramePr>
            <a:graphicFrameLocks noGrp="1"/>
          </p:cNvGraphicFramePr>
          <p:nvPr>
            <p:ph sz="half" idx="3"/>
            <p:extLst>
              <p:ext uri="{D42A27DB-BD31-4B8C-83A1-F6EECF244321}">
                <p14:modId xmlns:p14="http://schemas.microsoft.com/office/powerpoint/2010/main" val="2530918747"/>
              </p:ext>
            </p:extLst>
          </p:nvPr>
        </p:nvGraphicFramePr>
        <p:xfrm>
          <a:off x="323528" y="476672"/>
          <a:ext cx="8568952"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970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wrap="square">
            <a:normAutofit/>
          </a:bodyPr>
          <a:lstStyle/>
          <a:p>
            <a:r>
              <a:rPr lang="en-US" dirty="0"/>
              <a:t>  </a:t>
            </a:r>
          </a:p>
        </p:txBody>
      </p:sp>
      <p:graphicFrame>
        <p:nvGraphicFramePr>
          <p:cNvPr id="5" name="Content Placeholder 2">
            <a:extLst>
              <a:ext uri="{FF2B5EF4-FFF2-40B4-BE49-F238E27FC236}">
                <a16:creationId xmlns:a16="http://schemas.microsoft.com/office/drawing/2014/main" id="{C30AB1D6-8746-4C6F-EEE3-B9AC3BAB7A7A}"/>
              </a:ext>
            </a:extLst>
          </p:cNvPr>
          <p:cNvGraphicFramePr>
            <a:graphicFrameLocks noGrp="1"/>
          </p:cNvGraphicFramePr>
          <p:nvPr>
            <p:ph sz="half" idx="2"/>
            <p:extLst>
              <p:ext uri="{D42A27DB-BD31-4B8C-83A1-F6EECF244321}">
                <p14:modId xmlns:p14="http://schemas.microsoft.com/office/powerpoint/2010/main" val="3690225114"/>
              </p:ext>
            </p:extLst>
          </p:nvPr>
        </p:nvGraphicFramePr>
        <p:xfrm>
          <a:off x="533400" y="274638"/>
          <a:ext cx="8359080" cy="6394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22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35940" y="1523088"/>
            <a:ext cx="7595870" cy="822020"/>
          </a:xfrm>
          <a:prstGeom prst="rect">
            <a:avLst/>
          </a:prstGeom>
        </p:spPr>
        <p:txBody>
          <a:bodyPr vert="horz" wrap="square" lIns="0" tIns="44450" rIns="0" bIns="0" rtlCol="0">
            <a:spAutoFit/>
          </a:bodyPr>
          <a:lstStyle/>
          <a:p>
            <a:pPr marL="287020" indent="-274320">
              <a:spcBef>
                <a:spcPts val="350"/>
              </a:spcBef>
              <a:buClr>
                <a:srgbClr val="F3A346"/>
              </a:buClr>
              <a:buSzPct val="83928"/>
              <a:buFont typeface="Wingdings 2"/>
              <a:buChar char=""/>
              <a:tabLst>
                <a:tab pos="287020" algn="l"/>
              </a:tabLst>
            </a:pPr>
            <a:r>
              <a:rPr sz="2400" spc="-10" dirty="0">
                <a:solidFill>
                  <a:prstClr val="black"/>
                </a:solidFill>
                <a:latin typeface="Times New Roman" pitchFamily="18" charset="0"/>
                <a:cs typeface="Times New Roman" pitchFamily="18" charset="0"/>
              </a:rPr>
              <a:t>Initial</a:t>
            </a:r>
            <a:r>
              <a:rPr sz="2400" spc="-35" dirty="0">
                <a:solidFill>
                  <a:prstClr val="black"/>
                </a:solidFill>
                <a:latin typeface="Times New Roman" pitchFamily="18" charset="0"/>
                <a:cs typeface="Times New Roman" pitchFamily="18" charset="0"/>
              </a:rPr>
              <a:t> </a:t>
            </a:r>
            <a:r>
              <a:rPr sz="2400" dirty="0">
                <a:solidFill>
                  <a:prstClr val="black"/>
                </a:solidFill>
                <a:latin typeface="Times New Roman" pitchFamily="18" charset="0"/>
                <a:cs typeface="Times New Roman" pitchFamily="18" charset="0"/>
              </a:rPr>
              <a:t>discovery</a:t>
            </a:r>
            <a:r>
              <a:rPr lang="en-GB" sz="2400" dirty="0">
                <a:solidFill>
                  <a:prstClr val="black"/>
                </a:solidFill>
                <a:latin typeface="Times New Roman" pitchFamily="18" charset="0"/>
                <a:cs typeface="Times New Roman" pitchFamily="18" charset="0"/>
              </a:rPr>
              <a:t>:</a:t>
            </a:r>
            <a:endParaRPr sz="2400" dirty="0">
              <a:solidFill>
                <a:prstClr val="black"/>
              </a:solidFill>
              <a:latin typeface="Times New Roman" pitchFamily="18" charset="0"/>
              <a:cs typeface="Times New Roman" pitchFamily="18" charset="0"/>
            </a:endParaRPr>
          </a:p>
          <a:p>
            <a:pPr marL="377190" lvl="1">
              <a:spcBef>
                <a:spcPts val="254"/>
              </a:spcBef>
              <a:buClr>
                <a:srgbClr val="D5903C"/>
              </a:buClr>
              <a:buSzPct val="83928"/>
              <a:tabLst>
                <a:tab pos="653415" algn="l"/>
              </a:tabLst>
            </a:pPr>
            <a:r>
              <a:rPr lang="en-GB" sz="2400" spc="-10" dirty="0">
                <a:solidFill>
                  <a:prstClr val="black"/>
                </a:solidFill>
                <a:latin typeface="Times New Roman" pitchFamily="18" charset="0"/>
                <a:cs typeface="Times New Roman" pitchFamily="18" charset="0"/>
              </a:rPr>
              <a:t>In </a:t>
            </a:r>
            <a:r>
              <a:rPr sz="2400" spc="-10" dirty="0">
                <a:solidFill>
                  <a:prstClr val="black"/>
                </a:solidFill>
                <a:latin typeface="Times New Roman" pitchFamily="18" charset="0"/>
                <a:cs typeface="Times New Roman" pitchFamily="18" charset="0"/>
              </a:rPr>
              <a:t>1662 </a:t>
            </a:r>
            <a:r>
              <a:rPr sz="2400" spc="-5" dirty="0">
                <a:solidFill>
                  <a:prstClr val="black"/>
                </a:solidFill>
                <a:latin typeface="Times New Roman" pitchFamily="18" charset="0"/>
                <a:cs typeface="Times New Roman" pitchFamily="18" charset="0"/>
              </a:rPr>
              <a:t> </a:t>
            </a:r>
            <a:r>
              <a:rPr sz="2400" spc="-10" dirty="0">
                <a:solidFill>
                  <a:srgbClr val="FFC000"/>
                </a:solidFill>
                <a:latin typeface="Times New Roman" pitchFamily="18" charset="0"/>
                <a:cs typeface="Times New Roman" pitchFamily="18" charset="0"/>
              </a:rPr>
              <a:t>Henshaw</a:t>
            </a:r>
            <a:r>
              <a:rPr sz="2400" spc="-10" dirty="0">
                <a:solidFill>
                  <a:srgbClr val="FFFFFF"/>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built first </a:t>
            </a:r>
            <a:r>
              <a:rPr sz="2400" spc="-10" dirty="0">
                <a:solidFill>
                  <a:prstClr val="black"/>
                </a:solidFill>
                <a:latin typeface="Times New Roman" pitchFamily="18" charset="0"/>
                <a:cs typeface="Times New Roman" pitchFamily="18" charset="0"/>
              </a:rPr>
              <a:t>hyperbaric</a:t>
            </a:r>
            <a:r>
              <a:rPr sz="2400" spc="-225" dirty="0">
                <a:solidFill>
                  <a:prstClr val="black"/>
                </a:solidFill>
                <a:latin typeface="Times New Roman" pitchFamily="18" charset="0"/>
                <a:cs typeface="Times New Roman" pitchFamily="18" charset="0"/>
              </a:rPr>
              <a:t> </a:t>
            </a:r>
            <a:r>
              <a:rPr sz="2400" spc="-5" dirty="0">
                <a:solidFill>
                  <a:prstClr val="black"/>
                </a:solidFill>
                <a:latin typeface="Times New Roman" pitchFamily="18" charset="0"/>
                <a:cs typeface="Times New Roman" pitchFamily="18" charset="0"/>
              </a:rPr>
              <a:t>chamber</a:t>
            </a:r>
            <a:endParaRPr sz="2400" dirty="0">
              <a:solidFill>
                <a:prstClr val="black"/>
              </a:solidFill>
              <a:latin typeface="Times New Roman" pitchFamily="18" charset="0"/>
              <a:cs typeface="Times New Roman" pitchFamily="18" charset="0"/>
            </a:endParaRPr>
          </a:p>
        </p:txBody>
      </p:sp>
      <p:sp>
        <p:nvSpPr>
          <p:cNvPr id="6" name="object 6"/>
          <p:cNvSpPr/>
          <p:nvPr/>
        </p:nvSpPr>
        <p:spPr>
          <a:xfrm>
            <a:off x="2394340" y="2852936"/>
            <a:ext cx="3962400" cy="28956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txBox="1"/>
          <p:nvPr/>
        </p:nvSpPr>
        <p:spPr>
          <a:xfrm>
            <a:off x="2645950" y="5990420"/>
            <a:ext cx="3710790" cy="452120"/>
          </a:xfrm>
          <a:prstGeom prst="rect">
            <a:avLst/>
          </a:prstGeom>
        </p:spPr>
        <p:txBody>
          <a:bodyPr vert="horz" wrap="square" lIns="0" tIns="12065" rIns="0" bIns="0" rtlCol="0">
            <a:spAutoFit/>
          </a:bodyPr>
          <a:lstStyle/>
          <a:p>
            <a:pPr marL="12700">
              <a:spcBef>
                <a:spcPts val="95"/>
              </a:spcBef>
            </a:pPr>
            <a:r>
              <a:rPr sz="2800" spc="-10" dirty="0" err="1">
                <a:solidFill>
                  <a:srgbClr val="212512"/>
                </a:solidFill>
                <a:latin typeface="Impact"/>
                <a:cs typeface="Impact"/>
              </a:rPr>
              <a:t>Henshaw’s</a:t>
            </a:r>
            <a:r>
              <a:rPr lang="en-GB" sz="2800" spc="-10" dirty="0">
                <a:solidFill>
                  <a:srgbClr val="212512"/>
                </a:solidFill>
                <a:latin typeface="Impact"/>
                <a:cs typeface="Impact"/>
              </a:rPr>
              <a:t>   </a:t>
            </a:r>
            <a:endParaRPr sz="2800" dirty="0">
              <a:solidFill>
                <a:prstClr val="black"/>
              </a:solidFill>
              <a:latin typeface="Impact"/>
              <a:cs typeface="Impact"/>
            </a:endParaRPr>
          </a:p>
        </p:txBody>
      </p:sp>
      <p:sp>
        <p:nvSpPr>
          <p:cNvPr id="9" name="object 9"/>
          <p:cNvSpPr txBox="1"/>
          <p:nvPr/>
        </p:nvSpPr>
        <p:spPr>
          <a:xfrm>
            <a:off x="4582079" y="6011365"/>
            <a:ext cx="1702435" cy="452120"/>
          </a:xfrm>
          <a:prstGeom prst="rect">
            <a:avLst/>
          </a:prstGeom>
        </p:spPr>
        <p:txBody>
          <a:bodyPr vert="horz" wrap="square" lIns="0" tIns="12065" rIns="0" bIns="0" rtlCol="0">
            <a:spAutoFit/>
          </a:bodyPr>
          <a:lstStyle/>
          <a:p>
            <a:pPr marL="12700">
              <a:spcBef>
                <a:spcPts val="95"/>
              </a:spcBef>
            </a:pPr>
            <a:r>
              <a:rPr sz="2800" spc="-5" dirty="0">
                <a:solidFill>
                  <a:srgbClr val="212512"/>
                </a:solidFill>
                <a:latin typeface="Impact"/>
                <a:cs typeface="Impact"/>
              </a:rPr>
              <a:t>Domicilium</a:t>
            </a:r>
            <a:endParaRPr sz="2800" dirty="0">
              <a:solidFill>
                <a:prstClr val="black"/>
              </a:solidFill>
              <a:latin typeface="Impact"/>
              <a:cs typeface="Impact"/>
            </a:endParaRPr>
          </a:p>
        </p:txBody>
      </p:sp>
      <p:sp>
        <p:nvSpPr>
          <p:cNvPr id="2" name="Title 1"/>
          <p:cNvSpPr>
            <a:spLocks noGrp="1"/>
          </p:cNvSpPr>
          <p:nvPr>
            <p:ph type="title"/>
          </p:nvPr>
        </p:nvSpPr>
        <p:spPr>
          <a:xfrm>
            <a:off x="1379878" y="116632"/>
            <a:ext cx="6512511" cy="677108"/>
          </a:xfrm>
        </p:spPr>
        <p:txBody>
          <a:bodyPr/>
          <a:lstStyle/>
          <a:p>
            <a:pPr marL="0" indent="0" algn="ctr">
              <a:buNone/>
            </a:pPr>
            <a:r>
              <a:rPr lang="en-GB" sz="4400" b="1" dirty="0">
                <a:solidFill>
                  <a:srgbClr val="FFFF00"/>
                </a:solidFill>
                <a:effectLst/>
              </a:rPr>
              <a:t>History</a:t>
            </a:r>
          </a:p>
        </p:txBody>
      </p:sp>
    </p:spTree>
    <p:extLst>
      <p:ext uri="{BB962C8B-B14F-4D97-AF65-F5344CB8AC3E}">
        <p14:creationId xmlns:p14="http://schemas.microsoft.com/office/powerpoint/2010/main" val="3205570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wrap="square">
            <a:normAutofit/>
          </a:bodyPr>
          <a:lstStyle/>
          <a:p>
            <a:r>
              <a:rPr lang="en-US" dirty="0"/>
              <a:t> </a:t>
            </a:r>
          </a:p>
        </p:txBody>
      </p:sp>
      <p:graphicFrame>
        <p:nvGraphicFramePr>
          <p:cNvPr id="5" name="Content Placeholder 2">
            <a:extLst>
              <a:ext uri="{FF2B5EF4-FFF2-40B4-BE49-F238E27FC236}">
                <a16:creationId xmlns:a16="http://schemas.microsoft.com/office/drawing/2014/main" id="{46B111D9-E3A3-B793-37E3-6F10ECF719E8}"/>
              </a:ext>
            </a:extLst>
          </p:cNvPr>
          <p:cNvGraphicFramePr>
            <a:graphicFrameLocks noGrp="1"/>
          </p:cNvGraphicFramePr>
          <p:nvPr>
            <p:ph sz="half" idx="2"/>
            <p:extLst>
              <p:ext uri="{D42A27DB-BD31-4B8C-83A1-F6EECF244321}">
                <p14:modId xmlns:p14="http://schemas.microsoft.com/office/powerpoint/2010/main" val="3568029992"/>
              </p:ext>
            </p:extLst>
          </p:nvPr>
        </p:nvGraphicFramePr>
        <p:xfrm>
          <a:off x="452062" y="274638"/>
          <a:ext cx="8229600" cy="6034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974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364" y="262890"/>
            <a:ext cx="3811270" cy="513080"/>
          </a:xfrm>
        </p:spPr>
        <p:txBody>
          <a:bodyPr wrap="square">
            <a:normAutofit/>
          </a:bodyPr>
          <a:lstStyle/>
          <a:p>
            <a:r>
              <a:rPr lang="en-US" dirty="0"/>
              <a:t>  </a:t>
            </a:r>
          </a:p>
        </p:txBody>
      </p:sp>
      <p:graphicFrame>
        <p:nvGraphicFramePr>
          <p:cNvPr id="5" name="Content Placeholder 2">
            <a:extLst>
              <a:ext uri="{FF2B5EF4-FFF2-40B4-BE49-F238E27FC236}">
                <a16:creationId xmlns:a16="http://schemas.microsoft.com/office/drawing/2014/main" id="{6CB83D6A-9847-CE44-6F00-6A2676961301}"/>
              </a:ext>
            </a:extLst>
          </p:cNvPr>
          <p:cNvGraphicFramePr>
            <a:graphicFrameLocks noGrp="1"/>
          </p:cNvGraphicFramePr>
          <p:nvPr>
            <p:ph sz="half" idx="3"/>
            <p:extLst>
              <p:ext uri="{D42A27DB-BD31-4B8C-83A1-F6EECF244321}">
                <p14:modId xmlns:p14="http://schemas.microsoft.com/office/powerpoint/2010/main" val="2222189891"/>
              </p:ext>
            </p:extLst>
          </p:nvPr>
        </p:nvGraphicFramePr>
        <p:xfrm>
          <a:off x="395536" y="476672"/>
          <a:ext cx="8280920" cy="583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09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wrap="square">
            <a:normAutofit/>
          </a:bodyPr>
          <a:lstStyle/>
          <a:p>
            <a:r>
              <a:rPr lang="en-US" dirty="0"/>
              <a:t>  </a:t>
            </a:r>
          </a:p>
        </p:txBody>
      </p:sp>
      <p:graphicFrame>
        <p:nvGraphicFramePr>
          <p:cNvPr id="5" name="Content Placeholder 2">
            <a:extLst>
              <a:ext uri="{FF2B5EF4-FFF2-40B4-BE49-F238E27FC236}">
                <a16:creationId xmlns:a16="http://schemas.microsoft.com/office/drawing/2014/main" id="{5E62D890-8E8C-B13C-D22F-387CC0C86E36}"/>
              </a:ext>
            </a:extLst>
          </p:cNvPr>
          <p:cNvGraphicFramePr>
            <a:graphicFrameLocks noGrp="1"/>
          </p:cNvGraphicFramePr>
          <p:nvPr>
            <p:ph sz="half" idx="2"/>
            <p:extLst>
              <p:ext uri="{D42A27DB-BD31-4B8C-83A1-F6EECF244321}">
                <p14:modId xmlns:p14="http://schemas.microsoft.com/office/powerpoint/2010/main" val="3989460710"/>
              </p:ext>
            </p:extLst>
          </p:nvPr>
        </p:nvGraphicFramePr>
        <p:xfrm>
          <a:off x="323528" y="476672"/>
          <a:ext cx="8568952" cy="583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2948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wrap="square">
            <a:normAutofit/>
          </a:bodyPr>
          <a:lstStyle/>
          <a:p>
            <a:r>
              <a:rPr lang="en-US" dirty="0"/>
              <a:t>  </a:t>
            </a:r>
          </a:p>
        </p:txBody>
      </p:sp>
      <p:graphicFrame>
        <p:nvGraphicFramePr>
          <p:cNvPr id="5" name="Content Placeholder 2">
            <a:extLst>
              <a:ext uri="{FF2B5EF4-FFF2-40B4-BE49-F238E27FC236}">
                <a16:creationId xmlns:a16="http://schemas.microsoft.com/office/drawing/2014/main" id="{D0030451-0205-634A-87FB-1FFE9E50F713}"/>
              </a:ext>
            </a:extLst>
          </p:cNvPr>
          <p:cNvGraphicFramePr>
            <a:graphicFrameLocks noGrp="1"/>
          </p:cNvGraphicFramePr>
          <p:nvPr>
            <p:ph sz="half" idx="2"/>
            <p:extLst>
              <p:ext uri="{D42A27DB-BD31-4B8C-83A1-F6EECF244321}">
                <p14:modId xmlns:p14="http://schemas.microsoft.com/office/powerpoint/2010/main" val="3597967695"/>
              </p:ext>
            </p:extLst>
          </p:nvPr>
        </p:nvGraphicFramePr>
        <p:xfrm>
          <a:off x="251520" y="548680"/>
          <a:ext cx="8435280"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7842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3DA775B-E582-8231-5A1E-9E5E074E45C2}"/>
              </a:ext>
            </a:extLst>
          </p:cNvPr>
          <p:cNvSpPr txBox="1"/>
          <p:nvPr/>
        </p:nvSpPr>
        <p:spPr>
          <a:xfrm>
            <a:off x="2051720" y="116632"/>
            <a:ext cx="4680520" cy="729104"/>
          </a:xfrm>
          <a:prstGeom prst="rect">
            <a:avLst/>
          </a:prstGeom>
        </p:spPr>
        <p:txBody>
          <a:bodyPr wrap="square" lIns="0" tIns="0" rIns="0" bIns="0">
            <a:normAutofit/>
          </a:bodyPr>
          <a:lstStyle/>
          <a:p>
            <a:pPr>
              <a:lnSpc>
                <a:spcPct val="90000"/>
              </a:lnSpc>
              <a:spcAft>
                <a:spcPts val="600"/>
              </a:spcAft>
            </a:pPr>
            <a:r>
              <a:rPr lang="en-US" sz="2400" b="1" dirty="0">
                <a:solidFill>
                  <a:prstClr val="black">
                    <a:hueOff val="0"/>
                    <a:satOff val="0"/>
                    <a:lumOff val="0"/>
                    <a:alphaOff val="0"/>
                  </a:prstClr>
                </a:solidFill>
                <a:latin typeface="Calibri"/>
              </a:rPr>
              <a:t>  HIGH ALTITUDE   Introduction</a:t>
            </a:r>
          </a:p>
        </p:txBody>
      </p:sp>
      <p:pic>
        <p:nvPicPr>
          <p:cNvPr id="14" name="Picture 13">
            <a:extLst>
              <a:ext uri="{FF2B5EF4-FFF2-40B4-BE49-F238E27FC236}">
                <a16:creationId xmlns:a16="http://schemas.microsoft.com/office/drawing/2014/main" id="{51BABAB7-5BB3-1271-0671-313A258E508D}"/>
              </a:ext>
            </a:extLst>
          </p:cNvPr>
          <p:cNvPicPr>
            <a:picLocks noChangeAspect="1"/>
          </p:cNvPicPr>
          <p:nvPr/>
        </p:nvPicPr>
        <p:blipFill>
          <a:blip r:embed="rId2"/>
          <a:stretch>
            <a:fillRect/>
          </a:stretch>
        </p:blipFill>
        <p:spPr>
          <a:xfrm>
            <a:off x="1590440" y="620688"/>
            <a:ext cx="5357824" cy="1599481"/>
          </a:xfrm>
          <a:prstGeom prst="rect">
            <a:avLst/>
          </a:prstGeom>
          <a:noFill/>
        </p:spPr>
      </p:pic>
      <p:sp>
        <p:nvSpPr>
          <p:cNvPr id="16" name="TextBox 15">
            <a:extLst>
              <a:ext uri="{FF2B5EF4-FFF2-40B4-BE49-F238E27FC236}">
                <a16:creationId xmlns:a16="http://schemas.microsoft.com/office/drawing/2014/main" id="{8A1BAD58-39A7-5412-7C9E-F38E61901872}"/>
              </a:ext>
            </a:extLst>
          </p:cNvPr>
          <p:cNvSpPr txBox="1"/>
          <p:nvPr/>
        </p:nvSpPr>
        <p:spPr>
          <a:xfrm>
            <a:off x="179512" y="2147740"/>
            <a:ext cx="8699852" cy="4112472"/>
          </a:xfrm>
          <a:prstGeom prst="rect">
            <a:avLst/>
          </a:prstGeom>
          <a:noFill/>
        </p:spPr>
        <p:txBody>
          <a:bodyPr wrap="square">
            <a:spAutoFit/>
          </a:bodyPr>
          <a:lstStyle/>
          <a:p>
            <a:pPr marL="0" marR="0">
              <a:lnSpc>
                <a:spcPts val="3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Pathophysiological Changes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3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Central nervous system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ts val="3000"/>
              </a:lnSpc>
              <a:buFont typeface="Wingdings" panose="05000000000000000000" pitchFamily="2"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Vasodilatation causing:</a:t>
            </a:r>
          </a:p>
          <a:p>
            <a:pPr marL="800100" lvl="1" indent="-342900">
              <a:lnSpc>
                <a:spcPts val="3000"/>
              </a:lnSpc>
              <a:buFont typeface="Symbol" panose="05050102010706020507" pitchFamily="18"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Raised ICP</a:t>
            </a:r>
          </a:p>
          <a:p>
            <a:pPr marL="800100" lvl="1" indent="-342900">
              <a:lnSpc>
                <a:spcPts val="3000"/>
              </a:lnSpc>
              <a:buFont typeface="Symbol" panose="05050102010706020507" pitchFamily="18"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Increased cerebral blood flow</a:t>
            </a:r>
          </a:p>
          <a:p>
            <a:pPr marL="800100" lvl="1" indent="-342900">
              <a:lnSpc>
                <a:spcPts val="3000"/>
              </a:lnSpc>
              <a:buFont typeface="Symbol" panose="05050102010706020507" pitchFamily="18"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Altered behavior</a:t>
            </a:r>
          </a:p>
          <a:p>
            <a:pPr marL="800100" lvl="1" indent="-342900">
              <a:lnSpc>
                <a:spcPts val="3000"/>
              </a:lnSpc>
              <a:buFont typeface="Symbol" panose="05050102010706020507" pitchFamily="18"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Drowsiness, incoordination</a:t>
            </a:r>
          </a:p>
          <a:p>
            <a:pPr marL="800100" lvl="1" indent="-342900">
              <a:lnSpc>
                <a:spcPts val="3000"/>
              </a:lnSpc>
              <a:buFont typeface="Symbol" panose="05050102010706020507" pitchFamily="18"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Lack of judgment</a:t>
            </a:r>
          </a:p>
          <a:p>
            <a:pPr marL="800100" lvl="1" indent="-342900">
              <a:lnSpc>
                <a:spcPts val="3000"/>
              </a:lnSpc>
              <a:buFont typeface="Symbol" panose="05050102010706020507" pitchFamily="18"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Sleep—speech disturbances</a:t>
            </a:r>
          </a:p>
          <a:p>
            <a:pPr marL="800100" lvl="1" indent="-342900">
              <a:lnSpc>
                <a:spcPts val="3000"/>
              </a:lnSpc>
              <a:spcAft>
                <a:spcPts val="800"/>
              </a:spcAft>
              <a:buFont typeface="Symbol" panose="05050102010706020507" pitchFamily="18"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Unconsciousness, seizures</a:t>
            </a:r>
          </a:p>
        </p:txBody>
      </p:sp>
    </p:spTree>
    <p:extLst>
      <p:ext uri="{BB962C8B-B14F-4D97-AF65-F5344CB8AC3E}">
        <p14:creationId xmlns:p14="http://schemas.microsoft.com/office/powerpoint/2010/main" val="20233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A96F4B-94E4-9BDA-1C47-80CC7AA2B06A}"/>
              </a:ext>
            </a:extLst>
          </p:cNvPr>
          <p:cNvSpPr txBox="1"/>
          <p:nvPr/>
        </p:nvSpPr>
        <p:spPr>
          <a:xfrm>
            <a:off x="107504" y="44624"/>
            <a:ext cx="8928992" cy="6061146"/>
          </a:xfrm>
          <a:prstGeom prst="rect">
            <a:avLst/>
          </a:prstGeom>
          <a:noFill/>
        </p:spPr>
        <p:txBody>
          <a:bodyPr wrap="square">
            <a:spAutoFit/>
          </a:bodyPr>
          <a:lstStyle/>
          <a:p>
            <a:pPr marL="0" marR="0">
              <a:lnSpc>
                <a:spcPts val="3000"/>
              </a:lnSpc>
              <a:spcAft>
                <a:spcPts val="800"/>
              </a:spcAft>
            </a:pPr>
            <a:r>
              <a:rPr lang="en-US" sz="1800" kern="0" dirty="0">
                <a:solidFill>
                  <a:srgbClr val="000000"/>
                </a:solidFill>
                <a:effectLst/>
                <a:latin typeface="Palatino"/>
                <a:ea typeface="Aptos" panose="020B0004020202020204" pitchFamily="34" charset="0"/>
                <a:cs typeface="Palatino"/>
              </a:rPr>
              <a:t>II. </a:t>
            </a:r>
            <a:r>
              <a:rPr lang="en-US" sz="1800" i="1" kern="0" dirty="0">
                <a:solidFill>
                  <a:srgbClr val="000000"/>
                </a:solidFill>
                <a:effectLst/>
                <a:latin typeface="PalatinoItalic"/>
                <a:ea typeface="Aptos" panose="020B0004020202020204" pitchFamily="34" charset="0"/>
                <a:cs typeface="PalatinoItalic"/>
              </a:rPr>
              <a:t>Cardiovascular:</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ts val="3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Tachycardia</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ts val="3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Hypertension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ts val="3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Increased blood volume by 30%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ts val="3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Increased erythropoiesis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ts val="3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Hematocrit increases from 40 to 65%</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ts val="3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Local vasodilation due to tissue hypoxia</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ts val="3000"/>
              </a:lnSpc>
              <a:spcAft>
                <a:spcPts val="800"/>
              </a:spcAft>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Pulmonary HTN due to hypoxic pulmonary vasoconstriction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ts val="3000"/>
              </a:lnSpc>
              <a:spcAft>
                <a:spcPts val="800"/>
              </a:spcAft>
            </a:pPr>
            <a:r>
              <a:rPr lang="en-US" sz="1800" kern="0" dirty="0">
                <a:solidFill>
                  <a:srgbClr val="000000"/>
                </a:solidFill>
                <a:effectLst/>
                <a:latin typeface="Palatino"/>
                <a:ea typeface="Aptos" panose="020B0004020202020204" pitchFamily="34" charset="0"/>
                <a:cs typeface="Palatino"/>
              </a:rPr>
              <a:t>III. </a:t>
            </a:r>
            <a:r>
              <a:rPr lang="en-US" sz="1800" i="1" kern="0" dirty="0">
                <a:solidFill>
                  <a:srgbClr val="000000"/>
                </a:solidFill>
                <a:effectLst/>
                <a:latin typeface="PalatinoItalic"/>
                <a:ea typeface="Aptos" panose="020B0004020202020204" pitchFamily="34" charset="0"/>
                <a:cs typeface="PalatinoItalic"/>
              </a:rPr>
              <a:t>Hypothermia</a:t>
            </a:r>
            <a:r>
              <a:rPr lang="en-US" sz="1800" kern="0" dirty="0">
                <a:solidFill>
                  <a:srgbClr val="000000"/>
                </a:solidFill>
                <a:effectLst/>
                <a:latin typeface="Palatino"/>
                <a:ea typeface="Aptos" panose="020B0004020202020204" pitchFamily="34" charset="0"/>
                <a:cs typeface="Palatino"/>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ts val="3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Causes: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ts val="3000"/>
              </a:lnSpc>
              <a:spcAft>
                <a:spcPts val="800"/>
              </a:spcAft>
            </a:pPr>
            <a:r>
              <a:rPr lang="en-US" sz="1800" kern="0" dirty="0">
                <a:solidFill>
                  <a:srgbClr val="000000"/>
                </a:solidFill>
                <a:effectLst/>
                <a:latin typeface="Palatino"/>
                <a:ea typeface="Aptos" panose="020B0004020202020204" pitchFamily="34" charset="0"/>
                <a:cs typeface="Palatino"/>
              </a:rPr>
              <a:t>        • Arrhythmias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nSpc>
                <a:spcPts val="3000"/>
              </a:lnSpc>
              <a:spcAft>
                <a:spcPts val="800"/>
              </a:spcAft>
            </a:pPr>
            <a:r>
              <a:rPr lang="en-US" sz="1800" kern="0" dirty="0">
                <a:solidFill>
                  <a:srgbClr val="000000"/>
                </a:solidFill>
                <a:effectLst/>
                <a:latin typeface="Palatino"/>
                <a:ea typeface="Aptos" panose="020B0004020202020204" pitchFamily="34" charset="0"/>
                <a:cs typeface="Palatino"/>
              </a:rPr>
              <a:t>• AV block</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nSpc>
                <a:spcPts val="3000"/>
              </a:lnSpc>
              <a:spcAft>
                <a:spcPts val="800"/>
              </a:spcAft>
            </a:pPr>
            <a:r>
              <a:rPr lang="en-US" sz="1800" kern="0" dirty="0">
                <a:solidFill>
                  <a:srgbClr val="000000"/>
                </a:solidFill>
                <a:effectLst/>
                <a:latin typeface="Palatino"/>
                <a:ea typeface="Aptos" panose="020B0004020202020204" pitchFamily="34" charset="0"/>
                <a:cs typeface="Palatino"/>
              </a:rPr>
              <a:t>• Hypotension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nSpc>
                <a:spcPts val="3000"/>
              </a:lnSpc>
              <a:spcAft>
                <a:spcPts val="800"/>
              </a:spcAft>
            </a:pPr>
            <a:r>
              <a:rPr lang="en-US" sz="1800" kern="0" dirty="0">
                <a:solidFill>
                  <a:srgbClr val="000000"/>
                </a:solidFill>
                <a:effectLst/>
                <a:latin typeface="Palatino"/>
                <a:ea typeface="Aptos" panose="020B0004020202020204" pitchFamily="34" charset="0"/>
                <a:cs typeface="Palatino"/>
              </a:rPr>
              <a:t>• Negative inotropism</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96079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84522B-ABAA-9CBB-7567-3DCC601D8728}"/>
              </a:ext>
            </a:extLst>
          </p:cNvPr>
          <p:cNvSpPr txBox="1"/>
          <p:nvPr/>
        </p:nvSpPr>
        <p:spPr>
          <a:xfrm>
            <a:off x="59769" y="112440"/>
            <a:ext cx="8640960" cy="5980856"/>
          </a:xfrm>
          <a:prstGeom prst="rect">
            <a:avLst/>
          </a:prstGeom>
        </p:spPr>
        <p:txBody>
          <a:bodyPr wrap="square" lIns="0" tIns="0" rIns="0" bIns="0">
            <a:normAutofit/>
          </a:bodyPr>
          <a:lstStyle/>
          <a:p>
            <a:pPr marL="0" marR="0">
              <a:lnSpc>
                <a:spcPts val="3200"/>
              </a:lnSpc>
              <a:spcAft>
                <a:spcPts val="800"/>
              </a:spcAft>
            </a:pPr>
            <a:r>
              <a:rPr lang="en-US" sz="1800" kern="0" dirty="0">
                <a:solidFill>
                  <a:srgbClr val="000000"/>
                </a:solidFill>
                <a:effectLst/>
                <a:latin typeface="Palatino"/>
                <a:ea typeface="Aptos" panose="020B0004020202020204" pitchFamily="34" charset="0"/>
                <a:cs typeface="Palatino"/>
              </a:rPr>
              <a:t>IV. </a:t>
            </a:r>
            <a:r>
              <a:rPr lang="en-US" sz="1800" i="1" kern="0" dirty="0">
                <a:solidFill>
                  <a:srgbClr val="000000"/>
                </a:solidFill>
                <a:effectLst/>
                <a:latin typeface="PalatinoItalic"/>
                <a:ea typeface="Aptos" panose="020B0004020202020204" pitchFamily="34" charset="0"/>
                <a:cs typeface="PalatinoItalic"/>
              </a:rPr>
              <a:t>Respiratory system (RS)</a:t>
            </a:r>
            <a:r>
              <a:rPr lang="en-US" sz="1800" kern="0" dirty="0">
                <a:solidFill>
                  <a:srgbClr val="000000"/>
                </a:solidFill>
                <a:effectLst/>
                <a:latin typeface="Palatino"/>
                <a:ea typeface="Aptos" panose="020B0004020202020204" pitchFamily="34" charset="0"/>
                <a:cs typeface="Palatino"/>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indent="-342900">
              <a:lnSpc>
                <a:spcPts val="3200"/>
              </a:lnSpc>
              <a:buFont typeface="Wingdings" panose="05000000000000000000" pitchFamily="2" charset="2"/>
              <a:buChar char=""/>
            </a:pPr>
            <a:r>
              <a:rPr lang="en-US" b="0" i="0" kern="0" dirty="0">
                <a:effectLst/>
                <a:latin typeface="Palatino"/>
                <a:cs typeface="Arial"/>
              </a:rPr>
              <a:t>Reduced PIO2</a:t>
            </a:r>
            <a:endParaRPr lang="en-US" b="0" i="0" kern="100" dirty="0">
              <a:effectLst/>
              <a:latin typeface="Palatino"/>
              <a:cs typeface="Arial"/>
            </a:endParaRPr>
          </a:p>
          <a:p>
            <a:pPr marR="0" lvl="0" indent="-342900">
              <a:lnSpc>
                <a:spcPts val="3200"/>
              </a:lnSpc>
              <a:buFont typeface="Wingdings" panose="05000000000000000000" pitchFamily="2" charset="2"/>
              <a:buChar char=""/>
            </a:pPr>
            <a:r>
              <a:rPr lang="en-US" b="0" i="0" kern="0" dirty="0">
                <a:effectLst/>
                <a:latin typeface="Palatino"/>
                <a:cs typeface="Arial"/>
              </a:rPr>
              <a:t>Reduced ambient pressure</a:t>
            </a:r>
            <a:endParaRPr lang="en-US" b="0" i="0" kern="100" dirty="0">
              <a:effectLst/>
              <a:latin typeface="Palatino"/>
              <a:cs typeface="Arial"/>
            </a:endParaRPr>
          </a:p>
          <a:p>
            <a:pPr marR="0" lvl="0" indent="-342900">
              <a:lnSpc>
                <a:spcPts val="3200"/>
              </a:lnSpc>
              <a:buFont typeface="Wingdings" panose="05000000000000000000" pitchFamily="2" charset="2"/>
              <a:buChar char=""/>
            </a:pPr>
            <a:r>
              <a:rPr lang="en-US" b="0" i="0" kern="0" dirty="0">
                <a:effectLst/>
                <a:latin typeface="Palatino"/>
                <a:cs typeface="Arial"/>
              </a:rPr>
              <a:t>Reduced gas density</a:t>
            </a:r>
            <a:endParaRPr lang="en-US" b="0" i="0" kern="100" dirty="0">
              <a:effectLst/>
              <a:latin typeface="Palatino"/>
              <a:cs typeface="Arial"/>
            </a:endParaRPr>
          </a:p>
          <a:p>
            <a:pPr marR="0" lvl="0" indent="-342900">
              <a:lnSpc>
                <a:spcPts val="3200"/>
              </a:lnSpc>
              <a:buFont typeface="Wingdings" panose="05000000000000000000" pitchFamily="2" charset="2"/>
              <a:buChar char=""/>
            </a:pPr>
            <a:r>
              <a:rPr lang="en-US" b="0" i="0" kern="0" dirty="0">
                <a:effectLst/>
                <a:latin typeface="Palatino"/>
                <a:cs typeface="Arial"/>
              </a:rPr>
              <a:t>Increased diffusion capacity (normal 2.1 mL/mm Hg/min)</a:t>
            </a:r>
            <a:endParaRPr lang="en-US" b="0" i="0" kern="100" dirty="0">
              <a:effectLst/>
              <a:latin typeface="Palatino"/>
              <a:cs typeface="Arial"/>
            </a:endParaRPr>
          </a:p>
          <a:p>
            <a:pPr marR="0" lvl="0" indent="-342900">
              <a:lnSpc>
                <a:spcPts val="3200"/>
              </a:lnSpc>
              <a:buFont typeface="Wingdings" panose="05000000000000000000" pitchFamily="2" charset="2"/>
              <a:buChar char=""/>
            </a:pPr>
            <a:r>
              <a:rPr lang="en-US" b="0" i="0" kern="0" dirty="0">
                <a:effectLst/>
                <a:latin typeface="Palatino"/>
                <a:cs typeface="Arial"/>
              </a:rPr>
              <a:t>Reduced oxygen gradient leading to ventilation perfusion mismatch</a:t>
            </a:r>
            <a:endParaRPr lang="en-US" b="0" i="0" kern="100" dirty="0">
              <a:effectLst/>
              <a:latin typeface="Palatino"/>
              <a:cs typeface="Arial"/>
            </a:endParaRPr>
          </a:p>
          <a:p>
            <a:pPr marR="0" lvl="0" indent="-342900">
              <a:lnSpc>
                <a:spcPts val="3200"/>
              </a:lnSpc>
              <a:buFont typeface="Wingdings" panose="05000000000000000000" pitchFamily="2" charset="2"/>
              <a:buChar char=""/>
            </a:pPr>
            <a:r>
              <a:rPr lang="en-US" b="0" i="0" kern="0" dirty="0">
                <a:effectLst/>
                <a:latin typeface="Palatino"/>
                <a:cs typeface="Arial"/>
              </a:rPr>
              <a:t>Hypoxia induced </a:t>
            </a:r>
            <a:r>
              <a:rPr lang="en-US" b="0" i="0" kern="0" dirty="0" err="1">
                <a:effectLst/>
                <a:latin typeface="Palatino"/>
                <a:cs typeface="Arial"/>
              </a:rPr>
              <a:t>hyperapnea</a:t>
            </a:r>
            <a:r>
              <a:rPr lang="en-US" b="0" i="0" kern="0" dirty="0">
                <a:effectLst/>
                <a:latin typeface="Palatino"/>
                <a:cs typeface="Arial"/>
              </a:rPr>
              <a:t>: Leftward shift of ODC</a:t>
            </a:r>
            <a:endParaRPr lang="en-US" b="0" i="0" kern="100" dirty="0">
              <a:effectLst/>
              <a:latin typeface="Palatino"/>
              <a:cs typeface="Arial"/>
            </a:endParaRPr>
          </a:p>
          <a:p>
            <a:pPr marR="0" lvl="0" indent="-342900">
              <a:lnSpc>
                <a:spcPts val="3200"/>
              </a:lnSpc>
              <a:spcAft>
                <a:spcPts val="800"/>
              </a:spcAft>
              <a:buFont typeface="Wingdings" panose="05000000000000000000" pitchFamily="2" charset="2"/>
              <a:buChar char=""/>
            </a:pPr>
            <a:r>
              <a:rPr lang="en-US" b="0" i="0" kern="0" dirty="0">
                <a:effectLst/>
                <a:latin typeface="Palatino"/>
                <a:cs typeface="Arial"/>
              </a:rPr>
              <a:t>Pulmonary edema due to:</a:t>
            </a:r>
            <a:endParaRPr lang="en-US" b="0" i="0" kern="100" dirty="0">
              <a:effectLst/>
              <a:latin typeface="Palatino"/>
              <a:cs typeface="Arial"/>
            </a:endParaRPr>
          </a:p>
          <a:p>
            <a:pPr lvl="1">
              <a:lnSpc>
                <a:spcPts val="3200"/>
              </a:lnSpc>
              <a:spcAft>
                <a:spcPts val="800"/>
              </a:spcAft>
            </a:pPr>
            <a:r>
              <a:rPr lang="en-US" b="0" i="0" kern="0" dirty="0">
                <a:effectLst/>
                <a:latin typeface="Palatino"/>
                <a:cs typeface="Arial"/>
              </a:rPr>
              <a:t>• Increased hydrostatic pressure</a:t>
            </a:r>
            <a:endParaRPr lang="en-US" b="0" i="0" kern="100" dirty="0">
              <a:effectLst/>
              <a:latin typeface="Palatino"/>
              <a:cs typeface="Arial"/>
            </a:endParaRPr>
          </a:p>
          <a:p>
            <a:pPr lvl="1">
              <a:lnSpc>
                <a:spcPts val="3200"/>
              </a:lnSpc>
              <a:spcAft>
                <a:spcPts val="800"/>
              </a:spcAft>
            </a:pPr>
            <a:r>
              <a:rPr lang="en-US" b="0" i="0" kern="0" dirty="0">
                <a:effectLst/>
                <a:latin typeface="Palatino"/>
                <a:cs typeface="Arial"/>
              </a:rPr>
              <a:t>• Increased pulmonary vascular permeability</a:t>
            </a:r>
            <a:endParaRPr lang="en-US" b="0" i="0" kern="100" dirty="0">
              <a:effectLst/>
              <a:latin typeface="Palatino"/>
              <a:cs typeface="Arial"/>
            </a:endParaRPr>
          </a:p>
          <a:p>
            <a:pPr lvl="1">
              <a:lnSpc>
                <a:spcPts val="3200"/>
              </a:lnSpc>
              <a:spcAft>
                <a:spcPts val="800"/>
              </a:spcAft>
            </a:pPr>
            <a:r>
              <a:rPr lang="en-US" b="0" i="0" kern="0" dirty="0">
                <a:effectLst/>
                <a:latin typeface="Palatino"/>
                <a:cs typeface="Arial"/>
              </a:rPr>
              <a:t>• Coagulation defect</a:t>
            </a:r>
            <a:endParaRPr lang="en-US" b="0" i="0" kern="100" dirty="0">
              <a:effectLst/>
              <a:latin typeface="Palatino"/>
              <a:cs typeface="Arial"/>
            </a:endParaRPr>
          </a:p>
          <a:p>
            <a:pPr lvl="1">
              <a:lnSpc>
                <a:spcPts val="3200"/>
              </a:lnSpc>
              <a:spcAft>
                <a:spcPts val="800"/>
              </a:spcAft>
            </a:pPr>
            <a:r>
              <a:rPr lang="en-US" b="0" i="0" kern="0" dirty="0">
                <a:effectLst/>
                <a:latin typeface="Palatino"/>
                <a:cs typeface="Arial"/>
              </a:rPr>
              <a:t>• Increased oxygen free radicals</a:t>
            </a:r>
            <a:endParaRPr lang="en-US" b="0" i="0" kern="100" dirty="0">
              <a:effectLst/>
              <a:latin typeface="Palatino"/>
              <a:cs typeface="Arial"/>
            </a:endParaRPr>
          </a:p>
          <a:p>
            <a:pPr lvl="1">
              <a:lnSpc>
                <a:spcPts val="3200"/>
              </a:lnSpc>
              <a:spcAft>
                <a:spcPts val="800"/>
              </a:spcAft>
            </a:pPr>
            <a:r>
              <a:rPr lang="en-US" b="0" i="0" kern="0" dirty="0">
                <a:effectLst/>
                <a:latin typeface="Palatino"/>
                <a:cs typeface="Arial"/>
              </a:rPr>
              <a:t>• Increased autonomic activity causing neurogenic pulmonary edema</a:t>
            </a:r>
            <a:endParaRPr lang="en-US" b="0" i="0" kern="100" dirty="0">
              <a:effectLst/>
              <a:latin typeface="Palatino"/>
              <a:cs typeface="Arial"/>
            </a:endParaRPr>
          </a:p>
        </p:txBody>
      </p:sp>
    </p:spTree>
    <p:extLst>
      <p:ext uri="{BB962C8B-B14F-4D97-AF65-F5344CB8AC3E}">
        <p14:creationId xmlns:p14="http://schemas.microsoft.com/office/powerpoint/2010/main" val="2646143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FB7A01-E8C8-5170-ECF1-D8BC5375623E}"/>
              </a:ext>
            </a:extLst>
          </p:cNvPr>
          <p:cNvPicPr>
            <a:picLocks noChangeAspect="1"/>
          </p:cNvPicPr>
          <p:nvPr/>
        </p:nvPicPr>
        <p:blipFill>
          <a:blip r:embed="rId2"/>
          <a:stretch>
            <a:fillRect/>
          </a:stretch>
        </p:blipFill>
        <p:spPr>
          <a:xfrm>
            <a:off x="323528" y="692696"/>
            <a:ext cx="8382168" cy="4968552"/>
          </a:xfrm>
          <a:prstGeom prst="rect">
            <a:avLst/>
          </a:prstGeom>
          <a:noFill/>
        </p:spPr>
      </p:pic>
    </p:spTree>
    <p:extLst>
      <p:ext uri="{BB962C8B-B14F-4D97-AF65-F5344CB8AC3E}">
        <p14:creationId xmlns:p14="http://schemas.microsoft.com/office/powerpoint/2010/main" val="1728164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AC0183-FBAF-CC46-C085-03C15317AA29}"/>
              </a:ext>
            </a:extLst>
          </p:cNvPr>
          <p:cNvSpPr txBox="1"/>
          <p:nvPr/>
        </p:nvSpPr>
        <p:spPr>
          <a:xfrm>
            <a:off x="35496" y="44624"/>
            <a:ext cx="8280920" cy="6154121"/>
          </a:xfrm>
          <a:prstGeom prst="rect">
            <a:avLst/>
          </a:prstGeom>
          <a:noFill/>
        </p:spPr>
        <p:txBody>
          <a:bodyPr wrap="square">
            <a:spAutoFit/>
          </a:bodyPr>
          <a:lstStyle/>
          <a:p>
            <a:pPr marL="457200">
              <a:lnSpc>
                <a:spcPts val="2500"/>
              </a:lnSpc>
              <a:spcAft>
                <a:spcPts val="800"/>
              </a:spcAft>
            </a:pPr>
            <a:r>
              <a:rPr lang="en-US" b="1" kern="0" dirty="0">
                <a:solidFill>
                  <a:srgbClr val="000000"/>
                </a:solidFill>
                <a:effectLst/>
                <a:latin typeface="Palatino"/>
                <a:ea typeface="Aptos" panose="020B0004020202020204" pitchFamily="34" charset="0"/>
                <a:cs typeface="Palatino"/>
              </a:rPr>
              <a:t>Preoperative Preparation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NPO 6 hours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Informed consent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Opioid/benzodiazepine premedication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err="1">
                <a:solidFill>
                  <a:srgbClr val="000000"/>
                </a:solidFill>
                <a:effectLst/>
                <a:latin typeface="Palatino"/>
                <a:ea typeface="Aptos" panose="020B0004020202020204" pitchFamily="34" charset="0"/>
                <a:cs typeface="Palatino"/>
              </a:rPr>
              <a:t>Antisialogogues</a:t>
            </a:r>
            <a:r>
              <a:rPr lang="en-US" kern="0" dirty="0">
                <a:solidFill>
                  <a:srgbClr val="000000"/>
                </a:solidFill>
                <a:effectLst/>
                <a:latin typeface="Palatino"/>
                <a:ea typeface="Aptos" panose="020B0004020202020204" pitchFamily="34" charset="0"/>
                <a:cs typeface="Palatino"/>
              </a:rPr>
              <a:t>—glycopyrrolate/atropine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Antibiotic prophylaxis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err="1">
                <a:solidFill>
                  <a:srgbClr val="000000"/>
                </a:solidFill>
                <a:effectLst/>
                <a:latin typeface="Palatino"/>
                <a:ea typeface="Aptos" panose="020B0004020202020204" pitchFamily="34" charset="0"/>
                <a:cs typeface="Palatino"/>
              </a:rPr>
              <a:t>Antiaspiration</a:t>
            </a:r>
            <a:r>
              <a:rPr lang="en-US" kern="0" dirty="0">
                <a:solidFill>
                  <a:srgbClr val="000000"/>
                </a:solidFill>
                <a:effectLst/>
                <a:latin typeface="Palatino"/>
                <a:ea typeface="Aptos" panose="020B0004020202020204" pitchFamily="34" charset="0"/>
                <a:cs typeface="Palatino"/>
              </a:rPr>
              <a:t> prophylaxis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spcAft>
                <a:spcPts val="800"/>
              </a:spcAft>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DVT prophylaxis</a:t>
            </a:r>
            <a:endParaRPr lang="en-US" kern="0" dirty="0">
              <a:solidFill>
                <a:srgbClr val="000000"/>
              </a:solidFill>
              <a:latin typeface="Palatino"/>
              <a:ea typeface="Aptos" panose="020B0004020202020204" pitchFamily="34" charset="0"/>
              <a:cs typeface="Palatino"/>
            </a:endParaRPr>
          </a:p>
          <a:p>
            <a:pPr marL="457200">
              <a:lnSpc>
                <a:spcPts val="2500"/>
              </a:lnSpc>
              <a:spcAft>
                <a:spcPts val="800"/>
              </a:spcAft>
            </a:pPr>
            <a:r>
              <a:rPr lang="en-US" b="1" kern="0" dirty="0">
                <a:solidFill>
                  <a:srgbClr val="000000"/>
                </a:solidFill>
                <a:effectLst/>
                <a:latin typeface="Palatino"/>
                <a:ea typeface="Aptos" panose="020B0004020202020204" pitchFamily="34" charset="0"/>
                <a:cs typeface="Palatino"/>
              </a:rPr>
              <a:t>Machine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Boyles type F with Goldman vaporizer for halothane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Spirometers used to calibrate flowmeters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Flowmeters show low reading at high flows due to low gas density</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Hazardous if low flow anesthesia used with high nitrous oxide concentration</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Oxygen analyzers show false low reading unless calibrated</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Oxygen analyzer essential if low flow used</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Venturi devices deliver higher O2 than at sea level</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ts val="2500"/>
              </a:lnSpc>
              <a:spcAft>
                <a:spcPts val="800"/>
              </a:spcAft>
              <a:buFont typeface="Wingdings" panose="05000000000000000000" pitchFamily="2" charset="2"/>
              <a:buChar char=""/>
            </a:pPr>
            <a:r>
              <a:rPr lang="en-US" kern="0" dirty="0">
                <a:solidFill>
                  <a:srgbClr val="000000"/>
                </a:solidFill>
                <a:effectLst/>
                <a:latin typeface="Palatino"/>
                <a:ea typeface="Aptos" panose="020B0004020202020204" pitchFamily="34" charset="0"/>
                <a:cs typeface="Palatino"/>
              </a:rPr>
              <a:t>Venturi mask delivering 35% at sea level delivers 41% at 10,000 feet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66957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CB418D-8140-EEC5-5716-95601328A6A7}"/>
              </a:ext>
            </a:extLst>
          </p:cNvPr>
          <p:cNvSpPr txBox="1"/>
          <p:nvPr/>
        </p:nvSpPr>
        <p:spPr>
          <a:xfrm>
            <a:off x="107504" y="44624"/>
            <a:ext cx="8064896" cy="1265218"/>
          </a:xfrm>
          <a:prstGeom prst="rect">
            <a:avLst/>
          </a:prstGeom>
          <a:noFill/>
        </p:spPr>
        <p:txBody>
          <a:bodyPr wrap="square">
            <a:spAutoFit/>
          </a:bodyPr>
          <a:lstStyle/>
          <a:p>
            <a:pPr marL="342900" marR="0" lvl="0" indent="-342900">
              <a:lnSpc>
                <a:spcPct val="107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Reduce fire hazard by:</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marR="0">
              <a:lnSpc>
                <a:spcPct val="107000"/>
              </a:lnSpc>
            </a:pPr>
            <a:r>
              <a:rPr lang="en-US" sz="1800" kern="0" dirty="0">
                <a:solidFill>
                  <a:srgbClr val="000000"/>
                </a:solidFill>
                <a:effectLst/>
                <a:latin typeface="Palatino"/>
                <a:ea typeface="Aptos" panose="020B0004020202020204" pitchFamily="34" charset="0"/>
                <a:cs typeface="Palatino"/>
              </a:rPr>
              <a:t>• Avoiding ether</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marR="0">
              <a:lnSpc>
                <a:spcPct val="107000"/>
              </a:lnSpc>
            </a:pPr>
            <a:r>
              <a:rPr lang="en-US" sz="1800" kern="0" dirty="0">
                <a:solidFill>
                  <a:srgbClr val="000000"/>
                </a:solidFill>
                <a:effectLst/>
                <a:latin typeface="Palatino"/>
                <a:ea typeface="Aptos" panose="020B0004020202020204" pitchFamily="34" charset="0"/>
                <a:cs typeface="Palatino"/>
              </a:rPr>
              <a:t>• Use battery operated lights in OT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marR="0">
              <a:lnSpc>
                <a:spcPct val="107000"/>
              </a:lnSpc>
              <a:spcAft>
                <a:spcPts val="800"/>
              </a:spcAft>
            </a:pPr>
            <a:r>
              <a:rPr lang="en-US" sz="1800" kern="0" dirty="0">
                <a:solidFill>
                  <a:srgbClr val="000000"/>
                </a:solidFill>
                <a:effectLst/>
                <a:latin typeface="Palatino"/>
                <a:ea typeface="Aptos" panose="020B0004020202020204" pitchFamily="34" charset="0"/>
                <a:cs typeface="Palatino"/>
              </a:rPr>
              <a:t>• Reduced overall fire risk as PIO2 is low</a:t>
            </a:r>
            <a:endParaRPr lang="en-US" kern="0" dirty="0">
              <a:solidFill>
                <a:srgbClr val="000000"/>
              </a:solidFill>
              <a:latin typeface="Palatino"/>
              <a:ea typeface="Aptos" panose="020B0004020202020204" pitchFamily="34" charset="0"/>
              <a:cs typeface="Palatino"/>
            </a:endParaRPr>
          </a:p>
        </p:txBody>
      </p:sp>
      <p:sp>
        <p:nvSpPr>
          <p:cNvPr id="11" name="TextBox 10">
            <a:extLst>
              <a:ext uri="{FF2B5EF4-FFF2-40B4-BE49-F238E27FC236}">
                <a16:creationId xmlns:a16="http://schemas.microsoft.com/office/drawing/2014/main" id="{C30DF224-1880-4E2E-DFA1-65644DCAC725}"/>
              </a:ext>
            </a:extLst>
          </p:cNvPr>
          <p:cNvSpPr txBox="1"/>
          <p:nvPr/>
        </p:nvSpPr>
        <p:spPr>
          <a:xfrm>
            <a:off x="107504" y="1210783"/>
            <a:ext cx="8928992" cy="3442353"/>
          </a:xfrm>
          <a:prstGeom prst="rect">
            <a:avLst/>
          </a:prstGeom>
          <a:noFill/>
        </p:spPr>
        <p:txBody>
          <a:bodyPr wrap="square">
            <a:spAutoFit/>
          </a:bodyPr>
          <a:lstStyle/>
          <a:p>
            <a:pPr marL="0" marR="0">
              <a:lnSpc>
                <a:spcPct val="107000"/>
              </a:lnSpc>
              <a:spcAft>
                <a:spcPts val="800"/>
              </a:spcAft>
            </a:pPr>
            <a:r>
              <a:rPr lang="en-US" sz="1800" b="1" kern="100" dirty="0">
                <a:effectLst/>
                <a:latin typeface="Palatino"/>
                <a:ea typeface="Aptos" panose="020B0004020202020204" pitchFamily="34" charset="0"/>
                <a:cs typeface="Times New Roman" panose="02020603050405020304" pitchFamily="18" charset="0"/>
              </a:rPr>
              <a:t>Regional Anesthesia</a:t>
            </a:r>
            <a:endParaRPr lang="en-US" sz="1800" kern="100" dirty="0">
              <a:effectLst/>
              <a:latin typeface="Palatino"/>
              <a:ea typeface="Aptos" panose="020B0004020202020204" pitchFamily="34" charset="0"/>
              <a:cs typeface="Times New Roman" panose="02020603050405020304" pitchFamily="18" charset="0"/>
            </a:endParaRPr>
          </a:p>
          <a:p>
            <a:pPr marL="342900" marR="0" lvl="0" indent="-342900">
              <a:lnSpc>
                <a:spcPct val="107000"/>
              </a:lnSpc>
              <a:buFont typeface="Wingdings" panose="05000000000000000000" pitchFamily="2" charset="2"/>
              <a:buChar char=""/>
            </a:pPr>
            <a:r>
              <a:rPr lang="en-US" sz="1800" kern="100" dirty="0">
                <a:effectLst/>
                <a:latin typeface="Palatino"/>
                <a:ea typeface="Aptos" panose="020B0004020202020204" pitchFamily="34" charset="0"/>
                <a:cs typeface="Times New Roman" panose="02020603050405020304" pitchFamily="18" charset="0"/>
              </a:rPr>
              <a:t>Increased incidence of bowel and bladder distension after subacromial bursal block SAB)</a:t>
            </a:r>
          </a:p>
          <a:p>
            <a:pPr marL="342900" marR="0" lvl="0" indent="-342900">
              <a:lnSpc>
                <a:spcPct val="107000"/>
              </a:lnSpc>
              <a:buFont typeface="Wingdings" panose="05000000000000000000" pitchFamily="2" charset="2"/>
              <a:buChar char=""/>
            </a:pPr>
            <a:r>
              <a:rPr lang="en-US" sz="1800" kern="100" dirty="0">
                <a:effectLst/>
                <a:latin typeface="Palatino"/>
                <a:ea typeface="Aptos" panose="020B0004020202020204" pitchFamily="34" charset="0"/>
                <a:cs typeface="Times New Roman" panose="02020603050405020304" pitchFamily="18" charset="0"/>
              </a:rPr>
              <a:t>Increased incidence of post dural puncture headache due to:</a:t>
            </a:r>
          </a:p>
          <a:p>
            <a:pPr marL="1257300" lvl="2" indent="-342900">
              <a:lnSpc>
                <a:spcPct val="107000"/>
              </a:lnSpc>
              <a:buFont typeface="Symbol" panose="05050102010706020507" pitchFamily="18" charset="2"/>
              <a:buChar char=""/>
            </a:pPr>
            <a:r>
              <a:rPr lang="en-US" kern="100" dirty="0">
                <a:effectLst/>
                <a:latin typeface="Palatino"/>
                <a:ea typeface="Aptos" panose="020B0004020202020204" pitchFamily="34" charset="0"/>
                <a:cs typeface="Times New Roman" panose="02020603050405020304" pitchFamily="18" charset="0"/>
              </a:rPr>
              <a:t>Chronically increased CSF pressure</a:t>
            </a:r>
          </a:p>
          <a:p>
            <a:pPr marL="1257300" lvl="2" indent="-342900">
              <a:lnSpc>
                <a:spcPct val="107000"/>
              </a:lnSpc>
              <a:buFont typeface="Symbol" panose="05050102010706020507" pitchFamily="18" charset="2"/>
              <a:buChar char=""/>
            </a:pPr>
            <a:r>
              <a:rPr lang="en-US" kern="100" dirty="0">
                <a:effectLst/>
                <a:latin typeface="Palatino"/>
                <a:ea typeface="Aptos" panose="020B0004020202020204" pitchFamily="34" charset="0"/>
                <a:cs typeface="Times New Roman" panose="02020603050405020304" pitchFamily="18" charset="0"/>
              </a:rPr>
              <a:t>Dehydration</a:t>
            </a:r>
          </a:p>
          <a:p>
            <a:pPr marL="342900" marR="0" lvl="0" indent="-342900">
              <a:lnSpc>
                <a:spcPct val="107000"/>
              </a:lnSpc>
              <a:buFont typeface="Wingdings" panose="05000000000000000000" pitchFamily="2" charset="2"/>
              <a:buChar char=""/>
            </a:pPr>
            <a:r>
              <a:rPr lang="en-US" sz="1800" kern="100" dirty="0">
                <a:effectLst/>
                <a:latin typeface="Palatino"/>
                <a:ea typeface="Aptos" panose="020B0004020202020204" pitchFamily="34" charset="0"/>
                <a:cs typeface="Times New Roman" panose="02020603050405020304" pitchFamily="18" charset="0"/>
              </a:rPr>
              <a:t>Duration of action of local anesthetics shortened</a:t>
            </a:r>
          </a:p>
          <a:p>
            <a:pPr marL="342900" marR="0" lvl="0" indent="-342900">
              <a:lnSpc>
                <a:spcPct val="107000"/>
              </a:lnSpc>
              <a:buFont typeface="Wingdings" panose="05000000000000000000" pitchFamily="2" charset="2"/>
              <a:buChar char=""/>
            </a:pPr>
            <a:r>
              <a:rPr lang="en-US" sz="1800" kern="100" dirty="0">
                <a:effectLst/>
                <a:latin typeface="Palatino"/>
                <a:ea typeface="Aptos" panose="020B0004020202020204" pitchFamily="34" charset="0"/>
                <a:cs typeface="Times New Roman" panose="02020603050405020304" pitchFamily="18" charset="0"/>
              </a:rPr>
              <a:t>Prevent Phrenic N palsy during:</a:t>
            </a:r>
          </a:p>
          <a:p>
            <a:pPr marL="1257300" lvl="2" indent="-342900">
              <a:lnSpc>
                <a:spcPct val="107000"/>
              </a:lnSpc>
              <a:buFont typeface="Symbol" panose="05050102010706020507" pitchFamily="18" charset="2"/>
              <a:buChar char=""/>
            </a:pPr>
            <a:r>
              <a:rPr lang="en-US" kern="100" dirty="0">
                <a:effectLst/>
                <a:latin typeface="Palatino"/>
                <a:ea typeface="Aptos" panose="020B0004020202020204" pitchFamily="34" charset="0"/>
                <a:cs typeface="Times New Roman" panose="02020603050405020304" pitchFamily="18" charset="0"/>
              </a:rPr>
              <a:t>Interscalene block</a:t>
            </a:r>
          </a:p>
          <a:p>
            <a:pPr marL="1257300" lvl="2" indent="-342900">
              <a:lnSpc>
                <a:spcPct val="107000"/>
              </a:lnSpc>
              <a:buFont typeface="Symbol" panose="05050102010706020507" pitchFamily="18" charset="2"/>
              <a:buChar char=""/>
            </a:pPr>
            <a:r>
              <a:rPr lang="en-US" kern="100" dirty="0">
                <a:effectLst/>
                <a:latin typeface="Palatino"/>
                <a:ea typeface="Aptos" panose="020B0004020202020204" pitchFamily="34" charset="0"/>
                <a:cs typeface="Times New Roman" panose="02020603050405020304" pitchFamily="18" charset="0"/>
              </a:rPr>
              <a:t>Supraclavicular block</a:t>
            </a:r>
          </a:p>
          <a:p>
            <a:pPr marL="1257300" lvl="2" indent="-342900">
              <a:lnSpc>
                <a:spcPct val="107000"/>
              </a:lnSpc>
              <a:spcAft>
                <a:spcPts val="800"/>
              </a:spcAft>
              <a:buFont typeface="Symbol" panose="05050102010706020507" pitchFamily="18" charset="2"/>
              <a:buChar char=""/>
            </a:pPr>
            <a:r>
              <a:rPr lang="en-US" kern="100" dirty="0">
                <a:effectLst/>
                <a:latin typeface="Palatino"/>
                <a:ea typeface="Aptos" panose="020B0004020202020204" pitchFamily="34" charset="0"/>
                <a:cs typeface="Times New Roman" panose="02020603050405020304" pitchFamily="18" charset="0"/>
              </a:rPr>
              <a:t>Stellate ganglion block</a:t>
            </a:r>
          </a:p>
        </p:txBody>
      </p:sp>
      <p:sp>
        <p:nvSpPr>
          <p:cNvPr id="8" name="TextBox 7">
            <a:extLst>
              <a:ext uri="{FF2B5EF4-FFF2-40B4-BE49-F238E27FC236}">
                <a16:creationId xmlns:a16="http://schemas.microsoft.com/office/drawing/2014/main" id="{B19A0F43-7182-366A-B29E-D33B873D4F59}"/>
              </a:ext>
            </a:extLst>
          </p:cNvPr>
          <p:cNvSpPr txBox="1"/>
          <p:nvPr/>
        </p:nvSpPr>
        <p:spPr>
          <a:xfrm>
            <a:off x="139080" y="4545063"/>
            <a:ext cx="8784976" cy="2268313"/>
          </a:xfrm>
          <a:prstGeom prst="rect">
            <a:avLst/>
          </a:prstGeom>
          <a:noFill/>
        </p:spPr>
        <p:txBody>
          <a:bodyPr wrap="square">
            <a:spAutoFit/>
          </a:bodyPr>
          <a:lstStyle/>
          <a:p>
            <a:pPr marL="0" marR="0">
              <a:lnSpc>
                <a:spcPct val="107000"/>
              </a:lnSpc>
              <a:spcAft>
                <a:spcPts val="800"/>
              </a:spcAft>
            </a:pPr>
            <a:r>
              <a:rPr lang="en-US" sz="1800" b="1" kern="100" dirty="0">
                <a:effectLst/>
                <a:latin typeface="Palatino"/>
                <a:ea typeface="Aptos" panose="020B0004020202020204" pitchFamily="34" charset="0"/>
                <a:cs typeface="Times New Roman" panose="02020603050405020304" pitchFamily="18" charset="0"/>
              </a:rPr>
              <a:t>Induction</a:t>
            </a:r>
            <a:endParaRPr lang="en-US" sz="1800" kern="100" dirty="0">
              <a:effectLst/>
              <a:latin typeface="Palatino"/>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Wingdings" panose="05000000000000000000" pitchFamily="2" charset="2"/>
              <a:buChar char=""/>
              <a:tabLst>
                <a:tab pos="457200" algn="l"/>
              </a:tabLst>
            </a:pPr>
            <a:r>
              <a:rPr lang="en-US" sz="1800" kern="100" dirty="0">
                <a:effectLst/>
                <a:latin typeface="Palatino"/>
                <a:ea typeface="Aptos" panose="020B0004020202020204" pitchFamily="34" charset="0"/>
                <a:cs typeface="Times New Roman" panose="02020603050405020304" pitchFamily="18" charset="0"/>
              </a:rPr>
              <a:t>All patients at risk of aspiration due to delayed gastric emptying</a:t>
            </a:r>
          </a:p>
          <a:p>
            <a:pPr marL="342900" marR="0" lvl="0" indent="-342900">
              <a:lnSpc>
                <a:spcPct val="107000"/>
              </a:lnSpc>
              <a:spcAft>
                <a:spcPts val="800"/>
              </a:spcAft>
              <a:buFont typeface="Wingdings" panose="05000000000000000000" pitchFamily="2" charset="2"/>
              <a:buChar char=""/>
              <a:tabLst>
                <a:tab pos="457200" algn="l"/>
              </a:tabLst>
            </a:pPr>
            <a:r>
              <a:rPr lang="en-US" sz="1800" kern="100" dirty="0">
                <a:effectLst/>
                <a:latin typeface="Palatino"/>
                <a:ea typeface="Aptos" panose="020B0004020202020204" pitchFamily="34" charset="0"/>
                <a:cs typeface="Times New Roman" panose="02020603050405020304" pitchFamily="18" charset="0"/>
              </a:rPr>
              <a:t>Rapid sequence induction (RSI) preferred </a:t>
            </a:r>
          </a:p>
          <a:p>
            <a:pPr marL="342900" marR="0" lvl="0" indent="-342900">
              <a:lnSpc>
                <a:spcPct val="107000"/>
              </a:lnSpc>
              <a:spcAft>
                <a:spcPts val="800"/>
              </a:spcAft>
              <a:buFont typeface="Wingdings" panose="05000000000000000000" pitchFamily="2" charset="2"/>
              <a:buChar char=""/>
              <a:tabLst>
                <a:tab pos="457200" algn="l"/>
              </a:tabLst>
            </a:pPr>
            <a:r>
              <a:rPr lang="en-US" sz="1800" kern="100" dirty="0">
                <a:effectLst/>
                <a:latin typeface="Palatino"/>
                <a:ea typeface="Aptos" panose="020B0004020202020204" pitchFamily="34" charset="0"/>
                <a:cs typeface="Times New Roman" panose="02020603050405020304" pitchFamily="18" charset="0"/>
              </a:rPr>
              <a:t>Thiopentone has slower onset due to prolonged brain arm circulation time at high latitude</a:t>
            </a:r>
          </a:p>
          <a:p>
            <a:pPr marL="342900" marR="0" lvl="0" indent="-342900">
              <a:lnSpc>
                <a:spcPct val="107000"/>
              </a:lnSpc>
              <a:spcAft>
                <a:spcPts val="800"/>
              </a:spcAft>
              <a:buFont typeface="Wingdings" panose="05000000000000000000" pitchFamily="2" charset="2"/>
              <a:buChar char=""/>
              <a:tabLst>
                <a:tab pos="457200" algn="l"/>
              </a:tabLst>
            </a:pPr>
            <a:r>
              <a:rPr lang="en-US" sz="1800" kern="100" dirty="0">
                <a:effectLst/>
                <a:latin typeface="Palatino"/>
                <a:ea typeface="Aptos" panose="020B0004020202020204" pitchFamily="34" charset="0"/>
                <a:cs typeface="Times New Roman" panose="02020603050405020304" pitchFamily="18" charset="0"/>
              </a:rPr>
              <a:t>Propofol, etomidate, benzodiazepines safe</a:t>
            </a:r>
          </a:p>
        </p:txBody>
      </p:sp>
    </p:spTree>
    <p:extLst>
      <p:ext uri="{BB962C8B-B14F-4D97-AF65-F5344CB8AC3E}">
        <p14:creationId xmlns:p14="http://schemas.microsoft.com/office/powerpoint/2010/main" val="399589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611560" y="1268760"/>
            <a:ext cx="7931224" cy="4308872"/>
          </a:xfrm>
        </p:spPr>
        <p:txBody>
          <a:bodyPr/>
          <a:lstStyle/>
          <a:p>
            <a:pPr>
              <a:buFont typeface="Arial" pitchFamily="34" charset="0"/>
              <a:buChar char="•"/>
            </a:pPr>
            <a:r>
              <a:rPr lang="en-GB" sz="2400" dirty="0">
                <a:latin typeface="Times New Roman" pitchFamily="18" charset="0"/>
                <a:cs typeface="Times New Roman" pitchFamily="18" charset="0"/>
              </a:rPr>
              <a:t>1870-Surgical use  Fontaine &amp; Bert  Used for Wounds</a:t>
            </a:r>
          </a:p>
          <a:p>
            <a:pPr>
              <a:buFont typeface="Arial" pitchFamily="34" charset="0"/>
              <a:buChar char="•"/>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1889 – </a:t>
            </a:r>
            <a:r>
              <a:rPr lang="en-GB" sz="2400" dirty="0" err="1">
                <a:latin typeface="Times New Roman" pitchFamily="18" charset="0"/>
                <a:cs typeface="Times New Roman" pitchFamily="18" charset="0"/>
              </a:rPr>
              <a:t>Moir,Reduced</a:t>
            </a:r>
            <a:r>
              <a:rPr lang="en-GB" sz="2400" dirty="0">
                <a:latin typeface="Times New Roman" pitchFamily="18" charset="0"/>
                <a:cs typeface="Times New Roman" pitchFamily="18" charset="0"/>
              </a:rPr>
              <a:t> mortality rate of decompression sickness  from 25% to only 1.6% per year.</a:t>
            </a:r>
          </a:p>
          <a:p>
            <a:pPr marL="45720" indent="0">
              <a:buNone/>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1960 – </a:t>
            </a:r>
            <a:r>
              <a:rPr lang="en-GB" sz="2400" dirty="0" err="1">
                <a:latin typeface="Times New Roman" pitchFamily="18" charset="0"/>
                <a:cs typeface="Times New Roman" pitchFamily="18" charset="0"/>
              </a:rPr>
              <a:t>BOEREMA,Pioneered</a:t>
            </a:r>
            <a:r>
              <a:rPr lang="en-GB" sz="2400" dirty="0">
                <a:latin typeface="Times New Roman" pitchFamily="18" charset="0"/>
                <a:cs typeface="Times New Roman" pitchFamily="18" charset="0"/>
              </a:rPr>
              <a:t> the application of HBO to many medical  </a:t>
            </a:r>
            <a:r>
              <a:rPr lang="en-GB" sz="2400" dirty="0" err="1">
                <a:latin typeface="Times New Roman" pitchFamily="18" charset="0"/>
                <a:cs typeface="Times New Roman" pitchFamily="18" charset="0"/>
              </a:rPr>
              <a:t>problems.Performs</a:t>
            </a:r>
            <a:r>
              <a:rPr lang="en-GB" sz="2400" dirty="0">
                <a:latin typeface="Times New Roman" pitchFamily="18" charset="0"/>
                <a:cs typeface="Times New Roman" pitchFamily="18" charset="0"/>
              </a:rPr>
              <a:t> first surgery with </a:t>
            </a:r>
            <a:r>
              <a:rPr lang="en-GB" sz="2400" dirty="0" err="1">
                <a:latin typeface="Times New Roman" pitchFamily="18" charset="0"/>
                <a:cs typeface="Times New Roman" pitchFamily="18" charset="0"/>
              </a:rPr>
              <a:t>HBO.Discovered</a:t>
            </a:r>
            <a:r>
              <a:rPr lang="en-GB" sz="2400" dirty="0">
                <a:latin typeface="Times New Roman" pitchFamily="18" charset="0"/>
                <a:cs typeface="Times New Roman" pitchFamily="18" charset="0"/>
              </a:rPr>
              <a:t> that </a:t>
            </a:r>
            <a:r>
              <a:rPr lang="en-GB" sz="2400" dirty="0" err="1">
                <a:latin typeface="Times New Roman" pitchFamily="18" charset="0"/>
                <a:cs typeface="Times New Roman" pitchFamily="18" charset="0"/>
              </a:rPr>
              <a:t>Hgb</a:t>
            </a:r>
            <a:r>
              <a:rPr lang="en-GB" sz="2400" dirty="0">
                <a:latin typeface="Times New Roman" pitchFamily="18" charset="0"/>
                <a:cs typeface="Times New Roman" pitchFamily="18" charset="0"/>
              </a:rPr>
              <a:t> wasn’t necessary for O2  transport</a:t>
            </a:r>
          </a:p>
          <a:p>
            <a:pPr marL="45720" indent="0">
              <a:buNone/>
            </a:pPr>
            <a:endParaRPr lang="en-GB" dirty="0"/>
          </a:p>
          <a:p>
            <a:pPr>
              <a:buFont typeface="Arial" pitchFamily="34" charset="0"/>
              <a:buChar char="•"/>
            </a:pPr>
            <a:r>
              <a:rPr lang="en-GB" sz="2400" dirty="0" err="1">
                <a:latin typeface="Times New Roman" pitchFamily="18" charset="0"/>
                <a:cs typeface="Times New Roman" pitchFamily="18" charset="0"/>
              </a:rPr>
              <a:t>Brummelkamp</a:t>
            </a:r>
            <a:r>
              <a:rPr lang="en-GB" sz="2400" dirty="0">
                <a:latin typeface="Times New Roman" pitchFamily="18" charset="0"/>
                <a:cs typeface="Times New Roman" pitchFamily="18" charset="0"/>
              </a:rPr>
              <a:t> discovered effects on anaerobes</a:t>
            </a:r>
          </a:p>
          <a:p>
            <a:pPr>
              <a:buFont typeface="Arial" pitchFamily="34" charset="0"/>
              <a:buChar char="•"/>
            </a:pPr>
            <a:endParaRPr lang="en-GB" dirty="0"/>
          </a:p>
        </p:txBody>
      </p:sp>
    </p:spTree>
    <p:extLst>
      <p:ext uri="{BB962C8B-B14F-4D97-AF65-F5344CB8AC3E}">
        <p14:creationId xmlns:p14="http://schemas.microsoft.com/office/powerpoint/2010/main" val="1742823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C39C14-1BCA-39A2-7EFB-B566B7A9F223}"/>
              </a:ext>
            </a:extLst>
          </p:cNvPr>
          <p:cNvSpPr txBox="1"/>
          <p:nvPr/>
        </p:nvSpPr>
        <p:spPr>
          <a:xfrm>
            <a:off x="395536" y="404664"/>
            <a:ext cx="8568952" cy="1563441"/>
          </a:xfrm>
          <a:prstGeom prst="rect">
            <a:avLst/>
          </a:prstGeom>
          <a:noFill/>
        </p:spPr>
        <p:txBody>
          <a:bodyPr wrap="square">
            <a:spAutoFit/>
          </a:bodyPr>
          <a:lstStyle/>
          <a:p>
            <a:pPr marL="342900" marR="0" lvl="0" indent="-342900">
              <a:lnSpc>
                <a:spcPct val="107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Larger amounts of propofol required</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Ether induction slow and requires high concentration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Gas volume in ETT cuff and PAC balloon expands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buFont typeface="Wingdings" panose="05000000000000000000" pitchFamily="2" charset="2"/>
              <a:buChar char=""/>
            </a:pPr>
            <a:r>
              <a:rPr lang="en-US" sz="1800" kern="0" dirty="0">
                <a:solidFill>
                  <a:srgbClr val="000000"/>
                </a:solidFill>
                <a:effectLst/>
                <a:latin typeface="Palatino"/>
                <a:ea typeface="Aptos" panose="020B0004020202020204" pitchFamily="34" charset="0"/>
                <a:cs typeface="Palatino"/>
              </a:rPr>
              <a:t>Periodic checking of blood glucose levels as high latitude increases glucose consumption.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A937469-2887-650C-7D23-5CF658E8A5B5}"/>
              </a:ext>
            </a:extLst>
          </p:cNvPr>
          <p:cNvSpPr txBox="1"/>
          <p:nvPr/>
        </p:nvSpPr>
        <p:spPr>
          <a:xfrm>
            <a:off x="427382" y="1989995"/>
            <a:ext cx="7456986" cy="6325258"/>
          </a:xfrm>
          <a:prstGeom prst="rect">
            <a:avLst/>
          </a:prstGeom>
          <a:noFill/>
        </p:spPr>
        <p:txBody>
          <a:bodyPr wrap="square">
            <a:spAutoFit/>
          </a:bodyPr>
          <a:lstStyle/>
          <a:p>
            <a:pPr algn="l">
              <a:lnSpc>
                <a:spcPts val="3500"/>
              </a:lnSpc>
            </a:pPr>
            <a:r>
              <a:rPr lang="en-US" b="1" i="0" u="none" strike="noStrike" baseline="0" dirty="0">
                <a:solidFill>
                  <a:srgbClr val="000000"/>
                </a:solidFill>
                <a:latin typeface="Palatino"/>
              </a:rPr>
              <a:t>Inhalational Agents</a:t>
            </a:r>
          </a:p>
          <a:p>
            <a:pPr marL="285750" indent="-285750" algn="l">
              <a:lnSpc>
                <a:spcPts val="3500"/>
              </a:lnSpc>
              <a:buFont typeface="Wingdings" panose="05000000000000000000" pitchFamily="2" charset="2"/>
              <a:buChar char="v"/>
            </a:pPr>
            <a:r>
              <a:rPr lang="en-US" b="0" i="0" u="none" strike="noStrike" baseline="0" dirty="0">
                <a:solidFill>
                  <a:srgbClr val="000000"/>
                </a:solidFill>
                <a:latin typeface="Palatino"/>
              </a:rPr>
              <a:t>Potency proportional to partial pressure and not percentage in mixture of O2</a:t>
            </a:r>
          </a:p>
          <a:p>
            <a:pPr marL="285750" indent="-285750" algn="l">
              <a:lnSpc>
                <a:spcPts val="3500"/>
              </a:lnSpc>
              <a:buFont typeface="Wingdings" panose="05000000000000000000" pitchFamily="2" charset="2"/>
              <a:buChar char="v"/>
            </a:pPr>
            <a:r>
              <a:rPr lang="en-US" b="0" i="0" u="none" strike="noStrike" baseline="0" dirty="0">
                <a:solidFill>
                  <a:srgbClr val="000000"/>
                </a:solidFill>
                <a:latin typeface="Palatino"/>
              </a:rPr>
              <a:t>Nitrous oxide potency reduced as barometric pressure reduces</a:t>
            </a:r>
          </a:p>
          <a:p>
            <a:pPr marL="285750" indent="-285750" algn="l">
              <a:lnSpc>
                <a:spcPts val="3500"/>
              </a:lnSpc>
              <a:buFont typeface="Wingdings" panose="05000000000000000000" pitchFamily="2" charset="2"/>
              <a:buChar char="v"/>
            </a:pPr>
            <a:r>
              <a:rPr lang="en-US" b="0" i="0" u="none" strike="noStrike" baseline="0" dirty="0">
                <a:solidFill>
                  <a:srgbClr val="000000"/>
                </a:solidFill>
                <a:latin typeface="Palatino"/>
              </a:rPr>
              <a:t>Nitrous oxide to be given at 50% to be effective</a:t>
            </a:r>
          </a:p>
          <a:p>
            <a:pPr marL="285750" indent="-285750" algn="l">
              <a:lnSpc>
                <a:spcPts val="3500"/>
              </a:lnSpc>
              <a:buFont typeface="Wingdings" panose="05000000000000000000" pitchFamily="2" charset="2"/>
              <a:buChar char="v"/>
            </a:pPr>
            <a:r>
              <a:rPr lang="en-US" b="0" i="0" u="none" strike="noStrike" baseline="0" dirty="0">
                <a:solidFill>
                  <a:srgbClr val="000000"/>
                </a:solidFill>
                <a:latin typeface="Palatino"/>
              </a:rPr>
              <a:t>Fixed concentration of volatile anesthetics have reduced potency</a:t>
            </a:r>
          </a:p>
          <a:p>
            <a:pPr marL="285750" indent="-285750" algn="l">
              <a:lnSpc>
                <a:spcPts val="3500"/>
              </a:lnSpc>
              <a:buFont typeface="Wingdings" panose="05000000000000000000" pitchFamily="2" charset="2"/>
              <a:buChar char="v"/>
            </a:pPr>
            <a:r>
              <a:rPr lang="en-US" b="0" i="0" u="none" strike="noStrike" baseline="0" dirty="0">
                <a:solidFill>
                  <a:srgbClr val="000000"/>
                </a:solidFill>
                <a:latin typeface="Palatino"/>
              </a:rPr>
              <a:t>Halothane can be used:</a:t>
            </a:r>
          </a:p>
          <a:p>
            <a:pPr lvl="1">
              <a:lnSpc>
                <a:spcPts val="3500"/>
              </a:lnSpc>
            </a:pPr>
            <a:r>
              <a:rPr lang="en-US" b="0" i="0" u="none" strike="noStrike" baseline="0" dirty="0">
                <a:solidFill>
                  <a:srgbClr val="000000"/>
                </a:solidFill>
                <a:latin typeface="Palatino"/>
              </a:rPr>
              <a:t>• Ideal for rapid induction and recovery</a:t>
            </a:r>
          </a:p>
          <a:p>
            <a:pPr lvl="1">
              <a:lnSpc>
                <a:spcPts val="3500"/>
              </a:lnSpc>
            </a:pPr>
            <a:r>
              <a:rPr lang="en-US" b="0" i="0" u="none" strike="noStrike" baseline="0" dirty="0">
                <a:solidFill>
                  <a:srgbClr val="000000"/>
                </a:solidFill>
                <a:latin typeface="Palatino"/>
              </a:rPr>
              <a:t>• High potency</a:t>
            </a:r>
          </a:p>
          <a:p>
            <a:pPr lvl="1">
              <a:lnSpc>
                <a:spcPts val="3500"/>
              </a:lnSpc>
            </a:pPr>
            <a:r>
              <a:rPr lang="en-US" b="0" i="0" u="none" strike="noStrike" baseline="0" dirty="0">
                <a:solidFill>
                  <a:srgbClr val="000000"/>
                </a:solidFill>
                <a:latin typeface="Palatino"/>
              </a:rPr>
              <a:t>• Non inflammable</a:t>
            </a:r>
          </a:p>
          <a:p>
            <a:pPr lvl="1">
              <a:lnSpc>
                <a:spcPts val="3500"/>
              </a:lnSpc>
            </a:pPr>
            <a:r>
              <a:rPr lang="en-US" b="0" i="0" u="none" strike="noStrike" baseline="0" dirty="0">
                <a:solidFill>
                  <a:srgbClr val="000000"/>
                </a:solidFill>
                <a:latin typeface="Palatino"/>
              </a:rPr>
              <a:t>• Reduced incidence of laryngospasm</a:t>
            </a:r>
          </a:p>
          <a:p>
            <a:pPr marL="285750" indent="-285750" algn="l">
              <a:lnSpc>
                <a:spcPts val="3500"/>
              </a:lnSpc>
              <a:buFont typeface="Wingdings" panose="05000000000000000000" pitchFamily="2" charset="2"/>
              <a:buChar char="v"/>
            </a:pPr>
            <a:r>
              <a:rPr lang="en-US" b="0" i="0" u="none" strike="noStrike" baseline="0" dirty="0">
                <a:solidFill>
                  <a:srgbClr val="000000"/>
                </a:solidFill>
                <a:latin typeface="Palatino"/>
              </a:rPr>
              <a:t>Delivery of halothane increased at high altitude though partial pressure remains constant</a:t>
            </a:r>
          </a:p>
          <a:p>
            <a:pPr marL="285750" indent="-285750" algn="l">
              <a:lnSpc>
                <a:spcPts val="3500"/>
              </a:lnSpc>
              <a:buFont typeface="Wingdings" panose="05000000000000000000" pitchFamily="2" charset="2"/>
              <a:buChar char="v"/>
            </a:pPr>
            <a:r>
              <a:rPr lang="en-US" b="0" i="0" u="none" strike="noStrike" baseline="0" dirty="0">
                <a:solidFill>
                  <a:srgbClr val="000000"/>
                </a:solidFill>
                <a:latin typeface="Palatino"/>
              </a:rPr>
              <a:t>Isoflurane also suitable</a:t>
            </a:r>
            <a:endParaRPr lang="en-US" dirty="0"/>
          </a:p>
        </p:txBody>
      </p:sp>
    </p:spTree>
    <p:extLst>
      <p:ext uri="{BB962C8B-B14F-4D97-AF65-F5344CB8AC3E}">
        <p14:creationId xmlns:p14="http://schemas.microsoft.com/office/powerpoint/2010/main" val="1604593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BE0D963-9779-A8D6-3BBF-91BF190FA082}"/>
              </a:ext>
            </a:extLst>
          </p:cNvPr>
          <p:cNvSpPr txBox="1"/>
          <p:nvPr/>
        </p:nvSpPr>
        <p:spPr>
          <a:xfrm>
            <a:off x="179512" y="44624"/>
            <a:ext cx="8712968" cy="3183372"/>
          </a:xfrm>
          <a:prstGeom prst="rect">
            <a:avLst/>
          </a:prstGeom>
          <a:noFill/>
        </p:spPr>
        <p:txBody>
          <a:bodyPr wrap="square">
            <a:spAutoFit/>
          </a:bodyPr>
          <a:lstStyle/>
          <a:p>
            <a:pPr algn="l">
              <a:lnSpc>
                <a:spcPts val="3500"/>
              </a:lnSpc>
            </a:pPr>
            <a:r>
              <a:rPr lang="en-US" b="1" i="0" u="none" strike="noStrike" baseline="0" dirty="0">
                <a:solidFill>
                  <a:srgbClr val="000000"/>
                </a:solidFill>
                <a:latin typeface="Palatino"/>
              </a:rPr>
              <a:t>Neuromuscular Blockade</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Succinylcholine safe for short duration surgery</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NDMR action prolonged in hypothermic patients </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Continue assisted ventilation till patient regains complete consciousness</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Complete reversal mandatory as patients are dependent on hyperventilation for oxygenation</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Maintain PaO</a:t>
            </a:r>
            <a:r>
              <a:rPr lang="en-US" sz="800" b="0" i="0" u="none" strike="noStrike" baseline="0" dirty="0">
                <a:solidFill>
                  <a:srgbClr val="000000"/>
                </a:solidFill>
                <a:latin typeface="Palatino"/>
              </a:rPr>
              <a:t>2 </a:t>
            </a:r>
            <a:r>
              <a:rPr lang="en-US" sz="1800" b="0" i="0" u="none" strike="noStrike" baseline="0" dirty="0">
                <a:solidFill>
                  <a:srgbClr val="000000"/>
                </a:solidFill>
                <a:latin typeface="Palatino"/>
              </a:rPr>
              <a:t>and PaCO</a:t>
            </a:r>
            <a:r>
              <a:rPr lang="en-US" sz="800" b="0" i="0" u="none" strike="noStrike" baseline="0" dirty="0">
                <a:solidFill>
                  <a:srgbClr val="000000"/>
                </a:solidFill>
                <a:latin typeface="Palatino"/>
              </a:rPr>
              <a:t>2 </a:t>
            </a:r>
            <a:r>
              <a:rPr lang="en-US" sz="1800" b="0" i="0" u="none" strike="noStrike" baseline="0" dirty="0">
                <a:solidFill>
                  <a:srgbClr val="000000"/>
                </a:solidFill>
                <a:latin typeface="Palatino"/>
              </a:rPr>
              <a:t>at baseline levels rather than normal values</a:t>
            </a:r>
            <a:endParaRPr lang="en-US" dirty="0"/>
          </a:p>
        </p:txBody>
      </p:sp>
      <p:sp>
        <p:nvSpPr>
          <p:cNvPr id="10" name="TextBox 9">
            <a:extLst>
              <a:ext uri="{FF2B5EF4-FFF2-40B4-BE49-F238E27FC236}">
                <a16:creationId xmlns:a16="http://schemas.microsoft.com/office/drawing/2014/main" id="{398734D8-BAEE-AF34-41AB-D03B32A70B9E}"/>
              </a:ext>
            </a:extLst>
          </p:cNvPr>
          <p:cNvSpPr txBox="1"/>
          <p:nvPr/>
        </p:nvSpPr>
        <p:spPr>
          <a:xfrm>
            <a:off x="251520" y="3212976"/>
            <a:ext cx="8568952" cy="3632213"/>
          </a:xfrm>
          <a:prstGeom prst="rect">
            <a:avLst/>
          </a:prstGeom>
          <a:noFill/>
        </p:spPr>
        <p:txBody>
          <a:bodyPr wrap="square">
            <a:spAutoFit/>
          </a:bodyPr>
          <a:lstStyle/>
          <a:p>
            <a:pPr algn="l">
              <a:lnSpc>
                <a:spcPts val="3500"/>
              </a:lnSpc>
            </a:pPr>
            <a:r>
              <a:rPr lang="en-US" b="1" i="0" u="none" strike="noStrike" baseline="0" dirty="0">
                <a:solidFill>
                  <a:srgbClr val="000000"/>
                </a:solidFill>
                <a:latin typeface="Palatino"/>
              </a:rPr>
              <a:t>Ventilation</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High oxygen concentration to be given due to:</a:t>
            </a:r>
          </a:p>
          <a:p>
            <a:pPr lvl="1">
              <a:lnSpc>
                <a:spcPts val="3500"/>
              </a:lnSpc>
            </a:pPr>
            <a:r>
              <a:rPr lang="en-US" b="0" i="0" u="none" strike="noStrike" baseline="0" dirty="0">
                <a:solidFill>
                  <a:srgbClr val="000000"/>
                </a:solidFill>
                <a:latin typeface="Palatino"/>
              </a:rPr>
              <a:t>• Anesthetic deprived compensatory mechanisms</a:t>
            </a:r>
          </a:p>
          <a:p>
            <a:pPr lvl="1">
              <a:lnSpc>
                <a:spcPts val="3500"/>
              </a:lnSpc>
            </a:pPr>
            <a:r>
              <a:rPr lang="en-US" b="0" i="0" u="none" strike="noStrike" baseline="0" dirty="0">
                <a:solidFill>
                  <a:srgbClr val="000000"/>
                </a:solidFill>
                <a:latin typeface="Palatino"/>
              </a:rPr>
              <a:t>• Reduced PIO</a:t>
            </a:r>
            <a:r>
              <a:rPr lang="en-US" sz="800" b="0" i="0" u="none" strike="noStrike" baseline="0" dirty="0">
                <a:solidFill>
                  <a:srgbClr val="000000"/>
                </a:solidFill>
                <a:latin typeface="Palatino"/>
              </a:rPr>
              <a:t>2 </a:t>
            </a:r>
            <a:r>
              <a:rPr lang="en-US" b="0" i="0" u="none" strike="noStrike" baseline="0" dirty="0">
                <a:solidFill>
                  <a:srgbClr val="000000"/>
                </a:solidFill>
                <a:latin typeface="Palatino"/>
              </a:rPr>
              <a:t>and PAO</a:t>
            </a:r>
            <a:r>
              <a:rPr lang="en-US" sz="800" b="0" i="0" u="none" strike="noStrike" baseline="0" dirty="0">
                <a:solidFill>
                  <a:srgbClr val="000000"/>
                </a:solidFill>
                <a:latin typeface="Palatino"/>
              </a:rPr>
              <a:t>2 </a:t>
            </a:r>
            <a:r>
              <a:rPr lang="en-US" b="0" i="0" u="none" strike="noStrike" baseline="0" dirty="0">
                <a:solidFill>
                  <a:srgbClr val="000000"/>
                </a:solidFill>
                <a:latin typeface="Palatino"/>
              </a:rPr>
              <a:t>at high altitude</a:t>
            </a:r>
          </a:p>
          <a:p>
            <a:pPr lvl="1">
              <a:lnSpc>
                <a:spcPts val="3500"/>
              </a:lnSpc>
            </a:pPr>
            <a:r>
              <a:rPr lang="en-US" b="0" i="0" u="none" strike="noStrike" baseline="0" dirty="0">
                <a:solidFill>
                  <a:srgbClr val="000000"/>
                </a:solidFill>
                <a:latin typeface="Palatino"/>
              </a:rPr>
              <a:t>• Hypoxic brain damage at lower PaO</a:t>
            </a:r>
            <a:r>
              <a:rPr lang="en-US" sz="800" b="0" i="0" u="none" strike="noStrike" baseline="0" dirty="0">
                <a:solidFill>
                  <a:srgbClr val="000000"/>
                </a:solidFill>
                <a:latin typeface="Palatino"/>
              </a:rPr>
              <a:t>2</a:t>
            </a:r>
          </a:p>
          <a:p>
            <a:pPr lvl="1">
              <a:lnSpc>
                <a:spcPts val="3500"/>
              </a:lnSpc>
            </a:pPr>
            <a:r>
              <a:rPr lang="en-US" b="0" i="0" u="none" strike="noStrike" baseline="0" dirty="0">
                <a:solidFill>
                  <a:srgbClr val="000000"/>
                </a:solidFill>
                <a:latin typeface="Palatino"/>
              </a:rPr>
              <a:t>• Reduced compensation for acidosis at high altitude</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Ventilation at high altitude dependent on hypoxic drive</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Administration of narcotics blunts hypoxic drive and precipitates hypoxia</a:t>
            </a:r>
            <a:endParaRPr lang="en-US" dirty="0"/>
          </a:p>
        </p:txBody>
      </p:sp>
    </p:spTree>
    <p:extLst>
      <p:ext uri="{BB962C8B-B14F-4D97-AF65-F5344CB8AC3E}">
        <p14:creationId xmlns:p14="http://schemas.microsoft.com/office/powerpoint/2010/main" val="2486087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5F780C-A510-2A52-213D-EEA887FD7C49}"/>
              </a:ext>
            </a:extLst>
          </p:cNvPr>
          <p:cNvSpPr txBox="1"/>
          <p:nvPr/>
        </p:nvSpPr>
        <p:spPr>
          <a:xfrm>
            <a:off x="467544" y="44624"/>
            <a:ext cx="8280920" cy="2590261"/>
          </a:xfrm>
          <a:prstGeom prst="rect">
            <a:avLst/>
          </a:prstGeom>
          <a:noFill/>
        </p:spPr>
        <p:txBody>
          <a:bodyPr wrap="square">
            <a:spAutoFit/>
          </a:bodyPr>
          <a:lstStyle/>
          <a:p>
            <a:pPr algn="l">
              <a:lnSpc>
                <a:spcPts val="4000"/>
              </a:lnSpc>
            </a:pPr>
            <a:r>
              <a:rPr lang="en-US" b="1" i="0" u="none" strike="noStrike" baseline="0" dirty="0">
                <a:solidFill>
                  <a:srgbClr val="000000"/>
                </a:solidFill>
                <a:latin typeface="Palatino"/>
              </a:rPr>
              <a:t>Temperature</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Warm OT and warm IV fluids mandatory</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Warming blankets</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Humidified inspired gases</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Heated peritoneal</a:t>
            </a:r>
            <a:r>
              <a:rPr lang="en-US" sz="1800" b="0" i="0" u="none" strike="noStrike" baseline="0" dirty="0">
                <a:solidFill>
                  <a:srgbClr val="000000"/>
                </a:solidFill>
                <a:latin typeface="SymbolMT"/>
              </a:rPr>
              <a:t>/</a:t>
            </a:r>
            <a:r>
              <a:rPr lang="en-US" sz="1800" b="0" i="0" u="none" strike="noStrike" baseline="0" dirty="0">
                <a:solidFill>
                  <a:srgbClr val="000000"/>
                </a:solidFill>
                <a:latin typeface="Palatino"/>
              </a:rPr>
              <a:t>bladder</a:t>
            </a:r>
            <a:r>
              <a:rPr lang="en-US" sz="1800" b="0" i="0" u="none" strike="noStrike" baseline="0" dirty="0">
                <a:solidFill>
                  <a:srgbClr val="000000"/>
                </a:solidFill>
                <a:latin typeface="SymbolMT"/>
              </a:rPr>
              <a:t>/</a:t>
            </a:r>
            <a:r>
              <a:rPr lang="en-US" sz="1800" b="0" i="0" u="none" strike="noStrike" baseline="0" dirty="0">
                <a:solidFill>
                  <a:srgbClr val="000000"/>
                </a:solidFill>
                <a:latin typeface="Palatino"/>
              </a:rPr>
              <a:t>colonic lavage</a:t>
            </a:r>
            <a:endParaRPr lang="en-US" dirty="0"/>
          </a:p>
        </p:txBody>
      </p:sp>
      <p:sp>
        <p:nvSpPr>
          <p:cNvPr id="8" name="TextBox 7">
            <a:extLst>
              <a:ext uri="{FF2B5EF4-FFF2-40B4-BE49-F238E27FC236}">
                <a16:creationId xmlns:a16="http://schemas.microsoft.com/office/drawing/2014/main" id="{65E4DD10-7BA6-9BD2-D54C-A958FAE4ACB7}"/>
              </a:ext>
            </a:extLst>
          </p:cNvPr>
          <p:cNvSpPr txBox="1"/>
          <p:nvPr/>
        </p:nvSpPr>
        <p:spPr>
          <a:xfrm>
            <a:off x="467544" y="2564904"/>
            <a:ext cx="8136904" cy="4129144"/>
          </a:xfrm>
          <a:prstGeom prst="rect">
            <a:avLst/>
          </a:prstGeom>
          <a:noFill/>
        </p:spPr>
        <p:txBody>
          <a:bodyPr wrap="square">
            <a:spAutoFit/>
          </a:bodyPr>
          <a:lstStyle/>
          <a:p>
            <a:pPr algn="l">
              <a:lnSpc>
                <a:spcPts val="4000"/>
              </a:lnSpc>
            </a:pPr>
            <a:r>
              <a:rPr lang="en-US" b="1" i="0" u="none" strike="noStrike" baseline="0" dirty="0">
                <a:solidFill>
                  <a:srgbClr val="000000"/>
                </a:solidFill>
                <a:latin typeface="Palatino"/>
              </a:rPr>
              <a:t>Fluid Balance</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Challenging due to preexisting hypovolemia and </a:t>
            </a:r>
            <a:r>
              <a:rPr lang="en-US" sz="1800" b="0" i="0" u="none" strike="noStrike" baseline="0" dirty="0" err="1">
                <a:solidFill>
                  <a:srgbClr val="000000"/>
                </a:solidFill>
                <a:latin typeface="Palatino"/>
              </a:rPr>
              <a:t>hypoosmolarity</a:t>
            </a:r>
            <a:endParaRPr lang="en-US" sz="1800" b="0" i="0" u="none" strike="noStrike" baseline="0" dirty="0">
              <a:solidFill>
                <a:srgbClr val="000000"/>
              </a:solidFill>
              <a:latin typeface="Palatino"/>
            </a:endParaRP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Fluid bolus prior to induction in hypovolemic patients</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Avoid aggressive fluid challenges in patients at high</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risk </a:t>
            </a:r>
            <a:r>
              <a:rPr lang="en-US" sz="1800" b="1" i="1" u="none" strike="noStrike" baseline="0" dirty="0">
                <a:solidFill>
                  <a:srgbClr val="000000"/>
                </a:solidFill>
                <a:latin typeface="Palatino-BoldItalic"/>
              </a:rPr>
              <a:t>for High Altitude Pulmonary Edema</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Titrate to maintain renal perfusion</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Clear IV lines of air bubbles as development of R to L shunts through </a:t>
            </a:r>
            <a:r>
              <a:rPr lang="en-US" sz="1800" b="1" i="1" u="none" strike="noStrike" baseline="0" dirty="0">
                <a:solidFill>
                  <a:srgbClr val="000000"/>
                </a:solidFill>
                <a:latin typeface="Palatino-BoldItalic"/>
              </a:rPr>
              <a:t>Patent Foramen </a:t>
            </a:r>
            <a:r>
              <a:rPr lang="en-US" sz="1800" b="1" i="1" u="none" strike="noStrike" baseline="0" dirty="0" err="1">
                <a:solidFill>
                  <a:srgbClr val="000000"/>
                </a:solidFill>
                <a:latin typeface="Palatino-BoldItalic"/>
              </a:rPr>
              <a:t>Ovale</a:t>
            </a:r>
            <a:r>
              <a:rPr lang="en-US" sz="1800" b="1" i="1" u="none" strike="noStrike" baseline="0" dirty="0">
                <a:solidFill>
                  <a:srgbClr val="000000"/>
                </a:solidFill>
                <a:latin typeface="Palatino-BoldItalic"/>
              </a:rPr>
              <a:t> </a:t>
            </a:r>
            <a:r>
              <a:rPr lang="en-US" sz="1800" b="0" i="0" u="none" strike="noStrike" baseline="0" dirty="0">
                <a:solidFill>
                  <a:srgbClr val="000000"/>
                </a:solidFill>
                <a:latin typeface="Palatino"/>
              </a:rPr>
              <a:t>common in high altitude</a:t>
            </a:r>
            <a:endParaRPr lang="en-US" dirty="0"/>
          </a:p>
        </p:txBody>
      </p:sp>
    </p:spTree>
    <p:extLst>
      <p:ext uri="{BB962C8B-B14F-4D97-AF65-F5344CB8AC3E}">
        <p14:creationId xmlns:p14="http://schemas.microsoft.com/office/powerpoint/2010/main" val="3601166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4F269D-D973-F830-D558-F6A6C3405486}"/>
              </a:ext>
            </a:extLst>
          </p:cNvPr>
          <p:cNvSpPr txBox="1"/>
          <p:nvPr/>
        </p:nvSpPr>
        <p:spPr>
          <a:xfrm>
            <a:off x="179512" y="188640"/>
            <a:ext cx="8784976" cy="5228291"/>
          </a:xfrm>
          <a:prstGeom prst="rect">
            <a:avLst/>
          </a:prstGeom>
          <a:noFill/>
        </p:spPr>
        <p:txBody>
          <a:bodyPr wrap="square">
            <a:spAutoFit/>
          </a:bodyPr>
          <a:lstStyle/>
          <a:p>
            <a:pPr algn="l"/>
            <a:r>
              <a:rPr lang="en-US" b="1" i="0" u="none" strike="noStrike" baseline="0" dirty="0">
                <a:solidFill>
                  <a:srgbClr val="000000"/>
                </a:solidFill>
                <a:latin typeface="Palatino"/>
              </a:rPr>
              <a:t>Deep Vein Thrombosis</a:t>
            </a:r>
          </a:p>
          <a:p>
            <a:pPr algn="l"/>
            <a:endParaRPr lang="en-US" b="1" i="0" u="none" strike="noStrike" baseline="0" dirty="0">
              <a:solidFill>
                <a:srgbClr val="000000"/>
              </a:solidFill>
              <a:latin typeface="Palatino"/>
            </a:endParaRPr>
          </a:p>
          <a:p>
            <a:pPr marL="285750" indent="-285750" algn="l">
              <a:lnSpc>
                <a:spcPts val="3000"/>
              </a:lnSpc>
              <a:buFont typeface="Wingdings" panose="05000000000000000000" pitchFamily="2" charset="2"/>
              <a:buChar char="v"/>
            </a:pPr>
            <a:r>
              <a:rPr lang="en-US" b="0" i="0" u="none" strike="noStrike" baseline="0" dirty="0">
                <a:solidFill>
                  <a:srgbClr val="000000"/>
                </a:solidFill>
                <a:latin typeface="Palatino"/>
              </a:rPr>
              <a:t>Common due to:</a:t>
            </a:r>
          </a:p>
          <a:p>
            <a:pPr algn="l">
              <a:lnSpc>
                <a:spcPts val="3000"/>
              </a:lnSpc>
            </a:pPr>
            <a:r>
              <a:rPr lang="en-US" b="0" i="0" u="none" strike="noStrike" baseline="0" dirty="0">
                <a:solidFill>
                  <a:srgbClr val="000000"/>
                </a:solidFill>
                <a:latin typeface="Palatino"/>
              </a:rPr>
              <a:t>    • Hypercoagulability</a:t>
            </a:r>
          </a:p>
          <a:p>
            <a:pPr algn="l">
              <a:lnSpc>
                <a:spcPts val="3000"/>
              </a:lnSpc>
            </a:pPr>
            <a:r>
              <a:rPr lang="en-US" b="0" i="0" u="none" strike="noStrike" baseline="0" dirty="0">
                <a:solidFill>
                  <a:srgbClr val="000000"/>
                </a:solidFill>
                <a:latin typeface="Palatino"/>
              </a:rPr>
              <a:t>    • Polycythemia</a:t>
            </a:r>
          </a:p>
          <a:p>
            <a:pPr marL="285750" indent="-285750" algn="l">
              <a:lnSpc>
                <a:spcPts val="3000"/>
              </a:lnSpc>
              <a:buFont typeface="Wingdings" panose="05000000000000000000" pitchFamily="2" charset="2"/>
              <a:buChar char="v"/>
            </a:pPr>
            <a:r>
              <a:rPr lang="en-US" b="0" i="0" u="none" strike="noStrike" baseline="0" dirty="0">
                <a:solidFill>
                  <a:srgbClr val="000000"/>
                </a:solidFill>
                <a:latin typeface="Palatino"/>
              </a:rPr>
              <a:t>Increased risk of postoperative stroke/TIA/DVT</a:t>
            </a:r>
          </a:p>
          <a:p>
            <a:pPr algn="l">
              <a:lnSpc>
                <a:spcPts val="3000"/>
              </a:lnSpc>
            </a:pPr>
            <a:endParaRPr lang="en-US" b="0" i="0" u="none" strike="noStrike" baseline="0" dirty="0">
              <a:solidFill>
                <a:srgbClr val="000000"/>
              </a:solidFill>
              <a:latin typeface="Palatino"/>
            </a:endParaRPr>
          </a:p>
          <a:p>
            <a:pPr algn="l">
              <a:lnSpc>
                <a:spcPts val="3000"/>
              </a:lnSpc>
            </a:pPr>
            <a:r>
              <a:rPr lang="en-US" b="1" i="0" u="none" strike="noStrike" baseline="0" dirty="0">
                <a:solidFill>
                  <a:srgbClr val="000000"/>
                </a:solidFill>
                <a:latin typeface="Palatino"/>
              </a:rPr>
              <a:t>Dissociative Anesthesia</a:t>
            </a:r>
          </a:p>
          <a:p>
            <a:pPr marL="285750" indent="-285750" algn="l">
              <a:lnSpc>
                <a:spcPts val="3000"/>
              </a:lnSpc>
              <a:buFont typeface="Wingdings" panose="05000000000000000000" pitchFamily="2" charset="2"/>
              <a:buChar char="v"/>
            </a:pPr>
            <a:r>
              <a:rPr lang="en-US" b="0" i="0" u="none" strike="noStrike" baseline="0" dirty="0">
                <a:solidFill>
                  <a:srgbClr val="000000"/>
                </a:solidFill>
                <a:latin typeface="Palatino"/>
              </a:rPr>
              <a:t>Advantageous as:</a:t>
            </a:r>
          </a:p>
          <a:p>
            <a:pPr algn="l">
              <a:lnSpc>
                <a:spcPts val="3000"/>
              </a:lnSpc>
            </a:pPr>
            <a:r>
              <a:rPr lang="en-US" b="0" i="0" u="none" strike="noStrike" baseline="0" dirty="0">
                <a:solidFill>
                  <a:srgbClr val="000000"/>
                </a:solidFill>
                <a:latin typeface="Palatino"/>
              </a:rPr>
              <a:t>     • Minimally suppresses ventilation</a:t>
            </a:r>
          </a:p>
          <a:p>
            <a:pPr algn="l">
              <a:lnSpc>
                <a:spcPts val="3000"/>
              </a:lnSpc>
            </a:pPr>
            <a:r>
              <a:rPr lang="en-US" b="0" i="0" u="none" strike="noStrike" baseline="0" dirty="0">
                <a:solidFill>
                  <a:srgbClr val="000000"/>
                </a:solidFill>
                <a:latin typeface="Palatino"/>
              </a:rPr>
              <a:t>     • Reduces dose of opioids</a:t>
            </a:r>
          </a:p>
          <a:p>
            <a:pPr marL="285750" indent="-285750" algn="l">
              <a:lnSpc>
                <a:spcPts val="3000"/>
              </a:lnSpc>
              <a:buFont typeface="Wingdings" panose="05000000000000000000" pitchFamily="2" charset="2"/>
              <a:buChar char="v"/>
            </a:pPr>
            <a:r>
              <a:rPr lang="en-US" b="0" i="0" u="none" strike="noStrike" baseline="0" dirty="0">
                <a:solidFill>
                  <a:srgbClr val="000000"/>
                </a:solidFill>
                <a:latin typeface="Palatino"/>
              </a:rPr>
              <a:t>Ketamine 1–6 mg/kg total dose + atropine 20 </a:t>
            </a:r>
            <a:r>
              <a:rPr lang="el-GR" b="0" i="0" u="none" strike="noStrike" baseline="0" dirty="0">
                <a:solidFill>
                  <a:srgbClr val="000000"/>
                </a:solidFill>
                <a:latin typeface="Palatino"/>
              </a:rPr>
              <a:t>μ/</a:t>
            </a:r>
            <a:r>
              <a:rPr lang="en-US" b="0" i="0" u="none" strike="noStrike" baseline="0" dirty="0">
                <a:solidFill>
                  <a:srgbClr val="000000"/>
                </a:solidFill>
                <a:latin typeface="Palatino"/>
              </a:rPr>
              <a:t>kg + midazolam 0.05 mg/kg for TIVA useful</a:t>
            </a:r>
          </a:p>
          <a:p>
            <a:pPr marL="285750" indent="-285750" algn="l">
              <a:lnSpc>
                <a:spcPts val="3000"/>
              </a:lnSpc>
              <a:buFont typeface="Wingdings" panose="05000000000000000000" pitchFamily="2" charset="2"/>
              <a:buChar char="v"/>
            </a:pPr>
            <a:r>
              <a:rPr lang="en-US" b="0" i="0" u="none" strike="noStrike" baseline="0" dirty="0">
                <a:solidFill>
                  <a:srgbClr val="000000"/>
                </a:solidFill>
                <a:latin typeface="Palatino"/>
              </a:rPr>
              <a:t>Useful if supplemental O2 not available for use</a:t>
            </a:r>
            <a:endParaRPr lang="en-US" dirty="0">
              <a:latin typeface="Palatino"/>
            </a:endParaRPr>
          </a:p>
        </p:txBody>
      </p:sp>
    </p:spTree>
    <p:extLst>
      <p:ext uri="{BB962C8B-B14F-4D97-AF65-F5344CB8AC3E}">
        <p14:creationId xmlns:p14="http://schemas.microsoft.com/office/powerpoint/2010/main" val="371143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3F4908-2C58-3A00-F264-32099E86F12F}"/>
              </a:ext>
            </a:extLst>
          </p:cNvPr>
          <p:cNvSpPr txBox="1"/>
          <p:nvPr/>
        </p:nvSpPr>
        <p:spPr>
          <a:xfrm>
            <a:off x="107504" y="116632"/>
            <a:ext cx="8712968" cy="6380401"/>
          </a:xfrm>
          <a:prstGeom prst="rect">
            <a:avLst/>
          </a:prstGeom>
          <a:noFill/>
        </p:spPr>
        <p:txBody>
          <a:bodyPr wrap="square">
            <a:spAutoFit/>
          </a:bodyPr>
          <a:lstStyle/>
          <a:p>
            <a:pPr algn="l"/>
            <a:r>
              <a:rPr lang="en-US" sz="2400" b="1" i="0" u="none" strike="noStrike" baseline="0" dirty="0">
                <a:solidFill>
                  <a:srgbClr val="000000"/>
                </a:solidFill>
                <a:latin typeface="MyriadPro-Bold"/>
              </a:rPr>
              <a:t>ANESTHESIA IN SPACE: Physiological Changes in Space</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Cardiovascular changes:</a:t>
            </a:r>
          </a:p>
          <a:p>
            <a:pPr lvl="1">
              <a:lnSpc>
                <a:spcPts val="2900"/>
              </a:lnSpc>
            </a:pPr>
            <a:r>
              <a:rPr lang="en-US" b="0" i="0" u="none" strike="noStrike" baseline="0" dirty="0">
                <a:solidFill>
                  <a:srgbClr val="000000"/>
                </a:solidFill>
                <a:latin typeface="Palatino"/>
              </a:rPr>
              <a:t>• Increase in LV end diastolic volume</a:t>
            </a:r>
          </a:p>
          <a:p>
            <a:pPr lvl="1">
              <a:lnSpc>
                <a:spcPts val="2900"/>
              </a:lnSpc>
            </a:pPr>
            <a:r>
              <a:rPr lang="en-US" b="0" i="0" u="none" strike="noStrike" baseline="0" dirty="0">
                <a:solidFill>
                  <a:srgbClr val="000000"/>
                </a:solidFill>
                <a:latin typeface="Palatino"/>
              </a:rPr>
              <a:t>• Paradoxical reduction in CVP due to microgravity</a:t>
            </a:r>
          </a:p>
          <a:p>
            <a:pPr lvl="1">
              <a:lnSpc>
                <a:spcPts val="2900"/>
              </a:lnSpc>
            </a:pPr>
            <a:r>
              <a:rPr lang="en-US" b="0" i="0" u="none" strike="noStrike" baseline="0" dirty="0">
                <a:solidFill>
                  <a:srgbClr val="000000"/>
                </a:solidFill>
                <a:latin typeface="Palatino"/>
              </a:rPr>
              <a:t>• Reduced LV mass due to cardiac atrophy/injury</a:t>
            </a:r>
          </a:p>
          <a:p>
            <a:pPr lvl="1">
              <a:lnSpc>
                <a:spcPts val="2900"/>
              </a:lnSpc>
            </a:pPr>
            <a:r>
              <a:rPr lang="en-US" b="0" i="0" u="none" strike="noStrike" baseline="0" dirty="0">
                <a:solidFill>
                  <a:srgbClr val="000000"/>
                </a:solidFill>
                <a:latin typeface="Palatino"/>
              </a:rPr>
              <a:t>• Central redistribution of blood</a:t>
            </a:r>
          </a:p>
          <a:p>
            <a:pPr lvl="1">
              <a:lnSpc>
                <a:spcPts val="2900"/>
              </a:lnSpc>
            </a:pPr>
            <a:r>
              <a:rPr lang="en-US" b="0" i="0" u="none" strike="noStrike" baseline="0" dirty="0">
                <a:solidFill>
                  <a:srgbClr val="000000"/>
                </a:solidFill>
                <a:latin typeface="Palatino"/>
              </a:rPr>
              <a:t>• Facial edema</a:t>
            </a:r>
          </a:p>
          <a:p>
            <a:pPr lvl="1">
              <a:lnSpc>
                <a:spcPts val="2900"/>
              </a:lnSpc>
            </a:pPr>
            <a:r>
              <a:rPr lang="en-US" b="0" i="0" u="none" strike="noStrike" baseline="0" dirty="0">
                <a:solidFill>
                  <a:srgbClr val="000000"/>
                </a:solidFill>
                <a:latin typeface="Palatino"/>
              </a:rPr>
              <a:t>• Diuresis with plasma volume depletion (</a:t>
            </a:r>
            <a:r>
              <a:rPr lang="en-US" b="0" i="0" u="none" strike="noStrike" baseline="0" dirty="0">
                <a:solidFill>
                  <a:srgbClr val="000000"/>
                </a:solidFill>
                <a:latin typeface="SymbolStd"/>
              </a:rPr>
              <a:t>≥</a:t>
            </a:r>
            <a:r>
              <a:rPr lang="en-US" b="0" i="0" u="none" strike="noStrike" baseline="0" dirty="0">
                <a:solidFill>
                  <a:srgbClr val="000000"/>
                </a:solidFill>
                <a:latin typeface="Palatino"/>
              </a:rPr>
              <a:t>20%)</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Autonomic dysfunction:</a:t>
            </a:r>
          </a:p>
          <a:p>
            <a:pPr lvl="1">
              <a:lnSpc>
                <a:spcPts val="2900"/>
              </a:lnSpc>
            </a:pPr>
            <a:r>
              <a:rPr lang="en-US" b="0" i="0" u="none" strike="noStrike" baseline="0" dirty="0">
                <a:solidFill>
                  <a:srgbClr val="000000"/>
                </a:solidFill>
                <a:latin typeface="Palatino"/>
              </a:rPr>
              <a:t>• Especially on return to earth</a:t>
            </a:r>
          </a:p>
          <a:p>
            <a:pPr lvl="1">
              <a:lnSpc>
                <a:spcPts val="2900"/>
              </a:lnSpc>
            </a:pPr>
            <a:r>
              <a:rPr lang="en-US" b="0" i="0" u="none" strike="noStrike" baseline="0" dirty="0">
                <a:solidFill>
                  <a:srgbClr val="000000"/>
                </a:solidFill>
                <a:latin typeface="Palatino"/>
              </a:rPr>
              <a:t>• Occurs due to:</a:t>
            </a:r>
          </a:p>
          <a:p>
            <a:pPr marL="1200150" lvl="2" indent="-285750">
              <a:lnSpc>
                <a:spcPts val="2900"/>
              </a:lnSpc>
              <a:buFont typeface="Wingdings" panose="05000000000000000000" pitchFamily="2" charset="2"/>
              <a:buChar char="§"/>
            </a:pPr>
            <a:r>
              <a:rPr lang="en-US" b="0" i="0" u="none" strike="noStrike" baseline="0" dirty="0">
                <a:solidFill>
                  <a:srgbClr val="000000"/>
                </a:solidFill>
                <a:latin typeface="Palatino"/>
              </a:rPr>
              <a:t>Cardiovascular deconditioning</a:t>
            </a:r>
          </a:p>
          <a:p>
            <a:pPr marL="1200150" lvl="2" indent="-285750">
              <a:lnSpc>
                <a:spcPts val="2900"/>
              </a:lnSpc>
              <a:buFont typeface="Wingdings" panose="05000000000000000000" pitchFamily="2" charset="2"/>
              <a:buChar char="§"/>
            </a:pPr>
            <a:r>
              <a:rPr lang="en-US" b="0" i="0" u="none" strike="noStrike" baseline="0" dirty="0">
                <a:solidFill>
                  <a:srgbClr val="000000"/>
                </a:solidFill>
                <a:latin typeface="Palatino"/>
              </a:rPr>
              <a:t>Reduced intravascular volume</a:t>
            </a:r>
          </a:p>
          <a:p>
            <a:pPr marL="1200150" lvl="2" indent="-285750">
              <a:lnSpc>
                <a:spcPts val="2900"/>
              </a:lnSpc>
              <a:buFont typeface="Wingdings" panose="05000000000000000000" pitchFamily="2" charset="2"/>
              <a:buChar char="§"/>
            </a:pPr>
            <a:r>
              <a:rPr lang="en-US" b="0" i="0" u="none" strike="noStrike" baseline="0" dirty="0">
                <a:solidFill>
                  <a:srgbClr val="000000"/>
                </a:solidFill>
                <a:latin typeface="Palatino"/>
              </a:rPr>
              <a:t>Increased NO expression</a:t>
            </a:r>
          </a:p>
          <a:p>
            <a:pPr marL="1200150" lvl="2" indent="-285750">
              <a:lnSpc>
                <a:spcPts val="2900"/>
              </a:lnSpc>
              <a:buFont typeface="Wingdings" panose="05000000000000000000" pitchFamily="2" charset="2"/>
              <a:buChar char="§"/>
            </a:pPr>
            <a:r>
              <a:rPr lang="en-US" b="0" i="0" u="none" strike="noStrike" baseline="0" dirty="0">
                <a:solidFill>
                  <a:srgbClr val="000000"/>
                </a:solidFill>
                <a:latin typeface="Palatino"/>
              </a:rPr>
              <a:t>Downregulation of </a:t>
            </a:r>
            <a:r>
              <a:rPr lang="el-GR" b="0" i="0" u="none" strike="noStrike" baseline="0" dirty="0">
                <a:solidFill>
                  <a:srgbClr val="000000"/>
                </a:solidFill>
                <a:latin typeface="SymbolMT"/>
              </a:rPr>
              <a:t>α</a:t>
            </a:r>
            <a:r>
              <a:rPr lang="el-GR" b="0" i="0" u="none" strike="noStrike" baseline="0" dirty="0">
                <a:solidFill>
                  <a:srgbClr val="000000"/>
                </a:solidFill>
                <a:latin typeface="Palatino"/>
              </a:rPr>
              <a:t>-</a:t>
            </a:r>
            <a:r>
              <a:rPr lang="en-US" b="0" i="0" u="none" strike="noStrike" baseline="0" dirty="0">
                <a:solidFill>
                  <a:srgbClr val="000000"/>
                </a:solidFill>
                <a:latin typeface="Palatino"/>
              </a:rPr>
              <a:t>adrenergic receptors</a:t>
            </a:r>
          </a:p>
          <a:p>
            <a:pPr marL="1200150" lvl="2" indent="-285750">
              <a:lnSpc>
                <a:spcPts val="2900"/>
              </a:lnSpc>
              <a:buFont typeface="Wingdings" panose="05000000000000000000" pitchFamily="2" charset="2"/>
              <a:buChar char="§"/>
            </a:pPr>
            <a:r>
              <a:rPr lang="en-US" b="0" i="0" u="none" strike="noStrike" baseline="0" dirty="0">
                <a:solidFill>
                  <a:srgbClr val="000000"/>
                </a:solidFill>
                <a:latin typeface="Palatino"/>
              </a:rPr>
              <a:t>Ventricular atrophy</a:t>
            </a:r>
          </a:p>
          <a:p>
            <a:pPr marL="1200150" lvl="2" indent="-285750">
              <a:lnSpc>
                <a:spcPts val="2900"/>
              </a:lnSpc>
              <a:buFont typeface="Wingdings" panose="05000000000000000000" pitchFamily="2" charset="2"/>
              <a:buChar char="§"/>
            </a:pPr>
            <a:r>
              <a:rPr lang="en-US" b="0" i="0" u="none" strike="noStrike" baseline="0" dirty="0">
                <a:solidFill>
                  <a:srgbClr val="000000"/>
                </a:solidFill>
                <a:latin typeface="Palatino"/>
              </a:rPr>
              <a:t>Changes in arterial stiffness</a:t>
            </a:r>
            <a:endParaRPr lang="en-US" dirty="0"/>
          </a:p>
        </p:txBody>
      </p:sp>
    </p:spTree>
    <p:extLst>
      <p:ext uri="{BB962C8B-B14F-4D97-AF65-F5344CB8AC3E}">
        <p14:creationId xmlns:p14="http://schemas.microsoft.com/office/powerpoint/2010/main" val="1685077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0A1578-3336-8CA4-07D0-83FFE987C58E}"/>
              </a:ext>
            </a:extLst>
          </p:cNvPr>
          <p:cNvSpPr txBox="1"/>
          <p:nvPr/>
        </p:nvSpPr>
        <p:spPr>
          <a:xfrm>
            <a:off x="323528" y="223480"/>
            <a:ext cx="8280920" cy="1920206"/>
          </a:xfrm>
          <a:prstGeom prst="rect">
            <a:avLst/>
          </a:prstGeom>
          <a:noFill/>
        </p:spPr>
        <p:txBody>
          <a:bodyPr wrap="square">
            <a:spAutoFit/>
          </a:bodyPr>
          <a:lstStyle/>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G forces:</a:t>
            </a:r>
          </a:p>
          <a:p>
            <a:pPr lvl="1">
              <a:lnSpc>
                <a:spcPts val="2900"/>
              </a:lnSpc>
            </a:pPr>
            <a:r>
              <a:rPr lang="en-US" b="0" i="0" u="none" strike="noStrike" baseline="0" dirty="0">
                <a:solidFill>
                  <a:srgbClr val="000000"/>
                </a:solidFill>
                <a:latin typeface="Palatino"/>
              </a:rPr>
              <a:t>• Increase in gravitational forces during launch as space craft accelerates to orbital speed</a:t>
            </a:r>
          </a:p>
          <a:p>
            <a:pPr lvl="1">
              <a:lnSpc>
                <a:spcPts val="2900"/>
              </a:lnSpc>
            </a:pPr>
            <a:r>
              <a:rPr lang="en-US" b="0" i="0" u="none" strike="noStrike" baseline="0" dirty="0">
                <a:solidFill>
                  <a:srgbClr val="000000"/>
                </a:solidFill>
                <a:latin typeface="Palatino"/>
              </a:rPr>
              <a:t>• Absence of gravitational stress (microgravity) during the period in space</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Neuromuscular changes: Skeletal muscle atrophy even after short missions</a:t>
            </a:r>
            <a:endParaRPr lang="en-US" dirty="0"/>
          </a:p>
        </p:txBody>
      </p:sp>
      <p:sp>
        <p:nvSpPr>
          <p:cNvPr id="8" name="TextBox 7">
            <a:extLst>
              <a:ext uri="{FF2B5EF4-FFF2-40B4-BE49-F238E27FC236}">
                <a16:creationId xmlns:a16="http://schemas.microsoft.com/office/drawing/2014/main" id="{1463423A-BDEA-457B-32C7-0974815FF7B6}"/>
              </a:ext>
            </a:extLst>
          </p:cNvPr>
          <p:cNvSpPr txBox="1"/>
          <p:nvPr/>
        </p:nvSpPr>
        <p:spPr>
          <a:xfrm>
            <a:off x="329711" y="2464579"/>
            <a:ext cx="8640960" cy="3616183"/>
          </a:xfrm>
          <a:prstGeom prst="rect">
            <a:avLst/>
          </a:prstGeom>
          <a:noFill/>
        </p:spPr>
        <p:txBody>
          <a:bodyPr wrap="square">
            <a:spAutoFit/>
          </a:bodyPr>
          <a:lstStyle/>
          <a:p>
            <a:pPr algn="l">
              <a:lnSpc>
                <a:spcPts val="4000"/>
              </a:lnSpc>
            </a:pPr>
            <a:r>
              <a:rPr lang="en-US" sz="2400" b="1" i="0" u="none" strike="noStrike" baseline="0" dirty="0">
                <a:solidFill>
                  <a:srgbClr val="000000"/>
                </a:solidFill>
                <a:latin typeface="MyriadPro-Bold"/>
              </a:rPr>
              <a:t>Technical Challenges</a:t>
            </a:r>
          </a:p>
          <a:p>
            <a:pPr algn="l">
              <a:lnSpc>
                <a:spcPts val="4000"/>
              </a:lnSpc>
            </a:pPr>
            <a:r>
              <a:rPr lang="en-US" sz="2400" b="0" i="1" u="none" strike="noStrike" baseline="0" dirty="0">
                <a:solidFill>
                  <a:srgbClr val="000000"/>
                </a:solidFill>
                <a:latin typeface="MyriadPro-It"/>
              </a:rPr>
              <a:t>Airway</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Difficult intubation due to facial edema</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Both </a:t>
            </a:r>
            <a:r>
              <a:rPr lang="en-US" sz="1800" b="0" i="0" u="none" strike="noStrike" baseline="0" dirty="0" err="1">
                <a:solidFill>
                  <a:srgbClr val="000000"/>
                </a:solidFill>
                <a:latin typeface="Palatino"/>
              </a:rPr>
              <a:t>intubator</a:t>
            </a:r>
            <a:r>
              <a:rPr lang="en-US" sz="1800" b="0" i="0" u="none" strike="noStrike" baseline="0" dirty="0">
                <a:solidFill>
                  <a:srgbClr val="000000"/>
                </a:solidFill>
                <a:latin typeface="Palatino"/>
              </a:rPr>
              <a:t> and patient to be secured</a:t>
            </a:r>
          </a:p>
          <a:p>
            <a:pPr marL="285750" indent="-285750" algn="l">
              <a:lnSpc>
                <a:spcPts val="4000"/>
              </a:lnSpc>
              <a:buFont typeface="Wingdings" panose="05000000000000000000" pitchFamily="2" charset="2"/>
              <a:buChar char="v"/>
            </a:pPr>
            <a:r>
              <a:rPr lang="en-US" sz="1800" b="0" i="0" u="none" strike="noStrike" baseline="0" dirty="0" err="1">
                <a:solidFill>
                  <a:srgbClr val="000000"/>
                </a:solidFill>
                <a:latin typeface="Palatino"/>
              </a:rPr>
              <a:t>Intubator</a:t>
            </a:r>
            <a:r>
              <a:rPr lang="en-US" sz="1800" b="0" i="0" u="none" strike="noStrike" baseline="0" dirty="0">
                <a:solidFill>
                  <a:srgbClr val="000000"/>
                </a:solidFill>
                <a:latin typeface="Palatino"/>
              </a:rPr>
              <a:t> to stabilize head of patient by holding it between knees</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Use smaller size ETT if vocal cord edema is present</a:t>
            </a:r>
          </a:p>
          <a:p>
            <a:pPr marL="285750" indent="-285750" algn="l">
              <a:lnSpc>
                <a:spcPts val="4000"/>
              </a:lnSpc>
              <a:buFont typeface="Wingdings" panose="05000000000000000000" pitchFamily="2" charset="2"/>
              <a:buChar char="v"/>
            </a:pPr>
            <a:r>
              <a:rPr lang="en-US" sz="1800" b="0" i="0" u="none" strike="noStrike" baseline="0" dirty="0">
                <a:solidFill>
                  <a:srgbClr val="000000"/>
                </a:solidFill>
                <a:latin typeface="Palatino"/>
              </a:rPr>
              <a:t>LMA, intubating LMA, cuffed oropharyngeal airway used alternatively</a:t>
            </a:r>
            <a:endParaRPr lang="en-US" dirty="0"/>
          </a:p>
        </p:txBody>
      </p:sp>
    </p:spTree>
    <p:extLst>
      <p:ext uri="{BB962C8B-B14F-4D97-AF65-F5344CB8AC3E}">
        <p14:creationId xmlns:p14="http://schemas.microsoft.com/office/powerpoint/2010/main" val="4158115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A182EC-5F2A-8611-5A3D-8700B3E3DB4C}"/>
              </a:ext>
            </a:extLst>
          </p:cNvPr>
          <p:cNvSpPr txBox="1"/>
          <p:nvPr/>
        </p:nvSpPr>
        <p:spPr>
          <a:xfrm>
            <a:off x="107504" y="260648"/>
            <a:ext cx="8640960" cy="3632213"/>
          </a:xfrm>
          <a:prstGeom prst="rect">
            <a:avLst/>
          </a:prstGeom>
          <a:noFill/>
        </p:spPr>
        <p:txBody>
          <a:bodyPr wrap="square">
            <a:spAutoFit/>
          </a:bodyPr>
          <a:lstStyle/>
          <a:p>
            <a:pPr algn="l">
              <a:lnSpc>
                <a:spcPts val="3500"/>
              </a:lnSpc>
            </a:pPr>
            <a:r>
              <a:rPr lang="en-US" sz="2400" b="0" i="1" u="none" strike="noStrike" baseline="0" dirty="0">
                <a:solidFill>
                  <a:srgbClr val="000000"/>
                </a:solidFill>
                <a:latin typeface="MyriadPro-It"/>
              </a:rPr>
              <a:t>Fluid Therapy</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Hypovolemia may not be adequately treatable due to reduced quantity of supplies.</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Air fluid interface in IV fluids generate bubbles as fluids and gases do not separate on basis of differing densities due to lack of gravity.</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Air bubbles do not rise up but remain mixed in solution</a:t>
            </a:r>
            <a:r>
              <a:rPr lang="en-US" dirty="0">
                <a:solidFill>
                  <a:srgbClr val="000000"/>
                </a:solidFill>
                <a:latin typeface="Palatino"/>
              </a:rPr>
              <a:t>.</a:t>
            </a:r>
            <a:endParaRPr lang="en-US" sz="1800" b="0" i="0" u="none" strike="noStrike" baseline="0" dirty="0">
              <a:solidFill>
                <a:srgbClr val="000000"/>
              </a:solidFill>
              <a:latin typeface="Palatino"/>
            </a:endParaRP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IV bag to be degassed before flight/removed by in-line </a:t>
            </a:r>
            <a:r>
              <a:rPr lang="en-US" sz="1800" b="0" i="0" u="none" strike="noStrike" baseline="0" dirty="0" err="1">
                <a:solidFill>
                  <a:srgbClr val="000000"/>
                </a:solidFill>
                <a:latin typeface="Palatino"/>
              </a:rPr>
              <a:t>filteration</a:t>
            </a:r>
            <a:r>
              <a:rPr lang="en-US" sz="1800" b="0" i="0" u="none" strike="noStrike" baseline="0" dirty="0">
                <a:solidFill>
                  <a:srgbClr val="000000"/>
                </a:solidFill>
                <a:latin typeface="Palatino"/>
              </a:rPr>
              <a:t> as IV fluid bags contain fluids akin to foam.</a:t>
            </a:r>
            <a:endParaRPr lang="en-US" dirty="0"/>
          </a:p>
        </p:txBody>
      </p:sp>
      <p:sp>
        <p:nvSpPr>
          <p:cNvPr id="6" name="TextBox 5">
            <a:extLst>
              <a:ext uri="{FF2B5EF4-FFF2-40B4-BE49-F238E27FC236}">
                <a16:creationId xmlns:a16="http://schemas.microsoft.com/office/drawing/2014/main" id="{7FA1420E-0CA1-7791-0CAC-2D900D8533CE}"/>
              </a:ext>
            </a:extLst>
          </p:cNvPr>
          <p:cNvSpPr txBox="1"/>
          <p:nvPr/>
        </p:nvSpPr>
        <p:spPr>
          <a:xfrm>
            <a:off x="107504" y="3933056"/>
            <a:ext cx="8496944" cy="2946769"/>
          </a:xfrm>
          <a:prstGeom prst="rect">
            <a:avLst/>
          </a:prstGeom>
          <a:noFill/>
        </p:spPr>
        <p:txBody>
          <a:bodyPr wrap="square">
            <a:spAutoFit/>
          </a:bodyPr>
          <a:lstStyle/>
          <a:p>
            <a:pPr algn="l"/>
            <a:r>
              <a:rPr lang="en-US" sz="2400" b="0" i="1" u="none" strike="noStrike" baseline="0" dirty="0">
                <a:solidFill>
                  <a:srgbClr val="000000"/>
                </a:solidFill>
                <a:latin typeface="MyriadPro-It"/>
              </a:rPr>
              <a:t>Neuromuscular Blockade</a:t>
            </a:r>
          </a:p>
          <a:p>
            <a:pPr marL="285750" indent="-285750" algn="l">
              <a:lnSpc>
                <a:spcPts val="2800"/>
              </a:lnSpc>
              <a:buFont typeface="Wingdings" panose="05000000000000000000" pitchFamily="2" charset="2"/>
              <a:buChar char="v"/>
            </a:pPr>
            <a:r>
              <a:rPr lang="en-US" sz="1800" b="0" i="0" u="none" strike="noStrike" baseline="0" dirty="0">
                <a:solidFill>
                  <a:srgbClr val="000000"/>
                </a:solidFill>
                <a:latin typeface="Palatino"/>
              </a:rPr>
              <a:t>Succinylcholine to be avoided as it may cause cardiovascular collapse.</a:t>
            </a:r>
          </a:p>
          <a:p>
            <a:pPr marL="285750" indent="-285750" algn="l">
              <a:lnSpc>
                <a:spcPts val="2800"/>
              </a:lnSpc>
              <a:buFont typeface="Wingdings" panose="05000000000000000000" pitchFamily="2" charset="2"/>
              <a:buChar char="v"/>
            </a:pPr>
            <a:r>
              <a:rPr lang="en-US" sz="1800" b="0" i="0" u="none" strike="noStrike" baseline="0" dirty="0">
                <a:solidFill>
                  <a:srgbClr val="000000"/>
                </a:solidFill>
                <a:latin typeface="Palatino"/>
              </a:rPr>
              <a:t>Disuse and skeletal muscle atrophy due to immobilization causes proliferation of extra-junctional receptors causing hyperstimulation and cardiac arrest on SCH use.</a:t>
            </a:r>
          </a:p>
          <a:p>
            <a:pPr marL="285750" indent="-285750" algn="l">
              <a:lnSpc>
                <a:spcPts val="2800"/>
              </a:lnSpc>
              <a:buFont typeface="Wingdings" panose="05000000000000000000" pitchFamily="2" charset="2"/>
              <a:buChar char="v"/>
            </a:pPr>
            <a:r>
              <a:rPr lang="en-US" sz="1800" b="0" i="0" u="none" strike="noStrike" baseline="0" dirty="0">
                <a:solidFill>
                  <a:srgbClr val="000000"/>
                </a:solidFill>
                <a:latin typeface="Palatino"/>
              </a:rPr>
              <a:t>Resistance to NDMR may occur</a:t>
            </a:r>
            <a:r>
              <a:rPr lang="en-US" dirty="0">
                <a:solidFill>
                  <a:srgbClr val="000000"/>
                </a:solidFill>
                <a:latin typeface="Palatino"/>
              </a:rPr>
              <a:t>.</a:t>
            </a:r>
            <a:endParaRPr lang="en-US" sz="1800" b="0" i="0" u="none" strike="noStrike" baseline="0" dirty="0">
              <a:solidFill>
                <a:srgbClr val="000000"/>
              </a:solidFill>
              <a:latin typeface="Palatino"/>
            </a:endParaRPr>
          </a:p>
          <a:p>
            <a:pPr marL="285750" indent="-285750" algn="l">
              <a:lnSpc>
                <a:spcPts val="2800"/>
              </a:lnSpc>
              <a:buFont typeface="Wingdings" panose="05000000000000000000" pitchFamily="2" charset="2"/>
              <a:buChar char="v"/>
            </a:pPr>
            <a:r>
              <a:rPr lang="en-US" sz="1800" b="0" i="0" u="none" strike="noStrike" baseline="0" dirty="0">
                <a:solidFill>
                  <a:srgbClr val="000000"/>
                </a:solidFill>
                <a:latin typeface="Palatino"/>
              </a:rPr>
              <a:t>Subarachnoid block: Increased risk of cardiovascular collapse due to autonomic dysfunction.</a:t>
            </a:r>
            <a:endParaRPr lang="en-US" dirty="0"/>
          </a:p>
        </p:txBody>
      </p:sp>
    </p:spTree>
    <p:extLst>
      <p:ext uri="{BB962C8B-B14F-4D97-AF65-F5344CB8AC3E}">
        <p14:creationId xmlns:p14="http://schemas.microsoft.com/office/powerpoint/2010/main" val="2855934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1A3497F-21CA-74F6-4BBC-5D745457CE7B}"/>
              </a:ext>
            </a:extLst>
          </p:cNvPr>
          <p:cNvSpPr txBox="1"/>
          <p:nvPr/>
        </p:nvSpPr>
        <p:spPr>
          <a:xfrm>
            <a:off x="34783" y="260648"/>
            <a:ext cx="8784976" cy="4840877"/>
          </a:xfrm>
          <a:prstGeom prst="rect">
            <a:avLst/>
          </a:prstGeom>
          <a:noFill/>
        </p:spPr>
        <p:txBody>
          <a:bodyPr wrap="square">
            <a:spAutoFit/>
          </a:bodyPr>
          <a:lstStyle/>
          <a:p>
            <a:pPr algn="l">
              <a:lnSpc>
                <a:spcPts val="3400"/>
              </a:lnSpc>
            </a:pPr>
            <a:r>
              <a:rPr lang="en-US" sz="2400" b="0" i="1" u="none" strike="noStrike" baseline="0" dirty="0">
                <a:solidFill>
                  <a:srgbClr val="000000"/>
                </a:solidFill>
                <a:latin typeface="MyriadPro-It"/>
              </a:rPr>
              <a:t>Vaporizers</a:t>
            </a:r>
          </a:p>
          <a:p>
            <a:pPr marL="285750" indent="-285750" algn="l">
              <a:lnSpc>
                <a:spcPts val="3400"/>
              </a:lnSpc>
              <a:buFont typeface="Wingdings" panose="05000000000000000000" pitchFamily="2" charset="2"/>
              <a:buChar char="v"/>
            </a:pPr>
            <a:r>
              <a:rPr lang="en-US" sz="1800" b="0" i="0" u="none" strike="noStrike" baseline="0" dirty="0">
                <a:solidFill>
                  <a:srgbClr val="000000"/>
                </a:solidFill>
                <a:latin typeface="Palatino"/>
              </a:rPr>
              <a:t>Devices which depend on gravity induced separation of fluids and gases malfunction.</a:t>
            </a:r>
          </a:p>
          <a:p>
            <a:pPr marL="285750" indent="-285750" algn="l">
              <a:lnSpc>
                <a:spcPts val="3400"/>
              </a:lnSpc>
              <a:buFont typeface="Wingdings" panose="05000000000000000000" pitchFamily="2" charset="2"/>
              <a:buChar char="v"/>
            </a:pPr>
            <a:r>
              <a:rPr lang="en-US" sz="1800" b="0" i="0" u="none" strike="noStrike" baseline="0" dirty="0">
                <a:solidFill>
                  <a:srgbClr val="000000"/>
                </a:solidFill>
                <a:latin typeface="Palatino"/>
              </a:rPr>
              <a:t>This is because vaporizers require gravity to confine liquids to bottom of reservoir</a:t>
            </a:r>
          </a:p>
          <a:p>
            <a:pPr algn="l">
              <a:lnSpc>
                <a:spcPts val="3400"/>
              </a:lnSpc>
            </a:pPr>
            <a:endParaRPr lang="en-US" sz="1800" b="0" i="0" u="none" strike="noStrike" baseline="0" dirty="0">
              <a:solidFill>
                <a:srgbClr val="000000"/>
              </a:solidFill>
              <a:latin typeface="Palatino"/>
            </a:endParaRPr>
          </a:p>
          <a:p>
            <a:pPr algn="l">
              <a:lnSpc>
                <a:spcPts val="3400"/>
              </a:lnSpc>
            </a:pPr>
            <a:r>
              <a:rPr lang="en-US" sz="2400" b="0" i="1" u="none" strike="noStrike" baseline="0" dirty="0">
                <a:solidFill>
                  <a:srgbClr val="000000"/>
                </a:solidFill>
                <a:latin typeface="MyriadPro-It"/>
              </a:rPr>
              <a:t>Closed Environment</a:t>
            </a:r>
          </a:p>
          <a:p>
            <a:pPr marL="285750" indent="-285750" algn="l">
              <a:lnSpc>
                <a:spcPts val="3400"/>
              </a:lnSpc>
              <a:buFont typeface="Wingdings" panose="05000000000000000000" pitchFamily="2" charset="2"/>
              <a:buChar char="v"/>
            </a:pPr>
            <a:r>
              <a:rPr lang="en-US" sz="1800" b="0" i="0" u="none" strike="noStrike" baseline="0" dirty="0">
                <a:solidFill>
                  <a:srgbClr val="000000"/>
                </a:solidFill>
                <a:latin typeface="Palatino"/>
              </a:rPr>
              <a:t>Safe use of anesthetic gases difficult in space craft.</a:t>
            </a:r>
          </a:p>
          <a:p>
            <a:pPr marL="285750" indent="-285750" algn="l">
              <a:lnSpc>
                <a:spcPts val="3400"/>
              </a:lnSpc>
              <a:buFont typeface="Wingdings" panose="05000000000000000000" pitchFamily="2" charset="2"/>
              <a:buChar char="v"/>
            </a:pPr>
            <a:r>
              <a:rPr lang="en-US" sz="1800" b="0" i="0" u="none" strike="noStrike" baseline="0" dirty="0">
                <a:solidFill>
                  <a:srgbClr val="000000"/>
                </a:solidFill>
                <a:latin typeface="Palatino"/>
              </a:rPr>
              <a:t>Drugs used in flight should not be capable of reaching crew through the closed cabinet atmosphere.</a:t>
            </a:r>
          </a:p>
          <a:p>
            <a:pPr marL="285750" indent="-285750" algn="l">
              <a:lnSpc>
                <a:spcPts val="3400"/>
              </a:lnSpc>
              <a:buFont typeface="Wingdings" panose="05000000000000000000" pitchFamily="2" charset="2"/>
              <a:buChar char="v"/>
            </a:pPr>
            <a:r>
              <a:rPr lang="en-US" sz="1800" b="0" i="0" u="none" strike="noStrike" baseline="0" dirty="0">
                <a:solidFill>
                  <a:srgbClr val="000000"/>
                </a:solidFill>
                <a:latin typeface="Palatino"/>
              </a:rPr>
              <a:t>Dumping of exhaust O</a:t>
            </a:r>
            <a:r>
              <a:rPr lang="en-US" sz="800" b="0" i="0" u="none" strike="noStrike" baseline="0" dirty="0">
                <a:solidFill>
                  <a:srgbClr val="000000"/>
                </a:solidFill>
                <a:latin typeface="Palatino"/>
              </a:rPr>
              <a:t>2 </a:t>
            </a:r>
            <a:r>
              <a:rPr lang="en-US" sz="1800" b="0" i="0" u="none" strike="noStrike" baseline="0" dirty="0">
                <a:solidFill>
                  <a:srgbClr val="000000"/>
                </a:solidFill>
                <a:latin typeface="Palatino"/>
              </a:rPr>
              <a:t>into cabin atmosphere avoided to prevent fire hazard.</a:t>
            </a:r>
          </a:p>
          <a:p>
            <a:pPr marL="285750" indent="-285750" algn="l">
              <a:lnSpc>
                <a:spcPts val="3400"/>
              </a:lnSpc>
              <a:buFont typeface="Wingdings" panose="05000000000000000000" pitchFamily="2" charset="2"/>
              <a:buChar char="v"/>
            </a:pPr>
            <a:r>
              <a:rPr lang="en-US" sz="1800" b="0" i="0" u="none" strike="noStrike" baseline="0" dirty="0">
                <a:solidFill>
                  <a:srgbClr val="000000"/>
                </a:solidFill>
                <a:latin typeface="Palatino"/>
              </a:rPr>
              <a:t>Minimum flow system for xenon may be useful.</a:t>
            </a:r>
            <a:endParaRPr lang="en-US" dirty="0"/>
          </a:p>
        </p:txBody>
      </p:sp>
    </p:spTree>
    <p:extLst>
      <p:ext uri="{BB962C8B-B14F-4D97-AF65-F5344CB8AC3E}">
        <p14:creationId xmlns:p14="http://schemas.microsoft.com/office/powerpoint/2010/main" val="3257470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B54EA8-D3E6-0459-DC6C-1C59BDBCC5D1}"/>
              </a:ext>
            </a:extLst>
          </p:cNvPr>
          <p:cNvSpPr txBox="1"/>
          <p:nvPr/>
        </p:nvSpPr>
        <p:spPr>
          <a:xfrm>
            <a:off x="422354" y="-27384"/>
            <a:ext cx="8280920" cy="1836850"/>
          </a:xfrm>
          <a:prstGeom prst="rect">
            <a:avLst/>
          </a:prstGeom>
          <a:noFill/>
        </p:spPr>
        <p:txBody>
          <a:bodyPr wrap="square">
            <a:spAutoFit/>
          </a:bodyPr>
          <a:lstStyle/>
          <a:p>
            <a:pPr algn="l">
              <a:lnSpc>
                <a:spcPts val="3500"/>
              </a:lnSpc>
            </a:pPr>
            <a:r>
              <a:rPr lang="en-US" sz="2400" b="1" i="0" u="none" strike="noStrike" baseline="0" dirty="0">
                <a:solidFill>
                  <a:srgbClr val="000000"/>
                </a:solidFill>
                <a:latin typeface="MyriadPro-Bold"/>
              </a:rPr>
              <a:t>Complications</a:t>
            </a:r>
          </a:p>
          <a:p>
            <a:pPr algn="l">
              <a:lnSpc>
                <a:spcPts val="3500"/>
              </a:lnSpc>
            </a:pPr>
            <a:r>
              <a:rPr lang="en-US" sz="2400" b="0" i="1" u="none" strike="noStrike" baseline="0" dirty="0">
                <a:solidFill>
                  <a:srgbClr val="000000"/>
                </a:solidFill>
                <a:latin typeface="MyriadPro-It"/>
              </a:rPr>
              <a:t>Nephrolithiasis and Osteoporosis</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Due to gravitational unloading.</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This causes loss of calcium from bones along with hypercalciuria.</a:t>
            </a:r>
            <a:endParaRPr lang="en-US" dirty="0"/>
          </a:p>
        </p:txBody>
      </p:sp>
      <p:sp>
        <p:nvSpPr>
          <p:cNvPr id="8" name="TextBox 7">
            <a:extLst>
              <a:ext uri="{FF2B5EF4-FFF2-40B4-BE49-F238E27FC236}">
                <a16:creationId xmlns:a16="http://schemas.microsoft.com/office/drawing/2014/main" id="{555AF1F5-E105-654A-D98B-348F0F26E5AB}"/>
              </a:ext>
            </a:extLst>
          </p:cNvPr>
          <p:cNvSpPr txBox="1"/>
          <p:nvPr/>
        </p:nvSpPr>
        <p:spPr>
          <a:xfrm>
            <a:off x="467544" y="1844824"/>
            <a:ext cx="8424936" cy="1836850"/>
          </a:xfrm>
          <a:prstGeom prst="rect">
            <a:avLst/>
          </a:prstGeom>
          <a:noFill/>
        </p:spPr>
        <p:txBody>
          <a:bodyPr wrap="square">
            <a:spAutoFit/>
          </a:bodyPr>
          <a:lstStyle/>
          <a:p>
            <a:pPr algn="l">
              <a:lnSpc>
                <a:spcPts val="3500"/>
              </a:lnSpc>
            </a:pPr>
            <a:r>
              <a:rPr lang="en-US" sz="2400" b="0" i="1" u="none" strike="noStrike" baseline="0" dirty="0">
                <a:solidFill>
                  <a:srgbClr val="000000"/>
                </a:solidFill>
                <a:latin typeface="MyriadPro-It"/>
              </a:rPr>
              <a:t>Space Motion Sickness</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GERD may occur during flight and after landing</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Dizziness, drowsiness, nausea, and vomiting</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Increased risk of aspiration</a:t>
            </a:r>
            <a:endParaRPr lang="en-US" dirty="0"/>
          </a:p>
        </p:txBody>
      </p:sp>
      <p:sp>
        <p:nvSpPr>
          <p:cNvPr id="10" name="TextBox 9">
            <a:extLst>
              <a:ext uri="{FF2B5EF4-FFF2-40B4-BE49-F238E27FC236}">
                <a16:creationId xmlns:a16="http://schemas.microsoft.com/office/drawing/2014/main" id="{2D0B13F7-F7C6-BF02-34AF-51FBB6240CE0}"/>
              </a:ext>
            </a:extLst>
          </p:cNvPr>
          <p:cNvSpPr txBox="1"/>
          <p:nvPr/>
        </p:nvSpPr>
        <p:spPr>
          <a:xfrm>
            <a:off x="467544" y="3717032"/>
            <a:ext cx="8424936" cy="3183372"/>
          </a:xfrm>
          <a:prstGeom prst="rect">
            <a:avLst/>
          </a:prstGeom>
          <a:noFill/>
        </p:spPr>
        <p:txBody>
          <a:bodyPr wrap="square">
            <a:spAutoFit/>
          </a:bodyPr>
          <a:lstStyle/>
          <a:p>
            <a:pPr algn="l">
              <a:lnSpc>
                <a:spcPts val="3500"/>
              </a:lnSpc>
            </a:pPr>
            <a:r>
              <a:rPr lang="en-US" sz="2400" b="0" i="1" u="none" strike="noStrike" baseline="0" dirty="0">
                <a:solidFill>
                  <a:srgbClr val="000000"/>
                </a:solidFill>
                <a:latin typeface="MyriadPro-It"/>
              </a:rPr>
              <a:t>Hemorrhage and Hypovolemia</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Reduced chances of bleeding</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This is because due to high surface tension of blood, it will remain on surface of wound.</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Chances of arterial bleeds spilling out still remains.</a:t>
            </a:r>
          </a:p>
          <a:p>
            <a:pPr marL="285750" indent="-285750" algn="l">
              <a:lnSpc>
                <a:spcPts val="3500"/>
              </a:lnSpc>
              <a:buFont typeface="Wingdings" panose="05000000000000000000" pitchFamily="2" charset="2"/>
              <a:buChar char="v"/>
            </a:pPr>
            <a:r>
              <a:rPr lang="en-US" sz="1800" b="0" i="0" u="none" strike="noStrike" baseline="0" dirty="0">
                <a:solidFill>
                  <a:srgbClr val="000000"/>
                </a:solidFill>
                <a:latin typeface="Palatino"/>
              </a:rPr>
              <a:t>Hypotension may be increased by preexisting volume loss and increased G forces during reentry</a:t>
            </a:r>
            <a:endParaRPr lang="en-US" dirty="0"/>
          </a:p>
        </p:txBody>
      </p:sp>
    </p:spTree>
    <p:extLst>
      <p:ext uri="{BB962C8B-B14F-4D97-AF65-F5344CB8AC3E}">
        <p14:creationId xmlns:p14="http://schemas.microsoft.com/office/powerpoint/2010/main" val="3286002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86B157-93A7-9264-E1C0-EC25F5EB3933}"/>
              </a:ext>
            </a:extLst>
          </p:cNvPr>
          <p:cNvSpPr txBox="1"/>
          <p:nvPr/>
        </p:nvSpPr>
        <p:spPr>
          <a:xfrm>
            <a:off x="323528" y="116632"/>
            <a:ext cx="8352928" cy="3405228"/>
          </a:xfrm>
          <a:prstGeom prst="rect">
            <a:avLst/>
          </a:prstGeom>
          <a:noFill/>
        </p:spPr>
        <p:txBody>
          <a:bodyPr wrap="square">
            <a:spAutoFit/>
          </a:bodyPr>
          <a:lstStyle/>
          <a:p>
            <a:pPr algn="l"/>
            <a:r>
              <a:rPr lang="en-US" sz="2400" b="1" i="1" u="none" strike="noStrike" baseline="0" dirty="0">
                <a:solidFill>
                  <a:srgbClr val="000000"/>
                </a:solidFill>
                <a:latin typeface="MyriadPro-BoldIt"/>
              </a:rPr>
              <a:t>Ebullism</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Cabin pressure in space craft is 760 mm Hg.</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That of extra-vehicular activity (EVA) space suits is 222 mm Hg.</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This reduced pressure in EVA suit increases risk of decompression sickness.</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If the suit is disrupted during EVA, astronauts ambient pressure quickly drops to zero.</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This causes generalized bubble formation called ebullism.</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Body fluid boils due to ambient pressure being lower than saturated water vapor pressure.</a:t>
            </a:r>
            <a:endParaRPr lang="en-US" dirty="0"/>
          </a:p>
        </p:txBody>
      </p:sp>
      <p:sp>
        <p:nvSpPr>
          <p:cNvPr id="8" name="TextBox 7">
            <a:extLst>
              <a:ext uri="{FF2B5EF4-FFF2-40B4-BE49-F238E27FC236}">
                <a16:creationId xmlns:a16="http://schemas.microsoft.com/office/drawing/2014/main" id="{6BB9EDA3-0E24-DADE-9E10-868EB1A81D51}"/>
              </a:ext>
            </a:extLst>
          </p:cNvPr>
          <p:cNvSpPr txBox="1"/>
          <p:nvPr/>
        </p:nvSpPr>
        <p:spPr>
          <a:xfrm>
            <a:off x="323528" y="3501008"/>
            <a:ext cx="8496944" cy="3035896"/>
          </a:xfrm>
          <a:prstGeom prst="rect">
            <a:avLst/>
          </a:prstGeom>
          <a:noFill/>
        </p:spPr>
        <p:txBody>
          <a:bodyPr wrap="square">
            <a:spAutoFit/>
          </a:bodyPr>
          <a:lstStyle/>
          <a:p>
            <a:pPr algn="l">
              <a:lnSpc>
                <a:spcPts val="2900"/>
              </a:lnSpc>
            </a:pPr>
            <a:r>
              <a:rPr lang="en-US" sz="2400" b="0" i="1" u="none" strike="noStrike" baseline="0" dirty="0">
                <a:solidFill>
                  <a:srgbClr val="000000"/>
                </a:solidFill>
                <a:latin typeface="MyriadPro-It"/>
              </a:rPr>
              <a:t>Hypoxia</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Astronauts breathe 100% oxygen in EVA suits</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Disruption of the suit causes hypoxia</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Electrolyte disturbances: Hypokalemia and hypomagnesemia common due to reduced dietary intake.</a:t>
            </a:r>
          </a:p>
          <a:p>
            <a:pPr algn="l">
              <a:lnSpc>
                <a:spcPts val="2900"/>
              </a:lnSpc>
            </a:pPr>
            <a:r>
              <a:rPr lang="en-US" sz="2400" b="0" i="1" u="none" strike="noStrike" baseline="0" dirty="0">
                <a:solidFill>
                  <a:srgbClr val="000000"/>
                </a:solidFill>
                <a:latin typeface="MyriadPro-It"/>
              </a:rPr>
              <a:t>Other Advantages</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On board diagnostic tools like remotely guided USG examination</a:t>
            </a:r>
          </a:p>
          <a:p>
            <a:pPr marL="285750" indent="-285750" algn="l">
              <a:lnSpc>
                <a:spcPts val="2900"/>
              </a:lnSpc>
              <a:buFont typeface="Wingdings" panose="05000000000000000000" pitchFamily="2" charset="2"/>
              <a:buChar char="v"/>
            </a:pPr>
            <a:r>
              <a:rPr lang="en-US" sz="1800" b="0" i="0" u="none" strike="noStrike" baseline="0" dirty="0">
                <a:solidFill>
                  <a:srgbClr val="000000"/>
                </a:solidFill>
                <a:latin typeface="Palatino"/>
              </a:rPr>
              <a:t>Remote robotic surgery substituted for on-board surgeon</a:t>
            </a:r>
            <a:endParaRPr lang="en-US" dirty="0"/>
          </a:p>
        </p:txBody>
      </p:sp>
    </p:spTree>
    <p:extLst>
      <p:ext uri="{BB962C8B-B14F-4D97-AF65-F5344CB8AC3E}">
        <p14:creationId xmlns:p14="http://schemas.microsoft.com/office/powerpoint/2010/main" val="148980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0985" y="1340768"/>
            <a:ext cx="8016875" cy="5723170"/>
          </a:xfrm>
          <a:prstGeom prst="rect">
            <a:avLst/>
          </a:prstGeom>
        </p:spPr>
        <p:txBody>
          <a:bodyPr vert="horz" wrap="square" lIns="0" tIns="12065" rIns="0" bIns="0" rtlCol="0">
            <a:spAutoFit/>
          </a:bodyPr>
          <a:lstStyle/>
          <a:p>
            <a:pPr marL="469265" marR="5080" indent="-457200">
              <a:lnSpc>
                <a:spcPct val="100000"/>
              </a:lnSpc>
              <a:spcBef>
                <a:spcPts val="95"/>
              </a:spcBef>
              <a:buClr>
                <a:srgbClr val="FFFF00"/>
              </a:buClr>
              <a:buSzPct val="83928"/>
              <a:buFont typeface="Arial" pitchFamily="34" charset="0"/>
              <a:buChar char="•"/>
              <a:tabLst>
                <a:tab pos="368935" algn="l"/>
                <a:tab pos="369570" algn="l"/>
              </a:tabLst>
            </a:pPr>
            <a:r>
              <a:rPr lang="en-GB" sz="2400" spc="-40" dirty="0">
                <a:latin typeface="Times New Roman" pitchFamily="18" charset="0"/>
                <a:cs typeface="Times New Roman" pitchFamily="18" charset="0"/>
              </a:rPr>
              <a:t>N</a:t>
            </a:r>
            <a:r>
              <a:rPr sz="2400" spc="-15" dirty="0" err="1">
                <a:latin typeface="Times New Roman" pitchFamily="18" charset="0"/>
                <a:cs typeface="Times New Roman" pitchFamily="18" charset="0"/>
              </a:rPr>
              <a:t>ormally</a:t>
            </a:r>
            <a:r>
              <a:rPr sz="2400" spc="-10" dirty="0">
                <a:latin typeface="Times New Roman" pitchFamily="18" charset="0"/>
                <a:cs typeface="Times New Roman" pitchFamily="18" charset="0"/>
              </a:rPr>
              <a:t> </a:t>
            </a:r>
            <a:r>
              <a:rPr lang="en-GB" sz="2400" spc="-10" dirty="0">
                <a:latin typeface="Times New Roman" pitchFamily="18" charset="0"/>
                <a:cs typeface="Times New Roman" pitchFamily="18" charset="0"/>
              </a:rPr>
              <a:t>,</a:t>
            </a:r>
            <a:r>
              <a:rPr sz="2400" spc="-30" dirty="0">
                <a:latin typeface="Times New Roman" pitchFamily="18" charset="0"/>
                <a:cs typeface="Times New Roman" pitchFamily="18" charset="0"/>
              </a:rPr>
              <a:t>O</a:t>
            </a:r>
            <a:r>
              <a:rPr lang="en-GB" sz="2400" spc="-30" dirty="0">
                <a:latin typeface="Times New Roman" pitchFamily="18" charset="0"/>
                <a:cs typeface="Times New Roman" pitchFamily="18" charset="0"/>
              </a:rPr>
              <a:t>2 demand is</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met </a:t>
            </a:r>
            <a:r>
              <a:rPr lang="en-GB" sz="2400" spc="-15" dirty="0">
                <a:latin typeface="Times New Roman" pitchFamily="18" charset="0"/>
                <a:cs typeface="Times New Roman" pitchFamily="18" charset="0"/>
              </a:rPr>
              <a:t>by </a:t>
            </a:r>
            <a:r>
              <a:rPr sz="2400" spc="-10" dirty="0">
                <a:latin typeface="Times New Roman" pitchFamily="18" charset="0"/>
                <a:cs typeface="Times New Roman" pitchFamily="18" charset="0"/>
              </a:rPr>
              <a:t>the </a:t>
            </a:r>
            <a:r>
              <a:rPr sz="2400" spc="-30" dirty="0">
                <a:latin typeface="Times New Roman" pitchFamily="18" charset="0"/>
                <a:cs typeface="Times New Roman" pitchFamily="18" charset="0"/>
              </a:rPr>
              <a:t>Oxygen</a:t>
            </a:r>
            <a:r>
              <a:rPr lang="en-GB"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combined </a:t>
            </a:r>
            <a:r>
              <a:rPr sz="2400" spc="-25" dirty="0">
                <a:latin typeface="Times New Roman" pitchFamily="18" charset="0"/>
                <a:cs typeface="Times New Roman" pitchFamily="18" charset="0"/>
              </a:rPr>
              <a:t>to </a:t>
            </a:r>
            <a:r>
              <a:rPr sz="2400" spc="-30" dirty="0">
                <a:latin typeface="Times New Roman" pitchFamily="18" charset="0"/>
                <a:cs typeface="Times New Roman" pitchFamily="18" charset="0"/>
              </a:rPr>
              <a:t>Hb, </a:t>
            </a:r>
            <a:r>
              <a:rPr sz="2400" spc="-10" dirty="0">
                <a:latin typeface="Times New Roman" pitchFamily="18" charset="0"/>
                <a:cs typeface="Times New Roman" pitchFamily="18" charset="0"/>
              </a:rPr>
              <a:t>which </a:t>
            </a:r>
            <a:r>
              <a:rPr sz="2400" spc="-5" dirty="0">
                <a:latin typeface="Times New Roman" pitchFamily="18" charset="0"/>
                <a:cs typeface="Times New Roman" pitchFamily="18" charset="0"/>
              </a:rPr>
              <a:t>is</a:t>
            </a:r>
            <a:r>
              <a:rPr sz="2400" spc="-480" dirty="0">
                <a:latin typeface="Times New Roman" pitchFamily="18" charset="0"/>
                <a:cs typeface="Times New Roman" pitchFamily="18" charset="0"/>
              </a:rPr>
              <a:t> </a:t>
            </a:r>
            <a:r>
              <a:rPr lang="en-GB" sz="2400" spc="-480" dirty="0">
                <a:latin typeface="Times New Roman" pitchFamily="18" charset="0"/>
                <a:cs typeface="Times New Roman" pitchFamily="18" charset="0"/>
              </a:rPr>
              <a:t> </a:t>
            </a:r>
            <a:r>
              <a:rPr sz="2400" spc="-15" dirty="0">
                <a:latin typeface="Times New Roman" pitchFamily="18" charset="0"/>
                <a:cs typeface="Times New Roman" pitchFamily="18" charset="0"/>
              </a:rPr>
              <a:t>95</a:t>
            </a:r>
            <a:r>
              <a:rPr sz="2400" spc="-5" dirty="0">
                <a:latin typeface="Times New Roman" pitchFamily="18" charset="0"/>
                <a:cs typeface="Times New Roman" pitchFamily="18" charset="0"/>
              </a:rPr>
              <a:t>%</a:t>
            </a:r>
            <a:r>
              <a:rPr sz="2400" spc="-80" dirty="0">
                <a:latin typeface="Times New Roman" pitchFamily="18" charset="0"/>
                <a:cs typeface="Times New Roman" pitchFamily="18" charset="0"/>
              </a:rPr>
              <a:t> </a:t>
            </a:r>
            <a:r>
              <a:rPr sz="2400" spc="-15" dirty="0">
                <a:latin typeface="Times New Roman" pitchFamily="18" charset="0"/>
                <a:cs typeface="Times New Roman" pitchFamily="18" charset="0"/>
              </a:rPr>
              <a:t>saturated.</a:t>
            </a:r>
            <a:endParaRPr lang="en-GB" sz="2400" spc="-15" dirty="0">
              <a:latin typeface="Times New Roman" pitchFamily="18" charset="0"/>
              <a:cs typeface="Times New Roman" pitchFamily="18" charset="0"/>
            </a:endParaRPr>
          </a:p>
          <a:p>
            <a:pPr marL="469265" marR="5080" indent="-457200">
              <a:lnSpc>
                <a:spcPct val="100000"/>
              </a:lnSpc>
              <a:spcBef>
                <a:spcPts val="95"/>
              </a:spcBef>
              <a:buClr>
                <a:srgbClr val="FFFF00"/>
              </a:buClr>
              <a:buSzPct val="83928"/>
              <a:buFont typeface="Arial" pitchFamily="34" charset="0"/>
              <a:buChar char="•"/>
              <a:tabLst>
                <a:tab pos="368935" algn="l"/>
                <a:tab pos="369570" algn="l"/>
              </a:tabLst>
            </a:pPr>
            <a:endParaRPr lang="en-GB" sz="2400" spc="-15" dirty="0">
              <a:latin typeface="Times New Roman" pitchFamily="18" charset="0"/>
              <a:cs typeface="Times New Roman" pitchFamily="18" charset="0"/>
            </a:endParaRPr>
          </a:p>
          <a:p>
            <a:pPr marL="354965" marR="278130" indent="-342900">
              <a:spcBef>
                <a:spcPts val="605"/>
              </a:spcBef>
              <a:buClr>
                <a:srgbClr val="FFFF00"/>
              </a:buClr>
              <a:buSzPct val="83928"/>
              <a:buFont typeface="Arial" pitchFamily="34" charset="0"/>
              <a:buChar char="•"/>
              <a:tabLst>
                <a:tab pos="287020" algn="l"/>
              </a:tabLst>
            </a:pPr>
            <a:r>
              <a:rPr lang="en-GB" sz="2400" spc="-40" dirty="0">
                <a:latin typeface="Times New Roman" pitchFamily="18" charset="0"/>
                <a:cs typeface="Times New Roman" pitchFamily="18" charset="0"/>
              </a:rPr>
              <a:t>Even </a:t>
            </a:r>
            <a:r>
              <a:rPr lang="en-GB" sz="2400" spc="-5" dirty="0">
                <a:latin typeface="Times New Roman" pitchFamily="18" charset="0"/>
                <a:cs typeface="Times New Roman" pitchFamily="18" charset="0"/>
              </a:rPr>
              <a:t>if </a:t>
            </a:r>
            <a:r>
              <a:rPr lang="en-GB" sz="2400" spc="-40" dirty="0">
                <a:latin typeface="Times New Roman" pitchFamily="18" charset="0"/>
                <a:cs typeface="Times New Roman" pitchFamily="18" charset="0"/>
              </a:rPr>
              <a:t>we </a:t>
            </a:r>
            <a:r>
              <a:rPr lang="en-GB" sz="2400" spc="-10" dirty="0">
                <a:latin typeface="Times New Roman" pitchFamily="18" charset="0"/>
                <a:cs typeface="Times New Roman" pitchFamily="18" charset="0"/>
              </a:rPr>
              <a:t>increase the pO2 </a:t>
            </a:r>
            <a:r>
              <a:rPr lang="en-GB" sz="2400" spc="-5" dirty="0">
                <a:latin typeface="Times New Roman" pitchFamily="18" charset="0"/>
                <a:cs typeface="Times New Roman" pitchFamily="18" charset="0"/>
              </a:rPr>
              <a:t>, </a:t>
            </a:r>
            <a:r>
              <a:rPr lang="en-GB" sz="2400" spc="-5" dirty="0" err="1">
                <a:latin typeface="Times New Roman" pitchFamily="18" charset="0"/>
                <a:cs typeface="Times New Roman" pitchFamily="18" charset="0"/>
              </a:rPr>
              <a:t>hemoglobin</a:t>
            </a:r>
            <a:r>
              <a:rPr lang="en-GB" sz="2400" spc="-375" dirty="0">
                <a:latin typeface="Times New Roman" pitchFamily="18" charset="0"/>
                <a:cs typeface="Times New Roman" pitchFamily="18" charset="0"/>
              </a:rPr>
              <a:t> </a:t>
            </a:r>
            <a:r>
              <a:rPr lang="en-GB" sz="2400" spc="-10" dirty="0">
                <a:latin typeface="Times New Roman" pitchFamily="18" charset="0"/>
                <a:cs typeface="Times New Roman" pitchFamily="18" charset="0"/>
              </a:rPr>
              <a:t>can’t  </a:t>
            </a:r>
            <a:r>
              <a:rPr lang="en-GB" sz="2400" dirty="0">
                <a:latin typeface="Times New Roman" pitchFamily="18" charset="0"/>
                <a:cs typeface="Times New Roman" pitchFamily="18" charset="0"/>
              </a:rPr>
              <a:t>carry </a:t>
            </a:r>
            <a:r>
              <a:rPr lang="en-GB" sz="2400" spc="-15" dirty="0">
                <a:latin typeface="Times New Roman" pitchFamily="18" charset="0"/>
                <a:cs typeface="Times New Roman" pitchFamily="18" charset="0"/>
              </a:rPr>
              <a:t>more </a:t>
            </a:r>
            <a:r>
              <a:rPr lang="en-GB" sz="2400" spc="-40" dirty="0">
                <a:latin typeface="Times New Roman" pitchFamily="18" charset="0"/>
                <a:cs typeface="Times New Roman" pitchFamily="18" charset="0"/>
              </a:rPr>
              <a:t>oxygen </a:t>
            </a:r>
            <a:r>
              <a:rPr lang="en-GB" sz="2400" spc="-5" dirty="0">
                <a:latin typeface="Times New Roman" pitchFamily="18" charset="0"/>
                <a:cs typeface="Times New Roman" pitchFamily="18" charset="0"/>
              </a:rPr>
              <a:t>as it is 100%</a:t>
            </a:r>
            <a:r>
              <a:rPr lang="en-GB" sz="2400" spc="-470" dirty="0">
                <a:latin typeface="Times New Roman" pitchFamily="18" charset="0"/>
                <a:cs typeface="Times New Roman" pitchFamily="18" charset="0"/>
              </a:rPr>
              <a:t>  </a:t>
            </a:r>
            <a:r>
              <a:rPr lang="en-GB" sz="2400" spc="-15" dirty="0">
                <a:latin typeface="Times New Roman" pitchFamily="18" charset="0"/>
                <a:cs typeface="Times New Roman" pitchFamily="18" charset="0"/>
              </a:rPr>
              <a:t>saturated.</a:t>
            </a:r>
            <a:endParaRPr sz="2400" dirty="0">
              <a:latin typeface="Times New Roman" pitchFamily="18" charset="0"/>
              <a:cs typeface="Times New Roman" pitchFamily="18" charset="0"/>
            </a:endParaRPr>
          </a:p>
          <a:p>
            <a:pPr marL="354965" marR="278130" indent="-342900">
              <a:lnSpc>
                <a:spcPct val="100000"/>
              </a:lnSpc>
              <a:spcBef>
                <a:spcPts val="605"/>
              </a:spcBef>
              <a:buClr>
                <a:srgbClr val="FFFF00"/>
              </a:buClr>
              <a:buSzPct val="83928"/>
              <a:buFont typeface="Arial" pitchFamily="34" charset="0"/>
              <a:buChar char="•"/>
              <a:tabLst>
                <a:tab pos="287020" algn="l"/>
              </a:tabLst>
            </a:pPr>
            <a:endParaRPr lang="en-GB" sz="2400" spc="-5" dirty="0">
              <a:latin typeface="Times New Roman" pitchFamily="18" charset="0"/>
              <a:cs typeface="Times New Roman" pitchFamily="18" charset="0"/>
            </a:endParaRPr>
          </a:p>
          <a:p>
            <a:pPr marL="354965" marR="278130" indent="-342900">
              <a:lnSpc>
                <a:spcPct val="100000"/>
              </a:lnSpc>
              <a:spcBef>
                <a:spcPts val="605"/>
              </a:spcBef>
              <a:buClr>
                <a:srgbClr val="FFFF00"/>
              </a:buClr>
              <a:buSzPct val="83928"/>
              <a:buFont typeface="Arial" pitchFamily="34" charset="0"/>
              <a:buChar char="•"/>
              <a:tabLst>
                <a:tab pos="287020" algn="l"/>
              </a:tabLst>
            </a:pPr>
            <a:r>
              <a:rPr sz="2400" spc="-5" dirty="0">
                <a:latin typeface="Times New Roman" pitchFamily="18" charset="0"/>
                <a:cs typeface="Times New Roman" pitchFamily="18" charset="0"/>
              </a:rPr>
              <a:t>100 ml </a:t>
            </a:r>
            <a:r>
              <a:rPr sz="2400" spc="-10" dirty="0">
                <a:latin typeface="Times New Roman" pitchFamily="18" charset="0"/>
                <a:cs typeface="Times New Roman" pitchFamily="18" charset="0"/>
              </a:rPr>
              <a:t>blood </a:t>
            </a:r>
            <a:r>
              <a:rPr sz="2400" spc="-5" dirty="0">
                <a:latin typeface="Times New Roman" pitchFamily="18" charset="0"/>
                <a:cs typeface="Times New Roman" pitchFamily="18" charset="0"/>
              </a:rPr>
              <a:t>carries </a:t>
            </a:r>
            <a:r>
              <a:rPr sz="2400" spc="-10" dirty="0">
                <a:latin typeface="Times New Roman" pitchFamily="18" charset="0"/>
                <a:cs typeface="Times New Roman" pitchFamily="18" charset="0"/>
              </a:rPr>
              <a:t>19 </a:t>
            </a:r>
            <a:r>
              <a:rPr sz="2400" spc="-5" dirty="0">
                <a:latin typeface="Times New Roman" pitchFamily="18" charset="0"/>
                <a:cs typeface="Times New Roman" pitchFamily="18" charset="0"/>
              </a:rPr>
              <a:t>ml O2 </a:t>
            </a:r>
            <a:r>
              <a:rPr sz="2400" spc="-10" dirty="0">
                <a:latin typeface="Times New Roman" pitchFamily="18" charset="0"/>
                <a:cs typeface="Times New Roman" pitchFamily="18" charset="0"/>
              </a:rPr>
              <a:t>combined </a:t>
            </a:r>
            <a:r>
              <a:rPr sz="2400" spc="-5" dirty="0">
                <a:latin typeface="Times New Roman" pitchFamily="18" charset="0"/>
                <a:cs typeface="Times New Roman" pitchFamily="18" charset="0"/>
              </a:rPr>
              <a:t>with</a:t>
            </a:r>
            <a:r>
              <a:rPr sz="2400" spc="-290" dirty="0">
                <a:latin typeface="Times New Roman" pitchFamily="18" charset="0"/>
                <a:cs typeface="Times New Roman" pitchFamily="18" charset="0"/>
              </a:rPr>
              <a:t> </a:t>
            </a:r>
            <a:r>
              <a:rPr sz="2400" spc="-15" dirty="0">
                <a:latin typeface="Times New Roman" pitchFamily="18" charset="0"/>
                <a:cs typeface="Times New Roman" pitchFamily="18" charset="0"/>
              </a:rPr>
              <a:t>Hb  </a:t>
            </a:r>
            <a:r>
              <a:rPr sz="2400" spc="-5" dirty="0">
                <a:latin typeface="Times New Roman" pitchFamily="18" charset="0"/>
                <a:cs typeface="Times New Roman" pitchFamily="18" charset="0"/>
              </a:rPr>
              <a:t>and 0.32 ml </a:t>
            </a:r>
            <a:r>
              <a:rPr sz="2400" spc="-20" dirty="0">
                <a:latin typeface="Times New Roman" pitchFamily="18" charset="0"/>
                <a:cs typeface="Times New Roman" pitchFamily="18" charset="0"/>
              </a:rPr>
              <a:t>dissolved </a:t>
            </a:r>
            <a:r>
              <a:rPr sz="2400" spc="-5" dirty="0">
                <a:latin typeface="Times New Roman" pitchFamily="18" charset="0"/>
                <a:cs typeface="Times New Roman" pitchFamily="18" charset="0"/>
              </a:rPr>
              <a:t>in</a:t>
            </a:r>
            <a:r>
              <a:rPr sz="2400" spc="-120" dirty="0">
                <a:latin typeface="Times New Roman" pitchFamily="18" charset="0"/>
                <a:cs typeface="Times New Roman" pitchFamily="18" charset="0"/>
              </a:rPr>
              <a:t> </a:t>
            </a:r>
            <a:r>
              <a:rPr sz="2400" spc="-5" dirty="0">
                <a:latin typeface="Times New Roman" pitchFamily="18" charset="0"/>
                <a:cs typeface="Times New Roman" pitchFamily="18" charset="0"/>
              </a:rPr>
              <a:t>plasma</a:t>
            </a:r>
            <a:r>
              <a:rPr sz="2400" spc="-35" dirty="0">
                <a:latin typeface="Times New Roman" pitchFamily="18" charset="0"/>
                <a:cs typeface="Times New Roman" pitchFamily="18" charset="0"/>
              </a:rPr>
              <a:t>.</a:t>
            </a:r>
            <a:endParaRPr lang="en-GB" sz="2400" spc="-35" dirty="0">
              <a:latin typeface="Times New Roman" pitchFamily="18" charset="0"/>
              <a:cs typeface="Times New Roman" pitchFamily="18" charset="0"/>
            </a:endParaRPr>
          </a:p>
          <a:p>
            <a:pPr marL="354965" marR="278130" indent="-342900">
              <a:lnSpc>
                <a:spcPct val="100000"/>
              </a:lnSpc>
              <a:spcBef>
                <a:spcPts val="605"/>
              </a:spcBef>
              <a:buClr>
                <a:srgbClr val="FFFF00"/>
              </a:buClr>
              <a:buSzPct val="83928"/>
              <a:buFont typeface="Arial" pitchFamily="34" charset="0"/>
              <a:buChar char="•"/>
              <a:tabLst>
                <a:tab pos="287020" algn="l"/>
              </a:tabLst>
            </a:pPr>
            <a:endParaRPr lang="en-GB" sz="2400" spc="-35" dirty="0">
              <a:latin typeface="Times New Roman" pitchFamily="18" charset="0"/>
              <a:cs typeface="Times New Roman" pitchFamily="18" charset="0"/>
            </a:endParaRPr>
          </a:p>
          <a:p>
            <a:pPr marL="354965" marR="5080" indent="-342900">
              <a:lnSpc>
                <a:spcPct val="100000"/>
              </a:lnSpc>
              <a:spcBef>
                <a:spcPts val="605"/>
              </a:spcBef>
              <a:buClr>
                <a:srgbClr val="FFFF00"/>
              </a:buClr>
              <a:buSzPct val="83928"/>
              <a:buFont typeface="Arial" pitchFamily="34" charset="0"/>
              <a:buChar char="•"/>
              <a:tabLst>
                <a:tab pos="287020" algn="l"/>
              </a:tabLst>
            </a:pPr>
            <a:r>
              <a:rPr lang="en-GB" sz="2400" spc="-20" dirty="0">
                <a:latin typeface="Times New Roman" pitchFamily="18" charset="0"/>
                <a:cs typeface="Times New Roman" pitchFamily="18" charset="0"/>
              </a:rPr>
              <a:t>Under </a:t>
            </a:r>
            <a:r>
              <a:rPr lang="en-GB" sz="2400" spc="-10" dirty="0">
                <a:latin typeface="Times New Roman" pitchFamily="18" charset="0"/>
                <a:cs typeface="Times New Roman" pitchFamily="18" charset="0"/>
              </a:rPr>
              <a:t>barometric </a:t>
            </a:r>
            <a:r>
              <a:rPr lang="en-GB" sz="2400" spc="-15" dirty="0" err="1">
                <a:latin typeface="Times New Roman" pitchFamily="18" charset="0"/>
                <a:cs typeface="Times New Roman" pitchFamily="18" charset="0"/>
              </a:rPr>
              <a:t>pressures,more</a:t>
            </a:r>
            <a:r>
              <a:rPr lang="en-GB" sz="2400" spc="-15" dirty="0">
                <a:latin typeface="Times New Roman" pitchFamily="18" charset="0"/>
                <a:cs typeface="Times New Roman" pitchFamily="18" charset="0"/>
              </a:rPr>
              <a:t> </a:t>
            </a:r>
            <a:r>
              <a:rPr lang="en-GB" sz="2400" spc="-45" dirty="0">
                <a:latin typeface="Times New Roman" pitchFamily="18" charset="0"/>
                <a:cs typeface="Times New Roman" pitchFamily="18" charset="0"/>
              </a:rPr>
              <a:t>oxygen </a:t>
            </a:r>
            <a:r>
              <a:rPr lang="en-GB" sz="2400" spc="-25" dirty="0">
                <a:latin typeface="Times New Roman" pitchFamily="18" charset="0"/>
                <a:cs typeface="Times New Roman" pitchFamily="18" charset="0"/>
              </a:rPr>
              <a:t>gets</a:t>
            </a:r>
            <a:r>
              <a:rPr lang="en-GB" sz="2400" spc="-335" dirty="0">
                <a:latin typeface="Times New Roman" pitchFamily="18" charset="0"/>
                <a:cs typeface="Times New Roman" pitchFamily="18" charset="0"/>
              </a:rPr>
              <a:t>  </a:t>
            </a:r>
            <a:r>
              <a:rPr lang="en-GB" sz="2400" spc="-20" dirty="0">
                <a:latin typeface="Times New Roman" pitchFamily="18" charset="0"/>
                <a:cs typeface="Times New Roman" pitchFamily="18" charset="0"/>
              </a:rPr>
              <a:t>dissolved  </a:t>
            </a:r>
            <a:r>
              <a:rPr lang="en-GB" sz="2400" spc="-15" dirty="0">
                <a:latin typeface="Times New Roman" pitchFamily="18" charset="0"/>
                <a:cs typeface="Times New Roman" pitchFamily="18" charset="0"/>
              </a:rPr>
              <a:t>into</a:t>
            </a:r>
            <a:r>
              <a:rPr lang="en-GB" sz="2400" spc="-145" dirty="0">
                <a:latin typeface="Times New Roman" pitchFamily="18" charset="0"/>
                <a:cs typeface="Times New Roman" pitchFamily="18" charset="0"/>
              </a:rPr>
              <a:t> </a:t>
            </a:r>
            <a:r>
              <a:rPr lang="en-GB" sz="2400" spc="-5" dirty="0" err="1">
                <a:latin typeface="Times New Roman" pitchFamily="18" charset="0"/>
                <a:cs typeface="Times New Roman" pitchFamily="18" charset="0"/>
              </a:rPr>
              <a:t>plasma</a:t>
            </a:r>
            <a:r>
              <a:rPr lang="en-GB" sz="2400" spc="-105" dirty="0" err="1">
                <a:latin typeface="Times New Roman" pitchFamily="18" charset="0"/>
                <a:cs typeface="Times New Roman" pitchFamily="18" charset="0"/>
              </a:rPr>
              <a:t>,</a:t>
            </a:r>
            <a:r>
              <a:rPr lang="en-GB" sz="2400" spc="-10" dirty="0" err="1">
                <a:latin typeface="Times New Roman" pitchFamily="18" charset="0"/>
                <a:cs typeface="Times New Roman" pitchFamily="18" charset="0"/>
              </a:rPr>
              <a:t>this</a:t>
            </a:r>
            <a:r>
              <a:rPr lang="en-GB" sz="2400" spc="-10" dirty="0">
                <a:latin typeface="Times New Roman" pitchFamily="18" charset="0"/>
                <a:cs typeface="Times New Roman" pitchFamily="18" charset="0"/>
              </a:rPr>
              <a:t> </a:t>
            </a:r>
            <a:r>
              <a:rPr lang="en-GB" sz="2400" spc="-5" dirty="0">
                <a:latin typeface="Times New Roman" pitchFamily="18" charset="0"/>
                <a:cs typeface="Times New Roman" pitchFamily="18" charset="0"/>
              </a:rPr>
              <a:t>additional O2 is almost </a:t>
            </a:r>
            <a:r>
              <a:rPr lang="en-GB" sz="2400" dirty="0">
                <a:latin typeface="Times New Roman" pitchFamily="18" charset="0"/>
                <a:cs typeface="Times New Roman" pitchFamily="18" charset="0"/>
              </a:rPr>
              <a:t>sufficient  </a:t>
            </a:r>
            <a:r>
              <a:rPr lang="en-GB" sz="2400" spc="-25" dirty="0">
                <a:latin typeface="Times New Roman" pitchFamily="18" charset="0"/>
                <a:cs typeface="Times New Roman" pitchFamily="18" charset="0"/>
              </a:rPr>
              <a:t>to</a:t>
            </a:r>
            <a:r>
              <a:rPr lang="en-GB" sz="2400" spc="-75" dirty="0">
                <a:latin typeface="Times New Roman" pitchFamily="18" charset="0"/>
                <a:cs typeface="Times New Roman" pitchFamily="18" charset="0"/>
              </a:rPr>
              <a:t> </a:t>
            </a:r>
            <a:r>
              <a:rPr lang="en-GB" sz="2400" spc="-5" dirty="0">
                <a:latin typeface="Times New Roman" pitchFamily="18" charset="0"/>
                <a:cs typeface="Times New Roman" pitchFamily="18" charset="0"/>
              </a:rPr>
              <a:t>meet</a:t>
            </a:r>
            <a:r>
              <a:rPr lang="en-GB" sz="2400" spc="-114" dirty="0">
                <a:latin typeface="Times New Roman" pitchFamily="18" charset="0"/>
                <a:cs typeface="Times New Roman" pitchFamily="18" charset="0"/>
              </a:rPr>
              <a:t> </a:t>
            </a:r>
            <a:r>
              <a:rPr lang="en-GB" sz="2400" spc="-5" dirty="0">
                <a:latin typeface="Times New Roman" pitchFamily="18" charset="0"/>
                <a:cs typeface="Times New Roman" pitchFamily="18" charset="0"/>
              </a:rPr>
              <a:t>tissue</a:t>
            </a:r>
            <a:r>
              <a:rPr lang="en-GB" sz="2400" spc="-55" dirty="0">
                <a:latin typeface="Times New Roman" pitchFamily="18" charset="0"/>
                <a:cs typeface="Times New Roman" pitchFamily="18" charset="0"/>
              </a:rPr>
              <a:t> </a:t>
            </a:r>
            <a:r>
              <a:rPr lang="en-GB" sz="2400" spc="-5" dirty="0">
                <a:latin typeface="Times New Roman" pitchFamily="18" charset="0"/>
                <a:cs typeface="Times New Roman" pitchFamily="18" charset="0"/>
              </a:rPr>
              <a:t>needs</a:t>
            </a:r>
            <a:r>
              <a:rPr lang="en-GB" sz="2400" spc="-135" dirty="0">
                <a:latin typeface="Times New Roman" pitchFamily="18" charset="0"/>
                <a:cs typeface="Times New Roman" pitchFamily="18" charset="0"/>
              </a:rPr>
              <a:t> </a:t>
            </a:r>
            <a:r>
              <a:rPr lang="en-GB" sz="2400" spc="-5" dirty="0">
                <a:latin typeface="Times New Roman" pitchFamily="18" charset="0"/>
                <a:cs typeface="Times New Roman" pitchFamily="18" charset="0"/>
              </a:rPr>
              <a:t>without</a:t>
            </a:r>
            <a:r>
              <a:rPr lang="en-GB" sz="2400" spc="-145" dirty="0">
                <a:latin typeface="Times New Roman" pitchFamily="18" charset="0"/>
                <a:cs typeface="Times New Roman" pitchFamily="18" charset="0"/>
              </a:rPr>
              <a:t> </a:t>
            </a:r>
            <a:r>
              <a:rPr lang="en-GB" sz="2400" spc="-10" dirty="0">
                <a:latin typeface="Times New Roman" pitchFamily="18" charset="0"/>
                <a:cs typeface="Times New Roman" pitchFamily="18" charset="0"/>
              </a:rPr>
              <a:t>contribution</a:t>
            </a:r>
            <a:r>
              <a:rPr lang="en-GB" sz="2400" spc="-55" dirty="0">
                <a:latin typeface="Times New Roman" pitchFamily="18" charset="0"/>
                <a:cs typeface="Times New Roman" pitchFamily="18" charset="0"/>
              </a:rPr>
              <a:t> </a:t>
            </a:r>
            <a:r>
              <a:rPr lang="en-GB" sz="2400" spc="-15" dirty="0">
                <a:latin typeface="Times New Roman" pitchFamily="18" charset="0"/>
                <a:cs typeface="Times New Roman" pitchFamily="18" charset="0"/>
              </a:rPr>
              <a:t>from</a:t>
            </a:r>
            <a:r>
              <a:rPr lang="en-GB" sz="2400" spc="-35" dirty="0">
                <a:latin typeface="Times New Roman" pitchFamily="18" charset="0"/>
                <a:cs typeface="Times New Roman" pitchFamily="18" charset="0"/>
              </a:rPr>
              <a:t> </a:t>
            </a:r>
            <a:r>
              <a:rPr lang="en-GB" sz="2400" spc="-15" dirty="0">
                <a:latin typeface="Times New Roman" pitchFamily="18" charset="0"/>
                <a:cs typeface="Times New Roman" pitchFamily="18" charset="0"/>
              </a:rPr>
              <a:t>O2  </a:t>
            </a:r>
            <a:r>
              <a:rPr lang="en-GB" sz="2400" spc="-5" dirty="0">
                <a:latin typeface="Times New Roman" pitchFamily="18" charset="0"/>
                <a:cs typeface="Times New Roman" pitchFamily="18" charset="0"/>
              </a:rPr>
              <a:t>bound </a:t>
            </a:r>
            <a:r>
              <a:rPr lang="en-GB" sz="2400" spc="-25" dirty="0">
                <a:latin typeface="Times New Roman" pitchFamily="18" charset="0"/>
                <a:cs typeface="Times New Roman" pitchFamily="18" charset="0"/>
              </a:rPr>
              <a:t>to </a:t>
            </a:r>
            <a:r>
              <a:rPr lang="en-GB" sz="2400" spc="-10" dirty="0" err="1">
                <a:latin typeface="Times New Roman" pitchFamily="18" charset="0"/>
                <a:cs typeface="Times New Roman" pitchFamily="18" charset="0"/>
              </a:rPr>
              <a:t>hemoglobin</a:t>
            </a:r>
            <a:r>
              <a:rPr lang="en-GB" sz="2400" spc="-10" dirty="0">
                <a:latin typeface="Times New Roman" pitchFamily="18" charset="0"/>
                <a:cs typeface="Times New Roman" pitchFamily="18" charset="0"/>
              </a:rPr>
              <a:t> </a:t>
            </a:r>
            <a:r>
              <a:rPr lang="en-GB" sz="2400" spc="-5" dirty="0">
                <a:latin typeface="Times New Roman" pitchFamily="18" charset="0"/>
                <a:cs typeface="Times New Roman" pitchFamily="18" charset="0"/>
              </a:rPr>
              <a:t>and is </a:t>
            </a:r>
            <a:r>
              <a:rPr lang="en-GB" sz="2400" spc="-10" dirty="0">
                <a:latin typeface="Times New Roman" pitchFamily="18" charset="0"/>
                <a:cs typeface="Times New Roman" pitchFamily="18" charset="0"/>
              </a:rPr>
              <a:t>responsible </a:t>
            </a:r>
            <a:r>
              <a:rPr lang="en-GB" sz="2400" spc="-15" dirty="0">
                <a:latin typeface="Times New Roman" pitchFamily="18" charset="0"/>
                <a:cs typeface="Times New Roman" pitchFamily="18" charset="0"/>
              </a:rPr>
              <a:t>for </a:t>
            </a:r>
            <a:r>
              <a:rPr lang="en-GB" sz="2400" spc="-10" dirty="0">
                <a:latin typeface="Times New Roman" pitchFamily="18" charset="0"/>
                <a:cs typeface="Times New Roman" pitchFamily="18" charset="0"/>
              </a:rPr>
              <a:t>the </a:t>
            </a:r>
            <a:r>
              <a:rPr lang="en-GB" sz="2400" dirty="0">
                <a:latin typeface="Times New Roman" pitchFamily="18" charset="0"/>
                <a:cs typeface="Times New Roman" pitchFamily="18" charset="0"/>
              </a:rPr>
              <a:t>beneficial </a:t>
            </a:r>
            <a:r>
              <a:rPr lang="en-GB" sz="2400" spc="-10" dirty="0">
                <a:latin typeface="Times New Roman" pitchFamily="18" charset="0"/>
                <a:cs typeface="Times New Roman" pitchFamily="18" charset="0"/>
              </a:rPr>
              <a:t>effects </a:t>
            </a:r>
            <a:r>
              <a:rPr lang="en-GB" sz="2400" spc="-5" dirty="0">
                <a:latin typeface="Times New Roman" pitchFamily="18" charset="0"/>
                <a:cs typeface="Times New Roman" pitchFamily="18" charset="0"/>
              </a:rPr>
              <a:t>of </a:t>
            </a:r>
            <a:r>
              <a:rPr lang="en-GB" sz="2400" spc="-10" dirty="0">
                <a:latin typeface="Times New Roman" pitchFamily="18" charset="0"/>
                <a:cs typeface="Times New Roman" pitchFamily="18" charset="0"/>
              </a:rPr>
              <a:t>this</a:t>
            </a:r>
            <a:r>
              <a:rPr lang="en-GB" sz="2400" spc="-300" dirty="0">
                <a:latin typeface="Times New Roman" pitchFamily="18" charset="0"/>
                <a:cs typeface="Times New Roman" pitchFamily="18" charset="0"/>
              </a:rPr>
              <a:t> </a:t>
            </a:r>
            <a:r>
              <a:rPr lang="en-GB" sz="2400" spc="-50" dirty="0">
                <a:latin typeface="Times New Roman" pitchFamily="18" charset="0"/>
                <a:cs typeface="Times New Roman" pitchFamily="18" charset="0"/>
              </a:rPr>
              <a:t>therapy.</a:t>
            </a:r>
            <a:endParaRPr lang="en-GB" sz="2400" dirty="0">
              <a:latin typeface="Times New Roman" pitchFamily="18" charset="0"/>
              <a:cs typeface="Times New Roman" pitchFamily="18" charset="0"/>
            </a:endParaRPr>
          </a:p>
          <a:p>
            <a:pPr marL="12065" marR="667385" algn="just">
              <a:lnSpc>
                <a:spcPct val="101099"/>
              </a:lnSpc>
              <a:spcBef>
                <a:spcPts val="565"/>
              </a:spcBef>
              <a:buClr>
                <a:srgbClr val="FFFF00"/>
              </a:buClr>
              <a:buSzPct val="83928"/>
              <a:tabLst>
                <a:tab pos="287020" algn="l"/>
              </a:tabLst>
            </a:pPr>
            <a:endParaRPr lang="en-GB" sz="2800" dirty="0">
              <a:latin typeface="Times New Roman" pitchFamily="18" charset="0"/>
              <a:cs typeface="Times New Roman" pitchFamily="18" charset="0"/>
            </a:endParaRPr>
          </a:p>
        </p:txBody>
      </p:sp>
      <p:sp>
        <p:nvSpPr>
          <p:cNvPr id="5" name="Title 4"/>
          <p:cNvSpPr>
            <a:spLocks noGrp="1"/>
          </p:cNvSpPr>
          <p:nvPr>
            <p:ph type="title"/>
          </p:nvPr>
        </p:nvSpPr>
        <p:spPr>
          <a:xfrm>
            <a:off x="0" y="262890"/>
            <a:ext cx="9144000" cy="677108"/>
          </a:xfrm>
        </p:spPr>
        <p:txBody>
          <a:bodyPr/>
          <a:lstStyle/>
          <a:p>
            <a:pPr algn="ctr"/>
            <a:r>
              <a:rPr lang="en-GB" sz="4400" b="1" dirty="0">
                <a:solidFill>
                  <a:srgbClr val="FFFF00"/>
                </a:solidFill>
              </a:rPr>
              <a:t>Physiology</a:t>
            </a:r>
          </a:p>
        </p:txBody>
      </p:sp>
    </p:spTree>
    <p:extLst>
      <p:ext uri="{BB962C8B-B14F-4D97-AF65-F5344CB8AC3E}">
        <p14:creationId xmlns:p14="http://schemas.microsoft.com/office/powerpoint/2010/main" val="2681978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5736" y="2492896"/>
            <a:ext cx="4968552" cy="1015663"/>
          </a:xfrm>
          <a:prstGeom prst="rect">
            <a:avLst/>
          </a:prstGeom>
          <a:noFill/>
        </p:spPr>
        <p:txBody>
          <a:bodyPr wrap="square" rtlCol="0">
            <a:spAutoFit/>
          </a:bodyPr>
          <a:lstStyle/>
          <a:p>
            <a:r>
              <a:rPr lang="en-GB" sz="6000" b="1" dirty="0">
                <a:solidFill>
                  <a:srgbClr val="FFFF00"/>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111991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2387" y="1719294"/>
            <a:ext cx="6235771" cy="505267"/>
          </a:xfrm>
          <a:prstGeom prst="rect">
            <a:avLst/>
          </a:prstGeom>
        </p:spPr>
        <p:txBody>
          <a:bodyPr vert="horz" wrap="square" lIns="0" tIns="12700" rIns="0" bIns="0" rtlCol="0">
            <a:spAutoFit/>
          </a:bodyPr>
          <a:lstStyle/>
          <a:p>
            <a:pPr marL="12700" algn="ctr">
              <a:spcBef>
                <a:spcPts val="100"/>
              </a:spcBef>
              <a:tabLst>
                <a:tab pos="4720590" algn="l"/>
              </a:tabLst>
            </a:pPr>
            <a:r>
              <a:rPr sz="3200" spc="5" dirty="0">
                <a:solidFill>
                  <a:prstClr val="black"/>
                </a:solidFill>
                <a:latin typeface="Agency FB"/>
                <a:cs typeface="Agency FB"/>
              </a:rPr>
              <a:t>C</a:t>
            </a:r>
            <a:r>
              <a:rPr sz="3200" dirty="0">
                <a:solidFill>
                  <a:prstClr val="black"/>
                </a:solidFill>
                <a:latin typeface="Agency FB"/>
                <a:cs typeface="Agency FB"/>
              </a:rPr>
              <a:t>o</a:t>
            </a:r>
            <a:r>
              <a:rPr sz="3200" spc="-15" dirty="0">
                <a:solidFill>
                  <a:prstClr val="black"/>
                </a:solidFill>
                <a:latin typeface="Agency FB"/>
                <a:cs typeface="Agency FB"/>
              </a:rPr>
              <a:t>nte</a:t>
            </a:r>
            <a:r>
              <a:rPr sz="3200" spc="-10" dirty="0">
                <a:solidFill>
                  <a:prstClr val="black"/>
                </a:solidFill>
                <a:latin typeface="Agency FB"/>
                <a:cs typeface="Agency FB"/>
              </a:rPr>
              <a:t>n</a:t>
            </a:r>
            <a:r>
              <a:rPr sz="3200" dirty="0">
                <a:solidFill>
                  <a:prstClr val="black"/>
                </a:solidFill>
                <a:latin typeface="Agency FB"/>
                <a:cs typeface="Agency FB"/>
              </a:rPr>
              <a:t>t</a:t>
            </a:r>
            <a:r>
              <a:rPr sz="3200" spc="40" dirty="0">
                <a:solidFill>
                  <a:prstClr val="black"/>
                </a:solidFill>
                <a:latin typeface="Agency FB"/>
                <a:cs typeface="Agency FB"/>
              </a:rPr>
              <a:t> </a:t>
            </a:r>
            <a:r>
              <a:rPr sz="3200" dirty="0">
                <a:solidFill>
                  <a:prstClr val="black"/>
                </a:solidFill>
                <a:latin typeface="Agency FB"/>
                <a:cs typeface="Agency FB"/>
              </a:rPr>
              <a:t>of</a:t>
            </a:r>
            <a:r>
              <a:rPr sz="3200" spc="5" dirty="0">
                <a:solidFill>
                  <a:prstClr val="black"/>
                </a:solidFill>
                <a:latin typeface="Agency FB"/>
                <a:cs typeface="Agency FB"/>
              </a:rPr>
              <a:t> </a:t>
            </a:r>
            <a:r>
              <a:rPr sz="3200" spc="-5" dirty="0">
                <a:solidFill>
                  <a:prstClr val="black"/>
                </a:solidFill>
                <a:latin typeface="Agency FB"/>
                <a:cs typeface="Agency FB"/>
              </a:rPr>
              <a:t>Oxyg</a:t>
            </a:r>
            <a:r>
              <a:rPr sz="3200" spc="-15" dirty="0">
                <a:solidFill>
                  <a:prstClr val="black"/>
                </a:solidFill>
                <a:latin typeface="Agency FB"/>
                <a:cs typeface="Agency FB"/>
              </a:rPr>
              <a:t>e</a:t>
            </a:r>
            <a:r>
              <a:rPr sz="3200" dirty="0">
                <a:solidFill>
                  <a:prstClr val="black"/>
                </a:solidFill>
                <a:latin typeface="Agency FB"/>
                <a:cs typeface="Agency FB"/>
              </a:rPr>
              <a:t>n</a:t>
            </a:r>
            <a:r>
              <a:rPr sz="3200" spc="20" dirty="0">
                <a:solidFill>
                  <a:prstClr val="black"/>
                </a:solidFill>
                <a:latin typeface="Agency FB"/>
                <a:cs typeface="Agency FB"/>
              </a:rPr>
              <a:t> </a:t>
            </a:r>
            <a:r>
              <a:rPr sz="3200" spc="-5" dirty="0">
                <a:solidFill>
                  <a:prstClr val="black"/>
                </a:solidFill>
                <a:latin typeface="Agency FB"/>
                <a:cs typeface="Agency FB"/>
              </a:rPr>
              <a:t>D</a:t>
            </a:r>
            <a:r>
              <a:rPr sz="3200" spc="5" dirty="0">
                <a:solidFill>
                  <a:prstClr val="black"/>
                </a:solidFill>
                <a:latin typeface="Agency FB"/>
                <a:cs typeface="Agency FB"/>
              </a:rPr>
              <a:t>i</a:t>
            </a:r>
            <a:r>
              <a:rPr sz="3200" spc="-5" dirty="0">
                <a:solidFill>
                  <a:prstClr val="black"/>
                </a:solidFill>
                <a:latin typeface="Agency FB"/>
                <a:cs typeface="Agency FB"/>
              </a:rPr>
              <a:t>s</a:t>
            </a:r>
            <a:r>
              <a:rPr sz="3200" dirty="0">
                <a:solidFill>
                  <a:prstClr val="black"/>
                </a:solidFill>
                <a:latin typeface="Agency FB"/>
                <a:cs typeface="Agency FB"/>
              </a:rPr>
              <a:t>sol</a:t>
            </a:r>
            <a:r>
              <a:rPr sz="3200" spc="15" dirty="0">
                <a:solidFill>
                  <a:prstClr val="black"/>
                </a:solidFill>
                <a:latin typeface="Agency FB"/>
                <a:cs typeface="Agency FB"/>
              </a:rPr>
              <a:t>v</a:t>
            </a:r>
            <a:r>
              <a:rPr sz="3200" spc="-15" dirty="0">
                <a:solidFill>
                  <a:prstClr val="black"/>
                </a:solidFill>
                <a:latin typeface="Agency FB"/>
                <a:cs typeface="Agency FB"/>
              </a:rPr>
              <a:t>e</a:t>
            </a:r>
            <a:r>
              <a:rPr sz="3200" dirty="0">
                <a:solidFill>
                  <a:prstClr val="black"/>
                </a:solidFill>
                <a:latin typeface="Agency FB"/>
                <a:cs typeface="Agency FB"/>
              </a:rPr>
              <a:t>d</a:t>
            </a:r>
            <a:r>
              <a:rPr sz="3200" spc="-5" dirty="0">
                <a:solidFill>
                  <a:prstClr val="black"/>
                </a:solidFill>
                <a:latin typeface="Agency FB"/>
                <a:cs typeface="Agency FB"/>
              </a:rPr>
              <a:t> </a:t>
            </a:r>
            <a:r>
              <a:rPr sz="3200" spc="5" dirty="0">
                <a:solidFill>
                  <a:prstClr val="black"/>
                </a:solidFill>
                <a:latin typeface="Agency FB"/>
                <a:cs typeface="Agency FB"/>
              </a:rPr>
              <a:t>i</a:t>
            </a:r>
            <a:r>
              <a:rPr sz="3200" dirty="0">
                <a:solidFill>
                  <a:prstClr val="black"/>
                </a:solidFill>
                <a:latin typeface="Agency FB"/>
                <a:cs typeface="Agency FB"/>
              </a:rPr>
              <a:t>n</a:t>
            </a:r>
            <a:r>
              <a:rPr sz="3200" spc="-5" dirty="0">
                <a:solidFill>
                  <a:prstClr val="black"/>
                </a:solidFill>
                <a:latin typeface="Agency FB"/>
                <a:cs typeface="Agency FB"/>
              </a:rPr>
              <a:t> p</a:t>
            </a:r>
            <a:r>
              <a:rPr sz="3200" spc="5" dirty="0">
                <a:solidFill>
                  <a:prstClr val="black"/>
                </a:solidFill>
                <a:latin typeface="Agency FB"/>
                <a:cs typeface="Agency FB"/>
              </a:rPr>
              <a:t>l</a:t>
            </a:r>
            <a:r>
              <a:rPr sz="3200" spc="-10" dirty="0">
                <a:solidFill>
                  <a:prstClr val="black"/>
                </a:solidFill>
                <a:latin typeface="Agency FB"/>
                <a:cs typeface="Agency FB"/>
              </a:rPr>
              <a:t>a</a:t>
            </a:r>
            <a:r>
              <a:rPr sz="3200" spc="-5" dirty="0">
                <a:solidFill>
                  <a:prstClr val="black"/>
                </a:solidFill>
                <a:latin typeface="Agency FB"/>
                <a:cs typeface="Agency FB"/>
              </a:rPr>
              <a:t>sm</a:t>
            </a:r>
            <a:r>
              <a:rPr sz="3200" dirty="0">
                <a:solidFill>
                  <a:prstClr val="black"/>
                </a:solidFill>
                <a:latin typeface="Agency FB"/>
                <a:cs typeface="Agency FB"/>
              </a:rPr>
              <a:t>a</a:t>
            </a:r>
            <a:r>
              <a:rPr sz="3200" spc="-5" dirty="0">
                <a:solidFill>
                  <a:prstClr val="black"/>
                </a:solidFill>
                <a:latin typeface="Agency FB"/>
                <a:cs typeface="Agency FB"/>
              </a:rPr>
              <a:t> </a:t>
            </a:r>
            <a:r>
              <a:rPr sz="3200" spc="15" dirty="0">
                <a:solidFill>
                  <a:prstClr val="black"/>
                </a:solidFill>
                <a:latin typeface="Agency FB"/>
                <a:cs typeface="Agency FB"/>
              </a:rPr>
              <a:t>(</a:t>
            </a:r>
            <a:r>
              <a:rPr sz="3200" spc="10" dirty="0" err="1">
                <a:solidFill>
                  <a:prstClr val="black"/>
                </a:solidFill>
                <a:latin typeface="Agency FB"/>
                <a:cs typeface="Agency FB"/>
              </a:rPr>
              <a:t>v</a:t>
            </a:r>
            <a:r>
              <a:rPr sz="3200" dirty="0" err="1">
                <a:solidFill>
                  <a:prstClr val="black"/>
                </a:solidFill>
                <a:latin typeface="Agency FB"/>
                <a:cs typeface="Agency FB"/>
              </a:rPr>
              <a:t>o</a:t>
            </a:r>
            <a:r>
              <a:rPr lang="en-GB" sz="3200" dirty="0">
                <a:solidFill>
                  <a:prstClr val="black"/>
                </a:solidFill>
                <a:latin typeface="Agency FB"/>
                <a:cs typeface="Agency FB"/>
              </a:rPr>
              <a:t>L</a:t>
            </a:r>
            <a:r>
              <a:rPr sz="3200" spc="-30" dirty="0">
                <a:solidFill>
                  <a:prstClr val="black"/>
                </a:solidFill>
                <a:latin typeface="Agency FB"/>
                <a:cs typeface="Agency FB"/>
              </a:rPr>
              <a:t>)</a:t>
            </a:r>
            <a:endParaRPr sz="3200" dirty="0">
              <a:solidFill>
                <a:prstClr val="black"/>
              </a:solidFill>
              <a:latin typeface="Agency FB"/>
              <a:cs typeface="Agency FB"/>
            </a:endParaRPr>
          </a:p>
        </p:txBody>
      </p:sp>
      <p:graphicFrame>
        <p:nvGraphicFramePr>
          <p:cNvPr id="8" name="object 8"/>
          <p:cNvGraphicFramePr>
            <a:graphicFrameLocks noGrp="1"/>
          </p:cNvGraphicFramePr>
          <p:nvPr>
            <p:extLst>
              <p:ext uri="{D42A27DB-BD31-4B8C-83A1-F6EECF244321}">
                <p14:modId xmlns:p14="http://schemas.microsoft.com/office/powerpoint/2010/main" val="4278853458"/>
              </p:ext>
            </p:extLst>
          </p:nvPr>
        </p:nvGraphicFramePr>
        <p:xfrm>
          <a:off x="1533270" y="2852936"/>
          <a:ext cx="5638800" cy="2524182"/>
        </p:xfrm>
        <a:graphic>
          <a:graphicData uri="http://schemas.openxmlformats.org/drawingml/2006/table">
            <a:tbl>
              <a:tblPr firstRow="1" bandRow="1">
                <a:tableStyleId>{2D5ABB26-0587-4C30-8999-92F81FD0307C}</a:tableStyleId>
              </a:tblPr>
              <a:tblGrid>
                <a:gridCol w="1431925">
                  <a:extLst>
                    <a:ext uri="{9D8B030D-6E8A-4147-A177-3AD203B41FA5}">
                      <a16:colId xmlns:a16="http://schemas.microsoft.com/office/drawing/2014/main" val="20000"/>
                    </a:ext>
                  </a:extLst>
                </a:gridCol>
                <a:gridCol w="2587625">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tblGrid>
              <a:tr h="476314">
                <a:tc gridSpan="3">
                  <a:txBody>
                    <a:bodyPr/>
                    <a:lstStyle/>
                    <a:p>
                      <a:pPr marL="100330" indent="0">
                        <a:lnSpc>
                          <a:spcPts val="3350"/>
                        </a:lnSpc>
                        <a:buFont typeface="Arial" pitchFamily="34" charset="0"/>
                        <a:buNone/>
                        <a:tabLst>
                          <a:tab pos="2409190" algn="l"/>
                          <a:tab pos="4237990" algn="l"/>
                        </a:tabLst>
                      </a:pPr>
                      <a:r>
                        <a:rPr lang="en-GB" sz="2400" b="1" spc="-10" dirty="0">
                          <a:latin typeface="Agency FB"/>
                          <a:cs typeface="Agency FB"/>
                        </a:rPr>
                        <a:t> total</a:t>
                      </a:r>
                      <a:r>
                        <a:rPr lang="en-GB" sz="2400" b="1" spc="-10" baseline="0" dirty="0">
                          <a:latin typeface="Agency FB"/>
                          <a:cs typeface="Agency FB"/>
                        </a:rPr>
                        <a:t> pressure</a:t>
                      </a:r>
                      <a:r>
                        <a:rPr lang="en-GB" sz="2400" b="1" spc="-10" dirty="0">
                          <a:latin typeface="Agency FB"/>
                          <a:cs typeface="Agency FB"/>
                        </a:rPr>
                        <a:t>        </a:t>
                      </a:r>
                      <a:r>
                        <a:rPr sz="2400" b="1" spc="-10" dirty="0">
                          <a:latin typeface="Agency FB"/>
                          <a:cs typeface="Agency FB"/>
                        </a:rPr>
                        <a:t>Breathing</a:t>
                      </a:r>
                      <a:r>
                        <a:rPr sz="2400" b="1" spc="40" dirty="0">
                          <a:latin typeface="Agency FB"/>
                          <a:cs typeface="Agency FB"/>
                        </a:rPr>
                        <a:t> </a:t>
                      </a:r>
                      <a:r>
                        <a:rPr sz="2400" b="1" spc="-5" dirty="0">
                          <a:latin typeface="Agency FB"/>
                          <a:cs typeface="Agency FB"/>
                        </a:rPr>
                        <a:t>Air</a:t>
                      </a:r>
                      <a:r>
                        <a:rPr lang="en-GB" sz="2400" b="1" spc="-5" dirty="0">
                          <a:latin typeface="Agency FB"/>
                          <a:cs typeface="Agency FB"/>
                        </a:rPr>
                        <a:t> %</a:t>
                      </a:r>
                      <a:r>
                        <a:rPr sz="2400" b="1" spc="-5" dirty="0">
                          <a:latin typeface="Agency FB"/>
                          <a:cs typeface="Agency FB"/>
                        </a:rPr>
                        <a:t>	</a:t>
                      </a:r>
                      <a:r>
                        <a:rPr sz="2400" b="1" spc="-10" dirty="0">
                          <a:latin typeface="Agency FB"/>
                          <a:cs typeface="Agency FB"/>
                        </a:rPr>
                        <a:t>100</a:t>
                      </a:r>
                      <a:r>
                        <a:rPr sz="2400" b="1" spc="-55" dirty="0">
                          <a:latin typeface="Agency FB"/>
                          <a:cs typeface="Agency FB"/>
                        </a:rPr>
                        <a:t> </a:t>
                      </a:r>
                      <a:r>
                        <a:rPr sz="2400" b="1" spc="-105" dirty="0">
                          <a:latin typeface="Agency FB"/>
                          <a:cs typeface="Agency FB"/>
                        </a:rPr>
                        <a:t>Oxygen</a:t>
                      </a:r>
                      <a:endParaRPr sz="2400" dirty="0">
                        <a:latin typeface="Agency FB"/>
                        <a:cs typeface="Agency FB"/>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626612">
                <a:tc>
                  <a:txBody>
                    <a:bodyPr/>
                    <a:lstStyle/>
                    <a:p>
                      <a:pPr marL="31115" indent="0">
                        <a:lnSpc>
                          <a:spcPts val="2685"/>
                        </a:lnSpc>
                        <a:buClr>
                          <a:srgbClr val="D5903C"/>
                        </a:buClr>
                        <a:buSzPct val="85416"/>
                        <a:buFont typeface="Wingdings 2"/>
                        <a:buNone/>
                        <a:tabLst>
                          <a:tab pos="306070" algn="l"/>
                          <a:tab pos="306705" algn="l"/>
                        </a:tabLst>
                      </a:pPr>
                      <a:r>
                        <a:rPr lang="en-GB" sz="2400" dirty="0">
                          <a:solidFill>
                            <a:srgbClr val="FF0000"/>
                          </a:solidFill>
                          <a:latin typeface="Constantia"/>
                          <a:cs typeface="Constantia"/>
                        </a:rPr>
                        <a:t>1</a:t>
                      </a:r>
                      <a:endParaRPr sz="2400" dirty="0">
                        <a:solidFill>
                          <a:srgbClr val="FF0000"/>
                        </a:solidFill>
                        <a:latin typeface="Constantia"/>
                        <a:cs typeface="Constantia"/>
                      </a:endParaRPr>
                    </a:p>
                  </a:txBody>
                  <a:tcPr marL="0" marR="0" marT="0" marB="0"/>
                </a:tc>
                <a:tc>
                  <a:txBody>
                    <a:bodyPr/>
                    <a:lstStyle/>
                    <a:p>
                      <a:pPr marL="977900">
                        <a:lnSpc>
                          <a:spcPts val="2685"/>
                        </a:lnSpc>
                      </a:pPr>
                      <a:r>
                        <a:rPr sz="2400" dirty="0">
                          <a:solidFill>
                            <a:srgbClr val="FF0000"/>
                          </a:solidFill>
                          <a:latin typeface="Constantia"/>
                          <a:cs typeface="Constantia"/>
                        </a:rPr>
                        <a:t>0.32</a:t>
                      </a:r>
                    </a:p>
                  </a:txBody>
                  <a:tcPr marL="0" marR="0" marT="0" marB="0"/>
                </a:tc>
                <a:tc>
                  <a:txBody>
                    <a:bodyPr/>
                    <a:lstStyle/>
                    <a:p>
                      <a:pPr marL="219075">
                        <a:lnSpc>
                          <a:spcPts val="2685"/>
                        </a:lnSpc>
                      </a:pPr>
                      <a:r>
                        <a:rPr sz="2400" spc="-5" dirty="0">
                          <a:solidFill>
                            <a:srgbClr val="FF0000"/>
                          </a:solidFill>
                          <a:latin typeface="Constantia"/>
                          <a:cs typeface="Constantia"/>
                        </a:rPr>
                        <a:t>2.09</a:t>
                      </a:r>
                      <a:endParaRPr sz="2400">
                        <a:solidFill>
                          <a:srgbClr val="FF0000"/>
                        </a:solidFill>
                        <a:latin typeface="Constantia"/>
                        <a:cs typeface="Constantia"/>
                      </a:endParaRPr>
                    </a:p>
                  </a:txBody>
                  <a:tcPr marL="0" marR="0" marT="0" marB="0"/>
                </a:tc>
                <a:extLst>
                  <a:ext uri="{0D108BD9-81ED-4DB2-BD59-A6C34878D82A}">
                    <a16:rowId xmlns:a16="http://schemas.microsoft.com/office/drawing/2014/main" val="10001"/>
                  </a:ext>
                </a:extLst>
              </a:tr>
              <a:tr h="845947">
                <a:tc>
                  <a:txBody>
                    <a:bodyPr/>
                    <a:lstStyle/>
                    <a:p>
                      <a:pPr marL="31115" indent="0">
                        <a:lnSpc>
                          <a:spcPct val="100000"/>
                        </a:lnSpc>
                        <a:spcBef>
                          <a:spcPts val="1530"/>
                        </a:spcBef>
                        <a:buClr>
                          <a:srgbClr val="D5903C"/>
                        </a:buClr>
                        <a:buSzPct val="85416"/>
                        <a:buFont typeface="Wingdings 2"/>
                        <a:buNone/>
                        <a:tabLst>
                          <a:tab pos="306070" algn="l"/>
                          <a:tab pos="306705" algn="l"/>
                        </a:tabLst>
                      </a:pPr>
                      <a:r>
                        <a:rPr sz="2400" dirty="0">
                          <a:solidFill>
                            <a:srgbClr val="FF0000"/>
                          </a:solidFill>
                          <a:latin typeface="Constantia"/>
                          <a:cs typeface="Constantia"/>
                        </a:rPr>
                        <a:t>2</a:t>
                      </a:r>
                    </a:p>
                  </a:txBody>
                  <a:tcPr marL="0" marR="0" marT="194310" marB="0"/>
                </a:tc>
                <a:tc>
                  <a:txBody>
                    <a:bodyPr/>
                    <a:lstStyle/>
                    <a:p>
                      <a:pPr marL="977900">
                        <a:lnSpc>
                          <a:spcPct val="100000"/>
                        </a:lnSpc>
                        <a:spcBef>
                          <a:spcPts val="1530"/>
                        </a:spcBef>
                      </a:pPr>
                      <a:r>
                        <a:rPr sz="2400" dirty="0">
                          <a:solidFill>
                            <a:srgbClr val="FF0000"/>
                          </a:solidFill>
                          <a:latin typeface="Constantia"/>
                          <a:cs typeface="Constantia"/>
                        </a:rPr>
                        <a:t>0.81</a:t>
                      </a:r>
                    </a:p>
                  </a:txBody>
                  <a:tcPr marL="0" marR="0" marT="194310" marB="0"/>
                </a:tc>
                <a:tc>
                  <a:txBody>
                    <a:bodyPr/>
                    <a:lstStyle/>
                    <a:p>
                      <a:pPr marL="219075">
                        <a:lnSpc>
                          <a:spcPct val="100000"/>
                        </a:lnSpc>
                        <a:spcBef>
                          <a:spcPts val="1530"/>
                        </a:spcBef>
                      </a:pPr>
                      <a:r>
                        <a:rPr sz="2400" spc="-5" dirty="0">
                          <a:solidFill>
                            <a:srgbClr val="FF0000"/>
                          </a:solidFill>
                          <a:latin typeface="Constantia"/>
                          <a:cs typeface="Constantia"/>
                        </a:rPr>
                        <a:t>4.44</a:t>
                      </a:r>
                      <a:endParaRPr sz="2400">
                        <a:solidFill>
                          <a:srgbClr val="FF0000"/>
                        </a:solidFill>
                        <a:latin typeface="Constantia"/>
                        <a:cs typeface="Constantia"/>
                      </a:endParaRPr>
                    </a:p>
                  </a:txBody>
                  <a:tcPr marL="0" marR="0" marT="194310" marB="0"/>
                </a:tc>
                <a:extLst>
                  <a:ext uri="{0D108BD9-81ED-4DB2-BD59-A6C34878D82A}">
                    <a16:rowId xmlns:a16="http://schemas.microsoft.com/office/drawing/2014/main" val="10002"/>
                  </a:ext>
                </a:extLst>
              </a:tr>
              <a:tr h="575309">
                <a:tc>
                  <a:txBody>
                    <a:bodyPr/>
                    <a:lstStyle/>
                    <a:p>
                      <a:pPr marL="31115" indent="0">
                        <a:lnSpc>
                          <a:spcPct val="100000"/>
                        </a:lnSpc>
                        <a:spcBef>
                          <a:spcPts val="1530"/>
                        </a:spcBef>
                        <a:buClr>
                          <a:srgbClr val="D5903C"/>
                        </a:buClr>
                        <a:buSzPct val="85416"/>
                        <a:buFont typeface="Wingdings 2"/>
                        <a:buNone/>
                        <a:tabLst>
                          <a:tab pos="306070" algn="l"/>
                          <a:tab pos="306705" algn="l"/>
                        </a:tabLst>
                      </a:pPr>
                      <a:r>
                        <a:rPr sz="2400" dirty="0">
                          <a:solidFill>
                            <a:srgbClr val="FF0000"/>
                          </a:solidFill>
                          <a:latin typeface="Constantia"/>
                          <a:cs typeface="Constantia"/>
                        </a:rPr>
                        <a:t>3</a:t>
                      </a:r>
                    </a:p>
                  </a:txBody>
                  <a:tcPr marL="0" marR="0" marT="194310" marB="0"/>
                </a:tc>
                <a:tc>
                  <a:txBody>
                    <a:bodyPr/>
                    <a:lstStyle/>
                    <a:p>
                      <a:pPr marL="977900">
                        <a:lnSpc>
                          <a:spcPct val="100000"/>
                        </a:lnSpc>
                        <a:spcBef>
                          <a:spcPts val="1530"/>
                        </a:spcBef>
                      </a:pPr>
                      <a:r>
                        <a:rPr sz="2400" dirty="0">
                          <a:solidFill>
                            <a:srgbClr val="FF0000"/>
                          </a:solidFill>
                          <a:latin typeface="Constantia"/>
                          <a:cs typeface="Constantia"/>
                        </a:rPr>
                        <a:t>1.31</a:t>
                      </a:r>
                    </a:p>
                  </a:txBody>
                  <a:tcPr marL="0" marR="0" marT="194310" marB="0"/>
                </a:tc>
                <a:tc>
                  <a:txBody>
                    <a:bodyPr/>
                    <a:lstStyle/>
                    <a:p>
                      <a:pPr marL="219075">
                        <a:lnSpc>
                          <a:spcPct val="100000"/>
                        </a:lnSpc>
                        <a:spcBef>
                          <a:spcPts val="1530"/>
                        </a:spcBef>
                      </a:pPr>
                      <a:r>
                        <a:rPr sz="2400" spc="-5" dirty="0">
                          <a:solidFill>
                            <a:srgbClr val="FF0000"/>
                          </a:solidFill>
                          <a:latin typeface="Constantia"/>
                          <a:cs typeface="Constantia"/>
                        </a:rPr>
                        <a:t>6.80</a:t>
                      </a:r>
                      <a:endParaRPr sz="2400" dirty="0">
                        <a:solidFill>
                          <a:srgbClr val="FF0000"/>
                        </a:solidFill>
                        <a:latin typeface="Constantia"/>
                        <a:cs typeface="Constantia"/>
                      </a:endParaRPr>
                    </a:p>
                  </a:txBody>
                  <a:tcPr marL="0" marR="0" marT="194310" marB="0"/>
                </a:tc>
                <a:extLst>
                  <a:ext uri="{0D108BD9-81ED-4DB2-BD59-A6C34878D82A}">
                    <a16:rowId xmlns:a16="http://schemas.microsoft.com/office/drawing/2014/main" val="10003"/>
                  </a:ext>
                </a:extLst>
              </a:tr>
            </a:tbl>
          </a:graphicData>
        </a:graphic>
      </p:graphicFrame>
      <p:sp>
        <p:nvSpPr>
          <p:cNvPr id="5" name="Title 4"/>
          <p:cNvSpPr>
            <a:spLocks noGrp="1"/>
          </p:cNvSpPr>
          <p:nvPr>
            <p:ph type="title"/>
          </p:nvPr>
        </p:nvSpPr>
        <p:spPr>
          <a:xfrm>
            <a:off x="107504" y="262890"/>
            <a:ext cx="8856984" cy="677108"/>
          </a:xfrm>
        </p:spPr>
        <p:txBody>
          <a:bodyPr/>
          <a:lstStyle/>
          <a:p>
            <a:pPr algn="ctr"/>
            <a:r>
              <a:rPr lang="en-GB" sz="4400" b="1" dirty="0">
                <a:solidFill>
                  <a:srgbClr val="FFFF00"/>
                </a:solidFill>
              </a:rPr>
              <a:t>Effect of Pressure On Arterial O2</a:t>
            </a:r>
          </a:p>
        </p:txBody>
      </p:sp>
    </p:spTree>
    <p:extLst>
      <p:ext uri="{BB962C8B-B14F-4D97-AF65-F5344CB8AC3E}">
        <p14:creationId xmlns:p14="http://schemas.microsoft.com/office/powerpoint/2010/main" val="148826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55576" y="1556792"/>
            <a:ext cx="7910830" cy="4292842"/>
          </a:xfrm>
          <a:prstGeom prst="rect">
            <a:avLst/>
          </a:prstGeom>
        </p:spPr>
        <p:txBody>
          <a:bodyPr vert="horz" wrap="square" lIns="0" tIns="12065" rIns="0" bIns="0" rtlCol="0">
            <a:spAutoFit/>
          </a:bodyPr>
          <a:lstStyle/>
          <a:p>
            <a:pPr marL="12065" marR="5080">
              <a:spcBef>
                <a:spcPts val="95"/>
              </a:spcBef>
              <a:tabLst>
                <a:tab pos="424815" algn="l"/>
                <a:tab pos="6355715" algn="l"/>
              </a:tabLst>
            </a:pPr>
            <a:r>
              <a:rPr sz="2400" spc="-5" dirty="0">
                <a:solidFill>
                  <a:srgbClr val="FF0000"/>
                </a:solidFill>
                <a:latin typeface="Times New Roman" pitchFamily="18" charset="0"/>
                <a:cs typeface="Times New Roman" pitchFamily="18" charset="0"/>
              </a:rPr>
              <a:t>Oxygenation of Ischemic, </a:t>
            </a:r>
            <a:r>
              <a:rPr sz="2400" spc="-10" dirty="0">
                <a:solidFill>
                  <a:srgbClr val="FF0000"/>
                </a:solidFill>
                <a:latin typeface="Times New Roman" pitchFamily="18" charset="0"/>
                <a:cs typeface="Times New Roman" pitchFamily="18" charset="0"/>
              </a:rPr>
              <a:t>Hypoxic </a:t>
            </a:r>
            <a:r>
              <a:rPr sz="2400" spc="-5" dirty="0">
                <a:solidFill>
                  <a:srgbClr val="FF0000"/>
                </a:solidFill>
                <a:latin typeface="Times New Roman" pitchFamily="18" charset="0"/>
                <a:cs typeface="Times New Roman" pitchFamily="18" charset="0"/>
              </a:rPr>
              <a:t>Tissue</a:t>
            </a:r>
            <a:r>
              <a:rPr lang="en-GB" sz="2400" spc="-5" dirty="0">
                <a:solidFill>
                  <a:srgbClr val="FF0000"/>
                </a:solidFill>
                <a:latin typeface="Times New Roman" pitchFamily="18" charset="0"/>
                <a:cs typeface="Times New Roman" pitchFamily="18" charset="0"/>
              </a:rPr>
              <a:t>:</a:t>
            </a:r>
            <a:endParaRPr lang="en-GB" sz="2400" spc="-5" dirty="0">
              <a:latin typeface="Times New Roman" pitchFamily="18" charset="0"/>
              <a:cs typeface="Times New Roman" pitchFamily="18" charset="0"/>
            </a:endParaRPr>
          </a:p>
          <a:p>
            <a:pPr marL="12065" marR="5080">
              <a:spcBef>
                <a:spcPts val="95"/>
              </a:spcBef>
              <a:tabLst>
                <a:tab pos="424815" algn="l"/>
                <a:tab pos="6355715" algn="l"/>
              </a:tabLst>
            </a:pP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HBO  </a:t>
            </a:r>
            <a:r>
              <a:rPr sz="2400" spc="-5" dirty="0">
                <a:latin typeface="Times New Roman" pitchFamily="18" charset="0"/>
                <a:cs typeface="Times New Roman" pitchFamily="18" charset="0"/>
              </a:rPr>
              <a:t>increases plasma and tissue </a:t>
            </a:r>
            <a:r>
              <a:rPr sz="2400" spc="-10" dirty="0">
                <a:latin typeface="Times New Roman" pitchFamily="18" charset="0"/>
                <a:cs typeface="Times New Roman" pitchFamily="18" charset="0"/>
              </a:rPr>
              <a:t>oxygen tensions </a:t>
            </a:r>
            <a:r>
              <a:rPr sz="2400" spc="-5" dirty="0">
                <a:latin typeface="Times New Roman" pitchFamily="18" charset="0"/>
                <a:cs typeface="Times New Roman" pitchFamily="18" charset="0"/>
              </a:rPr>
              <a:t>10  </a:t>
            </a:r>
            <a:r>
              <a:rPr sz="2400" spc="-10" dirty="0">
                <a:latin typeface="Times New Roman" pitchFamily="18" charset="0"/>
                <a:cs typeface="Times New Roman" pitchFamily="18" charset="0"/>
              </a:rPr>
              <a:t>times which </a:t>
            </a:r>
            <a:r>
              <a:rPr sz="2400" spc="-5" dirty="0">
                <a:latin typeface="Times New Roman" pitchFamily="18" charset="0"/>
                <a:cs typeface="Times New Roman" pitchFamily="18" charset="0"/>
              </a:rPr>
              <a:t>helps tissues</a:t>
            </a:r>
            <a:r>
              <a:rPr sz="2400" spc="60" dirty="0">
                <a:latin typeface="Times New Roman" pitchFamily="18" charset="0"/>
                <a:cs typeface="Times New Roman" pitchFamily="18" charset="0"/>
              </a:rPr>
              <a:t> </a:t>
            </a:r>
            <a:r>
              <a:rPr sz="2400" spc="-5" dirty="0">
                <a:latin typeface="Times New Roman" pitchFamily="18" charset="0"/>
                <a:cs typeface="Times New Roman" pitchFamily="18" charset="0"/>
              </a:rPr>
              <a:t>to</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maintain</a:t>
            </a:r>
            <a:r>
              <a:rPr lang="en-GB" sz="2400" spc="-5" dirty="0">
                <a:latin typeface="Times New Roman" pitchFamily="18" charset="0"/>
                <a:cs typeface="Times New Roman" pitchFamily="18" charset="0"/>
              </a:rPr>
              <a:t> </a:t>
            </a:r>
            <a:r>
              <a:rPr sz="2400" spc="-10" dirty="0">
                <a:latin typeface="Times New Roman" pitchFamily="18" charset="0"/>
                <a:cs typeface="Times New Roman" pitchFamily="18" charset="0"/>
              </a:rPr>
              <a:t>tissue  viability</a:t>
            </a:r>
            <a:r>
              <a:rPr lang="en-GB" sz="2400" spc="-10" dirty="0">
                <a:latin typeface="Times New Roman" pitchFamily="18" charset="0"/>
                <a:cs typeface="Times New Roman" pitchFamily="18" charset="0"/>
              </a:rPr>
              <a:t>.</a:t>
            </a:r>
          </a:p>
          <a:p>
            <a:pPr marL="12065" marR="5080">
              <a:spcBef>
                <a:spcPts val="95"/>
              </a:spcBef>
              <a:tabLst>
                <a:tab pos="424815" algn="l"/>
                <a:tab pos="6355715" algn="l"/>
              </a:tabLst>
            </a:pPr>
            <a:endParaRPr lang="en-GB" sz="2400" dirty="0">
              <a:latin typeface="Times New Roman" pitchFamily="18" charset="0"/>
              <a:cs typeface="Times New Roman" pitchFamily="18" charset="0"/>
            </a:endParaRPr>
          </a:p>
          <a:p>
            <a:pPr marL="12065" marR="5080">
              <a:spcBef>
                <a:spcPts val="95"/>
              </a:spcBef>
              <a:tabLst>
                <a:tab pos="424815" algn="l"/>
                <a:tab pos="6355715" algn="l"/>
              </a:tabLst>
            </a:pPr>
            <a:r>
              <a:rPr sz="2400" spc="-5" dirty="0">
                <a:solidFill>
                  <a:srgbClr val="FF0000"/>
                </a:solidFill>
                <a:latin typeface="Times New Roman" pitchFamily="18" charset="0"/>
                <a:cs typeface="Times New Roman" pitchFamily="18" charset="0"/>
              </a:rPr>
              <a:t>Neutrophil </a:t>
            </a:r>
            <a:r>
              <a:rPr sz="2400" spc="-10" dirty="0">
                <a:solidFill>
                  <a:srgbClr val="FF0000"/>
                </a:solidFill>
                <a:latin typeface="Times New Roman" pitchFamily="18" charset="0"/>
                <a:cs typeface="Times New Roman" pitchFamily="18" charset="0"/>
              </a:rPr>
              <a:t>Oxidative </a:t>
            </a:r>
            <a:r>
              <a:rPr sz="2400" spc="-5" dirty="0">
                <a:solidFill>
                  <a:srgbClr val="FF0000"/>
                </a:solidFill>
                <a:latin typeface="Times New Roman" pitchFamily="18" charset="0"/>
                <a:cs typeface="Times New Roman" pitchFamily="18" charset="0"/>
              </a:rPr>
              <a:t>Killing</a:t>
            </a:r>
            <a:r>
              <a:rPr lang="en-GB" sz="2400" spc="-5" dirty="0">
                <a:solidFill>
                  <a:srgbClr val="FF0000"/>
                </a:solidFill>
                <a:latin typeface="Times New Roman" pitchFamily="18" charset="0"/>
                <a:cs typeface="Times New Roman" pitchFamily="18" charset="0"/>
              </a:rPr>
              <a:t>:</a:t>
            </a:r>
            <a:endParaRPr lang="en-GB" sz="2400" spc="-5" dirty="0">
              <a:latin typeface="Times New Roman" pitchFamily="18" charset="0"/>
              <a:cs typeface="Times New Roman" pitchFamily="18" charset="0"/>
            </a:endParaRPr>
          </a:p>
          <a:p>
            <a:pPr marL="12065" marR="5080">
              <a:spcBef>
                <a:spcPts val="95"/>
              </a:spcBef>
              <a:tabLst>
                <a:tab pos="424815" algn="l"/>
                <a:tab pos="6355715" algn="l"/>
              </a:tabLst>
            </a:pPr>
            <a:r>
              <a:rPr sz="2400" spc="-5" dirty="0">
                <a:latin typeface="Times New Roman" pitchFamily="18" charset="0"/>
                <a:cs typeface="Times New Roman" pitchFamily="18" charset="0"/>
              </a:rPr>
              <a:t>Neutrophils </a:t>
            </a:r>
            <a:r>
              <a:rPr sz="2400" spc="-10" dirty="0">
                <a:latin typeface="Times New Roman" pitchFamily="18" charset="0"/>
                <a:cs typeface="Times New Roman" pitchFamily="18" charset="0"/>
              </a:rPr>
              <a:t>regain  ability </a:t>
            </a:r>
            <a:r>
              <a:rPr sz="2400" spc="-5" dirty="0">
                <a:latin typeface="Times New Roman" pitchFamily="18" charset="0"/>
                <a:cs typeface="Times New Roman" pitchFamily="18" charset="0"/>
              </a:rPr>
              <a:t>to kill bacteria by </a:t>
            </a:r>
            <a:r>
              <a:rPr sz="2400" spc="-10" dirty="0">
                <a:latin typeface="Times New Roman" pitchFamily="18" charset="0"/>
                <a:cs typeface="Times New Roman" pitchFamily="18" charset="0"/>
              </a:rPr>
              <a:t>generation </a:t>
            </a:r>
            <a:r>
              <a:rPr sz="2400" spc="-5" dirty="0">
                <a:latin typeface="Times New Roman" pitchFamily="18" charset="0"/>
                <a:cs typeface="Times New Roman" pitchFamily="18" charset="0"/>
              </a:rPr>
              <a:t>of </a:t>
            </a:r>
            <a:r>
              <a:rPr sz="2400" spc="-10" dirty="0">
                <a:latin typeface="Times New Roman" pitchFamily="18" charset="0"/>
                <a:cs typeface="Times New Roman" pitchFamily="18" charset="0"/>
              </a:rPr>
              <a:t>oxygen  </a:t>
            </a:r>
            <a:r>
              <a:rPr sz="2400" spc="-5" dirty="0">
                <a:latin typeface="Times New Roman" pitchFamily="18" charset="0"/>
                <a:cs typeface="Times New Roman" pitchFamily="18" charset="0"/>
              </a:rPr>
              <a:t>dependent </a:t>
            </a:r>
            <a:r>
              <a:rPr sz="2400" spc="-10" dirty="0" err="1">
                <a:latin typeface="Times New Roman" pitchFamily="18" charset="0"/>
                <a:cs typeface="Times New Roman" pitchFamily="18" charset="0"/>
              </a:rPr>
              <a:t>superoxides</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and</a:t>
            </a:r>
            <a:r>
              <a:rPr sz="2400" spc="55" dirty="0">
                <a:latin typeface="Times New Roman" pitchFamily="18" charset="0"/>
                <a:cs typeface="Times New Roman" pitchFamily="18" charset="0"/>
              </a:rPr>
              <a:t> </a:t>
            </a:r>
            <a:r>
              <a:rPr sz="2400" spc="-10" dirty="0">
                <a:latin typeface="Times New Roman" pitchFamily="18" charset="0"/>
                <a:cs typeface="Times New Roman" pitchFamily="18" charset="0"/>
              </a:rPr>
              <a:t>peroxides.</a:t>
            </a:r>
            <a:endParaRPr lang="en-GB" sz="2400" spc="-10" dirty="0">
              <a:latin typeface="Times New Roman" pitchFamily="18" charset="0"/>
              <a:cs typeface="Times New Roman" pitchFamily="18" charset="0"/>
            </a:endParaRPr>
          </a:p>
          <a:p>
            <a:pPr marL="12065" marR="5080">
              <a:spcBef>
                <a:spcPts val="95"/>
              </a:spcBef>
              <a:tabLst>
                <a:tab pos="424815" algn="l"/>
                <a:tab pos="6355715" algn="l"/>
              </a:tabLst>
            </a:pPr>
            <a:endParaRPr sz="2400" dirty="0">
              <a:latin typeface="Times New Roman" pitchFamily="18" charset="0"/>
              <a:cs typeface="Times New Roman" pitchFamily="18" charset="0"/>
            </a:endParaRPr>
          </a:p>
          <a:p>
            <a:pPr marL="12065" marR="266065">
              <a:spcBef>
                <a:spcPts val="600"/>
              </a:spcBef>
              <a:tabLst>
                <a:tab pos="424815" algn="l"/>
              </a:tabLst>
            </a:pPr>
            <a:r>
              <a:rPr sz="2400" spc="-10" dirty="0">
                <a:solidFill>
                  <a:srgbClr val="FF0000"/>
                </a:solidFill>
                <a:latin typeface="Times New Roman" pitchFamily="18" charset="0"/>
                <a:cs typeface="Times New Roman" pitchFamily="18" charset="0"/>
              </a:rPr>
              <a:t>Suppression </a:t>
            </a:r>
            <a:r>
              <a:rPr sz="2400" spc="-5" dirty="0">
                <a:solidFill>
                  <a:srgbClr val="FF0000"/>
                </a:solidFill>
                <a:latin typeface="Times New Roman" pitchFamily="18" charset="0"/>
                <a:cs typeface="Times New Roman" pitchFamily="18" charset="0"/>
              </a:rPr>
              <a:t>of multiplication in bacteria</a:t>
            </a:r>
            <a:r>
              <a:rPr lang="en-GB" sz="2400" spc="-5" dirty="0">
                <a:solidFill>
                  <a:srgbClr val="FF0000"/>
                </a:solidFill>
                <a:latin typeface="Times New Roman" pitchFamily="18" charset="0"/>
                <a:cs typeface="Times New Roman" pitchFamily="18" charset="0"/>
              </a:rPr>
              <a:t>:</a:t>
            </a:r>
          </a:p>
          <a:p>
            <a:pPr marL="12065" marR="266065">
              <a:spcBef>
                <a:spcPts val="600"/>
              </a:spcBef>
              <a:tabLst>
                <a:tab pos="424815" algn="l"/>
              </a:tabLst>
            </a:pPr>
            <a:r>
              <a:rPr sz="2400" spc="-5" dirty="0">
                <a:solidFill>
                  <a:srgbClr val="FF0000"/>
                </a:solidFill>
                <a:latin typeface="Times New Roman" pitchFamily="18" charset="0"/>
                <a:cs typeface="Times New Roman" pitchFamily="18" charset="0"/>
              </a:rPr>
              <a:t> </a:t>
            </a:r>
            <a:r>
              <a:rPr sz="2400" spc="-10" dirty="0">
                <a:latin typeface="Times New Roman" pitchFamily="18" charset="0"/>
                <a:cs typeface="Times New Roman" pitchFamily="18" charset="0"/>
              </a:rPr>
              <a:t>High  oxygen </a:t>
            </a:r>
            <a:r>
              <a:rPr sz="2400" spc="-5" dirty="0">
                <a:latin typeface="Times New Roman" pitchFamily="18" charset="0"/>
                <a:cs typeface="Times New Roman" pitchFamily="18" charset="0"/>
              </a:rPr>
              <a:t>tensions </a:t>
            </a:r>
            <a:r>
              <a:rPr sz="2400" spc="-10" dirty="0">
                <a:latin typeface="Times New Roman" pitchFamily="18" charset="0"/>
                <a:cs typeface="Times New Roman" pitchFamily="18" charset="0"/>
              </a:rPr>
              <a:t>suppress </a:t>
            </a:r>
            <a:r>
              <a:rPr sz="2400" spc="-5" dirty="0">
                <a:latin typeface="Times New Roman" pitchFamily="18" charset="0"/>
                <a:cs typeface="Times New Roman" pitchFamily="18" charset="0"/>
              </a:rPr>
              <a:t>growth of  streptococcus and</a:t>
            </a:r>
            <a:r>
              <a:rPr sz="2400" spc="10" dirty="0">
                <a:latin typeface="Times New Roman" pitchFamily="18" charset="0"/>
                <a:cs typeface="Times New Roman" pitchFamily="18" charset="0"/>
              </a:rPr>
              <a:t> </a:t>
            </a:r>
            <a:r>
              <a:rPr sz="2400" spc="-5" dirty="0" err="1">
                <a:latin typeface="Times New Roman" pitchFamily="18" charset="0"/>
                <a:cs typeface="Times New Roman" pitchFamily="18" charset="0"/>
              </a:rPr>
              <a:t>anerobes</a:t>
            </a:r>
            <a:r>
              <a:rPr lang="en-GB" sz="2400" spc="-5"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
        <p:nvSpPr>
          <p:cNvPr id="3" name="Title 2"/>
          <p:cNvSpPr>
            <a:spLocks noGrp="1"/>
          </p:cNvSpPr>
          <p:nvPr>
            <p:ph type="title"/>
          </p:nvPr>
        </p:nvSpPr>
        <p:spPr>
          <a:xfrm>
            <a:off x="602750" y="262890"/>
            <a:ext cx="7910830" cy="677108"/>
          </a:xfrm>
        </p:spPr>
        <p:txBody>
          <a:bodyPr/>
          <a:lstStyle/>
          <a:p>
            <a:pPr algn="ctr"/>
            <a:r>
              <a:rPr lang="en-GB" sz="4400" b="1" dirty="0">
                <a:solidFill>
                  <a:srgbClr val="FFFF00"/>
                </a:solidFill>
              </a:rPr>
              <a:t>Mechanism for HBO Therapy</a:t>
            </a:r>
          </a:p>
        </p:txBody>
      </p:sp>
    </p:spTree>
    <p:extLst>
      <p:ext uri="{BB962C8B-B14F-4D97-AF65-F5344CB8AC3E}">
        <p14:creationId xmlns:p14="http://schemas.microsoft.com/office/powerpoint/2010/main" val="245986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7094" y="1052736"/>
            <a:ext cx="7781925" cy="4485202"/>
          </a:xfrm>
          <a:prstGeom prst="rect">
            <a:avLst/>
          </a:prstGeom>
        </p:spPr>
        <p:txBody>
          <a:bodyPr vert="horz" wrap="square" lIns="0" tIns="12065" rIns="0" bIns="0" rtlCol="0">
            <a:spAutoFit/>
          </a:bodyPr>
          <a:lstStyle/>
          <a:p>
            <a:pPr marL="12065" marR="5080">
              <a:spcBef>
                <a:spcPts val="95"/>
              </a:spcBef>
              <a:tabLst>
                <a:tab pos="421640" algn="l"/>
              </a:tabLst>
            </a:pPr>
            <a:r>
              <a:rPr sz="2400" spc="-5" dirty="0">
                <a:solidFill>
                  <a:srgbClr val="FF0000"/>
                </a:solidFill>
                <a:latin typeface="Times New Roman" pitchFamily="18" charset="0"/>
                <a:cs typeface="Times New Roman" pitchFamily="18" charset="0"/>
              </a:rPr>
              <a:t>Augmentation of Antibiotic </a:t>
            </a:r>
            <a:r>
              <a:rPr sz="2400" spc="-10" dirty="0">
                <a:solidFill>
                  <a:srgbClr val="FF0000"/>
                </a:solidFill>
                <a:latin typeface="Times New Roman" pitchFamily="18" charset="0"/>
                <a:cs typeface="Times New Roman" pitchFamily="18" charset="0"/>
              </a:rPr>
              <a:t>effectiveness</a:t>
            </a:r>
            <a:r>
              <a:rPr lang="en-GB" sz="2400" spc="-10" dirty="0">
                <a:solidFill>
                  <a:srgbClr val="FF0000"/>
                </a:solidFill>
                <a:latin typeface="Times New Roman" pitchFamily="18" charset="0"/>
                <a:cs typeface="Times New Roman" pitchFamily="18" charset="0"/>
              </a:rPr>
              <a:t>:</a:t>
            </a:r>
          </a:p>
          <a:p>
            <a:pPr marL="12065" marR="5080">
              <a:spcBef>
                <a:spcPts val="95"/>
              </a:spcBef>
              <a:tabLst>
                <a:tab pos="421640" algn="l"/>
              </a:tabLst>
            </a:pPr>
            <a:r>
              <a:rPr sz="2400" spc="-10" dirty="0">
                <a:solidFill>
                  <a:srgbClr val="FF0000"/>
                </a:solidFill>
                <a:latin typeface="Times New Roman" pitchFamily="18" charset="0"/>
                <a:cs typeface="Times New Roman" pitchFamily="18" charset="0"/>
              </a:rPr>
              <a:t> </a:t>
            </a:r>
            <a:r>
              <a:rPr sz="2400" spc="-5" dirty="0">
                <a:latin typeface="Times New Roman" pitchFamily="18" charset="0"/>
                <a:cs typeface="Times New Roman" pitchFamily="18" charset="0"/>
              </a:rPr>
              <a:t>Increased </a:t>
            </a:r>
            <a:r>
              <a:rPr sz="2400" spc="-10" dirty="0">
                <a:latin typeface="Times New Roman" pitchFamily="18" charset="0"/>
                <a:cs typeface="Times New Roman" pitchFamily="18" charset="0"/>
              </a:rPr>
              <a:t>oxygen </a:t>
            </a:r>
            <a:r>
              <a:rPr sz="2400" spc="-5" dirty="0">
                <a:latin typeface="Times New Roman" pitchFamily="18" charset="0"/>
                <a:cs typeface="Times New Roman" pitchFamily="18" charset="0"/>
              </a:rPr>
              <a:t>tension allows </a:t>
            </a:r>
            <a:r>
              <a:rPr sz="2400" spc="-10" dirty="0">
                <a:latin typeface="Times New Roman" pitchFamily="18" charset="0"/>
                <a:cs typeface="Times New Roman" pitchFamily="18" charset="0"/>
              </a:rPr>
              <a:t>oxygen  </a:t>
            </a:r>
            <a:r>
              <a:rPr sz="2400" spc="-5" dirty="0">
                <a:latin typeface="Times New Roman" pitchFamily="18" charset="0"/>
                <a:cs typeface="Times New Roman" pitchFamily="18" charset="0"/>
              </a:rPr>
              <a:t>dependent </a:t>
            </a:r>
            <a:r>
              <a:rPr sz="2400" spc="-10" dirty="0">
                <a:latin typeface="Times New Roman" pitchFamily="18" charset="0"/>
                <a:cs typeface="Times New Roman" pitchFamily="18" charset="0"/>
              </a:rPr>
              <a:t>active transport </a:t>
            </a:r>
            <a:r>
              <a:rPr sz="2400" spc="-5" dirty="0">
                <a:latin typeface="Times New Roman" pitchFamily="18" charset="0"/>
                <a:cs typeface="Times New Roman" pitchFamily="18" charset="0"/>
              </a:rPr>
              <a:t>to bring in antibiotic  across bacterial cell</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wall.</a:t>
            </a:r>
            <a:endParaRPr lang="en-GB" sz="2400" spc="-10" dirty="0">
              <a:latin typeface="Times New Roman" pitchFamily="18" charset="0"/>
              <a:cs typeface="Times New Roman" pitchFamily="18" charset="0"/>
            </a:endParaRPr>
          </a:p>
          <a:p>
            <a:pPr marL="12065" marR="5080">
              <a:spcBef>
                <a:spcPts val="95"/>
              </a:spcBef>
              <a:tabLst>
                <a:tab pos="421640" algn="l"/>
              </a:tabLst>
            </a:pPr>
            <a:endParaRPr sz="2400" dirty="0">
              <a:latin typeface="Times New Roman" pitchFamily="18" charset="0"/>
              <a:cs typeface="Times New Roman" pitchFamily="18" charset="0"/>
            </a:endParaRPr>
          </a:p>
          <a:p>
            <a:pPr marL="12065" marR="1295400">
              <a:spcBef>
                <a:spcPts val="605"/>
              </a:spcBef>
              <a:tabLst>
                <a:tab pos="424815" algn="l"/>
              </a:tabLst>
            </a:pPr>
            <a:r>
              <a:rPr sz="2400" spc="-10" dirty="0">
                <a:solidFill>
                  <a:srgbClr val="FF0000"/>
                </a:solidFill>
                <a:latin typeface="Times New Roman" pitchFamily="18" charset="0"/>
                <a:cs typeface="Times New Roman" pitchFamily="18" charset="0"/>
              </a:rPr>
              <a:t>Enhanced </a:t>
            </a:r>
            <a:r>
              <a:rPr sz="2400" spc="-5" dirty="0">
                <a:solidFill>
                  <a:srgbClr val="FF0000"/>
                </a:solidFill>
                <a:latin typeface="Times New Roman" pitchFamily="18" charset="0"/>
                <a:cs typeface="Times New Roman" pitchFamily="18" charset="0"/>
              </a:rPr>
              <a:t>fibroblast function</a:t>
            </a:r>
            <a:r>
              <a:rPr lang="en-GB" sz="2400" spc="-5" dirty="0">
                <a:solidFill>
                  <a:srgbClr val="FF0000"/>
                </a:solidFill>
                <a:latin typeface="Times New Roman" pitchFamily="18" charset="0"/>
                <a:cs typeface="Times New Roman" pitchFamily="18" charset="0"/>
              </a:rPr>
              <a:t>:</a:t>
            </a:r>
          </a:p>
          <a:p>
            <a:pPr marL="12065" marR="1295400">
              <a:spcBef>
                <a:spcPts val="605"/>
              </a:spcBef>
              <a:tabLst>
                <a:tab pos="424815" algn="l"/>
              </a:tabLst>
            </a:pPr>
            <a:r>
              <a:rPr sz="2400" spc="-10" dirty="0">
                <a:latin typeface="Times New Roman" pitchFamily="18" charset="0"/>
                <a:cs typeface="Times New Roman" pitchFamily="18" charset="0"/>
              </a:rPr>
              <a:t>prevents  </a:t>
            </a:r>
            <a:r>
              <a:rPr sz="2400" spc="-5" dirty="0">
                <a:latin typeface="Times New Roman" pitchFamily="18" charset="0"/>
                <a:cs typeface="Times New Roman" pitchFamily="18" charset="0"/>
              </a:rPr>
              <a:t>unnecessary </a:t>
            </a:r>
            <a:r>
              <a:rPr sz="2400" dirty="0">
                <a:latin typeface="Times New Roman" pitchFamily="18" charset="0"/>
                <a:cs typeface="Times New Roman" pitchFamily="18" charset="0"/>
              </a:rPr>
              <a:t>cicatrix</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formation.</a:t>
            </a:r>
            <a:endParaRPr lang="en-GB" sz="2400" spc="-5" dirty="0">
              <a:latin typeface="Times New Roman" pitchFamily="18" charset="0"/>
              <a:cs typeface="Times New Roman" pitchFamily="18" charset="0"/>
            </a:endParaRPr>
          </a:p>
          <a:p>
            <a:pPr marL="12065" marR="1295400">
              <a:spcBef>
                <a:spcPts val="605"/>
              </a:spcBef>
              <a:tabLst>
                <a:tab pos="424815" algn="l"/>
              </a:tabLst>
            </a:pPr>
            <a:endParaRPr sz="2400" dirty="0">
              <a:latin typeface="Times New Roman" pitchFamily="18" charset="0"/>
              <a:cs typeface="Times New Roman" pitchFamily="18" charset="0"/>
            </a:endParaRPr>
          </a:p>
          <a:p>
            <a:pPr marL="12065" marR="925830">
              <a:spcBef>
                <a:spcPts val="600"/>
              </a:spcBef>
              <a:tabLst>
                <a:tab pos="424815" algn="l"/>
              </a:tabLst>
            </a:pPr>
            <a:r>
              <a:rPr sz="2400" spc="-5" dirty="0">
                <a:solidFill>
                  <a:srgbClr val="FF0000"/>
                </a:solidFill>
                <a:latin typeface="Times New Roman" pitchFamily="18" charset="0"/>
                <a:cs typeface="Times New Roman" pitchFamily="18" charset="0"/>
              </a:rPr>
              <a:t>Angiogenesis</a:t>
            </a:r>
            <a:r>
              <a:rPr lang="en-GB" sz="2400" spc="-5" dirty="0">
                <a:solidFill>
                  <a:srgbClr val="FF0000"/>
                </a:solidFill>
                <a:latin typeface="Times New Roman" pitchFamily="18" charset="0"/>
                <a:cs typeface="Times New Roman" pitchFamily="18" charset="0"/>
              </a:rPr>
              <a:t>:</a:t>
            </a:r>
            <a:endParaRPr lang="en-GB" sz="2400" spc="-5" dirty="0">
              <a:latin typeface="Times New Roman" pitchFamily="18" charset="0"/>
              <a:cs typeface="Times New Roman" pitchFamily="18" charset="0"/>
            </a:endParaRPr>
          </a:p>
          <a:p>
            <a:pPr marL="12065" marR="925830">
              <a:spcBef>
                <a:spcPts val="600"/>
              </a:spcBef>
              <a:tabLst>
                <a:tab pos="424815" algn="l"/>
              </a:tabLst>
            </a:pPr>
            <a:r>
              <a:rPr sz="2400" spc="-5" dirty="0">
                <a:latin typeface="Times New Roman" pitchFamily="18" charset="0"/>
                <a:cs typeface="Times New Roman" pitchFamily="18" charset="0"/>
              </a:rPr>
              <a:t>Increased </a:t>
            </a:r>
            <a:r>
              <a:rPr sz="2400" spc="-10" dirty="0">
                <a:latin typeface="Times New Roman" pitchFamily="18" charset="0"/>
                <a:cs typeface="Times New Roman" pitchFamily="18" charset="0"/>
              </a:rPr>
              <a:t>oxygen tension  </a:t>
            </a:r>
            <a:r>
              <a:rPr sz="2400" spc="-5" dirty="0">
                <a:latin typeface="Times New Roman" pitchFamily="18" charset="0"/>
                <a:cs typeface="Times New Roman" pitchFamily="18" charset="0"/>
              </a:rPr>
              <a:t>increases </a:t>
            </a:r>
            <a:r>
              <a:rPr sz="2400" spc="-10" dirty="0">
                <a:latin typeface="Times New Roman" pitchFamily="18" charset="0"/>
                <a:cs typeface="Times New Roman" pitchFamily="18" charset="0"/>
              </a:rPr>
              <a:t>vascular </a:t>
            </a:r>
            <a:r>
              <a:rPr sz="2400" spc="-5" dirty="0">
                <a:latin typeface="Times New Roman" pitchFamily="18" charset="0"/>
                <a:cs typeface="Times New Roman" pitchFamily="18" charset="0"/>
              </a:rPr>
              <a:t>endothelial grow </a:t>
            </a:r>
            <a:r>
              <a:rPr sz="2400" spc="-10" dirty="0">
                <a:latin typeface="Times New Roman" pitchFamily="18" charset="0"/>
                <a:cs typeface="Times New Roman" pitchFamily="18" charset="0"/>
              </a:rPr>
              <a:t>factor  </a:t>
            </a:r>
            <a:r>
              <a:rPr sz="2400" spc="-5" dirty="0">
                <a:latin typeface="Times New Roman" pitchFamily="18" charset="0"/>
                <a:cs typeface="Times New Roman" pitchFamily="18" charset="0"/>
              </a:rPr>
              <a:t>function as well as </a:t>
            </a:r>
            <a:r>
              <a:rPr sz="2400" spc="-10" dirty="0">
                <a:latin typeface="Times New Roman" pitchFamily="18" charset="0"/>
                <a:cs typeface="Times New Roman" pitchFamily="18" charset="0"/>
              </a:rPr>
              <a:t>secretion </a:t>
            </a:r>
            <a:r>
              <a:rPr sz="2400" spc="-5" dirty="0">
                <a:latin typeface="Times New Roman" pitchFamily="18" charset="0"/>
                <a:cs typeface="Times New Roman" pitchFamily="18" charset="0"/>
              </a:rPr>
              <a:t>of matrix by  fibroblasts</a:t>
            </a:r>
            <a:endParaRPr sz="2400" dirty="0">
              <a:latin typeface="Times New Roman" pitchFamily="18" charset="0"/>
              <a:cs typeface="Times New Roman" pitchFamily="18" charset="0"/>
            </a:endParaRPr>
          </a:p>
        </p:txBody>
      </p:sp>
    </p:spTree>
    <p:extLst>
      <p:ext uri="{BB962C8B-B14F-4D97-AF65-F5344CB8AC3E}">
        <p14:creationId xmlns:p14="http://schemas.microsoft.com/office/powerpoint/2010/main" val="78161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4605528" y="3544823"/>
            <a:ext cx="67055" cy="6705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Title 1"/>
          <p:cNvSpPr>
            <a:spLocks noGrp="1"/>
          </p:cNvSpPr>
          <p:nvPr>
            <p:ph type="title"/>
          </p:nvPr>
        </p:nvSpPr>
        <p:spPr>
          <a:xfrm>
            <a:off x="467544" y="262890"/>
            <a:ext cx="8208912" cy="677108"/>
          </a:xfrm>
        </p:spPr>
        <p:txBody>
          <a:bodyPr/>
          <a:lstStyle/>
          <a:p>
            <a:pPr marL="0" indent="0"/>
            <a:r>
              <a:rPr lang="en-GB" spc="75" dirty="0">
                <a:solidFill>
                  <a:prstClr val="black"/>
                </a:solidFill>
                <a:latin typeface="Gloucester MT Extra Condensed" pitchFamily="18" charset="0"/>
                <a:cs typeface="Impact"/>
              </a:rPr>
              <a:t> </a:t>
            </a:r>
            <a:r>
              <a:rPr lang="en-GB" sz="4400" b="1" spc="80" dirty="0">
                <a:solidFill>
                  <a:srgbClr val="FFFF00"/>
                </a:solidFill>
                <a:latin typeface="Times New Roman" pitchFamily="18" charset="0"/>
                <a:cs typeface="Times New Roman" pitchFamily="18" charset="0"/>
              </a:rPr>
              <a:t>Types </a:t>
            </a:r>
            <a:r>
              <a:rPr lang="en-GB" sz="4400" b="1" spc="45" dirty="0">
                <a:solidFill>
                  <a:srgbClr val="FFFF00"/>
                </a:solidFill>
                <a:latin typeface="Times New Roman" pitchFamily="18" charset="0"/>
                <a:cs typeface="Times New Roman" pitchFamily="18" charset="0"/>
              </a:rPr>
              <a:t>of </a:t>
            </a:r>
            <a:r>
              <a:rPr lang="en-GB" sz="4400" b="1" spc="80" dirty="0">
                <a:solidFill>
                  <a:srgbClr val="FFFF00"/>
                </a:solidFill>
                <a:latin typeface="Times New Roman" pitchFamily="18" charset="0"/>
                <a:cs typeface="Times New Roman" pitchFamily="18" charset="0"/>
              </a:rPr>
              <a:t>hyperbaric chambers: </a:t>
            </a:r>
          </a:p>
        </p:txBody>
      </p:sp>
      <p:sp>
        <p:nvSpPr>
          <p:cNvPr id="24" name="Text Placeholder 23"/>
          <p:cNvSpPr>
            <a:spLocks noGrp="1"/>
          </p:cNvSpPr>
          <p:nvPr>
            <p:ph sz="half" idx="2"/>
          </p:nvPr>
        </p:nvSpPr>
        <p:spPr>
          <a:xfrm>
            <a:off x="457200" y="1577341"/>
            <a:ext cx="8075240" cy="1723549"/>
          </a:xfrm>
        </p:spPr>
        <p:txBody>
          <a:bodyPr/>
          <a:lstStyle/>
          <a:p>
            <a:pPr marL="0" indent="0" algn="ctr">
              <a:buNone/>
            </a:pPr>
            <a:r>
              <a:rPr lang="en-GB" sz="4400" b="1" spc="75" dirty="0" err="1">
                <a:solidFill>
                  <a:srgbClr val="FFFF00"/>
                </a:solidFill>
                <a:latin typeface="Times New Roman" pitchFamily="18" charset="0"/>
                <a:cs typeface="Times New Roman" pitchFamily="18" charset="0"/>
              </a:rPr>
              <a:t>Monoplace</a:t>
            </a:r>
            <a:r>
              <a:rPr lang="en-GB" sz="3600" b="1" spc="80" dirty="0">
                <a:solidFill>
                  <a:srgbClr val="FFFF00"/>
                </a:solidFill>
                <a:latin typeface="Gloucester MT Extra Condensed" pitchFamily="18" charset="0"/>
                <a:cs typeface="Impact"/>
              </a:rPr>
              <a:t>	</a:t>
            </a:r>
            <a:endParaRPr lang="en-GB" sz="3600" b="1" spc="60" dirty="0">
              <a:solidFill>
                <a:srgbClr val="FFFF00"/>
              </a:solidFill>
              <a:latin typeface="Gloucester MT Extra Condensed" pitchFamily="18" charset="0"/>
              <a:cs typeface="Impact"/>
            </a:endParaRPr>
          </a:p>
          <a:p>
            <a:pPr lvl="5" algn="ctr"/>
            <a:r>
              <a:rPr lang="en-GB" sz="3600" spc="190" dirty="0">
                <a:solidFill>
                  <a:prstClr val="black"/>
                </a:solidFill>
                <a:latin typeface="Gloucester MT Extra Condensed" pitchFamily="18" charset="0"/>
                <a:cs typeface="Impact"/>
              </a:rPr>
              <a:t> </a:t>
            </a:r>
            <a:endParaRPr lang="en-GB" sz="3600" dirty="0">
              <a:solidFill>
                <a:prstClr val="black"/>
              </a:solidFill>
              <a:latin typeface="Gloucester MT Extra Condensed" pitchFamily="18" charset="0"/>
              <a:cs typeface="Impact"/>
            </a:endParaRPr>
          </a:p>
          <a:p>
            <a:pPr marL="0" indent="0" algn="ctr">
              <a:buNone/>
            </a:pPr>
            <a:endParaRPr lang="en-GB" dirty="0"/>
          </a:p>
        </p:txBody>
      </p:sp>
      <p:pic>
        <p:nvPicPr>
          <p:cNvPr id="2050" name="Picture 2"/>
          <p:cNvPicPr>
            <a:picLocks noGrp="1" noChangeAspect="1" noChangeArrowheads="1"/>
          </p:cNvPicPr>
          <p:nvPr>
            <p:ph sz="half" idx="3"/>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708920"/>
            <a:ext cx="5975874"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2872"/>
      </p:ext>
    </p:extLst>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20024</TotalTime>
  <Words>3214</Words>
  <Application>Microsoft Office PowerPoint</Application>
  <PresentationFormat>On-screen Show (4:3)</PresentationFormat>
  <Paragraphs>442</Paragraphs>
  <Slides>50</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50</vt:i4>
      </vt:variant>
    </vt:vector>
  </HeadingPairs>
  <TitlesOfParts>
    <vt:vector size="70" baseType="lpstr">
      <vt:lpstr>Agency FB</vt:lpstr>
      <vt:lpstr>Aptos</vt:lpstr>
      <vt:lpstr>Arial</vt:lpstr>
      <vt:lpstr>Calibri</vt:lpstr>
      <vt:lpstr>Constantia</vt:lpstr>
      <vt:lpstr>Gloucester MT Extra Condensed</vt:lpstr>
      <vt:lpstr>Impact</vt:lpstr>
      <vt:lpstr>MyriadPro-Bold</vt:lpstr>
      <vt:lpstr>MyriadPro-BoldIt</vt:lpstr>
      <vt:lpstr>MyriadPro-It</vt:lpstr>
      <vt:lpstr>Palatino</vt:lpstr>
      <vt:lpstr>Palatino-BoldItalic</vt:lpstr>
      <vt:lpstr>PalatinoItalic</vt:lpstr>
      <vt:lpstr>Symbol</vt:lpstr>
      <vt:lpstr>SymbolMT</vt:lpstr>
      <vt:lpstr>SymbolStd</vt:lpstr>
      <vt:lpstr>Times New Roman</vt:lpstr>
      <vt:lpstr>Wingdings</vt:lpstr>
      <vt:lpstr>Wingdings 2</vt:lpstr>
      <vt:lpstr>3_Office Theme</vt:lpstr>
      <vt:lpstr>Hyperbaric Oxygen Therapy </vt:lpstr>
      <vt:lpstr>Definition</vt:lpstr>
      <vt:lpstr>History</vt:lpstr>
      <vt:lpstr>PowerPoint Presentation</vt:lpstr>
      <vt:lpstr>Physiology</vt:lpstr>
      <vt:lpstr>Effect of Pressure On Arterial O2</vt:lpstr>
      <vt:lpstr>Mechanism for HBO Therapy</vt:lpstr>
      <vt:lpstr>PowerPoint Presentation</vt:lpstr>
      <vt:lpstr> Types of hyperbaric chambers: </vt:lpstr>
      <vt:lpstr>PowerPoint Presentation</vt:lpstr>
      <vt:lpstr>Process Of Treatment</vt:lpstr>
      <vt:lpstr>Indications for HBOT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Tonsillectomy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Oxygen - A Brief Review</dc:title>
  <dc:creator>KN-Leelavathi</dc:creator>
  <cp:lastModifiedBy>Ravi Kiran Sodimbakam</cp:lastModifiedBy>
  <cp:revision>131</cp:revision>
  <dcterms:created xsi:type="dcterms:W3CDTF">2019-10-28T14:40:43Z</dcterms:created>
  <dcterms:modified xsi:type="dcterms:W3CDTF">2024-12-27T03:49:49Z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2024-12-20T13:38:03Z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e8f4d372-8981-4284-b6d2-7f18a24f7a03</vt:lpwstr>
  </property>
  <property fmtid="{D5CDD505-2E9C-101B-9397-08002B2CF9AE}" pid="8" name="MSIP_Label_a0819fa7-4367-4500-ba88-dd630d977609_ContentBits">
    <vt:lpwstr>0</vt:lpwstr>
  </property>
</Properties>
</file>