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5" r:id="rId4"/>
    <p:sldId id="292" r:id="rId5"/>
    <p:sldId id="258" r:id="rId6"/>
    <p:sldId id="259" r:id="rId7"/>
    <p:sldId id="293" r:id="rId8"/>
    <p:sldId id="260" r:id="rId9"/>
    <p:sldId id="266" r:id="rId10"/>
    <p:sldId id="261" r:id="rId11"/>
    <p:sldId id="262" r:id="rId12"/>
    <p:sldId id="263" r:id="rId13"/>
    <p:sldId id="296" r:id="rId14"/>
    <p:sldId id="264" r:id="rId15"/>
    <p:sldId id="265" r:id="rId16"/>
    <p:sldId id="267" r:id="rId17"/>
    <p:sldId id="268" r:id="rId18"/>
    <p:sldId id="269" r:id="rId19"/>
    <p:sldId id="297" r:id="rId20"/>
    <p:sldId id="270" r:id="rId21"/>
    <p:sldId id="273" r:id="rId22"/>
    <p:sldId id="271" r:id="rId23"/>
    <p:sldId id="272" r:id="rId24"/>
    <p:sldId id="274" r:id="rId25"/>
    <p:sldId id="257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98" r:id="rId37"/>
    <p:sldId id="299" r:id="rId38"/>
    <p:sldId id="302" r:id="rId39"/>
    <p:sldId id="300" r:id="rId40"/>
    <p:sldId id="301" r:id="rId41"/>
    <p:sldId id="306" r:id="rId42"/>
    <p:sldId id="307" r:id="rId43"/>
    <p:sldId id="286" r:id="rId44"/>
    <p:sldId id="289" r:id="rId45"/>
    <p:sldId id="287" r:id="rId46"/>
    <p:sldId id="303" r:id="rId47"/>
    <p:sldId id="304" r:id="rId48"/>
    <p:sldId id="305" r:id="rId49"/>
    <p:sldId id="288" r:id="rId50"/>
    <p:sldId id="308" r:id="rId51"/>
    <p:sldId id="309" r:id="rId52"/>
    <p:sldId id="310" r:id="rId53"/>
    <p:sldId id="311" r:id="rId54"/>
    <p:sldId id="312" r:id="rId55"/>
    <p:sldId id="313" r:id="rId56"/>
    <p:sldId id="290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Temperature Regulation and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Moderator : Dr Anil Kumar </a:t>
            </a:r>
          </a:p>
          <a:p>
            <a:r>
              <a:rPr lang="en-IN" dirty="0">
                <a:solidFill>
                  <a:schemeClr val="tx1"/>
                </a:solidFill>
              </a:rPr>
              <a:t>Presenter: Dr Ramya Bhavana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Efferent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Each thermoregulatory </a:t>
            </a:r>
            <a:r>
              <a:rPr lang="en-IN" dirty="0" err="1"/>
              <a:t>effector</a:t>
            </a:r>
            <a:r>
              <a:rPr lang="en-IN" dirty="0"/>
              <a:t> has its own threshold and gain, so an orderly progression of responses and response intensities occurs in proportion to need.</a:t>
            </a:r>
          </a:p>
          <a:p>
            <a:pPr>
              <a:buNone/>
            </a:pPr>
            <a:r>
              <a:rPr lang="en-IN" dirty="0"/>
              <a:t> In general, energy-efficient effectors such as vasoconstriction are maximized before metabolically costly responses such as shivering are initiated.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57912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Effectors determine the ambient temperature range that the body will tolerate while maintaining a normal core temperature.</a:t>
            </a:r>
          </a:p>
          <a:p>
            <a:pPr>
              <a:buNone/>
            </a:pPr>
            <a:r>
              <a:rPr lang="en-IN" dirty="0"/>
              <a:t>When specific </a:t>
            </a:r>
            <a:r>
              <a:rPr lang="en-IN" dirty="0" err="1"/>
              <a:t>effector</a:t>
            </a:r>
            <a:r>
              <a:rPr lang="en-IN" dirty="0"/>
              <a:t> mechanisms are inhibited (e.g., when shivering is prevented by administration of muscle relaxants), the tolerable range is decreased. Sustained shivering augments metabolic heat production by 50% to 100% in adults.</a:t>
            </a:r>
          </a:p>
          <a:p>
            <a:pPr>
              <a:buNone/>
            </a:pPr>
            <a:r>
              <a:rPr lang="en-IN" dirty="0" err="1"/>
              <a:t>Nonshivering</a:t>
            </a:r>
            <a:r>
              <a:rPr lang="en-IN" dirty="0"/>
              <a:t> </a:t>
            </a:r>
            <a:r>
              <a:rPr lang="en-IN" dirty="0" err="1"/>
              <a:t>thermogenesis</a:t>
            </a:r>
            <a:r>
              <a:rPr lang="en-IN" dirty="0"/>
              <a:t> increases metabolic heat production (measured as whole-body oxygen consumption) without producing mechanical work.</a:t>
            </a:r>
          </a:p>
          <a:p>
            <a:pPr>
              <a:buNone/>
            </a:pPr>
            <a:r>
              <a:rPr lang="en-IN" dirty="0"/>
              <a:t>Sweating is the only mechanism by which the body can dissipate heat in an environment exceeding core temperature. Fortunately, the process is remarkably effective, dissipating 0.58 kcal/g of evaporated sweat.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THERMOREGULATION DURING GENERAL ANESTHESIA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All general </a:t>
            </a:r>
            <a:r>
              <a:rPr lang="en-IN" dirty="0" err="1"/>
              <a:t>anesthetics</a:t>
            </a:r>
            <a:r>
              <a:rPr lang="en-IN" dirty="0"/>
              <a:t> tested thus far markedly impair normal autonomic thermoregulatory control. </a:t>
            </a:r>
            <a:r>
              <a:rPr lang="en-IN" dirty="0" err="1"/>
              <a:t>Anesthetic</a:t>
            </a:r>
            <a:r>
              <a:rPr lang="en-IN" dirty="0"/>
              <a:t> induced impairment has a specific form: </a:t>
            </a:r>
            <a:r>
              <a:rPr lang="en-IN" b="1" dirty="0"/>
              <a:t>warm-response thresholds are elevated slightly, whereas cold-response thresholds are markedly reduced.</a:t>
            </a:r>
          </a:p>
          <a:p>
            <a:pPr>
              <a:buNone/>
            </a:pPr>
            <a:r>
              <a:rPr lang="en-IN" dirty="0"/>
              <a:t>Consequently, the </a:t>
            </a:r>
            <a:r>
              <a:rPr lang="en-IN" b="1" dirty="0" err="1"/>
              <a:t>interthreshold</a:t>
            </a:r>
            <a:r>
              <a:rPr lang="en-IN" b="1" dirty="0"/>
              <a:t> range</a:t>
            </a:r>
            <a:r>
              <a:rPr lang="en-IN" dirty="0"/>
              <a:t> is increased from its </a:t>
            </a:r>
            <a:r>
              <a:rPr lang="en-IN" b="1" dirty="0"/>
              <a:t>normal values near 0.3° C</a:t>
            </a:r>
            <a:r>
              <a:rPr lang="en-IN" dirty="0"/>
              <a:t> to approximately </a:t>
            </a:r>
            <a:r>
              <a:rPr lang="en-IN" b="1" dirty="0"/>
              <a:t>2° C to 4° 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7" y="-14468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RESPONSE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11200" b="1" dirty="0" err="1"/>
              <a:t>Propofol</a:t>
            </a:r>
            <a:r>
              <a:rPr lang="en-IN" sz="11200" b="1" dirty="0"/>
              <a:t> , </a:t>
            </a:r>
            <a:r>
              <a:rPr lang="en-IN" sz="11200" b="1" dirty="0" err="1"/>
              <a:t>alfentanil</a:t>
            </a:r>
            <a:r>
              <a:rPr lang="en-IN" sz="11200" b="1" dirty="0"/>
              <a:t> , and </a:t>
            </a:r>
            <a:r>
              <a:rPr lang="en-IN" sz="11200" b="1" dirty="0" err="1"/>
              <a:t>dexmedetomidine</a:t>
            </a:r>
            <a:r>
              <a:rPr lang="en-IN" sz="11200" dirty="0"/>
              <a:t> all produce a slight, linear increase in the sweating threshold combined with a marked and linear decrease in the vasoconstriction and shivering thresholds.</a:t>
            </a:r>
          </a:p>
          <a:p>
            <a:pPr>
              <a:buNone/>
            </a:pPr>
            <a:r>
              <a:rPr lang="en-IN" sz="11200" b="1" dirty="0" err="1"/>
              <a:t>Isoflurane</a:t>
            </a:r>
            <a:r>
              <a:rPr lang="en-IN" sz="11200" b="1" dirty="0"/>
              <a:t> and </a:t>
            </a:r>
            <a:r>
              <a:rPr lang="en-IN" sz="11200" b="1" dirty="0" err="1"/>
              <a:t>desflurane</a:t>
            </a:r>
            <a:r>
              <a:rPr lang="en-IN" sz="11200" dirty="0"/>
              <a:t> also slightly increase the sweating threshold; however, they decrease the cold-response thresholds nonlinearly.</a:t>
            </a:r>
          </a:p>
          <a:p>
            <a:pPr>
              <a:buNone/>
            </a:pPr>
            <a:r>
              <a:rPr lang="en-IN" sz="11200" dirty="0"/>
              <a:t>Consequently, the volatile </a:t>
            </a:r>
            <a:r>
              <a:rPr lang="en-IN" sz="11200" dirty="0" err="1"/>
              <a:t>anesthetics</a:t>
            </a:r>
            <a:r>
              <a:rPr lang="en-IN" sz="11200" dirty="0"/>
              <a:t> inhibit vasoconstriction and shivering less than </a:t>
            </a:r>
            <a:r>
              <a:rPr lang="en-IN" sz="11200" dirty="0" err="1"/>
              <a:t>propofol</a:t>
            </a:r>
            <a:r>
              <a:rPr lang="en-IN" sz="11200" dirty="0"/>
              <a:t> at low concentrations, but more than </a:t>
            </a:r>
            <a:r>
              <a:rPr lang="en-IN" sz="11200" dirty="0" err="1"/>
              <a:t>propofol</a:t>
            </a:r>
            <a:r>
              <a:rPr lang="en-IN" sz="11200" dirty="0"/>
              <a:t> at typical </a:t>
            </a:r>
            <a:r>
              <a:rPr lang="en-IN" sz="11200" dirty="0" err="1"/>
              <a:t>anesthetic</a:t>
            </a:r>
            <a:r>
              <a:rPr lang="en-IN" sz="11200" dirty="0"/>
              <a:t> doses. </a:t>
            </a:r>
          </a:p>
          <a:p>
            <a:pPr>
              <a:buNone/>
            </a:pPr>
            <a:r>
              <a:rPr lang="en-IN" sz="11200" dirty="0"/>
              <a:t>In all cases (except after </a:t>
            </a:r>
            <a:r>
              <a:rPr lang="en-IN" sz="11200" dirty="0" err="1"/>
              <a:t>meperidine</a:t>
            </a:r>
            <a:r>
              <a:rPr lang="en-IN" sz="11200" dirty="0"/>
              <a:t> and </a:t>
            </a:r>
            <a:r>
              <a:rPr lang="en-IN" sz="11200" dirty="0" err="1"/>
              <a:t>nefopam</a:t>
            </a:r>
            <a:r>
              <a:rPr lang="en-IN" sz="11200" dirty="0"/>
              <a:t> administration), vasoconstriction and shivering decrease synchronously and maintain their normal approximate 1° C difference.</a:t>
            </a:r>
          </a:p>
          <a:p>
            <a:pPr>
              <a:buNone/>
            </a:pPr>
            <a:r>
              <a:rPr lang="en-IN" sz="11200" b="1" dirty="0" err="1"/>
              <a:t>Clonidine</a:t>
            </a:r>
            <a:r>
              <a:rPr lang="en-IN" sz="11200" b="1" dirty="0"/>
              <a:t> </a:t>
            </a:r>
            <a:r>
              <a:rPr lang="en-IN" sz="11200" dirty="0"/>
              <a:t>synchronously decreases cold-response thresholds, while slightly increasing the sweating threshold.</a:t>
            </a:r>
          </a:p>
          <a:p>
            <a:pPr>
              <a:buNone/>
            </a:pPr>
            <a:r>
              <a:rPr lang="en-IN" sz="11200" b="1" dirty="0"/>
              <a:t>Nitrous oxide</a:t>
            </a:r>
            <a:r>
              <a:rPr lang="en-IN" sz="11200" dirty="0"/>
              <a:t> decreases the vasoconstriction and shivering thresholds less than equipotent concentrations of volatile </a:t>
            </a:r>
            <a:r>
              <a:rPr lang="en-IN" sz="11200" dirty="0" err="1"/>
              <a:t>anesthetics</a:t>
            </a:r>
            <a:r>
              <a:rPr lang="en-IN" sz="11200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362700" cy="489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/>
              <a:t>GAIN AND MAXIMUM RESPONSE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Both the gain and maximum intensity of sweating remain normal during </a:t>
            </a:r>
            <a:r>
              <a:rPr lang="en-IN" dirty="0" err="1"/>
              <a:t>isoflurane</a:t>
            </a:r>
            <a:r>
              <a:rPr lang="en-IN" dirty="0"/>
              <a:t> and </a:t>
            </a:r>
            <a:r>
              <a:rPr lang="en-IN" dirty="0" err="1"/>
              <a:t>enflurane</a:t>
            </a:r>
            <a:r>
              <a:rPr lang="en-IN" dirty="0"/>
              <a:t> </a:t>
            </a:r>
            <a:r>
              <a:rPr lang="en-IN" dirty="0" err="1"/>
              <a:t>anesthesia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However, the gain of </a:t>
            </a:r>
            <a:r>
              <a:rPr lang="en-IN" dirty="0" err="1"/>
              <a:t>arteriovenous</a:t>
            </a:r>
            <a:r>
              <a:rPr lang="en-IN" dirty="0"/>
              <a:t> shunt vasoconstriction is reduced threefold during </a:t>
            </a:r>
            <a:r>
              <a:rPr lang="en-IN" dirty="0" err="1"/>
              <a:t>desflurane</a:t>
            </a:r>
            <a:r>
              <a:rPr lang="en-IN" dirty="0"/>
              <a:t> </a:t>
            </a:r>
            <a:r>
              <a:rPr lang="en-IN" dirty="0" err="1"/>
              <a:t>anesthesia</a:t>
            </a:r>
            <a:r>
              <a:rPr lang="en-IN" dirty="0"/>
              <a:t> even though the maximum vasoconstriction intensity remains normal.</a:t>
            </a:r>
          </a:p>
          <a:p>
            <a:pPr>
              <a:buNone/>
            </a:pPr>
            <a:r>
              <a:rPr lang="en-IN" dirty="0"/>
              <a:t>Gain and maximum shivering intensity remain normal during both </a:t>
            </a:r>
            <a:r>
              <a:rPr lang="en-IN" dirty="0" err="1"/>
              <a:t>meperidine</a:t>
            </a:r>
            <a:r>
              <a:rPr lang="en-IN" dirty="0"/>
              <a:t> and </a:t>
            </a:r>
            <a:r>
              <a:rPr lang="en-IN" dirty="0" err="1"/>
              <a:t>alfentanil</a:t>
            </a:r>
            <a:r>
              <a:rPr lang="en-IN" dirty="0"/>
              <a:t> administration.</a:t>
            </a:r>
          </a:p>
          <a:p>
            <a:pPr>
              <a:buNone/>
            </a:pPr>
            <a:r>
              <a:rPr lang="en-IN" dirty="0"/>
              <a:t>Sweating is the best preserved major thermoregulatory </a:t>
            </a:r>
            <a:r>
              <a:rPr lang="en-IN" dirty="0" err="1"/>
              <a:t>defense</a:t>
            </a:r>
            <a:r>
              <a:rPr lang="en-IN" dirty="0"/>
              <a:t> during </a:t>
            </a:r>
            <a:r>
              <a:rPr lang="en-IN" dirty="0" err="1"/>
              <a:t>anesthesia</a:t>
            </a:r>
            <a:r>
              <a:rPr lang="en-IN" dirty="0"/>
              <a:t>. Not only is the threshold only slightly increased, but the gain and maximum intensity remain normal.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DEVELOPMENT OF HYPOTHERMIA</a:t>
            </a:r>
            <a:br>
              <a:rPr lang="en-IN" b="1" dirty="0"/>
            </a:br>
            <a:r>
              <a:rPr lang="en-IN" b="1" dirty="0"/>
              <a:t>DURING GENERAL ANESTHESIA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Heat can be transferred from a patient to the environment four ways: </a:t>
            </a:r>
          </a:p>
          <a:p>
            <a:pPr marL="514350" indent="-514350">
              <a:buAutoNum type="arabicParenBoth"/>
            </a:pPr>
            <a:r>
              <a:rPr lang="en-IN" dirty="0"/>
              <a:t>Radiation</a:t>
            </a:r>
          </a:p>
          <a:p>
            <a:pPr marL="514350" indent="-514350">
              <a:buNone/>
            </a:pPr>
            <a:r>
              <a:rPr lang="en-IN" dirty="0"/>
              <a:t> (2) conduction</a:t>
            </a:r>
          </a:p>
          <a:p>
            <a:pPr marL="514350" indent="-514350">
              <a:buNone/>
            </a:pPr>
            <a:r>
              <a:rPr lang="en-IN" dirty="0"/>
              <a:t> (3) convection</a:t>
            </a:r>
          </a:p>
          <a:p>
            <a:pPr>
              <a:buNone/>
            </a:pPr>
            <a:r>
              <a:rPr lang="en-IN" dirty="0"/>
              <a:t>(4) Evaporation</a:t>
            </a:r>
          </a:p>
          <a:p>
            <a:pPr>
              <a:buNone/>
            </a:pPr>
            <a:r>
              <a:rPr lang="en-IN" dirty="0"/>
              <a:t> Among these, radiation and convection contribute most to </a:t>
            </a:r>
            <a:r>
              <a:rPr lang="en-IN" dirty="0" err="1"/>
              <a:t>perioperative</a:t>
            </a:r>
            <a:r>
              <a:rPr lang="en-IN" dirty="0"/>
              <a:t> heat loss.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248400" cy="392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/>
              <a:t>Temperature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dirty="0"/>
              <a:t>It is the thermal state of a substance which determines whether it will give heat to another substance or receive heat from it.</a:t>
            </a:r>
          </a:p>
          <a:p>
            <a:pPr>
              <a:buNone/>
            </a:pPr>
            <a:r>
              <a:rPr lang="en-IN" b="1" dirty="0"/>
              <a:t>Heat</a:t>
            </a:r>
          </a:p>
          <a:p>
            <a:pPr>
              <a:buNone/>
            </a:pPr>
            <a:r>
              <a:rPr lang="en-IN" dirty="0"/>
              <a:t>  Heat is a form of energy that can be transferred from a hotter substance to a colder substance.</a:t>
            </a:r>
          </a:p>
          <a:p>
            <a:pPr>
              <a:buNone/>
            </a:pPr>
            <a:r>
              <a:rPr lang="en-IN" dirty="0"/>
              <a:t>The average </a:t>
            </a:r>
            <a:r>
              <a:rPr lang="en-IN" b="1" dirty="0"/>
              <a:t>normal core temperature</a:t>
            </a:r>
            <a:r>
              <a:rPr lang="en-IN" dirty="0"/>
              <a:t> is generally considered to be between </a:t>
            </a:r>
            <a:r>
              <a:rPr lang="en-IN" b="1" dirty="0"/>
              <a:t>98.0°F and 98.6°F</a:t>
            </a:r>
            <a:r>
              <a:rPr lang="en-IN" dirty="0"/>
              <a:t> and about 1°F higher when measured rectally.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PATTERNS OF INTRAOPERATIVE</a:t>
            </a:r>
            <a:br>
              <a:rPr lang="en-IN" dirty="0"/>
            </a:br>
            <a:r>
              <a:rPr lang="en-IN" dirty="0"/>
              <a:t>HYPOTHERMIA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Hypothermia during general </a:t>
            </a:r>
            <a:r>
              <a:rPr lang="en-IN" dirty="0" err="1"/>
              <a:t>anesthesia</a:t>
            </a:r>
            <a:r>
              <a:rPr lang="en-IN" dirty="0"/>
              <a:t> develops with a characteristic pattern. An initial rapid decrease in core temperature is followed by a slow, linear reduction in core temperature. Finally, core temperature stabilizes and subsequently remains virtually unchanged.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6096000" cy="528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NEURAXIAL ANESTHESIA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Autonomic thermoregulation is impaired during regional </a:t>
            </a:r>
            <a:r>
              <a:rPr lang="en-IN" dirty="0" err="1"/>
              <a:t>anesthesia</a:t>
            </a:r>
            <a:r>
              <a:rPr lang="en-IN" dirty="0"/>
              <a:t>, and the result typically is </a:t>
            </a:r>
            <a:r>
              <a:rPr lang="en-IN" dirty="0" err="1"/>
              <a:t>intraoperative</a:t>
            </a:r>
            <a:r>
              <a:rPr lang="en-IN" dirty="0"/>
              <a:t> core hypothermia. This hypothermia often is not consciously perceived by patients, but nonetheless triggers shivering.</a:t>
            </a:r>
          </a:p>
          <a:p>
            <a:pPr>
              <a:buNone/>
            </a:pPr>
            <a:r>
              <a:rPr lang="en-IN" dirty="0"/>
              <a:t>Epidural and spinal </a:t>
            </a:r>
            <a:r>
              <a:rPr lang="en-IN" dirty="0" err="1"/>
              <a:t>anesthesia</a:t>
            </a:r>
            <a:r>
              <a:rPr lang="en-IN" dirty="0"/>
              <a:t> each decrease the thresholds triggering vasoconstriction and shivering (above the level of the block) approximately 0.6° 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850766" cy="35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CONSEQUENCES OF MILD</a:t>
            </a:r>
            <a:br>
              <a:rPr lang="en-IN" b="1" dirty="0"/>
            </a:br>
            <a:r>
              <a:rPr lang="en-IN" b="1" dirty="0"/>
              <a:t>INTRAOPERATIVE HYPOTHERMIA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BENEFITS</a:t>
            </a:r>
          </a:p>
          <a:p>
            <a:pPr>
              <a:buNone/>
            </a:pPr>
            <a:r>
              <a:rPr lang="en-IN" dirty="0"/>
              <a:t>Hypothermia for brain trauma was initially claimed to be therapeutic based on a post hoc subgroup analysis of a study that overall showed no benefit.</a:t>
            </a:r>
          </a:p>
          <a:p>
            <a:pPr>
              <a:buNone/>
            </a:pPr>
            <a:r>
              <a:rPr lang="en-IN" dirty="0"/>
              <a:t>Mild hypothermia markedly reduced infarct size in experimental acute myocardial infarction in animals, and a preliminary study in patients was encouraging . However, a subsequent major outcome trial in humans failed to demonstrate convincing benefit (unpublished).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Major outcome studies have shown that mild hypothermia (≈1° C to 2° C) </a:t>
            </a:r>
          </a:p>
          <a:p>
            <a:pPr>
              <a:buNone/>
            </a:pPr>
            <a:r>
              <a:rPr lang="en-IN" dirty="0"/>
              <a:t>(1) triples the incidence of morbid cardiac outcomes</a:t>
            </a:r>
          </a:p>
          <a:p>
            <a:pPr>
              <a:buNone/>
            </a:pPr>
            <a:r>
              <a:rPr lang="en-IN" dirty="0"/>
              <a:t> (2) triples the incidence of surgical wound infections</a:t>
            </a:r>
          </a:p>
          <a:p>
            <a:pPr>
              <a:buNone/>
            </a:pPr>
            <a:r>
              <a:rPr lang="en-IN" dirty="0"/>
              <a:t> (3) increases surgical blood loss and the need for </a:t>
            </a:r>
            <a:r>
              <a:rPr lang="en-IN" dirty="0" err="1"/>
              <a:t>allogeneic</a:t>
            </a:r>
            <a:r>
              <a:rPr lang="en-IN" dirty="0"/>
              <a:t> transfusions by approximately 20%</a:t>
            </a:r>
          </a:p>
          <a:p>
            <a:pPr>
              <a:buNone/>
            </a:pPr>
            <a:r>
              <a:rPr lang="en-IN" dirty="0"/>
              <a:t>(4) prolongs </a:t>
            </a:r>
            <a:r>
              <a:rPr lang="en-IN" dirty="0" err="1"/>
              <a:t>postanesthesia</a:t>
            </a:r>
            <a:r>
              <a:rPr lang="en-IN" dirty="0"/>
              <a:t> recovery and the</a:t>
            </a:r>
          </a:p>
          <a:p>
            <a:pPr>
              <a:buNone/>
            </a:pPr>
            <a:r>
              <a:rPr lang="en-IN" dirty="0"/>
              <a:t>duration of hospitalization.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PERIOPERATIVE THERMAL</a:t>
            </a:r>
            <a:br>
              <a:rPr lang="en-IN" b="1" dirty="0"/>
            </a:br>
            <a:r>
              <a:rPr lang="en-IN" b="1" dirty="0"/>
              <a:t>MANIPULATIONS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/>
              <a:t>EFFECTS OF VASOMOTOR TONE ON HEAT TRANSFER</a:t>
            </a:r>
          </a:p>
          <a:p>
            <a:r>
              <a:rPr lang="en-IN" sz="2800" dirty="0"/>
              <a:t>Because postoperative thermoregulatory vasoconstriction decreases peripheral-to-core transfer of heat, applied warming is most effective during surgery when patients are </a:t>
            </a:r>
            <a:r>
              <a:rPr lang="en-IN" sz="2800" dirty="0" err="1"/>
              <a:t>vasodilated</a:t>
            </a:r>
            <a:r>
              <a:rPr lang="en-IN" sz="2800" dirty="0"/>
              <a:t>.</a:t>
            </a:r>
          </a:p>
          <a:p>
            <a:pPr>
              <a:buNone/>
            </a:pPr>
            <a:r>
              <a:rPr lang="en-IN" sz="2800" dirty="0"/>
              <a:t>PREVENTING REDISTRIBUTION HYPOTHERMIA</a:t>
            </a:r>
          </a:p>
          <a:p>
            <a:r>
              <a:rPr lang="en-IN" sz="2800" dirty="0"/>
              <a:t>When peripheral tissue temperature is sufficiently increased, subsequent inhibition of normal tonic thermoregulatory vasoconstriction produces little redistribution hypothermia because heat can flow only down a temperature gradient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AIRWAY HEATING AND HUMIDIFICATION</a:t>
            </a:r>
          </a:p>
          <a:p>
            <a:r>
              <a:rPr lang="en-IN" dirty="0"/>
              <a:t>Airway heating and humidification are more effective in infants and children than in adults.</a:t>
            </a:r>
          </a:p>
          <a:p>
            <a:pPr>
              <a:buNone/>
            </a:pPr>
            <a:r>
              <a:rPr lang="en-IN" dirty="0"/>
              <a:t>INTRAVENOUS FLUIDS</a:t>
            </a:r>
          </a:p>
          <a:p>
            <a:r>
              <a:rPr lang="en-IN" dirty="0"/>
              <a:t>One unit of refrigerated blood or 1 L of crystalloid solution administered at room temperature each decreases mean body temperature approximately 0.25° C.</a:t>
            </a:r>
          </a:p>
          <a:p>
            <a:pPr>
              <a:buNone/>
            </a:pPr>
            <a:r>
              <a:rPr lang="en-IN" dirty="0"/>
              <a:t>CUTANEOUS WARMING</a:t>
            </a:r>
          </a:p>
          <a:p>
            <a:r>
              <a:rPr lang="en-IN" dirty="0"/>
              <a:t>The easiest method of decreasing </a:t>
            </a:r>
            <a:r>
              <a:rPr lang="en-IN" dirty="0" err="1"/>
              <a:t>cutaneous</a:t>
            </a:r>
            <a:r>
              <a:rPr lang="en-IN" dirty="0"/>
              <a:t> heat loss is to apply passive insulation to the skin surface.</a:t>
            </a:r>
          </a:p>
          <a:p>
            <a:r>
              <a:rPr lang="en-IN" dirty="0"/>
              <a:t>The most common </a:t>
            </a:r>
            <a:r>
              <a:rPr lang="en-IN" dirty="0" err="1"/>
              <a:t>perianesthetic</a:t>
            </a:r>
            <a:r>
              <a:rPr lang="en-IN" dirty="0"/>
              <a:t> warming system is forced air.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3000" dirty="0"/>
              <a:t>INDUCTION OF MILD THERAPEUTIC HYPOTHERMIA</a:t>
            </a:r>
          </a:p>
          <a:p>
            <a:r>
              <a:rPr lang="en-IN" sz="2800" dirty="0"/>
              <a:t>Typically, target core temperatures are 32° C to 34° C, and it is thought to be important to reach the target temperature quickly.</a:t>
            </a:r>
          </a:p>
          <a:p>
            <a:r>
              <a:rPr lang="en-IN" sz="2800" dirty="0"/>
              <a:t>Administration of refrigerated intravenous fluids also is effective and reduces mean body temperature 0.5° C/L.</a:t>
            </a:r>
          </a:p>
          <a:p>
            <a:r>
              <a:rPr lang="en-IN" sz="2800" dirty="0"/>
              <a:t>Forced-air cooling is easy to implement, but it is relatively slow, taking approximately 2.5 hours to cool neurosurgical patients to 33° C.</a:t>
            </a:r>
          </a:p>
          <a:p>
            <a:r>
              <a:rPr lang="en-IN" sz="2800" dirty="0"/>
              <a:t>The best way to induce therapeutic hypothermia rapidly is probably endovascular cooling. They can decrease core temperatures at rates approaching 4° C/hour.</a:t>
            </a:r>
            <a:endParaRPr lang="en-IN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DELIBERATE SEVERE INTRAOPERATIVE</a:t>
            </a:r>
            <a:br>
              <a:rPr lang="en-IN" b="1" dirty="0"/>
            </a:br>
            <a:r>
              <a:rPr lang="en-IN" b="1" dirty="0"/>
              <a:t>HYPOTHERMIA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Severe hypothermia may be induced deliberately to confer protection against tissue ischemia, specifically during cardiac surgery and, occasionally, neurosurgery.</a:t>
            </a:r>
          </a:p>
          <a:p>
            <a:pPr>
              <a:buNone/>
            </a:pPr>
            <a:r>
              <a:rPr lang="en-IN" dirty="0"/>
              <a:t>Increasing evidence indicates that outcomes of bypass surgery, whether on or off pump, are improved by maintaining </a:t>
            </a:r>
            <a:r>
              <a:rPr lang="en-IN" dirty="0" err="1"/>
              <a:t>normothermia</a:t>
            </a:r>
            <a:r>
              <a:rPr lang="en-IN" dirty="0"/>
              <a:t> or near </a:t>
            </a:r>
            <a:r>
              <a:rPr lang="en-IN" dirty="0" err="1"/>
              <a:t>normothermia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638800" cy="38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ORGAN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Hypothermia decreases whole-body metabolic rate by approximately 8%/°C, to approximately half the normal rate at 28° C. </a:t>
            </a:r>
          </a:p>
          <a:p>
            <a:pPr>
              <a:buNone/>
            </a:pPr>
            <a:r>
              <a:rPr lang="en-IN" dirty="0"/>
              <a:t>Whole-body oxygen demand diminishes, and oxygen consumption in tissues that have higher than normal metabolic rates, such as the brain, is especially reduced. Brain oxygenation is thus improved by hypothermia.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Cerebral blood flow also decreases in proportion to metabolic rate during hypothermia because of an </a:t>
            </a:r>
            <a:r>
              <a:rPr lang="en-IN" dirty="0" err="1"/>
              <a:t>autoregulatory</a:t>
            </a:r>
            <a:r>
              <a:rPr lang="en-IN" dirty="0"/>
              <a:t> increase in </a:t>
            </a:r>
            <a:r>
              <a:rPr lang="en-IN" dirty="0" err="1"/>
              <a:t>cerebrovascular</a:t>
            </a:r>
            <a:r>
              <a:rPr lang="en-IN" dirty="0"/>
              <a:t> resistance.</a:t>
            </a:r>
          </a:p>
          <a:p>
            <a:pPr>
              <a:buNone/>
            </a:pPr>
            <a:r>
              <a:rPr lang="en-IN" dirty="0"/>
              <a:t>Hypothermic effects on the heart include a decrease in heart rate, increased contractility, and well-maintained stroke volume.</a:t>
            </a:r>
          </a:p>
          <a:p>
            <a:pPr>
              <a:buNone/>
            </a:pPr>
            <a:r>
              <a:rPr lang="en-IN" dirty="0"/>
              <a:t>Hypothermia decreases blood flow to the kidneys by increasing </a:t>
            </a:r>
            <a:r>
              <a:rPr lang="en-IN" dirty="0" err="1"/>
              <a:t>renovascular</a:t>
            </a:r>
            <a:r>
              <a:rPr lang="en-IN" dirty="0"/>
              <a:t> resistance. As temperature decreases, </a:t>
            </a:r>
            <a:r>
              <a:rPr lang="en-IN" dirty="0" err="1"/>
              <a:t>reabsorption</a:t>
            </a:r>
            <a:r>
              <a:rPr lang="en-IN" dirty="0"/>
              <a:t> of sodium and potassium is progressively inhibited, causing </a:t>
            </a:r>
            <a:r>
              <a:rPr lang="en-IN" dirty="0" err="1"/>
              <a:t>antidiuretic</a:t>
            </a:r>
            <a:r>
              <a:rPr lang="en-IN" dirty="0"/>
              <a:t> hormone–mediated “cold </a:t>
            </a:r>
            <a:r>
              <a:rPr lang="en-IN" dirty="0" err="1"/>
              <a:t>diuresis</a:t>
            </a:r>
            <a:r>
              <a:rPr lang="en-IN" dirty="0"/>
              <a:t>.”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ACID-BASE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The pH of neutral water ([OH−] = [H+]) increases 0.017 units for each 1° C reduction in temperature. The pH of blood in a closed system (e.g., test tube or artery) changes similarly.</a:t>
            </a:r>
          </a:p>
          <a:p>
            <a:pPr>
              <a:buNone/>
            </a:pPr>
            <a:r>
              <a:rPr lang="en-IN" dirty="0"/>
              <a:t>Interpretation of arterial pH in hypothermic humans is difficult because it is unclear which strategy is optimal.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HYPERTHERMIA AND FEVER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Hyperthermia is a generic term simply indicating a core body temperature exceeding normal values. </a:t>
            </a:r>
          </a:p>
          <a:p>
            <a:pPr>
              <a:buNone/>
            </a:pPr>
            <a:r>
              <a:rPr lang="en-IN" dirty="0"/>
              <a:t>In contrast, fever is a regulated increase in the core temperature targeted by the thermoregulatory system.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dirty="0"/>
              <a:t>PASSIVE HYPERTHERMIA AND MALIGNANT</a:t>
            </a:r>
            <a:br>
              <a:rPr lang="en-IN" sz="3600" dirty="0"/>
            </a:br>
            <a:r>
              <a:rPr lang="en-IN" sz="3600" dirty="0"/>
              <a:t>HYPERTHERMIA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Passive </a:t>
            </a:r>
            <a:r>
              <a:rPr lang="en-IN" dirty="0" err="1"/>
              <a:t>intraoperative</a:t>
            </a:r>
            <a:r>
              <a:rPr lang="en-IN" dirty="0"/>
              <a:t> hyperthermia results from excessive patient heating and is most common in infants and children. It is especially frequent when effective active warming is used without adequate core temperature monitoring.</a:t>
            </a:r>
          </a:p>
          <a:p>
            <a:pPr>
              <a:buNone/>
            </a:pPr>
            <a:r>
              <a:rPr lang="en-IN" dirty="0"/>
              <a:t>The increase in body temperature during malignant hyperthermia results from an enormous increase in metabolic heat produced by both internal organs and skeletal muscles.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FEVER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Normal body temperature is neither set nor maintained by circulating factors.</a:t>
            </a:r>
          </a:p>
          <a:p>
            <a:pPr>
              <a:buNone/>
            </a:pPr>
            <a:r>
              <a:rPr lang="en-IN" dirty="0"/>
              <a:t> In contrast, fever results when endogenous </a:t>
            </a:r>
            <a:r>
              <a:rPr lang="en-IN" dirty="0" err="1"/>
              <a:t>pyrogens</a:t>
            </a:r>
            <a:r>
              <a:rPr lang="en-IN" dirty="0"/>
              <a:t> increase the thermoregulatory target temperature (“</a:t>
            </a:r>
            <a:r>
              <a:rPr lang="en-IN" dirty="0" err="1"/>
              <a:t>setpoint</a:t>
            </a:r>
            <a:r>
              <a:rPr lang="en-IN" dirty="0"/>
              <a:t>”). </a:t>
            </a:r>
          </a:p>
          <a:p>
            <a:pPr>
              <a:buNone/>
            </a:pPr>
            <a:r>
              <a:rPr lang="en-IN" dirty="0"/>
              <a:t>Identified endogenous </a:t>
            </a:r>
            <a:r>
              <a:rPr lang="en-IN" dirty="0" err="1"/>
              <a:t>pyrogens</a:t>
            </a:r>
            <a:r>
              <a:rPr lang="en-IN" dirty="0"/>
              <a:t> include interleukin-1, </a:t>
            </a:r>
            <a:r>
              <a:rPr lang="en-IN" dirty="0" err="1"/>
              <a:t>tumor</a:t>
            </a:r>
            <a:r>
              <a:rPr lang="en-IN" dirty="0"/>
              <a:t> necrosis factor, interferon-</a:t>
            </a:r>
            <a:r>
              <a:rPr lang="el-GR" dirty="0"/>
              <a:t>α, </a:t>
            </a:r>
            <a:r>
              <a:rPr lang="en-IN" dirty="0"/>
              <a:t>and macrophage inflammatory protein-1.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Malignant Hyperthermia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Malignant hyperthermia (MH) is a </a:t>
            </a:r>
            <a:r>
              <a:rPr lang="en-IN" dirty="0" err="1"/>
              <a:t>pharmacogenetic</a:t>
            </a:r>
            <a:r>
              <a:rPr lang="en-IN" dirty="0"/>
              <a:t> disease characterized by extreme </a:t>
            </a:r>
            <a:r>
              <a:rPr lang="en-IN" dirty="0" err="1"/>
              <a:t>hypermetabolism</a:t>
            </a:r>
            <a:r>
              <a:rPr lang="en-IN" dirty="0"/>
              <a:t> when a genetically susceptible individual is exposed to a triggering agent.</a:t>
            </a:r>
          </a:p>
          <a:p>
            <a:pPr>
              <a:buNone/>
            </a:pPr>
            <a:r>
              <a:rPr lang="en-IN" dirty="0"/>
              <a:t>The clinical features are a result of </a:t>
            </a:r>
            <a:r>
              <a:rPr lang="en-IN" dirty="0" err="1"/>
              <a:t>hypermetabolism</a:t>
            </a:r>
            <a:r>
              <a:rPr lang="en-IN" dirty="0"/>
              <a:t> and include an </a:t>
            </a:r>
            <a:r>
              <a:rPr lang="en-IN" b="1" dirty="0"/>
              <a:t>increase in end-tidal CO2, tachycardia, </a:t>
            </a:r>
            <a:r>
              <a:rPr lang="en-IN" b="1" dirty="0" err="1"/>
              <a:t>tachypnea</a:t>
            </a:r>
            <a:r>
              <a:rPr lang="en-IN" b="1" dirty="0"/>
              <a:t>, metabolic acidosis, muscle rigidity, and possibly </a:t>
            </a:r>
            <a:r>
              <a:rPr lang="en-IN" b="1" dirty="0" err="1"/>
              <a:t>rhabdomyolysis</a:t>
            </a:r>
            <a:r>
              <a:rPr lang="en-IN" b="1" dirty="0"/>
              <a:t>.</a:t>
            </a:r>
          </a:p>
          <a:p>
            <a:pPr>
              <a:buNone/>
            </a:pPr>
            <a:r>
              <a:rPr lang="en-IN" dirty="0"/>
              <a:t>All potent, inhaled halogenated </a:t>
            </a:r>
            <a:r>
              <a:rPr lang="en-IN" dirty="0" err="1"/>
              <a:t>anesthetics</a:t>
            </a:r>
            <a:r>
              <a:rPr lang="en-IN" dirty="0"/>
              <a:t> and </a:t>
            </a:r>
            <a:r>
              <a:rPr lang="en-IN" dirty="0" err="1"/>
              <a:t>succinylcholine</a:t>
            </a:r>
            <a:r>
              <a:rPr lang="en-IN" dirty="0"/>
              <a:t> are triggering agents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The final common pathway that leads to MH is uncontrolled release and regulation of calcium in muscle </a:t>
            </a:r>
            <a:r>
              <a:rPr lang="en-IN" dirty="0" err="1"/>
              <a:t>sarcoplasm</a:t>
            </a:r>
            <a:r>
              <a:rPr lang="en-IN" dirty="0"/>
              <a:t>. </a:t>
            </a:r>
          </a:p>
          <a:p>
            <a:pPr>
              <a:buNone/>
            </a:pPr>
            <a:r>
              <a:rPr lang="en-IN" dirty="0"/>
              <a:t>The most effective treatment for an MH episode is </a:t>
            </a:r>
            <a:r>
              <a:rPr lang="en-IN" dirty="0" err="1"/>
              <a:t>dantrolene</a:t>
            </a:r>
            <a:r>
              <a:rPr lang="en-IN" dirty="0"/>
              <a:t>. </a:t>
            </a:r>
            <a:r>
              <a:rPr lang="en-IN" dirty="0" err="1"/>
              <a:t>Dantrolene</a:t>
            </a:r>
            <a:r>
              <a:rPr lang="en-IN" dirty="0"/>
              <a:t> may act at multiple sites, including the </a:t>
            </a:r>
            <a:r>
              <a:rPr lang="en-IN" dirty="0" err="1"/>
              <a:t>ryanodine</a:t>
            </a:r>
            <a:r>
              <a:rPr lang="en-IN" dirty="0"/>
              <a:t> receptor, to inhibit calcium release into the muscle </a:t>
            </a:r>
            <a:r>
              <a:rPr lang="en-IN" dirty="0" err="1"/>
              <a:t>sarcoplasm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The gold standard for the diagnosis of malignant hyperthermia susceptibility (MHS) is the caffeine–halothane contracture test.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b="1" dirty="0"/>
              <a:t>MALIGNANT HYPERTHERMIA CLINICAL GRADING SCALE</a:t>
            </a:r>
            <a:endParaRPr lang="en-IN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477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Management of Acute Episode of MH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400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Units of Measurement of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Celcius</a:t>
            </a:r>
            <a:r>
              <a:rPr lang="en-IN" dirty="0"/>
              <a:t> Scale</a:t>
            </a:r>
          </a:p>
          <a:p>
            <a:r>
              <a:rPr lang="en-IN" dirty="0" err="1"/>
              <a:t>Farenheit</a:t>
            </a:r>
            <a:r>
              <a:rPr lang="en-IN" dirty="0"/>
              <a:t> Scale</a:t>
            </a:r>
          </a:p>
          <a:p>
            <a:r>
              <a:rPr lang="en-IN" dirty="0"/>
              <a:t>Kelvin scale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5791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5638800" cy="4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4572000" cy="415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TEMPERATURE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Core temperature measurements (e.g., tympanic membrane as measured with a thermocouple, pulmonary artery, distal </a:t>
            </a:r>
            <a:r>
              <a:rPr lang="en-IN" dirty="0" err="1"/>
              <a:t>esophagus</a:t>
            </a:r>
            <a:r>
              <a:rPr lang="en-IN" dirty="0"/>
              <a:t>, and </a:t>
            </a:r>
            <a:r>
              <a:rPr lang="en-IN" dirty="0" err="1"/>
              <a:t>nasopharynx</a:t>
            </a:r>
            <a:r>
              <a:rPr lang="en-IN" dirty="0"/>
              <a:t>) are used to monitor </a:t>
            </a:r>
            <a:r>
              <a:rPr lang="en-IN" dirty="0" err="1"/>
              <a:t>intraoperative</a:t>
            </a:r>
            <a:r>
              <a:rPr lang="en-IN" dirty="0"/>
              <a:t> hypothermia, prevent overheating, and facilitate detection of malignant hyperthermia.</a:t>
            </a:r>
          </a:p>
          <a:p>
            <a:pPr>
              <a:buNone/>
            </a:pPr>
            <a:r>
              <a:rPr lang="en-IN" dirty="0"/>
              <a:t>Muscle or skin surface temperatures may be used to evaluate </a:t>
            </a:r>
            <a:r>
              <a:rPr lang="en-IN" dirty="0" err="1"/>
              <a:t>vasomotion</a:t>
            </a:r>
            <a:r>
              <a:rPr lang="en-IN" dirty="0"/>
              <a:t>, as well as to ensure the validity of peripheral neuromuscular monitoring. </a:t>
            </a:r>
          </a:p>
          <a:p>
            <a:pPr>
              <a:buNone/>
            </a:pPr>
            <a:r>
              <a:rPr lang="en-IN" dirty="0"/>
              <a:t>Both core and skin surface temperature measurements are required to determine the thermoregulatory effects of different </a:t>
            </a:r>
            <a:r>
              <a:rPr lang="en-IN" dirty="0" err="1"/>
              <a:t>anesthetic</a:t>
            </a:r>
            <a:r>
              <a:rPr lang="en-IN" dirty="0"/>
              <a:t> drugs.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TEMPERATURE MONITORING AND</a:t>
            </a:r>
            <a:br>
              <a:rPr lang="en-IN" dirty="0"/>
            </a:br>
            <a:r>
              <a:rPr lang="en-IN" dirty="0"/>
              <a:t>THERMAL MANAGEMENT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The objectives of temperature monitoring and </a:t>
            </a:r>
            <a:r>
              <a:rPr lang="en-IN" dirty="0" err="1"/>
              <a:t>perioperative</a:t>
            </a:r>
            <a:r>
              <a:rPr lang="en-IN" dirty="0"/>
              <a:t> thermal management are to detect thermal </a:t>
            </a:r>
            <a:r>
              <a:rPr lang="en-IN" dirty="0" err="1"/>
              <a:t>disturbancesand</a:t>
            </a:r>
            <a:r>
              <a:rPr lang="en-IN" dirty="0"/>
              <a:t> to maintain appropriate body temperature during </a:t>
            </a:r>
            <a:r>
              <a:rPr lang="en-IN" dirty="0" err="1"/>
              <a:t>anesthesia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1. Core body temperature should be measured in most patients given general </a:t>
            </a:r>
            <a:r>
              <a:rPr lang="en-IN" dirty="0" err="1"/>
              <a:t>anesthesia</a:t>
            </a:r>
            <a:r>
              <a:rPr lang="en-IN" dirty="0"/>
              <a:t> for longer than 30 minutes.</a:t>
            </a:r>
          </a:p>
          <a:p>
            <a:pPr>
              <a:buNone/>
            </a:pPr>
            <a:r>
              <a:rPr lang="en-IN" dirty="0"/>
              <a:t>2. Temperature should also be measured during regional </a:t>
            </a:r>
            <a:r>
              <a:rPr lang="en-IN" dirty="0" err="1"/>
              <a:t>anesthesia</a:t>
            </a:r>
            <a:r>
              <a:rPr lang="en-IN" dirty="0"/>
              <a:t> when changes in body temperature are intended, anticipated, or suspected.</a:t>
            </a:r>
          </a:p>
          <a:p>
            <a:pPr>
              <a:buNone/>
            </a:pPr>
            <a:r>
              <a:rPr lang="en-IN" dirty="0"/>
              <a:t>3. Unless hypothermia is specifically indicated (e.g., for protection against ischemia), efforts should be made to maintain </a:t>
            </a:r>
            <a:r>
              <a:rPr lang="en-IN" dirty="0" err="1"/>
              <a:t>intraoperative</a:t>
            </a:r>
            <a:r>
              <a:rPr lang="en-IN" dirty="0"/>
              <a:t> core temperature higher than 36° 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Devices to Measure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Non-Electrical Methods</a:t>
            </a:r>
          </a:p>
          <a:p>
            <a:pPr marL="514350" indent="-514350">
              <a:buAutoNum type="arabicPeriod"/>
            </a:pPr>
            <a:r>
              <a:rPr lang="en-IN" dirty="0"/>
              <a:t>Liquid Expansion Thermometers</a:t>
            </a:r>
          </a:p>
          <a:p>
            <a:pPr marL="514350" indent="-514350">
              <a:buNone/>
            </a:pPr>
            <a:r>
              <a:rPr lang="en-IN" dirty="0"/>
              <a:t>		</a:t>
            </a:r>
            <a:r>
              <a:rPr lang="en-IN" b="1" dirty="0"/>
              <a:t>Mercury Thermometer</a:t>
            </a:r>
          </a:p>
          <a:p>
            <a:pPr marL="514350" indent="-514350">
              <a:buNone/>
            </a:pPr>
            <a:r>
              <a:rPr lang="en-IN" b="1" dirty="0"/>
              <a:t>		Alcohol thermometer</a:t>
            </a:r>
          </a:p>
          <a:p>
            <a:pPr marL="514350" indent="-514350">
              <a:buNone/>
            </a:pPr>
            <a:r>
              <a:rPr lang="en-IN" dirty="0"/>
              <a:t>2. Dial Expansion Thermometer</a:t>
            </a:r>
          </a:p>
          <a:p>
            <a:pPr marL="514350" indent="-514350">
              <a:buNone/>
            </a:pPr>
            <a:r>
              <a:rPr lang="en-IN" dirty="0"/>
              <a:t>		</a:t>
            </a:r>
            <a:r>
              <a:rPr lang="en-IN" b="1" dirty="0"/>
              <a:t>Bimetallic Strip Thermometers</a:t>
            </a:r>
          </a:p>
          <a:p>
            <a:pPr marL="514350" indent="-514350">
              <a:buNone/>
            </a:pPr>
            <a:r>
              <a:rPr lang="en-IN" b="1" dirty="0"/>
              <a:t>		Bourdon ( Pressure ) Gauge Thermometers</a:t>
            </a:r>
          </a:p>
          <a:p>
            <a:pPr marL="514350" indent="-514350">
              <a:buNone/>
            </a:pPr>
            <a:r>
              <a:rPr lang="en-IN" dirty="0"/>
              <a:t>3. Chemical Thermometers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2962" y="1066800"/>
            <a:ext cx="7458075" cy="49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Electrical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Resistance Thermometer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Thermistor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Thermocouple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Transistor Thermometer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Crystal Resonators Thermometers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Optical Thermometers</a:t>
            </a:r>
          </a:p>
          <a:p>
            <a:pPr marL="514350" indent="-514350">
              <a:buNone/>
            </a:pPr>
            <a:r>
              <a:rPr lang="en-IN" dirty="0"/>
              <a:t>Types of Detectors </a:t>
            </a:r>
          </a:p>
          <a:p>
            <a:pPr marL="514350" indent="-514350">
              <a:buNone/>
            </a:pPr>
            <a:r>
              <a:rPr lang="en-IN" dirty="0"/>
              <a:t>  - Temperature Sensitive Detector</a:t>
            </a:r>
          </a:p>
          <a:p>
            <a:pPr marL="514350" indent="-514350">
              <a:buNone/>
            </a:pPr>
            <a:r>
              <a:rPr lang="en-IN" dirty="0"/>
              <a:t>  - Photon Sensitive Detector</a:t>
            </a:r>
          </a:p>
          <a:p>
            <a:pPr marL="514350" indent="-514350">
              <a:buNone/>
            </a:pPr>
            <a:r>
              <a:rPr lang="en-IN" dirty="0"/>
              <a:t>Types - Infrared Ear Thermometer</a:t>
            </a:r>
          </a:p>
          <a:p>
            <a:pPr marL="514350" indent="-514350">
              <a:buNone/>
            </a:pPr>
            <a:r>
              <a:rPr lang="en-IN" dirty="0"/>
              <a:t>           - Tympanic Membrane Thermometer</a:t>
            </a:r>
          </a:p>
          <a:p>
            <a:pPr marL="514350" indent="-514350">
              <a:buNone/>
            </a:pPr>
            <a:r>
              <a:rPr lang="en-IN" dirty="0"/>
              <a:t>	    - </a:t>
            </a:r>
            <a:r>
              <a:rPr lang="en-IN" dirty="0" err="1"/>
              <a:t>Thermography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0"/>
            <a:ext cx="281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286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438400"/>
            <a:ext cx="6448425" cy="19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648200"/>
            <a:ext cx="36671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TEMPERATURE MONITORING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The core thermal compartment is composed of highly </a:t>
            </a:r>
            <a:r>
              <a:rPr lang="en-IN" dirty="0" err="1"/>
              <a:t>perfused</a:t>
            </a:r>
            <a:r>
              <a:rPr lang="en-IN" dirty="0"/>
              <a:t> tissues whose temperature is uniform and high Compared with the rest of the body. Temperature in this compartment can be evaluated in the pulmonary artery, distal </a:t>
            </a:r>
            <a:r>
              <a:rPr lang="en-IN" dirty="0" err="1"/>
              <a:t>esophagus</a:t>
            </a:r>
            <a:r>
              <a:rPr lang="en-IN" dirty="0"/>
              <a:t>, tympanic membrane, or </a:t>
            </a:r>
            <a:r>
              <a:rPr lang="en-IN" dirty="0" err="1"/>
              <a:t>nasopharynx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Core temperature can be estimated with reasonable accuracy using oral, </a:t>
            </a:r>
            <a:r>
              <a:rPr lang="en-IN" dirty="0" err="1"/>
              <a:t>axillary</a:t>
            </a:r>
            <a:r>
              <a:rPr lang="en-IN" dirty="0"/>
              <a:t>, rectal, and bladder temperatures, except during extreme thermal perturbations.</a:t>
            </a:r>
          </a:p>
          <a:p>
            <a:pPr>
              <a:buNone/>
            </a:pPr>
            <a:r>
              <a:rPr lang="en-IN" dirty="0"/>
              <a:t>Skin surface temperatures are considerably lower than core temperature.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Temperature = (0.85 * Core body temperature) + ( 0.15 					       * Skin Temperature)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Normal Thermoregulation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Thermoregulation is similar to many other physiologic control systems in that the brain uses negative and positive feedback to minimize perturbations from preset, “normal” values.</a:t>
            </a:r>
          </a:p>
          <a:p>
            <a:pPr>
              <a:buNone/>
            </a:pPr>
            <a:r>
              <a:rPr lang="en-IN" dirty="0"/>
              <a:t>Thermoregulation is based on multiple, redundant signals from nearly every type of tissue. The processing of thermoregulatory information occurs in three phases: </a:t>
            </a:r>
          </a:p>
          <a:p>
            <a:r>
              <a:rPr lang="en-IN" b="1" dirty="0"/>
              <a:t>afferent thermal sensing</a:t>
            </a:r>
          </a:p>
          <a:p>
            <a:r>
              <a:rPr lang="en-IN" b="1" dirty="0"/>
              <a:t>central regulation</a:t>
            </a:r>
          </a:p>
          <a:p>
            <a:r>
              <a:rPr lang="en-IN" b="1" dirty="0"/>
              <a:t>efferent responses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Body temperature is controlled by balancing heat production and heat loss.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ED1A-A913-9A5D-062F-AF716F2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Urine output monitoring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445F2A-9136-C435-9217-76BA89618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Indications: </a:t>
            </a:r>
          </a:p>
          <a:p>
            <a:pPr>
              <a:buNone/>
            </a:pPr>
            <a:r>
              <a:rPr lang="en-IN" dirty="0"/>
              <a:t>   1. Urinary bladder catheterization is the only reliable method of monitoring urine output.</a:t>
            </a:r>
          </a:p>
          <a:p>
            <a:pPr>
              <a:buNone/>
            </a:pPr>
            <a:r>
              <a:rPr lang="en-IN" dirty="0"/>
              <a:t>   2. Insertion of urinary catheter is indicated in patients with congestive heart failure, renal failure, advanced hepatic disease Or Shock.</a:t>
            </a:r>
          </a:p>
          <a:p>
            <a:pPr>
              <a:buNone/>
            </a:pPr>
            <a:r>
              <a:rPr lang="en-IN" dirty="0"/>
              <a:t>  3. Lengthy surgeries and intra operative diuretic administration are other indications.</a:t>
            </a:r>
          </a:p>
          <a:p>
            <a:pPr>
              <a:buNone/>
            </a:pPr>
            <a:r>
              <a:rPr lang="en-IN" dirty="0"/>
              <a:t>  4. Post operative bladder catheterization is indicated in patients having difficulty voiding in the recovery room after general or regional anaesthesia.</a:t>
            </a:r>
          </a:p>
        </p:txBody>
      </p:sp>
    </p:spTree>
    <p:extLst>
      <p:ext uri="{BB962C8B-B14F-4D97-AF65-F5344CB8AC3E}">
        <p14:creationId xmlns:p14="http://schemas.microsoft.com/office/powerpoint/2010/main" val="711711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E25C-5D07-76D7-20BB-B398D187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Contraindications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F703-A840-B9FF-97F1-9E9226D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Bladder catheterization should be done with utmost care in patients at high risk for infections.</a:t>
            </a:r>
          </a:p>
        </p:txBody>
      </p:sp>
    </p:spTree>
    <p:extLst>
      <p:ext uri="{BB962C8B-B14F-4D97-AF65-F5344CB8AC3E}">
        <p14:creationId xmlns:p14="http://schemas.microsoft.com/office/powerpoint/2010/main" val="3251097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2E60-737F-E44E-B1E9-15FC851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and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7B5C-DE51-D19A-75BB-262B7918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 rubber foleys catheter is inserted into the bladder </a:t>
            </a:r>
            <a:r>
              <a:rPr lang="en-US" dirty="0" err="1"/>
              <a:t>transurethrally</a:t>
            </a:r>
            <a:r>
              <a:rPr lang="en-US" dirty="0"/>
              <a:t> and connected to a disposable calibrated collection chamber.</a:t>
            </a:r>
          </a:p>
          <a:p>
            <a:r>
              <a:rPr lang="en-US" dirty="0"/>
              <a:t>To avoid urine reflux and minimize the risk of infection, the chamber should remain at a level below the bladder.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1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C86-B602-AD2E-A2BC-486B581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725F-1110-24E0-F3DE-A95CCA73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Complications of catheterization includes urethral trauma and UTI.</a:t>
            </a:r>
          </a:p>
          <a:p>
            <a:r>
              <a:rPr lang="en-US" dirty="0"/>
              <a:t>Rapid decompression of the distended bladder can cause hypo tension.</a:t>
            </a:r>
          </a:p>
          <a:p>
            <a:r>
              <a:rPr lang="en-US" dirty="0"/>
              <a:t>Suprapubic catheterization of the bladder with plastic tubing inserted through a large bore needle easy an alternative.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85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F8C-6030-8A53-367A-AD428D55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A110-F539-8CF9-C01A-C4B4EA9E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Urine output is a reflection of kidney perfusion and function and an indicator of renal, cardiovascular, fluid volume status.</a:t>
            </a:r>
          </a:p>
          <a:p>
            <a:r>
              <a:rPr lang="en-US" dirty="0"/>
              <a:t>Inadequate urine output(oliguria) is often arbitrarily defined as urinary output of less than 0.5 ml/kg per hour, but actually is a function of patients concentrating ability and osmatic load.</a:t>
            </a:r>
          </a:p>
        </p:txBody>
      </p:sp>
    </p:spTree>
    <p:extLst>
      <p:ext uri="{BB962C8B-B14F-4D97-AF65-F5344CB8AC3E}">
        <p14:creationId xmlns:p14="http://schemas.microsoft.com/office/powerpoint/2010/main" val="323632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495-AA29-7ACD-23F9-A292C6DA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Urine electrolyte composition, specific gravity and osmolality aid in the differential diagnosis of oliguria.</a:t>
            </a:r>
          </a:p>
          <a:p>
            <a:r>
              <a:rPr lang="en-US" dirty="0"/>
              <a:t>References: Michael &amp; Morgan 8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E6C63-E250-D582-BA0A-E845F3A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Clinical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34078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Miller’s </a:t>
            </a:r>
            <a:r>
              <a:rPr lang="en-IN" dirty="0" err="1"/>
              <a:t>Anesthesia</a:t>
            </a:r>
            <a:r>
              <a:rPr lang="en-IN" dirty="0"/>
              <a:t>, 8E</a:t>
            </a:r>
          </a:p>
          <a:p>
            <a:r>
              <a:rPr lang="pt-BR" dirty="0"/>
              <a:t>Barash Clinical Anesthesia Textbook, 7E</a:t>
            </a:r>
          </a:p>
          <a:p>
            <a:r>
              <a:rPr lang="en-IN" dirty="0"/>
              <a:t>Guyton and Hall Textbook of Medical Physiology, 13E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09BD-5431-AE93-DE68-402B19D4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2743200"/>
            <a:ext cx="3810000" cy="106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555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Afferent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Cold signals</a:t>
            </a:r>
            <a:r>
              <a:rPr lang="en-IN" dirty="0"/>
              <a:t> travel primarily via </a:t>
            </a:r>
            <a:r>
              <a:rPr lang="en-IN" b="1" dirty="0" err="1"/>
              <a:t>Aδ</a:t>
            </a:r>
            <a:r>
              <a:rPr lang="en-IN" b="1" dirty="0"/>
              <a:t> nerve</a:t>
            </a:r>
            <a:r>
              <a:rPr lang="en-IN" dirty="0"/>
              <a:t> </a:t>
            </a:r>
            <a:r>
              <a:rPr lang="en-IN" dirty="0" err="1"/>
              <a:t>fibers</a:t>
            </a:r>
            <a:r>
              <a:rPr lang="en-IN" dirty="0"/>
              <a:t> and </a:t>
            </a:r>
            <a:r>
              <a:rPr lang="en-IN" b="1" dirty="0"/>
              <a:t>warm information</a:t>
            </a:r>
            <a:r>
              <a:rPr lang="en-IN" dirty="0"/>
              <a:t> by </a:t>
            </a:r>
            <a:r>
              <a:rPr lang="en-IN" dirty="0" err="1"/>
              <a:t>unmyelinated</a:t>
            </a:r>
            <a:r>
              <a:rPr lang="en-IN" dirty="0"/>
              <a:t> </a:t>
            </a:r>
            <a:r>
              <a:rPr lang="en-IN" b="1" dirty="0"/>
              <a:t>C </a:t>
            </a:r>
            <a:r>
              <a:rPr lang="en-IN" b="1" dirty="0" err="1"/>
              <a:t>fibers</a:t>
            </a:r>
            <a:r>
              <a:rPr lang="en-IN" dirty="0"/>
              <a:t>, although some overlap occurs.</a:t>
            </a:r>
          </a:p>
          <a:p>
            <a:pPr>
              <a:buNone/>
            </a:pPr>
            <a:r>
              <a:rPr lang="en-IN" dirty="0"/>
              <a:t>Most areas of the body have 3 to 10 times as many cold spots as warmth spots.</a:t>
            </a:r>
          </a:p>
          <a:p>
            <a:pPr>
              <a:buNone/>
            </a:pPr>
            <a:r>
              <a:rPr lang="en-IN" dirty="0"/>
              <a:t>Most ascending thermal information traverses the </a:t>
            </a:r>
            <a:r>
              <a:rPr lang="en-IN" dirty="0" err="1"/>
              <a:t>spinothalamic</a:t>
            </a:r>
            <a:r>
              <a:rPr lang="en-IN" dirty="0"/>
              <a:t> tracts in the anterior spinal cord, but no single spinal tract is critical for conveying thermal information.</a:t>
            </a:r>
          </a:p>
          <a:p>
            <a:pPr>
              <a:buNone/>
            </a:pPr>
            <a:r>
              <a:rPr lang="en-IN" dirty="0"/>
              <a:t>The hypothalamus, other parts of the brain, the spinal</a:t>
            </a:r>
          </a:p>
          <a:p>
            <a:pPr>
              <a:buNone/>
            </a:pPr>
            <a:r>
              <a:rPr lang="en-IN" dirty="0"/>
              <a:t>     cord, the deep abdominal and thoracic tissues, and</a:t>
            </a:r>
          </a:p>
          <a:p>
            <a:pPr>
              <a:buNone/>
            </a:pPr>
            <a:r>
              <a:rPr lang="en-IN" dirty="0"/>
              <a:t>     the skin surface each contribute roughly 20% of the total thermal input to the central regulatory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5834062" cy="390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Central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Temperature is regulated by central structures (</a:t>
            </a:r>
            <a:r>
              <a:rPr lang="en-IN" b="1" dirty="0"/>
              <a:t>primarily the hypothalamus</a:t>
            </a:r>
            <a:r>
              <a:rPr lang="en-IN" dirty="0"/>
              <a:t>) that compare integrated thermal inputs from the skin surface, </a:t>
            </a:r>
            <a:r>
              <a:rPr lang="en-IN" dirty="0" err="1"/>
              <a:t>neuraxis</a:t>
            </a:r>
            <a:r>
              <a:rPr lang="en-IN" dirty="0"/>
              <a:t>, and deep tissues with threshold temperatures for each thermoregulatory response.</a:t>
            </a:r>
          </a:p>
          <a:p>
            <a:pPr>
              <a:buNone/>
            </a:pPr>
            <a:r>
              <a:rPr lang="en-IN" dirty="0"/>
              <a:t>How the body determines absolute threshold temperatures is unknown, but the mechanism appears to be mediated by </a:t>
            </a:r>
            <a:r>
              <a:rPr lang="en-IN" b="1" dirty="0" err="1"/>
              <a:t>norepinephrine</a:t>
            </a:r>
            <a:r>
              <a:rPr lang="en-IN" b="1" dirty="0"/>
              <a:t>, dopamine, 5-hydroxytryptamine, acetylcholine, prostaglandin E1, and </a:t>
            </a:r>
            <a:r>
              <a:rPr lang="en-IN" b="1" dirty="0" err="1"/>
              <a:t>neuropeptides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Gain and Maximum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The slope of response intensity versus core temperature defines the gain of a thermoregulatory response. </a:t>
            </a:r>
          </a:p>
          <a:p>
            <a:pPr>
              <a:buNone/>
            </a:pPr>
            <a:r>
              <a:rPr lang="en-IN" dirty="0"/>
              <a:t>Response intensity no longer increasing with further deviation in core temperature identifies the maximum intensity.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2593</Words>
  <Application>Microsoft Office PowerPoint</Application>
  <PresentationFormat>On-screen Show (4:3)</PresentationFormat>
  <Paragraphs>187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Temperature Regulation and Monitoring</vt:lpstr>
      <vt:lpstr>Definitions</vt:lpstr>
      <vt:lpstr>PowerPoint Presentation</vt:lpstr>
      <vt:lpstr>Units of Measurement of Temperature</vt:lpstr>
      <vt:lpstr>Normal Thermoregulation</vt:lpstr>
      <vt:lpstr>Afferent Input</vt:lpstr>
      <vt:lpstr>PowerPoint Presentation</vt:lpstr>
      <vt:lpstr>Central Control</vt:lpstr>
      <vt:lpstr>Gain and Maximum Intensity</vt:lpstr>
      <vt:lpstr>Efferent Responses</vt:lpstr>
      <vt:lpstr>PowerPoint Presentation</vt:lpstr>
      <vt:lpstr>PowerPoint Presentation</vt:lpstr>
      <vt:lpstr>PowerPoint Presentation</vt:lpstr>
      <vt:lpstr>THERMOREGULATION DURING GENERAL ANESTHESIA</vt:lpstr>
      <vt:lpstr>RESPONSE THRESHOLDS</vt:lpstr>
      <vt:lpstr>PowerPoint Presentation</vt:lpstr>
      <vt:lpstr>GAIN AND MAXIMUM RESPONSE INTENSITY</vt:lpstr>
      <vt:lpstr>DEVELOPMENT OF HYPOTHERMIA DURING GENERAL ANESTHESIA</vt:lpstr>
      <vt:lpstr>PowerPoint Presentation</vt:lpstr>
      <vt:lpstr>PATTERNS OF INTRAOPERATIVE HYPOTHERMIA</vt:lpstr>
      <vt:lpstr>PowerPoint Presentation</vt:lpstr>
      <vt:lpstr>NEURAXIAL ANESTHESIA</vt:lpstr>
      <vt:lpstr>PowerPoint Presentation</vt:lpstr>
      <vt:lpstr>CONSEQUENCES OF MILD INTRAOPERATIVE HYPOTHERMIA</vt:lpstr>
      <vt:lpstr>PowerPoint Presentation</vt:lpstr>
      <vt:lpstr>PERIOPERATIVE THERMAL MANIPULATIONS</vt:lpstr>
      <vt:lpstr>PowerPoint Presentation</vt:lpstr>
      <vt:lpstr>PowerPoint Presentation</vt:lpstr>
      <vt:lpstr>DELIBERATE SEVERE INTRAOPERATIVE HYPOTHERMIA</vt:lpstr>
      <vt:lpstr>ORGAN FUNCTION</vt:lpstr>
      <vt:lpstr>PowerPoint Presentation</vt:lpstr>
      <vt:lpstr>ACID-BASE CHANGES</vt:lpstr>
      <vt:lpstr>HYPERTHERMIA AND FEVER</vt:lpstr>
      <vt:lpstr>PASSIVE HYPERTHERMIA AND MALIGNANT HYPERTHERMIA</vt:lpstr>
      <vt:lpstr>FEVER</vt:lpstr>
      <vt:lpstr>Malignant Hyperthermia</vt:lpstr>
      <vt:lpstr>PowerPoint Presentation</vt:lpstr>
      <vt:lpstr>MALIGNANT HYPERTHERMIA CLINICAL GRADING SCALE</vt:lpstr>
      <vt:lpstr>Management of Acute Episode of MH</vt:lpstr>
      <vt:lpstr>PowerPoint Presentation</vt:lpstr>
      <vt:lpstr>PowerPoint Presentation</vt:lpstr>
      <vt:lpstr>PowerPoint Presentation</vt:lpstr>
      <vt:lpstr>TEMPERATURE MONITORING</vt:lpstr>
      <vt:lpstr>TEMPERATURE MONITORING AND THERMAL MANAGEMENT GUIDELINES</vt:lpstr>
      <vt:lpstr>Devices to Measure Temperature</vt:lpstr>
      <vt:lpstr>PowerPoint Presentation</vt:lpstr>
      <vt:lpstr>PowerPoint Presentation</vt:lpstr>
      <vt:lpstr>PowerPoint Presentation</vt:lpstr>
      <vt:lpstr>TEMPERATURE MONITORING SITES</vt:lpstr>
      <vt:lpstr>Urine output monitoring</vt:lpstr>
      <vt:lpstr>Contraindications</vt:lpstr>
      <vt:lpstr>Techniques and Complications</vt:lpstr>
      <vt:lpstr>Complications </vt:lpstr>
      <vt:lpstr>Clinical considerations</vt:lpstr>
      <vt:lpstr>Clinical considerations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Regulation and Monitoring</dc:title>
  <dc:creator>Samarth S Prakash</dc:creator>
  <cp:lastModifiedBy>Ravi Kiran Sodimbakam</cp:lastModifiedBy>
  <cp:revision>53</cp:revision>
  <dcterms:created xsi:type="dcterms:W3CDTF">2006-08-16T00:00:00Z</dcterms:created>
  <dcterms:modified xsi:type="dcterms:W3CDTF">2024-09-12T18:08:05Z</dcterms:modified>
</cp:coreProperties>
</file>