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3"/>
  </p:notesMasterIdLst>
  <p:sldIdLst>
    <p:sldId id="256" r:id="rId2"/>
    <p:sldId id="257" r:id="rId3"/>
    <p:sldId id="259" r:id="rId4"/>
    <p:sldId id="260" r:id="rId5"/>
    <p:sldId id="263" r:id="rId6"/>
    <p:sldId id="266" r:id="rId7"/>
    <p:sldId id="258" r:id="rId8"/>
    <p:sldId id="268" r:id="rId9"/>
    <p:sldId id="270" r:id="rId10"/>
    <p:sldId id="271" r:id="rId11"/>
    <p:sldId id="273" r:id="rId12"/>
    <p:sldId id="274" r:id="rId13"/>
    <p:sldId id="275" r:id="rId14"/>
    <p:sldId id="276" r:id="rId15"/>
    <p:sldId id="353" r:id="rId16"/>
    <p:sldId id="278" r:id="rId17"/>
    <p:sldId id="295" r:id="rId18"/>
    <p:sldId id="285" r:id="rId19"/>
    <p:sldId id="289" r:id="rId20"/>
    <p:sldId id="291" r:id="rId21"/>
    <p:sldId id="292" r:id="rId22"/>
    <p:sldId id="296" r:id="rId23"/>
    <p:sldId id="294" r:id="rId24"/>
    <p:sldId id="297" r:id="rId25"/>
    <p:sldId id="298" r:id="rId26"/>
    <p:sldId id="302" r:id="rId27"/>
    <p:sldId id="306" r:id="rId28"/>
    <p:sldId id="303" r:id="rId29"/>
    <p:sldId id="307" r:id="rId30"/>
    <p:sldId id="308" r:id="rId31"/>
    <p:sldId id="309" r:id="rId32"/>
    <p:sldId id="310" r:id="rId33"/>
    <p:sldId id="316" r:id="rId34"/>
    <p:sldId id="313" r:id="rId35"/>
    <p:sldId id="312" r:id="rId36"/>
    <p:sldId id="314" r:id="rId37"/>
    <p:sldId id="315" r:id="rId38"/>
    <p:sldId id="321" r:id="rId39"/>
    <p:sldId id="317" r:id="rId40"/>
    <p:sldId id="318" r:id="rId41"/>
    <p:sldId id="320" r:id="rId42"/>
    <p:sldId id="329" r:id="rId43"/>
    <p:sldId id="325" r:id="rId44"/>
    <p:sldId id="326" r:id="rId45"/>
    <p:sldId id="327" r:id="rId46"/>
    <p:sldId id="328" r:id="rId47"/>
    <p:sldId id="330" r:id="rId48"/>
    <p:sldId id="332" r:id="rId49"/>
    <p:sldId id="334" r:id="rId50"/>
    <p:sldId id="335" r:id="rId51"/>
    <p:sldId id="336" r:id="rId52"/>
    <p:sldId id="337" r:id="rId53"/>
    <p:sldId id="340" r:id="rId54"/>
    <p:sldId id="350" r:id="rId55"/>
    <p:sldId id="342" r:id="rId56"/>
    <p:sldId id="344" r:id="rId57"/>
    <p:sldId id="345" r:id="rId58"/>
    <p:sldId id="348" r:id="rId59"/>
    <p:sldId id="346" r:id="rId60"/>
    <p:sldId id="347" r:id="rId61"/>
    <p:sldId id="351" r:id="rId62"/>
    <p:sldId id="352" r:id="rId63"/>
    <p:sldId id="354" r:id="rId64"/>
    <p:sldId id="282" r:id="rId65"/>
    <p:sldId id="287" r:id="rId66"/>
    <p:sldId id="301" r:id="rId67"/>
    <p:sldId id="304" r:id="rId68"/>
    <p:sldId id="305" r:id="rId69"/>
    <p:sldId id="311" r:id="rId70"/>
    <p:sldId id="349" r:id="rId71"/>
    <p:sldId id="265"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4434" autoAdjust="0"/>
  </p:normalViewPr>
  <p:slideViewPr>
    <p:cSldViewPr snapToGrid="0">
      <p:cViewPr varScale="1">
        <p:scale>
          <a:sx n="79" d="100"/>
          <a:sy n="79" d="100"/>
        </p:scale>
        <p:origin x="-37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AA5F3-54CB-48DA-8DF0-A5E13E2D9A55}" type="datetimeFigureOut">
              <a:rPr lang="en-US" smtClean="0"/>
              <a:pPr/>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ED2D8-85A7-4494-89F8-C5D85D0A4075}" type="slidenum">
              <a:rPr lang="en-US" smtClean="0"/>
              <a:pPr/>
              <a:t>‹#›</a:t>
            </a:fld>
            <a:endParaRPr lang="en-US"/>
          </a:p>
        </p:txBody>
      </p:sp>
    </p:spTree>
    <p:extLst>
      <p:ext uri="{BB962C8B-B14F-4D97-AF65-F5344CB8AC3E}">
        <p14:creationId xmlns:p14="http://schemas.microsoft.com/office/powerpoint/2010/main" val="252243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prevalence of obesity is increasing in India </a:t>
            </a:r>
            <a:r>
              <a:rPr lang="en-US" dirty="0" err="1"/>
              <a:t>bcoz</a:t>
            </a:r>
            <a:r>
              <a:rPr lang="en-US" dirty="0"/>
              <a:t> of modern lifestyles and better standards of living. Obesity is a multisystem disorder, and so requires a multidisciplinary approach. We</a:t>
            </a:r>
            <a:r>
              <a:rPr lang="en-US" baseline="0" dirty="0"/>
              <a:t> all , in anesthesia, are daily dealing with these obese patients scheduled for various surgeries. So today I will give u a broad overview of pathophysiological and practical considerations for anesthetizing such patients posted for bariatric as well as non bariatric surgeries. </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1</a:t>
            </a:fld>
            <a:endParaRPr lang="en-US"/>
          </a:p>
        </p:txBody>
      </p:sp>
    </p:spTree>
    <p:extLst>
      <p:ext uri="{BB962C8B-B14F-4D97-AF65-F5344CB8AC3E}">
        <p14:creationId xmlns:p14="http://schemas.microsoft.com/office/powerpoint/2010/main" val="3091895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PSG or sleep study during which </a:t>
            </a:r>
            <a:r>
              <a:rPr lang="en-US" dirty="0" err="1"/>
              <a:t>pt</a:t>
            </a:r>
            <a:r>
              <a:rPr lang="en-US" dirty="0"/>
              <a:t> ECG, EEG, EOG, CAPNOGRAM, BP, PHARYNGEAL N EXTREMITY</a:t>
            </a:r>
            <a:r>
              <a:rPr lang="en-US" baseline="0" dirty="0"/>
              <a:t> EMG, SPO2, ESOPHAGEAL PRESSURE, NASAL OR ORAL AIRFLOW r recorded.</a:t>
            </a:r>
          </a:p>
          <a:p>
            <a:r>
              <a:rPr lang="en-US" baseline="0" dirty="0"/>
              <a:t>AHI quantifies severity of OSA.</a:t>
            </a:r>
            <a:endParaRPr lang="en-US" dirty="0"/>
          </a:p>
          <a:p>
            <a:pPr>
              <a:lnSpc>
                <a:spcPct val="170000"/>
              </a:lnSpc>
            </a:pPr>
            <a:endParaRPr lang="en-IN" sz="1200" dirty="0">
              <a:latin typeface="Georgia" panose="02040502050405020303" pitchFamily="18" charset="0"/>
            </a:endParaRPr>
          </a:p>
          <a:p>
            <a:pPr>
              <a:lnSpc>
                <a:spcPct val="170000"/>
              </a:lnSpc>
            </a:pPr>
            <a:r>
              <a:rPr lang="en-IN" sz="1200" dirty="0">
                <a:latin typeface="Georgia" panose="02040502050405020303" pitchFamily="18" charset="0"/>
              </a:rPr>
              <a:t>AHI is the Total number of episodes of </a:t>
            </a:r>
            <a:r>
              <a:rPr lang="en-IN" sz="1200" dirty="0" err="1">
                <a:latin typeface="Georgia" panose="02040502050405020303" pitchFamily="18" charset="0"/>
              </a:rPr>
              <a:t>apnea</a:t>
            </a:r>
            <a:r>
              <a:rPr lang="en-IN" sz="1200" dirty="0">
                <a:latin typeface="Georgia" panose="02040502050405020303" pitchFamily="18" charset="0"/>
              </a:rPr>
              <a:t> and hypopnea divided by the total sleep time.</a:t>
            </a:r>
          </a:p>
          <a:p>
            <a:pPr>
              <a:lnSpc>
                <a:spcPct val="170000"/>
              </a:lnSpc>
              <a:buNone/>
            </a:pPr>
            <a:r>
              <a:rPr lang="en-US" sz="1200" dirty="0">
                <a:latin typeface="Georgia" panose="02040502050405020303" pitchFamily="18" charset="0"/>
              </a:rPr>
              <a:t>		Mild        :    5 to 15 events per hour</a:t>
            </a:r>
          </a:p>
          <a:p>
            <a:pPr>
              <a:lnSpc>
                <a:spcPct val="170000"/>
              </a:lnSpc>
              <a:buNone/>
            </a:pPr>
            <a:r>
              <a:rPr lang="en-US" sz="1200" dirty="0">
                <a:latin typeface="Georgia" panose="02040502050405020303" pitchFamily="18" charset="0"/>
              </a:rPr>
              <a:t>		Moderate:  16 to 30 events per hour</a:t>
            </a:r>
          </a:p>
          <a:p>
            <a:pPr>
              <a:lnSpc>
                <a:spcPct val="170000"/>
              </a:lnSpc>
              <a:buNone/>
            </a:pPr>
            <a:r>
              <a:rPr lang="en-US" sz="1200" dirty="0">
                <a:latin typeface="Georgia" panose="02040502050405020303" pitchFamily="18" charset="0"/>
              </a:rPr>
              <a:t>		Severe      :  &gt; 30 events per hour</a:t>
            </a:r>
          </a:p>
          <a:p>
            <a:pPr>
              <a:lnSpc>
                <a:spcPct val="170000"/>
              </a:lnSpc>
              <a:buNone/>
            </a:pPr>
            <a:r>
              <a:rPr lang="en-US" sz="1200" dirty="0">
                <a:latin typeface="Georgia" panose="02040502050405020303" pitchFamily="18" charset="0"/>
              </a:rPr>
              <a:t>Obstructive sleep hypopnea:- Partial reduction of airflow of greater than 50%</a:t>
            </a:r>
            <a:r>
              <a:rPr lang="en-US" sz="1200" baseline="0" dirty="0">
                <a:latin typeface="Georgia" panose="02040502050405020303" pitchFamily="18" charset="0"/>
              </a:rPr>
              <a:t> for </a:t>
            </a:r>
            <a:r>
              <a:rPr lang="en-US" sz="1200" baseline="0" dirty="0" err="1">
                <a:latin typeface="Georgia" panose="02040502050405020303" pitchFamily="18" charset="0"/>
              </a:rPr>
              <a:t>atleast</a:t>
            </a:r>
            <a:r>
              <a:rPr lang="en-US" sz="1200" baseline="0" dirty="0">
                <a:latin typeface="Georgia" panose="02040502050405020303" pitchFamily="18" charset="0"/>
              </a:rPr>
              <a:t> 10 sec or 15 or more episodes per hour of sleep and decrease in SaO2 of </a:t>
            </a:r>
            <a:r>
              <a:rPr lang="en-US" sz="1200" baseline="0" dirty="0" err="1">
                <a:latin typeface="Georgia" panose="02040502050405020303" pitchFamily="18" charset="0"/>
              </a:rPr>
              <a:t>atleast</a:t>
            </a:r>
            <a:r>
              <a:rPr lang="en-US" sz="1200" baseline="0" dirty="0">
                <a:latin typeface="Georgia" panose="02040502050405020303" pitchFamily="18" charset="0"/>
              </a:rPr>
              <a:t> 4% despite maintenance of neuromuscular voluntary efforts.</a:t>
            </a:r>
            <a:endParaRPr lang="en-IN" sz="1200" dirty="0">
              <a:latin typeface="Georgia" panose="02040502050405020303" pitchFamily="18" charset="0"/>
            </a:endParaRPr>
          </a:p>
          <a:p>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15</a:t>
            </a:fld>
            <a:endParaRPr lang="en-US"/>
          </a:p>
        </p:txBody>
      </p:sp>
    </p:spTree>
    <p:extLst>
      <p:ext uri="{BB962C8B-B14F-4D97-AF65-F5344CB8AC3E}">
        <p14:creationId xmlns:p14="http://schemas.microsoft.com/office/powerpoint/2010/main" val="20840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Pharyngeal tissues including uvula, tonsils, tonsillar pillars, tongue, </a:t>
            </a:r>
            <a:r>
              <a:rPr lang="en-US" dirty="0" err="1"/>
              <a:t>aryepiglottic</a:t>
            </a:r>
            <a:r>
              <a:rPr lang="en-US" dirty="0"/>
              <a:t> folds and lateral pharyngeal walls</a:t>
            </a:r>
          </a:p>
        </p:txBody>
      </p:sp>
      <p:sp>
        <p:nvSpPr>
          <p:cNvPr id="4" name="Slide Number Placeholder 3"/>
          <p:cNvSpPr>
            <a:spLocks noGrp="1"/>
          </p:cNvSpPr>
          <p:nvPr>
            <p:ph type="sldNum" sz="quarter" idx="10"/>
          </p:nvPr>
        </p:nvSpPr>
        <p:spPr/>
        <p:txBody>
          <a:bodyPr/>
          <a:lstStyle/>
          <a:p>
            <a:fld id="{7DBED2D8-85A7-4494-89F8-C5D85D0A4075}" type="slidenum">
              <a:rPr lang="en-US" smtClean="0"/>
              <a:pPr/>
              <a:t>16</a:t>
            </a:fld>
            <a:endParaRPr lang="en-US"/>
          </a:p>
        </p:txBody>
      </p:sp>
    </p:spTree>
    <p:extLst>
      <p:ext uri="{BB962C8B-B14F-4D97-AF65-F5344CB8AC3E}">
        <p14:creationId xmlns:p14="http://schemas.microsoft.com/office/powerpoint/2010/main" val="1167274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IN" dirty="0"/>
              <a:t>by upper </a:t>
            </a:r>
          </a:p>
          <a:p>
            <a:pPr>
              <a:buNone/>
            </a:pPr>
            <a:r>
              <a:rPr lang="en-IN" dirty="0"/>
              <a:t>	thoracic and low cervical fat </a:t>
            </a:r>
          </a:p>
          <a:p>
            <a:pPr>
              <a:buNone/>
            </a:pPr>
            <a:r>
              <a:rPr lang="en-IN" dirty="0"/>
              <a:t>	pads; excessive tissue folds in</a:t>
            </a:r>
          </a:p>
          <a:p>
            <a:pPr>
              <a:buNone/>
            </a:pPr>
            <a:r>
              <a:rPr lang="en-IN" dirty="0"/>
              <a:t>	 the mouth and pharynx;</a:t>
            </a:r>
          </a:p>
          <a:p>
            <a:r>
              <a:rPr lang="en-IN" dirty="0"/>
              <a:t>Short, thick neck</a:t>
            </a:r>
          </a:p>
          <a:p>
            <a:r>
              <a:rPr lang="en-IN" dirty="0"/>
              <a:t>Suprasternal, </a:t>
            </a:r>
            <a:r>
              <a:rPr lang="en-IN" dirty="0" err="1"/>
              <a:t>presternal</a:t>
            </a:r>
            <a:r>
              <a:rPr lang="en-IN" dirty="0"/>
              <a:t>, and posterior cervical fat;</a:t>
            </a:r>
          </a:p>
          <a:p>
            <a:r>
              <a:rPr lang="en-IN" dirty="0"/>
              <a:t>A very thick submental fat pad.</a:t>
            </a:r>
          </a:p>
          <a:p>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17</a:t>
            </a:fld>
            <a:endParaRPr lang="en-US"/>
          </a:p>
        </p:txBody>
      </p:sp>
    </p:spTree>
    <p:extLst>
      <p:ext uri="{BB962C8B-B14F-4D97-AF65-F5344CB8AC3E}">
        <p14:creationId xmlns:p14="http://schemas.microsoft.com/office/powerpoint/2010/main" val="609490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Prolonged OSA alters control of breathing l/to CNS mediated apneic events. This increases reliance on hypoxic drive for ventilation.</a:t>
            </a:r>
          </a:p>
          <a:p>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18</a:t>
            </a:fld>
            <a:endParaRPr lang="en-US"/>
          </a:p>
        </p:txBody>
      </p:sp>
    </p:spTree>
    <p:extLst>
      <p:ext uri="{BB962C8B-B14F-4D97-AF65-F5344CB8AC3E}">
        <p14:creationId xmlns:p14="http://schemas.microsoft.com/office/powerpoint/2010/main" val="1121995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GERD increases aspiration risk. Fasted obese </a:t>
            </a:r>
            <a:r>
              <a:rPr lang="en-US" dirty="0" err="1"/>
              <a:t>pt</a:t>
            </a:r>
            <a:r>
              <a:rPr lang="en-US" dirty="0"/>
              <a:t> </a:t>
            </a:r>
            <a:r>
              <a:rPr lang="en-US" dirty="0" err="1"/>
              <a:t>hav</a:t>
            </a:r>
            <a:r>
              <a:rPr lang="en-US" dirty="0"/>
              <a:t> gastric volume &gt;25ml and gastric</a:t>
            </a:r>
            <a:r>
              <a:rPr lang="en-US" baseline="0" dirty="0"/>
              <a:t> pH &lt; 2.5 which l/to high risk of aspiration.</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19</a:t>
            </a:fld>
            <a:endParaRPr lang="en-US"/>
          </a:p>
        </p:txBody>
      </p:sp>
    </p:spTree>
    <p:extLst>
      <p:ext uri="{BB962C8B-B14F-4D97-AF65-F5344CB8AC3E}">
        <p14:creationId xmlns:p14="http://schemas.microsoft.com/office/powerpoint/2010/main" val="1276668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of nephron function further</a:t>
            </a:r>
            <a:r>
              <a:rPr lang="en-US" baseline="0" dirty="0"/>
              <a:t> impairs </a:t>
            </a:r>
            <a:r>
              <a:rPr lang="en-US" baseline="0" dirty="0" err="1"/>
              <a:t>natriuresis</a:t>
            </a:r>
            <a:r>
              <a:rPr lang="en-US" baseline="0" dirty="0"/>
              <a:t> n further increase in arterial pressure.</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20</a:t>
            </a:fld>
            <a:endParaRPr lang="en-US"/>
          </a:p>
        </p:txBody>
      </p:sp>
    </p:spTree>
    <p:extLst>
      <p:ext uri="{BB962C8B-B14F-4D97-AF65-F5344CB8AC3E}">
        <p14:creationId xmlns:p14="http://schemas.microsoft.com/office/powerpoint/2010/main" val="3157790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3DB3DF3-37E1-4AB8-A186-D47DE7258E27}" type="slidenum">
              <a:rPr lang="en-IN" smtClean="0"/>
              <a:pPr/>
              <a:t>21</a:t>
            </a:fld>
            <a:endParaRPr lang="en-IN"/>
          </a:p>
        </p:txBody>
      </p:sp>
    </p:spTree>
    <p:extLst>
      <p:ext uri="{BB962C8B-B14F-4D97-AF65-F5344CB8AC3E}">
        <p14:creationId xmlns:p14="http://schemas.microsoft.com/office/powerpoint/2010/main" val="1427485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physiologic changes associated with obesity may lead to alterations in the </a:t>
            </a:r>
            <a:r>
              <a:rPr lang="en-US" dirty="0" err="1"/>
              <a:t>distributon</a:t>
            </a:r>
            <a:r>
              <a:rPr lang="en-US" dirty="0"/>
              <a:t>, binding, and elimination</a:t>
            </a:r>
            <a:r>
              <a:rPr lang="en-US" baseline="0" dirty="0"/>
              <a:t> of many drugs.</a:t>
            </a:r>
            <a:endParaRPr lang="en-US" dirty="0"/>
          </a:p>
          <a:p>
            <a:pPr marL="228600" indent="-228600">
              <a:buAutoNum type="arabicParenR"/>
            </a:pPr>
            <a:r>
              <a:rPr lang="en-US" dirty="0"/>
              <a:t>With certain exceptions</a:t>
            </a:r>
          </a:p>
          <a:p>
            <a:pPr marL="228600" indent="-228600">
              <a:buAutoNum type="arabicParenR"/>
            </a:pPr>
            <a:r>
              <a:rPr lang="en-US" dirty="0"/>
              <a:t>For maintenance if clearance values same in obese n </a:t>
            </a:r>
            <a:r>
              <a:rPr lang="en-US" dirty="0" err="1"/>
              <a:t>nonobese</a:t>
            </a:r>
            <a:r>
              <a:rPr lang="en-US" dirty="0"/>
              <a:t> then based on LBW, n if clearance increased than on TBW.</a:t>
            </a:r>
          </a:p>
          <a:p>
            <a:pPr marL="0" indent="0">
              <a:buNone/>
            </a:pPr>
            <a:r>
              <a:rPr lang="en-US" dirty="0" err="1"/>
              <a:t>Remifentanyl</a:t>
            </a:r>
            <a:r>
              <a:rPr lang="en-US" dirty="0"/>
              <a:t> is highly lipophilic but it has limited potential to accumulate </a:t>
            </a:r>
            <a:r>
              <a:rPr lang="en-US" dirty="0" err="1"/>
              <a:t>bcoz</a:t>
            </a:r>
            <a:r>
              <a:rPr lang="en-US" dirty="0"/>
              <a:t> it is rapidly metabolized</a:t>
            </a:r>
            <a:r>
              <a:rPr lang="en-US" baseline="0" dirty="0"/>
              <a:t> by plasma </a:t>
            </a:r>
            <a:r>
              <a:rPr lang="en-US" baseline="0" dirty="0" err="1"/>
              <a:t>esterases</a:t>
            </a:r>
            <a:r>
              <a:rPr lang="en-US" baseline="0" dirty="0"/>
              <a:t>.</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23</a:t>
            </a:fld>
            <a:endParaRPr lang="en-US"/>
          </a:p>
        </p:txBody>
      </p:sp>
    </p:spTree>
    <p:extLst>
      <p:ext uri="{BB962C8B-B14F-4D97-AF65-F5344CB8AC3E}">
        <p14:creationId xmlns:p14="http://schemas.microsoft.com/office/powerpoint/2010/main" val="675951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Adsorption</a:t>
            </a:r>
            <a:r>
              <a:rPr lang="en-US" baseline="0" dirty="0"/>
              <a:t> is unchanged.</a:t>
            </a:r>
            <a:endParaRPr lang="en-US" dirty="0"/>
          </a:p>
          <a:p>
            <a:r>
              <a:rPr lang="en-US" dirty="0"/>
              <a:t>The distribution of the drug is first in central compartment which is unchanged</a:t>
            </a:r>
            <a:r>
              <a:rPr lang="en-US" baseline="0" dirty="0"/>
              <a:t> in obese </a:t>
            </a:r>
            <a:r>
              <a:rPr lang="en-US" baseline="0" dirty="0" err="1"/>
              <a:t>pt</a:t>
            </a:r>
            <a:r>
              <a:rPr lang="en-US" baseline="0" dirty="0"/>
              <a:t> but absolute body water content is decreased n lean body mass n adipose tissue r increased,. This all affects lipophilic and polar drug distribution.</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24</a:t>
            </a:fld>
            <a:endParaRPr lang="en-US"/>
          </a:p>
        </p:txBody>
      </p:sp>
    </p:spTree>
    <p:extLst>
      <p:ext uri="{BB962C8B-B14F-4D97-AF65-F5344CB8AC3E}">
        <p14:creationId xmlns:p14="http://schemas.microsoft.com/office/powerpoint/2010/main" val="652658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500-1000kcal/day</a:t>
            </a:r>
          </a:p>
          <a:p>
            <a:r>
              <a:rPr lang="en-US" dirty="0"/>
              <a:t>Goal is to reduce energy intake, increase energy</a:t>
            </a:r>
            <a:r>
              <a:rPr lang="en-US" baseline="0" dirty="0"/>
              <a:t> utilization, decrease absorption of nutrients.</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26</a:t>
            </a:fld>
            <a:endParaRPr lang="en-US"/>
          </a:p>
        </p:txBody>
      </p:sp>
    </p:spTree>
    <p:extLst>
      <p:ext uri="{BB962C8B-B14F-4D97-AF65-F5344CB8AC3E}">
        <p14:creationId xmlns:p14="http://schemas.microsoft.com/office/powerpoint/2010/main" val="3427757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Genetic: </a:t>
            </a:r>
            <a:r>
              <a:rPr lang="en-US" dirty="0" err="1"/>
              <a:t>prader</a:t>
            </a:r>
            <a:r>
              <a:rPr lang="en-US" dirty="0"/>
              <a:t> </a:t>
            </a:r>
            <a:r>
              <a:rPr lang="en-US" dirty="0" err="1"/>
              <a:t>willi</a:t>
            </a:r>
            <a:r>
              <a:rPr lang="en-US" dirty="0"/>
              <a:t>, </a:t>
            </a:r>
            <a:r>
              <a:rPr lang="en-US" dirty="0" err="1"/>
              <a:t>lawrence</a:t>
            </a:r>
            <a:r>
              <a:rPr lang="en-US" dirty="0"/>
              <a:t> moon </a:t>
            </a:r>
            <a:r>
              <a:rPr lang="en-US" dirty="0" err="1"/>
              <a:t>biedl,leptin</a:t>
            </a:r>
            <a:r>
              <a:rPr lang="en-US" baseline="0" dirty="0"/>
              <a:t> deficiency</a:t>
            </a:r>
          </a:p>
          <a:p>
            <a:r>
              <a:rPr lang="en-US" baseline="0" dirty="0"/>
              <a:t>Metabolic factors: hormones peptides…. Not well understood</a:t>
            </a:r>
            <a:endParaRPr lang="en-US" dirty="0"/>
          </a:p>
          <a:p>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2</a:t>
            </a:fld>
            <a:endParaRPr lang="en-US"/>
          </a:p>
        </p:txBody>
      </p:sp>
    </p:spTree>
    <p:extLst>
      <p:ext uri="{BB962C8B-B14F-4D97-AF65-F5344CB8AC3E}">
        <p14:creationId xmlns:p14="http://schemas.microsoft.com/office/powerpoint/2010/main" val="2828804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done either by laparotomy incision or </a:t>
            </a:r>
            <a:r>
              <a:rPr lang="en-US" dirty="0" err="1"/>
              <a:t>laproscopically</a:t>
            </a:r>
            <a:r>
              <a:rPr lang="en-US" dirty="0"/>
              <a:t>.</a:t>
            </a:r>
          </a:p>
          <a:p>
            <a:r>
              <a:rPr lang="en-US" dirty="0" err="1"/>
              <a:t>Malabsorptive</a:t>
            </a:r>
            <a:r>
              <a:rPr lang="en-US" dirty="0"/>
              <a:t> procedure cause </a:t>
            </a:r>
            <a:r>
              <a:rPr lang="en-US" dirty="0" err="1"/>
              <a:t>wt</a:t>
            </a:r>
            <a:r>
              <a:rPr lang="en-US" dirty="0"/>
              <a:t> loss by gastric restriction and malabsorption of nutrients. They leads to vitamin n protein malabsorption, osteoporosis, hepatic</a:t>
            </a:r>
            <a:r>
              <a:rPr lang="en-US" baseline="0" dirty="0"/>
              <a:t> </a:t>
            </a:r>
            <a:r>
              <a:rPr lang="en-US" baseline="0" dirty="0" err="1"/>
              <a:t>faiure</a:t>
            </a:r>
            <a:r>
              <a:rPr lang="en-US" baseline="0" dirty="0"/>
              <a:t>. So these surgeries r rarely used now a days.</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28</a:t>
            </a:fld>
            <a:endParaRPr lang="en-US"/>
          </a:p>
        </p:txBody>
      </p:sp>
    </p:spTree>
    <p:extLst>
      <p:ext uri="{BB962C8B-B14F-4D97-AF65-F5344CB8AC3E}">
        <p14:creationId xmlns:p14="http://schemas.microsoft.com/office/powerpoint/2010/main" val="2744258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VBG- surgical creation of small upper pouch of 25-30</a:t>
            </a:r>
            <a:r>
              <a:rPr lang="en-US" baseline="0" dirty="0"/>
              <a:t> ml from proximal part of stomach and distal to GE junction. This pouch communicates with the rest of stomach thru a narrow channel. This increase mechanical resistance to gastric emptying of ingested solids, whereas emptying of liquids proceed normally.</a:t>
            </a:r>
          </a:p>
          <a:p>
            <a:r>
              <a:rPr lang="en-US" baseline="0" dirty="0"/>
              <a:t>AGB:- This limits stomach capacity. Band can be made tighter or less by adding or removing saline. Adjustments made to meet </a:t>
            </a:r>
            <a:r>
              <a:rPr lang="en-US" baseline="0" dirty="0" err="1"/>
              <a:t>pt</a:t>
            </a:r>
            <a:r>
              <a:rPr lang="en-US" baseline="0" dirty="0"/>
              <a:t> individual </a:t>
            </a:r>
            <a:r>
              <a:rPr lang="en-US" baseline="0" dirty="0" err="1"/>
              <a:t>wt</a:t>
            </a:r>
            <a:r>
              <a:rPr lang="en-US" baseline="0" dirty="0"/>
              <a:t> loss needs.</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29</a:t>
            </a:fld>
            <a:endParaRPr lang="en-US"/>
          </a:p>
        </p:txBody>
      </p:sp>
    </p:spTree>
    <p:extLst>
      <p:ext uri="{BB962C8B-B14F-4D97-AF65-F5344CB8AC3E}">
        <p14:creationId xmlns:p14="http://schemas.microsoft.com/office/powerpoint/2010/main" val="3989839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procedure allows the</a:t>
            </a:r>
            <a:r>
              <a:rPr lang="en-US" baseline="0" dirty="0"/>
              <a:t> bypassed intestine to be exposed to bile and pancreatic juice. The antrum is removed to avoid peptic ulceration, and food intake is affected to only a limited degree.</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30</a:t>
            </a:fld>
            <a:endParaRPr lang="en-US"/>
          </a:p>
        </p:txBody>
      </p:sp>
    </p:spTree>
    <p:extLst>
      <p:ext uri="{BB962C8B-B14F-4D97-AF65-F5344CB8AC3E}">
        <p14:creationId xmlns:p14="http://schemas.microsoft.com/office/powerpoint/2010/main" val="3006060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fld id="{1985D90F-6CD8-400E-BF71-E4AE0ABA5E7D}" type="slidenum">
              <a:rPr lang="en-IN" altLang="en-US">
                <a:latin typeface="Arial" panose="020B0604020202020204" pitchFamily="34" charset="0"/>
              </a:rPr>
              <a:pPr/>
              <a:t>35</a:t>
            </a:fld>
            <a:endParaRPr lang="en-IN" altLang="en-US">
              <a:latin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altLang="en-US" dirty="0"/>
              <a:t>Lean body mass n ideal</a:t>
            </a:r>
            <a:r>
              <a:rPr lang="en-US" altLang="en-US" baseline="0" dirty="0"/>
              <a:t> body mass to be calculated before hand for proper drug dosing </a:t>
            </a:r>
            <a:r>
              <a:rPr lang="en-US" altLang="en-US" baseline="0" dirty="0" err="1"/>
              <a:t>intraoperatively</a:t>
            </a:r>
            <a:r>
              <a:rPr lang="en-US" altLang="en-US" baseline="0" dirty="0"/>
              <a:t>.</a:t>
            </a:r>
            <a:endParaRPr lang="en-US" altLang="en-US" dirty="0"/>
          </a:p>
        </p:txBody>
      </p:sp>
    </p:spTree>
    <p:extLst>
      <p:ext uri="{BB962C8B-B14F-4D97-AF65-F5344CB8AC3E}">
        <p14:creationId xmlns:p14="http://schemas.microsoft.com/office/powerpoint/2010/main" val="456861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Pulmonary</a:t>
            </a:r>
            <a:r>
              <a:rPr lang="en-US" baseline="0" dirty="0"/>
              <a:t> HTN-exertional dyspnea, </a:t>
            </a:r>
            <a:r>
              <a:rPr lang="en-US" baseline="0" dirty="0" err="1"/>
              <a:t>fatigue,syncope</a:t>
            </a:r>
            <a:r>
              <a:rPr lang="en-US" baseline="0" dirty="0"/>
              <a:t>----- reflect inability to increase cardiac output during activity. Prevent hypoxemia, avoid nitrous oxide </a:t>
            </a:r>
            <a:r>
              <a:rPr lang="en-US" baseline="0" dirty="0" err="1"/>
              <a:t>intraop</a:t>
            </a:r>
            <a:r>
              <a:rPr lang="en-US" baseline="0" dirty="0"/>
              <a:t>.</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36</a:t>
            </a:fld>
            <a:endParaRPr lang="en-US"/>
          </a:p>
        </p:txBody>
      </p:sp>
    </p:spTree>
    <p:extLst>
      <p:ext uri="{BB962C8B-B14F-4D97-AF65-F5344CB8AC3E}">
        <p14:creationId xmlns:p14="http://schemas.microsoft.com/office/powerpoint/2010/main" val="2111664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Vitamin and nutritional deficiencies can lead to a collective form of postop neuropathy c/as acute </a:t>
            </a:r>
            <a:r>
              <a:rPr lang="en-US" dirty="0" err="1"/>
              <a:t>postgastric</a:t>
            </a:r>
            <a:r>
              <a:rPr lang="en-US" dirty="0"/>
              <a:t> reduction surgery neuropathy (</a:t>
            </a:r>
            <a:r>
              <a:rPr lang="en-US" dirty="0" err="1"/>
              <a:t>beri</a:t>
            </a:r>
            <a:r>
              <a:rPr lang="en-US" dirty="0"/>
              <a:t> </a:t>
            </a:r>
            <a:r>
              <a:rPr lang="en-US" dirty="0" err="1"/>
              <a:t>beri</a:t>
            </a:r>
            <a:r>
              <a:rPr lang="en-US" dirty="0"/>
              <a:t>,</a:t>
            </a:r>
            <a:r>
              <a:rPr lang="en-US" baseline="0" dirty="0"/>
              <a:t> Wernicke’s encephalopathy, </a:t>
            </a:r>
            <a:r>
              <a:rPr lang="en-US" baseline="0" dirty="0" err="1"/>
              <a:t>vit</a:t>
            </a:r>
            <a:r>
              <a:rPr lang="en-US" baseline="0" dirty="0"/>
              <a:t> B12 def., </a:t>
            </a:r>
            <a:r>
              <a:rPr lang="en-US" baseline="0" dirty="0" err="1"/>
              <a:t>GullianBarre</a:t>
            </a:r>
            <a:r>
              <a:rPr lang="en-US" baseline="0" dirty="0"/>
              <a:t> ds) attention for dosing n monitoring neuromuscular blocking agents.</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37</a:t>
            </a:fld>
            <a:endParaRPr lang="en-US"/>
          </a:p>
        </p:txBody>
      </p:sp>
    </p:spTree>
    <p:extLst>
      <p:ext uri="{BB962C8B-B14F-4D97-AF65-F5344CB8AC3E}">
        <p14:creationId xmlns:p14="http://schemas.microsoft.com/office/powerpoint/2010/main" val="3357075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Antibiotic--- increased risk of wound infection</a:t>
            </a:r>
            <a:r>
              <a:rPr lang="en-US" baseline="0" dirty="0"/>
              <a:t> in obese</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40</a:t>
            </a:fld>
            <a:endParaRPr lang="en-US"/>
          </a:p>
        </p:txBody>
      </p:sp>
    </p:spTree>
    <p:extLst>
      <p:ext uri="{BB962C8B-B14F-4D97-AF65-F5344CB8AC3E}">
        <p14:creationId xmlns:p14="http://schemas.microsoft.com/office/powerpoint/2010/main" val="1789855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dose UFH</a:t>
            </a:r>
          </a:p>
        </p:txBody>
      </p:sp>
      <p:sp>
        <p:nvSpPr>
          <p:cNvPr id="4" name="Slide Number Placeholder 3"/>
          <p:cNvSpPr>
            <a:spLocks noGrp="1"/>
          </p:cNvSpPr>
          <p:nvPr>
            <p:ph type="sldNum" sz="quarter" idx="10"/>
          </p:nvPr>
        </p:nvSpPr>
        <p:spPr/>
        <p:txBody>
          <a:bodyPr/>
          <a:lstStyle/>
          <a:p>
            <a:fld id="{7DBED2D8-85A7-4494-89F8-C5D85D0A4075}" type="slidenum">
              <a:rPr lang="en-US" smtClean="0"/>
              <a:pPr/>
              <a:t>41</a:t>
            </a:fld>
            <a:endParaRPr lang="en-US"/>
          </a:p>
        </p:txBody>
      </p:sp>
    </p:spTree>
    <p:extLst>
      <p:ext uri="{BB962C8B-B14F-4D97-AF65-F5344CB8AC3E}">
        <p14:creationId xmlns:p14="http://schemas.microsoft.com/office/powerpoint/2010/main" val="2125884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 operating tables </a:t>
            </a:r>
            <a:r>
              <a:rPr lang="en-US" dirty="0" err="1"/>
              <a:t>hav</a:t>
            </a:r>
            <a:r>
              <a:rPr lang="en-US" dirty="0"/>
              <a:t> maximum weight limit of approx. 205 kg</a:t>
            </a:r>
          </a:p>
        </p:txBody>
      </p:sp>
      <p:sp>
        <p:nvSpPr>
          <p:cNvPr id="4" name="Slide Number Placeholder 3"/>
          <p:cNvSpPr>
            <a:spLocks noGrp="1"/>
          </p:cNvSpPr>
          <p:nvPr>
            <p:ph type="sldNum" sz="quarter" idx="10"/>
          </p:nvPr>
        </p:nvSpPr>
        <p:spPr/>
        <p:txBody>
          <a:bodyPr/>
          <a:lstStyle/>
          <a:p>
            <a:fld id="{7DBED2D8-85A7-4494-89F8-C5D85D0A4075}" type="slidenum">
              <a:rPr lang="en-US" smtClean="0"/>
              <a:pPr/>
              <a:t>43</a:t>
            </a:fld>
            <a:endParaRPr lang="en-US"/>
          </a:p>
        </p:txBody>
      </p:sp>
    </p:spTree>
    <p:extLst>
      <p:ext uri="{BB962C8B-B14F-4D97-AF65-F5344CB8AC3E}">
        <p14:creationId xmlns:p14="http://schemas.microsoft.com/office/powerpoint/2010/main" val="435332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head up position provides the longest safe apnea period during induction of anesthesia. The </a:t>
            </a:r>
            <a:r>
              <a:rPr lang="en-US" dirty="0" err="1"/>
              <a:t>xtra</a:t>
            </a:r>
            <a:r>
              <a:rPr lang="en-US" dirty="0"/>
              <a:t> time gained may help preclude hypoxemia if intubation is delayed.</a:t>
            </a:r>
          </a:p>
        </p:txBody>
      </p:sp>
      <p:sp>
        <p:nvSpPr>
          <p:cNvPr id="4" name="Slide Number Placeholder 3"/>
          <p:cNvSpPr>
            <a:spLocks noGrp="1"/>
          </p:cNvSpPr>
          <p:nvPr>
            <p:ph type="sldNum" sz="quarter" idx="10"/>
          </p:nvPr>
        </p:nvSpPr>
        <p:spPr/>
        <p:txBody>
          <a:bodyPr/>
          <a:lstStyle/>
          <a:p>
            <a:fld id="{7DBED2D8-85A7-4494-89F8-C5D85D0A4075}" type="slidenum">
              <a:rPr lang="en-US" smtClean="0"/>
              <a:pPr/>
              <a:t>44</a:t>
            </a:fld>
            <a:endParaRPr lang="en-US"/>
          </a:p>
        </p:txBody>
      </p:sp>
    </p:spTree>
    <p:extLst>
      <p:ext uri="{BB962C8B-B14F-4D97-AF65-F5344CB8AC3E}">
        <p14:creationId xmlns:p14="http://schemas.microsoft.com/office/powerpoint/2010/main" val="332011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ABW takes into account the fact that obese individuals have increased lean body mass n increased </a:t>
            </a:r>
            <a:r>
              <a:rPr lang="en-US" dirty="0" err="1"/>
              <a:t>Vd</a:t>
            </a:r>
            <a:r>
              <a:rPr lang="en-US" dirty="0"/>
              <a:t> for drugs.</a:t>
            </a:r>
          </a:p>
        </p:txBody>
      </p:sp>
      <p:sp>
        <p:nvSpPr>
          <p:cNvPr id="4" name="Slide Number Placeholder 3"/>
          <p:cNvSpPr>
            <a:spLocks noGrp="1"/>
          </p:cNvSpPr>
          <p:nvPr>
            <p:ph type="sldNum" sz="quarter" idx="10"/>
          </p:nvPr>
        </p:nvSpPr>
        <p:spPr/>
        <p:txBody>
          <a:bodyPr/>
          <a:lstStyle/>
          <a:p>
            <a:fld id="{7DBED2D8-85A7-4494-89F8-C5D85D0A4075}" type="slidenum">
              <a:rPr lang="en-US" smtClean="0"/>
              <a:pPr/>
              <a:t>4</a:t>
            </a:fld>
            <a:endParaRPr lang="en-US"/>
          </a:p>
        </p:txBody>
      </p:sp>
    </p:spTree>
    <p:extLst>
      <p:ext uri="{BB962C8B-B14F-4D97-AF65-F5344CB8AC3E}">
        <p14:creationId xmlns:p14="http://schemas.microsoft.com/office/powerpoint/2010/main" val="2807199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Prone positioning, rarely required in the obese patient, should be correctly performed with freedom of abdominal movement to prevent detrimental effects on lung compliance, ventilation, and arterial oxygenation</a:t>
            </a:r>
          </a:p>
        </p:txBody>
      </p:sp>
      <p:sp>
        <p:nvSpPr>
          <p:cNvPr id="4" name="Slide Number Placeholder 3"/>
          <p:cNvSpPr>
            <a:spLocks noGrp="1"/>
          </p:cNvSpPr>
          <p:nvPr>
            <p:ph type="sldNum" sz="quarter" idx="10"/>
          </p:nvPr>
        </p:nvSpPr>
        <p:spPr/>
        <p:txBody>
          <a:bodyPr/>
          <a:lstStyle/>
          <a:p>
            <a:fld id="{F3DB3DF3-37E1-4AB8-A186-D47DE7258E27}" type="slidenum">
              <a:rPr lang="en-IN" smtClean="0"/>
              <a:pPr/>
              <a:t>45</a:t>
            </a:fld>
            <a:endParaRPr lang="en-IN"/>
          </a:p>
        </p:txBody>
      </p:sp>
    </p:spTree>
    <p:extLst>
      <p:ext uri="{BB962C8B-B14F-4D97-AF65-F5344CB8AC3E}">
        <p14:creationId xmlns:p14="http://schemas.microsoft.com/office/powerpoint/2010/main" val="2812494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Invasive arterial pressure monitoring may be indicated for the super morbidly obese patient, for those patients with cardiopulmonary disease, and for those patients on whom the </a:t>
            </a:r>
            <a:r>
              <a:rPr lang="en-IN" dirty="0" err="1"/>
              <a:t>noninvasive</a:t>
            </a:r>
            <a:r>
              <a:rPr lang="en-IN" dirty="0"/>
              <a:t> blood pressure cuff may not fit properly. Blood pressure measurements can be falsely elevated if a cuff is too small. Cuffs with bladders that encircle a minimum of 75% of the upper arm circumference or, preferably, the entire arm, should be used. Forearm measurements with a standard cuff overestimate both systolic and diastolic blood pressures in obese patients</a:t>
            </a:r>
          </a:p>
        </p:txBody>
      </p:sp>
      <p:sp>
        <p:nvSpPr>
          <p:cNvPr id="4" name="Slide Number Placeholder 3"/>
          <p:cNvSpPr>
            <a:spLocks noGrp="1"/>
          </p:cNvSpPr>
          <p:nvPr>
            <p:ph type="sldNum" sz="quarter" idx="10"/>
          </p:nvPr>
        </p:nvSpPr>
        <p:spPr/>
        <p:txBody>
          <a:bodyPr/>
          <a:lstStyle/>
          <a:p>
            <a:fld id="{F3DB3DF3-37E1-4AB8-A186-D47DE7258E27}" type="slidenum">
              <a:rPr lang="en-IN" smtClean="0"/>
              <a:pPr/>
              <a:t>46</a:t>
            </a:fld>
            <a:endParaRPr lang="en-IN"/>
          </a:p>
        </p:txBody>
      </p:sp>
    </p:spTree>
    <p:extLst>
      <p:ext uri="{BB962C8B-B14F-4D97-AF65-F5344CB8AC3E}">
        <p14:creationId xmlns:p14="http://schemas.microsoft.com/office/powerpoint/2010/main" val="821863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Adv</a:t>
            </a:r>
            <a:r>
              <a:rPr lang="en-US" dirty="0"/>
              <a:t> is </a:t>
            </a:r>
            <a:r>
              <a:rPr lang="en-US" dirty="0" err="1"/>
              <a:t>dectrease</a:t>
            </a:r>
            <a:r>
              <a:rPr lang="en-US" dirty="0"/>
              <a:t> use of narcotics for postop pain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The height of a SAB can be unpredictable because of considerable upward spread within a short time, causing cardiorespiratory compromise.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Longer needles and the sitting position are other useful tools that facilitate central </a:t>
            </a:r>
            <a:r>
              <a:rPr lang="en-IN" dirty="0" err="1"/>
              <a:t>neuraxial</a:t>
            </a:r>
            <a:r>
              <a:rPr lang="en-IN" dirty="0"/>
              <a:t> </a:t>
            </a:r>
            <a:r>
              <a:rPr lang="en-IN" dirty="0" err="1"/>
              <a:t>anesthesia</a:t>
            </a:r>
            <a:r>
              <a:rPr lang="en-IN" dirty="0"/>
              <a:t>.</a:t>
            </a:r>
          </a:p>
          <a:p>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47</a:t>
            </a:fld>
            <a:endParaRPr lang="en-US"/>
          </a:p>
        </p:txBody>
      </p:sp>
    </p:spTree>
    <p:extLst>
      <p:ext uri="{BB962C8B-B14F-4D97-AF65-F5344CB8AC3E}">
        <p14:creationId xmlns:p14="http://schemas.microsoft.com/office/powerpoint/2010/main" val="1497691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Adequate </a:t>
            </a:r>
            <a:r>
              <a:rPr lang="en-IN" dirty="0" err="1"/>
              <a:t>preoxygenation</a:t>
            </a:r>
            <a:r>
              <a:rPr lang="en-IN" dirty="0"/>
              <a:t> is vital because of rapid </a:t>
            </a:r>
            <a:r>
              <a:rPr lang="en-IN" dirty="0" err="1"/>
              <a:t>desaturation</a:t>
            </a:r>
            <a:r>
              <a:rPr lang="en-IN" dirty="0"/>
              <a:t> after loss of consciousness due to increased O2 consumption and decreased FRC. </a:t>
            </a:r>
          </a:p>
          <a:p>
            <a:r>
              <a:rPr lang="en-IN" dirty="0"/>
              <a:t>Application of positive pressure ventilation during </a:t>
            </a:r>
            <a:r>
              <a:rPr lang="en-IN" dirty="0" err="1"/>
              <a:t>preoxygenation</a:t>
            </a:r>
            <a:r>
              <a:rPr lang="en-IN" dirty="0"/>
              <a:t> decreases </a:t>
            </a:r>
            <a:r>
              <a:rPr lang="en-IN" dirty="0" err="1"/>
              <a:t>atelectasis</a:t>
            </a:r>
            <a:r>
              <a:rPr lang="en-IN" dirty="0"/>
              <a:t> formation and improves oxygenation</a:t>
            </a:r>
          </a:p>
          <a:p>
            <a:r>
              <a:rPr lang="en-IN" dirty="0"/>
              <a:t>4 vital capacity breaths with 100% O</a:t>
            </a:r>
            <a:r>
              <a:rPr lang="en-IN" sz="1000" dirty="0"/>
              <a:t>2</a:t>
            </a:r>
            <a:r>
              <a:rPr lang="en-IN" dirty="0"/>
              <a:t> within 30 seconds have been suggested as superior to the usually recommended 3 minutes of 100% </a:t>
            </a:r>
            <a:r>
              <a:rPr lang="en-IN" dirty="0" err="1"/>
              <a:t>preoxygenation</a:t>
            </a:r>
            <a:r>
              <a:rPr lang="en-IN" dirty="0"/>
              <a:t> in obese patients</a:t>
            </a:r>
          </a:p>
          <a:p>
            <a:r>
              <a:rPr lang="en-IN" dirty="0"/>
              <a:t>Large </a:t>
            </a:r>
            <a:r>
              <a:rPr lang="en-IN" dirty="0" err="1"/>
              <a:t>amt</a:t>
            </a:r>
            <a:r>
              <a:rPr lang="en-IN" dirty="0"/>
              <a:t> of induction agents d/to increased</a:t>
            </a:r>
            <a:r>
              <a:rPr lang="en-IN" baseline="0" dirty="0"/>
              <a:t> blood volume, </a:t>
            </a:r>
            <a:r>
              <a:rPr lang="en-IN" baseline="0" dirty="0" err="1"/>
              <a:t>ms</a:t>
            </a:r>
            <a:r>
              <a:rPr lang="en-IN" baseline="0" dirty="0"/>
              <a:t> mass, cardiac output.</a:t>
            </a:r>
            <a:endParaRPr lang="en-IN" dirty="0"/>
          </a:p>
          <a:p>
            <a:endParaRPr lang="en-IN" dirty="0"/>
          </a:p>
        </p:txBody>
      </p:sp>
      <p:sp>
        <p:nvSpPr>
          <p:cNvPr id="4" name="Slide Number Placeholder 3"/>
          <p:cNvSpPr>
            <a:spLocks noGrp="1"/>
          </p:cNvSpPr>
          <p:nvPr>
            <p:ph type="sldNum" sz="quarter" idx="10"/>
          </p:nvPr>
        </p:nvSpPr>
        <p:spPr/>
        <p:txBody>
          <a:bodyPr/>
          <a:lstStyle/>
          <a:p>
            <a:fld id="{F3DB3DF3-37E1-4AB8-A186-D47DE7258E27}" type="slidenum">
              <a:rPr lang="en-IN" smtClean="0"/>
              <a:pPr/>
              <a:t>48</a:t>
            </a:fld>
            <a:endParaRPr lang="en-IN"/>
          </a:p>
        </p:txBody>
      </p:sp>
    </p:spTree>
    <p:extLst>
      <p:ext uri="{BB962C8B-B14F-4D97-AF65-F5344CB8AC3E}">
        <p14:creationId xmlns:p14="http://schemas.microsoft.com/office/powerpoint/2010/main" val="2770137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An experienced colleague who is immediately available or, better still, in the room during induction and airway management can help with mask ventilation or attempts at intubation.</a:t>
            </a:r>
          </a:p>
          <a:p>
            <a:r>
              <a:rPr lang="en-IN" dirty="0"/>
              <a:t>A surgeon capable of accessing the airway surgically should be readily available. </a:t>
            </a:r>
          </a:p>
          <a:p>
            <a:endParaRPr lang="en-IN" dirty="0"/>
          </a:p>
        </p:txBody>
      </p:sp>
      <p:sp>
        <p:nvSpPr>
          <p:cNvPr id="4" name="Slide Number Placeholder 3"/>
          <p:cNvSpPr>
            <a:spLocks noGrp="1"/>
          </p:cNvSpPr>
          <p:nvPr>
            <p:ph type="sldNum" sz="quarter" idx="10"/>
          </p:nvPr>
        </p:nvSpPr>
        <p:spPr/>
        <p:txBody>
          <a:bodyPr/>
          <a:lstStyle/>
          <a:p>
            <a:fld id="{F3DB3DF3-37E1-4AB8-A186-D47DE7258E27}" type="slidenum">
              <a:rPr lang="en-IN" smtClean="0"/>
              <a:pPr/>
              <a:t>49</a:t>
            </a:fld>
            <a:endParaRPr lang="en-IN"/>
          </a:p>
        </p:txBody>
      </p:sp>
    </p:spTree>
    <p:extLst>
      <p:ext uri="{BB962C8B-B14F-4D97-AF65-F5344CB8AC3E}">
        <p14:creationId xmlns:p14="http://schemas.microsoft.com/office/powerpoint/2010/main" val="4220091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3DB3DF3-37E1-4AB8-A186-D47DE7258E27}" type="slidenum">
              <a:rPr lang="en-IN" smtClean="0"/>
              <a:pPr/>
              <a:t>50</a:t>
            </a:fld>
            <a:endParaRPr lang="en-IN"/>
          </a:p>
        </p:txBody>
      </p:sp>
    </p:spTree>
    <p:extLst>
      <p:ext uri="{BB962C8B-B14F-4D97-AF65-F5344CB8AC3E}">
        <p14:creationId xmlns:p14="http://schemas.microsoft.com/office/powerpoint/2010/main" val="4051763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The </a:t>
            </a:r>
            <a:r>
              <a:rPr lang="en-IN" i="1" dirty="0">
                <a:solidFill>
                  <a:srgbClr val="FF0000"/>
                </a:solidFill>
              </a:rPr>
              <a:t>HEAD-ELEVATED LARYNGOSCOPY POSITION </a:t>
            </a:r>
            <a:r>
              <a:rPr lang="en-IN" dirty="0"/>
              <a:t>(HELP){RAMPING} is a step beyond stacking. </a:t>
            </a:r>
          </a:p>
          <a:p>
            <a:endParaRPr lang="en-IN" dirty="0"/>
          </a:p>
          <a:p>
            <a:r>
              <a:rPr lang="en-IN" dirty="0"/>
              <a:t>It significantly elevates the obese patient's head, upper body, and shoulders above the chest to the extent that an imaginary horizontal line connects the </a:t>
            </a:r>
            <a:r>
              <a:rPr lang="en-IN" dirty="0" err="1"/>
              <a:t>sternal</a:t>
            </a:r>
            <a:r>
              <a:rPr lang="en-IN" dirty="0"/>
              <a:t> notch with the external auditory </a:t>
            </a:r>
            <a:r>
              <a:rPr lang="en-IN" dirty="0" err="1"/>
              <a:t>meatus</a:t>
            </a:r>
            <a:r>
              <a:rPr lang="en-IN" dirty="0"/>
              <a:t> to better improve </a:t>
            </a:r>
            <a:r>
              <a:rPr lang="en-IN" dirty="0" err="1"/>
              <a:t>laryngoscopy</a:t>
            </a:r>
            <a:r>
              <a:rPr lang="en-IN" dirty="0"/>
              <a:t> and intubation.</a:t>
            </a:r>
          </a:p>
          <a:p>
            <a:endParaRPr lang="en-IN" dirty="0"/>
          </a:p>
        </p:txBody>
      </p:sp>
      <p:sp>
        <p:nvSpPr>
          <p:cNvPr id="4" name="Slide Number Placeholder 3"/>
          <p:cNvSpPr>
            <a:spLocks noGrp="1"/>
          </p:cNvSpPr>
          <p:nvPr>
            <p:ph type="sldNum" sz="quarter" idx="10"/>
          </p:nvPr>
        </p:nvSpPr>
        <p:spPr/>
        <p:txBody>
          <a:bodyPr/>
          <a:lstStyle/>
          <a:p>
            <a:fld id="{F3DB3DF3-37E1-4AB8-A186-D47DE7258E27}" type="slidenum">
              <a:rPr lang="en-IN" smtClean="0"/>
              <a:pPr/>
              <a:t>51</a:t>
            </a:fld>
            <a:endParaRPr lang="en-IN"/>
          </a:p>
        </p:txBody>
      </p:sp>
    </p:spTree>
    <p:extLst>
      <p:ext uri="{BB962C8B-B14F-4D97-AF65-F5344CB8AC3E}">
        <p14:creationId xmlns:p14="http://schemas.microsoft.com/office/powerpoint/2010/main" val="38325926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Inhalational agents r des,</a:t>
            </a:r>
            <a:r>
              <a:rPr lang="en-US" baseline="0" dirty="0"/>
              <a:t> </a:t>
            </a:r>
            <a:r>
              <a:rPr lang="en-US" baseline="0" dirty="0" err="1"/>
              <a:t>sevo</a:t>
            </a:r>
            <a:r>
              <a:rPr lang="en-US" baseline="0" dirty="0"/>
              <a:t>, </a:t>
            </a:r>
            <a:r>
              <a:rPr lang="en-US" baseline="0" dirty="0" err="1"/>
              <a:t>iso</a:t>
            </a:r>
            <a:r>
              <a:rPr lang="en-US" baseline="0" dirty="0"/>
              <a:t>…</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52</a:t>
            </a:fld>
            <a:endParaRPr lang="en-US"/>
          </a:p>
        </p:txBody>
      </p:sp>
    </p:spTree>
    <p:extLst>
      <p:ext uri="{BB962C8B-B14F-4D97-AF65-F5344CB8AC3E}">
        <p14:creationId xmlns:p14="http://schemas.microsoft.com/office/powerpoint/2010/main" val="2508112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PEEP increase oxygenation</a:t>
            </a:r>
          </a:p>
        </p:txBody>
      </p:sp>
      <p:sp>
        <p:nvSpPr>
          <p:cNvPr id="4" name="Slide Number Placeholder 3"/>
          <p:cNvSpPr>
            <a:spLocks noGrp="1"/>
          </p:cNvSpPr>
          <p:nvPr>
            <p:ph type="sldNum" sz="quarter" idx="10"/>
          </p:nvPr>
        </p:nvSpPr>
        <p:spPr/>
        <p:txBody>
          <a:bodyPr/>
          <a:lstStyle/>
          <a:p>
            <a:fld id="{7DBED2D8-85A7-4494-89F8-C5D85D0A4075}" type="slidenum">
              <a:rPr lang="en-US" smtClean="0"/>
              <a:pPr/>
              <a:t>54</a:t>
            </a:fld>
            <a:endParaRPr lang="en-US"/>
          </a:p>
        </p:txBody>
      </p:sp>
    </p:spTree>
    <p:extLst>
      <p:ext uri="{BB962C8B-B14F-4D97-AF65-F5344CB8AC3E}">
        <p14:creationId xmlns:p14="http://schemas.microsoft.com/office/powerpoint/2010/main" val="623428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Obese </a:t>
            </a:r>
            <a:r>
              <a:rPr lang="en-US" dirty="0" err="1"/>
              <a:t>pt</a:t>
            </a:r>
            <a:r>
              <a:rPr lang="en-US" dirty="0"/>
              <a:t> can be hypovolemic ---- d/to bowel preparation n prolonged </a:t>
            </a:r>
            <a:r>
              <a:rPr lang="en-US" dirty="0" err="1"/>
              <a:t>preop</a:t>
            </a:r>
            <a:r>
              <a:rPr lang="en-US" dirty="0"/>
              <a:t> fasting. In addition they may be receiving antihypertensive drugs</a:t>
            </a:r>
            <a:r>
              <a:rPr lang="en-US" baseline="0" dirty="0"/>
              <a:t> l/to hypotension at induction. This risk couple with propensity of postop acute renal failure , highlights importance of fluid management.</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55</a:t>
            </a:fld>
            <a:endParaRPr lang="en-US"/>
          </a:p>
        </p:txBody>
      </p:sp>
    </p:spTree>
    <p:extLst>
      <p:ext uri="{BB962C8B-B14F-4D97-AF65-F5344CB8AC3E}">
        <p14:creationId xmlns:p14="http://schemas.microsoft.com/office/powerpoint/2010/main" val="3968588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estimate degree of obesity</a:t>
            </a:r>
          </a:p>
        </p:txBody>
      </p:sp>
      <p:sp>
        <p:nvSpPr>
          <p:cNvPr id="4" name="Slide Number Placeholder 3"/>
          <p:cNvSpPr>
            <a:spLocks noGrp="1"/>
          </p:cNvSpPr>
          <p:nvPr>
            <p:ph type="sldNum" sz="quarter" idx="10"/>
          </p:nvPr>
        </p:nvSpPr>
        <p:spPr/>
        <p:txBody>
          <a:bodyPr/>
          <a:lstStyle/>
          <a:p>
            <a:fld id="{7DBED2D8-85A7-4494-89F8-C5D85D0A4075}" type="slidenum">
              <a:rPr lang="en-US" smtClean="0"/>
              <a:pPr/>
              <a:t>5</a:t>
            </a:fld>
            <a:endParaRPr lang="en-US"/>
          </a:p>
        </p:txBody>
      </p:sp>
    </p:spTree>
    <p:extLst>
      <p:ext uri="{BB962C8B-B14F-4D97-AF65-F5344CB8AC3E}">
        <p14:creationId xmlns:p14="http://schemas.microsoft.com/office/powerpoint/2010/main" val="12316296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3DB3DF3-37E1-4AB8-A186-D47DE7258E27}" type="slidenum">
              <a:rPr lang="en-IN" smtClean="0"/>
              <a:pPr/>
              <a:t>57</a:t>
            </a:fld>
            <a:endParaRPr lang="en-IN"/>
          </a:p>
        </p:txBody>
      </p:sp>
    </p:spTree>
    <p:extLst>
      <p:ext uri="{BB962C8B-B14F-4D97-AF65-F5344CB8AC3E}">
        <p14:creationId xmlns:p14="http://schemas.microsoft.com/office/powerpoint/2010/main" val="2586774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BED2D8-85A7-4494-89F8-C5D85D0A4075}" type="slidenum">
              <a:rPr lang="en-US" smtClean="0"/>
              <a:pPr/>
              <a:t>58</a:t>
            </a:fld>
            <a:endParaRPr lang="en-US"/>
          </a:p>
        </p:txBody>
      </p:sp>
    </p:spTree>
    <p:extLst>
      <p:ext uri="{BB962C8B-B14F-4D97-AF65-F5344CB8AC3E}">
        <p14:creationId xmlns:p14="http://schemas.microsoft.com/office/powerpoint/2010/main" val="2905105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Lifting ,The Patient Transfer Device, and mechanical lifting devices that use a sling are useful for transporting morbidly obese patients onto or off the operating table.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Walter Henderson </a:t>
            </a:r>
            <a:r>
              <a:rPr lang="en-IN" dirty="0" err="1"/>
              <a:t>maneuver</a:t>
            </a:r>
            <a:r>
              <a:rPr lang="en-IN" baseline="0" dirty="0"/>
              <a:t>:----- pt. roller, </a:t>
            </a:r>
            <a:r>
              <a:rPr lang="en-IN" baseline="0" dirty="0" err="1"/>
              <a:t>pt</a:t>
            </a:r>
            <a:r>
              <a:rPr lang="en-IN" baseline="0" dirty="0"/>
              <a:t> tilted to slip roller underneath, roller slipped under patient, table tilted to roll pt. downhill onto bed, pt. rolled onto bed</a:t>
            </a:r>
            <a:endParaRPr lang="en-IN" dirty="0"/>
          </a:p>
          <a:p>
            <a:endParaRPr lang="en-IN" dirty="0"/>
          </a:p>
        </p:txBody>
      </p:sp>
      <p:sp>
        <p:nvSpPr>
          <p:cNvPr id="4" name="Slide Number Placeholder 3"/>
          <p:cNvSpPr>
            <a:spLocks noGrp="1"/>
          </p:cNvSpPr>
          <p:nvPr>
            <p:ph type="sldNum" sz="quarter" idx="10"/>
          </p:nvPr>
        </p:nvSpPr>
        <p:spPr/>
        <p:txBody>
          <a:bodyPr/>
          <a:lstStyle/>
          <a:p>
            <a:fld id="{F3DB3DF3-37E1-4AB8-A186-D47DE7258E27}" type="slidenum">
              <a:rPr lang="en-IN" smtClean="0"/>
              <a:pPr/>
              <a:t>60</a:t>
            </a:fld>
            <a:endParaRPr lang="en-IN"/>
          </a:p>
        </p:txBody>
      </p:sp>
    </p:spTree>
    <p:extLst>
      <p:ext uri="{BB962C8B-B14F-4D97-AF65-F5344CB8AC3E}">
        <p14:creationId xmlns:p14="http://schemas.microsoft.com/office/powerpoint/2010/main" val="3998646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Multimodal approach include techniques tat decrease narcotic requirements.</a:t>
            </a:r>
          </a:p>
          <a:p>
            <a:r>
              <a:rPr lang="en-US" dirty="0"/>
              <a:t>NMDA antagonist (ketamine, methadone)</a:t>
            </a:r>
          </a:p>
        </p:txBody>
      </p:sp>
      <p:sp>
        <p:nvSpPr>
          <p:cNvPr id="4" name="Slide Number Placeholder 3"/>
          <p:cNvSpPr>
            <a:spLocks noGrp="1"/>
          </p:cNvSpPr>
          <p:nvPr>
            <p:ph type="sldNum" sz="quarter" idx="10"/>
          </p:nvPr>
        </p:nvSpPr>
        <p:spPr/>
        <p:txBody>
          <a:bodyPr/>
          <a:lstStyle/>
          <a:p>
            <a:fld id="{7DBED2D8-85A7-4494-89F8-C5D85D0A4075}" type="slidenum">
              <a:rPr lang="en-US" smtClean="0"/>
              <a:pPr/>
              <a:t>61</a:t>
            </a:fld>
            <a:endParaRPr lang="en-US"/>
          </a:p>
        </p:txBody>
      </p:sp>
    </p:spTree>
    <p:extLst>
      <p:ext uri="{BB962C8B-B14F-4D97-AF65-F5344CB8AC3E}">
        <p14:creationId xmlns:p14="http://schemas.microsoft.com/office/powerpoint/2010/main" val="21610552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38519EF-4943-44B1-BB86-D2DAAC8BA2E6}" type="slidenum">
              <a:rPr lang="en-US" altLang="en-US" sz="1200"/>
              <a:pPr/>
              <a:t>62</a:t>
            </a:fld>
            <a:endParaRPr lang="en-US"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082960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Shuld</a:t>
            </a:r>
            <a:r>
              <a:rPr lang="en-US" dirty="0"/>
              <a:t> be treated</a:t>
            </a:r>
            <a:r>
              <a:rPr lang="en-US" baseline="0" dirty="0"/>
              <a:t> 6-24 </a:t>
            </a:r>
            <a:r>
              <a:rPr lang="en-US" baseline="0" dirty="0" err="1"/>
              <a:t>hrs</a:t>
            </a:r>
            <a:r>
              <a:rPr lang="en-US" baseline="0" dirty="0"/>
              <a:t> before surgery either with </a:t>
            </a:r>
            <a:r>
              <a:rPr lang="en-US" baseline="0" dirty="0" err="1"/>
              <a:t>vit</a:t>
            </a:r>
            <a:r>
              <a:rPr lang="en-US" baseline="0" dirty="0"/>
              <a:t> k analogue or with FFP in emergency.</a:t>
            </a:r>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68</a:t>
            </a:fld>
            <a:endParaRPr lang="en-US"/>
          </a:p>
        </p:txBody>
      </p:sp>
    </p:spTree>
    <p:extLst>
      <p:ext uri="{BB962C8B-B14F-4D97-AF65-F5344CB8AC3E}">
        <p14:creationId xmlns:p14="http://schemas.microsoft.com/office/powerpoint/2010/main" val="27832924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Nutritional def. like </a:t>
            </a:r>
            <a:r>
              <a:rPr lang="en-US" dirty="0" err="1"/>
              <a:t>vit</a:t>
            </a:r>
            <a:r>
              <a:rPr lang="en-US" dirty="0"/>
              <a:t> B12, anemia, </a:t>
            </a:r>
            <a:r>
              <a:rPr lang="en-US" dirty="0" err="1"/>
              <a:t>Vit</a:t>
            </a:r>
            <a:r>
              <a:rPr lang="en-US" dirty="0"/>
              <a:t> K- give supplements</a:t>
            </a:r>
          </a:p>
        </p:txBody>
      </p:sp>
      <p:sp>
        <p:nvSpPr>
          <p:cNvPr id="4" name="Slide Number Placeholder 3"/>
          <p:cNvSpPr>
            <a:spLocks noGrp="1"/>
          </p:cNvSpPr>
          <p:nvPr>
            <p:ph type="sldNum" sz="quarter" idx="10"/>
          </p:nvPr>
        </p:nvSpPr>
        <p:spPr/>
        <p:txBody>
          <a:bodyPr/>
          <a:lstStyle/>
          <a:p>
            <a:fld id="{7DBED2D8-85A7-4494-89F8-C5D85D0A4075}" type="slidenum">
              <a:rPr lang="en-US" smtClean="0"/>
              <a:pPr/>
              <a:t>69</a:t>
            </a:fld>
            <a:endParaRPr lang="en-US"/>
          </a:p>
        </p:txBody>
      </p:sp>
    </p:spTree>
    <p:extLst>
      <p:ext uri="{BB962C8B-B14F-4D97-AF65-F5344CB8AC3E}">
        <p14:creationId xmlns:p14="http://schemas.microsoft.com/office/powerpoint/2010/main" val="40344836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F1BD08-3CEF-4EF3-A126-57ADEC3D90AC}" type="slidenum">
              <a:rPr lang="en-US" altLang="en-US" sz="1200"/>
              <a:pPr/>
              <a:t>71</a:t>
            </a:fld>
            <a:endParaRPr lang="en-US" altLang="en-US" sz="12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r>
              <a:rPr lang="en-US" altLang="en-US" dirty="0"/>
              <a:t>Athletes like who have more </a:t>
            </a:r>
            <a:r>
              <a:rPr lang="en-US" altLang="en-US" dirty="0" err="1"/>
              <a:t>ms</a:t>
            </a:r>
            <a:r>
              <a:rPr lang="en-US" altLang="en-US" dirty="0"/>
              <a:t> mass can be easily classified as overweight using BMI.</a:t>
            </a:r>
          </a:p>
        </p:txBody>
      </p:sp>
    </p:spTree>
    <p:extLst>
      <p:ext uri="{BB962C8B-B14F-4D97-AF65-F5344CB8AC3E}">
        <p14:creationId xmlns:p14="http://schemas.microsoft.com/office/powerpoint/2010/main" val="887624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Normal TBV is 50ml/kg. renal n splanchnic blood flows r also increased.</a:t>
            </a:r>
          </a:p>
          <a:p>
            <a:r>
              <a:rPr lang="en-US" dirty="0"/>
              <a:t>2.36ml/100gm/min to 1.53ml/100gm/min if % of fat increases</a:t>
            </a:r>
            <a:r>
              <a:rPr lang="en-US" baseline="0" dirty="0"/>
              <a:t> from 20 to 36% of the body weight.</a:t>
            </a:r>
          </a:p>
          <a:p>
            <a:r>
              <a:rPr lang="en-US" baseline="0" dirty="0"/>
              <a:t>Increase in cardiac output is due to ventricular dilation n increase in stroke volume.</a:t>
            </a:r>
            <a:endParaRPr lang="en-IN" dirty="0"/>
          </a:p>
        </p:txBody>
      </p:sp>
      <p:sp>
        <p:nvSpPr>
          <p:cNvPr id="4" name="Slide Number Placeholder 3"/>
          <p:cNvSpPr>
            <a:spLocks noGrp="1"/>
          </p:cNvSpPr>
          <p:nvPr>
            <p:ph type="sldNum" sz="quarter" idx="10"/>
          </p:nvPr>
        </p:nvSpPr>
        <p:spPr/>
        <p:txBody>
          <a:bodyPr/>
          <a:lstStyle/>
          <a:p>
            <a:fld id="{F3DB3DF3-37E1-4AB8-A186-D47DE7258E27}" type="slidenum">
              <a:rPr lang="en-IN" smtClean="0"/>
              <a:pPr/>
              <a:t>8</a:t>
            </a:fld>
            <a:endParaRPr lang="en-IN"/>
          </a:p>
        </p:txBody>
      </p:sp>
    </p:spTree>
    <p:extLst>
      <p:ext uri="{BB962C8B-B14F-4D97-AF65-F5344CB8AC3E}">
        <p14:creationId xmlns:p14="http://schemas.microsoft.com/office/powerpoint/2010/main" val="1812000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B.P increases by 6.5 mm Hg for every 10% greater body weight.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With LV hypertrophy,</a:t>
            </a:r>
            <a:r>
              <a:rPr lang="en-US" baseline="0" dirty="0"/>
              <a:t> decrease compliance,.    Due to impaired filling </a:t>
            </a:r>
            <a:r>
              <a:rPr lang="en-US" baseline="0" dirty="0" err="1"/>
              <a:t>i.e</a:t>
            </a:r>
            <a:r>
              <a:rPr lang="en-US" baseline="0" dirty="0"/>
              <a:t> diastolic </a:t>
            </a:r>
            <a:r>
              <a:rPr lang="en-US" baseline="0" dirty="0" err="1"/>
              <a:t>dysfunc</a:t>
            </a:r>
            <a:r>
              <a:rPr lang="en-US" baseline="0" dirty="0"/>
              <a:t> LVEDP increase n pulmonary edema develops.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diastolic dysfunction, After </a:t>
            </a:r>
            <a:r>
              <a:rPr lang="en-US" baseline="0" dirty="0" err="1"/>
              <a:t>sumtym</a:t>
            </a:r>
            <a:r>
              <a:rPr lang="en-US" baseline="0" dirty="0"/>
              <a:t> LV wall thickening fails to keep pace with dilatation l/to systolic dysfunction (obesity cardiomyopathy) n eventual biventricular failure.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Obesity again accelerates atherosclerosis, increased risk of IHD again leading to LV failure.</a:t>
            </a:r>
            <a:endParaRPr lang="en-US" dirty="0"/>
          </a:p>
          <a:p>
            <a:endParaRPr lang="en-IN" dirty="0"/>
          </a:p>
        </p:txBody>
      </p:sp>
      <p:sp>
        <p:nvSpPr>
          <p:cNvPr id="4" name="Slide Number Placeholder 3"/>
          <p:cNvSpPr>
            <a:spLocks noGrp="1"/>
          </p:cNvSpPr>
          <p:nvPr>
            <p:ph type="sldNum" sz="quarter" idx="10"/>
          </p:nvPr>
        </p:nvSpPr>
        <p:spPr/>
        <p:txBody>
          <a:bodyPr/>
          <a:lstStyle/>
          <a:p>
            <a:fld id="{F3DB3DF3-37E1-4AB8-A186-D47DE7258E27}" type="slidenum">
              <a:rPr lang="en-IN" smtClean="0"/>
              <a:pPr/>
              <a:t>9</a:t>
            </a:fld>
            <a:endParaRPr lang="en-IN"/>
          </a:p>
        </p:txBody>
      </p:sp>
    </p:spTree>
    <p:extLst>
      <p:ext uri="{BB962C8B-B14F-4D97-AF65-F5344CB8AC3E}">
        <p14:creationId xmlns:p14="http://schemas.microsoft.com/office/powerpoint/2010/main" val="3923424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Fatty infiltration of conduction system, hypoxia, hypercapnia, electrolyte imbalance, CAD, increased circulatory </a:t>
            </a:r>
            <a:r>
              <a:rPr lang="en-US" dirty="0" err="1"/>
              <a:t>catecholamines</a:t>
            </a:r>
            <a:r>
              <a:rPr lang="en-US" dirty="0"/>
              <a:t>, OSA, myocardial hypertrophy.</a:t>
            </a:r>
          </a:p>
          <a:p>
            <a:r>
              <a:rPr lang="en-US" dirty="0"/>
              <a:t>HTN d/to increased circulating levels of angiotensinogen, aldosterone n ACE. Other factors are </a:t>
            </a:r>
            <a:r>
              <a:rPr lang="en-US" dirty="0" err="1"/>
              <a:t>hyperinsulinemia</a:t>
            </a:r>
            <a:r>
              <a:rPr lang="en-US" dirty="0"/>
              <a:t> which activates sympathetic nervous system l/to Na retention n HTN.</a:t>
            </a:r>
          </a:p>
          <a:p>
            <a:r>
              <a:rPr lang="en-US" dirty="0"/>
              <a:t>Dyslipidemia d/to release of various bioactive mediators.</a:t>
            </a:r>
          </a:p>
          <a:p>
            <a:r>
              <a:rPr lang="en-US" dirty="0" err="1"/>
              <a:t>ot</a:t>
            </a:r>
            <a:endParaRPr lang="en-US" dirty="0"/>
          </a:p>
          <a:p>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10</a:t>
            </a:fld>
            <a:endParaRPr lang="en-US"/>
          </a:p>
        </p:txBody>
      </p:sp>
    </p:spTree>
    <p:extLst>
      <p:ext uri="{BB962C8B-B14F-4D97-AF65-F5344CB8AC3E}">
        <p14:creationId xmlns:p14="http://schemas.microsoft.com/office/powerpoint/2010/main" val="39684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Increase fat accumulation on thorax n abdomen  </a:t>
            </a:r>
          </a:p>
          <a:p>
            <a:r>
              <a:rPr lang="en-IN" dirty="0"/>
              <a:t>Arterial hypoxemia----- </a:t>
            </a:r>
            <a:r>
              <a:rPr lang="en-IN" dirty="0" err="1"/>
              <a:t>anesthesia</a:t>
            </a:r>
            <a:r>
              <a:rPr lang="en-IN" dirty="0"/>
              <a:t> worsens this situation such that </a:t>
            </a:r>
            <a:r>
              <a:rPr lang="en-IN" dirty="0" err="1"/>
              <a:t>upto</a:t>
            </a:r>
            <a:r>
              <a:rPr lang="en-IN" dirty="0"/>
              <a:t> 50% reduction in FRC occurs in obese </a:t>
            </a:r>
            <a:r>
              <a:rPr lang="en-IN" dirty="0" err="1"/>
              <a:t>anesthesized</a:t>
            </a:r>
            <a:r>
              <a:rPr lang="en-IN" dirty="0"/>
              <a:t> pt. compared with 20% in </a:t>
            </a:r>
            <a:r>
              <a:rPr lang="en-IN" dirty="0" err="1"/>
              <a:t>nonobese</a:t>
            </a:r>
            <a:r>
              <a:rPr lang="en-IN" dirty="0"/>
              <a:t> patient.</a:t>
            </a:r>
          </a:p>
        </p:txBody>
      </p:sp>
      <p:sp>
        <p:nvSpPr>
          <p:cNvPr id="4" name="Slide Number Placeholder 3"/>
          <p:cNvSpPr>
            <a:spLocks noGrp="1"/>
          </p:cNvSpPr>
          <p:nvPr>
            <p:ph type="sldNum" sz="quarter" idx="10"/>
          </p:nvPr>
        </p:nvSpPr>
        <p:spPr/>
        <p:txBody>
          <a:bodyPr/>
          <a:lstStyle/>
          <a:p>
            <a:fld id="{F3DB3DF3-37E1-4AB8-A186-D47DE7258E27}" type="slidenum">
              <a:rPr lang="en-IN" smtClean="0"/>
              <a:pPr/>
              <a:t>12</a:t>
            </a:fld>
            <a:endParaRPr lang="en-IN"/>
          </a:p>
        </p:txBody>
      </p:sp>
    </p:spTree>
    <p:extLst>
      <p:ext uri="{BB962C8B-B14F-4D97-AF65-F5344CB8AC3E}">
        <p14:creationId xmlns:p14="http://schemas.microsoft.com/office/powerpoint/2010/main" val="2123134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Bcoz</a:t>
            </a:r>
            <a:r>
              <a:rPr lang="en-US" dirty="0"/>
              <a:t> of metabolic activity of excess fat n increased workload on supportive tissues. The body meets these</a:t>
            </a:r>
            <a:r>
              <a:rPr lang="en-US" baseline="0" dirty="0"/>
              <a:t> demands by increasing CO n alveolar ventilation.</a:t>
            </a:r>
          </a:p>
          <a:p>
            <a:pPr marL="342900" indent="-342900" eaLnBrk="1" hangingPunct="1">
              <a:lnSpc>
                <a:spcPct val="150000"/>
              </a:lnSpc>
              <a:spcBef>
                <a:spcPct val="20000"/>
              </a:spcBef>
              <a:buFontTx/>
              <a:buChar char="•"/>
              <a:defRPr/>
            </a:pPr>
            <a:r>
              <a:rPr lang="en-US" sz="1200" kern="0" dirty="0">
                <a:solidFill>
                  <a:srgbClr val="FF9900"/>
                </a:solidFill>
                <a:latin typeface="Arial" charset="0"/>
                <a:sym typeface="Symbol" pitchFamily="18" charset="2"/>
              </a:rPr>
              <a:t>Inefficient  </a:t>
            </a:r>
            <a:r>
              <a:rPr lang="en-US" sz="1200" kern="0" dirty="0">
                <a:latin typeface="Arial" charset="0"/>
                <a:sym typeface="Symbol" pitchFamily="18" charset="2"/>
              </a:rPr>
              <a:t>–  particularly diaphragm - </a:t>
            </a:r>
            <a:r>
              <a:rPr lang="en-US" sz="1200" kern="0" dirty="0">
                <a:latin typeface="Times New Roman"/>
                <a:cs typeface="Times New Roman"/>
                <a:sym typeface="Symbol" pitchFamily="18" charset="2"/>
              </a:rPr>
              <a:t>↓ </a:t>
            </a:r>
            <a:r>
              <a:rPr lang="en-US" sz="1200" kern="0" dirty="0">
                <a:latin typeface="Arial" charset="0"/>
                <a:sym typeface="Symbol" pitchFamily="18" charset="2"/>
              </a:rPr>
              <a:t>Strength and endurance, static max. insp. pressure – 60-70% of normal</a:t>
            </a:r>
          </a:p>
          <a:p>
            <a:pPr marL="342900" indent="-342900" eaLnBrk="1" hangingPunct="1">
              <a:lnSpc>
                <a:spcPct val="150000"/>
              </a:lnSpc>
              <a:spcBef>
                <a:spcPct val="20000"/>
              </a:spcBef>
              <a:defRPr/>
            </a:pPr>
            <a:r>
              <a:rPr lang="en-US" sz="1200" kern="0" dirty="0">
                <a:latin typeface="Arial" charset="0"/>
                <a:sym typeface="Symbol" pitchFamily="18" charset="2"/>
              </a:rPr>
              <a:t>	Greater risk for inspiratory muscle fatigue at rest and with exercise</a:t>
            </a:r>
          </a:p>
          <a:p>
            <a:pPr marL="342900" indent="-342900" eaLnBrk="1" hangingPunct="1">
              <a:lnSpc>
                <a:spcPct val="150000"/>
              </a:lnSpc>
              <a:spcBef>
                <a:spcPct val="20000"/>
              </a:spcBef>
              <a:defRPr/>
            </a:pPr>
            <a:r>
              <a:rPr lang="en-US" sz="1200" kern="0" dirty="0">
                <a:latin typeface="Arial" charset="0"/>
                <a:sym typeface="Symbol" pitchFamily="18" charset="2"/>
              </a:rPr>
              <a:t>							</a:t>
            </a:r>
            <a:r>
              <a:rPr lang="en-US" sz="1100" b="0" i="1" kern="0" dirty="0" err="1">
                <a:solidFill>
                  <a:srgbClr val="66FFFF"/>
                </a:solidFill>
                <a:latin typeface="Arial" charset="0"/>
                <a:sym typeface="Symbol" pitchFamily="18" charset="2"/>
              </a:rPr>
              <a:t>Chlif</a:t>
            </a:r>
            <a:r>
              <a:rPr lang="en-US" sz="1100" b="0" i="1" kern="0" dirty="0">
                <a:solidFill>
                  <a:srgbClr val="66FFFF"/>
                </a:solidFill>
                <a:latin typeface="Arial" charset="0"/>
                <a:sym typeface="Symbol" pitchFamily="18" charset="2"/>
              </a:rPr>
              <a:t> M. </a:t>
            </a:r>
            <a:r>
              <a:rPr lang="en-US" sz="1100" b="0" i="1" kern="0" dirty="0" err="1">
                <a:solidFill>
                  <a:srgbClr val="66FFFF"/>
                </a:solidFill>
                <a:latin typeface="Arial" charset="0"/>
                <a:sym typeface="Symbol" pitchFamily="18" charset="2"/>
              </a:rPr>
              <a:t>Int</a:t>
            </a:r>
            <a:r>
              <a:rPr lang="en-US" sz="1100" b="0" i="1" kern="0" dirty="0">
                <a:solidFill>
                  <a:srgbClr val="66FFFF"/>
                </a:solidFill>
                <a:latin typeface="Arial" charset="0"/>
                <a:sym typeface="Symbol" pitchFamily="18" charset="2"/>
              </a:rPr>
              <a:t> J </a:t>
            </a:r>
            <a:r>
              <a:rPr lang="en-US" sz="1100" b="0" i="1" kern="0" dirty="0" err="1">
                <a:solidFill>
                  <a:srgbClr val="66FFFF"/>
                </a:solidFill>
                <a:latin typeface="Arial" charset="0"/>
                <a:sym typeface="Symbol" pitchFamily="18" charset="2"/>
              </a:rPr>
              <a:t>Obes</a:t>
            </a:r>
            <a:r>
              <a:rPr lang="en-US" sz="1100" b="0" i="1" kern="0" dirty="0">
                <a:solidFill>
                  <a:srgbClr val="66FFFF"/>
                </a:solidFill>
                <a:latin typeface="Arial" charset="0"/>
                <a:sym typeface="Symbol" pitchFamily="18" charset="2"/>
              </a:rPr>
              <a:t> 2007</a:t>
            </a:r>
          </a:p>
          <a:p>
            <a:pPr marL="342900" indent="-342900" eaLnBrk="1" hangingPunct="1">
              <a:lnSpc>
                <a:spcPct val="150000"/>
              </a:lnSpc>
              <a:spcBef>
                <a:spcPct val="20000"/>
              </a:spcBef>
              <a:defRPr/>
            </a:pPr>
            <a:r>
              <a:rPr lang="en-US" sz="1200" kern="0" dirty="0">
                <a:solidFill>
                  <a:schemeClr val="accent1"/>
                </a:solidFill>
                <a:latin typeface="Arial" pitchFamily="34" charset="0"/>
                <a:cs typeface="Arial" pitchFamily="34" charset="0"/>
                <a:sym typeface="Symbol" pitchFamily="18" charset="2"/>
              </a:rPr>
              <a:t>Causes</a:t>
            </a:r>
          </a:p>
          <a:p>
            <a:pPr marL="342900" indent="-342900" eaLnBrk="1" hangingPunct="1">
              <a:lnSpc>
                <a:spcPct val="150000"/>
              </a:lnSpc>
              <a:spcBef>
                <a:spcPct val="20000"/>
              </a:spcBef>
              <a:buFontTx/>
              <a:buChar char="•"/>
              <a:defRPr/>
            </a:pPr>
            <a:r>
              <a:rPr lang="en-US" sz="1200" kern="0" dirty="0">
                <a:latin typeface="Times New Roman"/>
                <a:cs typeface="Times New Roman"/>
                <a:sym typeface="Symbol" pitchFamily="18" charset="2"/>
              </a:rPr>
              <a:t>↑</a:t>
            </a:r>
            <a:r>
              <a:rPr lang="en-US" sz="1200" kern="0" dirty="0">
                <a:latin typeface="Arial" charset="0"/>
                <a:sym typeface="Symbol" pitchFamily="18" charset="2"/>
              </a:rPr>
              <a:t> Elastic load</a:t>
            </a:r>
          </a:p>
          <a:p>
            <a:pPr marL="342900" indent="-342900" eaLnBrk="1" hangingPunct="1">
              <a:lnSpc>
                <a:spcPct val="150000"/>
              </a:lnSpc>
              <a:spcBef>
                <a:spcPct val="20000"/>
              </a:spcBef>
              <a:buFontTx/>
              <a:buChar char="•"/>
              <a:defRPr/>
            </a:pPr>
            <a:r>
              <a:rPr lang="en-US" sz="1200" kern="0" dirty="0">
                <a:latin typeface="Arial" charset="0"/>
                <a:sym typeface="Symbol" pitchFamily="18" charset="2"/>
              </a:rPr>
              <a:t>Mechanical disadvantage - Over stretched diaphragm, resp. muscle</a:t>
            </a:r>
          </a:p>
          <a:p>
            <a:pPr marL="342900" indent="-342900" eaLnBrk="1" hangingPunct="1">
              <a:lnSpc>
                <a:spcPct val="150000"/>
              </a:lnSpc>
              <a:spcBef>
                <a:spcPct val="20000"/>
              </a:spcBef>
              <a:buFontTx/>
              <a:buChar char="•"/>
              <a:defRPr/>
            </a:pPr>
            <a:r>
              <a:rPr lang="en-US" sz="1200" kern="0" dirty="0">
                <a:latin typeface="Times New Roman"/>
                <a:cs typeface="Times New Roman"/>
                <a:sym typeface="Symbol" pitchFamily="18" charset="2"/>
              </a:rPr>
              <a:t>↓</a:t>
            </a:r>
            <a:r>
              <a:rPr lang="en-US" sz="1200" kern="0" dirty="0">
                <a:latin typeface="Arial" charset="0"/>
                <a:cs typeface="Times New Roman"/>
                <a:sym typeface="Symbol" pitchFamily="18" charset="2"/>
              </a:rPr>
              <a:t>Skeletal muscle glycogen synthase activity</a:t>
            </a:r>
            <a:r>
              <a:rPr lang="en-US" sz="1200" i="1" kern="0" dirty="0">
                <a:solidFill>
                  <a:srgbClr val="CCCCFF"/>
                </a:solidFill>
                <a:latin typeface="Arial" charset="0"/>
                <a:sym typeface="Symbol" pitchFamily="18" charset="2"/>
              </a:rPr>
              <a:t> </a:t>
            </a:r>
          </a:p>
          <a:p>
            <a:pPr marL="342900" indent="-342900" eaLnBrk="1" hangingPunct="1">
              <a:lnSpc>
                <a:spcPct val="150000"/>
              </a:lnSpc>
              <a:spcBef>
                <a:spcPct val="20000"/>
              </a:spcBef>
              <a:defRPr/>
            </a:pPr>
            <a:r>
              <a:rPr lang="en-US" sz="1200" i="1" kern="0" dirty="0">
                <a:solidFill>
                  <a:srgbClr val="CCCCFF"/>
                </a:solidFill>
                <a:latin typeface="Arial" charset="0"/>
                <a:sym typeface="Symbol" pitchFamily="18" charset="2"/>
              </a:rPr>
              <a:t>						</a:t>
            </a:r>
            <a:r>
              <a:rPr lang="en-US" sz="1100" b="0" i="1" kern="0" dirty="0">
                <a:solidFill>
                  <a:srgbClr val="66FFFF"/>
                </a:solidFill>
                <a:latin typeface="Arial" charset="0"/>
                <a:sym typeface="Symbol" pitchFamily="18" charset="2"/>
              </a:rPr>
              <a:t>Sharp JT. Am Rev </a:t>
            </a:r>
            <a:r>
              <a:rPr lang="en-US" sz="1100" b="0" i="1" kern="0" dirty="0" err="1">
                <a:solidFill>
                  <a:srgbClr val="66FFFF"/>
                </a:solidFill>
                <a:latin typeface="Arial" charset="0"/>
                <a:sym typeface="Symbol" pitchFamily="18" charset="2"/>
              </a:rPr>
              <a:t>Respir</a:t>
            </a:r>
            <a:r>
              <a:rPr lang="en-US" sz="1100" b="0" i="1" kern="0" dirty="0">
                <a:solidFill>
                  <a:srgbClr val="66FFFF"/>
                </a:solidFill>
                <a:latin typeface="Arial" charset="0"/>
                <a:sym typeface="Symbol" pitchFamily="18" charset="2"/>
              </a:rPr>
              <a:t> Dis 1986</a:t>
            </a:r>
          </a:p>
          <a:p>
            <a:pPr marL="342900" indent="-342900" eaLnBrk="1" hangingPunct="1">
              <a:lnSpc>
                <a:spcPct val="150000"/>
              </a:lnSpc>
              <a:spcBef>
                <a:spcPct val="20000"/>
              </a:spcBef>
              <a:buFontTx/>
              <a:buChar char="•"/>
              <a:defRPr/>
            </a:pPr>
            <a:r>
              <a:rPr lang="en-US" sz="1200" kern="0" dirty="0">
                <a:latin typeface="Arial" charset="0"/>
                <a:cs typeface="Times New Roman"/>
                <a:sym typeface="Symbol" pitchFamily="18" charset="2"/>
              </a:rPr>
              <a:t>Fatty infiltration of respiratory &amp; non respiratory muscles </a:t>
            </a:r>
          </a:p>
          <a:p>
            <a:pPr marL="342900" indent="-342900" eaLnBrk="1" hangingPunct="1">
              <a:lnSpc>
                <a:spcPct val="150000"/>
              </a:lnSpc>
              <a:spcBef>
                <a:spcPct val="20000"/>
              </a:spcBef>
              <a:defRPr/>
            </a:pPr>
            <a:r>
              <a:rPr lang="en-US" sz="1100" i="1" kern="0" dirty="0">
                <a:solidFill>
                  <a:srgbClr val="CCCCFF"/>
                </a:solidFill>
                <a:latin typeface="Arial" charset="0"/>
                <a:sym typeface="Symbol" pitchFamily="18" charset="2"/>
              </a:rPr>
              <a:t>						</a:t>
            </a:r>
            <a:r>
              <a:rPr lang="en-US" sz="1100" b="0" i="1" kern="0" dirty="0" err="1">
                <a:solidFill>
                  <a:srgbClr val="66FFFF"/>
                </a:solidFill>
                <a:latin typeface="Arial" charset="0"/>
                <a:sym typeface="Symbol" pitchFamily="18" charset="2"/>
              </a:rPr>
              <a:t>Newham</a:t>
            </a:r>
            <a:r>
              <a:rPr lang="en-US" sz="1100" b="0" i="1" kern="0" dirty="0">
                <a:solidFill>
                  <a:srgbClr val="66FFFF"/>
                </a:solidFill>
                <a:latin typeface="Arial" charset="0"/>
                <a:sym typeface="Symbol" pitchFamily="18" charset="2"/>
              </a:rPr>
              <a:t> DJ. </a:t>
            </a:r>
            <a:r>
              <a:rPr lang="en-US" sz="1100" b="0" i="1" kern="0" dirty="0" err="1">
                <a:solidFill>
                  <a:srgbClr val="66FFFF"/>
                </a:solidFill>
                <a:latin typeface="Arial" charset="0"/>
                <a:sym typeface="Symbol" pitchFamily="18" charset="2"/>
              </a:rPr>
              <a:t>Clin</a:t>
            </a:r>
            <a:r>
              <a:rPr lang="en-US" sz="1100" b="0" i="1" kern="0" dirty="0">
                <a:solidFill>
                  <a:srgbClr val="66FFFF"/>
                </a:solidFill>
                <a:latin typeface="Arial" charset="0"/>
                <a:sym typeface="Symbol" pitchFamily="18" charset="2"/>
              </a:rPr>
              <a:t> </a:t>
            </a:r>
            <a:r>
              <a:rPr lang="en-US" sz="1100" b="0" i="1" kern="0" dirty="0" err="1">
                <a:solidFill>
                  <a:srgbClr val="66FFFF"/>
                </a:solidFill>
                <a:latin typeface="Arial" charset="0"/>
                <a:sym typeface="Symbol" pitchFamily="18" charset="2"/>
              </a:rPr>
              <a:t>Sci</a:t>
            </a:r>
            <a:r>
              <a:rPr lang="en-US" sz="1100" b="0" i="1" kern="0" dirty="0">
                <a:solidFill>
                  <a:srgbClr val="66FFFF"/>
                </a:solidFill>
                <a:latin typeface="Arial" charset="0"/>
                <a:sym typeface="Symbol" pitchFamily="18" charset="2"/>
              </a:rPr>
              <a:t> 1988</a:t>
            </a:r>
            <a:endParaRPr lang="en-US" sz="1100" b="0" kern="0" dirty="0">
              <a:solidFill>
                <a:srgbClr val="66FFFF"/>
              </a:solidFill>
              <a:latin typeface="Arial" charset="0"/>
              <a:sym typeface="Symbol" pitchFamily="18" charset="2"/>
            </a:endParaRPr>
          </a:p>
          <a:p>
            <a:endParaRPr lang="en-US" dirty="0"/>
          </a:p>
        </p:txBody>
      </p:sp>
      <p:sp>
        <p:nvSpPr>
          <p:cNvPr id="4" name="Slide Number Placeholder 3"/>
          <p:cNvSpPr>
            <a:spLocks noGrp="1"/>
          </p:cNvSpPr>
          <p:nvPr>
            <p:ph type="sldNum" sz="quarter" idx="10"/>
          </p:nvPr>
        </p:nvSpPr>
        <p:spPr/>
        <p:txBody>
          <a:bodyPr/>
          <a:lstStyle/>
          <a:p>
            <a:fld id="{7DBED2D8-85A7-4494-89F8-C5D85D0A4075}" type="slidenum">
              <a:rPr lang="en-US" smtClean="0"/>
              <a:pPr/>
              <a:t>13</a:t>
            </a:fld>
            <a:endParaRPr lang="en-US"/>
          </a:p>
        </p:txBody>
      </p:sp>
    </p:spTree>
    <p:extLst>
      <p:ext uri="{BB962C8B-B14F-4D97-AF65-F5344CB8AC3E}">
        <p14:creationId xmlns:p14="http://schemas.microsoft.com/office/powerpoint/2010/main" val="2377646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CB5211-A59B-4738-8CA5-33D20298C2F4}" type="datetime1">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F01E1-8A7B-4E7B-86BC-048983F5361A}" type="datetime1">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DB5B05-8D63-4305-9BFE-F6829249B793}" type="datetime1">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D60F7E-7295-489C-9553-23E3899ACE49}" type="datetime1">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8BF87-78FC-4F7B-BF6F-E0DA3A733AF1}" type="datetime1">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211334-2CC2-4C2C-954F-45400951665A}" type="datetime1">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54D9A7-EC21-4FA1-8993-E87E6DA07DCE}" type="datetime1">
              <a:rPr lang="en-US" smtClean="0"/>
              <a:pPr/>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7F28EE-2B6A-4610-9B4D-2C9FDCC52FD3}" type="datetime1">
              <a:rPr lang="en-US" smtClean="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477F6-6439-44ED-A194-B7C0C690CA0E}" type="datetime1">
              <a:rPr lang="en-US" smtClean="0"/>
              <a:pPr/>
              <a:t>11/14/2024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89A6EA-23B1-4BB3-B0C9-D1FF5568D880}" type="datetime1">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9353A-7026-4605-93F2-ED074B8FC735}" type="datetime1">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7AA56-FF29-48D6-8586-4600A105152A}" type="datetime1">
              <a:rPr lang="en-US" smtClean="0"/>
              <a:pPr/>
              <a:t>11/14/2024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0.xml" /><Relationship Id="rId1" Type="http://schemas.openxmlformats.org/officeDocument/2006/relationships/slideLayout" Target="../slideLayouts/slideLayout2.xml" /><Relationship Id="rId4" Type="http://schemas.openxmlformats.org/officeDocument/2006/relationships/image" Target="../media/image12.jpeg"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35.xml" /><Relationship Id="rId1" Type="http://schemas.openxmlformats.org/officeDocument/2006/relationships/slideLayout" Target="../slideLayouts/slideLayout4.xml" /></Relationships>
</file>

<file path=ppt/slides/_rels/slide5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notesSlide" Target="../notesSlides/notesSlide36.xml" /><Relationship Id="rId1" Type="http://schemas.openxmlformats.org/officeDocument/2006/relationships/slideLayout" Target="../slideLayouts/slideLayout4.xml" /><Relationship Id="rId6" Type="http://schemas.openxmlformats.org/officeDocument/2006/relationships/image" Target="../media/image17.jpeg" /><Relationship Id="rId5" Type="http://schemas.openxmlformats.org/officeDocument/2006/relationships/hyperlink" Target="http://1.bp.blogspot.com/-CESfu6WLhGQ/Tznan1hJbEI/AAAAAAAAAbc/QeMRs91Vhjo/s1600/Ramped.jpg" TargetMode="External" /><Relationship Id="rId4" Type="http://schemas.openxmlformats.org/officeDocument/2006/relationships/image" Target="../media/image16.png"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42.xml" /><Relationship Id="rId1" Type="http://schemas.openxmlformats.org/officeDocument/2006/relationships/slideLayout" Target="../slideLayouts/slideLayout2.xml" /><Relationship Id="rId4" Type="http://schemas.openxmlformats.org/officeDocument/2006/relationships/image" Target="../media/image20.jpeg"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7.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2031"/>
            <a:ext cx="9144000" cy="2387600"/>
          </a:xfrm>
        </p:spPr>
        <p:txBody>
          <a:bodyPr>
            <a:normAutofit/>
          </a:bodyPr>
          <a:lstStyle/>
          <a:p>
            <a:r>
              <a:rPr lang="en-US" sz="4000" dirty="0">
                <a:latin typeface="Comic Sans MS" panose="030F0702030302020204" pitchFamily="66" charset="0"/>
              </a:rPr>
              <a:t>Anesthetic considerations in obesity and bariatric surgery</a:t>
            </a:r>
          </a:p>
        </p:txBody>
      </p:sp>
      <p:sp>
        <p:nvSpPr>
          <p:cNvPr id="3" name="Subtitle 2"/>
          <p:cNvSpPr>
            <a:spLocks noGrp="1"/>
          </p:cNvSpPr>
          <p:nvPr>
            <p:ph type="subTitle" idx="1"/>
          </p:nvPr>
        </p:nvSpPr>
        <p:spPr>
          <a:xfrm>
            <a:off x="4914314" y="4361694"/>
            <a:ext cx="9144000" cy="1655762"/>
          </a:xfrm>
        </p:spPr>
        <p:txBody>
          <a:bodyPr/>
          <a:lstStyle/>
          <a:p>
            <a:r>
              <a:rPr lang="en-US" dirty="0">
                <a:latin typeface="Georgia" panose="02040502050405020303" pitchFamily="18" charset="0"/>
              </a:rPr>
              <a:t>Dr. </a:t>
            </a:r>
            <a:r>
              <a:rPr lang="en-US" dirty="0" err="1">
                <a:latin typeface="Georgia" panose="02040502050405020303" pitchFamily="18" charset="0"/>
              </a:rPr>
              <a:t>Deepti</a:t>
            </a:r>
            <a:r>
              <a:rPr lang="en-US" dirty="0">
                <a:latin typeface="Georgia" panose="02040502050405020303" pitchFamily="18" charset="0"/>
              </a:rPr>
              <a:t> Agarwal</a:t>
            </a:r>
          </a:p>
          <a:p>
            <a:r>
              <a:rPr lang="en-US" dirty="0">
                <a:latin typeface="Georgia" panose="02040502050405020303" pitchFamily="18" charset="0"/>
              </a:rPr>
              <a:t>Senior Resident</a:t>
            </a:r>
          </a:p>
          <a:p>
            <a:r>
              <a:rPr lang="en-US" dirty="0">
                <a:latin typeface="Georgia" panose="02040502050405020303" pitchFamily="18" charset="0"/>
              </a:rPr>
              <a:t>KMC, </a:t>
            </a:r>
            <a:r>
              <a:rPr lang="en-US" dirty="0" err="1">
                <a:latin typeface="Georgia" panose="02040502050405020303" pitchFamily="18" charset="0"/>
              </a:rPr>
              <a:t>Manipal</a:t>
            </a:r>
            <a:endParaRPr lang="en-US"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48" y="2776537"/>
            <a:ext cx="3305175" cy="3762375"/>
          </a:xfrm>
          <a:prstGeom prst="rect">
            <a:avLst/>
          </a:prstGeom>
        </p:spPr>
      </p:pic>
    </p:spTree>
    <p:extLst>
      <p:ext uri="{BB962C8B-B14F-4D97-AF65-F5344CB8AC3E}">
        <p14:creationId xmlns:p14="http://schemas.microsoft.com/office/powerpoint/2010/main" val="118624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eorgia" panose="02040502050405020303" pitchFamily="18" charset="0"/>
              </a:rPr>
              <a:t>CVS….. (contd.)</a:t>
            </a:r>
          </a:p>
        </p:txBody>
      </p:sp>
      <p:sp>
        <p:nvSpPr>
          <p:cNvPr id="3" name="Content Placeholder 2"/>
          <p:cNvSpPr>
            <a:spLocks noGrp="1"/>
          </p:cNvSpPr>
          <p:nvPr>
            <p:ph idx="1"/>
          </p:nvPr>
        </p:nvSpPr>
        <p:spPr/>
        <p:txBody>
          <a:bodyPr>
            <a:normAutofit fontScale="85000" lnSpcReduction="20000"/>
          </a:bodyPr>
          <a:lstStyle/>
          <a:p>
            <a:pPr>
              <a:lnSpc>
                <a:spcPct val="150000"/>
              </a:lnSpc>
            </a:pPr>
            <a:r>
              <a:rPr lang="en-US" sz="2600" dirty="0">
                <a:latin typeface="Georgia" panose="02040502050405020303" pitchFamily="18" charset="0"/>
              </a:rPr>
              <a:t>Cardiac dysrhythmias</a:t>
            </a:r>
          </a:p>
          <a:p>
            <a:pPr>
              <a:lnSpc>
                <a:spcPct val="150000"/>
              </a:lnSpc>
            </a:pPr>
            <a:r>
              <a:rPr lang="en-US" sz="2600" dirty="0">
                <a:latin typeface="Georgia" panose="02040502050405020303" pitchFamily="18" charset="0"/>
              </a:rPr>
              <a:t>Mild to moderate hypertension (3-4mmHg↑in SBP n 2mmHg ↑in DBP for every 10kg of wt. gained) </a:t>
            </a:r>
          </a:p>
          <a:p>
            <a:pPr>
              <a:lnSpc>
                <a:spcPct val="150000"/>
              </a:lnSpc>
            </a:pPr>
            <a:r>
              <a:rPr lang="en-US" sz="2600" dirty="0">
                <a:latin typeface="Georgia" panose="02040502050405020303" pitchFamily="18" charset="0"/>
              </a:rPr>
              <a:t>Dyslipidemia</a:t>
            </a:r>
          </a:p>
          <a:p>
            <a:pPr>
              <a:lnSpc>
                <a:spcPct val="150000"/>
              </a:lnSpc>
            </a:pPr>
            <a:r>
              <a:rPr lang="en-US" sz="2600" dirty="0" err="1">
                <a:latin typeface="Georgia" panose="02040502050405020303" pitchFamily="18" charset="0"/>
              </a:rPr>
              <a:t>Hypercoaguability</a:t>
            </a:r>
            <a:r>
              <a:rPr lang="en-US" sz="2600" dirty="0">
                <a:latin typeface="Georgia" panose="02040502050405020303" pitchFamily="18" charset="0"/>
              </a:rPr>
              <a:t> : </a:t>
            </a:r>
            <a:r>
              <a:rPr lang="en-IN" sz="2600" dirty="0">
                <a:latin typeface="Georgia" panose="02040502050405020303" pitchFamily="18" charset="0"/>
              </a:rPr>
              <a:t>Obese individuals have higher levels of Fibrinogen, Factor VII, Factor VIII, Von </a:t>
            </a:r>
            <a:r>
              <a:rPr lang="en-IN" sz="2600" dirty="0" err="1">
                <a:latin typeface="Georgia" panose="02040502050405020303" pitchFamily="18" charset="0"/>
              </a:rPr>
              <a:t>Willebrand</a:t>
            </a:r>
            <a:r>
              <a:rPr lang="en-IN" sz="2600" dirty="0">
                <a:latin typeface="Georgia" panose="02040502050405020303" pitchFamily="18" charset="0"/>
              </a:rPr>
              <a:t> Factor, And Plasminogen Activator Inhibitor-1 (PAI-1).</a:t>
            </a:r>
          </a:p>
          <a:p>
            <a:pPr>
              <a:lnSpc>
                <a:spcPct val="150000"/>
              </a:lnSpc>
            </a:pPr>
            <a:r>
              <a:rPr lang="en-IN" sz="2600" dirty="0">
                <a:latin typeface="Georgia" panose="02040502050405020303" pitchFamily="18" charset="0"/>
              </a:rPr>
              <a:t>Varicose veins, Thromboembolism.</a:t>
            </a:r>
          </a:p>
          <a:p>
            <a:pPr marL="0" indent="0">
              <a:lnSpc>
                <a:spcPct val="150000"/>
              </a:lnSpc>
              <a:buNone/>
            </a:pPr>
            <a:endParaRPr lang="en-IN" sz="2600" dirty="0">
              <a:latin typeface="Georgia" panose="02040502050405020303" pitchFamily="18" charset="0"/>
            </a:endParaRPr>
          </a:p>
          <a:p>
            <a:pPr>
              <a:lnSpc>
                <a:spcPct val="150000"/>
              </a:lnSpc>
            </a:pPr>
            <a:endParaRPr lang="en-US" sz="2600" dirty="0">
              <a:latin typeface="Georgia" panose="02040502050405020303" pitchFamily="18" charset="0"/>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71670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eorgia" panose="02040502050405020303" pitchFamily="18" charset="0"/>
              </a:rPr>
              <a:t>RESPIRATORY SYSTEM</a:t>
            </a:r>
            <a:endParaRPr lang="en-IN" sz="3200" b="1" dirty="0">
              <a:latin typeface="Georgia" panose="02040502050405020303"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600" dirty="0">
                <a:latin typeface="Georgia" panose="02040502050405020303" pitchFamily="18" charset="0"/>
              </a:rPr>
              <a:t>Restrictive lung disease</a:t>
            </a:r>
          </a:p>
          <a:p>
            <a:pPr>
              <a:lnSpc>
                <a:spcPct val="150000"/>
              </a:lnSpc>
            </a:pPr>
            <a:r>
              <a:rPr lang="en-US" sz="2600" dirty="0">
                <a:latin typeface="Georgia" panose="02040502050405020303" pitchFamily="18" charset="0"/>
              </a:rPr>
              <a:t>Obesity hypoventilation syndrome (OHS)</a:t>
            </a:r>
          </a:p>
          <a:p>
            <a:pPr>
              <a:lnSpc>
                <a:spcPct val="150000"/>
              </a:lnSpc>
            </a:pPr>
            <a:r>
              <a:rPr lang="en-US" sz="2600" dirty="0">
                <a:latin typeface="Georgia" panose="02040502050405020303" pitchFamily="18" charset="0"/>
              </a:rPr>
              <a:t>Obstructive sleep apnea (OSA)</a:t>
            </a:r>
          </a:p>
          <a:p>
            <a:pPr>
              <a:lnSpc>
                <a:spcPct val="150000"/>
              </a:lnSpc>
            </a:pPr>
            <a:r>
              <a:rPr lang="en-US" sz="2600" dirty="0">
                <a:latin typeface="Georgia" panose="02040502050405020303" pitchFamily="18" charset="0"/>
              </a:rPr>
              <a:t>Pulmonary Hypertension</a:t>
            </a:r>
          </a:p>
          <a:p>
            <a:endParaRPr lang="en-IN" sz="26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32305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444" y="1056494"/>
            <a:ext cx="3888432" cy="923330"/>
          </a:xfrm>
          <a:prstGeom prst="rect">
            <a:avLst/>
          </a:prstGeom>
          <a:noFill/>
        </p:spPr>
        <p:txBody>
          <a:bodyPr wrap="square" rtlCol="0">
            <a:spAutoFit/>
          </a:bodyPr>
          <a:lstStyle/>
          <a:p>
            <a:pPr algn="ctr"/>
            <a:r>
              <a:rPr lang="en-US" dirty="0">
                <a:latin typeface="Georgia" panose="02040502050405020303" pitchFamily="18" charset="0"/>
              </a:rPr>
              <a:t>Increased fat</a:t>
            </a:r>
          </a:p>
          <a:p>
            <a:pPr algn="ctr"/>
            <a:r>
              <a:rPr lang="en-US" dirty="0">
                <a:latin typeface="Georgia" panose="02040502050405020303" pitchFamily="18" charset="0"/>
              </a:rPr>
              <a:t>Decreased respiratory muscle function</a:t>
            </a:r>
            <a:endParaRPr lang="en-IN" dirty="0">
              <a:latin typeface="Georgia" panose="02040502050405020303" pitchFamily="18" charset="0"/>
            </a:endParaRPr>
          </a:p>
        </p:txBody>
      </p:sp>
      <p:sp>
        <p:nvSpPr>
          <p:cNvPr id="5" name="TextBox 4"/>
          <p:cNvSpPr txBox="1"/>
          <p:nvPr/>
        </p:nvSpPr>
        <p:spPr>
          <a:xfrm>
            <a:off x="1991544" y="2636913"/>
            <a:ext cx="3888432" cy="646331"/>
          </a:xfrm>
          <a:prstGeom prst="rect">
            <a:avLst/>
          </a:prstGeom>
          <a:noFill/>
        </p:spPr>
        <p:txBody>
          <a:bodyPr wrap="square" rtlCol="0">
            <a:spAutoFit/>
          </a:bodyPr>
          <a:lstStyle/>
          <a:p>
            <a:pPr algn="ctr"/>
            <a:r>
              <a:rPr lang="en-US" dirty="0">
                <a:latin typeface="Georgia" panose="02040502050405020303" pitchFamily="18" charset="0"/>
              </a:rPr>
              <a:t>Decreased chest wall compliance</a:t>
            </a:r>
          </a:p>
          <a:p>
            <a:pPr algn="ctr"/>
            <a:r>
              <a:rPr lang="en-US" dirty="0">
                <a:latin typeface="Georgia" panose="02040502050405020303" pitchFamily="18" charset="0"/>
              </a:rPr>
              <a:t>Increased elastic resistance</a:t>
            </a:r>
            <a:endParaRPr lang="en-IN" dirty="0">
              <a:latin typeface="Georgia" panose="02040502050405020303" pitchFamily="18" charset="0"/>
            </a:endParaRPr>
          </a:p>
        </p:txBody>
      </p:sp>
      <p:sp>
        <p:nvSpPr>
          <p:cNvPr id="6" name="TextBox 5"/>
          <p:cNvSpPr txBox="1"/>
          <p:nvPr/>
        </p:nvSpPr>
        <p:spPr>
          <a:xfrm>
            <a:off x="6600056" y="1439488"/>
            <a:ext cx="3955773" cy="369332"/>
          </a:xfrm>
          <a:prstGeom prst="rect">
            <a:avLst/>
          </a:prstGeom>
          <a:noFill/>
        </p:spPr>
        <p:txBody>
          <a:bodyPr wrap="square" rtlCol="0">
            <a:spAutoFit/>
          </a:bodyPr>
          <a:lstStyle/>
          <a:p>
            <a:r>
              <a:rPr lang="en-US" dirty="0">
                <a:latin typeface="Georgia" panose="02040502050405020303" pitchFamily="18" charset="0"/>
              </a:rPr>
              <a:t>Increased pulmonary blood flow</a:t>
            </a:r>
            <a:endParaRPr lang="en-IN" dirty="0">
              <a:latin typeface="Georgia" panose="02040502050405020303" pitchFamily="18" charset="0"/>
            </a:endParaRPr>
          </a:p>
        </p:txBody>
      </p:sp>
      <p:sp>
        <p:nvSpPr>
          <p:cNvPr id="7" name="TextBox 6"/>
          <p:cNvSpPr txBox="1"/>
          <p:nvPr/>
        </p:nvSpPr>
        <p:spPr>
          <a:xfrm>
            <a:off x="6744072" y="2780928"/>
            <a:ext cx="3384376" cy="369332"/>
          </a:xfrm>
          <a:prstGeom prst="rect">
            <a:avLst/>
          </a:prstGeom>
          <a:noFill/>
        </p:spPr>
        <p:txBody>
          <a:bodyPr wrap="square" rtlCol="0">
            <a:spAutoFit/>
          </a:bodyPr>
          <a:lstStyle/>
          <a:p>
            <a:pPr algn="ctr"/>
            <a:r>
              <a:rPr lang="en-US" dirty="0">
                <a:latin typeface="Georgia" panose="02040502050405020303" pitchFamily="18" charset="0"/>
              </a:rPr>
              <a:t>Decreased lung compliance</a:t>
            </a:r>
            <a:endParaRPr lang="en-IN" dirty="0">
              <a:latin typeface="Georgia" panose="02040502050405020303" pitchFamily="18" charset="0"/>
            </a:endParaRPr>
          </a:p>
        </p:txBody>
      </p:sp>
      <p:sp>
        <p:nvSpPr>
          <p:cNvPr id="8" name="TextBox 7"/>
          <p:cNvSpPr txBox="1"/>
          <p:nvPr/>
        </p:nvSpPr>
        <p:spPr>
          <a:xfrm>
            <a:off x="3267472" y="4100123"/>
            <a:ext cx="6453884" cy="677108"/>
          </a:xfrm>
          <a:prstGeom prst="rect">
            <a:avLst/>
          </a:prstGeom>
          <a:noFill/>
        </p:spPr>
        <p:txBody>
          <a:bodyPr wrap="square" rtlCol="0">
            <a:spAutoFit/>
          </a:bodyPr>
          <a:lstStyle/>
          <a:p>
            <a:r>
              <a:rPr lang="en-US" dirty="0">
                <a:latin typeface="Georgia" panose="02040502050405020303" pitchFamily="18" charset="0"/>
              </a:rPr>
              <a:t>  Decreased total respiratory compliance in supine position </a:t>
            </a:r>
            <a:r>
              <a:rPr lang="en-US" sz="2000" b="1" dirty="0">
                <a:latin typeface="Georgia" panose="02040502050405020303" pitchFamily="18" charset="0"/>
              </a:rPr>
              <a:t>↓FRC, ↓VC, ↓TLC </a:t>
            </a:r>
            <a:r>
              <a:rPr lang="en-US" sz="2000" dirty="0">
                <a:latin typeface="Georgia" panose="02040502050405020303" pitchFamily="18" charset="0"/>
              </a:rPr>
              <a:t>(RV n closing capacity unchanged)</a:t>
            </a:r>
            <a:endParaRPr lang="en-IN" sz="2000" b="1" dirty="0">
              <a:latin typeface="Georgia" panose="02040502050405020303" pitchFamily="18" charset="0"/>
            </a:endParaRPr>
          </a:p>
        </p:txBody>
      </p:sp>
      <p:sp>
        <p:nvSpPr>
          <p:cNvPr id="9" name="TextBox 8"/>
          <p:cNvSpPr txBox="1"/>
          <p:nvPr/>
        </p:nvSpPr>
        <p:spPr>
          <a:xfrm>
            <a:off x="1847528" y="5445224"/>
            <a:ext cx="4248472" cy="923330"/>
          </a:xfrm>
          <a:prstGeom prst="rect">
            <a:avLst/>
          </a:prstGeom>
          <a:noFill/>
        </p:spPr>
        <p:txBody>
          <a:bodyPr wrap="square" rtlCol="0">
            <a:spAutoFit/>
          </a:bodyPr>
          <a:lstStyle/>
          <a:p>
            <a:pPr algn="ctr"/>
            <a:r>
              <a:rPr lang="en-US" dirty="0">
                <a:latin typeface="Georgia" panose="02040502050405020303" pitchFamily="18" charset="0"/>
              </a:rPr>
              <a:t>Shallow   &amp;  rapid breathing</a:t>
            </a:r>
          </a:p>
          <a:p>
            <a:pPr algn="ctr"/>
            <a:r>
              <a:rPr lang="en-US" dirty="0">
                <a:latin typeface="Georgia" panose="02040502050405020303" pitchFamily="18" charset="0"/>
              </a:rPr>
              <a:t>Increased work of breathing</a:t>
            </a:r>
          </a:p>
          <a:p>
            <a:pPr algn="ctr"/>
            <a:r>
              <a:rPr lang="en-US" dirty="0">
                <a:latin typeface="Georgia" panose="02040502050405020303" pitchFamily="18" charset="0"/>
              </a:rPr>
              <a:t>Limited maximum </a:t>
            </a:r>
            <a:r>
              <a:rPr lang="en-US" dirty="0" err="1">
                <a:latin typeface="Georgia" panose="02040502050405020303" pitchFamily="18" charset="0"/>
              </a:rPr>
              <a:t>ventilatory</a:t>
            </a:r>
            <a:r>
              <a:rPr lang="en-US" dirty="0">
                <a:latin typeface="Georgia" panose="02040502050405020303" pitchFamily="18" charset="0"/>
              </a:rPr>
              <a:t> capacity</a:t>
            </a:r>
          </a:p>
        </p:txBody>
      </p:sp>
      <p:cxnSp>
        <p:nvCxnSpPr>
          <p:cNvPr id="11" name="Straight Arrow Connector 10"/>
          <p:cNvCxnSpPr/>
          <p:nvPr/>
        </p:nvCxnSpPr>
        <p:spPr>
          <a:xfrm>
            <a:off x="3503712" y="1916832"/>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112224" y="1916832"/>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863752" y="3429000"/>
            <a:ext cx="136815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600056" y="3356992"/>
            <a:ext cx="1296144"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79576" y="188641"/>
            <a:ext cx="7632848" cy="584775"/>
          </a:xfrm>
          <a:prstGeom prst="rect">
            <a:avLst/>
          </a:prstGeom>
          <a:noFill/>
        </p:spPr>
        <p:txBody>
          <a:bodyPr wrap="square" rtlCol="0">
            <a:spAutoFit/>
          </a:bodyPr>
          <a:lstStyle/>
          <a:p>
            <a:pPr algn="ctr"/>
            <a:r>
              <a:rPr lang="en-US" sz="3200" b="1" dirty="0">
                <a:latin typeface="Georgia" panose="02040502050405020303" pitchFamily="18" charset="0"/>
              </a:rPr>
              <a:t>Restrictive lung disease</a:t>
            </a:r>
            <a:endParaRPr lang="en-IN" sz="3200" b="1" dirty="0">
              <a:latin typeface="Georgia" panose="02040502050405020303" pitchFamily="18" charset="0"/>
            </a:endParaRPr>
          </a:p>
        </p:txBody>
      </p:sp>
      <p:sp>
        <p:nvSpPr>
          <p:cNvPr id="27" name="TextBox 26"/>
          <p:cNvSpPr txBox="1"/>
          <p:nvPr/>
        </p:nvSpPr>
        <p:spPr>
          <a:xfrm>
            <a:off x="6600055" y="5445225"/>
            <a:ext cx="3955773" cy="1200329"/>
          </a:xfrm>
          <a:prstGeom prst="rect">
            <a:avLst/>
          </a:prstGeom>
          <a:noFill/>
        </p:spPr>
        <p:txBody>
          <a:bodyPr wrap="square" rtlCol="0">
            <a:spAutoFit/>
          </a:bodyPr>
          <a:lstStyle/>
          <a:p>
            <a:pPr algn="ctr"/>
            <a:r>
              <a:rPr lang="en-US" dirty="0">
                <a:latin typeface="Georgia" panose="02040502050405020303" pitchFamily="18" charset="0"/>
              </a:rPr>
              <a:t>FRC below CC</a:t>
            </a:r>
          </a:p>
          <a:p>
            <a:pPr algn="ctr"/>
            <a:r>
              <a:rPr lang="en-US" dirty="0">
                <a:latin typeface="Georgia" panose="02040502050405020303" pitchFamily="18" charset="0"/>
              </a:rPr>
              <a:t>Small airway closure</a:t>
            </a:r>
          </a:p>
          <a:p>
            <a:pPr algn="ctr"/>
            <a:r>
              <a:rPr lang="en-US" dirty="0">
                <a:latin typeface="Georgia" panose="02040502050405020303" pitchFamily="18" charset="0"/>
              </a:rPr>
              <a:t>V/Q mismatch &amp; right to left shunt</a:t>
            </a:r>
          </a:p>
          <a:p>
            <a:pPr algn="ctr"/>
            <a:r>
              <a:rPr lang="en-US" dirty="0">
                <a:latin typeface="Georgia" panose="02040502050405020303" pitchFamily="18" charset="0"/>
              </a:rPr>
              <a:t>Arterial hypoxemia</a:t>
            </a:r>
          </a:p>
        </p:txBody>
      </p:sp>
      <p:cxnSp>
        <p:nvCxnSpPr>
          <p:cNvPr id="29" name="Straight Arrow Connector 28"/>
          <p:cNvCxnSpPr/>
          <p:nvPr/>
        </p:nvCxnSpPr>
        <p:spPr>
          <a:xfrm flipH="1">
            <a:off x="4439816" y="4941168"/>
            <a:ext cx="72008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032104" y="4941168"/>
            <a:ext cx="72008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20704" y="4562947"/>
            <a:ext cx="1554816" cy="369332"/>
          </a:xfrm>
          <a:prstGeom prst="rect">
            <a:avLst/>
          </a:prstGeom>
          <a:noFill/>
        </p:spPr>
        <p:txBody>
          <a:bodyPr wrap="square" rtlCol="0">
            <a:spAutoFit/>
          </a:bodyPr>
          <a:lstStyle/>
          <a:p>
            <a:r>
              <a:rPr lang="en-US" dirty="0">
                <a:latin typeface="Georgia" panose="02040502050405020303" pitchFamily="18" charset="0"/>
              </a:rPr>
              <a:t>Polycythemia</a:t>
            </a:r>
          </a:p>
        </p:txBody>
      </p:sp>
      <p:sp>
        <p:nvSpPr>
          <p:cNvPr id="10" name="TextBox 9"/>
          <p:cNvSpPr txBox="1"/>
          <p:nvPr/>
        </p:nvSpPr>
        <p:spPr>
          <a:xfrm>
            <a:off x="128939" y="2982941"/>
            <a:ext cx="1718589" cy="1200329"/>
          </a:xfrm>
          <a:prstGeom prst="rect">
            <a:avLst/>
          </a:prstGeom>
          <a:noFill/>
        </p:spPr>
        <p:txBody>
          <a:bodyPr wrap="square" rtlCol="0">
            <a:spAutoFit/>
          </a:bodyPr>
          <a:lstStyle/>
          <a:p>
            <a:r>
              <a:rPr lang="en-US" dirty="0">
                <a:latin typeface="Georgia" panose="02040502050405020303" pitchFamily="18" charset="0"/>
              </a:rPr>
              <a:t>↑in total blood volume and pulmonary blood volume</a:t>
            </a:r>
          </a:p>
        </p:txBody>
      </p:sp>
      <p:cxnSp>
        <p:nvCxnSpPr>
          <p:cNvPr id="19" name="Straight Arrow Connector 18"/>
          <p:cNvCxnSpPr/>
          <p:nvPr/>
        </p:nvCxnSpPr>
        <p:spPr>
          <a:xfrm flipH="1" flipV="1">
            <a:off x="970043" y="4900369"/>
            <a:ext cx="18190" cy="422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835840" y="4180110"/>
            <a:ext cx="18190" cy="422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566444" y="3181618"/>
            <a:ext cx="929156" cy="401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6268" y="5323127"/>
            <a:ext cx="1345740" cy="646331"/>
          </a:xfrm>
          <a:prstGeom prst="rect">
            <a:avLst/>
          </a:prstGeom>
          <a:noFill/>
        </p:spPr>
        <p:txBody>
          <a:bodyPr wrap="square" rtlCol="0">
            <a:spAutoFit/>
          </a:bodyPr>
          <a:lstStyle/>
          <a:p>
            <a:r>
              <a:rPr lang="en-US" dirty="0">
                <a:latin typeface="Georgia" panose="02040502050405020303" pitchFamily="18" charset="0"/>
              </a:rPr>
              <a:t>Chronic hypoxemia</a:t>
            </a:r>
          </a:p>
        </p:txBody>
      </p:sp>
      <p:sp>
        <p:nvSpPr>
          <p:cNvPr id="21" name="Slide Number Placeholder 20"/>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706250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620689"/>
            <a:ext cx="11709780" cy="5505475"/>
          </a:xfrm>
        </p:spPr>
        <p:txBody>
          <a:bodyPr>
            <a:noAutofit/>
          </a:bodyPr>
          <a:lstStyle/>
          <a:p>
            <a:pPr>
              <a:lnSpc>
                <a:spcPct val="170000"/>
              </a:lnSpc>
            </a:pPr>
            <a:r>
              <a:rPr lang="en-IN" sz="2200" dirty="0">
                <a:latin typeface="Georgia" panose="02040502050405020303" pitchFamily="18" charset="0"/>
              </a:rPr>
              <a:t>Reduction in FRC is primarily a result of </a:t>
            </a:r>
            <a:r>
              <a:rPr lang="en-IN" sz="2200" b="1" i="1" dirty="0">
                <a:latin typeface="Georgia" panose="02040502050405020303" pitchFamily="18" charset="0"/>
              </a:rPr>
              <a:t>REDUCED ERV.</a:t>
            </a:r>
          </a:p>
          <a:p>
            <a:pPr>
              <a:lnSpc>
                <a:spcPct val="170000"/>
              </a:lnSpc>
            </a:pPr>
            <a:r>
              <a:rPr lang="en-IN" sz="2200" dirty="0">
                <a:latin typeface="Georgia" panose="02040502050405020303" pitchFamily="18" charset="0"/>
              </a:rPr>
              <a:t>The relationship between FRC and closing capacity is adversely affected.</a:t>
            </a:r>
          </a:p>
          <a:p>
            <a:pPr>
              <a:lnSpc>
                <a:spcPct val="170000"/>
              </a:lnSpc>
            </a:pPr>
            <a:r>
              <a:rPr lang="en-IN" sz="2200" dirty="0" err="1">
                <a:latin typeface="Georgia" panose="02040502050405020303" pitchFamily="18" charset="0"/>
              </a:rPr>
              <a:t>Anesthesia</a:t>
            </a:r>
            <a:r>
              <a:rPr lang="en-IN" sz="2200" dirty="0">
                <a:latin typeface="Georgia" panose="02040502050405020303" pitchFamily="18" charset="0"/>
              </a:rPr>
              <a:t> worsens this situation such that up to a 50% reduction in FRC occurs in the obese anesthetized patient compared with 20% in the </a:t>
            </a:r>
            <a:r>
              <a:rPr lang="en-IN" sz="2200" dirty="0" err="1">
                <a:latin typeface="Georgia" panose="02040502050405020303" pitchFamily="18" charset="0"/>
              </a:rPr>
              <a:t>nonobese</a:t>
            </a:r>
            <a:r>
              <a:rPr lang="en-IN" sz="2200" dirty="0">
                <a:latin typeface="Georgia" panose="02040502050405020303" pitchFamily="18" charset="0"/>
              </a:rPr>
              <a:t> individual. </a:t>
            </a:r>
          </a:p>
          <a:p>
            <a:pPr>
              <a:lnSpc>
                <a:spcPct val="170000"/>
              </a:lnSpc>
            </a:pPr>
            <a:r>
              <a:rPr lang="en-IN" sz="2200" dirty="0">
                <a:latin typeface="Georgia" panose="02040502050405020303" pitchFamily="18" charset="0"/>
              </a:rPr>
              <a:t>Obesity increase O2 consumption and CO2 production at rest.</a:t>
            </a:r>
          </a:p>
          <a:p>
            <a:pPr>
              <a:lnSpc>
                <a:spcPct val="170000"/>
              </a:lnSpc>
            </a:pPr>
            <a:r>
              <a:rPr lang="en-IN" sz="2200" b="1" dirty="0">
                <a:latin typeface="Georgia" panose="02040502050405020303" pitchFamily="18" charset="0"/>
              </a:rPr>
              <a:t>Gas exchange:- </a:t>
            </a:r>
            <a:r>
              <a:rPr lang="en-IN" sz="2200" dirty="0">
                <a:latin typeface="Georgia" panose="02040502050405020303" pitchFamily="18" charset="0"/>
              </a:rPr>
              <a:t>a reduction in </a:t>
            </a:r>
            <a:r>
              <a:rPr lang="en-IN" sz="2200" i="1" dirty="0">
                <a:latin typeface="Georgia" panose="02040502050405020303" pitchFamily="18" charset="0"/>
              </a:rPr>
              <a:t>P</a:t>
            </a:r>
            <a:r>
              <a:rPr lang="en-IN" sz="2200" dirty="0">
                <a:latin typeface="Georgia" panose="02040502050405020303" pitchFamily="18" charset="0"/>
              </a:rPr>
              <a:t>a</a:t>
            </a:r>
            <a:r>
              <a:rPr lang="en-IN" sz="2200" cap="all" baseline="-25000" dirty="0">
                <a:latin typeface="Georgia" panose="02040502050405020303" pitchFamily="18" charset="0"/>
              </a:rPr>
              <a:t>O</a:t>
            </a:r>
            <a:r>
              <a:rPr lang="en-IN" sz="2200" baseline="-25000" dirty="0">
                <a:latin typeface="Georgia" panose="02040502050405020303" pitchFamily="18" charset="0"/>
              </a:rPr>
              <a:t>2</a:t>
            </a:r>
            <a:r>
              <a:rPr lang="en-IN" sz="2200" dirty="0">
                <a:latin typeface="Georgia" panose="02040502050405020303" pitchFamily="18" charset="0"/>
              </a:rPr>
              <a:t>and increases in alveolar‐to‐arterial oxygen difference and shunt fraction. These deteriorate markedly on induction of anaesthesia and high inspired fractions of oxygen are required to maintain adequate arterial oxygen tensions.</a:t>
            </a:r>
          </a:p>
          <a:p>
            <a:pPr>
              <a:lnSpc>
                <a:spcPct val="170000"/>
              </a:lnSpc>
            </a:pPr>
            <a:endParaRPr lang="en-IN" sz="2200" dirty="0">
              <a:latin typeface="Georgia" panose="02040502050405020303" pitchFamily="18"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69171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cstate="print"/>
          <a:srcRect/>
          <a:stretch>
            <a:fillRect/>
          </a:stretch>
        </p:blipFill>
        <p:spPr bwMode="auto">
          <a:xfrm>
            <a:off x="136478" y="67499"/>
            <a:ext cx="11941791" cy="6683693"/>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3"/>
          <p:cNvSpPr>
            <a:spLocks noGrp="1"/>
          </p:cNvSpPr>
          <p:nvPr>
            <p:ph type="sldNum" sz="quarter" idx="12"/>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63446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eorgia" panose="02040502050405020303" pitchFamily="18" charset="0"/>
              </a:rPr>
              <a:t>Obstructive sleep apnea</a:t>
            </a:r>
          </a:p>
        </p:txBody>
      </p:sp>
      <p:sp>
        <p:nvSpPr>
          <p:cNvPr id="3" name="Content Placeholder 2"/>
          <p:cNvSpPr>
            <a:spLocks noGrp="1"/>
          </p:cNvSpPr>
          <p:nvPr>
            <p:ph idx="1"/>
          </p:nvPr>
        </p:nvSpPr>
        <p:spPr/>
        <p:txBody>
          <a:bodyPr>
            <a:normAutofit fontScale="85000" lnSpcReduction="20000"/>
          </a:bodyPr>
          <a:lstStyle/>
          <a:p>
            <a:pPr>
              <a:lnSpc>
                <a:spcPct val="150000"/>
              </a:lnSpc>
            </a:pPr>
            <a:r>
              <a:rPr lang="en-US" sz="2600" dirty="0">
                <a:latin typeface="Georgia" panose="02040502050405020303" pitchFamily="18" charset="0"/>
              </a:rPr>
              <a:t>Complete cessation of airflow lasting </a:t>
            </a:r>
            <a:r>
              <a:rPr lang="en-US" sz="2600" u="sng" dirty="0">
                <a:latin typeface="Georgia" panose="02040502050405020303" pitchFamily="18" charset="0"/>
              </a:rPr>
              <a:t>&gt;</a:t>
            </a:r>
            <a:r>
              <a:rPr lang="en-US" sz="2600" dirty="0">
                <a:latin typeface="Georgia" panose="02040502050405020303" pitchFamily="18" charset="0"/>
              </a:rPr>
              <a:t> 10seconds or </a:t>
            </a:r>
            <a:r>
              <a:rPr lang="en-US" sz="2600" u="sng" dirty="0">
                <a:latin typeface="Georgia" panose="02040502050405020303" pitchFamily="18" charset="0"/>
              </a:rPr>
              <a:t>&gt;</a:t>
            </a:r>
            <a:r>
              <a:rPr lang="en-US" sz="2600" dirty="0">
                <a:latin typeface="Georgia" panose="02040502050405020303" pitchFamily="18" charset="0"/>
              </a:rPr>
              <a:t> 5 episodes per sleep and decrease of </a:t>
            </a:r>
            <a:r>
              <a:rPr lang="en-US" sz="2600" dirty="0" err="1">
                <a:latin typeface="Georgia" panose="02040502050405020303" pitchFamily="18" charset="0"/>
              </a:rPr>
              <a:t>atleast</a:t>
            </a:r>
            <a:r>
              <a:rPr lang="en-US" sz="2600" dirty="0">
                <a:latin typeface="Georgia" panose="02040502050405020303" pitchFamily="18" charset="0"/>
              </a:rPr>
              <a:t> 4% in SaO2.</a:t>
            </a:r>
          </a:p>
          <a:p>
            <a:pPr>
              <a:lnSpc>
                <a:spcPct val="150000"/>
              </a:lnSpc>
            </a:pPr>
            <a:r>
              <a:rPr lang="en-US" sz="2600" dirty="0">
                <a:latin typeface="Georgia" panose="02040502050405020303" pitchFamily="18" charset="0"/>
              </a:rPr>
              <a:t> Clinical </a:t>
            </a:r>
            <a:r>
              <a:rPr lang="en-US" sz="2600" dirty="0" err="1">
                <a:latin typeface="Georgia" panose="02040502050405020303" pitchFamily="18" charset="0"/>
              </a:rPr>
              <a:t>sequelae</a:t>
            </a:r>
            <a:r>
              <a:rPr lang="en-US" sz="2600" dirty="0">
                <a:latin typeface="Georgia" panose="02040502050405020303" pitchFamily="18" charset="0"/>
              </a:rPr>
              <a:t> such as hypoxia, </a:t>
            </a:r>
            <a:r>
              <a:rPr lang="en-US" sz="2600" dirty="0" err="1">
                <a:latin typeface="Georgia" panose="02040502050405020303" pitchFamily="18" charset="0"/>
              </a:rPr>
              <a:t>hypercarbia</a:t>
            </a:r>
            <a:r>
              <a:rPr lang="en-US" sz="2600" dirty="0">
                <a:latin typeface="Georgia" panose="02040502050405020303" pitchFamily="18" charset="0"/>
              </a:rPr>
              <a:t>, pulmonary and systemic hypertension, polycythemia, arrhythmias, ↑risk of IHD and stroke, </a:t>
            </a:r>
            <a:r>
              <a:rPr lang="en-US" sz="2600" dirty="0" err="1">
                <a:latin typeface="Georgia" panose="02040502050405020303" pitchFamily="18" charset="0"/>
              </a:rPr>
              <a:t>corpulmonale</a:t>
            </a:r>
            <a:r>
              <a:rPr lang="en-US" sz="2600" dirty="0">
                <a:latin typeface="Georgia" panose="02040502050405020303" pitchFamily="18" charset="0"/>
              </a:rPr>
              <a:t>.</a:t>
            </a:r>
          </a:p>
          <a:p>
            <a:pPr>
              <a:lnSpc>
                <a:spcPct val="150000"/>
              </a:lnSpc>
            </a:pPr>
            <a:r>
              <a:rPr lang="en-US" sz="2600" dirty="0">
                <a:latin typeface="Georgia" panose="02040502050405020303" pitchFamily="18" charset="0"/>
              </a:rPr>
              <a:t>Diagnosis:- polysomnography (apnea-hypopnea index)</a:t>
            </a:r>
          </a:p>
          <a:p>
            <a:pPr>
              <a:lnSpc>
                <a:spcPct val="150000"/>
              </a:lnSpc>
            </a:pPr>
            <a:r>
              <a:rPr lang="en-US" sz="2600" dirty="0">
                <a:latin typeface="Georgia" panose="02040502050405020303" pitchFamily="18" charset="0"/>
              </a:rPr>
              <a:t>Other parameters:- Total arousal index, Respiratory disturbance index</a:t>
            </a:r>
          </a:p>
          <a:p>
            <a:pPr>
              <a:lnSpc>
                <a:spcPct val="150000"/>
              </a:lnSpc>
            </a:pPr>
            <a:r>
              <a:rPr lang="en-US" sz="2600" dirty="0">
                <a:latin typeface="Georgia" panose="02040502050405020303" pitchFamily="18" charset="0"/>
              </a:rPr>
              <a:t>Patients diagnosed to have moderate/ severe OSA have to undergo CPAP prior to elective surgery</a:t>
            </a:r>
            <a:endParaRPr lang="en-IN" sz="2600" dirty="0">
              <a:latin typeface="Georgia" panose="02040502050405020303" pitchFamily="18" charset="0"/>
            </a:endParaRPr>
          </a:p>
          <a:p>
            <a:pPr>
              <a:lnSpc>
                <a:spcPct val="150000"/>
              </a:lnSpc>
            </a:pPr>
            <a:endParaRPr lang="en-US" sz="2600" dirty="0">
              <a:latin typeface="Georgia" panose="02040502050405020303" pitchFamily="18" charset="0"/>
            </a:endParaRPr>
          </a:p>
          <a:p>
            <a:pPr>
              <a:lnSpc>
                <a:spcPct val="150000"/>
              </a:lnSpc>
            </a:pPr>
            <a:endParaRPr lang="en-US" sz="2600" dirty="0">
              <a:latin typeface="Georgia" panose="02040502050405020303" pitchFamily="18" charset="0"/>
            </a:endParaRPr>
          </a:p>
          <a:p>
            <a:pPr>
              <a:lnSpc>
                <a:spcPct val="150000"/>
              </a:lnSpc>
            </a:pPr>
            <a:endParaRPr lang="en-US" sz="2600" dirty="0">
              <a:latin typeface="Georgia" panose="02040502050405020303" pitchFamily="18" charset="0"/>
            </a:endParaRPr>
          </a:p>
          <a:p>
            <a:pPr>
              <a:lnSpc>
                <a:spcPct val="150000"/>
              </a:lnSpc>
            </a:pPr>
            <a:endParaRPr lang="en-US" sz="2600" dirty="0">
              <a:latin typeface="Georgia" panose="02040502050405020303" pitchFamily="18" charset="0"/>
            </a:endParaRPr>
          </a:p>
          <a:p>
            <a:pPr>
              <a:lnSpc>
                <a:spcPct val="150000"/>
              </a:lnSpc>
            </a:pPr>
            <a:endParaRPr lang="en-US" sz="2600" dirty="0">
              <a:latin typeface="Georgia" panose="02040502050405020303" pitchFamily="18" charset="0"/>
            </a:endParaRPr>
          </a:p>
          <a:p>
            <a:pPr>
              <a:lnSpc>
                <a:spcPct val="150000"/>
              </a:lnSpc>
            </a:pPr>
            <a:endParaRPr lang="en-US" sz="2600" dirty="0">
              <a:latin typeface="Georgia" panose="02040502050405020303" pitchFamily="18" charset="0"/>
            </a:endParaRPr>
          </a:p>
          <a:p>
            <a:pPr>
              <a:lnSpc>
                <a:spcPct val="150000"/>
              </a:lnSpc>
            </a:pPr>
            <a:endParaRPr lang="en-US" sz="26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302437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Georgia" panose="02040502050405020303" pitchFamily="18" charset="0"/>
              </a:rPr>
              <a:t>Airway</a:t>
            </a:r>
          </a:p>
        </p:txBody>
      </p:sp>
      <p:sp>
        <p:nvSpPr>
          <p:cNvPr id="3" name="Content Placeholder 2"/>
          <p:cNvSpPr>
            <a:spLocks noGrp="1"/>
          </p:cNvSpPr>
          <p:nvPr>
            <p:ph idx="1"/>
          </p:nvPr>
        </p:nvSpPr>
        <p:spPr>
          <a:xfrm>
            <a:off x="838200" y="1405719"/>
            <a:ext cx="10515600" cy="5315756"/>
          </a:xfrm>
        </p:spPr>
        <p:txBody>
          <a:bodyPr>
            <a:normAutofit fontScale="77500" lnSpcReduction="20000"/>
          </a:bodyPr>
          <a:lstStyle/>
          <a:p>
            <a:pPr>
              <a:lnSpc>
                <a:spcPct val="160000"/>
              </a:lnSpc>
            </a:pPr>
            <a:r>
              <a:rPr lang="en-US" dirty="0">
                <a:latin typeface="Georgia" panose="02040502050405020303" pitchFamily="18" charset="0"/>
              </a:rPr>
              <a:t>↑ amount of adipose tissues in their oral and pharyngeal tissues.</a:t>
            </a:r>
          </a:p>
          <a:p>
            <a:pPr>
              <a:lnSpc>
                <a:spcPct val="160000"/>
              </a:lnSpc>
            </a:pPr>
            <a:r>
              <a:rPr lang="en-US" i="1" dirty="0">
                <a:latin typeface="Georgia" panose="02040502050405020303" pitchFamily="18" charset="0"/>
              </a:rPr>
              <a:t>Inverse relationship between degree of obesity and pharyngeal area.</a:t>
            </a:r>
          </a:p>
          <a:p>
            <a:pPr>
              <a:lnSpc>
                <a:spcPct val="160000"/>
              </a:lnSpc>
            </a:pPr>
            <a:r>
              <a:rPr lang="en-US" dirty="0">
                <a:latin typeface="Georgia" panose="02040502050405020303" pitchFamily="18" charset="0"/>
              </a:rPr>
              <a:t>Deposition of fat in lateral pharyngeal walls decrease the size of airway and changes the shape of oropharynx to ellipse with a </a:t>
            </a:r>
            <a:r>
              <a:rPr lang="en-US" b="1" dirty="0">
                <a:latin typeface="Georgia" panose="02040502050405020303" pitchFamily="18" charset="0"/>
              </a:rPr>
              <a:t>short transverse and long AP axis.</a:t>
            </a:r>
          </a:p>
          <a:p>
            <a:pPr>
              <a:lnSpc>
                <a:spcPct val="160000"/>
              </a:lnSpc>
            </a:pPr>
            <a:r>
              <a:rPr lang="en-US" dirty="0">
                <a:latin typeface="Georgia" panose="02040502050405020303" pitchFamily="18" charset="0"/>
              </a:rPr>
              <a:t>This contributes to airway obstruction and also increased chance of difficulty in maintaining patent airway.</a:t>
            </a:r>
          </a:p>
          <a:p>
            <a:pPr>
              <a:lnSpc>
                <a:spcPct val="160000"/>
              </a:lnSpc>
            </a:pPr>
            <a:r>
              <a:rPr lang="en-US" dirty="0">
                <a:latin typeface="Georgia" panose="02040502050405020303" pitchFamily="18" charset="0"/>
              </a:rPr>
              <a:t>Additionally, airway obstruction is likely to be complicated by use of opiates and sedatives(for postop </a:t>
            </a:r>
            <a:r>
              <a:rPr lang="en-US" dirty="0" err="1">
                <a:latin typeface="Georgia" panose="02040502050405020303" pitchFamily="18" charset="0"/>
              </a:rPr>
              <a:t>Mx</a:t>
            </a:r>
            <a:r>
              <a:rPr lang="en-US" dirty="0">
                <a:latin typeface="Georgia" panose="02040502050405020303" pitchFamily="18" charset="0"/>
              </a:rPr>
              <a:t>) as these drugs tend to decrease pharyngeal dilator tone and increase likelihood of upper airway collapse.</a:t>
            </a:r>
          </a:p>
        </p:txBody>
      </p:sp>
      <p:sp>
        <p:nvSpPr>
          <p:cNvPr id="4" name="Slide Number Placeholder 3"/>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35506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eorgia" panose="02040502050405020303" pitchFamily="18" charset="0"/>
              </a:rPr>
              <a:t>Other airway problems:-</a:t>
            </a:r>
          </a:p>
        </p:txBody>
      </p:sp>
      <p:sp>
        <p:nvSpPr>
          <p:cNvPr id="3" name="Content Placeholder 2"/>
          <p:cNvSpPr>
            <a:spLocks noGrp="1"/>
          </p:cNvSpPr>
          <p:nvPr>
            <p:ph idx="1"/>
          </p:nvPr>
        </p:nvSpPr>
        <p:spPr>
          <a:xfrm>
            <a:off x="395785" y="1310185"/>
            <a:ext cx="10958015" cy="4866778"/>
          </a:xfrm>
        </p:spPr>
        <p:txBody>
          <a:bodyPr>
            <a:noAutofit/>
          </a:bodyPr>
          <a:lstStyle/>
          <a:p>
            <a:pPr>
              <a:lnSpc>
                <a:spcPct val="170000"/>
              </a:lnSpc>
            </a:pPr>
            <a:r>
              <a:rPr lang="en-US" altLang="en-US" sz="1800" dirty="0">
                <a:latin typeface="Georgia" panose="02040502050405020303" pitchFamily="18" charset="0"/>
                <a:cs typeface="Times New Roman" panose="02020603050405020304" pitchFamily="18" charset="0"/>
                <a:sym typeface="Symbol" panose="05050102010706020507" pitchFamily="18" charset="2"/>
              </a:rPr>
              <a:t>↑ </a:t>
            </a:r>
            <a:r>
              <a:rPr lang="en-US" altLang="en-US" sz="1800" dirty="0">
                <a:latin typeface="Georgia" panose="02040502050405020303" pitchFamily="18" charset="0"/>
                <a:sym typeface="Symbol" panose="05050102010706020507" pitchFamily="18" charset="2"/>
              </a:rPr>
              <a:t>Bulk of soft tissue</a:t>
            </a:r>
          </a:p>
          <a:p>
            <a:pPr>
              <a:lnSpc>
                <a:spcPct val="170000"/>
              </a:lnSpc>
            </a:pPr>
            <a:r>
              <a:rPr lang="en-US" altLang="en-US" sz="1800" dirty="0">
                <a:latin typeface="Georgia" panose="02040502050405020303" pitchFamily="18" charset="0"/>
                <a:sym typeface="Symbol" panose="05050102010706020507" pitchFamily="18" charset="2"/>
              </a:rPr>
              <a:t>Large tongue</a:t>
            </a:r>
          </a:p>
          <a:p>
            <a:pPr>
              <a:lnSpc>
                <a:spcPct val="170000"/>
              </a:lnSpc>
            </a:pPr>
            <a:r>
              <a:rPr lang="en-US" altLang="en-US" sz="1800" dirty="0">
                <a:latin typeface="Georgia" panose="02040502050405020303" pitchFamily="18" charset="0"/>
                <a:sym typeface="Symbol" panose="05050102010706020507" pitchFamily="18" charset="2"/>
              </a:rPr>
              <a:t>Short thick neck, </a:t>
            </a:r>
            <a:r>
              <a:rPr lang="en-US" altLang="en-US" sz="1800" dirty="0">
                <a:latin typeface="Georgia" panose="02040502050405020303" pitchFamily="18" charset="0"/>
                <a:cs typeface="Times New Roman" panose="02020603050405020304" pitchFamily="18" charset="0"/>
                <a:sym typeface="Symbol" panose="05050102010706020507" pitchFamily="18" charset="2"/>
              </a:rPr>
              <a:t>↑ </a:t>
            </a:r>
            <a:r>
              <a:rPr lang="en-US" altLang="en-US" sz="1800" dirty="0">
                <a:latin typeface="Georgia" panose="02040502050405020303" pitchFamily="18" charset="0"/>
                <a:sym typeface="Symbol" panose="05050102010706020507" pitchFamily="18" charset="2"/>
              </a:rPr>
              <a:t>circumference (</a:t>
            </a:r>
            <a:r>
              <a:rPr lang="en-IN" sz="1800" dirty="0">
                <a:latin typeface="Georgia" panose="02040502050405020303" pitchFamily="18" charset="0"/>
              </a:rPr>
              <a:t>5% with a 40-cm  &amp; 35% probability at 60-cm) </a:t>
            </a:r>
          </a:p>
          <a:p>
            <a:pPr>
              <a:lnSpc>
                <a:spcPct val="170000"/>
              </a:lnSpc>
            </a:pPr>
            <a:r>
              <a:rPr lang="en-US" altLang="en-US" sz="1800" dirty="0">
                <a:latin typeface="Georgia" panose="02040502050405020303" pitchFamily="18" charset="0"/>
                <a:sym typeface="Symbol" panose="05050102010706020507" pitchFamily="18" charset="2"/>
              </a:rPr>
              <a:t>High &amp; anterior larynx</a:t>
            </a:r>
          </a:p>
          <a:p>
            <a:pPr>
              <a:lnSpc>
                <a:spcPct val="170000"/>
              </a:lnSpc>
            </a:pPr>
            <a:r>
              <a:rPr lang="en-US" altLang="en-US" sz="1800" dirty="0">
                <a:latin typeface="Georgia" panose="02040502050405020303" pitchFamily="18" charset="0"/>
                <a:sym typeface="Symbol" panose="05050102010706020507" pitchFamily="18" charset="2"/>
              </a:rPr>
              <a:t>Restricted mouth opening</a:t>
            </a:r>
          </a:p>
          <a:p>
            <a:pPr>
              <a:lnSpc>
                <a:spcPct val="170000"/>
              </a:lnSpc>
            </a:pPr>
            <a:r>
              <a:rPr lang="en-US" altLang="en-US" sz="1800" dirty="0">
                <a:latin typeface="Georgia" panose="02040502050405020303" pitchFamily="18" charset="0"/>
                <a:sym typeface="Symbol" panose="05050102010706020507" pitchFamily="18" charset="2"/>
              </a:rPr>
              <a:t>Limitation of cervical spine &amp; </a:t>
            </a:r>
            <a:r>
              <a:rPr lang="en-US" altLang="en-US" sz="1800" dirty="0" err="1">
                <a:latin typeface="Georgia" panose="02040502050405020303" pitchFamily="18" charset="0"/>
                <a:sym typeface="Symbol" panose="05050102010706020507" pitchFamily="18" charset="2"/>
              </a:rPr>
              <a:t>atlanto</a:t>
            </a:r>
            <a:r>
              <a:rPr lang="en-US" altLang="en-US" sz="1800" dirty="0">
                <a:latin typeface="Georgia" panose="02040502050405020303" pitchFamily="18" charset="0"/>
                <a:sym typeface="Symbol" panose="05050102010706020507" pitchFamily="18" charset="2"/>
              </a:rPr>
              <a:t>-occipital flexion &amp; extension </a:t>
            </a:r>
          </a:p>
          <a:p>
            <a:pPr>
              <a:lnSpc>
                <a:spcPct val="170000"/>
              </a:lnSpc>
            </a:pPr>
            <a:r>
              <a:rPr lang="en-US" altLang="en-US" sz="1800" dirty="0" err="1">
                <a:latin typeface="Georgia" panose="02040502050405020303" pitchFamily="18" charset="0"/>
                <a:sym typeface="Symbol" panose="05050102010706020507" pitchFamily="18" charset="2"/>
              </a:rPr>
              <a:t>Sprasternal</a:t>
            </a:r>
            <a:r>
              <a:rPr lang="en-US" altLang="en-US" sz="1800" dirty="0">
                <a:latin typeface="Georgia" panose="02040502050405020303" pitchFamily="18" charset="0"/>
                <a:sym typeface="Symbol" panose="05050102010706020507" pitchFamily="18" charset="2"/>
              </a:rPr>
              <a:t>, </a:t>
            </a:r>
            <a:r>
              <a:rPr lang="en-US" altLang="en-US" sz="1800" dirty="0" err="1">
                <a:latin typeface="Georgia" panose="02040502050405020303" pitchFamily="18" charset="0"/>
                <a:sym typeface="Symbol" panose="05050102010706020507" pitchFamily="18" charset="2"/>
              </a:rPr>
              <a:t>presternal</a:t>
            </a:r>
            <a:r>
              <a:rPr lang="en-US" altLang="en-US" sz="1800" dirty="0">
                <a:latin typeface="Georgia" panose="02040502050405020303" pitchFamily="18" charset="0"/>
                <a:sym typeface="Symbol" panose="05050102010706020507" pitchFamily="18" charset="2"/>
              </a:rPr>
              <a:t> and posterior cervical fat.</a:t>
            </a:r>
          </a:p>
          <a:p>
            <a:pPr>
              <a:lnSpc>
                <a:spcPct val="170000"/>
              </a:lnSpc>
            </a:pPr>
            <a:r>
              <a:rPr lang="en-US" altLang="en-US" sz="1800" dirty="0">
                <a:latin typeface="Georgia" panose="02040502050405020303" pitchFamily="18" charset="0"/>
                <a:sym typeface="Symbol" panose="05050102010706020507" pitchFamily="18" charset="2"/>
              </a:rPr>
              <a:t>Thick submental fat pad</a:t>
            </a:r>
          </a:p>
          <a:p>
            <a:pPr>
              <a:lnSpc>
                <a:spcPct val="170000"/>
              </a:lnSpc>
            </a:pPr>
            <a:r>
              <a:rPr lang="en-US" altLang="en-US" sz="1800" dirty="0">
                <a:latin typeface="Georgia" panose="02040502050405020303" pitchFamily="18" charset="0"/>
                <a:sym typeface="Symbol" panose="05050102010706020507" pitchFamily="18" charset="2"/>
              </a:rPr>
              <a:t>Large breasts</a:t>
            </a:r>
          </a:p>
          <a:p>
            <a:pPr>
              <a:lnSpc>
                <a:spcPct val="170000"/>
              </a:lnSpc>
            </a:pPr>
            <a:endParaRPr lang="en-US" sz="1800" dirty="0">
              <a:latin typeface="Georgia" panose="02040502050405020303" pitchFamily="18" charset="0"/>
            </a:endParaRPr>
          </a:p>
        </p:txBody>
      </p:sp>
      <p:pic>
        <p:nvPicPr>
          <p:cNvPr id="4" name="Picture 1"/>
          <p:cNvPicPr>
            <a:picLocks noChangeAspect="1" noChangeArrowheads="1"/>
          </p:cNvPicPr>
          <p:nvPr/>
        </p:nvPicPr>
        <p:blipFill>
          <a:blip r:embed="rId3" cstate="print"/>
          <a:srcRect/>
          <a:stretch>
            <a:fillRect/>
          </a:stretch>
        </p:blipFill>
        <p:spPr bwMode="auto">
          <a:xfrm>
            <a:off x="7800410" y="3540809"/>
            <a:ext cx="4176464" cy="309634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240532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708" y="493002"/>
            <a:ext cx="10110716" cy="1143000"/>
          </a:xfrm>
        </p:spPr>
        <p:txBody>
          <a:bodyPr>
            <a:normAutofit/>
          </a:bodyPr>
          <a:lstStyle/>
          <a:p>
            <a:r>
              <a:rPr lang="en-US" sz="2400" b="1" dirty="0">
                <a:latin typeface="Georgia" panose="02040502050405020303" pitchFamily="18" charset="0"/>
              </a:rPr>
              <a:t>Obesity hypoventilation syndrome /</a:t>
            </a:r>
            <a:r>
              <a:rPr lang="en-US" sz="2400" b="1" dirty="0" err="1">
                <a:latin typeface="Georgia" panose="02040502050405020303" pitchFamily="18" charset="0"/>
              </a:rPr>
              <a:t>Pickwickian</a:t>
            </a:r>
            <a:r>
              <a:rPr lang="en-US" sz="2400" b="1" dirty="0">
                <a:latin typeface="Georgia" panose="02040502050405020303" pitchFamily="18" charset="0"/>
              </a:rPr>
              <a:t> syndrome</a:t>
            </a:r>
            <a:endParaRPr lang="en-IN" sz="2400" b="1" dirty="0">
              <a:latin typeface="Georgia" panose="02040502050405020303" pitchFamily="18" charset="0"/>
            </a:endParaRPr>
          </a:p>
        </p:txBody>
      </p:sp>
      <p:sp>
        <p:nvSpPr>
          <p:cNvPr id="3" name="Content Placeholder 2"/>
          <p:cNvSpPr>
            <a:spLocks noGrp="1"/>
          </p:cNvSpPr>
          <p:nvPr>
            <p:ph idx="1"/>
          </p:nvPr>
        </p:nvSpPr>
        <p:spPr>
          <a:xfrm>
            <a:off x="191069" y="1746913"/>
            <a:ext cx="11737073" cy="4379251"/>
          </a:xfrm>
        </p:spPr>
        <p:txBody>
          <a:bodyPr>
            <a:normAutofit/>
          </a:bodyPr>
          <a:lstStyle/>
          <a:p>
            <a:pPr>
              <a:lnSpc>
                <a:spcPct val="150000"/>
              </a:lnSpc>
            </a:pPr>
            <a:r>
              <a:rPr lang="en-US" sz="2600" dirty="0">
                <a:latin typeface="Georgia" panose="02040502050405020303" pitchFamily="18" charset="0"/>
              </a:rPr>
              <a:t>Results from long term OSA</a:t>
            </a:r>
          </a:p>
          <a:p>
            <a:pPr>
              <a:lnSpc>
                <a:spcPct val="150000"/>
              </a:lnSpc>
            </a:pPr>
            <a:r>
              <a:rPr lang="en-US" sz="2600" dirty="0">
                <a:latin typeface="Georgia" panose="02040502050405020303" pitchFamily="18" charset="0"/>
              </a:rPr>
              <a:t>Combination of obesity and chronic hypoventilation that ultimately results in pulmonary hypertension and </a:t>
            </a:r>
            <a:r>
              <a:rPr lang="en-US" sz="2600" dirty="0" err="1">
                <a:latin typeface="Georgia" panose="02040502050405020303" pitchFamily="18" charset="0"/>
              </a:rPr>
              <a:t>cor</a:t>
            </a:r>
            <a:r>
              <a:rPr lang="en-US" sz="2600" dirty="0">
                <a:latin typeface="Georgia" panose="02040502050405020303" pitchFamily="18" charset="0"/>
              </a:rPr>
              <a:t> </a:t>
            </a:r>
            <a:r>
              <a:rPr lang="en-US" sz="2600" dirty="0" err="1">
                <a:latin typeface="Georgia" panose="02040502050405020303" pitchFamily="18" charset="0"/>
              </a:rPr>
              <a:t>pulmonale</a:t>
            </a:r>
            <a:r>
              <a:rPr lang="en-US" sz="2600" dirty="0">
                <a:latin typeface="Georgia" panose="02040502050405020303" pitchFamily="18" charset="0"/>
              </a:rPr>
              <a:t>.</a:t>
            </a:r>
          </a:p>
          <a:p>
            <a:pPr>
              <a:lnSpc>
                <a:spcPct val="150000"/>
              </a:lnSpc>
            </a:pPr>
            <a:r>
              <a:rPr lang="en-US" sz="2600" dirty="0">
                <a:latin typeface="Georgia" panose="02040502050405020303" pitchFamily="18" charset="0"/>
              </a:rPr>
              <a:t>Diagnosis:- BMI &gt;30kg/m2 and awake arterial hypercapnia (PaCO2 &gt;45mm Hg) in the absence of known causes of hypoventilation.</a:t>
            </a:r>
          </a:p>
          <a:p>
            <a:pPr>
              <a:lnSpc>
                <a:spcPct val="150000"/>
              </a:lnSpc>
            </a:pPr>
            <a:endParaRPr lang="en-US" sz="2600" dirty="0">
              <a:latin typeface="Georgia" panose="02040502050405020303" pitchFamily="18" charset="0"/>
            </a:endParaRPr>
          </a:p>
          <a:p>
            <a:pPr>
              <a:lnSpc>
                <a:spcPct val="150000"/>
              </a:lnSpc>
            </a:pPr>
            <a:endParaRPr lang="en-US" sz="2600" dirty="0">
              <a:latin typeface="Georgia" panose="02040502050405020303" pitchFamily="18" charset="0"/>
            </a:endParaRPr>
          </a:p>
          <a:p>
            <a:pPr>
              <a:lnSpc>
                <a:spcPct val="150000"/>
              </a:lnSpc>
            </a:pPr>
            <a:endParaRPr lang="en-IN" sz="26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418425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214999"/>
            <a:ext cx="11176379" cy="1325563"/>
          </a:xfrm>
        </p:spPr>
        <p:txBody>
          <a:bodyPr>
            <a:normAutofit/>
          </a:bodyPr>
          <a:lstStyle/>
          <a:p>
            <a:r>
              <a:rPr lang="en-US" sz="3200" b="1" dirty="0">
                <a:latin typeface="Georgia" panose="02040502050405020303" pitchFamily="18" charset="0"/>
              </a:rPr>
              <a:t>GASTROINTESTINAL SYSTEM</a:t>
            </a:r>
            <a:endParaRPr lang="en-IN" sz="3200" b="1" dirty="0">
              <a:latin typeface="Georgia" panose="02040502050405020303" pitchFamily="18" charset="0"/>
            </a:endParaRPr>
          </a:p>
        </p:txBody>
      </p:sp>
      <p:sp>
        <p:nvSpPr>
          <p:cNvPr id="3" name="Content Placeholder 2"/>
          <p:cNvSpPr>
            <a:spLocks noGrp="1"/>
          </p:cNvSpPr>
          <p:nvPr>
            <p:ph idx="1"/>
          </p:nvPr>
        </p:nvSpPr>
        <p:spPr>
          <a:xfrm>
            <a:off x="177421" y="1405719"/>
            <a:ext cx="11764370" cy="5213445"/>
          </a:xfrm>
        </p:spPr>
        <p:txBody>
          <a:bodyPr>
            <a:normAutofit fontScale="62500" lnSpcReduction="20000"/>
          </a:bodyPr>
          <a:lstStyle/>
          <a:p>
            <a:pPr>
              <a:lnSpc>
                <a:spcPct val="160000"/>
              </a:lnSpc>
            </a:pPr>
            <a:r>
              <a:rPr lang="en-IN" dirty="0">
                <a:latin typeface="Georgia" panose="02040502050405020303" pitchFamily="18" charset="0"/>
              </a:rPr>
              <a:t>Gastric volume and acidity are increased.</a:t>
            </a:r>
          </a:p>
          <a:p>
            <a:pPr>
              <a:lnSpc>
                <a:spcPct val="160000"/>
              </a:lnSpc>
            </a:pPr>
            <a:r>
              <a:rPr lang="en-IN" dirty="0">
                <a:latin typeface="Georgia" panose="02040502050405020303" pitchFamily="18" charset="0"/>
              </a:rPr>
              <a:t>Delayed gastric emptying </a:t>
            </a:r>
          </a:p>
          <a:p>
            <a:pPr lvl="1">
              <a:lnSpc>
                <a:spcPct val="160000"/>
              </a:lnSpc>
            </a:pPr>
            <a:r>
              <a:rPr lang="en-IN" dirty="0">
                <a:latin typeface="Georgia" panose="02040502050405020303" pitchFamily="18" charset="0"/>
              </a:rPr>
              <a:t>because of increased abdominal mass that causes </a:t>
            </a:r>
            <a:r>
              <a:rPr lang="en-IN" dirty="0" err="1">
                <a:latin typeface="Georgia" panose="02040502050405020303" pitchFamily="18" charset="0"/>
              </a:rPr>
              <a:t>antral</a:t>
            </a:r>
            <a:r>
              <a:rPr lang="en-IN" dirty="0">
                <a:latin typeface="Georgia" panose="02040502050405020303" pitchFamily="18" charset="0"/>
              </a:rPr>
              <a:t> </a:t>
            </a:r>
            <a:r>
              <a:rPr lang="en-IN" dirty="0" err="1">
                <a:latin typeface="Georgia" panose="02040502050405020303" pitchFamily="18" charset="0"/>
              </a:rPr>
              <a:t>distention</a:t>
            </a:r>
            <a:endParaRPr lang="en-IN" dirty="0">
              <a:latin typeface="Georgia" panose="02040502050405020303" pitchFamily="18" charset="0"/>
            </a:endParaRPr>
          </a:p>
          <a:p>
            <a:pPr lvl="1">
              <a:lnSpc>
                <a:spcPct val="160000"/>
              </a:lnSpc>
            </a:pPr>
            <a:r>
              <a:rPr lang="en-IN" dirty="0" err="1">
                <a:latin typeface="Georgia" panose="02040502050405020303" pitchFamily="18" charset="0"/>
              </a:rPr>
              <a:t>gastrin</a:t>
            </a:r>
            <a:r>
              <a:rPr lang="en-IN" dirty="0">
                <a:latin typeface="Georgia" panose="02040502050405020303" pitchFamily="18" charset="0"/>
              </a:rPr>
              <a:t> release</a:t>
            </a:r>
          </a:p>
          <a:p>
            <a:pPr lvl="1">
              <a:lnSpc>
                <a:spcPct val="160000"/>
              </a:lnSpc>
            </a:pPr>
            <a:r>
              <a:rPr lang="en-IN" dirty="0">
                <a:latin typeface="Georgia" panose="02040502050405020303" pitchFamily="18" charset="0"/>
              </a:rPr>
              <a:t>a decrease in pH with parietal cell secretion. </a:t>
            </a:r>
          </a:p>
          <a:p>
            <a:pPr>
              <a:lnSpc>
                <a:spcPct val="160000"/>
              </a:lnSpc>
            </a:pPr>
            <a:r>
              <a:rPr lang="en-IN" dirty="0">
                <a:latin typeface="Georgia" panose="02040502050405020303" pitchFamily="18" charset="0"/>
              </a:rPr>
              <a:t>Increased risk of GERD and hiatal hernia</a:t>
            </a:r>
          </a:p>
          <a:p>
            <a:pPr lvl="1">
              <a:lnSpc>
                <a:spcPct val="160000"/>
              </a:lnSpc>
            </a:pPr>
            <a:r>
              <a:rPr lang="en-IN" dirty="0">
                <a:latin typeface="Georgia" panose="02040502050405020303" pitchFamily="18" charset="0"/>
              </a:rPr>
              <a:t>increased </a:t>
            </a:r>
            <a:r>
              <a:rPr lang="en-IN" dirty="0" err="1">
                <a:latin typeface="Georgia" panose="02040502050405020303" pitchFamily="18" charset="0"/>
              </a:rPr>
              <a:t>intragastric</a:t>
            </a:r>
            <a:r>
              <a:rPr lang="en-IN" dirty="0">
                <a:latin typeface="Georgia" panose="02040502050405020303" pitchFamily="18" charset="0"/>
              </a:rPr>
              <a:t> pressure, </a:t>
            </a:r>
          </a:p>
          <a:p>
            <a:pPr lvl="1">
              <a:lnSpc>
                <a:spcPct val="160000"/>
              </a:lnSpc>
            </a:pPr>
            <a:r>
              <a:rPr lang="en-IN" dirty="0">
                <a:latin typeface="Georgia" panose="02040502050405020303" pitchFamily="18" charset="0"/>
              </a:rPr>
              <a:t>Increased frequency of transient LES relaxation</a:t>
            </a:r>
          </a:p>
          <a:p>
            <a:pPr>
              <a:lnSpc>
                <a:spcPct val="160000"/>
              </a:lnSpc>
            </a:pPr>
            <a:r>
              <a:rPr lang="en-US" dirty="0">
                <a:latin typeface="Georgia" panose="02040502050405020303" pitchFamily="18" charset="0"/>
              </a:rPr>
              <a:t>Non alcoholic fatty liver disease, inflammation, focal necrosis and cirrhosis.</a:t>
            </a:r>
          </a:p>
          <a:p>
            <a:pPr lvl="1">
              <a:lnSpc>
                <a:spcPct val="160000"/>
              </a:lnSpc>
            </a:pPr>
            <a:r>
              <a:rPr lang="en-US" dirty="0">
                <a:latin typeface="Georgia" panose="02040502050405020303" pitchFamily="18" charset="0"/>
              </a:rPr>
              <a:t>LFTs and histology may be abnormal but clearance usually is not reduced.</a:t>
            </a:r>
          </a:p>
          <a:p>
            <a:pPr>
              <a:lnSpc>
                <a:spcPct val="160000"/>
              </a:lnSpc>
            </a:pPr>
            <a:r>
              <a:rPr lang="en-US" dirty="0">
                <a:latin typeface="Georgia" panose="02040502050405020303" pitchFamily="18" charset="0"/>
              </a:rPr>
              <a:t>High risk of colon cancer, GB ds.</a:t>
            </a:r>
            <a:endParaRPr lang="en-IN" dirty="0">
              <a:latin typeface="Georgia" panose="02040502050405020303" pitchFamily="18" charset="0"/>
            </a:endParaRPr>
          </a:p>
          <a:p>
            <a:pPr>
              <a:lnSpc>
                <a:spcPct val="160000"/>
              </a:lnSpc>
            </a:pPr>
            <a:endParaRPr lang="en-IN"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130174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eorgia" panose="02040502050405020303" pitchFamily="18" charset="0"/>
                <a:cs typeface="Times New Roman" panose="02020603050405020304" pitchFamily="18" charset="0"/>
              </a:rPr>
              <a:t>Obesity</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a:latin typeface="Georgia" panose="02040502050405020303" pitchFamily="18" charset="0"/>
              </a:rPr>
              <a:t>A metabolic disease in which adipose tissue comprises a greater than normal proportion of body weight.</a:t>
            </a:r>
          </a:p>
          <a:p>
            <a:pPr>
              <a:lnSpc>
                <a:spcPct val="150000"/>
              </a:lnSpc>
            </a:pPr>
            <a:r>
              <a:rPr lang="en-GB" dirty="0">
                <a:latin typeface="Georgia" panose="02040502050405020303" pitchFamily="18" charset="0"/>
              </a:rPr>
              <a:t>Primarily induced and sustained by an over consumption or under utilization of caloric substrate.</a:t>
            </a:r>
          </a:p>
          <a:p>
            <a:pPr>
              <a:lnSpc>
                <a:spcPct val="150000"/>
              </a:lnSpc>
            </a:pPr>
            <a:r>
              <a:rPr lang="en-US" dirty="0">
                <a:latin typeface="Georgia" panose="02040502050405020303" pitchFamily="18" charset="0"/>
              </a:rPr>
              <a:t>Genetic, behavioral, cultural and socioeconomic factors.</a:t>
            </a:r>
          </a:p>
          <a:p>
            <a:pPr>
              <a:lnSpc>
                <a:spcPct val="150000"/>
              </a:lnSpc>
            </a:pPr>
            <a:r>
              <a:rPr lang="en-US" dirty="0">
                <a:latin typeface="Georgia" panose="02040502050405020303" pitchFamily="18" charset="0"/>
              </a:rPr>
              <a:t>Reduces quality of life and life expectancy.</a:t>
            </a:r>
          </a:p>
          <a:p>
            <a:pPr>
              <a:lnSpc>
                <a:spcPct val="150000"/>
              </a:lnSpc>
            </a:pPr>
            <a:r>
              <a:rPr lang="en-US" dirty="0">
                <a:latin typeface="Georgia" panose="02040502050405020303" pitchFamily="18" charset="0"/>
              </a:rPr>
              <a:t>Increased healthcare services demands.</a:t>
            </a:r>
            <a:endParaRPr lang="en-GB" dirty="0">
              <a:latin typeface="Georgia" panose="02040502050405020303" pitchFamily="18" charset="0"/>
            </a:endParaRPr>
          </a:p>
          <a:p>
            <a:pPr>
              <a:lnSpc>
                <a:spcPct val="150000"/>
              </a:lnSpc>
            </a:pPr>
            <a:endParaRPr lang="en-US"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194244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4" y="365125"/>
            <a:ext cx="11135436" cy="1325563"/>
          </a:xfrm>
        </p:spPr>
        <p:txBody>
          <a:bodyPr>
            <a:normAutofit/>
          </a:bodyPr>
          <a:lstStyle/>
          <a:p>
            <a:r>
              <a:rPr lang="en-US" sz="3200" b="1" dirty="0">
                <a:latin typeface="Georgia" panose="02040502050405020303" pitchFamily="18" charset="0"/>
              </a:rPr>
              <a:t>RENAL AND ENDOCRINE SYSTEMS</a:t>
            </a:r>
            <a:endParaRPr lang="en-IN" sz="3200" b="1" dirty="0">
              <a:latin typeface="Georgia" panose="02040502050405020303" pitchFamily="18" charset="0"/>
            </a:endParaRPr>
          </a:p>
        </p:txBody>
      </p:sp>
      <p:sp>
        <p:nvSpPr>
          <p:cNvPr id="3" name="Content Placeholder 2"/>
          <p:cNvSpPr>
            <a:spLocks noGrp="1"/>
          </p:cNvSpPr>
          <p:nvPr>
            <p:ph idx="1"/>
          </p:nvPr>
        </p:nvSpPr>
        <p:spPr>
          <a:xfrm>
            <a:off x="327546" y="1600200"/>
            <a:ext cx="11423176" cy="4925144"/>
          </a:xfrm>
        </p:spPr>
        <p:txBody>
          <a:bodyPr>
            <a:normAutofit fontScale="77500" lnSpcReduction="20000"/>
          </a:bodyPr>
          <a:lstStyle/>
          <a:p>
            <a:pPr>
              <a:lnSpc>
                <a:spcPct val="150000"/>
              </a:lnSpc>
            </a:pPr>
            <a:r>
              <a:rPr lang="en-IN" dirty="0">
                <a:latin typeface="Georgia" panose="02040502050405020303" pitchFamily="18" charset="0"/>
              </a:rPr>
              <a:t>Impaired glucose tolerance  </a:t>
            </a:r>
            <a:r>
              <a:rPr lang="en-IN" dirty="0">
                <a:latin typeface="Georgia" panose="02040502050405020303" pitchFamily="18" charset="0"/>
                <a:sym typeface="Wingdings" pitchFamily="2" charset="2"/>
              </a:rPr>
              <a:t> </a:t>
            </a:r>
            <a:r>
              <a:rPr lang="en-IN" dirty="0">
                <a:latin typeface="Georgia" panose="02040502050405020303" pitchFamily="18" charset="0"/>
              </a:rPr>
              <a:t>Type II D.M </a:t>
            </a:r>
          </a:p>
          <a:p>
            <a:pPr>
              <a:lnSpc>
                <a:spcPct val="150000"/>
              </a:lnSpc>
            </a:pPr>
            <a:r>
              <a:rPr lang="en-IN" dirty="0">
                <a:latin typeface="Georgia" panose="02040502050405020303" pitchFamily="18" charset="0"/>
              </a:rPr>
              <a:t>Subclinical hypothyroidism with electrolyte imbalance</a:t>
            </a:r>
          </a:p>
          <a:p>
            <a:pPr>
              <a:lnSpc>
                <a:spcPct val="150000"/>
              </a:lnSpc>
            </a:pPr>
            <a:r>
              <a:rPr lang="en-IN" dirty="0">
                <a:latin typeface="Georgia" panose="02040502050405020303" pitchFamily="18" charset="0"/>
              </a:rPr>
              <a:t>Glomerular </a:t>
            </a:r>
            <a:r>
              <a:rPr lang="en-IN" dirty="0" err="1">
                <a:latin typeface="Georgia" panose="02040502050405020303" pitchFamily="18" charset="0"/>
              </a:rPr>
              <a:t>hyperfiltration</a:t>
            </a:r>
            <a:r>
              <a:rPr lang="en-IN" dirty="0">
                <a:latin typeface="Georgia" panose="02040502050405020303" pitchFamily="18" charset="0"/>
              </a:rPr>
              <a:t> (↑RPF, ↑GFR)</a:t>
            </a:r>
          </a:p>
          <a:p>
            <a:pPr>
              <a:lnSpc>
                <a:spcPct val="150000"/>
              </a:lnSpc>
            </a:pPr>
            <a:r>
              <a:rPr lang="en-IN" dirty="0">
                <a:latin typeface="Georgia" panose="02040502050405020303" pitchFamily="18" charset="0"/>
              </a:rPr>
              <a:t>Excessive weight gain causes:-</a:t>
            </a:r>
          </a:p>
          <a:p>
            <a:pPr lvl="1">
              <a:lnSpc>
                <a:spcPct val="150000"/>
              </a:lnSpc>
            </a:pPr>
            <a:r>
              <a:rPr lang="en-IN" dirty="0">
                <a:latin typeface="Georgia" panose="02040502050405020303" pitchFamily="18" charset="0"/>
              </a:rPr>
              <a:t>increases renal tubular </a:t>
            </a:r>
            <a:r>
              <a:rPr lang="en-IN" dirty="0" err="1">
                <a:latin typeface="Georgia" panose="02040502050405020303" pitchFamily="18" charset="0"/>
              </a:rPr>
              <a:t>resorption</a:t>
            </a:r>
            <a:r>
              <a:rPr lang="en-IN" dirty="0">
                <a:latin typeface="Georgia" panose="02040502050405020303" pitchFamily="18" charset="0"/>
              </a:rPr>
              <a:t> </a:t>
            </a:r>
          </a:p>
          <a:p>
            <a:pPr lvl="1">
              <a:lnSpc>
                <a:spcPct val="150000"/>
              </a:lnSpc>
            </a:pPr>
            <a:r>
              <a:rPr lang="en-IN" dirty="0">
                <a:latin typeface="Georgia" panose="02040502050405020303" pitchFamily="18" charset="0"/>
              </a:rPr>
              <a:t>impairs </a:t>
            </a:r>
            <a:r>
              <a:rPr lang="en-IN" dirty="0" err="1">
                <a:latin typeface="Georgia" panose="02040502050405020303" pitchFamily="18" charset="0"/>
              </a:rPr>
              <a:t>natriuresis</a:t>
            </a:r>
            <a:r>
              <a:rPr lang="en-IN" dirty="0">
                <a:latin typeface="Georgia" panose="02040502050405020303" pitchFamily="18" charset="0"/>
              </a:rPr>
              <a:t> through activation of the sympathetic and </a:t>
            </a:r>
            <a:r>
              <a:rPr lang="en-IN" dirty="0" err="1">
                <a:latin typeface="Georgia" panose="02040502050405020303" pitchFamily="18" charset="0"/>
              </a:rPr>
              <a:t>renin-angiotensin</a:t>
            </a:r>
            <a:r>
              <a:rPr lang="en-IN" dirty="0">
                <a:latin typeface="Georgia" panose="02040502050405020303" pitchFamily="18" charset="0"/>
              </a:rPr>
              <a:t> system as well as physical compression of the kidney. </a:t>
            </a:r>
          </a:p>
          <a:p>
            <a:pPr lvl="1">
              <a:lnSpc>
                <a:spcPct val="150000"/>
              </a:lnSpc>
            </a:pPr>
            <a:r>
              <a:rPr lang="en-US" dirty="0">
                <a:latin typeface="Georgia" panose="02040502050405020303" pitchFamily="18" charset="0"/>
              </a:rPr>
              <a:t>Loss of nephron function if prolonged obesity</a:t>
            </a:r>
          </a:p>
          <a:p>
            <a:pPr>
              <a:lnSpc>
                <a:spcPct val="150000"/>
              </a:lnSpc>
            </a:pPr>
            <a:r>
              <a:rPr lang="en-US" dirty="0">
                <a:latin typeface="Georgia" panose="02040502050405020303" pitchFamily="18" charset="0"/>
              </a:rPr>
              <a:t>Increased risk of ESRD, menorrhagia, preeclampsia /eclampsia, prostate cancer, urinary incontinence.</a:t>
            </a:r>
          </a:p>
          <a:p>
            <a:pPr lvl="1">
              <a:lnSpc>
                <a:spcPct val="150000"/>
              </a:lnSpc>
            </a:pPr>
            <a:endParaRPr lang="en-IN"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2237974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Georgia" panose="02040502050405020303" pitchFamily="18" charset="0"/>
              </a:rPr>
              <a:t>Metabolic syndrome</a:t>
            </a:r>
            <a:endParaRPr lang="en-IN" sz="3600" b="1" dirty="0">
              <a:latin typeface="Georgia" panose="02040502050405020303"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a:latin typeface="Georgia" panose="02040502050405020303" pitchFamily="18" charset="0"/>
              </a:rPr>
              <a:t>Diagnosis:- 3 of the following</a:t>
            </a:r>
          </a:p>
          <a:p>
            <a:pPr lvl="1">
              <a:lnSpc>
                <a:spcPct val="150000"/>
              </a:lnSpc>
            </a:pPr>
            <a:r>
              <a:rPr lang="en-US" dirty="0">
                <a:latin typeface="Georgia" panose="02040502050405020303" pitchFamily="18" charset="0"/>
              </a:rPr>
              <a:t>Abdominal obesity (Waist </a:t>
            </a:r>
            <a:r>
              <a:rPr lang="en-US" u="sng" dirty="0">
                <a:latin typeface="Georgia" panose="02040502050405020303" pitchFamily="18" charset="0"/>
              </a:rPr>
              <a:t>&gt;</a:t>
            </a:r>
            <a:r>
              <a:rPr lang="en-US" dirty="0">
                <a:latin typeface="Georgia" panose="02040502050405020303" pitchFamily="18" charset="0"/>
              </a:rPr>
              <a:t> 40</a:t>
            </a:r>
            <a:r>
              <a:rPr lang="en-US" dirty="0">
                <a:latin typeface="Calibri" panose="020F0502020204030204" pitchFamily="34" charset="0"/>
              </a:rPr>
              <a:t>“ in males and </a:t>
            </a:r>
            <a:r>
              <a:rPr lang="en-US" u="sng" dirty="0">
                <a:latin typeface="Calibri" panose="020F0502020204030204" pitchFamily="34" charset="0"/>
              </a:rPr>
              <a:t>&gt;</a:t>
            </a:r>
            <a:r>
              <a:rPr lang="en-US" dirty="0">
                <a:latin typeface="Calibri" panose="020F0502020204030204" pitchFamily="34" charset="0"/>
              </a:rPr>
              <a:t> 35“ in females)</a:t>
            </a:r>
          </a:p>
          <a:p>
            <a:pPr lvl="1">
              <a:lnSpc>
                <a:spcPct val="150000"/>
              </a:lnSpc>
            </a:pPr>
            <a:r>
              <a:rPr lang="en-US" dirty="0">
                <a:latin typeface="Georgia" panose="02040502050405020303" pitchFamily="18" charset="0"/>
              </a:rPr>
              <a:t>Hypertension (&gt;130/85 mm Hg)</a:t>
            </a:r>
          </a:p>
          <a:p>
            <a:pPr lvl="1">
              <a:lnSpc>
                <a:spcPct val="150000"/>
              </a:lnSpc>
            </a:pPr>
            <a:r>
              <a:rPr lang="en-US" dirty="0">
                <a:latin typeface="Georgia" panose="02040502050405020303" pitchFamily="18" charset="0"/>
              </a:rPr>
              <a:t>Triglycerides ( </a:t>
            </a:r>
            <a:r>
              <a:rPr lang="en-US" u="sng" dirty="0">
                <a:latin typeface="Georgia" panose="02040502050405020303" pitchFamily="18" charset="0"/>
              </a:rPr>
              <a:t>&gt;</a:t>
            </a:r>
            <a:r>
              <a:rPr lang="en-US" dirty="0">
                <a:latin typeface="Georgia" panose="02040502050405020303" pitchFamily="18" charset="0"/>
              </a:rPr>
              <a:t> 150mg/dl)</a:t>
            </a:r>
          </a:p>
          <a:p>
            <a:pPr lvl="1">
              <a:lnSpc>
                <a:spcPct val="150000"/>
              </a:lnSpc>
            </a:pPr>
            <a:r>
              <a:rPr lang="en-US" dirty="0">
                <a:latin typeface="Georgia" panose="02040502050405020303" pitchFamily="18" charset="0"/>
              </a:rPr>
              <a:t>HDL </a:t>
            </a:r>
            <a:r>
              <a:rPr lang="en-US" dirty="0" err="1">
                <a:latin typeface="Georgia" panose="02040502050405020303" pitchFamily="18" charset="0"/>
              </a:rPr>
              <a:t>Cholestrol</a:t>
            </a:r>
            <a:r>
              <a:rPr lang="en-US" dirty="0">
                <a:latin typeface="Georgia" panose="02040502050405020303" pitchFamily="18" charset="0"/>
              </a:rPr>
              <a:t> ( &lt;40 mg/dl in males and &lt;50 mg/dl in females)</a:t>
            </a:r>
          </a:p>
          <a:p>
            <a:pPr lvl="1">
              <a:lnSpc>
                <a:spcPct val="150000"/>
              </a:lnSpc>
            </a:pPr>
            <a:r>
              <a:rPr lang="en-US" dirty="0">
                <a:latin typeface="Georgia" panose="02040502050405020303" pitchFamily="18" charset="0"/>
              </a:rPr>
              <a:t>Impaired fasting glucose ( </a:t>
            </a:r>
            <a:r>
              <a:rPr lang="en-US" u="sng" dirty="0">
                <a:latin typeface="Georgia" panose="02040502050405020303" pitchFamily="18" charset="0"/>
              </a:rPr>
              <a:t>&gt;</a:t>
            </a:r>
            <a:r>
              <a:rPr lang="en-US" dirty="0">
                <a:latin typeface="Georgia" panose="02040502050405020303" pitchFamily="18" charset="0"/>
              </a:rPr>
              <a:t> 110 mg/dl)</a:t>
            </a:r>
          </a:p>
          <a:p>
            <a:pPr lvl="1">
              <a:lnSpc>
                <a:spcPct val="150000"/>
              </a:lnSpc>
            </a:pPr>
            <a:endParaRPr lang="en-US" dirty="0">
              <a:latin typeface="Georgia" panose="02040502050405020303" pitchFamily="18" charset="0"/>
            </a:endParaRPr>
          </a:p>
          <a:p>
            <a:pPr lvl="1">
              <a:lnSpc>
                <a:spcPct val="150000"/>
              </a:lnSpc>
            </a:pPr>
            <a:endParaRPr lang="en-US"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2564950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IN" sz="3600" b="1" dirty="0">
                <a:latin typeface="Georgia" panose="02040502050405020303" pitchFamily="18" charset="0"/>
              </a:rPr>
            </a:br>
            <a:br>
              <a:rPr lang="en-IN" sz="3600" b="1" dirty="0">
                <a:latin typeface="Georgia" panose="02040502050405020303" pitchFamily="18" charset="0"/>
              </a:rPr>
            </a:br>
            <a:br>
              <a:rPr lang="en-IN" sz="3600" b="1" dirty="0">
                <a:latin typeface="Georgia" panose="02040502050405020303" pitchFamily="18" charset="0"/>
              </a:rPr>
            </a:br>
            <a:br>
              <a:rPr lang="en-IN" sz="3600" b="1" dirty="0">
                <a:latin typeface="Georgia" panose="02040502050405020303" pitchFamily="18" charset="0"/>
              </a:rPr>
            </a:br>
            <a:br>
              <a:rPr lang="en-IN" sz="3600" b="1" dirty="0">
                <a:latin typeface="Georgia" panose="02040502050405020303" pitchFamily="18" charset="0"/>
              </a:rPr>
            </a:br>
            <a:br>
              <a:rPr lang="en-IN" sz="3600" b="1" dirty="0">
                <a:latin typeface="Georgia" panose="02040502050405020303" pitchFamily="18" charset="0"/>
              </a:rPr>
            </a:br>
            <a:r>
              <a:rPr lang="en-IN" sz="3600" b="1" dirty="0">
                <a:latin typeface="Georgia" panose="02040502050405020303" pitchFamily="18" charset="0"/>
              </a:rPr>
              <a:t>Other systems:-</a:t>
            </a:r>
            <a:br>
              <a:rPr lang="en-IN" sz="3600" b="1" dirty="0">
                <a:latin typeface="Georgia" panose="02040502050405020303" pitchFamily="18" charset="0"/>
              </a:rPr>
            </a:br>
            <a:br>
              <a:rPr lang="en-IN" sz="3600" b="1" dirty="0">
                <a:latin typeface="Georgia" panose="02040502050405020303" pitchFamily="18" charset="0"/>
              </a:rPr>
            </a:br>
            <a:br>
              <a:rPr lang="en-IN" sz="3600" b="1" dirty="0">
                <a:latin typeface="Georgia" panose="02040502050405020303" pitchFamily="18" charset="0"/>
              </a:rPr>
            </a:br>
            <a:br>
              <a:rPr lang="en-IN" sz="3600" b="1" dirty="0">
                <a:latin typeface="Georgia" panose="02040502050405020303" pitchFamily="18" charset="0"/>
              </a:rPr>
            </a:br>
            <a:br>
              <a:rPr lang="en-IN" sz="3600" b="1" dirty="0">
                <a:latin typeface="Georgia" panose="02040502050405020303" pitchFamily="18" charset="0"/>
              </a:rPr>
            </a:br>
            <a:br>
              <a:rPr lang="en-IN" sz="3600" b="1" dirty="0">
                <a:latin typeface="Georgia" panose="02040502050405020303" pitchFamily="18" charset="0"/>
              </a:rPr>
            </a:br>
            <a:endParaRPr lang="en-US" sz="3600" b="1" dirty="0">
              <a:latin typeface="Georgia" panose="02040502050405020303" pitchFamily="18" charset="0"/>
            </a:endParaRPr>
          </a:p>
        </p:txBody>
      </p:sp>
      <p:sp>
        <p:nvSpPr>
          <p:cNvPr id="3" name="Content Placeholder 2"/>
          <p:cNvSpPr>
            <a:spLocks noGrp="1"/>
          </p:cNvSpPr>
          <p:nvPr>
            <p:ph sz="half" idx="1"/>
          </p:nvPr>
        </p:nvSpPr>
        <p:spPr/>
        <p:txBody>
          <a:bodyPr>
            <a:normAutofit fontScale="55000" lnSpcReduction="20000"/>
          </a:bodyPr>
          <a:lstStyle/>
          <a:p>
            <a:pPr>
              <a:lnSpc>
                <a:spcPct val="170000"/>
              </a:lnSpc>
            </a:pPr>
            <a:r>
              <a:rPr lang="en-IN" b="1" dirty="0">
                <a:latin typeface="Georgia" panose="02040502050405020303" pitchFamily="18" charset="0"/>
              </a:rPr>
              <a:t>Musculoskeletal:-</a:t>
            </a:r>
          </a:p>
          <a:p>
            <a:pPr lvl="1">
              <a:lnSpc>
                <a:spcPct val="170000"/>
              </a:lnSpc>
            </a:pPr>
            <a:r>
              <a:rPr lang="en-IN" dirty="0">
                <a:latin typeface="Georgia" panose="02040502050405020303" pitchFamily="18" charset="0"/>
              </a:rPr>
              <a:t>Acanthosis </a:t>
            </a:r>
            <a:r>
              <a:rPr lang="en-IN" dirty="0" err="1">
                <a:latin typeface="Georgia" panose="02040502050405020303" pitchFamily="18" charset="0"/>
              </a:rPr>
              <a:t>nigricans</a:t>
            </a:r>
            <a:endParaRPr lang="en-IN" dirty="0">
              <a:latin typeface="Georgia" panose="02040502050405020303" pitchFamily="18" charset="0"/>
            </a:endParaRPr>
          </a:p>
          <a:p>
            <a:pPr lvl="1">
              <a:lnSpc>
                <a:spcPct val="170000"/>
              </a:lnSpc>
            </a:pPr>
            <a:r>
              <a:rPr lang="en-IN" dirty="0">
                <a:latin typeface="Georgia" panose="02040502050405020303" pitchFamily="18" charset="0"/>
              </a:rPr>
              <a:t>Osteoarthritis</a:t>
            </a:r>
          </a:p>
          <a:p>
            <a:pPr lvl="1">
              <a:lnSpc>
                <a:spcPct val="170000"/>
              </a:lnSpc>
            </a:pPr>
            <a:r>
              <a:rPr lang="en-IN" b="1" dirty="0">
                <a:solidFill>
                  <a:srgbClr val="C00000"/>
                </a:solidFill>
                <a:latin typeface="Georgia" panose="02040502050405020303" pitchFamily="18" charset="0"/>
              </a:rPr>
              <a:t>Rheumatoid arthritis</a:t>
            </a:r>
          </a:p>
          <a:p>
            <a:pPr>
              <a:lnSpc>
                <a:spcPct val="170000"/>
              </a:lnSpc>
            </a:pPr>
            <a:r>
              <a:rPr lang="en-IN" b="1" dirty="0">
                <a:latin typeface="Georgia" panose="02040502050405020303" pitchFamily="18" charset="0"/>
              </a:rPr>
              <a:t>Psychological:-</a:t>
            </a:r>
          </a:p>
          <a:p>
            <a:pPr lvl="1">
              <a:lnSpc>
                <a:spcPct val="170000"/>
              </a:lnSpc>
            </a:pPr>
            <a:r>
              <a:rPr lang="en-IN" dirty="0">
                <a:latin typeface="Georgia" panose="02040502050405020303" pitchFamily="18" charset="0"/>
              </a:rPr>
              <a:t>Depression</a:t>
            </a:r>
          </a:p>
          <a:p>
            <a:pPr lvl="1">
              <a:lnSpc>
                <a:spcPct val="170000"/>
              </a:lnSpc>
            </a:pPr>
            <a:r>
              <a:rPr lang="en-IN" dirty="0">
                <a:latin typeface="Georgia" panose="02040502050405020303" pitchFamily="18" charset="0"/>
              </a:rPr>
              <a:t>Decreased self esteem</a:t>
            </a:r>
          </a:p>
          <a:p>
            <a:pPr lvl="1">
              <a:lnSpc>
                <a:spcPct val="170000"/>
              </a:lnSpc>
            </a:pPr>
            <a:r>
              <a:rPr lang="en-IN" dirty="0">
                <a:latin typeface="Georgia" panose="02040502050405020303" pitchFamily="18" charset="0"/>
              </a:rPr>
              <a:t>Social stigma</a:t>
            </a:r>
          </a:p>
          <a:p>
            <a:pPr>
              <a:lnSpc>
                <a:spcPct val="170000"/>
              </a:lnSpc>
            </a:pPr>
            <a:endParaRPr lang="en-US" dirty="0">
              <a:latin typeface="Georgia" panose="02040502050405020303" pitchFamily="18" charset="0"/>
            </a:endParaRPr>
          </a:p>
        </p:txBody>
      </p:sp>
      <p:sp>
        <p:nvSpPr>
          <p:cNvPr id="4" name="Content Placeholder 3"/>
          <p:cNvSpPr>
            <a:spLocks noGrp="1"/>
          </p:cNvSpPr>
          <p:nvPr>
            <p:ph sz="half" idx="2"/>
          </p:nvPr>
        </p:nvSpPr>
        <p:spPr/>
        <p:txBody>
          <a:bodyPr>
            <a:normAutofit fontScale="55000" lnSpcReduction="20000"/>
          </a:bodyPr>
          <a:lstStyle/>
          <a:p>
            <a:pPr>
              <a:lnSpc>
                <a:spcPct val="170000"/>
              </a:lnSpc>
            </a:pPr>
            <a:r>
              <a:rPr lang="en-US" b="1" dirty="0">
                <a:latin typeface="Georgia" panose="02040502050405020303" pitchFamily="18" charset="0"/>
              </a:rPr>
              <a:t>Morphological changes</a:t>
            </a:r>
          </a:p>
          <a:p>
            <a:pPr lvl="1">
              <a:lnSpc>
                <a:spcPct val="170000"/>
              </a:lnSpc>
            </a:pPr>
            <a:r>
              <a:rPr lang="en-US" dirty="0">
                <a:latin typeface="Georgia" panose="02040502050405020303" pitchFamily="18" charset="0"/>
              </a:rPr>
              <a:t>Positioning </a:t>
            </a:r>
          </a:p>
          <a:p>
            <a:pPr lvl="1">
              <a:lnSpc>
                <a:spcPct val="170000"/>
              </a:lnSpc>
            </a:pPr>
            <a:r>
              <a:rPr lang="en-US" dirty="0">
                <a:latin typeface="Georgia" panose="02040502050405020303" pitchFamily="18" charset="0"/>
              </a:rPr>
              <a:t>Transferring</a:t>
            </a:r>
          </a:p>
          <a:p>
            <a:pPr lvl="1">
              <a:lnSpc>
                <a:spcPct val="170000"/>
              </a:lnSpc>
            </a:pPr>
            <a:r>
              <a:rPr lang="en-US" dirty="0">
                <a:latin typeface="Georgia" panose="02040502050405020303" pitchFamily="18" charset="0"/>
              </a:rPr>
              <a:t>Monitoring (NIBP cuffs)</a:t>
            </a:r>
          </a:p>
          <a:p>
            <a:pPr>
              <a:lnSpc>
                <a:spcPct val="170000"/>
              </a:lnSpc>
            </a:pPr>
            <a:r>
              <a:rPr lang="en-US" b="1" dirty="0">
                <a:latin typeface="Georgia" panose="02040502050405020303" pitchFamily="18" charset="0"/>
              </a:rPr>
              <a:t>Surgical and Mechanical issues</a:t>
            </a:r>
          </a:p>
          <a:p>
            <a:pPr lvl="1">
              <a:lnSpc>
                <a:spcPct val="170000"/>
              </a:lnSpc>
            </a:pPr>
            <a:r>
              <a:rPr lang="en-GB" dirty="0">
                <a:latin typeface="Georgia" panose="02040502050405020303" pitchFamily="18" charset="0"/>
              </a:rPr>
              <a:t>Reduced surgical access</a:t>
            </a:r>
          </a:p>
          <a:p>
            <a:pPr lvl="1">
              <a:lnSpc>
                <a:spcPct val="170000"/>
              </a:lnSpc>
            </a:pPr>
            <a:r>
              <a:rPr lang="en-GB" dirty="0">
                <a:latin typeface="Georgia" panose="02040502050405020303" pitchFamily="18" charset="0"/>
              </a:rPr>
              <a:t>Difficult visualisation of underlying structures</a:t>
            </a:r>
          </a:p>
          <a:p>
            <a:pPr lvl="1">
              <a:lnSpc>
                <a:spcPct val="170000"/>
              </a:lnSpc>
            </a:pPr>
            <a:r>
              <a:rPr lang="en-GB" dirty="0">
                <a:latin typeface="Georgia" panose="02040502050405020303" pitchFamily="18" charset="0"/>
              </a:rPr>
              <a:t>Excess bleeding</a:t>
            </a:r>
          </a:p>
          <a:p>
            <a:pPr lvl="1">
              <a:lnSpc>
                <a:spcPct val="170000"/>
              </a:lnSpc>
            </a:pPr>
            <a:r>
              <a:rPr lang="en-GB" dirty="0">
                <a:latin typeface="Georgia" panose="02040502050405020303" pitchFamily="18" charset="0"/>
              </a:rPr>
              <a:t>Longer operating times</a:t>
            </a:r>
          </a:p>
          <a:p>
            <a:pPr lvl="1">
              <a:lnSpc>
                <a:spcPct val="170000"/>
              </a:lnSpc>
            </a:pPr>
            <a:r>
              <a:rPr lang="en-GB" dirty="0">
                <a:latin typeface="Georgia" panose="02040502050405020303" pitchFamily="18" charset="0"/>
              </a:rPr>
              <a:t>Higher risk of infection</a:t>
            </a:r>
          </a:p>
          <a:p>
            <a:pPr lvl="1">
              <a:lnSpc>
                <a:spcPct val="170000"/>
              </a:lnSpc>
            </a:pPr>
            <a:r>
              <a:rPr lang="en-GB" dirty="0">
                <a:latin typeface="Georgia" panose="02040502050405020303" pitchFamily="18" charset="0"/>
              </a:rPr>
              <a:t>Wound infection and wound dehiscence</a:t>
            </a:r>
          </a:p>
          <a:p>
            <a:pPr lvl="1">
              <a:lnSpc>
                <a:spcPct val="170000"/>
              </a:lnSpc>
            </a:pPr>
            <a:endParaRPr lang="en-US" dirty="0">
              <a:latin typeface="Georgia" panose="02040502050405020303" pitchFamily="18" charset="0"/>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1263192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419716"/>
            <a:ext cx="10515600" cy="1325563"/>
          </a:xfrm>
        </p:spPr>
        <p:txBody>
          <a:bodyPr>
            <a:normAutofit/>
          </a:bodyPr>
          <a:lstStyle/>
          <a:p>
            <a:r>
              <a:rPr lang="en-US" sz="3600" b="1" dirty="0">
                <a:latin typeface="Georgia" panose="02040502050405020303" pitchFamily="18" charset="0"/>
              </a:rPr>
              <a:t>Pharmacology</a:t>
            </a:r>
            <a:endParaRPr lang="en-IN" sz="3600" b="1" dirty="0">
              <a:latin typeface="Georgia" panose="02040502050405020303" pitchFamily="18" charset="0"/>
            </a:endParaRPr>
          </a:p>
        </p:txBody>
      </p:sp>
      <p:sp>
        <p:nvSpPr>
          <p:cNvPr id="3" name="Content Placeholder 2"/>
          <p:cNvSpPr>
            <a:spLocks noGrp="1"/>
          </p:cNvSpPr>
          <p:nvPr>
            <p:ph idx="1"/>
          </p:nvPr>
        </p:nvSpPr>
        <p:spPr>
          <a:xfrm>
            <a:off x="272955" y="1600201"/>
            <a:ext cx="11627893" cy="5121274"/>
          </a:xfrm>
        </p:spPr>
        <p:txBody>
          <a:bodyPr>
            <a:normAutofit fontScale="70000" lnSpcReduction="20000"/>
          </a:bodyPr>
          <a:lstStyle/>
          <a:p>
            <a:pPr>
              <a:lnSpc>
                <a:spcPct val="170000"/>
              </a:lnSpc>
            </a:pPr>
            <a:r>
              <a:rPr lang="en-IN" dirty="0">
                <a:latin typeface="Georgia" panose="02040502050405020303" pitchFamily="18" charset="0"/>
              </a:rPr>
              <a:t>Drug dosing should take into consideration the </a:t>
            </a:r>
            <a:r>
              <a:rPr lang="en-IN" b="1" dirty="0">
                <a:latin typeface="Georgia" panose="02040502050405020303" pitchFamily="18" charset="0"/>
              </a:rPr>
              <a:t>volume of distribution </a:t>
            </a:r>
            <a:r>
              <a:rPr lang="en-IN" dirty="0">
                <a:latin typeface="Georgia" panose="02040502050405020303" pitchFamily="18" charset="0"/>
              </a:rPr>
              <a:t>(V</a:t>
            </a:r>
            <a:r>
              <a:rPr lang="en-IN" baseline="-25000" dirty="0">
                <a:latin typeface="Georgia" panose="02040502050405020303" pitchFamily="18" charset="0"/>
              </a:rPr>
              <a:t>D</a:t>
            </a:r>
            <a:r>
              <a:rPr lang="en-IN" dirty="0">
                <a:latin typeface="Georgia" panose="02040502050405020303" pitchFamily="18" charset="0"/>
              </a:rPr>
              <a:t>) for administration of the loading dose, and on the </a:t>
            </a:r>
            <a:r>
              <a:rPr lang="en-IN" b="1" dirty="0">
                <a:latin typeface="Georgia" panose="02040502050405020303" pitchFamily="18" charset="0"/>
              </a:rPr>
              <a:t>clearance</a:t>
            </a:r>
            <a:r>
              <a:rPr lang="en-IN" dirty="0">
                <a:latin typeface="Georgia" panose="02040502050405020303" pitchFamily="18" charset="0"/>
              </a:rPr>
              <a:t> for the maintenance dose.</a:t>
            </a:r>
          </a:p>
          <a:p>
            <a:pPr>
              <a:lnSpc>
                <a:spcPct val="170000"/>
              </a:lnSpc>
            </a:pPr>
            <a:r>
              <a:rPr lang="en-IN" dirty="0">
                <a:latin typeface="Georgia" panose="02040502050405020303" pitchFamily="18" charset="0"/>
              </a:rPr>
              <a:t>Dosing should be calculated either by LBW/TBW based on </a:t>
            </a:r>
            <a:r>
              <a:rPr lang="en-IN" b="1" dirty="0" err="1">
                <a:latin typeface="Georgia" panose="02040502050405020303" pitchFamily="18" charset="0"/>
              </a:rPr>
              <a:t>lipophilicity</a:t>
            </a:r>
            <a:r>
              <a:rPr lang="en-IN" dirty="0">
                <a:latin typeface="Georgia" panose="02040502050405020303" pitchFamily="18" charset="0"/>
              </a:rPr>
              <a:t>.</a:t>
            </a:r>
          </a:p>
          <a:p>
            <a:pPr>
              <a:lnSpc>
                <a:spcPct val="170000"/>
              </a:lnSpc>
            </a:pPr>
            <a:r>
              <a:rPr lang="en-IN" i="1" u="sng" dirty="0">
                <a:latin typeface="Georgia" panose="02040502050405020303" pitchFamily="18" charset="0"/>
              </a:rPr>
              <a:t>Highly lipophilic drugs</a:t>
            </a:r>
            <a:r>
              <a:rPr lang="en-IN" u="sng" dirty="0">
                <a:latin typeface="Georgia" panose="02040502050405020303" pitchFamily="18" charset="0"/>
              </a:rPr>
              <a:t>-</a:t>
            </a:r>
            <a:r>
              <a:rPr lang="en-IN" dirty="0">
                <a:latin typeface="Georgia" panose="02040502050405020303" pitchFamily="18" charset="0"/>
              </a:rPr>
              <a:t>---&gt; increased </a:t>
            </a:r>
            <a:r>
              <a:rPr lang="en-IN" dirty="0" err="1">
                <a:latin typeface="Georgia" panose="02040502050405020303" pitchFamily="18" charset="0"/>
              </a:rPr>
              <a:t>Vd</a:t>
            </a:r>
            <a:r>
              <a:rPr lang="en-IN" dirty="0">
                <a:latin typeface="Georgia" panose="02040502050405020303" pitchFamily="18" charset="0"/>
              </a:rPr>
              <a:t> in obese pt. so drug doses are calculated on basis of TBW. (</a:t>
            </a:r>
            <a:r>
              <a:rPr lang="en-IN" dirty="0" err="1">
                <a:latin typeface="Georgia" panose="02040502050405020303" pitchFamily="18" charset="0"/>
              </a:rPr>
              <a:t>eg</a:t>
            </a:r>
            <a:r>
              <a:rPr lang="en-IN" dirty="0">
                <a:latin typeface="Georgia" panose="02040502050405020303" pitchFamily="18" charset="0"/>
              </a:rPr>
              <a:t> thiopental, BZDs, </a:t>
            </a:r>
            <a:r>
              <a:rPr lang="en-IN" dirty="0" err="1">
                <a:latin typeface="Georgia" panose="02040502050405020303" pitchFamily="18" charset="0"/>
              </a:rPr>
              <a:t>propofol</a:t>
            </a:r>
            <a:r>
              <a:rPr lang="en-IN" dirty="0">
                <a:latin typeface="Georgia" panose="02040502050405020303" pitchFamily="18" charset="0"/>
              </a:rPr>
              <a:t>, fentanyl, </a:t>
            </a:r>
            <a:r>
              <a:rPr lang="en-IN" dirty="0" err="1">
                <a:latin typeface="Georgia" panose="02040502050405020303" pitchFamily="18" charset="0"/>
              </a:rPr>
              <a:t>Sch</a:t>
            </a:r>
            <a:r>
              <a:rPr lang="en-IN" dirty="0">
                <a:latin typeface="Georgia" panose="02040502050405020303" pitchFamily="18" charset="0"/>
              </a:rPr>
              <a:t>, </a:t>
            </a:r>
            <a:r>
              <a:rPr lang="en-IN" dirty="0" err="1">
                <a:latin typeface="Georgia" panose="02040502050405020303" pitchFamily="18" charset="0"/>
              </a:rPr>
              <a:t>dexmedetomidine</a:t>
            </a:r>
            <a:r>
              <a:rPr lang="en-IN" dirty="0">
                <a:latin typeface="Georgia" panose="02040502050405020303" pitchFamily="18" charset="0"/>
              </a:rPr>
              <a:t>, </a:t>
            </a:r>
            <a:r>
              <a:rPr lang="en-IN" dirty="0" err="1">
                <a:latin typeface="Georgia" panose="02040502050405020303" pitchFamily="18" charset="0"/>
              </a:rPr>
              <a:t>atracurium</a:t>
            </a:r>
            <a:r>
              <a:rPr lang="en-IN" dirty="0">
                <a:latin typeface="Georgia" panose="02040502050405020303" pitchFamily="18" charset="0"/>
              </a:rPr>
              <a:t> etc.)</a:t>
            </a:r>
          </a:p>
          <a:p>
            <a:pPr>
              <a:lnSpc>
                <a:spcPct val="170000"/>
              </a:lnSpc>
            </a:pPr>
            <a:r>
              <a:rPr lang="en-IN" i="1" u="sng" dirty="0">
                <a:latin typeface="Georgia" panose="02040502050405020303" pitchFamily="18" charset="0"/>
              </a:rPr>
              <a:t>Weakly lipophilic drugs </a:t>
            </a:r>
            <a:r>
              <a:rPr lang="en-IN" dirty="0">
                <a:latin typeface="Georgia" panose="02040502050405020303" pitchFamily="18" charset="0"/>
              </a:rPr>
              <a:t>have unchanged </a:t>
            </a:r>
            <a:r>
              <a:rPr lang="en-IN" dirty="0" err="1">
                <a:latin typeface="Georgia" panose="02040502050405020303" pitchFamily="18" charset="0"/>
              </a:rPr>
              <a:t>Vd</a:t>
            </a:r>
            <a:r>
              <a:rPr lang="en-IN" dirty="0">
                <a:latin typeface="Georgia" panose="02040502050405020303" pitchFamily="18" charset="0"/>
              </a:rPr>
              <a:t> in obese pt. so drug doses are calculated on basis of LBW. (</a:t>
            </a:r>
            <a:r>
              <a:rPr lang="en-IN" dirty="0" err="1">
                <a:latin typeface="Georgia" panose="02040502050405020303" pitchFamily="18" charset="0"/>
              </a:rPr>
              <a:t>eg</a:t>
            </a:r>
            <a:r>
              <a:rPr lang="en-IN" dirty="0">
                <a:latin typeface="Georgia" panose="02040502050405020303" pitchFamily="18" charset="0"/>
              </a:rPr>
              <a:t> </a:t>
            </a:r>
            <a:r>
              <a:rPr lang="en-IN" dirty="0" err="1">
                <a:latin typeface="Georgia" panose="02040502050405020303" pitchFamily="18" charset="0"/>
              </a:rPr>
              <a:t>alfentanyl</a:t>
            </a:r>
            <a:r>
              <a:rPr lang="en-IN" dirty="0">
                <a:latin typeface="Georgia" panose="02040502050405020303" pitchFamily="18" charset="0"/>
              </a:rPr>
              <a:t>, ketamine, morphine, </a:t>
            </a:r>
            <a:r>
              <a:rPr lang="en-IN" dirty="0" err="1">
                <a:latin typeface="Georgia" panose="02040502050405020303" pitchFamily="18" charset="0"/>
              </a:rPr>
              <a:t>vecuronium</a:t>
            </a:r>
            <a:r>
              <a:rPr lang="en-IN" dirty="0">
                <a:latin typeface="Georgia" panose="02040502050405020303" pitchFamily="18" charset="0"/>
              </a:rPr>
              <a:t>, </a:t>
            </a:r>
            <a:r>
              <a:rPr lang="en-IN" dirty="0" err="1">
                <a:latin typeface="Georgia" panose="02040502050405020303" pitchFamily="18" charset="0"/>
              </a:rPr>
              <a:t>rocuronium</a:t>
            </a:r>
            <a:r>
              <a:rPr lang="en-IN" dirty="0">
                <a:latin typeface="Georgia" panose="02040502050405020303" pitchFamily="18" charset="0"/>
              </a:rPr>
              <a:t>).</a:t>
            </a:r>
          </a:p>
          <a:p>
            <a:pPr>
              <a:lnSpc>
                <a:spcPct val="170000"/>
              </a:lnSpc>
            </a:pPr>
            <a:r>
              <a:rPr lang="en-IN" dirty="0">
                <a:latin typeface="Georgia" panose="02040502050405020303" pitchFamily="18" charset="0"/>
              </a:rPr>
              <a:t>Exceptions are lipophilic drugs with unchanged </a:t>
            </a:r>
            <a:r>
              <a:rPr lang="en-IN" dirty="0" err="1">
                <a:latin typeface="Georgia" panose="02040502050405020303" pitchFamily="18" charset="0"/>
              </a:rPr>
              <a:t>Vd</a:t>
            </a:r>
            <a:r>
              <a:rPr lang="en-IN" dirty="0">
                <a:latin typeface="Georgia" panose="02040502050405020303" pitchFamily="18" charset="0"/>
              </a:rPr>
              <a:t> and in these drug doses are calculated by LBW. (</a:t>
            </a:r>
            <a:r>
              <a:rPr lang="en-IN" dirty="0" err="1">
                <a:latin typeface="Georgia" panose="02040502050405020303" pitchFamily="18" charset="0"/>
              </a:rPr>
              <a:t>eg</a:t>
            </a:r>
            <a:r>
              <a:rPr lang="en-IN" dirty="0">
                <a:latin typeface="Georgia" panose="02040502050405020303" pitchFamily="18" charset="0"/>
              </a:rPr>
              <a:t> remifentanil)</a:t>
            </a:r>
          </a:p>
        </p:txBody>
      </p:sp>
      <p:sp>
        <p:nvSpPr>
          <p:cNvPr id="4" name="Slide Number Placeholder 3"/>
          <p:cNvSpPr>
            <a:spLocks noGrp="1"/>
          </p:cNvSpPr>
          <p:nvPr>
            <p:ph type="sldNum" sz="quarter" idx="12"/>
          </p:nvPr>
        </p:nvSpPr>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2936517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Georgia" panose="02040502050405020303" pitchFamily="18" charset="0"/>
              </a:rPr>
              <a:t>Pharmacokinetics:-</a:t>
            </a:r>
          </a:p>
        </p:txBody>
      </p:sp>
      <p:sp>
        <p:nvSpPr>
          <p:cNvPr id="3" name="Content Placeholder 2"/>
          <p:cNvSpPr>
            <a:spLocks noGrp="1"/>
          </p:cNvSpPr>
          <p:nvPr>
            <p:ph idx="1"/>
          </p:nvPr>
        </p:nvSpPr>
        <p:spPr>
          <a:xfrm>
            <a:off x="218364" y="1433016"/>
            <a:ext cx="11655188" cy="5172500"/>
          </a:xfrm>
        </p:spPr>
        <p:txBody>
          <a:bodyPr>
            <a:normAutofit fontScale="77500" lnSpcReduction="20000"/>
          </a:bodyPr>
          <a:lstStyle/>
          <a:p>
            <a:pPr>
              <a:lnSpc>
                <a:spcPct val="150000"/>
              </a:lnSpc>
            </a:pPr>
            <a:r>
              <a:rPr lang="en-IN" dirty="0">
                <a:latin typeface="Georgia" panose="02040502050405020303" pitchFamily="18" charset="0"/>
              </a:rPr>
              <a:t>The V</a:t>
            </a:r>
            <a:r>
              <a:rPr lang="en-IN" baseline="-25000" dirty="0">
                <a:latin typeface="Georgia" panose="02040502050405020303" pitchFamily="18" charset="0"/>
              </a:rPr>
              <a:t>D</a:t>
            </a:r>
            <a:r>
              <a:rPr lang="en-IN" dirty="0">
                <a:latin typeface="Georgia" panose="02040502050405020303" pitchFamily="18" charset="0"/>
              </a:rPr>
              <a:t> in obese patients is affected by </a:t>
            </a:r>
          </a:p>
          <a:p>
            <a:pPr lvl="1">
              <a:lnSpc>
                <a:spcPct val="150000"/>
              </a:lnSpc>
            </a:pPr>
            <a:r>
              <a:rPr lang="en-IN" dirty="0">
                <a:latin typeface="Georgia" panose="02040502050405020303" pitchFamily="18" charset="0"/>
              </a:rPr>
              <a:t>Reduced total body water, </a:t>
            </a:r>
          </a:p>
          <a:p>
            <a:pPr lvl="1">
              <a:lnSpc>
                <a:spcPct val="150000"/>
              </a:lnSpc>
            </a:pPr>
            <a:r>
              <a:rPr lang="en-IN" dirty="0">
                <a:latin typeface="Georgia" panose="02040502050405020303" pitchFamily="18" charset="0"/>
              </a:rPr>
              <a:t>Increased total body fat, </a:t>
            </a:r>
          </a:p>
          <a:p>
            <a:pPr lvl="1">
              <a:lnSpc>
                <a:spcPct val="150000"/>
              </a:lnSpc>
            </a:pPr>
            <a:r>
              <a:rPr lang="en-IN" dirty="0">
                <a:latin typeface="Georgia" panose="02040502050405020303" pitchFamily="18" charset="0"/>
              </a:rPr>
              <a:t>Increased lean body mass, </a:t>
            </a:r>
          </a:p>
          <a:p>
            <a:pPr lvl="1">
              <a:lnSpc>
                <a:spcPct val="150000"/>
              </a:lnSpc>
            </a:pPr>
            <a:r>
              <a:rPr lang="en-US" dirty="0">
                <a:latin typeface="Georgia" panose="02040502050405020303" pitchFamily="18" charset="0"/>
              </a:rPr>
              <a:t>Altered tissue protein binding,</a:t>
            </a:r>
            <a:endParaRPr lang="en-IN" dirty="0">
              <a:latin typeface="Georgia" panose="02040502050405020303" pitchFamily="18" charset="0"/>
            </a:endParaRPr>
          </a:p>
          <a:p>
            <a:pPr lvl="1">
              <a:lnSpc>
                <a:spcPct val="150000"/>
              </a:lnSpc>
            </a:pPr>
            <a:r>
              <a:rPr lang="en-IN" dirty="0">
                <a:latin typeface="Georgia" panose="02040502050405020303" pitchFamily="18" charset="0"/>
              </a:rPr>
              <a:t>Increased blood volume &amp; cardiac output,</a:t>
            </a:r>
          </a:p>
          <a:p>
            <a:pPr lvl="1">
              <a:lnSpc>
                <a:spcPct val="150000"/>
              </a:lnSpc>
            </a:pPr>
            <a:r>
              <a:rPr lang="en-IN" dirty="0">
                <a:latin typeface="Georgia" panose="02040502050405020303" pitchFamily="18" charset="0"/>
              </a:rPr>
              <a:t>Increased blood concentrations of free fatty acids, triglycerides, cholesterol</a:t>
            </a:r>
          </a:p>
          <a:p>
            <a:pPr lvl="1">
              <a:lnSpc>
                <a:spcPct val="150000"/>
              </a:lnSpc>
            </a:pPr>
            <a:r>
              <a:rPr lang="en-IN" dirty="0" err="1">
                <a:latin typeface="Georgia" panose="02040502050405020303" pitchFamily="18" charset="0"/>
              </a:rPr>
              <a:t>Lipophilicity</a:t>
            </a:r>
            <a:r>
              <a:rPr lang="en-IN" dirty="0">
                <a:latin typeface="Georgia" panose="02040502050405020303" pitchFamily="18" charset="0"/>
              </a:rPr>
              <a:t> of drugs, and </a:t>
            </a:r>
          </a:p>
          <a:p>
            <a:pPr lvl="1">
              <a:lnSpc>
                <a:spcPct val="150000"/>
              </a:lnSpc>
            </a:pPr>
            <a:r>
              <a:rPr lang="en-IN" dirty="0" err="1">
                <a:latin typeface="Georgia" panose="02040502050405020303" pitchFamily="18" charset="0"/>
              </a:rPr>
              <a:t>Organomegaly</a:t>
            </a:r>
            <a:r>
              <a:rPr lang="en-IN" dirty="0">
                <a:latin typeface="Georgia" panose="02040502050405020303" pitchFamily="18" charset="0"/>
              </a:rPr>
              <a:t>.</a:t>
            </a:r>
          </a:p>
          <a:p>
            <a:pPr>
              <a:lnSpc>
                <a:spcPct val="150000"/>
              </a:lnSpc>
            </a:pPr>
            <a:r>
              <a:rPr lang="en-IN" dirty="0">
                <a:latin typeface="Georgia" panose="02040502050405020303" pitchFamily="18" charset="0"/>
              </a:rPr>
              <a:t>Increased </a:t>
            </a:r>
            <a:r>
              <a:rPr lang="en-IN" dirty="0" err="1">
                <a:latin typeface="Georgia" panose="02040502050405020303" pitchFamily="18" charset="0"/>
              </a:rPr>
              <a:t>Vd</a:t>
            </a:r>
            <a:r>
              <a:rPr lang="en-IN" dirty="0">
                <a:latin typeface="Georgia" panose="02040502050405020303" pitchFamily="18" charset="0"/>
              </a:rPr>
              <a:t> prolongs elimination half life even when clearance is unchanged or increased.</a:t>
            </a:r>
          </a:p>
          <a:p>
            <a:pPr>
              <a:lnSpc>
                <a:spcPct val="150000"/>
              </a:lnSpc>
            </a:pPr>
            <a:endParaRPr lang="en-IN"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24</a:t>
            </a:fld>
            <a:endParaRPr lang="en-US" dirty="0"/>
          </a:p>
        </p:txBody>
      </p:sp>
    </p:spTree>
    <p:extLst>
      <p:ext uri="{BB962C8B-B14F-4D97-AF65-F5344CB8AC3E}">
        <p14:creationId xmlns:p14="http://schemas.microsoft.com/office/powerpoint/2010/main" val="41302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620689"/>
            <a:ext cx="11559654" cy="5505475"/>
          </a:xfrm>
        </p:spPr>
        <p:txBody>
          <a:bodyPr>
            <a:normAutofit fontScale="70000" lnSpcReduction="20000"/>
          </a:bodyPr>
          <a:lstStyle/>
          <a:p>
            <a:pPr>
              <a:lnSpc>
                <a:spcPct val="150000"/>
              </a:lnSpc>
            </a:pPr>
            <a:r>
              <a:rPr lang="en-US" dirty="0">
                <a:latin typeface="Georgia" panose="02040502050405020303" pitchFamily="18" charset="0"/>
              </a:rPr>
              <a:t>Plasma protein</a:t>
            </a:r>
            <a:r>
              <a:rPr lang="en-US" b="1" dirty="0">
                <a:latin typeface="Georgia" panose="02040502050405020303" pitchFamily="18" charset="0"/>
              </a:rPr>
              <a:t> binding </a:t>
            </a:r>
            <a:r>
              <a:rPr lang="en-US" dirty="0">
                <a:latin typeface="Georgia" panose="02040502050405020303" pitchFamily="18" charset="0"/>
              </a:rPr>
              <a:t>(decrease free fraction of drug)</a:t>
            </a:r>
          </a:p>
          <a:p>
            <a:pPr lvl="1">
              <a:lnSpc>
                <a:spcPct val="150000"/>
              </a:lnSpc>
            </a:pPr>
            <a:r>
              <a:rPr lang="en-US" dirty="0">
                <a:latin typeface="Georgia" panose="02040502050405020303" pitchFamily="18" charset="0"/>
              </a:rPr>
              <a:t>Hyperlipidemia</a:t>
            </a:r>
          </a:p>
          <a:p>
            <a:pPr lvl="1">
              <a:lnSpc>
                <a:spcPct val="150000"/>
              </a:lnSpc>
            </a:pPr>
            <a:r>
              <a:rPr lang="en-US" dirty="0">
                <a:latin typeface="Georgia" panose="02040502050405020303" pitchFamily="18" charset="0"/>
              </a:rPr>
              <a:t>Increased conc. of alpha 1 glycoprotein</a:t>
            </a:r>
          </a:p>
          <a:p>
            <a:pPr>
              <a:lnSpc>
                <a:spcPct val="150000"/>
              </a:lnSpc>
            </a:pPr>
            <a:r>
              <a:rPr lang="en-IN" dirty="0">
                <a:latin typeface="Georgia" panose="02040502050405020303" pitchFamily="18" charset="0"/>
              </a:rPr>
              <a:t>Drugs that undergo phase I </a:t>
            </a:r>
            <a:r>
              <a:rPr lang="en-IN" b="1" dirty="0">
                <a:latin typeface="Georgia" panose="02040502050405020303" pitchFamily="18" charset="0"/>
              </a:rPr>
              <a:t>metabolism</a:t>
            </a:r>
            <a:r>
              <a:rPr lang="en-IN" dirty="0">
                <a:latin typeface="Georgia" panose="02040502050405020303" pitchFamily="18" charset="0"/>
              </a:rPr>
              <a:t> (oxidation, reduction, hydrolysis) are generally unaffected by changes induced by obesity, while phase II reactions (</a:t>
            </a:r>
            <a:r>
              <a:rPr lang="en-IN" dirty="0" err="1">
                <a:latin typeface="Georgia" panose="02040502050405020303" pitchFamily="18" charset="0"/>
              </a:rPr>
              <a:t>glucuronidation</a:t>
            </a:r>
            <a:r>
              <a:rPr lang="en-IN" dirty="0">
                <a:latin typeface="Georgia" panose="02040502050405020303" pitchFamily="18" charset="0"/>
              </a:rPr>
              <a:t>, </a:t>
            </a:r>
            <a:r>
              <a:rPr lang="en-IN" dirty="0" err="1">
                <a:latin typeface="Georgia" panose="02040502050405020303" pitchFamily="18" charset="0"/>
              </a:rPr>
              <a:t>sulfation</a:t>
            </a:r>
            <a:r>
              <a:rPr lang="en-IN" dirty="0">
                <a:latin typeface="Georgia" panose="02040502050405020303" pitchFamily="18" charset="0"/>
              </a:rPr>
              <a:t>) are enhanced.</a:t>
            </a:r>
          </a:p>
          <a:p>
            <a:pPr>
              <a:lnSpc>
                <a:spcPct val="150000"/>
              </a:lnSpc>
            </a:pPr>
            <a:r>
              <a:rPr lang="en-US" dirty="0">
                <a:latin typeface="Georgia" panose="02040502050405020303" pitchFamily="18" charset="0"/>
              </a:rPr>
              <a:t>Increased drug </a:t>
            </a:r>
            <a:r>
              <a:rPr lang="en-US" b="1" dirty="0">
                <a:latin typeface="Georgia" panose="02040502050405020303" pitchFamily="18" charset="0"/>
              </a:rPr>
              <a:t>clearance</a:t>
            </a:r>
          </a:p>
          <a:p>
            <a:pPr lvl="1">
              <a:lnSpc>
                <a:spcPct val="150000"/>
              </a:lnSpc>
            </a:pPr>
            <a:r>
              <a:rPr lang="en-US" dirty="0">
                <a:latin typeface="Georgia" panose="02040502050405020303" pitchFamily="18" charset="0"/>
              </a:rPr>
              <a:t>Increased RBF</a:t>
            </a:r>
          </a:p>
          <a:p>
            <a:pPr lvl="1">
              <a:lnSpc>
                <a:spcPct val="150000"/>
              </a:lnSpc>
            </a:pPr>
            <a:r>
              <a:rPr lang="en-US" dirty="0">
                <a:latin typeface="Georgia" panose="02040502050405020303" pitchFamily="18" charset="0"/>
              </a:rPr>
              <a:t>Increased GFR</a:t>
            </a:r>
          </a:p>
          <a:p>
            <a:pPr lvl="1">
              <a:lnSpc>
                <a:spcPct val="150000"/>
              </a:lnSpc>
            </a:pPr>
            <a:r>
              <a:rPr lang="en-US" dirty="0">
                <a:latin typeface="Georgia" panose="02040502050405020303" pitchFamily="18" charset="0"/>
              </a:rPr>
              <a:t>Increased tubular secretion</a:t>
            </a:r>
          </a:p>
          <a:p>
            <a:pPr>
              <a:lnSpc>
                <a:spcPct val="150000"/>
              </a:lnSpc>
            </a:pPr>
            <a:r>
              <a:rPr lang="en-IN" dirty="0">
                <a:latin typeface="Georgia" panose="02040502050405020303" pitchFamily="18" charset="0"/>
              </a:rPr>
              <a:t>Liver functions are also abnormal in obese pt. and this warrants selecting drugs that has been associated with postop liver dysfunction.</a:t>
            </a:r>
          </a:p>
          <a:p>
            <a:pPr>
              <a:lnSpc>
                <a:spcPct val="150000"/>
              </a:lnSpc>
            </a:pPr>
            <a:endParaRPr lang="en-US" dirty="0">
              <a:latin typeface="Georgia" panose="02040502050405020303" pitchFamily="18" charset="0"/>
            </a:endParaRPr>
          </a:p>
          <a:p>
            <a:pPr lvl="1">
              <a:lnSpc>
                <a:spcPct val="150000"/>
              </a:lnSpc>
            </a:pPr>
            <a:endParaRPr lang="en-IN" dirty="0">
              <a:latin typeface="Georgia" panose="02040502050405020303" pitchFamily="18"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pPr/>
              <a:t>25</a:t>
            </a:fld>
            <a:endParaRPr lang="en-US" dirty="0"/>
          </a:p>
        </p:txBody>
      </p:sp>
    </p:spTree>
    <p:extLst>
      <p:ext uri="{BB962C8B-B14F-4D97-AF65-F5344CB8AC3E}">
        <p14:creationId xmlns:p14="http://schemas.microsoft.com/office/powerpoint/2010/main" val="376152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Georgia" panose="02040502050405020303" pitchFamily="18" charset="0"/>
              </a:rPr>
              <a:t>Treatment of obesity</a:t>
            </a:r>
          </a:p>
        </p:txBody>
      </p:sp>
      <p:sp>
        <p:nvSpPr>
          <p:cNvPr id="3" name="Content Placeholder 2"/>
          <p:cNvSpPr>
            <a:spLocks noGrp="1"/>
          </p:cNvSpPr>
          <p:nvPr>
            <p:ph idx="1"/>
          </p:nvPr>
        </p:nvSpPr>
        <p:spPr/>
        <p:txBody>
          <a:bodyPr>
            <a:normAutofit/>
          </a:bodyPr>
          <a:lstStyle/>
          <a:p>
            <a:pPr>
              <a:lnSpc>
                <a:spcPct val="150000"/>
              </a:lnSpc>
            </a:pPr>
            <a:r>
              <a:rPr lang="en-US" sz="2600" dirty="0">
                <a:latin typeface="Georgia" panose="02040502050405020303" pitchFamily="18" charset="0"/>
              </a:rPr>
              <a:t>Non pharmacological:- calorie restriction, behavior modification, lifestyle alteration</a:t>
            </a:r>
          </a:p>
          <a:p>
            <a:pPr>
              <a:lnSpc>
                <a:spcPct val="150000"/>
              </a:lnSpc>
            </a:pPr>
            <a:r>
              <a:rPr lang="en-US" sz="2600" dirty="0">
                <a:latin typeface="Georgia" panose="02040502050405020303" pitchFamily="18" charset="0"/>
              </a:rPr>
              <a:t>Pharmacological:- </a:t>
            </a:r>
            <a:r>
              <a:rPr lang="en-US" sz="2400" dirty="0">
                <a:latin typeface="Georgia" panose="02040502050405020303" pitchFamily="18" charset="0"/>
              </a:rPr>
              <a:t>Indicated if BMI of ≥30 kg/m</a:t>
            </a:r>
            <a:r>
              <a:rPr lang="en-US" sz="2400" baseline="30000" dirty="0">
                <a:latin typeface="Georgia" panose="02040502050405020303" pitchFamily="18" charset="0"/>
              </a:rPr>
              <a:t>2</a:t>
            </a:r>
            <a:r>
              <a:rPr lang="en-US" sz="2400" dirty="0">
                <a:latin typeface="Georgia" panose="02040502050405020303" pitchFamily="18" charset="0"/>
              </a:rPr>
              <a:t> or a BMI from 27 and 29.9 kg/m</a:t>
            </a:r>
            <a:r>
              <a:rPr lang="en-US" sz="2400" baseline="30000" dirty="0">
                <a:latin typeface="Georgia" panose="02040502050405020303" pitchFamily="18" charset="0"/>
              </a:rPr>
              <a:t>2</a:t>
            </a:r>
            <a:r>
              <a:rPr lang="en-US" sz="2400" dirty="0">
                <a:latin typeface="Georgia" panose="02040502050405020303" pitchFamily="18" charset="0"/>
              </a:rPr>
              <a:t> with obesity-related co morbid disease. </a:t>
            </a:r>
            <a:r>
              <a:rPr lang="en-US" sz="1400" dirty="0">
                <a:latin typeface="Georgia" panose="02040502050405020303" pitchFamily="18" charset="0"/>
              </a:rPr>
              <a:t>{National Institute of Health and the European Union}</a:t>
            </a:r>
          </a:p>
          <a:p>
            <a:pPr>
              <a:lnSpc>
                <a:spcPct val="150000"/>
              </a:lnSpc>
            </a:pPr>
            <a:r>
              <a:rPr lang="en-US" sz="2600" dirty="0">
                <a:latin typeface="Georgia" panose="02040502050405020303" pitchFamily="18" charset="0"/>
              </a:rPr>
              <a:t>Phentermine, </a:t>
            </a:r>
            <a:r>
              <a:rPr lang="en-US" sz="2600" dirty="0" err="1">
                <a:latin typeface="Georgia" panose="02040502050405020303" pitchFamily="18" charset="0"/>
              </a:rPr>
              <a:t>Fenfluramine</a:t>
            </a:r>
            <a:r>
              <a:rPr lang="en-US" sz="2600" dirty="0">
                <a:latin typeface="Georgia" panose="02040502050405020303" pitchFamily="18" charset="0"/>
              </a:rPr>
              <a:t>, </a:t>
            </a:r>
            <a:r>
              <a:rPr lang="en-US" sz="2600" dirty="0" err="1">
                <a:latin typeface="Georgia" panose="02040502050405020303" pitchFamily="18" charset="0"/>
              </a:rPr>
              <a:t>Sibutramine</a:t>
            </a:r>
            <a:r>
              <a:rPr lang="en-US" sz="2600" dirty="0">
                <a:latin typeface="Georgia" panose="02040502050405020303" pitchFamily="18" charset="0"/>
              </a:rPr>
              <a:t>, </a:t>
            </a:r>
            <a:r>
              <a:rPr lang="en-US" sz="2600" dirty="0" err="1">
                <a:latin typeface="Georgia" panose="02040502050405020303" pitchFamily="18" charset="0"/>
              </a:rPr>
              <a:t>Orlistat</a:t>
            </a:r>
            <a:r>
              <a:rPr lang="en-US" sz="2600" dirty="0">
                <a:latin typeface="Georgia" panose="02040502050405020303" pitchFamily="18" charset="0"/>
              </a:rPr>
              <a:t>, </a:t>
            </a:r>
            <a:r>
              <a:rPr lang="en-US" sz="2600" dirty="0" err="1">
                <a:latin typeface="Georgia" panose="02040502050405020303" pitchFamily="18" charset="0"/>
              </a:rPr>
              <a:t>Rimonabant</a:t>
            </a:r>
            <a:endParaRPr lang="en-US" sz="26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26</a:t>
            </a:fld>
            <a:endParaRPr lang="en-US" dirty="0"/>
          </a:p>
        </p:txBody>
      </p:sp>
    </p:spTree>
    <p:extLst>
      <p:ext uri="{BB962C8B-B14F-4D97-AF65-F5344CB8AC3E}">
        <p14:creationId xmlns:p14="http://schemas.microsoft.com/office/powerpoint/2010/main" val="1272581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eorgia" panose="02040502050405020303" pitchFamily="18" charset="0"/>
              </a:rPr>
              <a:t>Surgical treatment of obesity</a:t>
            </a:r>
          </a:p>
        </p:txBody>
      </p:sp>
      <p:sp>
        <p:nvSpPr>
          <p:cNvPr id="3" name="Content Placeholder 2"/>
          <p:cNvSpPr>
            <a:spLocks noGrp="1"/>
          </p:cNvSpPr>
          <p:nvPr>
            <p:ph idx="1"/>
          </p:nvPr>
        </p:nvSpPr>
        <p:spPr/>
        <p:txBody>
          <a:bodyPr>
            <a:noAutofit/>
          </a:bodyPr>
          <a:lstStyle/>
          <a:p>
            <a:pPr>
              <a:lnSpc>
                <a:spcPct val="160000"/>
              </a:lnSpc>
            </a:pPr>
            <a:r>
              <a:rPr lang="en-US" sz="1800" dirty="0">
                <a:latin typeface="Georgia" panose="02040502050405020303" pitchFamily="18" charset="0"/>
              </a:rPr>
              <a:t>Surgeries performed  for the treatment of morbid obesity is known as bariatric surgery</a:t>
            </a:r>
          </a:p>
          <a:p>
            <a:pPr>
              <a:lnSpc>
                <a:spcPct val="160000"/>
              </a:lnSpc>
            </a:pPr>
            <a:r>
              <a:rPr lang="en-US" sz="1800" dirty="0">
                <a:latin typeface="Georgia" panose="02040502050405020303" pitchFamily="18" charset="0"/>
              </a:rPr>
              <a:t>Surgery is a option for weight loss in patients with</a:t>
            </a:r>
          </a:p>
          <a:p>
            <a:pPr lvl="1">
              <a:lnSpc>
                <a:spcPct val="160000"/>
              </a:lnSpc>
            </a:pPr>
            <a:r>
              <a:rPr lang="en-US" sz="1800" dirty="0">
                <a:latin typeface="Georgia" panose="02040502050405020303" pitchFamily="18" charset="0"/>
              </a:rPr>
              <a:t>BMI ≥ 40, or more than 100 pounds overweight.</a:t>
            </a:r>
          </a:p>
          <a:p>
            <a:pPr lvl="1">
              <a:lnSpc>
                <a:spcPct val="160000"/>
              </a:lnSpc>
            </a:pPr>
            <a:r>
              <a:rPr lang="en-US" sz="1800" dirty="0">
                <a:latin typeface="Georgia" panose="02040502050405020303" pitchFamily="18" charset="0"/>
              </a:rPr>
              <a:t>BMI ≥35 and at least two obesity-related co-morbidities such as type II diabetes (T2DM), hypertension, sleep apnea and other respiratory disorders, non-alcoholic fatty liver disease, osteoarthritis, lipid abnormalities, gastrointestinal disorders, or heart disease.</a:t>
            </a:r>
          </a:p>
          <a:p>
            <a:pPr lvl="1">
              <a:lnSpc>
                <a:spcPct val="160000"/>
              </a:lnSpc>
            </a:pPr>
            <a:r>
              <a:rPr lang="en-US" sz="1800" dirty="0">
                <a:latin typeface="Georgia" panose="02040502050405020303" pitchFamily="18" charset="0"/>
              </a:rPr>
              <a:t>Inability to achieve a healthy weight loss sustained for a period of time with prior weight loss efforts.</a:t>
            </a:r>
          </a:p>
          <a:p>
            <a:pPr marL="82296" indent="0">
              <a:lnSpc>
                <a:spcPct val="160000"/>
              </a:lnSpc>
              <a:buNone/>
            </a:pPr>
            <a:r>
              <a:rPr lang="en-US" sz="1800" dirty="0">
                <a:latin typeface="Georgia" panose="02040502050405020303" pitchFamily="18" charset="0"/>
              </a:rPr>
              <a:t>                                                 </a:t>
            </a:r>
            <a:r>
              <a:rPr lang="en-US" sz="1800" i="1" dirty="0">
                <a:latin typeface="Georgia" panose="02040502050405020303" pitchFamily="18" charset="0"/>
              </a:rPr>
              <a:t>{American Society of Bariatric Surgery}</a:t>
            </a:r>
            <a:endParaRPr lang="en-US" sz="1800" dirty="0">
              <a:latin typeface="Georgia" panose="02040502050405020303" pitchFamily="18" charset="0"/>
            </a:endParaRPr>
          </a:p>
          <a:p>
            <a:pPr>
              <a:lnSpc>
                <a:spcPct val="160000"/>
              </a:lnSpc>
              <a:buNone/>
            </a:pP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27</a:t>
            </a:fld>
            <a:endParaRPr lang="en-US" dirty="0"/>
          </a:p>
        </p:txBody>
      </p:sp>
    </p:spTree>
    <p:extLst>
      <p:ext uri="{BB962C8B-B14F-4D97-AF65-F5344CB8AC3E}">
        <p14:creationId xmlns:p14="http://schemas.microsoft.com/office/powerpoint/2010/main" val="1963848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365125"/>
            <a:ext cx="11067197" cy="1325563"/>
          </a:xfrm>
        </p:spPr>
        <p:txBody>
          <a:bodyPr>
            <a:normAutofit/>
          </a:bodyPr>
          <a:lstStyle/>
          <a:p>
            <a:r>
              <a:rPr lang="en-US" sz="3200" b="1" dirty="0">
                <a:latin typeface="Georgia" panose="02040502050405020303" pitchFamily="18" charset="0"/>
              </a:rPr>
              <a:t>Surgical strategies:-</a:t>
            </a:r>
          </a:p>
        </p:txBody>
      </p:sp>
      <p:sp>
        <p:nvSpPr>
          <p:cNvPr id="3" name="Content Placeholder 2"/>
          <p:cNvSpPr>
            <a:spLocks noGrp="1"/>
          </p:cNvSpPr>
          <p:nvPr>
            <p:ph idx="1"/>
          </p:nvPr>
        </p:nvSpPr>
        <p:spPr/>
        <p:txBody>
          <a:bodyPr>
            <a:normAutofit fontScale="77500" lnSpcReduction="20000"/>
          </a:bodyPr>
          <a:lstStyle/>
          <a:p>
            <a:pPr>
              <a:lnSpc>
                <a:spcPct val="150000"/>
              </a:lnSpc>
            </a:pPr>
            <a:r>
              <a:rPr lang="en-US" b="1" dirty="0" err="1">
                <a:latin typeface="Georgia" panose="02040502050405020303" pitchFamily="18" charset="0"/>
              </a:rPr>
              <a:t>Malabsorptive</a:t>
            </a:r>
            <a:r>
              <a:rPr lang="en-US" b="1" dirty="0">
                <a:latin typeface="Georgia" panose="02040502050405020303" pitchFamily="18" charset="0"/>
              </a:rPr>
              <a:t> bariatric procedures:-</a:t>
            </a:r>
          </a:p>
          <a:p>
            <a:pPr lvl="1">
              <a:lnSpc>
                <a:spcPct val="150000"/>
              </a:lnSpc>
            </a:pPr>
            <a:r>
              <a:rPr lang="en-US" dirty="0" err="1">
                <a:latin typeface="Georgia" panose="02040502050405020303" pitchFamily="18" charset="0"/>
              </a:rPr>
              <a:t>Jejunoileal</a:t>
            </a:r>
            <a:r>
              <a:rPr lang="en-US" dirty="0">
                <a:latin typeface="Georgia" panose="02040502050405020303" pitchFamily="18" charset="0"/>
              </a:rPr>
              <a:t> bypass</a:t>
            </a:r>
          </a:p>
          <a:p>
            <a:pPr lvl="1">
              <a:lnSpc>
                <a:spcPct val="150000"/>
              </a:lnSpc>
            </a:pPr>
            <a:r>
              <a:rPr lang="en-US" dirty="0" err="1">
                <a:latin typeface="Georgia" panose="02040502050405020303" pitchFamily="18" charset="0"/>
              </a:rPr>
              <a:t>Biliopancreatic</a:t>
            </a:r>
            <a:r>
              <a:rPr lang="en-US" dirty="0">
                <a:latin typeface="Georgia" panose="02040502050405020303" pitchFamily="18" charset="0"/>
              </a:rPr>
              <a:t> division</a:t>
            </a:r>
          </a:p>
          <a:p>
            <a:pPr>
              <a:lnSpc>
                <a:spcPct val="150000"/>
              </a:lnSpc>
            </a:pPr>
            <a:r>
              <a:rPr lang="en-US" b="1" dirty="0">
                <a:latin typeface="Georgia" panose="02040502050405020303" pitchFamily="18" charset="0"/>
              </a:rPr>
              <a:t>Restrictive bariatric procedures:</a:t>
            </a:r>
          </a:p>
          <a:p>
            <a:pPr lvl="1">
              <a:lnSpc>
                <a:spcPct val="150000"/>
              </a:lnSpc>
            </a:pPr>
            <a:r>
              <a:rPr lang="en-US" dirty="0">
                <a:latin typeface="Georgia" panose="02040502050405020303" pitchFamily="18" charset="0"/>
              </a:rPr>
              <a:t>Vertical banded </a:t>
            </a:r>
            <a:r>
              <a:rPr lang="en-US" dirty="0" err="1">
                <a:latin typeface="Georgia" panose="02040502050405020303" pitchFamily="18" charset="0"/>
              </a:rPr>
              <a:t>gastroplasty</a:t>
            </a:r>
            <a:r>
              <a:rPr lang="en-US" dirty="0">
                <a:latin typeface="Georgia" panose="02040502050405020303" pitchFamily="18" charset="0"/>
              </a:rPr>
              <a:t> (VBG)</a:t>
            </a:r>
          </a:p>
          <a:p>
            <a:pPr lvl="1">
              <a:lnSpc>
                <a:spcPct val="150000"/>
              </a:lnSpc>
            </a:pPr>
            <a:r>
              <a:rPr lang="en-US" dirty="0">
                <a:latin typeface="Georgia" panose="02040502050405020303" pitchFamily="18" charset="0"/>
              </a:rPr>
              <a:t>Adjustable gastric banding (AGB)</a:t>
            </a:r>
          </a:p>
          <a:p>
            <a:pPr lvl="1">
              <a:lnSpc>
                <a:spcPct val="150000"/>
              </a:lnSpc>
            </a:pPr>
            <a:r>
              <a:rPr lang="en-US" dirty="0">
                <a:latin typeface="Georgia" panose="02040502050405020303" pitchFamily="18" charset="0"/>
              </a:rPr>
              <a:t>Sleeve gastrectomy</a:t>
            </a:r>
          </a:p>
          <a:p>
            <a:pPr>
              <a:lnSpc>
                <a:spcPct val="150000"/>
              </a:lnSpc>
            </a:pPr>
            <a:r>
              <a:rPr lang="en-US" b="1" dirty="0">
                <a:latin typeface="Georgia" panose="02040502050405020303" pitchFamily="18" charset="0"/>
              </a:rPr>
              <a:t>Combined</a:t>
            </a:r>
          </a:p>
          <a:p>
            <a:pPr lvl="1">
              <a:lnSpc>
                <a:spcPct val="150000"/>
              </a:lnSpc>
            </a:pPr>
            <a:r>
              <a:rPr lang="en-US" dirty="0">
                <a:latin typeface="Georgia" panose="02040502050405020303" pitchFamily="18" charset="0"/>
              </a:rPr>
              <a:t>Roux </a:t>
            </a:r>
            <a:r>
              <a:rPr lang="en-US" dirty="0" err="1">
                <a:latin typeface="Georgia" panose="02040502050405020303" pitchFamily="18" charset="0"/>
              </a:rPr>
              <a:t>en</a:t>
            </a:r>
            <a:r>
              <a:rPr lang="en-US" dirty="0">
                <a:latin typeface="Georgia" panose="02040502050405020303" pitchFamily="18" charset="0"/>
              </a:rPr>
              <a:t> Y gastric bypass (RYGB)</a:t>
            </a:r>
          </a:p>
        </p:txBody>
      </p:sp>
      <p:sp>
        <p:nvSpPr>
          <p:cNvPr id="4" name="Slide Number Placeholder 3"/>
          <p:cNvSpPr>
            <a:spLocks noGrp="1"/>
          </p:cNvSpPr>
          <p:nvPr>
            <p:ph type="sldNum" sz="quarter" idx="12"/>
          </p:nvPr>
        </p:nvSpPr>
        <p:spPr/>
        <p:txBody>
          <a:bodyPr/>
          <a:lstStyle/>
          <a:p>
            <a:fld id="{48F63A3B-78C7-47BE-AE5E-E10140E04643}" type="slidenum">
              <a:rPr lang="en-US" smtClean="0"/>
              <a:pPr/>
              <a:t>28</a:t>
            </a:fld>
            <a:endParaRPr lang="en-US" dirty="0"/>
          </a:p>
        </p:txBody>
      </p:sp>
    </p:spTree>
    <p:extLst>
      <p:ext uri="{BB962C8B-B14F-4D97-AF65-F5344CB8AC3E}">
        <p14:creationId xmlns:p14="http://schemas.microsoft.com/office/powerpoint/2010/main" val="2473406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912" y="228600"/>
            <a:ext cx="7943088" cy="609600"/>
          </a:xfrm>
        </p:spPr>
        <p:txBody>
          <a:bodyPr>
            <a:normAutofit fontScale="90000"/>
          </a:bodyPr>
          <a:lstStyle/>
          <a:p>
            <a:r>
              <a:rPr lang="en-US" dirty="0"/>
              <a:t>Restrictive Type</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5863363"/>
              </p:ext>
            </p:extLst>
          </p:nvPr>
        </p:nvGraphicFramePr>
        <p:xfrm>
          <a:off x="0" y="0"/>
          <a:ext cx="12192000" cy="4359199"/>
        </p:xfrm>
        <a:graphic>
          <a:graphicData uri="http://schemas.openxmlformats.org/drawingml/2006/table">
            <a:tbl>
              <a:tblPr firstRow="1" bandRow="1">
                <a:tableStyleId>{5C22544A-7EE6-4342-B048-85BDC9FD1C3A}</a:tableStyleId>
              </a:tblPr>
              <a:tblGrid>
                <a:gridCol w="44704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4064000">
                  <a:extLst>
                    <a:ext uri="{9D8B030D-6E8A-4147-A177-3AD203B41FA5}">
                      <a16:colId xmlns:a16="http://schemas.microsoft.com/office/drawing/2014/main" val="20002"/>
                    </a:ext>
                  </a:extLst>
                </a:gridCol>
              </a:tblGrid>
              <a:tr h="3149799">
                <a:tc>
                  <a:txBody>
                    <a:bodyPr/>
                    <a:lstStyle/>
                    <a:p>
                      <a:r>
                        <a:rPr lang="en-US" sz="2400" u="sng" dirty="0"/>
                        <a:t>Vertical banded gastroplasty</a:t>
                      </a:r>
                    </a:p>
                    <a:p>
                      <a:pPr>
                        <a:buNone/>
                      </a:pPr>
                      <a:r>
                        <a:rPr lang="en-US" dirty="0"/>
                        <a:t>Surgical creation of a gastric pouch that can</a:t>
                      </a:r>
                    </a:p>
                    <a:p>
                      <a:pPr>
                        <a:buNone/>
                      </a:pPr>
                      <a:r>
                        <a:rPr lang="en-US" dirty="0"/>
                        <a:t>accommodate 25 to 30 mL and restricts the amount of food that can be consumed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2400" b="1" u="sng" kern="1200" dirty="0">
                          <a:solidFill>
                            <a:schemeClr val="lt1"/>
                          </a:solidFill>
                          <a:latin typeface="+mn-lt"/>
                          <a:ea typeface="+mn-ea"/>
                          <a:cs typeface="+mn-cs"/>
                        </a:rPr>
                        <a:t>Laproscopic adjustable gastric banding</a:t>
                      </a:r>
                      <a:endParaRPr kumimoji="0" lang="en-US" sz="2400" b="1" kern="1200" dirty="0">
                        <a:solidFill>
                          <a:schemeClr val="lt1"/>
                        </a:solidFill>
                        <a:latin typeface="+mn-lt"/>
                        <a:ea typeface="+mn-ea"/>
                        <a:cs typeface="+mn-cs"/>
                      </a:endParaRPr>
                    </a:p>
                    <a:p>
                      <a:r>
                        <a:rPr kumimoji="0" lang="en-US" sz="1800" b="1" kern="1200" dirty="0">
                          <a:solidFill>
                            <a:schemeClr val="lt1"/>
                          </a:solidFill>
                          <a:latin typeface="+mn-lt"/>
                          <a:ea typeface="+mn-ea"/>
                          <a:cs typeface="+mn-cs"/>
                        </a:rPr>
                        <a:t>   In this a band is placed around the stomach just below the esophageal gastric junction &amp; tightened with a balloon filled with 15ml saline.</a:t>
                      </a:r>
                    </a:p>
                    <a:p>
                      <a:r>
                        <a:rPr kumimoji="0" lang="en-US" sz="1800" b="1" kern="1200" dirty="0">
                          <a:solidFill>
                            <a:schemeClr val="lt1"/>
                          </a:solidFill>
                          <a:latin typeface="+mn-lt"/>
                          <a:ea typeface="+mn-ea"/>
                          <a:cs typeface="+mn-cs"/>
                        </a:rPr>
                        <a:t>Advantages: the tension on the band is adjustable &amp; the system is removable</a:t>
                      </a:r>
                    </a:p>
                    <a:p>
                      <a:r>
                        <a:rPr kumimoji="0" lang="en-US" sz="1800" b="1" kern="1200" dirty="0">
                          <a:solidFill>
                            <a:schemeClr val="lt1"/>
                          </a:solidFill>
                          <a:latin typeface="+mn-lt"/>
                          <a:ea typeface="+mn-ea"/>
                          <a:cs typeface="+mn-cs"/>
                        </a:rPr>
                        <a:t>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u="sng" dirty="0"/>
                        <a:t>Sleeve Gastrectomy</a:t>
                      </a:r>
                    </a:p>
                    <a:p>
                      <a:r>
                        <a:rPr lang="en-US" dirty="0"/>
                        <a:t>Decrease the size of the stomach to approximately 20% of its original size</a:t>
                      </a:r>
                    </a:p>
                    <a:p>
                      <a:r>
                        <a:rPr lang="en-US" dirty="0"/>
                        <a:t>Gastric fundus and body is resected to form a  tube like opening from the gastro esophageal junction to the pyloric valve. </a:t>
                      </a:r>
                    </a:p>
                    <a:p>
                      <a:r>
                        <a:rPr lang="en-US" dirty="0"/>
                        <a:t>The reconstructed stomach will have a total volume of between 100 and 200 mL.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673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2050" name="Picture 2"/>
          <p:cNvPicPr>
            <a:picLocks noChangeAspect="1" noChangeArrowheads="1"/>
          </p:cNvPicPr>
          <p:nvPr/>
        </p:nvPicPr>
        <p:blipFill>
          <a:blip r:embed="rId3" cstate="print"/>
          <a:srcRect/>
          <a:stretch>
            <a:fillRect/>
          </a:stretch>
        </p:blipFill>
        <p:spPr bwMode="auto">
          <a:xfrm>
            <a:off x="0" y="3152633"/>
            <a:ext cx="12192000" cy="37053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Slide Number Placeholder 2"/>
          <p:cNvSpPr>
            <a:spLocks noGrp="1"/>
          </p:cNvSpPr>
          <p:nvPr>
            <p:ph type="sldNum" sz="quarter" idx="12"/>
          </p:nvPr>
        </p:nvSpPr>
        <p:spPr/>
        <p:txBody>
          <a:bodyPr/>
          <a:lstStyle/>
          <a:p>
            <a:fld id="{48F63A3B-78C7-47BE-AE5E-E10140E04643}" type="slidenum">
              <a:rPr lang="en-US" smtClean="0"/>
              <a:pPr/>
              <a:t>29</a:t>
            </a:fld>
            <a:endParaRPr lang="en-US" dirty="0"/>
          </a:p>
        </p:txBody>
      </p:sp>
    </p:spTree>
    <p:extLst>
      <p:ext uri="{BB962C8B-B14F-4D97-AF65-F5344CB8AC3E}">
        <p14:creationId xmlns:p14="http://schemas.microsoft.com/office/powerpoint/2010/main" val="328843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Types of obesity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43178667"/>
              </p:ext>
            </p:extLst>
          </p:nvPr>
        </p:nvGraphicFramePr>
        <p:xfrm>
          <a:off x="838200" y="1660777"/>
          <a:ext cx="5712726" cy="5210620"/>
        </p:xfrm>
        <a:graphic>
          <a:graphicData uri="http://schemas.openxmlformats.org/drawingml/2006/table">
            <a:tbl>
              <a:tblPr firstRow="1" bandRow="1">
                <a:tableStyleId>{5C22544A-7EE6-4342-B048-85BDC9FD1C3A}</a:tableStyleId>
              </a:tblPr>
              <a:tblGrid>
                <a:gridCol w="2856363">
                  <a:extLst>
                    <a:ext uri="{9D8B030D-6E8A-4147-A177-3AD203B41FA5}">
                      <a16:colId xmlns:a16="http://schemas.microsoft.com/office/drawing/2014/main" val="20000"/>
                    </a:ext>
                  </a:extLst>
                </a:gridCol>
                <a:gridCol w="2856363">
                  <a:extLst>
                    <a:ext uri="{9D8B030D-6E8A-4147-A177-3AD203B41FA5}">
                      <a16:colId xmlns:a16="http://schemas.microsoft.com/office/drawing/2014/main" val="20001"/>
                    </a:ext>
                  </a:extLst>
                </a:gridCol>
              </a:tblGrid>
              <a:tr h="822230">
                <a:tc>
                  <a:txBody>
                    <a:bodyPr/>
                    <a:lstStyle/>
                    <a:p>
                      <a:pPr>
                        <a:lnSpc>
                          <a:spcPct val="150000"/>
                        </a:lnSpc>
                      </a:pPr>
                      <a:r>
                        <a:rPr lang="en-US" dirty="0">
                          <a:latin typeface="Georgia" panose="02040502050405020303" pitchFamily="18" charset="0"/>
                        </a:rPr>
                        <a:t>        Android/Central</a:t>
                      </a:r>
                    </a:p>
                  </a:txBody>
                  <a:tcPr/>
                </a:tc>
                <a:tc>
                  <a:txBody>
                    <a:bodyPr/>
                    <a:lstStyle/>
                    <a:p>
                      <a:pPr>
                        <a:lnSpc>
                          <a:spcPct val="150000"/>
                        </a:lnSpc>
                      </a:pPr>
                      <a:r>
                        <a:rPr lang="en-US" dirty="0">
                          <a:latin typeface="Georgia" panose="02040502050405020303" pitchFamily="18" charset="0"/>
                        </a:rPr>
                        <a:t>   </a:t>
                      </a:r>
                      <a:r>
                        <a:rPr lang="en-US" dirty="0" err="1">
                          <a:latin typeface="Georgia" panose="02040502050405020303" pitchFamily="18" charset="0"/>
                        </a:rPr>
                        <a:t>Gynecoid</a:t>
                      </a:r>
                      <a:r>
                        <a:rPr lang="en-US" dirty="0">
                          <a:latin typeface="Georgia" panose="02040502050405020303" pitchFamily="18" charset="0"/>
                        </a:rPr>
                        <a:t>/Peripheral</a:t>
                      </a:r>
                    </a:p>
                  </a:txBody>
                  <a:tcPr/>
                </a:tc>
                <a:extLst>
                  <a:ext uri="{0D108BD9-81ED-4DB2-BD59-A6C34878D82A}">
                    <a16:rowId xmlns:a16="http://schemas.microsoft.com/office/drawing/2014/main" val="10000"/>
                  </a:ext>
                </a:extLst>
              </a:tr>
              <a:tr h="1214462">
                <a:tc>
                  <a:txBody>
                    <a:bodyPr/>
                    <a:lstStyle/>
                    <a:p>
                      <a:pPr>
                        <a:lnSpc>
                          <a:spcPct val="150000"/>
                        </a:lnSpc>
                      </a:pPr>
                      <a:r>
                        <a:rPr lang="en-US" dirty="0">
                          <a:latin typeface="Georgia" panose="02040502050405020303" pitchFamily="18" charset="0"/>
                        </a:rPr>
                        <a:t>Adipose tissue predominantly</a:t>
                      </a:r>
                      <a:r>
                        <a:rPr lang="en-US" baseline="0" dirty="0">
                          <a:latin typeface="Georgia" panose="02040502050405020303" pitchFamily="18" charset="0"/>
                        </a:rPr>
                        <a:t> in upper body</a:t>
                      </a:r>
                      <a:endParaRPr lang="en-US" dirty="0">
                        <a:latin typeface="Georgia" panose="02040502050405020303" pitchFamily="18" charset="0"/>
                      </a:endParaRPr>
                    </a:p>
                  </a:txBody>
                  <a:tcPr/>
                </a:tc>
                <a:tc>
                  <a:txBody>
                    <a:bodyPr/>
                    <a:lstStyle/>
                    <a:p>
                      <a:pPr>
                        <a:lnSpc>
                          <a:spcPct val="150000"/>
                        </a:lnSpc>
                      </a:pPr>
                      <a:r>
                        <a:rPr lang="en-US" dirty="0">
                          <a:latin typeface="Georgia" panose="02040502050405020303" pitchFamily="18" charset="0"/>
                        </a:rPr>
                        <a:t>Mainly in hips, buttocks n thighs</a:t>
                      </a:r>
                    </a:p>
                  </a:txBody>
                  <a:tcPr/>
                </a:tc>
                <a:extLst>
                  <a:ext uri="{0D108BD9-81ED-4DB2-BD59-A6C34878D82A}">
                    <a16:rowId xmlns:a16="http://schemas.microsoft.com/office/drawing/2014/main" val="10001"/>
                  </a:ext>
                </a:extLst>
              </a:tr>
              <a:tr h="822230">
                <a:tc>
                  <a:txBody>
                    <a:bodyPr/>
                    <a:lstStyle/>
                    <a:p>
                      <a:pPr>
                        <a:lnSpc>
                          <a:spcPct val="150000"/>
                        </a:lnSpc>
                      </a:pPr>
                      <a:r>
                        <a:rPr lang="en-US" dirty="0">
                          <a:latin typeface="Georgia" panose="02040502050405020303" pitchFamily="18" charset="0"/>
                        </a:rPr>
                        <a:t>This fat more metabolically active so high oxygen</a:t>
                      </a:r>
                      <a:r>
                        <a:rPr lang="en-US" baseline="0" dirty="0">
                          <a:latin typeface="Georgia" panose="02040502050405020303" pitchFamily="18" charset="0"/>
                        </a:rPr>
                        <a:t> consumption</a:t>
                      </a:r>
                      <a:endParaRPr lang="en-US" dirty="0">
                        <a:latin typeface="Georgia" panose="02040502050405020303" pitchFamily="18" charset="0"/>
                      </a:endParaRPr>
                    </a:p>
                  </a:txBody>
                  <a:tcPr/>
                </a:tc>
                <a:tc>
                  <a:txBody>
                    <a:bodyPr/>
                    <a:lstStyle/>
                    <a:p>
                      <a:pPr>
                        <a:lnSpc>
                          <a:spcPct val="150000"/>
                        </a:lnSpc>
                      </a:pPr>
                      <a:r>
                        <a:rPr lang="en-US" dirty="0">
                          <a:latin typeface="Georgia" panose="02040502050405020303" pitchFamily="18" charset="0"/>
                        </a:rPr>
                        <a:t>Less oxygen consumption</a:t>
                      </a:r>
                    </a:p>
                  </a:txBody>
                  <a:tcPr/>
                </a:tc>
                <a:extLst>
                  <a:ext uri="{0D108BD9-81ED-4DB2-BD59-A6C34878D82A}">
                    <a16:rowId xmlns:a16="http://schemas.microsoft.com/office/drawing/2014/main" val="10002"/>
                  </a:ext>
                </a:extLst>
              </a:tr>
              <a:tr h="822230">
                <a:tc>
                  <a:txBody>
                    <a:bodyPr/>
                    <a:lstStyle/>
                    <a:p>
                      <a:pPr>
                        <a:lnSpc>
                          <a:spcPct val="150000"/>
                        </a:lnSpc>
                      </a:pPr>
                      <a:r>
                        <a:rPr lang="en-US" dirty="0">
                          <a:latin typeface="Georgia" panose="02040502050405020303" pitchFamily="18" charset="0"/>
                        </a:rPr>
                        <a:t>Increased incidence of cardiovascular</a:t>
                      </a:r>
                      <a:r>
                        <a:rPr lang="en-US" baseline="0" dirty="0">
                          <a:latin typeface="Georgia" panose="02040502050405020303" pitchFamily="18" charset="0"/>
                        </a:rPr>
                        <a:t> ds.</a:t>
                      </a:r>
                      <a:endParaRPr lang="en-US" dirty="0">
                        <a:latin typeface="Georgia" panose="02040502050405020303" pitchFamily="18" charset="0"/>
                      </a:endParaRPr>
                    </a:p>
                  </a:txBody>
                  <a:tcPr/>
                </a:tc>
                <a:tc>
                  <a:txBody>
                    <a:bodyPr/>
                    <a:lstStyle/>
                    <a:p>
                      <a:pPr>
                        <a:lnSpc>
                          <a:spcPct val="150000"/>
                        </a:lnSpc>
                      </a:pPr>
                      <a:r>
                        <a:rPr lang="en-US" dirty="0">
                          <a:latin typeface="Georgia" panose="02040502050405020303" pitchFamily="18" charset="0"/>
                        </a:rPr>
                        <a:t>Less associated with CVS</a:t>
                      </a:r>
                      <a:r>
                        <a:rPr lang="en-US" baseline="0" dirty="0">
                          <a:latin typeface="Georgia" panose="02040502050405020303" pitchFamily="18" charset="0"/>
                        </a:rPr>
                        <a:t> risk</a:t>
                      </a:r>
                      <a:endParaRPr lang="en-US" dirty="0">
                        <a:latin typeface="Georgia" panose="02040502050405020303" pitchFamily="18" charset="0"/>
                      </a:endParaRPr>
                    </a:p>
                  </a:txBody>
                  <a:tcPr/>
                </a:tc>
                <a:extLst>
                  <a:ext uri="{0D108BD9-81ED-4DB2-BD59-A6C34878D82A}">
                    <a16:rowId xmlns:a16="http://schemas.microsoft.com/office/drawing/2014/main" val="10003"/>
                  </a:ext>
                </a:extLst>
              </a:tr>
              <a:tr h="822230">
                <a:tc>
                  <a:txBody>
                    <a:bodyPr/>
                    <a:lstStyle/>
                    <a:p>
                      <a:pPr>
                        <a:lnSpc>
                          <a:spcPct val="150000"/>
                        </a:lnSpc>
                      </a:pPr>
                      <a:r>
                        <a:rPr lang="en-US" dirty="0">
                          <a:latin typeface="Georgia" panose="02040502050405020303" pitchFamily="18" charset="0"/>
                        </a:rPr>
                        <a:t>More common in males</a:t>
                      </a:r>
                    </a:p>
                  </a:txBody>
                  <a:tcPr/>
                </a:tc>
                <a:tc>
                  <a:txBody>
                    <a:bodyPr/>
                    <a:lstStyle/>
                    <a:p>
                      <a:pPr>
                        <a:lnSpc>
                          <a:spcPct val="150000"/>
                        </a:lnSpc>
                      </a:pPr>
                      <a:r>
                        <a:rPr lang="en-US" dirty="0">
                          <a:latin typeface="Georgia" panose="02040502050405020303" pitchFamily="18" charset="0"/>
                        </a:rPr>
                        <a:t>More</a:t>
                      </a:r>
                      <a:r>
                        <a:rPr lang="en-US" baseline="0" dirty="0">
                          <a:latin typeface="Georgia" panose="02040502050405020303" pitchFamily="18" charset="0"/>
                        </a:rPr>
                        <a:t> in females</a:t>
                      </a:r>
                      <a:endParaRPr lang="en-US" dirty="0">
                        <a:latin typeface="Georgia" panose="02040502050405020303" pitchFamily="18" charset="0"/>
                      </a:endParaRPr>
                    </a:p>
                  </a:txBody>
                  <a:tcPr/>
                </a:tc>
                <a:extLst>
                  <a:ext uri="{0D108BD9-81ED-4DB2-BD59-A6C34878D82A}">
                    <a16:rowId xmlns:a16="http://schemas.microsoft.com/office/drawing/2014/main" val="10004"/>
                  </a:ext>
                </a:extLst>
              </a:tr>
            </a:tbl>
          </a:graphicData>
        </a:graphic>
      </p:graphicFrame>
      <p:pic>
        <p:nvPicPr>
          <p:cNvPr id="4" name="Picture 4" descr="Patterns of fat distribution"/>
          <p:cNvPicPr>
            <a:picLocks noChangeAspect="1" noChangeArrowheads="1"/>
          </p:cNvPicPr>
          <p:nvPr/>
        </p:nvPicPr>
        <p:blipFill>
          <a:blip r:embed="rId2" cstate="print"/>
          <a:srcRect/>
          <a:stretch>
            <a:fillRect/>
          </a:stretch>
        </p:blipFill>
        <p:spPr bwMode="auto">
          <a:xfrm>
            <a:off x="7434618" y="2361277"/>
            <a:ext cx="3810000"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Slide Number Placeholder 6"/>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189715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0" y="2934269"/>
            <a:ext cx="12192000" cy="39237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5" name="Table 4"/>
          <p:cNvGraphicFramePr>
            <a:graphicFrameLocks noGrp="1"/>
          </p:cNvGraphicFramePr>
          <p:nvPr>
            <p:extLst>
              <p:ext uri="{D42A27DB-BD31-4B8C-83A1-F6EECF244321}">
                <p14:modId xmlns:p14="http://schemas.microsoft.com/office/powerpoint/2010/main" val="3770785561"/>
              </p:ext>
            </p:extLst>
          </p:nvPr>
        </p:nvGraphicFramePr>
        <p:xfrm>
          <a:off x="0" y="0"/>
          <a:ext cx="12192000" cy="29718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627845">
                <a:tc>
                  <a:txBody>
                    <a:bodyPr/>
                    <a:lstStyle/>
                    <a:p>
                      <a:r>
                        <a:rPr lang="en-US" dirty="0"/>
                        <a:t>Roux-en-Y gastric bypass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Biliopancreatic Diversion With Duodenal Switch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43955">
                <a:tc>
                  <a:txBody>
                    <a:bodyPr/>
                    <a:lstStyle/>
                    <a:p>
                      <a:pPr>
                        <a:buNone/>
                      </a:pPr>
                      <a:r>
                        <a:rPr lang="en-US" dirty="0"/>
                        <a:t>Involves anastomosing the proximal gastric pouch to a segment of the proximal jejunum, bypassing most of the stomach and the entire duodenum.</a:t>
                      </a:r>
                    </a:p>
                    <a:p>
                      <a:pPr>
                        <a:buNone/>
                      </a:pPr>
                      <a:r>
                        <a:rPr lang="en-US" dirty="0"/>
                        <a:t>Advantages : Reversible</a:t>
                      </a:r>
                    </a:p>
                    <a:p>
                      <a:pPr>
                        <a:buNone/>
                      </a:pPr>
                      <a:r>
                        <a:rPr lang="en-US" dirty="0"/>
                        <a:t>Disadvantages: Leak from anastomosis</a:t>
                      </a:r>
                    </a:p>
                    <a:p>
                      <a:pPr>
                        <a:buNone/>
                      </a:pPr>
                      <a:r>
                        <a:rPr lang="en-US" dirty="0"/>
                        <a:t>                        Bowel obstruction</a:t>
                      </a:r>
                    </a:p>
                    <a:p>
                      <a:pPr>
                        <a:buNone/>
                      </a:pPr>
                      <a:r>
                        <a:rPr lang="en-US" dirty="0"/>
                        <a:t>                        Vitamin B12 Deficiency, anemia</a:t>
                      </a:r>
                    </a:p>
                    <a:p>
                      <a:pPr>
                        <a:buNone/>
                      </a:pPr>
                      <a:r>
                        <a:rPr lang="en-US" dirty="0"/>
                        <a:t>                         Intestinal Stenosis, Incisional hernia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800" kern="1200" baseline="0" dirty="0">
                          <a:solidFill>
                            <a:schemeClr val="dk1"/>
                          </a:solidFill>
                          <a:latin typeface="+mn-lt"/>
                          <a:ea typeface="+mn-ea"/>
                          <a:cs typeface="+mn-cs"/>
                        </a:rPr>
                        <a:t>Includes a hemigastrectomy or sleeve gastrectomy to create a 75- to 100-mL pouch. The ileum is connected directly to the gastric pouch, completely bypassing the duodenum</a:t>
                      </a:r>
                    </a:p>
                    <a:p>
                      <a:r>
                        <a:rPr kumimoji="0" lang="en-US" sz="1800" kern="1200" baseline="0" dirty="0">
                          <a:solidFill>
                            <a:schemeClr val="dk1"/>
                          </a:solidFill>
                          <a:latin typeface="+mn-lt"/>
                          <a:ea typeface="+mn-ea"/>
                          <a:cs typeface="+mn-cs"/>
                        </a:rPr>
                        <a:t>and jejunum (alimentary limb). The distal portion of the biliopancreatic limb is then reconnected 100 cm from the ileocecal valve.</a:t>
                      </a:r>
                      <a:endParaRPr lang="en-US" dirty="0"/>
                    </a:p>
                    <a:p>
                      <a:r>
                        <a:rPr lang="en-US" dirty="0"/>
                        <a:t>Disadvantages: Gallstones &amp; various deficiencies.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48F63A3B-78C7-47BE-AE5E-E10140E04643}" type="slidenum">
              <a:rPr lang="en-US" smtClean="0"/>
              <a:pPr/>
              <a:t>30</a:t>
            </a:fld>
            <a:endParaRPr lang="en-US" dirty="0"/>
          </a:p>
        </p:txBody>
      </p:sp>
    </p:spTree>
    <p:extLst>
      <p:ext uri="{BB962C8B-B14F-4D97-AF65-F5344CB8AC3E}">
        <p14:creationId xmlns:p14="http://schemas.microsoft.com/office/powerpoint/2010/main" val="1336742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lnSpc>
                <a:spcPct val="160000"/>
              </a:lnSpc>
            </a:pPr>
            <a:r>
              <a:rPr lang="en-US" dirty="0">
                <a:latin typeface="Georgia" panose="02040502050405020303" pitchFamily="18" charset="0"/>
              </a:rPr>
              <a:t>A  new procedure under investigation  is an implantable gastric stimulator. </a:t>
            </a:r>
          </a:p>
          <a:p>
            <a:pPr>
              <a:lnSpc>
                <a:spcPct val="160000"/>
              </a:lnSpc>
            </a:pPr>
            <a:r>
              <a:rPr lang="en-IN" dirty="0">
                <a:latin typeface="Georgia" panose="02040502050405020303" pitchFamily="18" charset="0"/>
              </a:rPr>
              <a:t>They are subcutaneously placed, cardiac pacemaker–like devices that stimulate regions along the lesser curvature of the stomach.</a:t>
            </a:r>
          </a:p>
          <a:p>
            <a:pPr>
              <a:lnSpc>
                <a:spcPct val="160000"/>
              </a:lnSpc>
            </a:pPr>
            <a:r>
              <a:rPr lang="en-IN" dirty="0">
                <a:latin typeface="Georgia" panose="02040502050405020303" pitchFamily="18" charset="0"/>
              </a:rPr>
              <a:t>Electrical impulses stimulate smooth muscles of the stomach to stop peristalsis so that the patient feels full.</a:t>
            </a:r>
          </a:p>
          <a:p>
            <a:pPr>
              <a:lnSpc>
                <a:spcPct val="160000"/>
              </a:lnSpc>
            </a:pPr>
            <a:r>
              <a:rPr lang="en-IN" dirty="0">
                <a:latin typeface="Georgia" panose="02040502050405020303" pitchFamily="18" charset="0"/>
              </a:rPr>
              <a:t>Implications of this procedure for </a:t>
            </a:r>
            <a:r>
              <a:rPr lang="en-IN" dirty="0" err="1">
                <a:latin typeface="Georgia" panose="02040502050405020303" pitchFamily="18" charset="0"/>
              </a:rPr>
              <a:t>anesthesiologist</a:t>
            </a:r>
            <a:r>
              <a:rPr lang="en-IN" dirty="0">
                <a:latin typeface="Georgia" panose="02040502050405020303" pitchFamily="18" charset="0"/>
              </a:rPr>
              <a:t> include possible lead dislodgement from violent stomach contractions due to postop nausea and vomiting. It can also cause artefacts in ECG monitoring.</a:t>
            </a:r>
            <a:endParaRPr lang="en-US"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31</a:t>
            </a:fld>
            <a:endParaRPr lang="en-US" dirty="0"/>
          </a:p>
        </p:txBody>
      </p:sp>
    </p:spTree>
    <p:extLst>
      <p:ext uri="{BB962C8B-B14F-4D97-AF65-F5344CB8AC3E}">
        <p14:creationId xmlns:p14="http://schemas.microsoft.com/office/powerpoint/2010/main" val="1682250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eorgia" panose="02040502050405020303" pitchFamily="18" charset="0"/>
              </a:rPr>
              <a:t>Contraindications for Surgery</a:t>
            </a:r>
            <a:br>
              <a:rPr lang="en-US" sz="3200" b="1" dirty="0">
                <a:latin typeface="Georgia" panose="02040502050405020303" pitchFamily="18" charset="0"/>
              </a:rPr>
            </a:br>
            <a:endParaRPr lang="en-US" sz="3200" b="1" dirty="0">
              <a:latin typeface="Georgia" panose="02040502050405020303" pitchFamily="18" charset="0"/>
            </a:endParaRPr>
          </a:p>
        </p:txBody>
      </p:sp>
      <p:sp>
        <p:nvSpPr>
          <p:cNvPr id="3" name="Content Placeholder 2"/>
          <p:cNvSpPr>
            <a:spLocks noGrp="1"/>
          </p:cNvSpPr>
          <p:nvPr>
            <p:ph idx="1"/>
          </p:nvPr>
        </p:nvSpPr>
        <p:spPr>
          <a:xfrm>
            <a:off x="838200" y="1392072"/>
            <a:ext cx="10515600" cy="4784891"/>
          </a:xfrm>
        </p:spPr>
        <p:txBody>
          <a:bodyPr>
            <a:normAutofit fontScale="70000" lnSpcReduction="20000"/>
          </a:bodyPr>
          <a:lstStyle/>
          <a:p>
            <a:pPr>
              <a:lnSpc>
                <a:spcPct val="160000"/>
              </a:lnSpc>
            </a:pPr>
            <a:r>
              <a:rPr lang="en-US" dirty="0">
                <a:latin typeface="Georgia" panose="02040502050405020303" pitchFamily="18" charset="0"/>
              </a:rPr>
              <a:t>Unreasonable surgical risk</a:t>
            </a:r>
          </a:p>
          <a:p>
            <a:pPr>
              <a:lnSpc>
                <a:spcPct val="160000"/>
              </a:lnSpc>
            </a:pPr>
            <a:r>
              <a:rPr lang="en-US" dirty="0">
                <a:latin typeface="Georgia" panose="02040502050405020303" pitchFamily="18" charset="0"/>
              </a:rPr>
              <a:t>Untreated hypothyroidism</a:t>
            </a:r>
          </a:p>
          <a:p>
            <a:pPr>
              <a:lnSpc>
                <a:spcPct val="160000"/>
              </a:lnSpc>
            </a:pPr>
            <a:r>
              <a:rPr lang="en-US" dirty="0">
                <a:latin typeface="Georgia" panose="02040502050405020303" pitchFamily="18" charset="0"/>
              </a:rPr>
              <a:t>Gastrointestinal inflammatory disease (e.g., ulcers, </a:t>
            </a:r>
            <a:r>
              <a:rPr lang="en-US" dirty="0" err="1">
                <a:latin typeface="Georgia" panose="02040502050405020303" pitchFamily="18" charset="0"/>
              </a:rPr>
              <a:t>Crohn</a:t>
            </a:r>
            <a:r>
              <a:rPr lang="en-US" dirty="0">
                <a:latin typeface="Georgia" panose="02040502050405020303" pitchFamily="18" charset="0"/>
              </a:rPr>
              <a:t> disease, ulcerative colitis)</a:t>
            </a:r>
          </a:p>
          <a:p>
            <a:pPr>
              <a:lnSpc>
                <a:spcPct val="160000"/>
              </a:lnSpc>
            </a:pPr>
            <a:r>
              <a:rPr lang="en-US" dirty="0">
                <a:latin typeface="Georgia" panose="02040502050405020303" pitchFamily="18" charset="0"/>
              </a:rPr>
              <a:t>Severe cardiopulmonary disease</a:t>
            </a:r>
          </a:p>
          <a:p>
            <a:pPr>
              <a:lnSpc>
                <a:spcPct val="160000"/>
              </a:lnSpc>
            </a:pPr>
            <a:r>
              <a:rPr lang="en-US" dirty="0">
                <a:latin typeface="Georgia" panose="02040502050405020303" pitchFamily="18" charset="0"/>
              </a:rPr>
              <a:t>Pain intolerance to implantable devices</a:t>
            </a:r>
          </a:p>
          <a:p>
            <a:pPr>
              <a:lnSpc>
                <a:spcPct val="160000"/>
              </a:lnSpc>
            </a:pPr>
            <a:r>
              <a:rPr lang="en-US" dirty="0">
                <a:latin typeface="Georgia" panose="02040502050405020303" pitchFamily="18" charset="0"/>
              </a:rPr>
              <a:t>Alcohol and/or drug addiction</a:t>
            </a:r>
          </a:p>
          <a:p>
            <a:pPr>
              <a:lnSpc>
                <a:spcPct val="160000"/>
              </a:lnSpc>
            </a:pPr>
            <a:r>
              <a:rPr lang="en-US" dirty="0">
                <a:latin typeface="Georgia" panose="02040502050405020303" pitchFamily="18" charset="0"/>
              </a:rPr>
              <a:t>Severe cognitive disabilities</a:t>
            </a:r>
          </a:p>
          <a:p>
            <a:pPr>
              <a:lnSpc>
                <a:spcPct val="160000"/>
              </a:lnSpc>
            </a:pPr>
            <a:r>
              <a:rPr lang="en-US" dirty="0">
                <a:latin typeface="Georgia" panose="02040502050405020303" pitchFamily="18" charset="0"/>
              </a:rPr>
              <a:t>Allergy to silicone</a:t>
            </a:r>
          </a:p>
        </p:txBody>
      </p:sp>
      <p:sp>
        <p:nvSpPr>
          <p:cNvPr id="4" name="Slide Number Placeholder 3"/>
          <p:cNvSpPr>
            <a:spLocks noGrp="1"/>
          </p:cNvSpPr>
          <p:nvPr>
            <p:ph type="sldNum" sz="quarter" idx="12"/>
          </p:nvPr>
        </p:nvSpPr>
        <p:spPr/>
        <p:txBody>
          <a:bodyPr/>
          <a:lstStyle/>
          <a:p>
            <a:fld id="{48F63A3B-78C7-47BE-AE5E-E10140E04643}" type="slidenum">
              <a:rPr lang="en-US" smtClean="0"/>
              <a:pPr/>
              <a:t>32</a:t>
            </a:fld>
            <a:endParaRPr lang="en-US" dirty="0"/>
          </a:p>
        </p:txBody>
      </p:sp>
    </p:spTree>
    <p:extLst>
      <p:ext uri="{BB962C8B-B14F-4D97-AF65-F5344CB8AC3E}">
        <p14:creationId xmlns:p14="http://schemas.microsoft.com/office/powerpoint/2010/main" val="1550262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3" y="331538"/>
            <a:ext cx="10515600" cy="1325563"/>
          </a:xfrm>
        </p:spPr>
        <p:txBody>
          <a:bodyPr>
            <a:normAutofit/>
          </a:bodyPr>
          <a:lstStyle/>
          <a:p>
            <a:r>
              <a:rPr lang="en-US" sz="3200" b="1" u="sng" dirty="0">
                <a:latin typeface="Georgia" panose="02040502050405020303" pitchFamily="18" charset="0"/>
              </a:rPr>
              <a:t> Obesity Surgery–Mortality Risk Score </a:t>
            </a:r>
            <a:br>
              <a:rPr lang="en-US" sz="3200" b="1" dirty="0">
                <a:latin typeface="Georgia" panose="02040502050405020303" pitchFamily="18" charset="0"/>
              </a:rPr>
            </a:br>
            <a:endParaRPr lang="en-US" sz="3200" b="1" u="sng" dirty="0">
              <a:latin typeface="Georgia" panose="02040502050405020303" pitchFamily="18" charset="0"/>
            </a:endParaRPr>
          </a:p>
        </p:txBody>
      </p:sp>
      <p:sp>
        <p:nvSpPr>
          <p:cNvPr id="3" name="Content Placeholder 2"/>
          <p:cNvSpPr>
            <a:spLocks noGrp="1"/>
          </p:cNvSpPr>
          <p:nvPr>
            <p:ph idx="1"/>
          </p:nvPr>
        </p:nvSpPr>
        <p:spPr>
          <a:xfrm>
            <a:off x="218363" y="1173707"/>
            <a:ext cx="11818961" cy="5003256"/>
          </a:xfrm>
        </p:spPr>
        <p:txBody>
          <a:bodyPr>
            <a:normAutofit/>
          </a:bodyPr>
          <a:lstStyle/>
          <a:p>
            <a:pPr>
              <a:lnSpc>
                <a:spcPct val="150000"/>
              </a:lnSpc>
            </a:pPr>
            <a:r>
              <a:rPr lang="en-US" sz="2000" dirty="0">
                <a:latin typeface="Georgia" panose="02040502050405020303" pitchFamily="18" charset="0"/>
              </a:rPr>
              <a:t>To predict the risk of mortality in patients undergoing bariatric surgery.</a:t>
            </a:r>
          </a:p>
          <a:p>
            <a:pPr>
              <a:lnSpc>
                <a:spcPct val="150000"/>
              </a:lnSpc>
            </a:pPr>
            <a:r>
              <a:rPr lang="en-US" sz="2000" dirty="0">
                <a:latin typeface="Georgia" panose="02040502050405020303" pitchFamily="18" charset="0"/>
              </a:rPr>
              <a:t> One point is assigned to each of 5 preoperative variables:</a:t>
            </a:r>
          </a:p>
          <a:p>
            <a:pPr lvl="1">
              <a:lnSpc>
                <a:spcPct val="150000"/>
              </a:lnSpc>
              <a:buNone/>
            </a:pPr>
            <a:r>
              <a:rPr lang="en-US" sz="2000" dirty="0">
                <a:latin typeface="Georgia" panose="02040502050405020303" pitchFamily="18" charset="0"/>
              </a:rPr>
              <a:t> 1. </a:t>
            </a:r>
            <a:r>
              <a:rPr lang="en-US" sz="1800" dirty="0">
                <a:latin typeface="Georgia" panose="02040502050405020303" pitchFamily="18" charset="0"/>
              </a:rPr>
              <a:t>BMI 50 kg/m2 or more</a:t>
            </a:r>
          </a:p>
          <a:p>
            <a:pPr lvl="1">
              <a:lnSpc>
                <a:spcPct val="150000"/>
              </a:lnSpc>
              <a:buNone/>
            </a:pPr>
            <a:r>
              <a:rPr lang="en-US" sz="1800" dirty="0">
                <a:latin typeface="Georgia" panose="02040502050405020303" pitchFamily="18" charset="0"/>
              </a:rPr>
              <a:t> 2. Male gender</a:t>
            </a:r>
          </a:p>
          <a:p>
            <a:pPr lvl="1">
              <a:lnSpc>
                <a:spcPct val="150000"/>
              </a:lnSpc>
              <a:buNone/>
            </a:pPr>
            <a:r>
              <a:rPr lang="en-US" sz="1800" dirty="0">
                <a:latin typeface="Georgia" panose="02040502050405020303" pitchFamily="18" charset="0"/>
              </a:rPr>
              <a:t> 3. Hypertension</a:t>
            </a:r>
          </a:p>
          <a:p>
            <a:pPr lvl="1">
              <a:lnSpc>
                <a:spcPct val="150000"/>
              </a:lnSpc>
              <a:buNone/>
            </a:pPr>
            <a:r>
              <a:rPr lang="en-US" sz="1800" dirty="0">
                <a:latin typeface="Georgia" panose="02040502050405020303" pitchFamily="18" charset="0"/>
              </a:rPr>
              <a:t> 4. Risk for pulmonary embolism (history of venous thromboembolism, pulmonary hypertension, and/or obesity hypoventilation, presence of vena </a:t>
            </a:r>
            <a:r>
              <a:rPr lang="en-US" sz="1800" dirty="0" err="1">
                <a:latin typeface="Georgia" panose="02040502050405020303" pitchFamily="18" charset="0"/>
              </a:rPr>
              <a:t>caval</a:t>
            </a:r>
            <a:r>
              <a:rPr lang="en-US" sz="1800" dirty="0">
                <a:latin typeface="Georgia" panose="02040502050405020303" pitchFamily="18" charset="0"/>
              </a:rPr>
              <a:t> filter)</a:t>
            </a:r>
          </a:p>
          <a:p>
            <a:pPr lvl="1">
              <a:lnSpc>
                <a:spcPct val="150000"/>
              </a:lnSpc>
              <a:buNone/>
            </a:pPr>
            <a:r>
              <a:rPr lang="en-US" sz="1800" dirty="0">
                <a:latin typeface="Georgia" panose="02040502050405020303" pitchFamily="18" charset="0"/>
              </a:rPr>
              <a:t> 5. Older than 45 years</a:t>
            </a:r>
          </a:p>
          <a:p>
            <a:pPr>
              <a:lnSpc>
                <a:spcPct val="150000"/>
              </a:lnSpc>
              <a:buNone/>
            </a:pPr>
            <a:endParaRPr lang="en-US" sz="2000" dirty="0">
              <a:latin typeface="Georgia" panose="020405020504050203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91383565"/>
              </p:ext>
            </p:extLst>
          </p:nvPr>
        </p:nvGraphicFramePr>
        <p:xfrm>
          <a:off x="3361899" y="4750133"/>
          <a:ext cx="7620000" cy="1835762"/>
        </p:xfrm>
        <a:graphic>
          <a:graphicData uri="http://schemas.openxmlformats.org/drawingml/2006/table">
            <a:tbl>
              <a:tblPr firstRow="1" bandRow="1">
                <a:tableStyleId>{5C22544A-7EE6-4342-B048-85BDC9FD1C3A}</a:tableStyleId>
              </a:tblPr>
              <a:tblGrid>
                <a:gridCol w="1573694">
                  <a:extLst>
                    <a:ext uri="{9D8B030D-6E8A-4147-A177-3AD203B41FA5}">
                      <a16:colId xmlns:a16="http://schemas.microsoft.com/office/drawing/2014/main" val="20000"/>
                    </a:ext>
                  </a:extLst>
                </a:gridCol>
                <a:gridCol w="3837610">
                  <a:extLst>
                    <a:ext uri="{9D8B030D-6E8A-4147-A177-3AD203B41FA5}">
                      <a16:colId xmlns:a16="http://schemas.microsoft.com/office/drawing/2014/main" val="20001"/>
                    </a:ext>
                  </a:extLst>
                </a:gridCol>
                <a:gridCol w="2208696">
                  <a:extLst>
                    <a:ext uri="{9D8B030D-6E8A-4147-A177-3AD203B41FA5}">
                      <a16:colId xmlns:a16="http://schemas.microsoft.com/office/drawing/2014/main" val="20002"/>
                    </a:ext>
                  </a:extLst>
                </a:gridCol>
              </a:tblGrid>
              <a:tr h="738482">
                <a:tc>
                  <a:txBody>
                    <a:bodyPr/>
                    <a:lstStyle/>
                    <a:p>
                      <a:r>
                        <a:rPr lang="en-US" dirty="0"/>
                        <a:t>Score </a:t>
                      </a:r>
                    </a:p>
                  </a:txBody>
                  <a:tcPr/>
                </a:tc>
                <a:tc>
                  <a:txBody>
                    <a:bodyPr/>
                    <a:lstStyle/>
                    <a:p>
                      <a:r>
                        <a:rPr lang="en-US" dirty="0"/>
                        <a:t>Category </a:t>
                      </a:r>
                    </a:p>
                  </a:txBody>
                  <a:tcPr/>
                </a:tc>
                <a:tc>
                  <a:txBody>
                    <a:bodyPr/>
                    <a:lstStyle/>
                    <a:p>
                      <a:r>
                        <a:rPr lang="en-US" dirty="0"/>
                        <a:t>Mortality </a:t>
                      </a:r>
                    </a:p>
                  </a:txBody>
                  <a:tcPr/>
                </a:tc>
                <a:extLst>
                  <a:ext uri="{0D108BD9-81ED-4DB2-BD59-A6C34878D82A}">
                    <a16:rowId xmlns:a16="http://schemas.microsoft.com/office/drawing/2014/main" val="10000"/>
                  </a:ext>
                </a:extLst>
              </a:tr>
              <a:tr h="350833">
                <a:tc>
                  <a:txBody>
                    <a:bodyPr/>
                    <a:lstStyle/>
                    <a:p>
                      <a:r>
                        <a:rPr lang="en-US" dirty="0"/>
                        <a:t>0 or</a:t>
                      </a:r>
                      <a:r>
                        <a:rPr lang="en-US" baseline="0" dirty="0"/>
                        <a:t> 1</a:t>
                      </a:r>
                      <a:endParaRPr lang="en-US" dirty="0"/>
                    </a:p>
                  </a:txBody>
                  <a:tcPr/>
                </a:tc>
                <a:tc>
                  <a:txBody>
                    <a:bodyPr/>
                    <a:lstStyle/>
                    <a:p>
                      <a:r>
                        <a:rPr lang="en-US" dirty="0"/>
                        <a:t>A or </a:t>
                      </a:r>
                      <a:r>
                        <a:rPr lang="en-US" baseline="0" dirty="0"/>
                        <a:t>Low Risk</a:t>
                      </a:r>
                      <a:endParaRPr lang="en-US" dirty="0"/>
                    </a:p>
                  </a:txBody>
                  <a:tcPr/>
                </a:tc>
                <a:tc>
                  <a:txBody>
                    <a:bodyPr/>
                    <a:lstStyle/>
                    <a:p>
                      <a:r>
                        <a:rPr lang="en-US" dirty="0"/>
                        <a:t>0.2%-0.3%</a:t>
                      </a:r>
                    </a:p>
                  </a:txBody>
                  <a:tcPr/>
                </a:tc>
                <a:extLst>
                  <a:ext uri="{0D108BD9-81ED-4DB2-BD59-A6C34878D82A}">
                    <a16:rowId xmlns:a16="http://schemas.microsoft.com/office/drawing/2014/main" val="10001"/>
                  </a:ext>
                </a:extLst>
              </a:tr>
              <a:tr h="350833">
                <a:tc>
                  <a:txBody>
                    <a:bodyPr/>
                    <a:lstStyle/>
                    <a:p>
                      <a:r>
                        <a:rPr lang="en-US" dirty="0"/>
                        <a:t>2 or 3</a:t>
                      </a:r>
                    </a:p>
                  </a:txBody>
                  <a:tcPr/>
                </a:tc>
                <a:tc>
                  <a:txBody>
                    <a:bodyPr/>
                    <a:lstStyle/>
                    <a:p>
                      <a:r>
                        <a:rPr lang="en-US" dirty="0"/>
                        <a:t>B or Intermediate risk</a:t>
                      </a:r>
                    </a:p>
                  </a:txBody>
                  <a:tcPr/>
                </a:tc>
                <a:tc>
                  <a:txBody>
                    <a:bodyPr/>
                    <a:lstStyle/>
                    <a:p>
                      <a:r>
                        <a:rPr lang="en-US" dirty="0"/>
                        <a:t>1.1%</a:t>
                      </a:r>
                      <a:r>
                        <a:rPr lang="en-US" baseline="0" dirty="0"/>
                        <a:t> - 1.5%</a:t>
                      </a:r>
                      <a:endParaRPr lang="en-US" dirty="0"/>
                    </a:p>
                  </a:txBody>
                  <a:tcPr/>
                </a:tc>
                <a:extLst>
                  <a:ext uri="{0D108BD9-81ED-4DB2-BD59-A6C34878D82A}">
                    <a16:rowId xmlns:a16="http://schemas.microsoft.com/office/drawing/2014/main" val="10002"/>
                  </a:ext>
                </a:extLst>
              </a:tr>
              <a:tr h="350833">
                <a:tc>
                  <a:txBody>
                    <a:bodyPr/>
                    <a:lstStyle/>
                    <a:p>
                      <a:r>
                        <a:rPr lang="en-US" dirty="0"/>
                        <a:t>4 or 5</a:t>
                      </a:r>
                    </a:p>
                  </a:txBody>
                  <a:tcPr/>
                </a:tc>
                <a:tc>
                  <a:txBody>
                    <a:bodyPr/>
                    <a:lstStyle/>
                    <a:p>
                      <a:r>
                        <a:rPr lang="en-US" dirty="0"/>
                        <a:t>C or High risk</a:t>
                      </a:r>
                    </a:p>
                  </a:txBody>
                  <a:tcPr/>
                </a:tc>
                <a:tc>
                  <a:txBody>
                    <a:bodyPr/>
                    <a:lstStyle/>
                    <a:p>
                      <a:r>
                        <a:rPr lang="en-US" dirty="0"/>
                        <a:t> 2.4%-3.0%</a:t>
                      </a:r>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48F63A3B-78C7-47BE-AE5E-E10140E04643}" type="slidenum">
              <a:rPr lang="en-US" smtClean="0"/>
              <a:pPr/>
              <a:t>33</a:t>
            </a:fld>
            <a:endParaRPr lang="en-US" dirty="0"/>
          </a:p>
        </p:txBody>
      </p:sp>
    </p:spTree>
    <p:extLst>
      <p:ext uri="{BB962C8B-B14F-4D97-AF65-F5344CB8AC3E}">
        <p14:creationId xmlns:p14="http://schemas.microsoft.com/office/powerpoint/2010/main" val="2259484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034" y="2453233"/>
            <a:ext cx="10515600" cy="1325563"/>
          </a:xfrm>
        </p:spPr>
        <p:txBody>
          <a:bodyPr/>
          <a:lstStyle/>
          <a:p>
            <a:r>
              <a:rPr lang="en-US" b="1" dirty="0">
                <a:latin typeface="Georgia" panose="02040502050405020303" pitchFamily="18" charset="0"/>
              </a:rPr>
              <a:t>Anesthetic Management</a:t>
            </a:r>
          </a:p>
        </p:txBody>
      </p:sp>
      <p:sp>
        <p:nvSpPr>
          <p:cNvPr id="3" name="Slide Number Placeholder 2"/>
          <p:cNvSpPr>
            <a:spLocks noGrp="1"/>
          </p:cNvSpPr>
          <p:nvPr>
            <p:ph type="sldNum" sz="quarter" idx="12"/>
          </p:nvPr>
        </p:nvSpPr>
        <p:spPr/>
        <p:txBody>
          <a:bodyPr/>
          <a:lstStyle/>
          <a:p>
            <a:fld id="{48F63A3B-78C7-47BE-AE5E-E10140E04643}" type="slidenum">
              <a:rPr lang="en-US" smtClean="0"/>
              <a:pPr/>
              <a:t>34</a:t>
            </a:fld>
            <a:endParaRPr lang="en-US" dirty="0"/>
          </a:p>
        </p:txBody>
      </p:sp>
    </p:spTree>
    <p:extLst>
      <p:ext uri="{BB962C8B-B14F-4D97-AF65-F5344CB8AC3E}">
        <p14:creationId xmlns:p14="http://schemas.microsoft.com/office/powerpoint/2010/main" val="18309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normAutofit/>
          </a:bodyPr>
          <a:lstStyle/>
          <a:p>
            <a:pPr eaLnBrk="1" hangingPunct="1"/>
            <a:r>
              <a:rPr lang="en-IN" altLang="en-US" sz="3600" b="1" dirty="0">
                <a:effectLst/>
                <a:latin typeface="Georgia" panose="02040502050405020303" pitchFamily="18" charset="0"/>
              </a:rPr>
              <a:t>Preoperative Assessment</a:t>
            </a:r>
          </a:p>
        </p:txBody>
      </p:sp>
      <p:sp>
        <p:nvSpPr>
          <p:cNvPr id="49155" name="Rectangle 3"/>
          <p:cNvSpPr>
            <a:spLocks noGrp="1" noChangeArrowheads="1"/>
          </p:cNvSpPr>
          <p:nvPr>
            <p:ph type="body" idx="1"/>
          </p:nvPr>
        </p:nvSpPr>
        <p:spPr/>
        <p:txBody>
          <a:bodyPr>
            <a:normAutofit fontScale="92500" lnSpcReduction="20000"/>
          </a:bodyPr>
          <a:lstStyle/>
          <a:p>
            <a:pPr eaLnBrk="1" hangingPunct="1">
              <a:lnSpc>
                <a:spcPct val="150000"/>
              </a:lnSpc>
            </a:pPr>
            <a:r>
              <a:rPr lang="en-IN" altLang="en-US" sz="2400" dirty="0">
                <a:effectLst/>
                <a:latin typeface="Georgia" panose="02040502050405020303" pitchFamily="18" charset="0"/>
              </a:rPr>
              <a:t>Many morbidly obese patients have limited mobility and may therefore </a:t>
            </a:r>
            <a:r>
              <a:rPr lang="en-IN" altLang="en-US" sz="2400" b="1" dirty="0">
                <a:latin typeface="Georgia" panose="02040502050405020303" pitchFamily="18" charset="0"/>
              </a:rPr>
              <a:t>appear relatively asymptomatic!!!</a:t>
            </a:r>
          </a:p>
          <a:p>
            <a:pPr eaLnBrk="1" hangingPunct="1">
              <a:lnSpc>
                <a:spcPct val="150000"/>
              </a:lnSpc>
              <a:buFont typeface="Wingdings" panose="05000000000000000000" pitchFamily="2" charset="2"/>
              <a:buNone/>
            </a:pPr>
            <a:r>
              <a:rPr lang="en-IN" altLang="en-US" sz="2400" dirty="0">
                <a:effectLst/>
                <a:latin typeface="Georgia" panose="02040502050405020303" pitchFamily="18" charset="0"/>
              </a:rPr>
              <a:t>              despite having significant cardio-respiratory dysfunction</a:t>
            </a:r>
          </a:p>
          <a:p>
            <a:pPr>
              <a:lnSpc>
                <a:spcPct val="150000"/>
              </a:lnSpc>
            </a:pPr>
            <a:r>
              <a:rPr lang="en-IN" altLang="en-US" sz="2400" dirty="0">
                <a:latin typeface="Georgia" panose="02040502050405020303" pitchFamily="18" charset="0"/>
              </a:rPr>
              <a:t>Focus on issues peculiar to the obese patient including evaluation of cardiorespiratory system and the airway.</a:t>
            </a:r>
          </a:p>
          <a:p>
            <a:pPr>
              <a:lnSpc>
                <a:spcPct val="150000"/>
              </a:lnSpc>
            </a:pPr>
            <a:r>
              <a:rPr lang="en-IN" altLang="en-US" sz="2400" dirty="0">
                <a:effectLst/>
                <a:latin typeface="Georgia" panose="02040502050405020303" pitchFamily="18" charset="0"/>
              </a:rPr>
              <a:t>Detailed history with previous </a:t>
            </a:r>
            <a:r>
              <a:rPr lang="en-IN" altLang="en-US" sz="2400" dirty="0" err="1">
                <a:effectLst/>
                <a:latin typeface="Georgia" panose="02040502050405020303" pitchFamily="18" charset="0"/>
              </a:rPr>
              <a:t>anesthetic</a:t>
            </a:r>
            <a:r>
              <a:rPr lang="en-IN" altLang="en-US" sz="2400" dirty="0">
                <a:effectLst/>
                <a:latin typeface="Georgia" panose="02040502050405020303" pitchFamily="18" charset="0"/>
              </a:rPr>
              <a:t> experiences and, if possible, records should be carefully recorded. </a:t>
            </a:r>
          </a:p>
          <a:p>
            <a:pPr>
              <a:lnSpc>
                <a:spcPct val="150000"/>
              </a:lnSpc>
            </a:pPr>
            <a:r>
              <a:rPr lang="en-IN" altLang="en-US" sz="2400" dirty="0">
                <a:latin typeface="Georgia" panose="02040502050405020303" pitchFamily="18" charset="0"/>
              </a:rPr>
              <a:t>Wt., </a:t>
            </a:r>
            <a:r>
              <a:rPr lang="en-IN" altLang="en-US" sz="2400" dirty="0" err="1">
                <a:latin typeface="Georgia" panose="02040502050405020303" pitchFamily="18" charset="0"/>
              </a:rPr>
              <a:t>Ht</a:t>
            </a:r>
            <a:r>
              <a:rPr lang="en-IN" altLang="en-US" sz="2400" dirty="0">
                <a:latin typeface="Georgia" panose="02040502050405020303" pitchFamily="18" charset="0"/>
              </a:rPr>
              <a:t>.,BMI recorded in PAC chart.</a:t>
            </a:r>
            <a:endParaRPr lang="en-IN" altLang="en-US" sz="2400" dirty="0">
              <a:effectLst/>
              <a:latin typeface="Georgia" panose="02040502050405020303" pitchFamily="18"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pPr/>
              <a:t>35</a:t>
            </a:fld>
            <a:endParaRPr lang="en-US" dirty="0"/>
          </a:p>
        </p:txBody>
      </p:sp>
    </p:spTree>
    <p:extLst>
      <p:ext uri="{BB962C8B-B14F-4D97-AF65-F5344CB8AC3E}">
        <p14:creationId xmlns:p14="http://schemas.microsoft.com/office/powerpoint/2010/main" val="2620862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a:latin typeface="Georgia" panose="02040502050405020303" pitchFamily="18" charset="0"/>
              </a:rPr>
              <a:t>Preoperative considerations</a:t>
            </a:r>
            <a:endParaRPr lang="en-IN" sz="3200" b="1" dirty="0">
              <a:latin typeface="Georgia" panose="02040502050405020303" pitchFamily="18" charset="0"/>
            </a:endParaRPr>
          </a:p>
        </p:txBody>
      </p:sp>
      <p:sp>
        <p:nvSpPr>
          <p:cNvPr id="6" name="Content Placeholder 5"/>
          <p:cNvSpPr>
            <a:spLocks noGrp="1"/>
          </p:cNvSpPr>
          <p:nvPr>
            <p:ph idx="1"/>
          </p:nvPr>
        </p:nvSpPr>
        <p:spPr>
          <a:xfrm>
            <a:off x="286603" y="1419367"/>
            <a:ext cx="11614245" cy="5302108"/>
          </a:xfrm>
        </p:spPr>
        <p:txBody>
          <a:bodyPr>
            <a:normAutofit fontScale="85000" lnSpcReduction="20000"/>
          </a:bodyPr>
          <a:lstStyle/>
          <a:p>
            <a:pPr>
              <a:lnSpc>
                <a:spcPct val="160000"/>
              </a:lnSpc>
            </a:pPr>
            <a:r>
              <a:rPr lang="en-US" dirty="0">
                <a:latin typeface="Georgia" panose="02040502050405020303" pitchFamily="18" charset="0"/>
              </a:rPr>
              <a:t>PAC:-</a:t>
            </a:r>
          </a:p>
          <a:p>
            <a:pPr lvl="1">
              <a:lnSpc>
                <a:spcPct val="160000"/>
              </a:lnSpc>
            </a:pPr>
            <a:r>
              <a:rPr lang="en-US" dirty="0">
                <a:latin typeface="Georgia" panose="02040502050405020303" pitchFamily="18" charset="0"/>
              </a:rPr>
              <a:t>Look for HTN/DM/CCF/IHD/pulmonary HTN/OSA</a:t>
            </a:r>
          </a:p>
          <a:p>
            <a:pPr lvl="2">
              <a:lnSpc>
                <a:spcPct val="160000"/>
              </a:lnSpc>
            </a:pPr>
            <a:r>
              <a:rPr lang="en-US" dirty="0">
                <a:latin typeface="Georgia" panose="02040502050405020303" pitchFamily="18" charset="0"/>
              </a:rPr>
              <a:t>AHI &gt;30 </a:t>
            </a:r>
            <a:r>
              <a:rPr lang="en-IN" dirty="0">
                <a:latin typeface="Georgia" panose="02040502050405020303" pitchFamily="18" charset="0"/>
              </a:rPr>
              <a:t>implies severe sleep </a:t>
            </a:r>
            <a:r>
              <a:rPr lang="en-IN" dirty="0" err="1">
                <a:latin typeface="Georgia" panose="02040502050405020303" pitchFamily="18" charset="0"/>
              </a:rPr>
              <a:t>apnea</a:t>
            </a:r>
            <a:r>
              <a:rPr lang="en-IN" dirty="0">
                <a:latin typeface="Georgia" panose="02040502050405020303" pitchFamily="18" charset="0"/>
              </a:rPr>
              <a:t>, A warning sign and a predictor for rapid and severe desaturation at induction. </a:t>
            </a:r>
          </a:p>
          <a:p>
            <a:pPr lvl="2">
              <a:lnSpc>
                <a:spcPct val="160000"/>
              </a:lnSpc>
            </a:pPr>
            <a:r>
              <a:rPr lang="en-IN" dirty="0">
                <a:latin typeface="Georgia" panose="02040502050405020303" pitchFamily="18" charset="0"/>
              </a:rPr>
              <a:t>CPAP &gt; 10 imply a patient with the potential for difficult mask ventilation.</a:t>
            </a:r>
            <a:endParaRPr lang="en-US" dirty="0">
              <a:latin typeface="Georgia" panose="02040502050405020303" pitchFamily="18" charset="0"/>
            </a:endParaRPr>
          </a:p>
          <a:p>
            <a:pPr lvl="1">
              <a:lnSpc>
                <a:spcPct val="160000"/>
              </a:lnSpc>
            </a:pPr>
            <a:r>
              <a:rPr lang="en-US" dirty="0">
                <a:latin typeface="Georgia" panose="02040502050405020303" pitchFamily="18" charset="0"/>
              </a:rPr>
              <a:t>Symptoms of acid reflux, coughing, inability to lie flat without coughing, or heartburn--- GERD</a:t>
            </a:r>
          </a:p>
          <a:p>
            <a:pPr>
              <a:lnSpc>
                <a:spcPct val="160000"/>
              </a:lnSpc>
            </a:pPr>
            <a:r>
              <a:rPr lang="en-US" b="1" dirty="0">
                <a:latin typeface="Georgia" panose="02040502050405020303" pitchFamily="18" charset="0"/>
              </a:rPr>
              <a:t>STOP BANG: Sleep Apnea questionnaire </a:t>
            </a:r>
            <a:r>
              <a:rPr lang="en-US" sz="1400" dirty="0">
                <a:latin typeface="Georgia" panose="02040502050405020303" pitchFamily="18" charset="0"/>
              </a:rPr>
              <a:t>(</a:t>
            </a:r>
            <a:r>
              <a:rPr lang="en-IN" sz="1400" dirty="0">
                <a:latin typeface="Georgia" panose="02040502050405020303" pitchFamily="18" charset="0"/>
              </a:rPr>
              <a:t>Chung F et al </a:t>
            </a:r>
            <a:r>
              <a:rPr lang="en-IN" sz="1400" dirty="0" err="1">
                <a:latin typeface="Georgia" panose="02040502050405020303" pitchFamily="18" charset="0"/>
              </a:rPr>
              <a:t>Anesthesiology</a:t>
            </a:r>
            <a:r>
              <a:rPr lang="en-IN" sz="1400" dirty="0">
                <a:latin typeface="Georgia" panose="02040502050405020303" pitchFamily="18" charset="0"/>
              </a:rPr>
              <a:t> 2008 and BJA 2012)</a:t>
            </a:r>
            <a:endParaRPr lang="en-US" sz="1400" dirty="0">
              <a:latin typeface="Georgia" panose="02040502050405020303" pitchFamily="18" charset="0"/>
            </a:endParaRPr>
          </a:p>
          <a:p>
            <a:pPr lvl="1">
              <a:lnSpc>
                <a:spcPct val="160000"/>
              </a:lnSpc>
            </a:pPr>
            <a:r>
              <a:rPr lang="en-US" dirty="0">
                <a:latin typeface="Georgia" panose="02040502050405020303" pitchFamily="18" charset="0"/>
              </a:rPr>
              <a:t>Snoring, Tiredness, Observed apnea, blood Pressure, BMI, Age, Neck circumference, Gender</a:t>
            </a:r>
          </a:p>
          <a:p>
            <a:pPr lvl="2">
              <a:lnSpc>
                <a:spcPct val="160000"/>
              </a:lnSpc>
            </a:pPr>
            <a:r>
              <a:rPr lang="en-IN" dirty="0">
                <a:latin typeface="Georgia" panose="02040502050405020303" pitchFamily="18" charset="0"/>
              </a:rPr>
              <a:t>High risk of OSA: Yes 5 – 8</a:t>
            </a:r>
          </a:p>
          <a:p>
            <a:pPr lvl="2">
              <a:lnSpc>
                <a:spcPct val="160000"/>
              </a:lnSpc>
            </a:pPr>
            <a:r>
              <a:rPr lang="en-IN" dirty="0">
                <a:latin typeface="Georgia" panose="02040502050405020303" pitchFamily="18" charset="0"/>
              </a:rPr>
              <a:t> Intermediate risk of OSA: Yes 3 – 4</a:t>
            </a:r>
          </a:p>
          <a:p>
            <a:pPr lvl="2">
              <a:lnSpc>
                <a:spcPct val="160000"/>
              </a:lnSpc>
            </a:pPr>
            <a:r>
              <a:rPr lang="en-IN" dirty="0">
                <a:latin typeface="Georgia" panose="02040502050405020303" pitchFamily="18" charset="0"/>
              </a:rPr>
              <a:t> Low risk of OSA: Yes 0 - 2</a:t>
            </a:r>
            <a:endParaRPr lang="en-US" dirty="0">
              <a:latin typeface="Georgia" panose="02040502050405020303" pitchFamily="18"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pPr/>
              <a:t>36</a:t>
            </a:fld>
            <a:endParaRPr lang="en-US" dirty="0"/>
          </a:p>
        </p:txBody>
      </p:sp>
    </p:spTree>
    <p:extLst>
      <p:ext uri="{BB962C8B-B14F-4D97-AF65-F5344CB8AC3E}">
        <p14:creationId xmlns:p14="http://schemas.microsoft.com/office/powerpoint/2010/main" val="481469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9307" y="764705"/>
            <a:ext cx="11491415" cy="5840811"/>
          </a:xfrm>
        </p:spPr>
        <p:txBody>
          <a:bodyPr>
            <a:normAutofit fontScale="92500" lnSpcReduction="10000"/>
          </a:bodyPr>
          <a:lstStyle/>
          <a:p>
            <a:pPr>
              <a:lnSpc>
                <a:spcPct val="160000"/>
              </a:lnSpc>
            </a:pPr>
            <a:r>
              <a:rPr lang="en-IN" dirty="0">
                <a:latin typeface="Georgia" panose="02040502050405020303" pitchFamily="18" charset="0"/>
              </a:rPr>
              <a:t>For repeat bariatric surgery </a:t>
            </a:r>
          </a:p>
          <a:p>
            <a:pPr lvl="1">
              <a:lnSpc>
                <a:spcPct val="160000"/>
              </a:lnSpc>
            </a:pPr>
            <a:r>
              <a:rPr lang="en-IN" dirty="0">
                <a:latin typeface="Georgia" panose="02040502050405020303" pitchFamily="18" charset="0"/>
              </a:rPr>
              <a:t>Screen for metabolic and nutritional abnormalities.</a:t>
            </a:r>
          </a:p>
          <a:p>
            <a:pPr lvl="1">
              <a:lnSpc>
                <a:spcPct val="160000"/>
              </a:lnSpc>
            </a:pPr>
            <a:r>
              <a:rPr lang="en-IN" dirty="0">
                <a:latin typeface="Georgia" panose="02040502050405020303" pitchFamily="18" charset="0"/>
              </a:rPr>
              <a:t>Acute </a:t>
            </a:r>
            <a:r>
              <a:rPr lang="en-IN" dirty="0" err="1">
                <a:latin typeface="Georgia" panose="02040502050405020303" pitchFamily="18" charset="0"/>
              </a:rPr>
              <a:t>postgastric</a:t>
            </a:r>
            <a:r>
              <a:rPr lang="en-IN" dirty="0">
                <a:latin typeface="Georgia" panose="02040502050405020303" pitchFamily="18" charset="0"/>
              </a:rPr>
              <a:t> reduction surgery neuropathy.</a:t>
            </a:r>
          </a:p>
          <a:p>
            <a:pPr lvl="1">
              <a:lnSpc>
                <a:spcPct val="160000"/>
              </a:lnSpc>
            </a:pPr>
            <a:r>
              <a:rPr lang="en-IN" dirty="0">
                <a:latin typeface="Georgia" panose="02040502050405020303" pitchFamily="18" charset="0"/>
              </a:rPr>
              <a:t>Electrolyte and coagulation indices </a:t>
            </a:r>
          </a:p>
          <a:p>
            <a:pPr>
              <a:lnSpc>
                <a:spcPct val="160000"/>
              </a:lnSpc>
            </a:pPr>
            <a:r>
              <a:rPr lang="en-IN" dirty="0">
                <a:latin typeface="Georgia" panose="02040502050405020303" pitchFamily="18" charset="0"/>
              </a:rPr>
              <a:t>Evidence of OSA and OHS should be sought</a:t>
            </a:r>
          </a:p>
          <a:p>
            <a:pPr lvl="1">
              <a:lnSpc>
                <a:spcPct val="160000"/>
              </a:lnSpc>
            </a:pPr>
            <a:r>
              <a:rPr lang="en-IN" dirty="0">
                <a:latin typeface="Georgia" panose="02040502050405020303" pitchFamily="18" charset="0"/>
              </a:rPr>
              <a:t>associated with difficult </a:t>
            </a:r>
            <a:r>
              <a:rPr lang="en-IN" dirty="0" err="1">
                <a:latin typeface="Georgia" panose="02040502050405020303" pitchFamily="18" charset="0"/>
              </a:rPr>
              <a:t>laryngoscopy</a:t>
            </a:r>
            <a:endParaRPr lang="en-IN" dirty="0">
              <a:latin typeface="Georgia" panose="02040502050405020303" pitchFamily="18" charset="0"/>
            </a:endParaRPr>
          </a:p>
          <a:p>
            <a:pPr lvl="1">
              <a:lnSpc>
                <a:spcPct val="160000"/>
              </a:lnSpc>
            </a:pPr>
            <a:r>
              <a:rPr lang="en-IN" dirty="0">
                <a:latin typeface="Georgia" panose="02040502050405020303" pitchFamily="18" charset="0"/>
              </a:rPr>
              <a:t>patients on  CPAP at home should be instructed to bring it with them as it may be needed postoperatively</a:t>
            </a:r>
          </a:p>
          <a:p>
            <a:pPr lvl="1">
              <a:lnSpc>
                <a:spcPct val="160000"/>
              </a:lnSpc>
            </a:pPr>
            <a:r>
              <a:rPr lang="en-IN" dirty="0">
                <a:latin typeface="Georgia" panose="02040502050405020303" pitchFamily="18" charset="0"/>
              </a:rPr>
              <a:t>Possibility of invasive monitoring, prolonged intubation, postop mechanical ventilation should be discussed.</a:t>
            </a:r>
          </a:p>
          <a:p>
            <a:pPr>
              <a:lnSpc>
                <a:spcPct val="160000"/>
              </a:lnSpc>
            </a:pPr>
            <a:endParaRPr lang="en-IN" dirty="0">
              <a:latin typeface="Georgia" panose="02040502050405020303" pitchFamily="18" charset="0"/>
            </a:endParaRPr>
          </a:p>
          <a:p>
            <a:pPr>
              <a:lnSpc>
                <a:spcPct val="160000"/>
              </a:lnSpc>
            </a:pPr>
            <a:endParaRPr lang="en-IN" dirty="0">
              <a:latin typeface="Georgia" panose="02040502050405020303" pitchFamily="18"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pPr/>
              <a:t>37</a:t>
            </a:fld>
            <a:endParaRPr lang="en-US" dirty="0"/>
          </a:p>
        </p:txBody>
      </p:sp>
    </p:spTree>
    <p:extLst>
      <p:ext uri="{BB962C8B-B14F-4D97-AF65-F5344CB8AC3E}">
        <p14:creationId xmlns:p14="http://schemas.microsoft.com/office/powerpoint/2010/main" val="703699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eorgia" panose="02040502050405020303" pitchFamily="18" charset="0"/>
              </a:rPr>
              <a:t>Airway Assessment </a:t>
            </a:r>
          </a:p>
        </p:txBody>
      </p:sp>
      <p:sp>
        <p:nvSpPr>
          <p:cNvPr id="3" name="Content Placeholder 2"/>
          <p:cNvSpPr>
            <a:spLocks noGrp="1"/>
          </p:cNvSpPr>
          <p:nvPr>
            <p:ph sz="half" idx="1"/>
          </p:nvPr>
        </p:nvSpPr>
        <p:spPr/>
        <p:txBody>
          <a:bodyPr>
            <a:normAutofit fontScale="77500" lnSpcReduction="20000"/>
          </a:bodyPr>
          <a:lstStyle/>
          <a:p>
            <a:pPr>
              <a:lnSpc>
                <a:spcPct val="170000"/>
              </a:lnSpc>
            </a:pPr>
            <a:r>
              <a:rPr lang="en-US" dirty="0">
                <a:latin typeface="Georgia" panose="02040502050405020303" pitchFamily="18" charset="0"/>
              </a:rPr>
              <a:t>  </a:t>
            </a:r>
            <a:r>
              <a:rPr lang="en-US" sz="2600" b="1" dirty="0">
                <a:latin typeface="Georgia" panose="02040502050405020303" pitchFamily="18" charset="0"/>
              </a:rPr>
              <a:t>Predictors of difficult  intubation</a:t>
            </a:r>
          </a:p>
          <a:p>
            <a:pPr marL="596646" indent="-514350">
              <a:lnSpc>
                <a:spcPct val="170000"/>
              </a:lnSpc>
              <a:buFont typeface="Wingdings" panose="05000000000000000000" pitchFamily="2" charset="2"/>
              <a:buChar char="Ø"/>
            </a:pPr>
            <a:r>
              <a:rPr lang="en-US" dirty="0">
                <a:latin typeface="Georgia" panose="02040502050405020303" pitchFamily="18" charset="0"/>
              </a:rPr>
              <a:t>Mallampatti  score of  3 or more</a:t>
            </a:r>
          </a:p>
          <a:p>
            <a:pPr marL="596646" indent="-514350">
              <a:lnSpc>
                <a:spcPct val="170000"/>
              </a:lnSpc>
              <a:buFont typeface="Wingdings" panose="05000000000000000000" pitchFamily="2" charset="2"/>
              <a:buChar char="Ø"/>
            </a:pPr>
            <a:r>
              <a:rPr lang="en-US" dirty="0">
                <a:latin typeface="Georgia" panose="02040502050405020303" pitchFamily="18" charset="0"/>
              </a:rPr>
              <a:t>Neck circumference &gt; 40 cm at thyroid cartilage.</a:t>
            </a:r>
          </a:p>
          <a:p>
            <a:pPr marL="596646" indent="-514350">
              <a:lnSpc>
                <a:spcPct val="170000"/>
              </a:lnSpc>
              <a:buFont typeface="Wingdings" panose="05000000000000000000" pitchFamily="2" charset="2"/>
              <a:buChar char="Ø"/>
            </a:pPr>
            <a:r>
              <a:rPr lang="en-US" dirty="0" err="1">
                <a:latin typeface="Georgia" panose="02040502050405020303" pitchFamily="18" charset="0"/>
              </a:rPr>
              <a:t>Thyromental</a:t>
            </a:r>
            <a:r>
              <a:rPr lang="en-US" dirty="0">
                <a:latin typeface="Georgia" panose="02040502050405020303" pitchFamily="18" charset="0"/>
              </a:rPr>
              <a:t> distance &lt;6 cm</a:t>
            </a:r>
          </a:p>
          <a:p>
            <a:pPr marL="596646" indent="-514350">
              <a:lnSpc>
                <a:spcPct val="170000"/>
              </a:lnSpc>
              <a:buFont typeface="Wingdings" panose="05000000000000000000" pitchFamily="2" charset="2"/>
              <a:buChar char="Ø"/>
            </a:pPr>
            <a:r>
              <a:rPr lang="en-US" dirty="0">
                <a:latin typeface="Georgia" panose="02040502050405020303" pitchFamily="18" charset="0"/>
              </a:rPr>
              <a:t>High BMI  </a:t>
            </a:r>
          </a:p>
        </p:txBody>
      </p:sp>
      <p:sp>
        <p:nvSpPr>
          <p:cNvPr id="5" name="Content Placeholder 4"/>
          <p:cNvSpPr>
            <a:spLocks noGrp="1"/>
          </p:cNvSpPr>
          <p:nvPr>
            <p:ph sz="half" idx="2"/>
          </p:nvPr>
        </p:nvSpPr>
        <p:spPr/>
        <p:txBody>
          <a:bodyPr>
            <a:normAutofit fontScale="77500" lnSpcReduction="20000"/>
          </a:bodyPr>
          <a:lstStyle/>
          <a:p>
            <a:pPr marL="596646" indent="-514350">
              <a:lnSpc>
                <a:spcPct val="170000"/>
              </a:lnSpc>
              <a:buFont typeface="Wingdings" panose="05000000000000000000" pitchFamily="2" charset="2"/>
              <a:buChar char="Ø"/>
            </a:pPr>
            <a:r>
              <a:rPr lang="en-US" dirty="0">
                <a:latin typeface="Georgia" panose="02040502050405020303" pitchFamily="18" charset="0"/>
              </a:rPr>
              <a:t>Decreased incisor gap</a:t>
            </a:r>
          </a:p>
          <a:p>
            <a:pPr marL="596646" indent="-514350">
              <a:lnSpc>
                <a:spcPct val="170000"/>
              </a:lnSpc>
              <a:buFont typeface="Wingdings" panose="05000000000000000000" pitchFamily="2" charset="2"/>
              <a:buChar char="Ø"/>
            </a:pPr>
            <a:r>
              <a:rPr lang="en-US" dirty="0">
                <a:latin typeface="Georgia" panose="02040502050405020303" pitchFamily="18" charset="0"/>
              </a:rPr>
              <a:t>Sternal pad of  fat</a:t>
            </a:r>
          </a:p>
          <a:p>
            <a:pPr marL="596646" indent="-514350">
              <a:lnSpc>
                <a:spcPct val="170000"/>
              </a:lnSpc>
              <a:buFont typeface="Wingdings" panose="05000000000000000000" pitchFamily="2" charset="2"/>
              <a:buChar char="Ø"/>
            </a:pPr>
            <a:r>
              <a:rPr lang="en-US" dirty="0">
                <a:latin typeface="Georgia" panose="02040502050405020303" pitchFamily="18" charset="0"/>
              </a:rPr>
              <a:t>Limited  mobility  of TM  joint  or  AO joint</a:t>
            </a:r>
          </a:p>
          <a:p>
            <a:pPr marL="596646" indent="-514350">
              <a:lnSpc>
                <a:spcPct val="170000"/>
              </a:lnSpc>
              <a:buFont typeface="Wingdings" panose="05000000000000000000" pitchFamily="2" charset="2"/>
              <a:buChar char="Ø"/>
            </a:pPr>
            <a:r>
              <a:rPr lang="en-US" dirty="0">
                <a:latin typeface="Georgia" panose="02040502050405020303" pitchFamily="18" charset="0"/>
              </a:rPr>
              <a:t>Short thick neck</a:t>
            </a:r>
          </a:p>
          <a:p>
            <a:pPr marL="596646" indent="-514350">
              <a:lnSpc>
                <a:spcPct val="170000"/>
              </a:lnSpc>
              <a:buFont typeface="Wingdings" panose="05000000000000000000" pitchFamily="2" charset="2"/>
              <a:buChar char="Ø"/>
            </a:pPr>
            <a:r>
              <a:rPr lang="en-US" dirty="0">
                <a:latin typeface="Georgia" panose="02040502050405020303" pitchFamily="18" charset="0"/>
              </a:rPr>
              <a:t>Large breasts </a:t>
            </a:r>
          </a:p>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38</a:t>
            </a:fld>
            <a:endParaRPr lang="en-US" dirty="0"/>
          </a:p>
        </p:txBody>
      </p:sp>
    </p:spTree>
    <p:extLst>
      <p:ext uri="{BB962C8B-B14F-4D97-AF65-F5344CB8AC3E}">
        <p14:creationId xmlns:p14="http://schemas.microsoft.com/office/powerpoint/2010/main" val="79088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eorgia" panose="02040502050405020303" pitchFamily="18" charset="0"/>
              </a:rPr>
              <a:t>Recommended Lab investigations</a:t>
            </a:r>
          </a:p>
        </p:txBody>
      </p:sp>
      <p:sp>
        <p:nvSpPr>
          <p:cNvPr id="3" name="Content Placeholder 2"/>
          <p:cNvSpPr>
            <a:spLocks noGrp="1"/>
          </p:cNvSpPr>
          <p:nvPr>
            <p:ph sz="half" idx="1"/>
          </p:nvPr>
        </p:nvSpPr>
        <p:spPr/>
        <p:txBody>
          <a:bodyPr>
            <a:noAutofit/>
          </a:bodyPr>
          <a:lstStyle/>
          <a:p>
            <a:pPr marL="342900" lvl="1" indent="-342900">
              <a:lnSpc>
                <a:spcPct val="150000"/>
              </a:lnSpc>
            </a:pPr>
            <a:r>
              <a:rPr lang="en-US" dirty="0">
                <a:latin typeface="Georgia" panose="02040502050405020303" pitchFamily="18" charset="0"/>
              </a:rPr>
              <a:t>Lipid profile </a:t>
            </a:r>
          </a:p>
          <a:p>
            <a:pPr marL="342900" lvl="1" indent="-342900">
              <a:lnSpc>
                <a:spcPct val="150000"/>
              </a:lnSpc>
            </a:pPr>
            <a:r>
              <a:rPr lang="en-US" dirty="0">
                <a:latin typeface="Georgia" panose="02040502050405020303" pitchFamily="18" charset="0"/>
              </a:rPr>
              <a:t>FBS</a:t>
            </a:r>
          </a:p>
          <a:p>
            <a:pPr marL="342900" lvl="1" indent="-342900">
              <a:lnSpc>
                <a:spcPct val="150000"/>
              </a:lnSpc>
            </a:pPr>
            <a:r>
              <a:rPr lang="en-US" dirty="0">
                <a:latin typeface="Georgia" panose="02040502050405020303" pitchFamily="18" charset="0"/>
              </a:rPr>
              <a:t>LFT</a:t>
            </a:r>
          </a:p>
          <a:p>
            <a:pPr marL="342900" lvl="1" indent="-342900">
              <a:lnSpc>
                <a:spcPct val="150000"/>
              </a:lnSpc>
            </a:pPr>
            <a:r>
              <a:rPr lang="en-US" dirty="0">
                <a:latin typeface="Georgia" panose="02040502050405020303" pitchFamily="18" charset="0"/>
              </a:rPr>
              <a:t>CBC</a:t>
            </a:r>
          </a:p>
          <a:p>
            <a:pPr marL="342900" lvl="1" indent="-342900">
              <a:lnSpc>
                <a:spcPct val="150000"/>
              </a:lnSpc>
            </a:pPr>
            <a:r>
              <a:rPr lang="en-US" dirty="0">
                <a:latin typeface="Georgia" panose="02040502050405020303" pitchFamily="18" charset="0"/>
              </a:rPr>
              <a:t>ECG/2D ECHO</a:t>
            </a:r>
          </a:p>
          <a:p>
            <a:pPr marL="342900" lvl="1" indent="-342900">
              <a:lnSpc>
                <a:spcPct val="150000"/>
              </a:lnSpc>
            </a:pPr>
            <a:r>
              <a:rPr lang="en-US" dirty="0">
                <a:latin typeface="Georgia" panose="02040502050405020303" pitchFamily="18" charset="0"/>
              </a:rPr>
              <a:t>RFT</a:t>
            </a:r>
          </a:p>
          <a:p>
            <a:pPr>
              <a:lnSpc>
                <a:spcPct val="150000"/>
              </a:lnSpc>
            </a:pPr>
            <a:endParaRPr lang="en-IN" sz="2400" dirty="0">
              <a:latin typeface="Georgia" panose="02040502050405020303" pitchFamily="18" charset="0"/>
            </a:endParaRPr>
          </a:p>
        </p:txBody>
      </p:sp>
      <p:sp>
        <p:nvSpPr>
          <p:cNvPr id="5" name="Content Placeholder 4"/>
          <p:cNvSpPr>
            <a:spLocks noGrp="1"/>
          </p:cNvSpPr>
          <p:nvPr>
            <p:ph sz="half" idx="2"/>
          </p:nvPr>
        </p:nvSpPr>
        <p:spPr/>
        <p:txBody>
          <a:bodyPr/>
          <a:lstStyle/>
          <a:p>
            <a:pPr marL="342900" lvl="1" indent="-342900">
              <a:lnSpc>
                <a:spcPct val="150000"/>
              </a:lnSpc>
            </a:pPr>
            <a:r>
              <a:rPr lang="en-US" dirty="0">
                <a:latin typeface="Georgia" panose="02040502050405020303" pitchFamily="18" charset="0"/>
              </a:rPr>
              <a:t>VIT-B12</a:t>
            </a:r>
          </a:p>
          <a:p>
            <a:pPr marL="342900" lvl="1" indent="-342900">
              <a:lnSpc>
                <a:spcPct val="150000"/>
              </a:lnSpc>
            </a:pPr>
            <a:r>
              <a:rPr lang="en-US" dirty="0">
                <a:latin typeface="Georgia" panose="02040502050405020303" pitchFamily="18" charset="0"/>
              </a:rPr>
              <a:t>Ferritin</a:t>
            </a:r>
          </a:p>
          <a:p>
            <a:pPr marL="342900" lvl="1" indent="-342900">
              <a:lnSpc>
                <a:spcPct val="150000"/>
              </a:lnSpc>
            </a:pPr>
            <a:r>
              <a:rPr lang="en-US" dirty="0">
                <a:latin typeface="Georgia" panose="02040502050405020303" pitchFamily="18" charset="0"/>
              </a:rPr>
              <a:t>THYROTROPIN</a:t>
            </a:r>
          </a:p>
          <a:p>
            <a:pPr marL="342900" lvl="1" indent="-342900">
              <a:lnSpc>
                <a:spcPct val="150000"/>
              </a:lnSpc>
            </a:pPr>
            <a:r>
              <a:rPr lang="en-US" dirty="0">
                <a:latin typeface="Georgia" panose="02040502050405020303" pitchFamily="18" charset="0"/>
              </a:rPr>
              <a:t>PFT</a:t>
            </a:r>
          </a:p>
          <a:p>
            <a:pPr>
              <a:lnSpc>
                <a:spcPct val="150000"/>
              </a:lnSpc>
            </a:pPr>
            <a:r>
              <a:rPr lang="en-IN" sz="2400" dirty="0">
                <a:latin typeface="Georgia" panose="02040502050405020303" pitchFamily="18" charset="0"/>
              </a:rPr>
              <a:t> Arterial blood gas measurements </a:t>
            </a:r>
          </a:p>
          <a:p>
            <a:pPr>
              <a:lnSpc>
                <a:spcPct val="150000"/>
              </a:lnSpc>
            </a:pPr>
            <a:endParaRPr lang="en-US"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39</a:t>
            </a:fld>
            <a:endParaRPr lang="en-US" dirty="0"/>
          </a:p>
        </p:txBody>
      </p:sp>
    </p:spTree>
    <p:extLst>
      <p:ext uri="{BB962C8B-B14F-4D97-AF65-F5344CB8AC3E}">
        <p14:creationId xmlns:p14="http://schemas.microsoft.com/office/powerpoint/2010/main" val="382376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93" y="365125"/>
            <a:ext cx="10515600" cy="1325563"/>
          </a:xfrm>
        </p:spPr>
        <p:txBody>
          <a:bodyPr>
            <a:normAutofit/>
          </a:bodyPr>
          <a:lstStyle/>
          <a:p>
            <a:r>
              <a:rPr lang="en-US" sz="3200" b="1" dirty="0">
                <a:latin typeface="Georgia" panose="02040502050405020303" pitchFamily="18" charset="0"/>
              </a:rPr>
              <a:t>Terms for describing </a:t>
            </a:r>
            <a:r>
              <a:rPr lang="en-US" sz="3200" b="1" dirty="0" err="1">
                <a:latin typeface="Georgia" panose="02040502050405020303" pitchFamily="18" charset="0"/>
              </a:rPr>
              <a:t>pt’s</a:t>
            </a:r>
            <a:r>
              <a:rPr lang="en-US" sz="3200" b="1" dirty="0">
                <a:latin typeface="Georgia" panose="02040502050405020303" pitchFamily="18" charset="0"/>
              </a:rPr>
              <a:t> weight:-</a:t>
            </a:r>
          </a:p>
        </p:txBody>
      </p:sp>
      <p:sp>
        <p:nvSpPr>
          <p:cNvPr id="3" name="Content Placeholder 2"/>
          <p:cNvSpPr>
            <a:spLocks noGrp="1"/>
          </p:cNvSpPr>
          <p:nvPr>
            <p:ph idx="1"/>
          </p:nvPr>
        </p:nvSpPr>
        <p:spPr>
          <a:xfrm>
            <a:off x="264993" y="1847850"/>
            <a:ext cx="11704093" cy="4351338"/>
          </a:xfrm>
        </p:spPr>
        <p:txBody>
          <a:bodyPr>
            <a:noAutofit/>
          </a:bodyPr>
          <a:lstStyle/>
          <a:p>
            <a:pPr>
              <a:lnSpc>
                <a:spcPct val="170000"/>
              </a:lnSpc>
            </a:pPr>
            <a:r>
              <a:rPr lang="en-US" sz="1600" b="1" dirty="0">
                <a:latin typeface="Georgia" panose="02040502050405020303" pitchFamily="18" charset="0"/>
              </a:rPr>
              <a:t>Total body weight:- </a:t>
            </a:r>
            <a:r>
              <a:rPr lang="en-US" sz="1600" dirty="0">
                <a:latin typeface="Georgia" panose="02040502050405020303" pitchFamily="18" charset="0"/>
              </a:rPr>
              <a:t>The actual wt. of the pt.</a:t>
            </a:r>
          </a:p>
          <a:p>
            <a:pPr>
              <a:lnSpc>
                <a:spcPct val="170000"/>
              </a:lnSpc>
            </a:pPr>
            <a:r>
              <a:rPr lang="en-US" sz="1600" b="1" dirty="0">
                <a:latin typeface="Georgia" panose="02040502050405020303" pitchFamily="18" charset="0"/>
              </a:rPr>
              <a:t>Ideal body weight:- </a:t>
            </a:r>
            <a:r>
              <a:rPr lang="en-US" sz="1600" dirty="0">
                <a:latin typeface="Georgia" panose="02040502050405020303" pitchFamily="18" charset="0"/>
              </a:rPr>
              <a:t>What the patient should weigh with a normal ratio of lean to fat mass. Calculated by </a:t>
            </a:r>
            <a:r>
              <a:rPr lang="en-US" sz="1600" dirty="0" err="1">
                <a:latin typeface="Georgia" panose="02040502050405020303" pitchFamily="18" charset="0"/>
              </a:rPr>
              <a:t>Broca’s</a:t>
            </a:r>
            <a:r>
              <a:rPr lang="en-US" sz="1600" dirty="0">
                <a:latin typeface="Georgia" panose="02040502050405020303" pitchFamily="18" charset="0"/>
              </a:rPr>
              <a:t> index</a:t>
            </a:r>
          </a:p>
          <a:p>
            <a:pPr marL="0" indent="0">
              <a:lnSpc>
                <a:spcPct val="170000"/>
              </a:lnSpc>
              <a:buNone/>
            </a:pPr>
            <a:r>
              <a:rPr lang="en-US" sz="1600" dirty="0">
                <a:latin typeface="Georgia" panose="02040502050405020303" pitchFamily="18" charset="0"/>
              </a:rPr>
              <a:t>      IBW(kg)=Ht.(cm) – x (where x=105 in females and 100 in males).</a:t>
            </a:r>
          </a:p>
          <a:p>
            <a:pPr>
              <a:lnSpc>
                <a:spcPct val="170000"/>
              </a:lnSpc>
            </a:pPr>
            <a:r>
              <a:rPr lang="en-US" sz="1600" b="1" dirty="0">
                <a:latin typeface="Georgia" panose="02040502050405020303" pitchFamily="18" charset="0"/>
              </a:rPr>
              <a:t>Lean body weight:- </a:t>
            </a:r>
            <a:r>
              <a:rPr lang="en-US" sz="1600" dirty="0">
                <a:latin typeface="Georgia" panose="02040502050405020303" pitchFamily="18" charset="0"/>
              </a:rPr>
              <a:t>The </a:t>
            </a:r>
            <a:r>
              <a:rPr lang="en-US" sz="1600" dirty="0" err="1">
                <a:latin typeface="Georgia" panose="02040502050405020303" pitchFamily="18" charset="0"/>
              </a:rPr>
              <a:t>pt’s</a:t>
            </a:r>
            <a:r>
              <a:rPr lang="en-US" sz="1600" dirty="0">
                <a:latin typeface="Georgia" panose="02040502050405020303" pitchFamily="18" charset="0"/>
              </a:rPr>
              <a:t> wt. excluding fat.</a:t>
            </a:r>
          </a:p>
          <a:p>
            <a:pPr marL="0" indent="0">
              <a:lnSpc>
                <a:spcPct val="100000"/>
              </a:lnSpc>
              <a:buNone/>
            </a:pPr>
            <a:r>
              <a:rPr lang="en-US" sz="1600" dirty="0">
                <a:latin typeface="Georgia" panose="02040502050405020303" pitchFamily="18" charset="0"/>
              </a:rPr>
              <a:t>        LBW(kg)=  </a:t>
            </a:r>
            <a:r>
              <a:rPr lang="en-US" sz="1600" u="sng" dirty="0">
                <a:latin typeface="Georgia" panose="02040502050405020303" pitchFamily="18" charset="0"/>
              </a:rPr>
              <a:t>     9270 x TBW(kg)           .     </a:t>
            </a:r>
            <a:r>
              <a:rPr lang="en-US" sz="1600" dirty="0">
                <a:latin typeface="Georgia" panose="02040502050405020303" pitchFamily="18" charset="0"/>
              </a:rPr>
              <a:t>( 216 for men and 244 for women)  { </a:t>
            </a:r>
            <a:r>
              <a:rPr lang="en-US" sz="1600" dirty="0" err="1">
                <a:latin typeface="Georgia" panose="02040502050405020303" pitchFamily="18" charset="0"/>
              </a:rPr>
              <a:t>Janmahastian</a:t>
            </a:r>
            <a:r>
              <a:rPr lang="en-US" sz="1600" dirty="0">
                <a:latin typeface="Georgia" panose="02040502050405020303" pitchFamily="18" charset="0"/>
              </a:rPr>
              <a:t> et al }</a:t>
            </a:r>
            <a:endParaRPr lang="en-US" sz="1600" u="sng" dirty="0">
              <a:latin typeface="Georgia" panose="02040502050405020303" pitchFamily="18" charset="0"/>
            </a:endParaRPr>
          </a:p>
          <a:p>
            <a:pPr marL="0" indent="0">
              <a:lnSpc>
                <a:spcPct val="100000"/>
              </a:lnSpc>
              <a:buNone/>
            </a:pPr>
            <a:r>
              <a:rPr lang="en-US" sz="1600" dirty="0">
                <a:latin typeface="Georgia" panose="02040502050405020303" pitchFamily="18" charset="0"/>
              </a:rPr>
              <a:t>                             6680+(216/244 x BMI (kg/m2)</a:t>
            </a:r>
          </a:p>
          <a:p>
            <a:pPr>
              <a:lnSpc>
                <a:spcPct val="170000"/>
              </a:lnSpc>
            </a:pPr>
            <a:r>
              <a:rPr lang="en-US" sz="1600" b="1" dirty="0">
                <a:latin typeface="Georgia" panose="02040502050405020303" pitchFamily="18" charset="0"/>
              </a:rPr>
              <a:t>Adjusted body weight:- </a:t>
            </a:r>
            <a:r>
              <a:rPr lang="en-US" sz="1600" dirty="0">
                <a:latin typeface="Georgia" panose="02040502050405020303" pitchFamily="18" charset="0"/>
              </a:rPr>
              <a:t>calculated by adding 40% of the excess weight to the IBW</a:t>
            </a:r>
          </a:p>
          <a:p>
            <a:pPr marL="0" indent="0">
              <a:lnSpc>
                <a:spcPct val="170000"/>
              </a:lnSpc>
              <a:buNone/>
            </a:pPr>
            <a:r>
              <a:rPr lang="en-US" sz="1600" dirty="0">
                <a:latin typeface="Georgia" panose="02040502050405020303" pitchFamily="18" charset="0"/>
              </a:rPr>
              <a:t>         ABW(kg)= IBW(kg) + 0.4 {TBW (kg) – IBW (kg)}</a:t>
            </a:r>
          </a:p>
          <a:p>
            <a:pPr marL="0" indent="0">
              <a:lnSpc>
                <a:spcPct val="170000"/>
              </a:lnSpc>
              <a:buNone/>
            </a:pPr>
            <a:r>
              <a:rPr lang="en-US" sz="1600" u="sng" dirty="0">
                <a:latin typeface="Georgia" panose="02040502050405020303" pitchFamily="18" charset="0"/>
              </a:rPr>
              <a:t>                              </a:t>
            </a:r>
          </a:p>
        </p:txBody>
      </p:sp>
      <p:sp>
        <p:nvSpPr>
          <p:cNvPr id="4" name="Slide Number Placeholder 3"/>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796198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6" y="365125"/>
            <a:ext cx="11026254" cy="1325563"/>
          </a:xfrm>
        </p:spPr>
        <p:txBody>
          <a:bodyPr>
            <a:normAutofit/>
          </a:bodyPr>
          <a:lstStyle/>
          <a:p>
            <a:r>
              <a:rPr lang="en-IN" sz="2800" b="1" dirty="0">
                <a:latin typeface="Georgia" panose="02040502050405020303" pitchFamily="18" charset="0"/>
              </a:rPr>
              <a:t>Concurrent, preoperative, and prophylactic medications</a:t>
            </a:r>
          </a:p>
        </p:txBody>
      </p:sp>
      <p:sp>
        <p:nvSpPr>
          <p:cNvPr id="3" name="Content Placeholder 2"/>
          <p:cNvSpPr>
            <a:spLocks noGrp="1"/>
          </p:cNvSpPr>
          <p:nvPr>
            <p:ph idx="1"/>
          </p:nvPr>
        </p:nvSpPr>
        <p:spPr>
          <a:xfrm>
            <a:off x="491319" y="1600201"/>
            <a:ext cx="11300347" cy="4525963"/>
          </a:xfrm>
        </p:spPr>
        <p:txBody>
          <a:bodyPr>
            <a:normAutofit fontScale="70000" lnSpcReduction="20000"/>
          </a:bodyPr>
          <a:lstStyle/>
          <a:p>
            <a:pPr>
              <a:lnSpc>
                <a:spcPct val="150000"/>
              </a:lnSpc>
            </a:pPr>
            <a:r>
              <a:rPr lang="en-IN" b="1" dirty="0">
                <a:latin typeface="Georgia" panose="02040502050405020303" pitchFamily="18" charset="0"/>
              </a:rPr>
              <a:t>Usual medications </a:t>
            </a:r>
            <a:r>
              <a:rPr lang="en-IN" dirty="0">
                <a:latin typeface="Georgia" panose="02040502050405020303" pitchFamily="18" charset="0"/>
              </a:rPr>
              <a:t>should be continued except insulin and OHA.</a:t>
            </a:r>
          </a:p>
          <a:p>
            <a:pPr>
              <a:lnSpc>
                <a:spcPct val="150000"/>
              </a:lnSpc>
            </a:pPr>
            <a:r>
              <a:rPr lang="en-IN" b="1" dirty="0">
                <a:latin typeface="Georgia" panose="02040502050405020303" pitchFamily="18" charset="0"/>
              </a:rPr>
              <a:t>Antibiotic</a:t>
            </a:r>
            <a:r>
              <a:rPr lang="en-IN" dirty="0">
                <a:latin typeface="Georgia" panose="02040502050405020303" pitchFamily="18" charset="0"/>
              </a:rPr>
              <a:t> prophylaxis </a:t>
            </a:r>
          </a:p>
          <a:p>
            <a:pPr>
              <a:lnSpc>
                <a:spcPct val="150000"/>
              </a:lnSpc>
            </a:pPr>
            <a:r>
              <a:rPr lang="en-IN" dirty="0" err="1">
                <a:latin typeface="Georgia" panose="02040502050405020303" pitchFamily="18" charset="0"/>
              </a:rPr>
              <a:t>Dexmedetomidine</a:t>
            </a:r>
            <a:r>
              <a:rPr lang="en-IN" dirty="0">
                <a:latin typeface="Georgia" panose="02040502050405020303" pitchFamily="18" charset="0"/>
              </a:rPr>
              <a:t>, because of its minimal respiratory depressant effects, may be considered for </a:t>
            </a:r>
            <a:r>
              <a:rPr lang="en-IN" b="1" dirty="0" err="1">
                <a:latin typeface="Georgia" panose="02040502050405020303" pitchFamily="18" charset="0"/>
              </a:rPr>
              <a:t>anxiolysis</a:t>
            </a:r>
            <a:r>
              <a:rPr lang="en-IN" dirty="0">
                <a:latin typeface="Georgia" panose="02040502050405020303" pitchFamily="18" charset="0"/>
              </a:rPr>
              <a:t>.</a:t>
            </a:r>
          </a:p>
          <a:p>
            <a:pPr>
              <a:lnSpc>
                <a:spcPct val="150000"/>
              </a:lnSpc>
            </a:pPr>
            <a:r>
              <a:rPr lang="en-IN" dirty="0">
                <a:latin typeface="Georgia" panose="02040502050405020303" pitchFamily="18" charset="0"/>
              </a:rPr>
              <a:t>For </a:t>
            </a:r>
            <a:r>
              <a:rPr lang="en-IN" b="1" dirty="0">
                <a:latin typeface="Georgia" panose="02040502050405020303" pitchFamily="18" charset="0"/>
              </a:rPr>
              <a:t>aspiration pneumonitis</a:t>
            </a:r>
            <a:r>
              <a:rPr lang="en-IN" dirty="0">
                <a:latin typeface="Georgia" panose="02040502050405020303" pitchFamily="18" charset="0"/>
              </a:rPr>
              <a:t>:- H2 receptor antagonists, </a:t>
            </a:r>
            <a:r>
              <a:rPr lang="en-IN" dirty="0" err="1">
                <a:latin typeface="Georgia" panose="02040502050405020303" pitchFamily="18" charset="0"/>
              </a:rPr>
              <a:t>nonparticulate</a:t>
            </a:r>
            <a:r>
              <a:rPr lang="en-IN" dirty="0">
                <a:latin typeface="Georgia" panose="02040502050405020303" pitchFamily="18" charset="0"/>
              </a:rPr>
              <a:t> antacids, proton pump inhibitors used.</a:t>
            </a:r>
          </a:p>
          <a:p>
            <a:pPr>
              <a:lnSpc>
                <a:spcPct val="150000"/>
              </a:lnSpc>
            </a:pPr>
            <a:r>
              <a:rPr lang="en-US" altLang="en-US" b="1" dirty="0">
                <a:latin typeface="Georgia" panose="02040502050405020303" pitchFamily="18" charset="0"/>
                <a:sym typeface="Symbol" panose="05050102010706020507" pitchFamily="18" charset="2"/>
              </a:rPr>
              <a:t>Nil by mouth </a:t>
            </a:r>
            <a:r>
              <a:rPr lang="en-US" altLang="en-US" dirty="0">
                <a:latin typeface="Georgia" panose="02040502050405020303" pitchFamily="18" charset="0"/>
                <a:sym typeface="Symbol" panose="05050102010706020507" pitchFamily="18" charset="2"/>
              </a:rPr>
              <a:t>– 12 hrs.</a:t>
            </a:r>
          </a:p>
          <a:p>
            <a:pPr>
              <a:lnSpc>
                <a:spcPct val="150000"/>
              </a:lnSpc>
            </a:pPr>
            <a:r>
              <a:rPr lang="en-US" altLang="en-US" dirty="0">
                <a:latin typeface="Georgia" panose="02040502050405020303" pitchFamily="18" charset="0"/>
                <a:sym typeface="Symbol" panose="05050102010706020507" pitchFamily="18" charset="2"/>
              </a:rPr>
              <a:t>Evaluate for ease of </a:t>
            </a:r>
            <a:r>
              <a:rPr lang="en-US" altLang="en-US" b="1" dirty="0">
                <a:latin typeface="Georgia" panose="02040502050405020303" pitchFamily="18" charset="0"/>
                <a:sym typeface="Symbol" panose="05050102010706020507" pitchFamily="18" charset="2"/>
              </a:rPr>
              <a:t>intravenous access</a:t>
            </a:r>
            <a:r>
              <a:rPr lang="en-US" altLang="en-US" dirty="0">
                <a:latin typeface="Georgia" panose="02040502050405020303" pitchFamily="18" charset="0"/>
                <a:sym typeface="Symbol" panose="05050102010706020507" pitchFamily="18" charset="2"/>
              </a:rPr>
              <a:t>.</a:t>
            </a:r>
          </a:p>
          <a:p>
            <a:pPr>
              <a:lnSpc>
                <a:spcPct val="150000"/>
              </a:lnSpc>
            </a:pPr>
            <a:r>
              <a:rPr lang="en-IN" dirty="0">
                <a:latin typeface="Georgia" panose="02040502050405020303" pitchFamily="18" charset="0"/>
              </a:rPr>
              <a:t>Prophylaxis against </a:t>
            </a:r>
            <a:r>
              <a:rPr lang="en-IN" b="1" dirty="0">
                <a:latin typeface="Georgia" panose="02040502050405020303" pitchFamily="18" charset="0"/>
              </a:rPr>
              <a:t>DVT</a:t>
            </a:r>
            <a:r>
              <a:rPr lang="en-IN" dirty="0">
                <a:latin typeface="Georgia" panose="02040502050405020303" pitchFamily="18" charset="0"/>
              </a:rPr>
              <a:t>.</a:t>
            </a:r>
          </a:p>
          <a:p>
            <a:pPr>
              <a:lnSpc>
                <a:spcPct val="150000"/>
              </a:lnSpc>
            </a:pPr>
            <a:endParaRPr lang="en-US" altLang="en-US" dirty="0">
              <a:latin typeface="Georgia" panose="02040502050405020303" pitchFamily="18" charset="0"/>
              <a:sym typeface="Symbol" panose="05050102010706020507" pitchFamily="18" charset="2"/>
            </a:endParaRPr>
          </a:p>
          <a:p>
            <a:pPr>
              <a:lnSpc>
                <a:spcPct val="150000"/>
              </a:lnSpc>
            </a:pPr>
            <a:endParaRPr lang="en-IN"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40</a:t>
            </a:fld>
            <a:endParaRPr lang="en-US" dirty="0"/>
          </a:p>
        </p:txBody>
      </p:sp>
    </p:spTree>
    <p:extLst>
      <p:ext uri="{BB962C8B-B14F-4D97-AF65-F5344CB8AC3E}">
        <p14:creationId xmlns:p14="http://schemas.microsoft.com/office/powerpoint/2010/main" val="2277384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45660" y="228600"/>
            <a:ext cx="8534400" cy="914400"/>
          </a:xfrm>
        </p:spPr>
        <p:txBody>
          <a:bodyPr>
            <a:normAutofit/>
          </a:bodyPr>
          <a:lstStyle/>
          <a:p>
            <a:pPr eaLnBrk="1" hangingPunct="1">
              <a:lnSpc>
                <a:spcPct val="110000"/>
              </a:lnSpc>
            </a:pPr>
            <a:r>
              <a:rPr lang="en-US" altLang="en-US" sz="3600" b="1" dirty="0">
                <a:latin typeface="Georgia" panose="02040502050405020303" pitchFamily="18" charset="0"/>
              </a:rPr>
              <a:t>DVT Prophylaxis</a:t>
            </a:r>
          </a:p>
        </p:txBody>
      </p:sp>
      <p:sp>
        <p:nvSpPr>
          <p:cNvPr id="77827" name="Rectangle 3"/>
          <p:cNvSpPr>
            <a:spLocks noGrp="1" noChangeArrowheads="1"/>
          </p:cNvSpPr>
          <p:nvPr>
            <p:ph type="body" idx="1"/>
          </p:nvPr>
        </p:nvSpPr>
        <p:spPr>
          <a:xfrm>
            <a:off x="150125" y="1143000"/>
            <a:ext cx="11477768" cy="5486400"/>
          </a:xfrm>
        </p:spPr>
        <p:txBody>
          <a:bodyPr>
            <a:noAutofit/>
          </a:bodyPr>
          <a:lstStyle/>
          <a:p>
            <a:pPr marL="228600" lvl="1">
              <a:lnSpc>
                <a:spcPct val="150000"/>
              </a:lnSpc>
              <a:spcBef>
                <a:spcPts val="1000"/>
              </a:spcBef>
              <a:buNone/>
            </a:pPr>
            <a:r>
              <a:rPr lang="en-IN" dirty="0">
                <a:latin typeface="Georgia" panose="02040502050405020303" pitchFamily="18" charset="0"/>
              </a:rPr>
              <a:t>Risk factors: venous stasis, BMI ≥60, </a:t>
            </a:r>
            <a:r>
              <a:rPr lang="en-IN" dirty="0" err="1">
                <a:latin typeface="Georgia" panose="02040502050405020303" pitchFamily="18" charset="0"/>
              </a:rPr>
              <a:t>truncal</a:t>
            </a:r>
            <a:r>
              <a:rPr lang="en-IN" dirty="0">
                <a:latin typeface="Georgia" panose="02040502050405020303" pitchFamily="18" charset="0"/>
              </a:rPr>
              <a:t> obesity, and OHS/OSA</a:t>
            </a:r>
          </a:p>
          <a:p>
            <a:pPr eaLnBrk="1" hangingPunct="1">
              <a:lnSpc>
                <a:spcPct val="150000"/>
              </a:lnSpc>
              <a:buFontTx/>
              <a:buNone/>
            </a:pPr>
            <a:r>
              <a:rPr lang="en-US" altLang="en-US" sz="2400" dirty="0">
                <a:latin typeface="Georgia" panose="02040502050405020303" pitchFamily="18" charset="0"/>
                <a:sym typeface="Symbol" panose="05050102010706020507" pitchFamily="18" charset="2"/>
              </a:rPr>
              <a:t>Pharmacological -  No standard recommendation</a:t>
            </a:r>
          </a:p>
          <a:p>
            <a:pPr eaLnBrk="1" hangingPunct="1">
              <a:lnSpc>
                <a:spcPct val="150000"/>
              </a:lnSpc>
              <a:buFontTx/>
              <a:buNone/>
            </a:pPr>
            <a:r>
              <a:rPr lang="en-US" altLang="en-US" sz="2400" b="1" dirty="0">
                <a:latin typeface="Georgia" panose="02040502050405020303" pitchFamily="18" charset="0"/>
                <a:sym typeface="Symbol" panose="05050102010706020507" pitchFamily="18" charset="2"/>
              </a:rPr>
              <a:t>Mechanical</a:t>
            </a:r>
            <a:r>
              <a:rPr lang="en-US" altLang="en-US" sz="2400" dirty="0">
                <a:latin typeface="Georgia" panose="02040502050405020303" pitchFamily="18" charset="0"/>
                <a:sym typeface="Symbol" panose="05050102010706020507" pitchFamily="18" charset="2"/>
              </a:rPr>
              <a:t> – Sequential compression device</a:t>
            </a:r>
          </a:p>
          <a:p>
            <a:pPr eaLnBrk="1" hangingPunct="1">
              <a:lnSpc>
                <a:spcPct val="150000"/>
              </a:lnSpc>
            </a:pPr>
            <a:r>
              <a:rPr lang="en-US" altLang="en-US" sz="2400" b="1" dirty="0">
                <a:latin typeface="Georgia" panose="02040502050405020303" pitchFamily="18" charset="0"/>
                <a:sym typeface="Symbol" panose="05050102010706020507" pitchFamily="18" charset="2"/>
              </a:rPr>
              <a:t>Heparin</a:t>
            </a:r>
            <a:r>
              <a:rPr lang="en-US" altLang="en-US" sz="2400" dirty="0">
                <a:latin typeface="Georgia" panose="02040502050405020303" pitchFamily="18" charset="0"/>
                <a:sym typeface="Symbol" panose="05050102010706020507" pitchFamily="18" charset="2"/>
              </a:rPr>
              <a:t>: 5000 units s/c every 8-12 </a:t>
            </a:r>
            <a:r>
              <a:rPr lang="en-US" altLang="en-US" sz="2400" dirty="0" err="1">
                <a:latin typeface="Georgia" panose="02040502050405020303" pitchFamily="18" charset="0"/>
                <a:sym typeface="Symbol" panose="05050102010706020507" pitchFamily="18" charset="2"/>
              </a:rPr>
              <a:t>hrs</a:t>
            </a:r>
            <a:r>
              <a:rPr lang="en-US" altLang="en-US" sz="2400" dirty="0">
                <a:latin typeface="Georgia" panose="02040502050405020303" pitchFamily="18" charset="0"/>
                <a:sym typeface="Symbol" panose="05050102010706020507" pitchFamily="18" charset="2"/>
              </a:rPr>
              <a:t> – 2 </a:t>
            </a:r>
            <a:r>
              <a:rPr lang="en-US" altLang="en-US" sz="2400" dirty="0" err="1">
                <a:latin typeface="Georgia" panose="02040502050405020303" pitchFamily="18" charset="0"/>
                <a:sym typeface="Symbol" panose="05050102010706020507" pitchFamily="18" charset="2"/>
              </a:rPr>
              <a:t>hr</a:t>
            </a:r>
            <a:r>
              <a:rPr lang="en-US" altLang="en-US" sz="2400" dirty="0">
                <a:latin typeface="Georgia" panose="02040502050405020303" pitchFamily="18" charset="0"/>
                <a:sym typeface="Symbol" panose="05050102010706020507" pitchFamily="18" charset="2"/>
              </a:rPr>
              <a:t> prior to surgery</a:t>
            </a:r>
          </a:p>
          <a:p>
            <a:pPr eaLnBrk="1" hangingPunct="1">
              <a:lnSpc>
                <a:spcPct val="150000"/>
              </a:lnSpc>
              <a:buFontTx/>
              <a:buNone/>
            </a:pPr>
            <a:r>
              <a:rPr lang="en-US" altLang="en-US" sz="2400" dirty="0">
                <a:latin typeface="Georgia" panose="02040502050405020303" pitchFamily="18" charset="0"/>
                <a:sym typeface="Symbol" panose="05050102010706020507" pitchFamily="18" charset="2"/>
              </a:rPr>
              <a:t>	 and postoperatively until the patient is fully mobile.</a:t>
            </a:r>
          </a:p>
          <a:p>
            <a:pPr>
              <a:lnSpc>
                <a:spcPct val="150000"/>
              </a:lnSpc>
            </a:pPr>
            <a:r>
              <a:rPr lang="en-US" altLang="en-US" sz="2400" b="1" dirty="0">
                <a:latin typeface="Georgia" panose="02040502050405020303" pitchFamily="18" charset="0"/>
                <a:sym typeface="Symbol" panose="05050102010706020507" pitchFamily="18" charset="2"/>
              </a:rPr>
              <a:t>LMWH</a:t>
            </a:r>
            <a:r>
              <a:rPr lang="en-US" altLang="en-US" sz="2400" dirty="0">
                <a:latin typeface="Georgia" panose="02040502050405020303" pitchFamily="18" charset="0"/>
                <a:sym typeface="Symbol" panose="05050102010706020507" pitchFamily="18" charset="2"/>
              </a:rPr>
              <a:t>: Enoxaparin 30mg BD </a:t>
            </a:r>
            <a:r>
              <a:rPr lang="en-US" altLang="en-US" sz="2400" dirty="0" err="1">
                <a:latin typeface="Georgia" panose="02040502050405020303" pitchFamily="18" charset="0"/>
                <a:sym typeface="Symbol" panose="05050102010706020507" pitchFamily="18" charset="2"/>
              </a:rPr>
              <a:t>upto</a:t>
            </a:r>
            <a:r>
              <a:rPr lang="en-US" altLang="en-US" sz="2400" dirty="0">
                <a:latin typeface="Georgia" panose="02040502050405020303" pitchFamily="18" charset="0"/>
                <a:sym typeface="Symbol" panose="05050102010706020507" pitchFamily="18" charset="2"/>
              </a:rPr>
              <a:t> 60mg twice a day</a:t>
            </a:r>
          </a:p>
          <a:p>
            <a:pPr>
              <a:lnSpc>
                <a:spcPct val="150000"/>
              </a:lnSpc>
            </a:pPr>
            <a:r>
              <a:rPr lang="en-US" altLang="en-US" sz="2400" dirty="0">
                <a:latin typeface="Georgia" panose="02040502050405020303" pitchFamily="18" charset="0"/>
                <a:sym typeface="Symbol" panose="05050102010706020507" pitchFamily="18" charset="2"/>
              </a:rPr>
              <a:t>Prophylactic </a:t>
            </a:r>
            <a:r>
              <a:rPr lang="en-US" altLang="en-US" sz="2400" b="1" dirty="0">
                <a:latin typeface="Georgia" panose="02040502050405020303" pitchFamily="18" charset="0"/>
                <a:sym typeface="Symbol" panose="05050102010706020507" pitchFamily="18" charset="2"/>
              </a:rPr>
              <a:t>IVC filter </a:t>
            </a:r>
            <a:r>
              <a:rPr lang="en-US" altLang="en-US" sz="2400" dirty="0">
                <a:latin typeface="Georgia" panose="02040502050405020303" pitchFamily="18" charset="0"/>
                <a:sym typeface="Symbol" panose="05050102010706020507" pitchFamily="18" charset="2"/>
              </a:rPr>
              <a:t>– in high risk patient </a:t>
            </a:r>
          </a:p>
          <a:p>
            <a:pPr>
              <a:lnSpc>
                <a:spcPct val="150000"/>
              </a:lnSpc>
              <a:spcBef>
                <a:spcPct val="0"/>
              </a:spcBef>
              <a:buFontTx/>
              <a:buNone/>
            </a:pPr>
            <a:r>
              <a:rPr lang="en-US" altLang="en-US" sz="2400" i="1" dirty="0">
                <a:latin typeface="Georgia" panose="02040502050405020303" pitchFamily="18" charset="0"/>
              </a:rPr>
              <a:t>			</a:t>
            </a:r>
            <a:endParaRPr lang="en-US" altLang="en-US" sz="2400" i="1" dirty="0">
              <a:latin typeface="Georgia" panose="02040502050405020303" pitchFamily="18" charset="0"/>
              <a:sym typeface="Symbol" panose="05050102010706020507" pitchFamily="18" charset="2"/>
            </a:endParaRPr>
          </a:p>
        </p:txBody>
      </p:sp>
      <p:pic>
        <p:nvPicPr>
          <p:cNvPr id="77828" name="Picture 4" descr="C:\Documents and Settings\silvi\Desktop\bariatric\DSC017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300" y="4083050"/>
            <a:ext cx="2971800" cy="2273300"/>
          </a:xfrm>
          <a:prstGeom prst="rect">
            <a:avLst/>
          </a:prstGeom>
          <a:noFill/>
          <a:ln w="9525">
            <a:solidFill>
              <a:srgbClr val="FFFFCC"/>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8F63A3B-78C7-47BE-AE5E-E10140E04643}" type="slidenum">
              <a:rPr lang="en-US" smtClean="0"/>
              <a:pPr/>
              <a:t>41</a:t>
            </a:fld>
            <a:endParaRPr lang="en-US" dirty="0"/>
          </a:p>
        </p:txBody>
      </p:sp>
    </p:spTree>
    <p:extLst>
      <p:ext uri="{BB962C8B-B14F-4D97-AF65-F5344CB8AC3E}">
        <p14:creationId xmlns:p14="http://schemas.microsoft.com/office/powerpoint/2010/main" val="3280905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9137" y="2316755"/>
            <a:ext cx="10515600" cy="1325563"/>
          </a:xfrm>
        </p:spPr>
        <p:txBody>
          <a:bodyPr>
            <a:normAutofit/>
          </a:bodyPr>
          <a:lstStyle/>
          <a:p>
            <a:r>
              <a:rPr lang="en-US" sz="3200" b="1" dirty="0">
                <a:latin typeface="Georgia" panose="02040502050405020303" pitchFamily="18" charset="0"/>
              </a:rPr>
              <a:t>Intraoperative concerns</a:t>
            </a:r>
          </a:p>
        </p:txBody>
      </p:sp>
      <p:sp>
        <p:nvSpPr>
          <p:cNvPr id="4" name="Slide Number Placeholder 3"/>
          <p:cNvSpPr>
            <a:spLocks noGrp="1"/>
          </p:cNvSpPr>
          <p:nvPr>
            <p:ph type="sldNum" sz="quarter" idx="12"/>
          </p:nvPr>
        </p:nvSpPr>
        <p:spPr/>
        <p:txBody>
          <a:bodyPr/>
          <a:lstStyle/>
          <a:p>
            <a:fld id="{48F63A3B-78C7-47BE-AE5E-E10140E04643}" type="slidenum">
              <a:rPr lang="en-US" smtClean="0"/>
              <a:pPr/>
              <a:t>42</a:t>
            </a:fld>
            <a:endParaRPr lang="en-US" dirty="0"/>
          </a:p>
        </p:txBody>
      </p:sp>
    </p:spTree>
    <p:extLst>
      <p:ext uri="{BB962C8B-B14F-4D97-AF65-F5344CB8AC3E}">
        <p14:creationId xmlns:p14="http://schemas.microsoft.com/office/powerpoint/2010/main" val="1540796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89" y="274638"/>
            <a:ext cx="10515600" cy="1325563"/>
          </a:xfrm>
        </p:spPr>
        <p:txBody>
          <a:bodyPr>
            <a:normAutofit/>
          </a:bodyPr>
          <a:lstStyle/>
          <a:p>
            <a:r>
              <a:rPr lang="en-IN" sz="3600" b="1" dirty="0">
                <a:latin typeface="Georgia" panose="02040502050405020303" pitchFamily="18" charset="0"/>
              </a:rPr>
              <a:t>Positioning</a:t>
            </a:r>
          </a:p>
        </p:txBody>
      </p:sp>
      <p:sp>
        <p:nvSpPr>
          <p:cNvPr id="3" name="Content Placeholder 2"/>
          <p:cNvSpPr>
            <a:spLocks noGrp="1"/>
          </p:cNvSpPr>
          <p:nvPr>
            <p:ph idx="1"/>
          </p:nvPr>
        </p:nvSpPr>
        <p:spPr>
          <a:xfrm>
            <a:off x="464024" y="1201003"/>
            <a:ext cx="11532358" cy="5520472"/>
          </a:xfrm>
        </p:spPr>
        <p:txBody>
          <a:bodyPr>
            <a:normAutofit fontScale="77500" lnSpcReduction="20000"/>
          </a:bodyPr>
          <a:lstStyle/>
          <a:p>
            <a:pPr>
              <a:lnSpc>
                <a:spcPct val="150000"/>
              </a:lnSpc>
            </a:pPr>
            <a:r>
              <a:rPr lang="en-IN" sz="3200" dirty="0">
                <a:latin typeface="Georgia" panose="02040502050405020303" pitchFamily="18" charset="0"/>
              </a:rPr>
              <a:t>Specially designed tables or two regular </a:t>
            </a:r>
            <a:r>
              <a:rPr lang="en-IN" sz="3200" b="1" dirty="0">
                <a:latin typeface="Georgia" panose="02040502050405020303" pitchFamily="18" charset="0"/>
              </a:rPr>
              <a:t>operating tables</a:t>
            </a:r>
            <a:r>
              <a:rPr lang="en-IN" sz="3200" dirty="0">
                <a:latin typeface="Georgia" panose="02040502050405020303" pitchFamily="18" charset="0"/>
              </a:rPr>
              <a:t> joined together</a:t>
            </a:r>
          </a:p>
          <a:p>
            <a:pPr>
              <a:lnSpc>
                <a:spcPct val="150000"/>
              </a:lnSpc>
            </a:pPr>
            <a:r>
              <a:rPr lang="en-IN" sz="3200" dirty="0">
                <a:latin typeface="Georgia" panose="02040502050405020303" pitchFamily="18" charset="0"/>
              </a:rPr>
              <a:t>Operating tables capable of holding up to 455 kg, with a little extra width to accommodate the extra girth are now available.</a:t>
            </a:r>
          </a:p>
          <a:p>
            <a:pPr>
              <a:lnSpc>
                <a:spcPct val="150000"/>
              </a:lnSpc>
            </a:pPr>
            <a:r>
              <a:rPr lang="en-IN" sz="3200" b="1" dirty="0">
                <a:latin typeface="Georgia" panose="02040502050405020303" pitchFamily="18" charset="0"/>
              </a:rPr>
              <a:t>Strapping</a:t>
            </a:r>
            <a:r>
              <a:rPr lang="en-IN" sz="3200" dirty="0">
                <a:latin typeface="Georgia" panose="02040502050405020303" pitchFamily="18" charset="0"/>
              </a:rPr>
              <a:t> obese patients to the operating table in combination with a malleable </a:t>
            </a:r>
            <a:r>
              <a:rPr lang="en-IN" sz="3200" b="1" dirty="0">
                <a:latin typeface="Georgia" panose="02040502050405020303" pitchFamily="18" charset="0"/>
              </a:rPr>
              <a:t>bean bag </a:t>
            </a:r>
            <a:r>
              <a:rPr lang="en-IN" sz="3200" dirty="0">
                <a:latin typeface="Georgia" panose="02040502050405020303" pitchFamily="18" charset="0"/>
              </a:rPr>
              <a:t>helps keep them from falling off the operating table.</a:t>
            </a:r>
          </a:p>
          <a:p>
            <a:pPr>
              <a:lnSpc>
                <a:spcPct val="150000"/>
              </a:lnSpc>
            </a:pPr>
            <a:r>
              <a:rPr lang="en-IN" sz="3200" dirty="0">
                <a:latin typeface="Georgia" panose="02040502050405020303" pitchFamily="18" charset="0"/>
              </a:rPr>
              <a:t>Protecting </a:t>
            </a:r>
            <a:r>
              <a:rPr lang="en-IN" sz="3200" b="1" dirty="0">
                <a:latin typeface="Georgia" panose="02040502050405020303" pitchFamily="18" charset="0"/>
              </a:rPr>
              <a:t>pressure areas </a:t>
            </a:r>
            <a:r>
              <a:rPr lang="en-IN" sz="3200" dirty="0">
                <a:latin typeface="Georgia" panose="02040502050405020303" pitchFamily="18" charset="0"/>
              </a:rPr>
              <a:t>- pressure sores, neural injuries, and rhabdomyolysis (carpal tunnel syndrome).</a:t>
            </a:r>
          </a:p>
          <a:p>
            <a:pPr>
              <a:lnSpc>
                <a:spcPct val="150000"/>
              </a:lnSpc>
            </a:pPr>
            <a:r>
              <a:rPr lang="en-IN" sz="3200" dirty="0">
                <a:latin typeface="Georgia" panose="02040502050405020303" pitchFamily="18" charset="0"/>
              </a:rPr>
              <a:t>Arms to be kept in neutral position to avoid excess pressure from tight tucking and draping.</a:t>
            </a:r>
          </a:p>
        </p:txBody>
      </p:sp>
      <p:sp>
        <p:nvSpPr>
          <p:cNvPr id="4" name="Slide Number Placeholder 3"/>
          <p:cNvSpPr>
            <a:spLocks noGrp="1"/>
          </p:cNvSpPr>
          <p:nvPr>
            <p:ph type="sldNum" sz="quarter" idx="12"/>
          </p:nvPr>
        </p:nvSpPr>
        <p:spPr/>
        <p:txBody>
          <a:bodyPr/>
          <a:lstStyle/>
          <a:p>
            <a:fld id="{48F63A3B-78C7-47BE-AE5E-E10140E04643}" type="slidenum">
              <a:rPr lang="en-US" smtClean="0"/>
              <a:pPr/>
              <a:t>43</a:t>
            </a:fld>
            <a:endParaRPr lang="en-US" dirty="0"/>
          </a:p>
        </p:txBody>
      </p:sp>
    </p:spTree>
    <p:extLst>
      <p:ext uri="{BB962C8B-B14F-4D97-AF65-F5344CB8AC3E}">
        <p14:creationId xmlns:p14="http://schemas.microsoft.com/office/powerpoint/2010/main" val="1240464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1" y="764705"/>
            <a:ext cx="11259403" cy="5721499"/>
          </a:xfrm>
        </p:spPr>
        <p:txBody>
          <a:bodyPr>
            <a:normAutofit/>
          </a:bodyPr>
          <a:lstStyle/>
          <a:p>
            <a:pPr>
              <a:lnSpc>
                <a:spcPct val="150000"/>
              </a:lnSpc>
            </a:pPr>
            <a:r>
              <a:rPr lang="en-IN" dirty="0">
                <a:latin typeface="Georgia" panose="02040502050405020303" pitchFamily="18" charset="0"/>
              </a:rPr>
              <a:t>Supine positioning </a:t>
            </a:r>
          </a:p>
          <a:p>
            <a:pPr lvl="1">
              <a:lnSpc>
                <a:spcPct val="150000"/>
              </a:lnSpc>
            </a:pPr>
            <a:r>
              <a:rPr lang="en-IN" dirty="0" err="1">
                <a:latin typeface="Georgia" panose="02040502050405020303" pitchFamily="18" charset="0"/>
              </a:rPr>
              <a:t>Ventilatory</a:t>
            </a:r>
            <a:r>
              <a:rPr lang="en-IN" dirty="0">
                <a:latin typeface="Georgia" panose="02040502050405020303" pitchFamily="18" charset="0"/>
              </a:rPr>
              <a:t> impairment </a:t>
            </a:r>
          </a:p>
          <a:p>
            <a:pPr lvl="1">
              <a:lnSpc>
                <a:spcPct val="150000"/>
              </a:lnSpc>
            </a:pPr>
            <a:r>
              <a:rPr lang="en-IN" dirty="0">
                <a:latin typeface="Georgia" panose="02040502050405020303" pitchFamily="18" charset="0"/>
              </a:rPr>
              <a:t>Inferior vena cava and aortic compression.</a:t>
            </a:r>
          </a:p>
          <a:p>
            <a:pPr lvl="1">
              <a:lnSpc>
                <a:spcPct val="150000"/>
              </a:lnSpc>
            </a:pPr>
            <a:r>
              <a:rPr lang="en-IN" dirty="0">
                <a:latin typeface="Georgia" panose="02040502050405020303" pitchFamily="18" charset="0"/>
              </a:rPr>
              <a:t>FRC and oxygenation are decreased further.</a:t>
            </a:r>
          </a:p>
          <a:p>
            <a:pPr lvl="1">
              <a:lnSpc>
                <a:spcPct val="150000"/>
              </a:lnSpc>
            </a:pPr>
            <a:r>
              <a:rPr lang="en-IN" dirty="0">
                <a:latin typeface="Georgia" panose="02040502050405020303" pitchFamily="18" charset="0"/>
              </a:rPr>
              <a:t>Head-down positioning further worsens FRC.</a:t>
            </a:r>
          </a:p>
          <a:p>
            <a:pPr lvl="1">
              <a:lnSpc>
                <a:spcPct val="150000"/>
              </a:lnSpc>
            </a:pPr>
            <a:r>
              <a:rPr lang="en-IN" dirty="0">
                <a:latin typeface="Georgia" panose="02040502050405020303" pitchFamily="18" charset="0"/>
              </a:rPr>
              <a:t>Significant increase in oxygen consumption and cardiac output.</a:t>
            </a:r>
          </a:p>
          <a:p>
            <a:pPr lvl="1">
              <a:lnSpc>
                <a:spcPct val="150000"/>
              </a:lnSpc>
            </a:pPr>
            <a:r>
              <a:rPr lang="en-IN" dirty="0">
                <a:latin typeface="Georgia" panose="02040502050405020303" pitchFamily="18" charset="0"/>
              </a:rPr>
              <a:t>Rhabdomyolysis from pressure on the gluteal muscles leading to renal failure.</a:t>
            </a:r>
          </a:p>
        </p:txBody>
      </p:sp>
      <p:pic>
        <p:nvPicPr>
          <p:cNvPr id="34817" name="Picture 1" descr="C:\Users\hp\Desktop\New folder\1-s2_0-S1472029911001019-gr1.jpg"/>
          <p:cNvPicPr>
            <a:picLocks noChangeAspect="1" noChangeArrowheads="1"/>
          </p:cNvPicPr>
          <p:nvPr/>
        </p:nvPicPr>
        <p:blipFill>
          <a:blip r:embed="rId3" cstate="print"/>
          <a:srcRect/>
          <a:stretch>
            <a:fillRect/>
          </a:stretch>
        </p:blipFill>
        <p:spPr bwMode="auto">
          <a:xfrm>
            <a:off x="7392144" y="260649"/>
            <a:ext cx="3107342" cy="2451887"/>
          </a:xfrm>
          <a:prstGeom prst="rect">
            <a:avLst/>
          </a:prstGeom>
          <a:noFill/>
        </p:spPr>
      </p:pic>
      <p:sp>
        <p:nvSpPr>
          <p:cNvPr id="2" name="Slide Number Placeholder 1"/>
          <p:cNvSpPr>
            <a:spLocks noGrp="1"/>
          </p:cNvSpPr>
          <p:nvPr>
            <p:ph type="sldNum" sz="quarter" idx="12"/>
          </p:nvPr>
        </p:nvSpPr>
        <p:spPr/>
        <p:txBody>
          <a:bodyPr/>
          <a:lstStyle/>
          <a:p>
            <a:fld id="{48F63A3B-78C7-47BE-AE5E-E10140E04643}" type="slidenum">
              <a:rPr lang="en-US" smtClean="0"/>
              <a:pPr/>
              <a:t>44</a:t>
            </a:fld>
            <a:endParaRPr lang="en-US" dirty="0"/>
          </a:p>
        </p:txBody>
      </p:sp>
    </p:spTree>
    <p:extLst>
      <p:ext uri="{BB962C8B-B14F-4D97-AF65-F5344CB8AC3E}">
        <p14:creationId xmlns:p14="http://schemas.microsoft.com/office/powerpoint/2010/main" val="33695073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692696"/>
            <a:ext cx="11177516" cy="3816424"/>
          </a:xfrm>
        </p:spPr>
        <p:txBody>
          <a:bodyPr>
            <a:normAutofit/>
          </a:bodyPr>
          <a:lstStyle/>
          <a:p>
            <a:r>
              <a:rPr lang="en-IN" dirty="0">
                <a:latin typeface="Georgia" panose="02040502050405020303" pitchFamily="18" charset="0"/>
              </a:rPr>
              <a:t>Head-up position &amp; </a:t>
            </a:r>
            <a:r>
              <a:rPr lang="en-IN" dirty="0" err="1">
                <a:latin typeface="Georgia" panose="02040502050405020303" pitchFamily="18" charset="0"/>
              </a:rPr>
              <a:t>Intraoperative</a:t>
            </a:r>
            <a:r>
              <a:rPr lang="en-IN" dirty="0">
                <a:latin typeface="Georgia" panose="02040502050405020303" pitchFamily="18" charset="0"/>
              </a:rPr>
              <a:t> PEEP can</a:t>
            </a:r>
          </a:p>
          <a:p>
            <a:pPr lvl="1"/>
            <a:r>
              <a:rPr lang="en-IN" dirty="0">
                <a:latin typeface="Georgia" panose="02040502050405020303" pitchFamily="18" charset="0"/>
              </a:rPr>
              <a:t>Decrease alveolar-arterial oxygen tension difference </a:t>
            </a:r>
          </a:p>
          <a:p>
            <a:pPr lvl="1"/>
            <a:r>
              <a:rPr lang="en-IN" dirty="0">
                <a:latin typeface="Georgia" panose="02040502050405020303" pitchFamily="18" charset="0"/>
              </a:rPr>
              <a:t>Increase total respiratory compliance </a:t>
            </a:r>
          </a:p>
          <a:p>
            <a:pPr lvl="1"/>
            <a:r>
              <a:rPr lang="en-IN" dirty="0">
                <a:latin typeface="Georgia" panose="02040502050405020303" pitchFamily="18" charset="0"/>
              </a:rPr>
              <a:t>Decrease peak and plateau airway pressures</a:t>
            </a:r>
          </a:p>
          <a:p>
            <a:pPr lvl="1"/>
            <a:endParaRPr lang="en-IN" dirty="0">
              <a:latin typeface="Georgia" panose="02040502050405020303" pitchFamily="18" charset="0"/>
            </a:endParaRPr>
          </a:p>
          <a:p>
            <a:r>
              <a:rPr lang="en-IN" dirty="0">
                <a:latin typeface="Georgia" panose="02040502050405020303" pitchFamily="18" charset="0"/>
              </a:rPr>
              <a:t>Lateral decubitus position allows for better diaphragmatic excursion and should be favoured over prone positioning. </a:t>
            </a:r>
          </a:p>
        </p:txBody>
      </p:sp>
      <p:pic>
        <p:nvPicPr>
          <p:cNvPr id="3074" name="Picture 2" descr="C:\Users\hp\Desktop\Picture 2.png"/>
          <p:cNvPicPr>
            <a:picLocks noChangeAspect="1" noChangeArrowheads="1"/>
          </p:cNvPicPr>
          <p:nvPr/>
        </p:nvPicPr>
        <p:blipFill>
          <a:blip r:embed="rId3" cstate="print"/>
          <a:srcRect/>
          <a:stretch>
            <a:fillRect/>
          </a:stretch>
        </p:blipFill>
        <p:spPr bwMode="auto">
          <a:xfrm>
            <a:off x="7019368" y="3799436"/>
            <a:ext cx="3882008" cy="2348880"/>
          </a:xfrm>
          <a:prstGeom prst="rect">
            <a:avLst/>
          </a:prstGeom>
          <a:noFill/>
        </p:spPr>
      </p:pic>
      <p:pic>
        <p:nvPicPr>
          <p:cNvPr id="3075" name="Picture 3" descr="C:\Users\hp\Desktop\01.jpg"/>
          <p:cNvPicPr>
            <a:picLocks noChangeAspect="1" noChangeArrowheads="1"/>
          </p:cNvPicPr>
          <p:nvPr/>
        </p:nvPicPr>
        <p:blipFill>
          <a:blip r:embed="rId4" cstate="print"/>
          <a:srcRect/>
          <a:stretch>
            <a:fillRect/>
          </a:stretch>
        </p:blipFill>
        <p:spPr bwMode="auto">
          <a:xfrm>
            <a:off x="554760" y="3871444"/>
            <a:ext cx="4572000" cy="2276872"/>
          </a:xfrm>
          <a:prstGeom prst="rect">
            <a:avLst/>
          </a:prstGeom>
          <a:noFill/>
        </p:spPr>
      </p:pic>
      <p:sp>
        <p:nvSpPr>
          <p:cNvPr id="2" name="Slide Number Placeholder 1"/>
          <p:cNvSpPr>
            <a:spLocks noGrp="1"/>
          </p:cNvSpPr>
          <p:nvPr>
            <p:ph type="sldNum" sz="quarter" idx="12"/>
          </p:nvPr>
        </p:nvSpPr>
        <p:spPr/>
        <p:txBody>
          <a:bodyPr/>
          <a:lstStyle/>
          <a:p>
            <a:fld id="{48F63A3B-78C7-47BE-AE5E-E10140E04643}" type="slidenum">
              <a:rPr lang="en-US" smtClean="0"/>
              <a:pPr/>
              <a:t>45</a:t>
            </a:fld>
            <a:endParaRPr lang="en-US" dirty="0"/>
          </a:p>
        </p:txBody>
      </p:sp>
    </p:spTree>
    <p:extLst>
      <p:ext uri="{BB962C8B-B14F-4D97-AF65-F5344CB8AC3E}">
        <p14:creationId xmlns:p14="http://schemas.microsoft.com/office/powerpoint/2010/main" val="1883848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365125"/>
            <a:ext cx="11067197" cy="1325563"/>
          </a:xfrm>
        </p:spPr>
        <p:txBody>
          <a:bodyPr>
            <a:normAutofit/>
          </a:bodyPr>
          <a:lstStyle/>
          <a:p>
            <a:r>
              <a:rPr lang="en-IN" sz="3600" b="1" dirty="0">
                <a:latin typeface="Georgia" panose="02040502050405020303" pitchFamily="18" charset="0"/>
              </a:rPr>
              <a:t>Monitoring</a:t>
            </a:r>
          </a:p>
        </p:txBody>
      </p:sp>
      <p:sp>
        <p:nvSpPr>
          <p:cNvPr id="3" name="Content Placeholder 2"/>
          <p:cNvSpPr>
            <a:spLocks noGrp="1"/>
          </p:cNvSpPr>
          <p:nvPr>
            <p:ph idx="1"/>
          </p:nvPr>
        </p:nvSpPr>
        <p:spPr>
          <a:xfrm>
            <a:off x="191069" y="1690688"/>
            <a:ext cx="11778018" cy="5030787"/>
          </a:xfrm>
        </p:spPr>
        <p:txBody>
          <a:bodyPr>
            <a:normAutofit fontScale="85000" lnSpcReduction="10000"/>
          </a:bodyPr>
          <a:lstStyle/>
          <a:p>
            <a:pPr>
              <a:lnSpc>
                <a:spcPct val="160000"/>
              </a:lnSpc>
            </a:pPr>
            <a:r>
              <a:rPr lang="en-US" dirty="0">
                <a:latin typeface="Georgia" panose="02040502050405020303" pitchFamily="18" charset="0"/>
              </a:rPr>
              <a:t>Std monitoring</a:t>
            </a:r>
            <a:endParaRPr lang="en-IN" dirty="0">
              <a:latin typeface="Georgia" panose="02040502050405020303" pitchFamily="18" charset="0"/>
            </a:endParaRPr>
          </a:p>
          <a:p>
            <a:pPr>
              <a:lnSpc>
                <a:spcPct val="160000"/>
              </a:lnSpc>
            </a:pPr>
            <a:r>
              <a:rPr lang="en-IN" dirty="0">
                <a:latin typeface="Georgia" panose="02040502050405020303" pitchFamily="18" charset="0"/>
              </a:rPr>
              <a:t>Invasive arterial pressure monitoring may be indicated for the morbidly obese.</a:t>
            </a:r>
          </a:p>
          <a:p>
            <a:pPr>
              <a:lnSpc>
                <a:spcPct val="160000"/>
              </a:lnSpc>
            </a:pPr>
            <a:r>
              <a:rPr lang="en-IN" dirty="0">
                <a:latin typeface="Georgia" panose="02040502050405020303" pitchFamily="18" charset="0"/>
              </a:rPr>
              <a:t>For NIBP, cuffs with bladders that encircle a minimum of 75%of upper arm circumference or, preferably the entire arm should be used.</a:t>
            </a:r>
          </a:p>
          <a:p>
            <a:pPr>
              <a:lnSpc>
                <a:spcPct val="160000"/>
              </a:lnSpc>
            </a:pPr>
            <a:r>
              <a:rPr lang="en-US" dirty="0">
                <a:latin typeface="Georgia" panose="02040502050405020303" pitchFamily="18" charset="0"/>
              </a:rPr>
              <a:t>BIS and entropy monitoring to titrate depth of anesthesia.</a:t>
            </a:r>
          </a:p>
          <a:p>
            <a:pPr>
              <a:lnSpc>
                <a:spcPct val="160000"/>
              </a:lnSpc>
            </a:pPr>
            <a:r>
              <a:rPr lang="en-US" dirty="0">
                <a:latin typeface="Georgia" panose="02040502050405020303" pitchFamily="18" charset="0"/>
              </a:rPr>
              <a:t>Monitoring of neuromuscular junction.</a:t>
            </a:r>
            <a:endParaRPr lang="en-IN" dirty="0">
              <a:latin typeface="Georgia" panose="02040502050405020303" pitchFamily="18" charset="0"/>
            </a:endParaRPr>
          </a:p>
          <a:p>
            <a:pPr>
              <a:lnSpc>
                <a:spcPct val="160000"/>
              </a:lnSpc>
            </a:pPr>
            <a:r>
              <a:rPr lang="en-IN" dirty="0">
                <a:latin typeface="Georgia" panose="02040502050405020303" pitchFamily="18" charset="0"/>
              </a:rPr>
              <a:t>Central venous catheterization may also be required for intravenous access.</a:t>
            </a:r>
          </a:p>
        </p:txBody>
      </p:sp>
      <p:sp>
        <p:nvSpPr>
          <p:cNvPr id="4" name="Slide Number Placeholder 3"/>
          <p:cNvSpPr>
            <a:spLocks noGrp="1"/>
          </p:cNvSpPr>
          <p:nvPr>
            <p:ph type="sldNum" sz="quarter" idx="12"/>
          </p:nvPr>
        </p:nvSpPr>
        <p:spPr/>
        <p:txBody>
          <a:bodyPr/>
          <a:lstStyle/>
          <a:p>
            <a:fld id="{48F63A3B-78C7-47BE-AE5E-E10140E04643}" type="slidenum">
              <a:rPr lang="en-US" smtClean="0"/>
              <a:pPr/>
              <a:t>46</a:t>
            </a:fld>
            <a:endParaRPr lang="en-US" dirty="0"/>
          </a:p>
        </p:txBody>
      </p:sp>
    </p:spTree>
    <p:extLst>
      <p:ext uri="{BB962C8B-B14F-4D97-AF65-F5344CB8AC3E}">
        <p14:creationId xmlns:p14="http://schemas.microsoft.com/office/powerpoint/2010/main" val="2536612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365125"/>
            <a:ext cx="11230970" cy="1325563"/>
          </a:xfrm>
        </p:spPr>
        <p:txBody>
          <a:bodyPr>
            <a:normAutofit/>
          </a:bodyPr>
          <a:lstStyle/>
          <a:p>
            <a:r>
              <a:rPr lang="en-US" sz="3200" b="1" dirty="0">
                <a:latin typeface="Georgia" panose="02040502050405020303" pitchFamily="18" charset="0"/>
              </a:rPr>
              <a:t>Choice of anesthesia</a:t>
            </a:r>
          </a:p>
        </p:txBody>
      </p:sp>
      <p:sp>
        <p:nvSpPr>
          <p:cNvPr id="3" name="Content Placeholder 2"/>
          <p:cNvSpPr>
            <a:spLocks noGrp="1"/>
          </p:cNvSpPr>
          <p:nvPr>
            <p:ph idx="1"/>
          </p:nvPr>
        </p:nvSpPr>
        <p:spPr>
          <a:xfrm>
            <a:off x="122830" y="1433015"/>
            <a:ext cx="11873552" cy="5288460"/>
          </a:xfrm>
        </p:spPr>
        <p:txBody>
          <a:bodyPr>
            <a:normAutofit fontScale="85000" lnSpcReduction="20000"/>
          </a:bodyPr>
          <a:lstStyle/>
          <a:p>
            <a:pPr>
              <a:lnSpc>
                <a:spcPct val="170000"/>
              </a:lnSpc>
            </a:pPr>
            <a:r>
              <a:rPr lang="en-US" dirty="0">
                <a:latin typeface="Georgia" panose="02040502050405020303" pitchFamily="18" charset="0"/>
              </a:rPr>
              <a:t>Acc. to ASA practice guidelines, local or regional anesthesia should be the primary anesthetic choice for obese, with GA used only when necessary.</a:t>
            </a:r>
          </a:p>
          <a:p>
            <a:pPr>
              <a:lnSpc>
                <a:spcPct val="170000"/>
              </a:lnSpc>
            </a:pPr>
            <a:r>
              <a:rPr lang="en-US" b="1" dirty="0">
                <a:latin typeface="Georgia" panose="02040502050405020303" pitchFamily="18" charset="0"/>
              </a:rPr>
              <a:t>Regional anesthesia</a:t>
            </a:r>
          </a:p>
          <a:p>
            <a:pPr lvl="1" fontAlgn="base">
              <a:lnSpc>
                <a:spcPct val="170000"/>
              </a:lnSpc>
            </a:pPr>
            <a:r>
              <a:rPr lang="en-GB" dirty="0">
                <a:latin typeface="Georgia" panose="02040502050405020303" pitchFamily="18" charset="0"/>
              </a:rPr>
              <a:t>May be difficult with standard equipment and techniques due to; </a:t>
            </a:r>
          </a:p>
          <a:p>
            <a:pPr lvl="2" fontAlgn="base">
              <a:lnSpc>
                <a:spcPct val="170000"/>
              </a:lnSpc>
            </a:pPr>
            <a:r>
              <a:rPr lang="en-GB" dirty="0">
                <a:latin typeface="Georgia" panose="02040502050405020303" pitchFamily="18" charset="0"/>
              </a:rPr>
              <a:t>Obscured landmarks </a:t>
            </a:r>
          </a:p>
          <a:p>
            <a:pPr lvl="2" fontAlgn="base">
              <a:lnSpc>
                <a:spcPct val="170000"/>
              </a:lnSpc>
            </a:pPr>
            <a:r>
              <a:rPr lang="en-GB" dirty="0">
                <a:latin typeface="Georgia" panose="02040502050405020303" pitchFamily="18" charset="0"/>
              </a:rPr>
              <a:t>Difficult positioning </a:t>
            </a:r>
          </a:p>
          <a:p>
            <a:pPr lvl="2" fontAlgn="base">
              <a:lnSpc>
                <a:spcPct val="170000"/>
              </a:lnSpc>
            </a:pPr>
            <a:r>
              <a:rPr lang="en-GB" dirty="0">
                <a:latin typeface="Georgia" panose="02040502050405020303" pitchFamily="18" charset="0"/>
              </a:rPr>
              <a:t>Extensive layers of adipose tissue</a:t>
            </a:r>
          </a:p>
          <a:p>
            <a:pPr lvl="1" fontAlgn="base">
              <a:lnSpc>
                <a:spcPct val="170000"/>
              </a:lnSpc>
            </a:pPr>
            <a:r>
              <a:rPr lang="en-GB" dirty="0">
                <a:latin typeface="Georgia" panose="02040502050405020303" pitchFamily="18" charset="0"/>
              </a:rPr>
              <a:t> Engorged extradural veins and extra fat constricting the potential space, less local anaesthetic 75-80% of the normal dose is needed for epidurals </a:t>
            </a:r>
          </a:p>
          <a:p>
            <a:pPr lvl="1" fontAlgn="base">
              <a:lnSpc>
                <a:spcPct val="170000"/>
              </a:lnSpc>
            </a:pPr>
            <a:r>
              <a:rPr lang="en-GB" dirty="0">
                <a:latin typeface="Georgia" panose="02040502050405020303" pitchFamily="18" charset="0"/>
              </a:rPr>
              <a:t>Leave extra catheter in the space as it may be subject to drag as the flexed patient relaxes.</a:t>
            </a:r>
          </a:p>
          <a:p>
            <a:pPr>
              <a:lnSpc>
                <a:spcPct val="170000"/>
              </a:lnSpc>
              <a:buNone/>
            </a:pPr>
            <a:endParaRPr lang="en-GB" dirty="0">
              <a:latin typeface="Georgia" panose="02040502050405020303" pitchFamily="18" charset="0"/>
            </a:endParaRPr>
          </a:p>
          <a:p>
            <a:pPr lvl="1">
              <a:lnSpc>
                <a:spcPct val="170000"/>
              </a:lnSpc>
            </a:pPr>
            <a:endParaRPr lang="en-GB" dirty="0">
              <a:latin typeface="Georgia" panose="02040502050405020303" pitchFamily="18" charset="0"/>
            </a:endParaRPr>
          </a:p>
          <a:p>
            <a:pPr lvl="1">
              <a:lnSpc>
                <a:spcPct val="170000"/>
              </a:lnSpc>
            </a:pPr>
            <a:endParaRPr lang="en-US" dirty="0">
              <a:latin typeface="Georgia" panose="02040502050405020303" pitchFamily="18" charset="0"/>
            </a:endParaRPr>
          </a:p>
          <a:p>
            <a:pPr>
              <a:lnSpc>
                <a:spcPct val="170000"/>
              </a:lnSpc>
            </a:pPr>
            <a:endParaRPr lang="en-US" dirty="0">
              <a:latin typeface="Georgia" panose="02040502050405020303" pitchFamily="18" charset="0"/>
            </a:endParaRPr>
          </a:p>
        </p:txBody>
      </p:sp>
      <p:pic>
        <p:nvPicPr>
          <p:cNvPr id="4" name="Picture 1" descr="C:\Users\hp\Desktop\New folder\obese-parturient-epidural.jpg"/>
          <p:cNvPicPr>
            <a:picLocks noChangeAspect="1" noChangeArrowheads="1"/>
          </p:cNvPicPr>
          <p:nvPr/>
        </p:nvPicPr>
        <p:blipFill rotWithShape="1">
          <a:blip r:embed="rId3" cstate="print"/>
          <a:srcRect t="5086" r="1053" b="5753"/>
          <a:stretch/>
        </p:blipFill>
        <p:spPr bwMode="auto">
          <a:xfrm>
            <a:off x="8727298" y="2645211"/>
            <a:ext cx="3020881" cy="1992496"/>
          </a:xfrm>
          <a:prstGeom prst="rect">
            <a:avLst/>
          </a:prstGeom>
          <a:noFill/>
        </p:spPr>
      </p:pic>
      <p:sp>
        <p:nvSpPr>
          <p:cNvPr id="5" name="Slide Number Placeholder 4"/>
          <p:cNvSpPr>
            <a:spLocks noGrp="1"/>
          </p:cNvSpPr>
          <p:nvPr>
            <p:ph type="sldNum" sz="quarter" idx="12"/>
          </p:nvPr>
        </p:nvSpPr>
        <p:spPr/>
        <p:txBody>
          <a:bodyPr/>
          <a:lstStyle/>
          <a:p>
            <a:fld id="{48F63A3B-78C7-47BE-AE5E-E10140E04643}" type="slidenum">
              <a:rPr lang="en-US" smtClean="0"/>
              <a:pPr/>
              <a:t>47</a:t>
            </a:fld>
            <a:endParaRPr lang="en-US" dirty="0"/>
          </a:p>
        </p:txBody>
      </p:sp>
    </p:spTree>
    <p:extLst>
      <p:ext uri="{BB962C8B-B14F-4D97-AF65-F5344CB8AC3E}">
        <p14:creationId xmlns:p14="http://schemas.microsoft.com/office/powerpoint/2010/main" val="587102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7" y="274638"/>
            <a:ext cx="10338362" cy="1143000"/>
          </a:xfrm>
        </p:spPr>
        <p:txBody>
          <a:bodyPr>
            <a:normAutofit/>
          </a:bodyPr>
          <a:lstStyle/>
          <a:p>
            <a:r>
              <a:rPr lang="en-IN" sz="3200" b="1" dirty="0">
                <a:latin typeface="Georgia" panose="02040502050405020303" pitchFamily="18" charset="0"/>
              </a:rPr>
              <a:t>Induction, intubation, and maintenance</a:t>
            </a:r>
          </a:p>
        </p:txBody>
      </p:sp>
      <p:sp>
        <p:nvSpPr>
          <p:cNvPr id="3" name="Content Placeholder 2"/>
          <p:cNvSpPr>
            <a:spLocks noGrp="1"/>
          </p:cNvSpPr>
          <p:nvPr>
            <p:ph idx="1"/>
          </p:nvPr>
        </p:nvSpPr>
        <p:spPr>
          <a:xfrm>
            <a:off x="150126" y="1417638"/>
            <a:ext cx="11859904" cy="5149954"/>
          </a:xfrm>
        </p:spPr>
        <p:txBody>
          <a:bodyPr>
            <a:noAutofit/>
          </a:bodyPr>
          <a:lstStyle/>
          <a:p>
            <a:pPr>
              <a:lnSpc>
                <a:spcPct val="150000"/>
              </a:lnSpc>
            </a:pPr>
            <a:r>
              <a:rPr lang="en-IN" sz="2200" dirty="0">
                <a:latin typeface="Georgia" panose="02040502050405020303" pitchFamily="18" charset="0"/>
              </a:rPr>
              <a:t>Adequate </a:t>
            </a:r>
            <a:r>
              <a:rPr lang="en-IN" sz="2200" dirty="0" err="1">
                <a:latin typeface="Georgia" panose="02040502050405020303" pitchFamily="18" charset="0"/>
              </a:rPr>
              <a:t>preoxygenation</a:t>
            </a:r>
            <a:r>
              <a:rPr lang="en-IN" sz="2200" dirty="0">
                <a:latin typeface="Georgia" panose="02040502050405020303" pitchFamily="18" charset="0"/>
              </a:rPr>
              <a:t> is vital</a:t>
            </a:r>
            <a:r>
              <a:rPr lang="en-US" sz="2200" dirty="0">
                <a:latin typeface="Georgia" panose="02040502050405020303" pitchFamily="18" charset="0"/>
              </a:rPr>
              <a:t> &amp; performed with 10 L/min of oxygen </a:t>
            </a:r>
            <a:r>
              <a:rPr lang="en-IN" sz="2200" dirty="0">
                <a:latin typeface="Georgia" panose="02040502050405020303" pitchFamily="18" charset="0"/>
              </a:rPr>
              <a:t>to avoid rapid </a:t>
            </a:r>
            <a:r>
              <a:rPr lang="en-IN" sz="2200" dirty="0" err="1">
                <a:latin typeface="Georgia" panose="02040502050405020303" pitchFamily="18" charset="0"/>
              </a:rPr>
              <a:t>desaturation</a:t>
            </a:r>
            <a:r>
              <a:rPr lang="en-IN" sz="2200" dirty="0">
                <a:latin typeface="Georgia" panose="02040502050405020303" pitchFamily="18" charset="0"/>
              </a:rPr>
              <a:t>.</a:t>
            </a:r>
          </a:p>
          <a:p>
            <a:pPr>
              <a:lnSpc>
                <a:spcPct val="150000"/>
              </a:lnSpc>
            </a:pPr>
            <a:r>
              <a:rPr lang="en-IN" sz="2200" dirty="0">
                <a:latin typeface="Georgia" panose="02040502050405020303" pitchFamily="18" charset="0"/>
              </a:rPr>
              <a:t>Application of PPV during </a:t>
            </a:r>
            <a:r>
              <a:rPr lang="en-IN" sz="2200" dirty="0" err="1">
                <a:latin typeface="Georgia" panose="02040502050405020303" pitchFamily="18" charset="0"/>
              </a:rPr>
              <a:t>preoxygenation</a:t>
            </a:r>
            <a:r>
              <a:rPr lang="en-IN" sz="2200" dirty="0">
                <a:latin typeface="Georgia" panose="02040502050405020303" pitchFamily="18" charset="0"/>
              </a:rPr>
              <a:t> decreases atelectasis formation and improves oxygenation.</a:t>
            </a:r>
          </a:p>
          <a:p>
            <a:pPr>
              <a:lnSpc>
                <a:spcPct val="150000"/>
              </a:lnSpc>
            </a:pPr>
            <a:r>
              <a:rPr lang="en-IN" sz="2200" dirty="0">
                <a:latin typeface="Georgia" panose="02040502050405020303" pitchFamily="18" charset="0"/>
              </a:rPr>
              <a:t>4 vital capacity breaths with 100% O2 within 30 seconds have been suggested as superior to the usually recommended 3 minutes of 100% </a:t>
            </a:r>
            <a:r>
              <a:rPr lang="en-IN" sz="2200" dirty="0" err="1">
                <a:latin typeface="Georgia" panose="02040502050405020303" pitchFamily="18" charset="0"/>
              </a:rPr>
              <a:t>preoxygenation</a:t>
            </a:r>
            <a:r>
              <a:rPr lang="en-IN" sz="2200" dirty="0">
                <a:latin typeface="Georgia" panose="02040502050405020303" pitchFamily="18" charset="0"/>
              </a:rPr>
              <a:t> in obese patients.</a:t>
            </a:r>
          </a:p>
          <a:p>
            <a:pPr>
              <a:lnSpc>
                <a:spcPct val="150000"/>
              </a:lnSpc>
            </a:pPr>
            <a:r>
              <a:rPr lang="en-IN" sz="2200" dirty="0">
                <a:latin typeface="Georgia" panose="02040502050405020303" pitchFamily="18" charset="0"/>
              </a:rPr>
              <a:t>Larger doses of induction agents may be required</a:t>
            </a:r>
          </a:p>
          <a:p>
            <a:pPr>
              <a:lnSpc>
                <a:spcPct val="150000"/>
              </a:lnSpc>
            </a:pPr>
            <a:r>
              <a:rPr lang="en-IN" sz="2200" dirty="0">
                <a:latin typeface="Georgia" panose="02040502050405020303" pitchFamily="18" charset="0"/>
              </a:rPr>
              <a:t>Increased dose of </a:t>
            </a:r>
            <a:r>
              <a:rPr lang="en-IN" sz="2200" dirty="0" err="1">
                <a:latin typeface="Georgia" panose="02040502050405020303" pitchFamily="18" charset="0"/>
              </a:rPr>
              <a:t>Sch</a:t>
            </a:r>
            <a:r>
              <a:rPr lang="en-IN" sz="2200" dirty="0">
                <a:latin typeface="Georgia" panose="02040502050405020303" pitchFamily="18" charset="0"/>
              </a:rPr>
              <a:t> is necessary because of an increase in activity of </a:t>
            </a:r>
            <a:r>
              <a:rPr lang="en-IN" sz="2200" dirty="0" err="1">
                <a:latin typeface="Georgia" panose="02040502050405020303" pitchFamily="18" charset="0"/>
              </a:rPr>
              <a:t>pseudocholinesterase</a:t>
            </a:r>
            <a:r>
              <a:rPr lang="en-IN" sz="2200" dirty="0">
                <a:latin typeface="Georgia" panose="02040502050405020303" pitchFamily="18" charset="0"/>
              </a:rPr>
              <a:t>. </a:t>
            </a:r>
          </a:p>
          <a:p>
            <a:pPr>
              <a:lnSpc>
                <a:spcPct val="150000"/>
              </a:lnSpc>
            </a:pPr>
            <a:endParaRPr lang="en-IN" sz="2200" dirty="0">
              <a:latin typeface="Georgia" panose="02040502050405020303" pitchFamily="18" charset="0"/>
            </a:endParaRPr>
          </a:p>
          <a:p>
            <a:pPr>
              <a:lnSpc>
                <a:spcPct val="150000"/>
              </a:lnSpc>
            </a:pPr>
            <a:endParaRPr lang="en-IN" sz="2200" dirty="0">
              <a:latin typeface="Georgia" panose="02040502050405020303" pitchFamily="18" charset="0"/>
            </a:endParaRPr>
          </a:p>
          <a:p>
            <a:pPr>
              <a:lnSpc>
                <a:spcPct val="150000"/>
              </a:lnSpc>
            </a:pPr>
            <a:endParaRPr lang="en-IN" sz="22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48</a:t>
            </a:fld>
            <a:endParaRPr lang="en-US" dirty="0"/>
          </a:p>
        </p:txBody>
      </p:sp>
    </p:spTree>
    <p:extLst>
      <p:ext uri="{BB962C8B-B14F-4D97-AF65-F5344CB8AC3E}">
        <p14:creationId xmlns:p14="http://schemas.microsoft.com/office/powerpoint/2010/main" val="1917437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4" y="365125"/>
            <a:ext cx="11135436" cy="1026947"/>
          </a:xfrm>
        </p:spPr>
        <p:txBody>
          <a:bodyPr>
            <a:normAutofit/>
          </a:bodyPr>
          <a:lstStyle/>
          <a:p>
            <a:r>
              <a:rPr lang="en-US" sz="3200" b="1" dirty="0">
                <a:latin typeface="Georgia" panose="02040502050405020303" pitchFamily="18" charset="0"/>
              </a:rPr>
              <a:t>Intubation/Airway Management</a:t>
            </a:r>
            <a:endParaRPr lang="en-IN" sz="3200" b="1" dirty="0">
              <a:latin typeface="Georgia" panose="02040502050405020303" pitchFamily="18" charset="0"/>
            </a:endParaRPr>
          </a:p>
        </p:txBody>
      </p:sp>
      <p:sp>
        <p:nvSpPr>
          <p:cNvPr id="3" name="Content Placeholder 2"/>
          <p:cNvSpPr>
            <a:spLocks noGrp="1"/>
          </p:cNvSpPr>
          <p:nvPr>
            <p:ph idx="1"/>
          </p:nvPr>
        </p:nvSpPr>
        <p:spPr>
          <a:xfrm>
            <a:off x="436727" y="1600201"/>
            <a:ext cx="11259403" cy="4525963"/>
          </a:xfrm>
        </p:spPr>
        <p:txBody>
          <a:bodyPr>
            <a:normAutofit fontScale="85000" lnSpcReduction="20000"/>
          </a:bodyPr>
          <a:lstStyle/>
          <a:p>
            <a:pPr>
              <a:lnSpc>
                <a:spcPct val="160000"/>
              </a:lnSpc>
            </a:pPr>
            <a:r>
              <a:rPr lang="en-IN" dirty="0">
                <a:latin typeface="Georgia" panose="02040502050405020303" pitchFamily="18" charset="0"/>
              </a:rPr>
              <a:t>If a difficult intubation is anticipated, awake intubation is a prudent approach.</a:t>
            </a:r>
          </a:p>
          <a:p>
            <a:pPr>
              <a:lnSpc>
                <a:spcPct val="160000"/>
              </a:lnSpc>
            </a:pPr>
            <a:r>
              <a:rPr lang="en-IN" dirty="0">
                <a:latin typeface="Georgia" panose="02040502050405020303" pitchFamily="18" charset="0"/>
              </a:rPr>
              <a:t>Sedative-hypnotic in minimal doses. </a:t>
            </a:r>
          </a:p>
          <a:p>
            <a:pPr>
              <a:lnSpc>
                <a:spcPct val="160000"/>
              </a:lnSpc>
            </a:pPr>
            <a:r>
              <a:rPr lang="en-IN" dirty="0">
                <a:latin typeface="Georgia" panose="02040502050405020303" pitchFamily="18" charset="0"/>
              </a:rPr>
              <a:t>Sedation with </a:t>
            </a:r>
            <a:r>
              <a:rPr lang="en-IN" dirty="0" err="1">
                <a:latin typeface="Georgia" panose="02040502050405020303" pitchFamily="18" charset="0"/>
              </a:rPr>
              <a:t>Dexmedetomidine</a:t>
            </a:r>
            <a:r>
              <a:rPr lang="en-IN" dirty="0">
                <a:latin typeface="Georgia" panose="02040502050405020303" pitchFamily="18" charset="0"/>
              </a:rPr>
              <a:t> provides adequate </a:t>
            </a:r>
            <a:r>
              <a:rPr lang="en-IN" dirty="0" err="1">
                <a:latin typeface="Georgia" panose="02040502050405020303" pitchFamily="18" charset="0"/>
              </a:rPr>
              <a:t>anxiolysis</a:t>
            </a:r>
            <a:r>
              <a:rPr lang="en-IN" dirty="0">
                <a:latin typeface="Georgia" panose="02040502050405020303" pitchFamily="18" charset="0"/>
              </a:rPr>
              <a:t> and analgesia without respiratory depression.</a:t>
            </a:r>
          </a:p>
          <a:p>
            <a:pPr>
              <a:lnSpc>
                <a:spcPct val="160000"/>
              </a:lnSpc>
            </a:pPr>
            <a:r>
              <a:rPr lang="en-IN" dirty="0">
                <a:latin typeface="Georgia" panose="02040502050405020303" pitchFamily="18" charset="0"/>
              </a:rPr>
              <a:t>Hypoxia and aspiration of gastric contents should be prevented at all costs.</a:t>
            </a:r>
          </a:p>
          <a:p>
            <a:pPr>
              <a:lnSpc>
                <a:spcPct val="160000"/>
              </a:lnSpc>
            </a:pPr>
            <a:r>
              <a:rPr lang="en-IN" dirty="0">
                <a:latin typeface="Georgia" panose="02040502050405020303" pitchFamily="18" charset="0"/>
              </a:rPr>
              <a:t>Call for an experienced assistant.</a:t>
            </a:r>
          </a:p>
          <a:p>
            <a:pPr>
              <a:lnSpc>
                <a:spcPct val="160000"/>
              </a:lnSpc>
            </a:pPr>
            <a:r>
              <a:rPr lang="en-IN" dirty="0">
                <a:latin typeface="Georgia" panose="02040502050405020303" pitchFamily="18" charset="0"/>
              </a:rPr>
              <a:t>Be ready with difficult airway cart. </a:t>
            </a:r>
          </a:p>
        </p:txBody>
      </p:sp>
      <p:sp>
        <p:nvSpPr>
          <p:cNvPr id="4" name="Slide Number Placeholder 3"/>
          <p:cNvSpPr>
            <a:spLocks noGrp="1"/>
          </p:cNvSpPr>
          <p:nvPr>
            <p:ph type="sldNum" sz="quarter" idx="12"/>
          </p:nvPr>
        </p:nvSpPr>
        <p:spPr/>
        <p:txBody>
          <a:bodyPr/>
          <a:lstStyle/>
          <a:p>
            <a:fld id="{48F63A3B-78C7-47BE-AE5E-E10140E04643}" type="slidenum">
              <a:rPr lang="en-US" smtClean="0"/>
              <a:pPr/>
              <a:t>49</a:t>
            </a:fld>
            <a:endParaRPr lang="en-US" dirty="0"/>
          </a:p>
        </p:txBody>
      </p:sp>
    </p:spTree>
    <p:extLst>
      <p:ext uri="{BB962C8B-B14F-4D97-AF65-F5344CB8AC3E}">
        <p14:creationId xmlns:p14="http://schemas.microsoft.com/office/powerpoint/2010/main" val="233512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339653"/>
            <a:ext cx="8229600" cy="706090"/>
          </a:xfrm>
        </p:spPr>
        <p:txBody>
          <a:bodyPr>
            <a:normAutofit/>
          </a:bodyPr>
          <a:lstStyle/>
          <a:p>
            <a:r>
              <a:rPr lang="en-US" sz="3200" b="1" dirty="0">
                <a:latin typeface="Georgia" panose="02040502050405020303" pitchFamily="18" charset="0"/>
              </a:rPr>
              <a:t>Measuring Scales for obesity</a:t>
            </a:r>
            <a:endParaRPr lang="en-IN" sz="3200" b="1" dirty="0">
              <a:latin typeface="Georgia" panose="02040502050405020303" pitchFamily="18" charset="0"/>
            </a:endParaRPr>
          </a:p>
        </p:txBody>
      </p:sp>
      <p:sp>
        <p:nvSpPr>
          <p:cNvPr id="5" name="Content Placeholder 4"/>
          <p:cNvSpPr>
            <a:spLocks noGrp="1"/>
          </p:cNvSpPr>
          <p:nvPr>
            <p:ph idx="1"/>
          </p:nvPr>
        </p:nvSpPr>
        <p:spPr>
          <a:xfrm>
            <a:off x="381000" y="1208266"/>
            <a:ext cx="11519848" cy="5330646"/>
          </a:xfrm>
        </p:spPr>
        <p:txBody>
          <a:bodyPr/>
          <a:lstStyle/>
          <a:p>
            <a:r>
              <a:rPr lang="en-US" b="1" dirty="0">
                <a:latin typeface="Georgia" panose="02040502050405020303" pitchFamily="18" charset="0"/>
              </a:rPr>
              <a:t>Body mass index </a:t>
            </a:r>
            <a:r>
              <a:rPr lang="en-IN" dirty="0">
                <a:latin typeface="Georgia" panose="02040502050405020303" pitchFamily="18" charset="0"/>
              </a:rPr>
              <a:t>(</a:t>
            </a:r>
            <a:r>
              <a:rPr lang="en-IN" dirty="0" err="1">
                <a:latin typeface="Georgia" panose="02040502050405020303" pitchFamily="18" charset="0"/>
              </a:rPr>
              <a:t>Quetelet's</a:t>
            </a:r>
            <a:r>
              <a:rPr lang="en-IN" dirty="0">
                <a:latin typeface="Georgia" panose="02040502050405020303" pitchFamily="18" charset="0"/>
              </a:rPr>
              <a:t> index) =</a:t>
            </a:r>
            <a:r>
              <a:rPr lang="en-US" dirty="0">
                <a:latin typeface="Georgia" panose="02040502050405020303" pitchFamily="18" charset="0"/>
              </a:rPr>
              <a:t>[weight(kg)/height(m2)]</a:t>
            </a:r>
            <a:endParaRPr lang="en-IN" dirty="0">
              <a:latin typeface="Georgia" panose="02040502050405020303" pitchFamily="18" charset="0"/>
            </a:endParaRPr>
          </a:p>
        </p:txBody>
      </p:sp>
      <p:pic>
        <p:nvPicPr>
          <p:cNvPr id="6" name="Picture 2"/>
          <p:cNvPicPr>
            <a:picLocks noChangeAspect="1" noChangeArrowheads="1"/>
          </p:cNvPicPr>
          <p:nvPr/>
        </p:nvPicPr>
        <p:blipFill>
          <a:blip r:embed="rId3" cstate="print"/>
          <a:srcRect/>
          <a:stretch>
            <a:fillRect/>
          </a:stretch>
        </p:blipFill>
        <p:spPr bwMode="auto">
          <a:xfrm>
            <a:off x="2207568" y="1988840"/>
            <a:ext cx="7776864" cy="3947936"/>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3578742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8" y="365125"/>
            <a:ext cx="10515600" cy="1325563"/>
          </a:xfrm>
        </p:spPr>
        <p:txBody>
          <a:bodyPr>
            <a:normAutofit/>
          </a:bodyPr>
          <a:lstStyle/>
          <a:p>
            <a:r>
              <a:rPr lang="en-US" sz="3600" b="1" dirty="0">
                <a:latin typeface="Georgia" panose="02040502050405020303" pitchFamily="18" charset="0"/>
              </a:rPr>
              <a:t>Stacking</a:t>
            </a:r>
            <a:endParaRPr lang="en-IN" sz="3600" b="1" dirty="0">
              <a:latin typeface="Georgia" panose="02040502050405020303" pitchFamily="18" charset="0"/>
            </a:endParaRPr>
          </a:p>
        </p:txBody>
      </p:sp>
      <p:sp>
        <p:nvSpPr>
          <p:cNvPr id="4" name="Content Placeholder 3"/>
          <p:cNvSpPr>
            <a:spLocks noGrp="1"/>
          </p:cNvSpPr>
          <p:nvPr>
            <p:ph sz="half" idx="1"/>
          </p:nvPr>
        </p:nvSpPr>
        <p:spPr>
          <a:xfrm>
            <a:off x="259308" y="1690688"/>
            <a:ext cx="7096836" cy="4351338"/>
          </a:xfrm>
        </p:spPr>
        <p:txBody>
          <a:bodyPr>
            <a:normAutofit fontScale="85000" lnSpcReduction="10000"/>
          </a:bodyPr>
          <a:lstStyle/>
          <a:p>
            <a:pPr>
              <a:lnSpc>
                <a:spcPct val="160000"/>
              </a:lnSpc>
            </a:pPr>
            <a:r>
              <a:rPr lang="en-IN" dirty="0">
                <a:latin typeface="Georgia" panose="02040502050405020303" pitchFamily="18" charset="0"/>
              </a:rPr>
              <a:t>Towels or folded blankets under the shoulders and head can compensate for the exaggerated flexed position of posterior cervical fat.</a:t>
            </a:r>
          </a:p>
          <a:p>
            <a:pPr>
              <a:lnSpc>
                <a:spcPct val="160000"/>
              </a:lnSpc>
            </a:pPr>
            <a:endParaRPr lang="en-IN" dirty="0">
              <a:latin typeface="Georgia" panose="02040502050405020303" pitchFamily="18" charset="0"/>
            </a:endParaRPr>
          </a:p>
          <a:p>
            <a:pPr>
              <a:lnSpc>
                <a:spcPct val="160000"/>
              </a:lnSpc>
            </a:pPr>
            <a:r>
              <a:rPr lang="en-IN" dirty="0">
                <a:latin typeface="Georgia" panose="02040502050405020303" pitchFamily="18" charset="0"/>
              </a:rPr>
              <a:t>This position is known as “</a:t>
            </a:r>
            <a:r>
              <a:rPr lang="en-IN" i="1" dirty="0">
                <a:solidFill>
                  <a:srgbClr val="FF0000"/>
                </a:solidFill>
                <a:latin typeface="Georgia" panose="02040502050405020303" pitchFamily="18" charset="0"/>
              </a:rPr>
              <a:t>STACKING </a:t>
            </a:r>
            <a:r>
              <a:rPr lang="en-IN" dirty="0">
                <a:latin typeface="Georgia" panose="02040502050405020303" pitchFamily="18" charset="0"/>
              </a:rPr>
              <a:t>so that the tip of the chin is at a higher level than the chest to facilitate laryngoscopy and intubation. </a:t>
            </a:r>
          </a:p>
          <a:p>
            <a:pPr>
              <a:lnSpc>
                <a:spcPct val="160000"/>
              </a:lnSpc>
            </a:pPr>
            <a:endParaRPr lang="en-IN" dirty="0">
              <a:latin typeface="Georgia" panose="02040502050405020303" pitchFamily="18" charset="0"/>
            </a:endParaRPr>
          </a:p>
          <a:p>
            <a:pPr>
              <a:lnSpc>
                <a:spcPct val="160000"/>
              </a:lnSpc>
            </a:pPr>
            <a:endParaRPr lang="en-US" dirty="0">
              <a:latin typeface="Georgia" panose="02040502050405020303"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7742111" y="1690688"/>
            <a:ext cx="3611689" cy="382380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48F63A3B-78C7-47BE-AE5E-E10140E04643}" type="slidenum">
              <a:rPr lang="en-US" smtClean="0"/>
              <a:pPr/>
              <a:t>50</a:t>
            </a:fld>
            <a:endParaRPr lang="en-US" dirty="0"/>
          </a:p>
        </p:txBody>
      </p:sp>
    </p:spTree>
    <p:extLst>
      <p:ext uri="{BB962C8B-B14F-4D97-AF65-F5344CB8AC3E}">
        <p14:creationId xmlns:p14="http://schemas.microsoft.com/office/powerpoint/2010/main" val="1408447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eorgia" panose="02040502050405020303" pitchFamily="18" charset="0"/>
              </a:rPr>
              <a:t> Head elevated Laryngoscopy position (HELP)</a:t>
            </a:r>
          </a:p>
        </p:txBody>
      </p:sp>
      <p:pic>
        <p:nvPicPr>
          <p:cNvPr id="99330" name="Picture 2" descr="C:\Users\hp\Desktop\New folder\case221_fig03.jpg"/>
          <p:cNvPicPr>
            <a:picLocks noGrp="1" noChangeAspect="1" noChangeArrowheads="1"/>
          </p:cNvPicPr>
          <p:nvPr>
            <p:ph sz="half" idx="1"/>
          </p:nvPr>
        </p:nvPicPr>
        <p:blipFill>
          <a:blip r:embed="rId3" cstate="print"/>
          <a:stretch>
            <a:fillRect/>
          </a:stretch>
        </p:blipFill>
        <p:spPr bwMode="auto">
          <a:xfrm>
            <a:off x="624289" y="2608245"/>
            <a:ext cx="3793079" cy="2182119"/>
          </a:xfrm>
          <a:prstGeom prst="rect">
            <a:avLst/>
          </a:prstGeom>
          <a:noFill/>
        </p:spPr>
      </p:pic>
      <p:sp>
        <p:nvSpPr>
          <p:cNvPr id="3" name="Content Placeholder 2"/>
          <p:cNvSpPr>
            <a:spLocks noGrp="1"/>
          </p:cNvSpPr>
          <p:nvPr>
            <p:ph sz="half" idx="2"/>
          </p:nvPr>
        </p:nvSpPr>
        <p:spPr>
          <a:xfrm>
            <a:off x="3797490" y="1798330"/>
            <a:ext cx="5181600" cy="4351338"/>
          </a:xfrm>
        </p:spPr>
        <p:txBody>
          <a:bodyPr/>
          <a:lstStyle/>
          <a:p>
            <a:r>
              <a:rPr lang="en-US" dirty="0">
                <a:latin typeface="Georgia" panose="02040502050405020303" pitchFamily="18" charset="0"/>
              </a:rPr>
              <a:t>Preformed Troop Elevation Pillows can be used.</a:t>
            </a:r>
          </a:p>
        </p:txBody>
      </p:sp>
      <p:pic>
        <p:nvPicPr>
          <p:cNvPr id="5" name="Picture 2" descr="C:\Users\hp\Desktop\New folder\untitled.png"/>
          <p:cNvPicPr>
            <a:picLocks noChangeAspect="1" noChangeArrowheads="1"/>
          </p:cNvPicPr>
          <p:nvPr/>
        </p:nvPicPr>
        <p:blipFill>
          <a:blip r:embed="rId4" cstate="print"/>
          <a:srcRect/>
          <a:stretch>
            <a:fillRect/>
          </a:stretch>
        </p:blipFill>
        <p:spPr bwMode="auto">
          <a:xfrm>
            <a:off x="4635689" y="4348685"/>
            <a:ext cx="2462711" cy="1574443"/>
          </a:xfrm>
          <a:prstGeom prst="rect">
            <a:avLst/>
          </a:prstGeom>
          <a:noFill/>
        </p:spPr>
      </p:pic>
      <p:pic>
        <p:nvPicPr>
          <p:cNvPr id="6" name="Picture 10" descr="http://1.bp.blogspot.com/-CESfu6WLhGQ/Tznan1hJbEI/AAAAAAAAAbc/QeMRs91Vhjo/s400/Ramped.jpg">
            <a:hlinkClick r:id="rId5"/>
          </p:cNvPr>
          <p:cNvPicPr>
            <a:picLocks noChangeAspect="1" noChangeArrowheads="1"/>
          </p:cNvPicPr>
          <p:nvPr/>
        </p:nvPicPr>
        <p:blipFill>
          <a:blip r:embed="rId6" cstate="print"/>
          <a:srcRect/>
          <a:stretch>
            <a:fillRect/>
          </a:stretch>
        </p:blipFill>
        <p:spPr bwMode="auto">
          <a:xfrm>
            <a:off x="7430936" y="2712122"/>
            <a:ext cx="4399128" cy="3003251"/>
          </a:xfrm>
          <a:prstGeom prst="rect">
            <a:avLst/>
          </a:prstGeom>
          <a:noFill/>
        </p:spPr>
      </p:pic>
      <p:sp>
        <p:nvSpPr>
          <p:cNvPr id="4" name="Slide Number Placeholder 3"/>
          <p:cNvSpPr>
            <a:spLocks noGrp="1"/>
          </p:cNvSpPr>
          <p:nvPr>
            <p:ph type="sldNum" sz="quarter" idx="12"/>
          </p:nvPr>
        </p:nvSpPr>
        <p:spPr/>
        <p:txBody>
          <a:bodyPr/>
          <a:lstStyle/>
          <a:p>
            <a:fld id="{48F63A3B-78C7-47BE-AE5E-E10140E04643}" type="slidenum">
              <a:rPr lang="en-US" smtClean="0"/>
              <a:pPr/>
              <a:t>51</a:t>
            </a:fld>
            <a:endParaRPr lang="en-US" dirty="0"/>
          </a:p>
        </p:txBody>
      </p:sp>
    </p:spTree>
    <p:extLst>
      <p:ext uri="{BB962C8B-B14F-4D97-AF65-F5344CB8AC3E}">
        <p14:creationId xmlns:p14="http://schemas.microsoft.com/office/powerpoint/2010/main" val="107055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327547"/>
            <a:ext cx="11737075" cy="6264322"/>
          </a:xfrm>
        </p:spPr>
        <p:txBody>
          <a:bodyPr>
            <a:normAutofit fontScale="92500" lnSpcReduction="20000"/>
          </a:bodyPr>
          <a:lstStyle/>
          <a:p>
            <a:pPr>
              <a:lnSpc>
                <a:spcPct val="160000"/>
              </a:lnSpc>
            </a:pPr>
            <a:r>
              <a:rPr lang="en-US" dirty="0">
                <a:latin typeface="Georgia" panose="02040502050405020303" pitchFamily="18" charset="0"/>
              </a:rPr>
              <a:t>RAMPING ADVANTAGES:</a:t>
            </a:r>
          </a:p>
          <a:p>
            <a:pPr lvl="1">
              <a:lnSpc>
                <a:spcPct val="160000"/>
              </a:lnSpc>
            </a:pPr>
            <a:r>
              <a:rPr lang="en-US" dirty="0">
                <a:latin typeface="Georgia" panose="02040502050405020303" pitchFamily="18" charset="0"/>
              </a:rPr>
              <a:t>Improves </a:t>
            </a:r>
            <a:r>
              <a:rPr lang="en-US" dirty="0" err="1">
                <a:latin typeface="Georgia" panose="02040502050405020303" pitchFamily="18" charset="0"/>
              </a:rPr>
              <a:t>laryngoscopic</a:t>
            </a:r>
            <a:r>
              <a:rPr lang="en-US" dirty="0">
                <a:latin typeface="Georgia" panose="02040502050405020303" pitchFamily="18" charset="0"/>
              </a:rPr>
              <a:t> view</a:t>
            </a:r>
          </a:p>
          <a:p>
            <a:pPr lvl="1">
              <a:lnSpc>
                <a:spcPct val="160000"/>
              </a:lnSpc>
            </a:pPr>
            <a:r>
              <a:rPr lang="en-US" dirty="0">
                <a:latin typeface="Georgia" panose="02040502050405020303" pitchFamily="18" charset="0"/>
              </a:rPr>
              <a:t>The gradient for passive regurgitation is reduced</a:t>
            </a:r>
          </a:p>
          <a:p>
            <a:pPr lvl="1">
              <a:lnSpc>
                <a:spcPct val="160000"/>
              </a:lnSpc>
            </a:pPr>
            <a:r>
              <a:rPr lang="en-US" dirty="0">
                <a:latin typeface="Georgia" panose="02040502050405020303" pitchFamily="18" charset="0"/>
              </a:rPr>
              <a:t>The safe apnea period is increased.</a:t>
            </a:r>
          </a:p>
          <a:p>
            <a:pPr>
              <a:lnSpc>
                <a:spcPct val="160000"/>
              </a:lnSpc>
            </a:pPr>
            <a:r>
              <a:rPr lang="en-US" dirty="0">
                <a:latin typeface="Georgia" panose="02040502050405020303" pitchFamily="18" charset="0"/>
              </a:rPr>
              <a:t>25-30° reverse </a:t>
            </a:r>
            <a:r>
              <a:rPr lang="en-US" dirty="0" err="1">
                <a:latin typeface="Georgia" panose="02040502050405020303" pitchFamily="18" charset="0"/>
              </a:rPr>
              <a:t>trendelenburg</a:t>
            </a:r>
            <a:r>
              <a:rPr lang="en-US" dirty="0">
                <a:latin typeface="Georgia" panose="02040502050405020303" pitchFamily="18" charset="0"/>
              </a:rPr>
              <a:t> position with manual PEEP/NIPPV improves oxygenation.</a:t>
            </a:r>
          </a:p>
          <a:p>
            <a:pPr>
              <a:lnSpc>
                <a:spcPct val="160000"/>
              </a:lnSpc>
            </a:pPr>
            <a:r>
              <a:rPr lang="en-US" dirty="0">
                <a:latin typeface="Georgia" panose="02040502050405020303" pitchFamily="18" charset="0"/>
              </a:rPr>
              <a:t>Maintenance</a:t>
            </a:r>
          </a:p>
          <a:p>
            <a:pPr lvl="1">
              <a:lnSpc>
                <a:spcPct val="160000"/>
              </a:lnSpc>
            </a:pPr>
            <a:r>
              <a:rPr lang="en-IN" dirty="0">
                <a:latin typeface="Georgia" panose="02040502050405020303" pitchFamily="18" charset="0"/>
              </a:rPr>
              <a:t>Continuous infusion of a short-acting intravenous agent, such as </a:t>
            </a:r>
            <a:r>
              <a:rPr lang="en-IN" dirty="0" err="1">
                <a:latin typeface="Georgia" panose="02040502050405020303" pitchFamily="18" charset="0"/>
              </a:rPr>
              <a:t>Propofol</a:t>
            </a:r>
            <a:r>
              <a:rPr lang="en-IN" dirty="0">
                <a:latin typeface="Georgia" panose="02040502050405020303" pitchFamily="18" charset="0"/>
              </a:rPr>
              <a:t>, or any of the inhalation agents, or a combination, may be used.</a:t>
            </a:r>
          </a:p>
          <a:p>
            <a:pPr lvl="1">
              <a:lnSpc>
                <a:spcPct val="160000"/>
              </a:lnSpc>
            </a:pPr>
            <a:r>
              <a:rPr lang="en-IN" dirty="0">
                <a:latin typeface="Georgia" panose="02040502050405020303" pitchFamily="18" charset="0"/>
              </a:rPr>
              <a:t>Inhalational agents that are minimally metabolized  are useful agents, with </a:t>
            </a:r>
            <a:r>
              <a:rPr lang="en-IN" dirty="0" err="1">
                <a:latin typeface="Georgia" panose="02040502050405020303" pitchFamily="18" charset="0"/>
              </a:rPr>
              <a:t>Desflurane</a:t>
            </a:r>
            <a:r>
              <a:rPr lang="en-IN" dirty="0">
                <a:latin typeface="Georgia" panose="02040502050405020303" pitchFamily="18" charset="0"/>
              </a:rPr>
              <a:t> possibly providing better hemodynamic stability and faster washout.</a:t>
            </a:r>
          </a:p>
          <a:p>
            <a:pPr lvl="1">
              <a:lnSpc>
                <a:spcPct val="160000"/>
              </a:lnSpc>
            </a:pPr>
            <a:endParaRPr lang="en-US" dirty="0">
              <a:latin typeface="Georgia" panose="02040502050405020303" pitchFamily="18" charset="0"/>
            </a:endParaRPr>
          </a:p>
          <a:p>
            <a:pPr>
              <a:lnSpc>
                <a:spcPct val="160000"/>
              </a:lnSpc>
            </a:pPr>
            <a:endParaRPr lang="en-US" dirty="0">
              <a:latin typeface="Georgia" panose="02040502050405020303" pitchFamily="18" charset="0"/>
            </a:endParaRPr>
          </a:p>
          <a:p>
            <a:pPr>
              <a:lnSpc>
                <a:spcPct val="160000"/>
              </a:lnSpc>
            </a:pPr>
            <a:endParaRPr lang="en-IN" dirty="0">
              <a:latin typeface="Georgia" panose="02040502050405020303" pitchFamily="18" charset="0"/>
            </a:endParaRPr>
          </a:p>
          <a:p>
            <a:pPr>
              <a:lnSpc>
                <a:spcPct val="160000"/>
              </a:lnSpc>
            </a:pPr>
            <a:endParaRPr lang="en-US" dirty="0">
              <a:latin typeface="Georgia" panose="02040502050405020303" pitchFamily="18"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pPr/>
              <a:t>52</a:t>
            </a:fld>
            <a:endParaRPr lang="en-US" dirty="0"/>
          </a:p>
        </p:txBody>
      </p:sp>
    </p:spTree>
    <p:extLst>
      <p:ext uri="{BB962C8B-B14F-4D97-AF65-F5344CB8AC3E}">
        <p14:creationId xmlns:p14="http://schemas.microsoft.com/office/powerpoint/2010/main" val="2817411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692697"/>
            <a:ext cx="11464120" cy="5361459"/>
          </a:xfrm>
        </p:spPr>
        <p:txBody>
          <a:bodyPr>
            <a:normAutofit fontScale="85000" lnSpcReduction="10000"/>
          </a:bodyPr>
          <a:lstStyle/>
          <a:p>
            <a:pPr>
              <a:lnSpc>
                <a:spcPct val="170000"/>
              </a:lnSpc>
            </a:pPr>
            <a:r>
              <a:rPr lang="en-IN" dirty="0">
                <a:latin typeface="Georgia" panose="02040502050405020303" pitchFamily="18" charset="0"/>
              </a:rPr>
              <a:t>Rapid elimination and analgesic properties make N</a:t>
            </a:r>
            <a:r>
              <a:rPr lang="en-IN" baseline="-25000" dirty="0">
                <a:latin typeface="Georgia" panose="02040502050405020303" pitchFamily="18" charset="0"/>
              </a:rPr>
              <a:t>2</a:t>
            </a:r>
            <a:r>
              <a:rPr lang="en-IN" dirty="0">
                <a:latin typeface="Georgia" panose="02040502050405020303" pitchFamily="18" charset="0"/>
              </a:rPr>
              <a:t>O an attractive choice, but high oxygen demand limits its use.</a:t>
            </a:r>
          </a:p>
          <a:p>
            <a:pPr>
              <a:lnSpc>
                <a:spcPct val="170000"/>
              </a:lnSpc>
            </a:pPr>
            <a:r>
              <a:rPr lang="en-IN" dirty="0">
                <a:latin typeface="Georgia" panose="02040502050405020303" pitchFamily="18" charset="0"/>
              </a:rPr>
              <a:t>Short-acting opioids, combined with a low-solubility inhalation agents, facilitate a more rapid emergence without increasing opioid-related side effects.</a:t>
            </a:r>
          </a:p>
          <a:p>
            <a:pPr>
              <a:lnSpc>
                <a:spcPct val="170000"/>
              </a:lnSpc>
            </a:pPr>
            <a:r>
              <a:rPr lang="en-IN" dirty="0">
                <a:latin typeface="Georgia" panose="02040502050405020303" pitchFamily="18" charset="0"/>
              </a:rPr>
              <a:t>Cis-</a:t>
            </a:r>
            <a:r>
              <a:rPr lang="en-IN" dirty="0" err="1">
                <a:latin typeface="Georgia" panose="02040502050405020303" pitchFamily="18" charset="0"/>
              </a:rPr>
              <a:t>atracurium</a:t>
            </a:r>
            <a:r>
              <a:rPr lang="en-IN" dirty="0">
                <a:latin typeface="Georgia" panose="02040502050405020303" pitchFamily="18" charset="0"/>
              </a:rPr>
              <a:t> possesses an organ-independent elimination profile and is a </a:t>
            </a:r>
            <a:r>
              <a:rPr lang="en-IN" dirty="0" err="1">
                <a:latin typeface="Georgia" panose="02040502050405020303" pitchFamily="18" charset="0"/>
              </a:rPr>
              <a:t>favorable</a:t>
            </a:r>
            <a:r>
              <a:rPr lang="en-IN" dirty="0">
                <a:latin typeface="Georgia" panose="02040502050405020303" pitchFamily="18" charset="0"/>
              </a:rPr>
              <a:t> NDMR for use during maintenance.</a:t>
            </a:r>
          </a:p>
          <a:p>
            <a:pPr>
              <a:lnSpc>
                <a:spcPct val="170000"/>
              </a:lnSpc>
            </a:pPr>
            <a:r>
              <a:rPr lang="en-IN" dirty="0" err="1">
                <a:latin typeface="Georgia" panose="02040502050405020303" pitchFamily="18" charset="0"/>
              </a:rPr>
              <a:t>Dexmedetomidine</a:t>
            </a:r>
            <a:r>
              <a:rPr lang="en-IN" dirty="0">
                <a:latin typeface="Georgia" panose="02040502050405020303" pitchFamily="18" charset="0"/>
              </a:rPr>
              <a:t> with sedative and analgesic properties, is an attractive </a:t>
            </a:r>
            <a:r>
              <a:rPr lang="en-IN" dirty="0" err="1">
                <a:latin typeface="Georgia" panose="02040502050405020303" pitchFamily="18" charset="0"/>
              </a:rPr>
              <a:t>anesthetic</a:t>
            </a:r>
            <a:r>
              <a:rPr lang="en-IN" dirty="0">
                <a:latin typeface="Georgia" panose="02040502050405020303" pitchFamily="18" charset="0"/>
              </a:rPr>
              <a:t> adjunct in obese patients.</a:t>
            </a:r>
          </a:p>
        </p:txBody>
      </p:sp>
      <p:sp>
        <p:nvSpPr>
          <p:cNvPr id="2" name="Slide Number Placeholder 1"/>
          <p:cNvSpPr>
            <a:spLocks noGrp="1"/>
          </p:cNvSpPr>
          <p:nvPr>
            <p:ph type="sldNum" sz="quarter" idx="12"/>
          </p:nvPr>
        </p:nvSpPr>
        <p:spPr/>
        <p:txBody>
          <a:bodyPr/>
          <a:lstStyle/>
          <a:p>
            <a:fld id="{48F63A3B-78C7-47BE-AE5E-E10140E04643}" type="slidenum">
              <a:rPr lang="en-US" smtClean="0"/>
              <a:pPr/>
              <a:t>53</a:t>
            </a:fld>
            <a:endParaRPr lang="en-US" dirty="0"/>
          </a:p>
        </p:txBody>
      </p:sp>
    </p:spTree>
    <p:extLst>
      <p:ext uri="{BB962C8B-B14F-4D97-AF65-F5344CB8AC3E}">
        <p14:creationId xmlns:p14="http://schemas.microsoft.com/office/powerpoint/2010/main" val="55017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eorgia" panose="02040502050405020303" pitchFamily="18" charset="0"/>
              </a:rPr>
              <a:t>Intra Operative Ventilatory Management</a:t>
            </a:r>
          </a:p>
        </p:txBody>
      </p:sp>
      <p:sp>
        <p:nvSpPr>
          <p:cNvPr id="3" name="Content Placeholder 2"/>
          <p:cNvSpPr>
            <a:spLocks noGrp="1"/>
          </p:cNvSpPr>
          <p:nvPr>
            <p:ph idx="1"/>
          </p:nvPr>
        </p:nvSpPr>
        <p:spPr/>
        <p:txBody>
          <a:bodyPr>
            <a:normAutofit fontScale="85000" lnSpcReduction="20000"/>
          </a:bodyPr>
          <a:lstStyle/>
          <a:p>
            <a:pPr>
              <a:lnSpc>
                <a:spcPct val="150000"/>
              </a:lnSpc>
            </a:pPr>
            <a:r>
              <a:rPr lang="en-US" sz="2400" b="1" dirty="0">
                <a:latin typeface="Georgia" panose="02040502050405020303" pitchFamily="18" charset="0"/>
              </a:rPr>
              <a:t>Prevent/reverse atelectasis</a:t>
            </a:r>
          </a:p>
          <a:p>
            <a:pPr>
              <a:lnSpc>
                <a:spcPct val="150000"/>
              </a:lnSpc>
              <a:buNone/>
            </a:pPr>
            <a:r>
              <a:rPr lang="en-US" sz="2400" dirty="0">
                <a:latin typeface="Georgia" panose="02040502050405020303" pitchFamily="18" charset="0"/>
              </a:rPr>
              <a:t>   Restrict the use of Fio2 to &lt; 0.8 during</a:t>
            </a:r>
          </a:p>
          <a:p>
            <a:pPr>
              <a:lnSpc>
                <a:spcPct val="150000"/>
              </a:lnSpc>
            </a:pPr>
            <a:r>
              <a:rPr lang="en-US" sz="2400" b="1" dirty="0">
                <a:latin typeface="Georgia" panose="02040502050405020303" pitchFamily="18" charset="0"/>
              </a:rPr>
              <a:t>Maintain lung recruitment</a:t>
            </a:r>
          </a:p>
          <a:p>
            <a:pPr>
              <a:lnSpc>
                <a:spcPct val="150000"/>
              </a:lnSpc>
              <a:buNone/>
            </a:pPr>
            <a:r>
              <a:rPr lang="en-US" sz="2400" dirty="0">
                <a:latin typeface="Georgia" panose="02040502050405020303" pitchFamily="18" charset="0"/>
              </a:rPr>
              <a:t>   Use PEEP (10-12 cm/H2O)</a:t>
            </a:r>
          </a:p>
          <a:p>
            <a:pPr>
              <a:lnSpc>
                <a:spcPct val="150000"/>
              </a:lnSpc>
            </a:pPr>
            <a:r>
              <a:rPr lang="en-US" sz="2400" b="1" dirty="0">
                <a:latin typeface="Georgia" panose="02040502050405020303" pitchFamily="18" charset="0"/>
              </a:rPr>
              <a:t>Avoid lung overdistension</a:t>
            </a:r>
          </a:p>
          <a:p>
            <a:pPr>
              <a:lnSpc>
                <a:spcPct val="150000"/>
              </a:lnSpc>
              <a:buNone/>
            </a:pPr>
            <a:r>
              <a:rPr lang="en-US" sz="2400" dirty="0">
                <a:latin typeface="Georgia" panose="02040502050405020303" pitchFamily="18" charset="0"/>
              </a:rPr>
              <a:t>   Use tidal volume of 6-10 mL/kg of ideal body weight</a:t>
            </a:r>
          </a:p>
          <a:p>
            <a:pPr>
              <a:lnSpc>
                <a:spcPct val="150000"/>
              </a:lnSpc>
              <a:buNone/>
            </a:pPr>
            <a:r>
              <a:rPr lang="en-US" sz="2400" dirty="0">
                <a:latin typeface="Georgia" panose="02040502050405020303" pitchFamily="18" charset="0"/>
              </a:rPr>
              <a:t>   Keep peak-inspiratory pressure &lt; 30 cm/H2O</a:t>
            </a:r>
          </a:p>
          <a:p>
            <a:pPr>
              <a:lnSpc>
                <a:spcPct val="150000"/>
              </a:lnSpc>
              <a:buNone/>
            </a:pPr>
            <a:r>
              <a:rPr lang="en-US" sz="2400" dirty="0">
                <a:latin typeface="Georgia" panose="02040502050405020303" pitchFamily="18" charset="0"/>
              </a:rPr>
              <a:t>   Consider mild permissive hypercapnia if necessary</a:t>
            </a:r>
          </a:p>
        </p:txBody>
      </p:sp>
      <p:sp>
        <p:nvSpPr>
          <p:cNvPr id="4" name="Slide Number Placeholder 3"/>
          <p:cNvSpPr>
            <a:spLocks noGrp="1"/>
          </p:cNvSpPr>
          <p:nvPr>
            <p:ph type="sldNum" sz="quarter" idx="12"/>
          </p:nvPr>
        </p:nvSpPr>
        <p:spPr/>
        <p:txBody>
          <a:bodyPr/>
          <a:lstStyle/>
          <a:p>
            <a:fld id="{48F63A3B-78C7-47BE-AE5E-E10140E04643}" type="slidenum">
              <a:rPr lang="en-US" smtClean="0"/>
              <a:pPr/>
              <a:t>54</a:t>
            </a:fld>
            <a:endParaRPr lang="en-US" dirty="0"/>
          </a:p>
        </p:txBody>
      </p:sp>
    </p:spTree>
    <p:extLst>
      <p:ext uri="{BB962C8B-B14F-4D97-AF65-F5344CB8AC3E}">
        <p14:creationId xmlns:p14="http://schemas.microsoft.com/office/powerpoint/2010/main" val="3051680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74056"/>
            <a:ext cx="11190027" cy="1325563"/>
          </a:xfrm>
        </p:spPr>
        <p:txBody>
          <a:bodyPr>
            <a:normAutofit/>
          </a:bodyPr>
          <a:lstStyle/>
          <a:p>
            <a:r>
              <a:rPr lang="en-US" sz="3200" b="1" dirty="0">
                <a:latin typeface="Georgia" panose="02040502050405020303" pitchFamily="18" charset="0"/>
              </a:rPr>
              <a:t>Fluid management: </a:t>
            </a:r>
            <a:endParaRPr lang="en-IN" sz="3200" b="1" dirty="0">
              <a:latin typeface="Georgia" panose="02040502050405020303" pitchFamily="18" charset="0"/>
            </a:endParaRPr>
          </a:p>
        </p:txBody>
      </p:sp>
      <p:sp>
        <p:nvSpPr>
          <p:cNvPr id="3" name="Content Placeholder 2"/>
          <p:cNvSpPr>
            <a:spLocks noGrp="1"/>
          </p:cNvSpPr>
          <p:nvPr>
            <p:ph idx="1"/>
          </p:nvPr>
        </p:nvSpPr>
        <p:spPr>
          <a:xfrm>
            <a:off x="163773" y="1337481"/>
            <a:ext cx="11914496" cy="5383994"/>
          </a:xfrm>
        </p:spPr>
        <p:txBody>
          <a:bodyPr>
            <a:normAutofit fontScale="92500" lnSpcReduction="10000"/>
          </a:bodyPr>
          <a:lstStyle/>
          <a:p>
            <a:pPr>
              <a:lnSpc>
                <a:spcPct val="150000"/>
              </a:lnSpc>
            </a:pPr>
            <a:r>
              <a:rPr lang="en-US" dirty="0">
                <a:latin typeface="Georgia" panose="02040502050405020303" pitchFamily="18" charset="0"/>
              </a:rPr>
              <a:t>Adequate preoperative hydration and higher intraoperative fluid administration (20-40 ml/kg) reduce postoperative complications.</a:t>
            </a:r>
          </a:p>
          <a:p>
            <a:pPr>
              <a:lnSpc>
                <a:spcPct val="150000"/>
              </a:lnSpc>
            </a:pPr>
            <a:r>
              <a:rPr lang="en-IN" dirty="0">
                <a:latin typeface="Georgia" panose="02040502050405020303" pitchFamily="18" charset="0"/>
              </a:rPr>
              <a:t>Excess adipose tissue may mask peripheral perfusion, making fluid balance difficult to assess.</a:t>
            </a:r>
          </a:p>
          <a:p>
            <a:pPr>
              <a:lnSpc>
                <a:spcPct val="150000"/>
              </a:lnSpc>
            </a:pPr>
            <a:r>
              <a:rPr lang="en-IN" dirty="0">
                <a:latin typeface="Georgia" panose="02040502050405020303" pitchFamily="18" charset="0"/>
              </a:rPr>
              <a:t>Blood loss is usually greater. </a:t>
            </a:r>
          </a:p>
          <a:p>
            <a:pPr>
              <a:lnSpc>
                <a:spcPct val="150000"/>
              </a:lnSpc>
            </a:pPr>
            <a:r>
              <a:rPr lang="en-IN" dirty="0">
                <a:latin typeface="Georgia" panose="02040502050405020303" pitchFamily="18" charset="0"/>
              </a:rPr>
              <a:t>Early infusion of colloids and blood products may be necessary because they are less able to compensate for small volumes lost, </a:t>
            </a:r>
          </a:p>
          <a:p>
            <a:pPr lvl="1">
              <a:lnSpc>
                <a:spcPct val="150000"/>
              </a:lnSpc>
            </a:pPr>
            <a:r>
              <a:rPr lang="en-IN" dirty="0">
                <a:latin typeface="Georgia" panose="02040502050405020303" pitchFamily="18" charset="0"/>
              </a:rPr>
              <a:t>but rapid infusion of excessive amounts should be avoided because pre-existing CCF is common</a:t>
            </a:r>
          </a:p>
          <a:p>
            <a:pPr>
              <a:lnSpc>
                <a:spcPct val="150000"/>
              </a:lnSpc>
            </a:pPr>
            <a:endParaRPr lang="en-IN"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55</a:t>
            </a:fld>
            <a:endParaRPr lang="en-US" dirty="0"/>
          </a:p>
        </p:txBody>
      </p:sp>
    </p:spTree>
    <p:extLst>
      <p:ext uri="{BB962C8B-B14F-4D97-AF65-F5344CB8AC3E}">
        <p14:creationId xmlns:p14="http://schemas.microsoft.com/office/powerpoint/2010/main" val="743895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365125"/>
            <a:ext cx="11203675" cy="1325563"/>
          </a:xfrm>
        </p:spPr>
        <p:txBody>
          <a:bodyPr>
            <a:normAutofit/>
          </a:bodyPr>
          <a:lstStyle/>
          <a:p>
            <a:r>
              <a:rPr lang="en-US" sz="3200" b="1" dirty="0" err="1">
                <a:latin typeface="Georgia" panose="02040502050405020303" pitchFamily="18" charset="0"/>
              </a:rPr>
              <a:t>Intragastric</a:t>
            </a:r>
            <a:r>
              <a:rPr lang="en-US" sz="3200" b="1" dirty="0">
                <a:latin typeface="Georgia" panose="02040502050405020303" pitchFamily="18" charset="0"/>
              </a:rPr>
              <a:t> calibration tube </a:t>
            </a:r>
            <a:endParaRPr lang="en-IN" sz="3200" b="1" dirty="0">
              <a:latin typeface="Georgia" panose="02040502050405020303" pitchFamily="18" charset="0"/>
            </a:endParaRPr>
          </a:p>
        </p:txBody>
      </p:sp>
      <p:sp>
        <p:nvSpPr>
          <p:cNvPr id="3" name="Content Placeholder 2"/>
          <p:cNvSpPr>
            <a:spLocks noGrp="1"/>
          </p:cNvSpPr>
          <p:nvPr>
            <p:ph idx="1"/>
          </p:nvPr>
        </p:nvSpPr>
        <p:spPr>
          <a:xfrm>
            <a:off x="150125" y="1446663"/>
            <a:ext cx="11818962" cy="5274812"/>
          </a:xfrm>
        </p:spPr>
        <p:txBody>
          <a:bodyPr>
            <a:normAutofit fontScale="62500" lnSpcReduction="20000"/>
          </a:bodyPr>
          <a:lstStyle/>
          <a:p>
            <a:pPr>
              <a:lnSpc>
                <a:spcPct val="160000"/>
              </a:lnSpc>
            </a:pPr>
            <a:r>
              <a:rPr lang="en-US" dirty="0">
                <a:latin typeface="Georgia" panose="02040502050405020303" pitchFamily="18" charset="0"/>
              </a:rPr>
              <a:t>Used instead of a Ryle’s tube. </a:t>
            </a:r>
          </a:p>
          <a:p>
            <a:pPr>
              <a:lnSpc>
                <a:spcPct val="160000"/>
              </a:lnSpc>
            </a:pPr>
            <a:r>
              <a:rPr lang="en-US" dirty="0" err="1">
                <a:latin typeface="Georgia" panose="02040502050405020303" pitchFamily="18" charset="0"/>
              </a:rPr>
              <a:t>Bilumen</a:t>
            </a:r>
            <a:r>
              <a:rPr lang="en-US" dirty="0">
                <a:latin typeface="Georgia" panose="02040502050405020303" pitchFamily="18" charset="0"/>
              </a:rPr>
              <a:t> tube with one port for suction and another port in which 15-20ml of saline is injected to inflate the </a:t>
            </a:r>
            <a:r>
              <a:rPr lang="en-US" dirty="0" err="1">
                <a:latin typeface="Georgia" panose="02040502050405020303" pitchFamily="18" charset="0"/>
              </a:rPr>
              <a:t>intragastric</a:t>
            </a:r>
            <a:r>
              <a:rPr lang="en-US" dirty="0">
                <a:latin typeface="Georgia" panose="02040502050405020303" pitchFamily="18" charset="0"/>
              </a:rPr>
              <a:t> balloon. </a:t>
            </a:r>
          </a:p>
          <a:p>
            <a:pPr>
              <a:lnSpc>
                <a:spcPct val="160000"/>
              </a:lnSpc>
            </a:pPr>
            <a:r>
              <a:rPr lang="en-US" dirty="0">
                <a:latin typeface="Georgia" panose="02040502050405020303" pitchFamily="18" charset="0"/>
              </a:rPr>
              <a:t>This balloon enables the surgeon to place the gastric band just below the </a:t>
            </a:r>
            <a:r>
              <a:rPr lang="en-US" dirty="0" err="1">
                <a:latin typeface="Georgia" panose="02040502050405020303" pitchFamily="18" charset="0"/>
              </a:rPr>
              <a:t>esophagogastric</a:t>
            </a:r>
            <a:r>
              <a:rPr lang="en-US" dirty="0">
                <a:latin typeface="Georgia" panose="02040502050405020303" pitchFamily="18" charset="0"/>
              </a:rPr>
              <a:t> junction which is then tightened and helps in deciding the size of the gastric pouch.    </a:t>
            </a:r>
          </a:p>
          <a:p>
            <a:pPr>
              <a:lnSpc>
                <a:spcPct val="160000"/>
              </a:lnSpc>
            </a:pPr>
            <a:r>
              <a:rPr lang="en-US" dirty="0">
                <a:latin typeface="Georgia" panose="02040502050405020303" pitchFamily="18" charset="0"/>
              </a:rPr>
              <a:t>Remove all NG tubes before gastric division to avoid unplanned stapling &amp; transection of these devices.</a:t>
            </a:r>
          </a:p>
          <a:p>
            <a:pPr>
              <a:lnSpc>
                <a:spcPct val="160000"/>
              </a:lnSpc>
            </a:pPr>
            <a:r>
              <a:rPr lang="en-US" dirty="0">
                <a:latin typeface="Georgia" panose="02040502050405020303" pitchFamily="18" charset="0"/>
              </a:rPr>
              <a:t>Later leak test is performed with 50ml methylene blue with saline to ensure anastomotic integrity. At this time the cuff should be tight seal otherwise aspiration of dye can occur leading to chemical </a:t>
            </a:r>
            <a:r>
              <a:rPr lang="en-US" dirty="0" err="1">
                <a:latin typeface="Georgia" panose="02040502050405020303" pitchFamily="18" charset="0"/>
              </a:rPr>
              <a:t>pneumonitits</a:t>
            </a:r>
            <a:r>
              <a:rPr lang="en-US" dirty="0">
                <a:latin typeface="Georgia" panose="02040502050405020303" pitchFamily="18" charset="0"/>
              </a:rPr>
              <a:t>.</a:t>
            </a:r>
          </a:p>
          <a:p>
            <a:pPr>
              <a:lnSpc>
                <a:spcPct val="160000"/>
              </a:lnSpc>
            </a:pPr>
            <a:r>
              <a:rPr lang="en-US" dirty="0">
                <a:latin typeface="Georgia" panose="02040502050405020303" pitchFamily="18" charset="0"/>
              </a:rPr>
              <a:t>After anastomosis, if NG tube is inserted it should be done by watching on monitor otherwise disruption of anastomosis can occur.</a:t>
            </a:r>
          </a:p>
          <a:p>
            <a:pPr marL="0" indent="0">
              <a:lnSpc>
                <a:spcPct val="160000"/>
              </a:lnSpc>
              <a:buNone/>
            </a:pPr>
            <a:endParaRPr lang="en-IN" dirty="0">
              <a:latin typeface="Georgia" panose="02040502050405020303" pitchFamily="18" charset="0"/>
            </a:endParaRPr>
          </a:p>
          <a:p>
            <a:pPr>
              <a:lnSpc>
                <a:spcPct val="160000"/>
              </a:lnSpc>
            </a:pPr>
            <a:endParaRPr lang="en-IN"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56</a:t>
            </a:fld>
            <a:endParaRPr lang="en-US" dirty="0"/>
          </a:p>
        </p:txBody>
      </p:sp>
    </p:spTree>
    <p:extLst>
      <p:ext uri="{BB962C8B-B14F-4D97-AF65-F5344CB8AC3E}">
        <p14:creationId xmlns:p14="http://schemas.microsoft.com/office/powerpoint/2010/main" val="10645133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9" y="452059"/>
            <a:ext cx="8229600" cy="634082"/>
          </a:xfrm>
        </p:spPr>
        <p:txBody>
          <a:bodyPr>
            <a:normAutofit/>
          </a:bodyPr>
          <a:lstStyle/>
          <a:p>
            <a:r>
              <a:rPr lang="en-IN" sz="3200" b="1" dirty="0">
                <a:latin typeface="Georgia" panose="02040502050405020303" pitchFamily="18" charset="0"/>
              </a:rPr>
              <a:t>EMERGENCE</a:t>
            </a:r>
          </a:p>
        </p:txBody>
      </p:sp>
      <p:sp>
        <p:nvSpPr>
          <p:cNvPr id="3" name="Content Placeholder 2"/>
          <p:cNvSpPr>
            <a:spLocks noGrp="1"/>
          </p:cNvSpPr>
          <p:nvPr>
            <p:ph idx="1"/>
          </p:nvPr>
        </p:nvSpPr>
        <p:spPr>
          <a:xfrm>
            <a:off x="245659" y="1196753"/>
            <a:ext cx="11791665" cy="5524722"/>
          </a:xfrm>
        </p:spPr>
        <p:txBody>
          <a:bodyPr>
            <a:normAutofit/>
          </a:bodyPr>
          <a:lstStyle/>
          <a:p>
            <a:pPr>
              <a:lnSpc>
                <a:spcPct val="150000"/>
              </a:lnSpc>
            </a:pPr>
            <a:r>
              <a:rPr lang="en-IN" sz="2600" dirty="0">
                <a:latin typeface="Georgia" panose="02040502050405020303" pitchFamily="18" charset="0"/>
              </a:rPr>
              <a:t>Prompt </a:t>
            </a:r>
            <a:r>
              <a:rPr lang="en-IN" sz="2600" dirty="0" err="1">
                <a:latin typeface="Georgia" panose="02040502050405020303" pitchFamily="18" charset="0"/>
              </a:rPr>
              <a:t>extubation</a:t>
            </a:r>
            <a:r>
              <a:rPr lang="en-IN" sz="2600" dirty="0">
                <a:latin typeface="Georgia" panose="02040502050405020303" pitchFamily="18" charset="0"/>
              </a:rPr>
              <a:t> reduces the likelihood of  ventilator-dependence. </a:t>
            </a:r>
          </a:p>
          <a:p>
            <a:pPr>
              <a:lnSpc>
                <a:spcPct val="150000"/>
              </a:lnSpc>
            </a:pPr>
            <a:r>
              <a:rPr lang="en-IN" sz="2600" dirty="0">
                <a:latin typeface="Georgia" panose="02040502050405020303" pitchFamily="18" charset="0"/>
              </a:rPr>
              <a:t>Patient should be fully awake, follow oral commands, have adequate muscle strength, Adequate tidal volume and brisk airway reflexes.</a:t>
            </a:r>
          </a:p>
          <a:p>
            <a:pPr>
              <a:lnSpc>
                <a:spcPct val="150000"/>
              </a:lnSpc>
            </a:pPr>
            <a:r>
              <a:rPr lang="en-IN" sz="2600" dirty="0">
                <a:latin typeface="Georgia" panose="02040502050405020303" pitchFamily="18" charset="0"/>
              </a:rPr>
              <a:t>Reverse residual neuromuscular blockade. </a:t>
            </a:r>
          </a:p>
          <a:p>
            <a:pPr>
              <a:lnSpc>
                <a:spcPct val="150000"/>
              </a:lnSpc>
            </a:pPr>
            <a:r>
              <a:rPr lang="en-IN" sz="2600" dirty="0" err="1">
                <a:latin typeface="Georgia" panose="02040502050405020303" pitchFamily="18" charset="0"/>
              </a:rPr>
              <a:t>Extubate</a:t>
            </a:r>
            <a:r>
              <a:rPr lang="en-IN" sz="2600" dirty="0">
                <a:latin typeface="Georgia" panose="02040502050405020303" pitchFamily="18" charset="0"/>
              </a:rPr>
              <a:t> in the same position as for intubation.</a:t>
            </a:r>
          </a:p>
          <a:p>
            <a:pPr>
              <a:lnSpc>
                <a:spcPct val="150000"/>
              </a:lnSpc>
            </a:pPr>
            <a:r>
              <a:rPr lang="en-IN" sz="2600" dirty="0">
                <a:latin typeface="Georgia" panose="02040502050405020303" pitchFamily="18" charset="0"/>
              </a:rPr>
              <a:t>Placement of tube exchanger before </a:t>
            </a:r>
            <a:r>
              <a:rPr lang="en-IN" sz="2600" dirty="0" err="1">
                <a:latin typeface="Georgia" panose="02040502050405020303" pitchFamily="18" charset="0"/>
              </a:rPr>
              <a:t>extubation</a:t>
            </a:r>
            <a:r>
              <a:rPr lang="en-IN" sz="2600" dirty="0">
                <a:latin typeface="Georgia" panose="02040502050405020303" pitchFamily="18" charset="0"/>
              </a:rPr>
              <a:t> in high risk cases.</a:t>
            </a:r>
          </a:p>
          <a:p>
            <a:pPr>
              <a:lnSpc>
                <a:spcPct val="150000"/>
              </a:lnSpc>
            </a:pPr>
            <a:r>
              <a:rPr lang="en-IN" sz="2600" dirty="0">
                <a:latin typeface="Georgia" panose="02040502050405020303" pitchFamily="18" charset="0"/>
              </a:rPr>
              <a:t>Supplemental oxygen should be administrated after </a:t>
            </a:r>
            <a:r>
              <a:rPr lang="en-IN" sz="2600" dirty="0" err="1">
                <a:latin typeface="Georgia" panose="02040502050405020303" pitchFamily="18" charset="0"/>
              </a:rPr>
              <a:t>extubation</a:t>
            </a:r>
            <a:r>
              <a:rPr lang="en-IN" sz="2600" dirty="0">
                <a:latin typeface="Georgia" panose="02040502050405020303" pitchFamily="18" charset="0"/>
              </a:rPr>
              <a:t>.</a:t>
            </a:r>
            <a:endParaRPr lang="en-US" sz="26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57</a:t>
            </a:fld>
            <a:endParaRPr lang="en-US" dirty="0"/>
          </a:p>
        </p:txBody>
      </p:sp>
    </p:spTree>
    <p:extLst>
      <p:ext uri="{BB962C8B-B14F-4D97-AF65-F5344CB8AC3E}">
        <p14:creationId xmlns:p14="http://schemas.microsoft.com/office/powerpoint/2010/main" val="36618519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764705"/>
            <a:ext cx="11641540" cy="5361459"/>
          </a:xfrm>
        </p:spPr>
        <p:txBody>
          <a:bodyPr>
            <a:normAutofit fontScale="85000" lnSpcReduction="10000"/>
          </a:bodyPr>
          <a:lstStyle/>
          <a:p>
            <a:pPr>
              <a:lnSpc>
                <a:spcPct val="160000"/>
              </a:lnSpc>
            </a:pPr>
            <a:r>
              <a:rPr lang="en-IN" dirty="0">
                <a:latin typeface="Georgia" panose="02040502050405020303" pitchFamily="18" charset="0"/>
              </a:rPr>
              <a:t>There is an increased incidence of atelectasis in postoperative period.</a:t>
            </a:r>
          </a:p>
          <a:p>
            <a:pPr>
              <a:lnSpc>
                <a:spcPct val="160000"/>
              </a:lnSpc>
            </a:pPr>
            <a:r>
              <a:rPr lang="en-IN" dirty="0">
                <a:latin typeface="Georgia" panose="02040502050405020303" pitchFamily="18" charset="0"/>
              </a:rPr>
              <a:t>Initiation of CPAP ------&gt; </a:t>
            </a:r>
            <a:r>
              <a:rPr lang="en-US" altLang="en-US" dirty="0">
                <a:latin typeface="Georgia" panose="02040502050405020303" pitchFamily="18" charset="0"/>
                <a:sym typeface="Symbol" panose="05050102010706020507" pitchFamily="18" charset="2"/>
              </a:rPr>
              <a:t> FRC, improve lung compliance, improve ventilation &amp; oxygenation, upper airway </a:t>
            </a:r>
            <a:r>
              <a:rPr lang="en-US" altLang="en-US" dirty="0" err="1">
                <a:latin typeface="Georgia" panose="02040502050405020303" pitchFamily="18" charset="0"/>
                <a:sym typeface="Symbol" panose="05050102010706020507" pitchFamily="18" charset="2"/>
              </a:rPr>
              <a:t>obst</a:t>
            </a:r>
            <a:r>
              <a:rPr lang="en-US" altLang="en-US" dirty="0">
                <a:latin typeface="Georgia" panose="02040502050405020303" pitchFamily="18" charset="0"/>
                <a:sym typeface="Symbol" panose="05050102010706020507" pitchFamily="18" charset="2"/>
              </a:rPr>
              <a:t> &amp;   WOB</a:t>
            </a:r>
          </a:p>
          <a:p>
            <a:pPr>
              <a:lnSpc>
                <a:spcPct val="160000"/>
              </a:lnSpc>
            </a:pPr>
            <a:r>
              <a:rPr lang="en-IN" dirty="0">
                <a:latin typeface="Georgia" panose="02040502050405020303" pitchFamily="18" charset="0"/>
              </a:rPr>
              <a:t>No increase of risk of major anastomotic leakage after gastric </a:t>
            </a:r>
            <a:r>
              <a:rPr lang="en-IN" dirty="0" err="1">
                <a:latin typeface="Georgia" panose="02040502050405020303" pitchFamily="18" charset="0"/>
              </a:rPr>
              <a:t>bypaas</a:t>
            </a:r>
            <a:r>
              <a:rPr lang="en-IN" dirty="0">
                <a:latin typeface="Georgia" panose="02040502050405020303" pitchFamily="18" charset="0"/>
              </a:rPr>
              <a:t> surgery.</a:t>
            </a:r>
          </a:p>
          <a:p>
            <a:pPr>
              <a:lnSpc>
                <a:spcPct val="160000"/>
              </a:lnSpc>
            </a:pPr>
            <a:r>
              <a:rPr lang="en-IN" dirty="0">
                <a:latin typeface="Georgia" panose="02040502050405020303" pitchFamily="18" charset="0"/>
              </a:rPr>
              <a:t>Adequate analgesia, use of a properly fitted elastic binder for abdominal support, early ambulation, deep breathing exercises, and incentive spirometry are all useful adjuncts. </a:t>
            </a:r>
          </a:p>
          <a:p>
            <a:pPr>
              <a:lnSpc>
                <a:spcPct val="160000"/>
              </a:lnSpc>
            </a:pPr>
            <a:r>
              <a:rPr lang="en-IN" dirty="0">
                <a:latin typeface="Georgia" panose="02040502050405020303" pitchFamily="18" charset="0"/>
              </a:rPr>
              <a:t>Pulse oximetry and ABG should be monitored appropriately.</a:t>
            </a:r>
          </a:p>
        </p:txBody>
      </p:sp>
      <p:sp>
        <p:nvSpPr>
          <p:cNvPr id="2" name="Slide Number Placeholder 1"/>
          <p:cNvSpPr>
            <a:spLocks noGrp="1"/>
          </p:cNvSpPr>
          <p:nvPr>
            <p:ph type="sldNum" sz="quarter" idx="12"/>
          </p:nvPr>
        </p:nvSpPr>
        <p:spPr/>
        <p:txBody>
          <a:bodyPr/>
          <a:lstStyle/>
          <a:p>
            <a:fld id="{48F63A3B-78C7-47BE-AE5E-E10140E04643}" type="slidenum">
              <a:rPr lang="en-US" smtClean="0"/>
              <a:pPr/>
              <a:t>58</a:t>
            </a:fld>
            <a:endParaRPr lang="en-US" dirty="0"/>
          </a:p>
        </p:txBody>
      </p:sp>
    </p:spTree>
    <p:extLst>
      <p:ext uri="{BB962C8B-B14F-4D97-AF65-F5344CB8AC3E}">
        <p14:creationId xmlns:p14="http://schemas.microsoft.com/office/powerpoint/2010/main" val="3427128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Georgia" panose="02040502050405020303" pitchFamily="18" charset="0"/>
              </a:rPr>
              <a:t>Lifting and </a:t>
            </a:r>
            <a:r>
              <a:rPr lang="en-US" sz="3600" b="1" dirty="0" err="1">
                <a:latin typeface="Georgia" panose="02040502050405020303" pitchFamily="18" charset="0"/>
              </a:rPr>
              <a:t>transfering</a:t>
            </a:r>
            <a:endParaRPr lang="en-IN" sz="3600" b="1" dirty="0">
              <a:latin typeface="Georgia" panose="02040502050405020303" pitchFamily="18" charset="0"/>
            </a:endParaRPr>
          </a:p>
        </p:txBody>
      </p:sp>
      <p:sp>
        <p:nvSpPr>
          <p:cNvPr id="3" name="Content Placeholder 2"/>
          <p:cNvSpPr>
            <a:spLocks noGrp="1"/>
          </p:cNvSpPr>
          <p:nvPr>
            <p:ph idx="1"/>
          </p:nvPr>
        </p:nvSpPr>
        <p:spPr>
          <a:xfrm>
            <a:off x="259307" y="1825625"/>
            <a:ext cx="11094493" cy="4351338"/>
          </a:xfrm>
        </p:spPr>
        <p:txBody>
          <a:bodyPr>
            <a:normAutofit lnSpcReduction="10000"/>
          </a:bodyPr>
          <a:lstStyle/>
          <a:p>
            <a:pPr>
              <a:lnSpc>
                <a:spcPct val="150000"/>
              </a:lnSpc>
            </a:pPr>
            <a:r>
              <a:rPr lang="en-IN" dirty="0"/>
              <a:t>Air transfer mattress </a:t>
            </a:r>
          </a:p>
          <a:p>
            <a:pPr marL="0" indent="0">
              <a:lnSpc>
                <a:spcPct val="150000"/>
              </a:lnSpc>
              <a:buNone/>
            </a:pPr>
            <a:r>
              <a:rPr lang="en-IN" dirty="0"/>
              <a:t>   device (</a:t>
            </a:r>
            <a:r>
              <a:rPr lang="en-IN" dirty="0" err="1"/>
              <a:t>eg</a:t>
            </a:r>
            <a:r>
              <a:rPr lang="en-IN" dirty="0"/>
              <a:t>, Hover-Matt)</a:t>
            </a:r>
          </a:p>
          <a:p>
            <a:pPr>
              <a:lnSpc>
                <a:spcPct val="150000"/>
              </a:lnSpc>
            </a:pPr>
            <a:r>
              <a:rPr lang="en-IN" dirty="0"/>
              <a:t>In sitting or semi upright </a:t>
            </a:r>
          </a:p>
          <a:p>
            <a:pPr marL="0" indent="0">
              <a:lnSpc>
                <a:spcPct val="150000"/>
              </a:lnSpc>
              <a:buNone/>
            </a:pPr>
            <a:r>
              <a:rPr lang="en-IN" dirty="0"/>
              <a:t>   position</a:t>
            </a:r>
          </a:p>
          <a:p>
            <a:pPr>
              <a:lnSpc>
                <a:spcPct val="150000"/>
              </a:lnSpc>
            </a:pPr>
            <a:r>
              <a:rPr lang="en-IN" dirty="0"/>
              <a:t>Supplemental O2</a:t>
            </a:r>
          </a:p>
          <a:p>
            <a:pPr>
              <a:lnSpc>
                <a:spcPct val="150000"/>
              </a:lnSpc>
            </a:pPr>
            <a:r>
              <a:rPr lang="en-IN" dirty="0"/>
              <a:t>Pulse oximetry</a:t>
            </a:r>
          </a:p>
        </p:txBody>
      </p:sp>
      <p:pic>
        <p:nvPicPr>
          <p:cNvPr id="2050" name="Picture 2" descr="C:\Users\hp\Desktop\0.jpg"/>
          <p:cNvPicPr>
            <a:picLocks noChangeAspect="1" noChangeArrowheads="1"/>
          </p:cNvPicPr>
          <p:nvPr/>
        </p:nvPicPr>
        <p:blipFill rotWithShape="1">
          <a:blip r:embed="rId2" cstate="print"/>
          <a:srcRect b="15177"/>
          <a:stretch/>
        </p:blipFill>
        <p:spPr bwMode="auto">
          <a:xfrm>
            <a:off x="4807425" y="1958687"/>
            <a:ext cx="6546375" cy="3855260"/>
          </a:xfrm>
          <a:prstGeom prst="rect">
            <a:avLst/>
          </a:prstGeom>
          <a:noFill/>
        </p:spPr>
      </p:pic>
      <p:sp>
        <p:nvSpPr>
          <p:cNvPr id="4" name="Slide Number Placeholder 3"/>
          <p:cNvSpPr>
            <a:spLocks noGrp="1"/>
          </p:cNvSpPr>
          <p:nvPr>
            <p:ph type="sldNum" sz="quarter" idx="12"/>
          </p:nvPr>
        </p:nvSpPr>
        <p:spPr/>
        <p:txBody>
          <a:bodyPr/>
          <a:lstStyle/>
          <a:p>
            <a:fld id="{48F63A3B-78C7-47BE-AE5E-E10140E04643}" type="slidenum">
              <a:rPr lang="en-US" smtClean="0"/>
              <a:pPr/>
              <a:t>59</a:t>
            </a:fld>
            <a:endParaRPr lang="en-US" dirty="0"/>
          </a:p>
        </p:txBody>
      </p:sp>
    </p:spTree>
    <p:extLst>
      <p:ext uri="{BB962C8B-B14F-4D97-AF65-F5344CB8AC3E}">
        <p14:creationId xmlns:p14="http://schemas.microsoft.com/office/powerpoint/2010/main" val="337528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eorgia" panose="02040502050405020303" pitchFamily="18" charset="0"/>
              </a:rPr>
              <a:t>Other parameters:</a:t>
            </a:r>
          </a:p>
        </p:txBody>
      </p:sp>
      <p:sp>
        <p:nvSpPr>
          <p:cNvPr id="3" name="Content Placeholder 2"/>
          <p:cNvSpPr>
            <a:spLocks noGrp="1"/>
          </p:cNvSpPr>
          <p:nvPr>
            <p:ph idx="1"/>
          </p:nvPr>
        </p:nvSpPr>
        <p:spPr/>
        <p:txBody>
          <a:bodyPr/>
          <a:lstStyle/>
          <a:p>
            <a:pPr>
              <a:lnSpc>
                <a:spcPct val="150000"/>
              </a:lnSpc>
            </a:pPr>
            <a:r>
              <a:rPr lang="en-US" b="1" dirty="0">
                <a:latin typeface="Georgia" panose="02040502050405020303" pitchFamily="18" charset="0"/>
              </a:rPr>
              <a:t>Waist circumference:- </a:t>
            </a:r>
            <a:r>
              <a:rPr lang="en-US" dirty="0">
                <a:latin typeface="Georgia" panose="02040502050405020303" pitchFamily="18" charset="0"/>
              </a:rPr>
              <a:t>correlates with abdominal fat.</a:t>
            </a:r>
          </a:p>
          <a:p>
            <a:pPr marL="0" indent="0">
              <a:lnSpc>
                <a:spcPct val="150000"/>
              </a:lnSpc>
              <a:buNone/>
            </a:pPr>
            <a:r>
              <a:rPr lang="en-US" dirty="0">
                <a:latin typeface="Georgia" panose="02040502050405020303" pitchFamily="18" charset="0"/>
              </a:rPr>
              <a:t>            High risk: Male </a:t>
            </a:r>
            <a:r>
              <a:rPr lang="en-US" u="sng" dirty="0">
                <a:latin typeface="Georgia" panose="02040502050405020303" pitchFamily="18" charset="0"/>
              </a:rPr>
              <a:t>&gt;</a:t>
            </a:r>
            <a:r>
              <a:rPr lang="en-US" dirty="0">
                <a:latin typeface="Georgia" panose="02040502050405020303" pitchFamily="18" charset="0"/>
              </a:rPr>
              <a:t> 102 cm, Female </a:t>
            </a:r>
            <a:r>
              <a:rPr lang="en-US" u="sng" dirty="0">
                <a:latin typeface="Georgia" panose="02040502050405020303" pitchFamily="18" charset="0"/>
              </a:rPr>
              <a:t>&gt;</a:t>
            </a:r>
            <a:r>
              <a:rPr lang="en-US" dirty="0">
                <a:latin typeface="Georgia" panose="02040502050405020303" pitchFamily="18" charset="0"/>
              </a:rPr>
              <a:t> 88cm.</a:t>
            </a:r>
          </a:p>
          <a:p>
            <a:pPr>
              <a:lnSpc>
                <a:spcPct val="150000"/>
              </a:lnSpc>
            </a:pPr>
            <a:r>
              <a:rPr lang="en-US" b="1" dirty="0">
                <a:latin typeface="Georgia" panose="02040502050405020303" pitchFamily="18" charset="0"/>
              </a:rPr>
              <a:t>Waist to hip ratio:-</a:t>
            </a:r>
          </a:p>
          <a:p>
            <a:pPr marL="0" indent="0">
              <a:lnSpc>
                <a:spcPct val="150000"/>
              </a:lnSpc>
              <a:buNone/>
            </a:pPr>
            <a:r>
              <a:rPr lang="en-US" dirty="0">
                <a:latin typeface="Georgia" panose="02040502050405020303" pitchFamily="18" charset="0"/>
              </a:rPr>
              <a:t>            High risk: &gt;0.9 in males, &gt;1 in females.</a:t>
            </a:r>
          </a:p>
          <a:p>
            <a:pPr marL="0" indent="0">
              <a:lnSpc>
                <a:spcPct val="150000"/>
              </a:lnSpc>
              <a:buNone/>
            </a:pPr>
            <a:endParaRPr lang="en-US"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3800512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365125"/>
            <a:ext cx="11176379" cy="1325563"/>
          </a:xfrm>
        </p:spPr>
        <p:txBody>
          <a:bodyPr>
            <a:normAutofit/>
          </a:bodyPr>
          <a:lstStyle/>
          <a:p>
            <a:r>
              <a:rPr lang="en-US" sz="3200" b="1" dirty="0">
                <a:latin typeface="Georgia" panose="02040502050405020303" pitchFamily="18" charset="0"/>
              </a:rPr>
              <a:t>Lifting and </a:t>
            </a:r>
            <a:r>
              <a:rPr lang="en-US" sz="3200" b="1" dirty="0" err="1">
                <a:latin typeface="Georgia" panose="02040502050405020303" pitchFamily="18" charset="0"/>
              </a:rPr>
              <a:t>transfering</a:t>
            </a:r>
            <a:endParaRPr lang="en-IN" sz="3200" b="1" dirty="0">
              <a:latin typeface="Georgia" panose="02040502050405020303" pitchFamily="18" charset="0"/>
            </a:endParaRPr>
          </a:p>
        </p:txBody>
      </p:sp>
      <p:pic>
        <p:nvPicPr>
          <p:cNvPr id="5122" name="Picture 2"/>
          <p:cNvPicPr>
            <a:picLocks noChangeAspect="1" noChangeArrowheads="1"/>
          </p:cNvPicPr>
          <p:nvPr/>
        </p:nvPicPr>
        <p:blipFill>
          <a:blip r:embed="rId3" cstate="print"/>
          <a:srcRect/>
          <a:stretch>
            <a:fillRect/>
          </a:stretch>
        </p:blipFill>
        <p:spPr bwMode="auto">
          <a:xfrm>
            <a:off x="8570210" y="1690688"/>
            <a:ext cx="2097789" cy="4906664"/>
          </a:xfrm>
          <a:prstGeom prst="rect">
            <a:avLst/>
          </a:prstGeom>
          <a:noFill/>
          <a:ln w="9525">
            <a:noFill/>
            <a:miter lim="800000"/>
            <a:headEnd/>
            <a:tailEnd/>
          </a:ln>
        </p:spPr>
      </p:pic>
      <p:pic>
        <p:nvPicPr>
          <p:cNvPr id="5" name="Picture 4" descr="Brain%20Surgery%20016"/>
          <p:cNvPicPr>
            <a:picLocks noChangeAspect="1" noChangeArrowheads="1"/>
          </p:cNvPicPr>
          <p:nvPr/>
        </p:nvPicPr>
        <p:blipFill>
          <a:blip r:embed="rId4" cstate="print"/>
          <a:srcRect/>
          <a:stretch>
            <a:fillRect/>
          </a:stretch>
        </p:blipFill>
        <p:spPr bwMode="auto">
          <a:xfrm>
            <a:off x="1024508" y="1690688"/>
            <a:ext cx="6617940" cy="417004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48F63A3B-78C7-47BE-AE5E-E10140E04643}" type="slidenum">
              <a:rPr lang="en-US" smtClean="0"/>
              <a:pPr/>
              <a:t>60</a:t>
            </a:fld>
            <a:endParaRPr lang="en-US" dirty="0"/>
          </a:p>
        </p:txBody>
      </p:sp>
      <p:sp>
        <p:nvSpPr>
          <p:cNvPr id="4" name="TextBox 3"/>
          <p:cNvSpPr txBox="1"/>
          <p:nvPr/>
        </p:nvSpPr>
        <p:spPr>
          <a:xfrm>
            <a:off x="7096836" y="586854"/>
            <a:ext cx="4443272" cy="707886"/>
          </a:xfrm>
          <a:prstGeom prst="rect">
            <a:avLst/>
          </a:prstGeom>
          <a:noFill/>
        </p:spPr>
        <p:txBody>
          <a:bodyPr wrap="square" rtlCol="0">
            <a:spAutoFit/>
          </a:bodyPr>
          <a:lstStyle/>
          <a:p>
            <a:r>
              <a:rPr lang="en-US" sz="2000" dirty="0">
                <a:latin typeface="Georgia" panose="02040502050405020303" pitchFamily="18" charset="0"/>
              </a:rPr>
              <a:t>                </a:t>
            </a:r>
          </a:p>
          <a:p>
            <a:r>
              <a:rPr lang="en-US" sz="2000" dirty="0">
                <a:latin typeface="Georgia" panose="02040502050405020303" pitchFamily="18" charset="0"/>
              </a:rPr>
              <a:t>            Walter Henderson Maneuver</a:t>
            </a:r>
          </a:p>
        </p:txBody>
      </p:sp>
    </p:spTree>
    <p:extLst>
      <p:ext uri="{BB962C8B-B14F-4D97-AF65-F5344CB8AC3E}">
        <p14:creationId xmlns:p14="http://schemas.microsoft.com/office/powerpoint/2010/main" val="9126506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2" y="365125"/>
            <a:ext cx="11121788" cy="794935"/>
          </a:xfrm>
        </p:spPr>
        <p:txBody>
          <a:bodyPr>
            <a:normAutofit/>
          </a:bodyPr>
          <a:lstStyle/>
          <a:p>
            <a:r>
              <a:rPr lang="en-US" sz="3200" b="1" dirty="0">
                <a:latin typeface="Georgia" panose="02040502050405020303" pitchFamily="18" charset="0"/>
              </a:rPr>
              <a:t>Management of postoperative pain</a:t>
            </a:r>
          </a:p>
        </p:txBody>
      </p:sp>
      <p:sp>
        <p:nvSpPr>
          <p:cNvPr id="3" name="Content Placeholder 2"/>
          <p:cNvSpPr>
            <a:spLocks noGrp="1"/>
          </p:cNvSpPr>
          <p:nvPr>
            <p:ph idx="1"/>
          </p:nvPr>
        </p:nvSpPr>
        <p:spPr>
          <a:xfrm>
            <a:off x="232012" y="1160060"/>
            <a:ext cx="11768919" cy="5581933"/>
          </a:xfrm>
        </p:spPr>
        <p:txBody>
          <a:bodyPr>
            <a:normAutofit fontScale="62500" lnSpcReduction="20000"/>
          </a:bodyPr>
          <a:lstStyle/>
          <a:p>
            <a:pPr>
              <a:lnSpc>
                <a:spcPct val="170000"/>
              </a:lnSpc>
            </a:pPr>
            <a:r>
              <a:rPr lang="en-US" dirty="0">
                <a:latin typeface="Georgia" panose="02040502050405020303" pitchFamily="18" charset="0"/>
              </a:rPr>
              <a:t>Is very challenging. </a:t>
            </a:r>
          </a:p>
          <a:p>
            <a:pPr>
              <a:lnSpc>
                <a:spcPct val="170000"/>
              </a:lnSpc>
            </a:pPr>
            <a:r>
              <a:rPr lang="en-US" dirty="0">
                <a:latin typeface="Georgia" panose="02040502050405020303" pitchFamily="18" charset="0"/>
              </a:rPr>
              <a:t>Morbidly obese patients have exaggerated respiratory depression from opioids. </a:t>
            </a:r>
          </a:p>
          <a:p>
            <a:pPr>
              <a:lnSpc>
                <a:spcPct val="170000"/>
              </a:lnSpc>
            </a:pPr>
            <a:r>
              <a:rPr lang="en-US" dirty="0">
                <a:latin typeface="Georgia" panose="02040502050405020303" pitchFamily="18" charset="0"/>
              </a:rPr>
              <a:t> In patients with obstructive sleep apnea – opioid sparing techniques help avoid respiratory complications.</a:t>
            </a:r>
          </a:p>
          <a:p>
            <a:pPr>
              <a:lnSpc>
                <a:spcPct val="170000"/>
              </a:lnSpc>
            </a:pPr>
            <a:r>
              <a:rPr lang="en-US" dirty="0">
                <a:latin typeface="Georgia" panose="02040502050405020303" pitchFamily="18" charset="0"/>
              </a:rPr>
              <a:t>A multimodal approach is best. It include</a:t>
            </a:r>
          </a:p>
          <a:p>
            <a:pPr marL="514350" indent="-514350">
              <a:lnSpc>
                <a:spcPct val="170000"/>
              </a:lnSpc>
              <a:buFont typeface="+mj-lt"/>
              <a:buAutoNum type="arabicPeriod"/>
            </a:pPr>
            <a:r>
              <a:rPr lang="en-US" dirty="0">
                <a:latin typeface="Georgia" panose="02040502050405020303" pitchFamily="18" charset="0"/>
              </a:rPr>
              <a:t>Peripheral and central </a:t>
            </a:r>
            <a:r>
              <a:rPr lang="en-US" dirty="0" err="1">
                <a:latin typeface="Georgia" panose="02040502050405020303" pitchFamily="18" charset="0"/>
              </a:rPr>
              <a:t>nv</a:t>
            </a:r>
            <a:r>
              <a:rPr lang="en-US" dirty="0">
                <a:latin typeface="Georgia" panose="02040502050405020303" pitchFamily="18" charset="0"/>
              </a:rPr>
              <a:t> block with continuous infusion of LA </a:t>
            </a:r>
            <a:r>
              <a:rPr lang="en-US" u="sng" dirty="0">
                <a:latin typeface="Georgia" panose="02040502050405020303" pitchFamily="18" charset="0"/>
              </a:rPr>
              <a:t>+</a:t>
            </a:r>
            <a:r>
              <a:rPr lang="en-US" dirty="0">
                <a:latin typeface="Georgia" panose="02040502050405020303" pitchFamily="18" charset="0"/>
              </a:rPr>
              <a:t> opioids</a:t>
            </a:r>
          </a:p>
          <a:p>
            <a:pPr marL="514350" indent="-514350">
              <a:lnSpc>
                <a:spcPct val="170000"/>
              </a:lnSpc>
              <a:buFont typeface="+mj-lt"/>
              <a:buAutoNum type="arabicPeriod"/>
            </a:pPr>
            <a:r>
              <a:rPr lang="en-US" dirty="0">
                <a:latin typeface="Georgia" panose="02040502050405020303" pitchFamily="18" charset="0"/>
              </a:rPr>
              <a:t>NSAIDs (ketorolac), acetaminophen</a:t>
            </a:r>
          </a:p>
          <a:p>
            <a:pPr marL="514350" indent="-514350">
              <a:lnSpc>
                <a:spcPct val="170000"/>
              </a:lnSpc>
              <a:buFont typeface="+mj-lt"/>
              <a:buAutoNum type="arabicPeriod"/>
            </a:pPr>
            <a:r>
              <a:rPr lang="el-GR" dirty="0">
                <a:latin typeface="Georgia" panose="02040502050405020303" pitchFamily="18" charset="0"/>
              </a:rPr>
              <a:t>α</a:t>
            </a:r>
            <a:r>
              <a:rPr lang="en-US" dirty="0">
                <a:latin typeface="Georgia" panose="02040502050405020303" pitchFamily="18" charset="0"/>
              </a:rPr>
              <a:t>2 agonists, NMDA receptor antagonists, sodium channel blockers</a:t>
            </a:r>
          </a:p>
          <a:p>
            <a:pPr marL="514350" indent="-514350">
              <a:lnSpc>
                <a:spcPct val="170000"/>
              </a:lnSpc>
              <a:buFont typeface="+mj-lt"/>
              <a:buAutoNum type="arabicPeriod"/>
            </a:pPr>
            <a:r>
              <a:rPr lang="en-US" dirty="0">
                <a:latin typeface="Georgia" panose="02040502050405020303" pitchFamily="18" charset="0"/>
              </a:rPr>
              <a:t>Local anesthetics injected into the wound or port site, </a:t>
            </a:r>
          </a:p>
          <a:p>
            <a:pPr>
              <a:lnSpc>
                <a:spcPct val="170000"/>
              </a:lnSpc>
            </a:pPr>
            <a:r>
              <a:rPr lang="en-US" dirty="0">
                <a:latin typeface="Georgia" panose="02040502050405020303" pitchFamily="18" charset="0"/>
              </a:rPr>
              <a:t>Infusion of dexmedetomidine decreases postoperative opioid requirements. </a:t>
            </a:r>
          </a:p>
          <a:p>
            <a:pPr>
              <a:lnSpc>
                <a:spcPct val="170000"/>
              </a:lnSpc>
            </a:pPr>
            <a:r>
              <a:rPr lang="en-US" dirty="0">
                <a:latin typeface="Georgia" panose="02040502050405020303" pitchFamily="18" charset="0"/>
              </a:rPr>
              <a:t>Recent technique is the continuous intraperitoneal infusion of </a:t>
            </a:r>
            <a:r>
              <a:rPr lang="en-US" dirty="0" err="1">
                <a:latin typeface="Georgia" panose="02040502050405020303" pitchFamily="18" charset="0"/>
              </a:rPr>
              <a:t>bupivacaine</a:t>
            </a:r>
            <a:r>
              <a:rPr lang="en-US" dirty="0">
                <a:latin typeface="Georgia" panose="02040502050405020303" pitchFamily="18" charset="0"/>
              </a:rPr>
              <a:t>.</a:t>
            </a:r>
          </a:p>
        </p:txBody>
      </p:sp>
    </p:spTree>
    <p:extLst>
      <p:ext uri="{BB962C8B-B14F-4D97-AF65-F5344CB8AC3E}">
        <p14:creationId xmlns:p14="http://schemas.microsoft.com/office/powerpoint/2010/main" val="22939316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title"/>
          </p:nvPr>
        </p:nvSpPr>
        <p:spPr/>
        <p:txBody>
          <a:bodyPr>
            <a:normAutofit/>
          </a:bodyPr>
          <a:lstStyle/>
          <a:p>
            <a:r>
              <a:rPr lang="en-US" altLang="en-US" sz="3600" b="1" dirty="0">
                <a:latin typeface="Georgia" panose="02040502050405020303" pitchFamily="18" charset="0"/>
              </a:rPr>
              <a:t>Summary</a:t>
            </a:r>
          </a:p>
        </p:txBody>
      </p:sp>
      <p:sp>
        <p:nvSpPr>
          <p:cNvPr id="212996" name="Rectangle 4"/>
          <p:cNvSpPr>
            <a:spLocks noGrp="1" noChangeArrowheads="1"/>
          </p:cNvSpPr>
          <p:nvPr>
            <p:ph type="body" idx="1"/>
          </p:nvPr>
        </p:nvSpPr>
        <p:spPr/>
        <p:txBody>
          <a:bodyPr>
            <a:normAutofit/>
          </a:bodyPr>
          <a:lstStyle/>
          <a:p>
            <a:pPr>
              <a:buFont typeface="Wingdings" panose="05000000000000000000" pitchFamily="2" charset="2"/>
              <a:buChar char="§"/>
              <a:defRPr/>
            </a:pPr>
            <a:r>
              <a:rPr lang="en-US" altLang="en-US" sz="2600" dirty="0">
                <a:latin typeface="Georgia" panose="02040502050405020303" pitchFamily="18" charset="0"/>
              </a:rPr>
              <a:t>Obesity is a major healthcare challenge</a:t>
            </a:r>
          </a:p>
          <a:p>
            <a:pPr>
              <a:buFont typeface="Wingdings" panose="05000000000000000000" pitchFamily="2" charset="2"/>
              <a:buChar char="§"/>
              <a:defRPr/>
            </a:pPr>
            <a:r>
              <a:rPr lang="en-US" altLang="en-US" sz="2600" dirty="0">
                <a:latin typeface="Georgia" panose="02040502050405020303" pitchFamily="18" charset="0"/>
              </a:rPr>
              <a:t>Daily challenge for anesthetists</a:t>
            </a:r>
          </a:p>
          <a:p>
            <a:pPr>
              <a:buFont typeface="Wingdings" panose="05000000000000000000" pitchFamily="2" charset="2"/>
              <a:buChar char="§"/>
              <a:defRPr/>
            </a:pPr>
            <a:r>
              <a:rPr lang="en-US" altLang="en-US" sz="2600" dirty="0">
                <a:latin typeface="Georgia" panose="02040502050405020303" pitchFamily="18" charset="0"/>
              </a:rPr>
              <a:t>Obese patients are at risk from comorbidities and pathophysiological changes of obesity</a:t>
            </a:r>
          </a:p>
          <a:p>
            <a:pPr>
              <a:buFont typeface="Wingdings" panose="05000000000000000000" pitchFamily="2" charset="2"/>
              <a:buChar char="§"/>
              <a:defRPr/>
            </a:pPr>
            <a:r>
              <a:rPr lang="en-US" altLang="en-US" sz="2600" dirty="0">
                <a:latin typeface="Georgia" panose="02040502050405020303" pitchFamily="18" charset="0"/>
              </a:rPr>
              <a:t>Bariatric surgery is a beneficial and cost-effective healthcare intervention</a:t>
            </a:r>
          </a:p>
          <a:p>
            <a:pPr>
              <a:buFont typeface="Wingdings" panose="05000000000000000000" pitchFamily="2" charset="2"/>
              <a:buChar char="§"/>
              <a:defRPr/>
            </a:pPr>
            <a:endParaRPr lang="en-US" altLang="en-US" sz="2600" dirty="0">
              <a:latin typeface="Georgia" panose="02040502050405020303" pitchFamily="18" charset="0"/>
            </a:endParaRPr>
          </a:p>
        </p:txBody>
      </p:sp>
    </p:spTree>
    <p:extLst>
      <p:ext uri="{BB962C8B-B14F-4D97-AF65-F5344CB8AC3E}">
        <p14:creationId xmlns:p14="http://schemas.microsoft.com/office/powerpoint/2010/main" val="31505401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pPr/>
              <a:t>63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3" y="122830"/>
            <a:ext cx="11969087" cy="6598645"/>
          </a:xfrm>
          <a:prstGeom prst="rect">
            <a:avLst/>
          </a:prstGeom>
        </p:spPr>
      </p:pic>
    </p:spTree>
    <p:extLst>
      <p:ext uri="{BB962C8B-B14F-4D97-AF65-F5344CB8AC3E}">
        <p14:creationId xmlns:p14="http://schemas.microsoft.com/office/powerpoint/2010/main" val="3065691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38731707"/>
              </p:ext>
            </p:extLst>
          </p:nvPr>
        </p:nvGraphicFramePr>
        <p:xfrm>
          <a:off x="838200" y="548682"/>
          <a:ext cx="10515600" cy="6048670"/>
        </p:xfrm>
        <a:graphic>
          <a:graphicData uri="http://schemas.openxmlformats.org/drawingml/2006/table">
            <a:tbl>
              <a:tblPr firstRow="1" bandRow="1">
                <a:tableStyleId>{5C22544A-7EE6-4342-B048-85BDC9FD1C3A}</a:tableStyleId>
              </a:tblPr>
              <a:tblGrid>
                <a:gridCol w="2313472">
                  <a:extLst>
                    <a:ext uri="{9D8B030D-6E8A-4147-A177-3AD203B41FA5}">
                      <a16:colId xmlns:a16="http://schemas.microsoft.com/office/drawing/2014/main" val="20000"/>
                    </a:ext>
                  </a:extLst>
                </a:gridCol>
                <a:gridCol w="8202128">
                  <a:extLst>
                    <a:ext uri="{9D8B030D-6E8A-4147-A177-3AD203B41FA5}">
                      <a16:colId xmlns:a16="http://schemas.microsoft.com/office/drawing/2014/main" val="20001"/>
                    </a:ext>
                  </a:extLst>
                </a:gridCol>
              </a:tblGrid>
              <a:tr h="879815">
                <a:tc>
                  <a:txBody>
                    <a:bodyPr/>
                    <a:lstStyle/>
                    <a:p>
                      <a:r>
                        <a:rPr lang="en-US" sz="2400" dirty="0">
                          <a:latin typeface="Georgia" panose="02040502050405020303" pitchFamily="18" charset="0"/>
                        </a:rPr>
                        <a:t>Duration of CPAP</a:t>
                      </a:r>
                      <a:endParaRPr lang="en-IN" sz="24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latin typeface="Georgia" panose="02040502050405020303" pitchFamily="18" charset="0"/>
                        </a:rPr>
                        <a:t>EFFECT </a:t>
                      </a:r>
                      <a:endParaRPr lang="en-IN" sz="32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57808">
                <a:tc>
                  <a:txBody>
                    <a:bodyPr/>
                    <a:lstStyle/>
                    <a:p>
                      <a:r>
                        <a:rPr lang="en-US" sz="2400" dirty="0">
                          <a:latin typeface="Georgia" panose="02040502050405020303" pitchFamily="18" charset="0"/>
                        </a:rPr>
                        <a:t>2 weeks</a:t>
                      </a:r>
                      <a:endParaRPr lang="en-IN" sz="24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Georgia" panose="02040502050405020303" pitchFamily="18" charset="0"/>
                        </a:rPr>
                        <a:t>Corrects abnormal </a:t>
                      </a:r>
                      <a:r>
                        <a:rPr lang="en-US" sz="2400" dirty="0" err="1">
                          <a:latin typeface="Georgia" panose="02040502050405020303" pitchFamily="18" charset="0"/>
                        </a:rPr>
                        <a:t>ventilatory</a:t>
                      </a:r>
                      <a:r>
                        <a:rPr lang="en-US" sz="2400" baseline="0" dirty="0">
                          <a:latin typeface="Georgia" panose="02040502050405020303" pitchFamily="18" charset="0"/>
                        </a:rPr>
                        <a:t> drive</a:t>
                      </a:r>
                      <a:endParaRPr lang="en-IN" sz="24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57808">
                <a:tc>
                  <a:txBody>
                    <a:bodyPr/>
                    <a:lstStyle/>
                    <a:p>
                      <a:r>
                        <a:rPr lang="en-US" sz="2400" dirty="0">
                          <a:latin typeface="Georgia" panose="02040502050405020303" pitchFamily="18" charset="0"/>
                        </a:rPr>
                        <a:t>3 weeks</a:t>
                      </a:r>
                      <a:endParaRPr lang="en-IN" sz="24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Georgia" panose="02040502050405020303" pitchFamily="18" charset="0"/>
                        </a:rPr>
                        <a:t>Increases LVEF in CHF</a:t>
                      </a:r>
                      <a:endParaRPr lang="en-IN" sz="24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57808">
                <a:tc>
                  <a:txBody>
                    <a:bodyPr/>
                    <a:lstStyle/>
                    <a:p>
                      <a:r>
                        <a:rPr lang="en-US" sz="2400" dirty="0">
                          <a:latin typeface="Georgia" panose="02040502050405020303" pitchFamily="18" charset="0"/>
                        </a:rPr>
                        <a:t>4 weeks</a:t>
                      </a:r>
                      <a:endParaRPr lang="en-IN" sz="24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Georgia" panose="02040502050405020303" pitchFamily="18" charset="0"/>
                        </a:rPr>
                        <a:t>Reduces B.P, HR, 35% increase in E.F</a:t>
                      </a:r>
                      <a:endParaRPr lang="en-IN" sz="24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79815">
                <a:tc>
                  <a:txBody>
                    <a:bodyPr/>
                    <a:lstStyle/>
                    <a:p>
                      <a:r>
                        <a:rPr lang="en-US" sz="2400" dirty="0">
                          <a:latin typeface="Georgia" panose="02040502050405020303" pitchFamily="18" charset="0"/>
                        </a:rPr>
                        <a:t>4-6 weeks</a:t>
                      </a:r>
                      <a:endParaRPr lang="en-IN" sz="24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Georgia" panose="02040502050405020303" pitchFamily="18" charset="0"/>
                        </a:rPr>
                        <a:t>Reduced tongue volume &amp;</a:t>
                      </a:r>
                      <a:r>
                        <a:rPr lang="en-US" sz="2400" baseline="0" dirty="0">
                          <a:latin typeface="Georgia" panose="02040502050405020303" pitchFamily="18" charset="0"/>
                        </a:rPr>
                        <a:t> increased pharyngeal space</a:t>
                      </a:r>
                      <a:endParaRPr lang="en-IN" sz="24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57808">
                <a:tc>
                  <a:txBody>
                    <a:bodyPr/>
                    <a:lstStyle/>
                    <a:p>
                      <a:r>
                        <a:rPr lang="en-US" sz="2400" dirty="0">
                          <a:latin typeface="Georgia" panose="02040502050405020303" pitchFamily="18" charset="0"/>
                        </a:rPr>
                        <a:t>8 weeks</a:t>
                      </a:r>
                      <a:endParaRPr lang="en-IN" sz="24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Georgia" panose="02040502050405020303" pitchFamily="18" charset="0"/>
                        </a:rPr>
                        <a:t>Reduction in CVS risk</a:t>
                      </a:r>
                      <a:endParaRPr lang="en-IN" sz="24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857808">
                <a:tc>
                  <a:txBody>
                    <a:bodyPr/>
                    <a:lstStyle/>
                    <a:p>
                      <a:r>
                        <a:rPr lang="en-US" sz="2400" dirty="0">
                          <a:latin typeface="Georgia" panose="02040502050405020303" pitchFamily="18" charset="0"/>
                        </a:rPr>
                        <a:t>3-6 months</a:t>
                      </a:r>
                      <a:endParaRPr lang="en-IN" sz="24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Georgia" panose="02040502050405020303" pitchFamily="18" charset="0"/>
                        </a:rPr>
                        <a:t>Reduction in PAH</a:t>
                      </a:r>
                      <a:endParaRPr lang="en-IN" sz="24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48F63A3B-78C7-47BE-AE5E-E10140E04643}" type="slidenum">
              <a:rPr lang="en-US" smtClean="0"/>
              <a:pPr/>
              <a:t>64</a:t>
            </a:fld>
            <a:endParaRPr lang="en-US" dirty="0"/>
          </a:p>
        </p:txBody>
      </p:sp>
    </p:spTree>
    <p:extLst>
      <p:ext uri="{BB962C8B-B14F-4D97-AF65-F5344CB8AC3E}">
        <p14:creationId xmlns:p14="http://schemas.microsoft.com/office/powerpoint/2010/main" val="329155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Georgia" panose="02040502050405020303" pitchFamily="18" charset="0"/>
              </a:rPr>
              <a:t>OHS vs OHA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3276795"/>
              </p:ext>
            </p:extLst>
          </p:nvPr>
        </p:nvGraphicFramePr>
        <p:xfrm>
          <a:off x="423080" y="1784588"/>
          <a:ext cx="11382234" cy="4894466"/>
        </p:xfrm>
        <a:graphic>
          <a:graphicData uri="http://schemas.openxmlformats.org/drawingml/2006/table">
            <a:tbl>
              <a:tblPr firstRow="1" bandRow="1">
                <a:tableStyleId>{5C22544A-7EE6-4342-B048-85BDC9FD1C3A}</a:tableStyleId>
              </a:tblPr>
              <a:tblGrid>
                <a:gridCol w="3794078">
                  <a:extLst>
                    <a:ext uri="{9D8B030D-6E8A-4147-A177-3AD203B41FA5}">
                      <a16:colId xmlns:a16="http://schemas.microsoft.com/office/drawing/2014/main" val="20000"/>
                    </a:ext>
                  </a:extLst>
                </a:gridCol>
                <a:gridCol w="3794078">
                  <a:extLst>
                    <a:ext uri="{9D8B030D-6E8A-4147-A177-3AD203B41FA5}">
                      <a16:colId xmlns:a16="http://schemas.microsoft.com/office/drawing/2014/main" val="20001"/>
                    </a:ext>
                  </a:extLst>
                </a:gridCol>
                <a:gridCol w="3794078">
                  <a:extLst>
                    <a:ext uri="{9D8B030D-6E8A-4147-A177-3AD203B41FA5}">
                      <a16:colId xmlns:a16="http://schemas.microsoft.com/office/drawing/2014/main" val="20002"/>
                    </a:ext>
                  </a:extLst>
                </a:gridCol>
              </a:tblGrid>
              <a:tr h="0">
                <a:tc>
                  <a:txBody>
                    <a:bodyPr/>
                    <a:lstStyle/>
                    <a:p>
                      <a:pPr algn="ctr"/>
                      <a:r>
                        <a:rPr lang="en-US" sz="1600" dirty="0">
                          <a:latin typeface="Georgia" panose="02040502050405020303" pitchFamily="18" charset="0"/>
                        </a:rPr>
                        <a:t>PARAMETER</a:t>
                      </a:r>
                      <a:endParaRPr lang="en-IN" sz="16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Georgia" panose="02040502050405020303" pitchFamily="18" charset="0"/>
                        </a:rPr>
                        <a:t>OHS</a:t>
                      </a:r>
                      <a:endParaRPr lang="en-IN" sz="16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Georgia" panose="02040502050405020303" pitchFamily="18" charset="0"/>
                        </a:rPr>
                        <a:t>OSA</a:t>
                      </a:r>
                      <a:endParaRPr lang="en-IN" sz="16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0592">
                <a:tc>
                  <a:txBody>
                    <a:bodyPr/>
                    <a:lstStyle/>
                    <a:p>
                      <a:r>
                        <a:rPr lang="en-IN" sz="1600" dirty="0">
                          <a:latin typeface="Georgia" panose="02040502050405020303" pitchFamily="18" charset="0"/>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Georgia" panose="02040502050405020303" pitchFamily="18" charset="0"/>
                        </a:rPr>
                        <a:t>Males = females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Georgia" panose="02040502050405020303" pitchFamily="18" charset="0"/>
                        </a:rPr>
                        <a:t>Males &gt; females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592">
                <a:tc>
                  <a:txBody>
                    <a:bodyPr/>
                    <a:lstStyle/>
                    <a:p>
                      <a:r>
                        <a:rPr lang="en-IN" sz="1600" dirty="0">
                          <a:latin typeface="Georgia" panose="02040502050405020303" pitchFamily="18" charset="0"/>
                        </a:rPr>
                        <a:t>Obesity (BMI ≥30 kg/m</a:t>
                      </a:r>
                      <a:r>
                        <a:rPr lang="en-IN" sz="1600" baseline="30000" dirty="0">
                          <a:latin typeface="Georgia" panose="02040502050405020303" pitchFamily="18" charset="0"/>
                        </a:rPr>
                        <a:t>2</a:t>
                      </a:r>
                      <a:r>
                        <a:rPr lang="en-IN" sz="1600" dirty="0">
                          <a:latin typeface="Georgia" panose="02040502050405020303"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Georgia" panose="02040502050405020303" pitchFamily="18" charset="0"/>
                        </a:rPr>
                        <a:t>Yes </a:t>
                      </a:r>
                      <a:endParaRPr lang="en-IN" sz="16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Georgia" panose="02040502050405020303" pitchFamily="18" charset="0"/>
                        </a:rPr>
                        <a:t>May be</a:t>
                      </a:r>
                      <a:endParaRPr lang="en-IN" sz="16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592">
                <a:tc>
                  <a:txBody>
                    <a:bodyPr/>
                    <a:lstStyle/>
                    <a:p>
                      <a:r>
                        <a:rPr lang="en-US" sz="1600" b="1" dirty="0">
                          <a:latin typeface="Georgia" panose="02040502050405020303" pitchFamily="18" charset="0"/>
                        </a:rPr>
                        <a:t>Ventilation pattern</a:t>
                      </a:r>
                      <a:endParaRPr lang="en-IN" sz="1600" b="1"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Georgia" panose="02040502050405020303" pitchFamily="18" charset="0"/>
                        </a:rPr>
                        <a:t>Hypoventilation </a:t>
                      </a:r>
                      <a:endParaRPr lang="en-IN" sz="16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Georgia" panose="02040502050405020303" pitchFamily="18" charset="0"/>
                        </a:rPr>
                        <a:t>Normal </a:t>
                      </a:r>
                      <a:endParaRPr lang="en-IN" sz="16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13998">
                <a:tc>
                  <a:txBody>
                    <a:bodyPr/>
                    <a:lstStyle/>
                    <a:p>
                      <a:r>
                        <a:rPr lang="en-IN" sz="1600" b="1" dirty="0">
                          <a:latin typeface="Georgia" panose="02040502050405020303" pitchFamily="18" charset="0"/>
                        </a:rPr>
                        <a:t>PaCO</a:t>
                      </a:r>
                      <a:r>
                        <a:rPr lang="en-IN" sz="1600" b="1" baseline="-25000" dirty="0">
                          <a:latin typeface="Georgia" panose="02040502050405020303" pitchFamily="18" charset="0"/>
                        </a:rPr>
                        <a:t>2</a:t>
                      </a:r>
                      <a:r>
                        <a:rPr lang="en-IN" sz="1600" b="1" dirty="0">
                          <a:latin typeface="Georgia" panose="02040502050405020303" pitchFamily="18" charset="0"/>
                        </a:rPr>
                        <a:t> (mm Hg)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Georgia" panose="02040502050405020303" pitchFamily="18" charset="0"/>
                        </a:rPr>
                        <a:t>Increased (&gt;45 mm Hg)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Georgia" panose="02040502050405020303" pitchFamily="18" charset="0"/>
                        </a:rPr>
                        <a:t>Normal (increased during </a:t>
                      </a:r>
                      <a:r>
                        <a:rPr lang="en-IN" sz="1600" dirty="0" err="1">
                          <a:latin typeface="Georgia" panose="02040502050405020303" pitchFamily="18" charset="0"/>
                        </a:rPr>
                        <a:t>apnea</a:t>
                      </a:r>
                      <a:r>
                        <a:rPr lang="en-IN" sz="1600" dirty="0">
                          <a:latin typeface="Georgia" panose="02040502050405020303"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78535">
                <a:tc>
                  <a:txBody>
                    <a:bodyPr/>
                    <a:lstStyle/>
                    <a:p>
                      <a:r>
                        <a:rPr lang="en-IN" sz="1600" b="1" dirty="0">
                          <a:latin typeface="Georgia" panose="02040502050405020303" pitchFamily="18" charset="0"/>
                        </a:rPr>
                        <a:t>Pao</a:t>
                      </a:r>
                      <a:r>
                        <a:rPr lang="en-IN" sz="1600" b="1" baseline="-25000" dirty="0">
                          <a:latin typeface="Georgia" panose="02040502050405020303" pitchFamily="18" charset="0"/>
                        </a:rPr>
                        <a:t>2</a:t>
                      </a:r>
                      <a:r>
                        <a:rPr lang="en-IN" sz="1600" b="1" dirty="0">
                          <a:latin typeface="Georgia" panose="02040502050405020303" pitchFamily="18" charset="0"/>
                        </a:rPr>
                        <a:t> (mm Hg)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Georgia" panose="02040502050405020303" pitchFamily="18" charset="0"/>
                        </a:rPr>
                        <a:t>Decreased; most severe during REM sleep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Georgia" panose="02040502050405020303" pitchFamily="18" charset="0"/>
                        </a:rPr>
                        <a:t>Normal (decreased during </a:t>
                      </a:r>
                      <a:r>
                        <a:rPr lang="en-IN" sz="1600" dirty="0" err="1">
                          <a:latin typeface="Georgia" panose="02040502050405020303" pitchFamily="18" charset="0"/>
                        </a:rPr>
                        <a:t>apnea</a:t>
                      </a:r>
                      <a:r>
                        <a:rPr lang="en-IN" sz="1600" dirty="0">
                          <a:latin typeface="Georgia" panose="02040502050405020303"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13998">
                <a:tc>
                  <a:txBody>
                    <a:bodyPr/>
                    <a:lstStyle/>
                    <a:p>
                      <a:r>
                        <a:rPr lang="en-IN" sz="1600" b="1" dirty="0">
                          <a:latin typeface="Georgia" panose="02040502050405020303" pitchFamily="18" charset="0"/>
                        </a:rPr>
                        <a:t>Sao</a:t>
                      </a:r>
                      <a:r>
                        <a:rPr lang="en-IN" sz="1600" b="1" baseline="-25000" dirty="0">
                          <a:latin typeface="Georgia" panose="02040502050405020303" pitchFamily="18" charset="0"/>
                        </a:rPr>
                        <a:t>2</a:t>
                      </a:r>
                      <a:r>
                        <a:rPr lang="en-IN" sz="1600" b="1" dirty="0">
                          <a:latin typeface="Georgia" panose="02040502050405020303"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Georgia" panose="02040502050405020303" pitchFamily="18" charset="0"/>
                        </a:rPr>
                        <a:t>Decreased </a:t>
                      </a:r>
                      <a:endParaRPr lang="en-IN" sz="16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Georgia" panose="02040502050405020303" pitchFamily="18" charset="0"/>
                        </a:rPr>
                        <a:t>Normal (decreased during </a:t>
                      </a:r>
                      <a:r>
                        <a:rPr lang="en-IN" sz="1600" dirty="0" err="1">
                          <a:latin typeface="Georgia" panose="02040502050405020303" pitchFamily="18" charset="0"/>
                        </a:rPr>
                        <a:t>apnea</a:t>
                      </a:r>
                      <a:r>
                        <a:rPr lang="en-IN" sz="1600" dirty="0">
                          <a:latin typeface="Georgia" panose="02040502050405020303"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13998">
                <a:tc>
                  <a:txBody>
                    <a:bodyPr/>
                    <a:lstStyle/>
                    <a:p>
                      <a:r>
                        <a:rPr lang="en-IN" sz="1600" dirty="0">
                          <a:latin typeface="Georgia" panose="02040502050405020303" pitchFamily="18" charset="0"/>
                        </a:rPr>
                        <a:t>Nocturnal upper airway obstruction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Georgia" panose="02040502050405020303" pitchFamily="18" charset="0"/>
                        </a:rPr>
                        <a:t>No </a:t>
                      </a:r>
                      <a:endParaRPr lang="en-IN" sz="16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Georgia" panose="02040502050405020303" pitchFamily="18" charset="0"/>
                        </a:rPr>
                        <a:t>Yes </a:t>
                      </a:r>
                      <a:endParaRPr lang="en-IN" sz="16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09865">
                <a:tc>
                  <a:txBody>
                    <a:bodyPr/>
                    <a:lstStyle/>
                    <a:p>
                      <a:r>
                        <a:rPr lang="en-IN" sz="1600" dirty="0">
                          <a:latin typeface="Georgia" panose="02040502050405020303" pitchFamily="18" charset="0"/>
                        </a:rPr>
                        <a:t>Pulmonary hypertension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Georgia" panose="02040502050405020303" pitchFamily="18" charset="0"/>
                        </a:rPr>
                        <a:t>More common and severe</a:t>
                      </a:r>
                      <a:endParaRPr lang="en-IN" sz="16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Georgia" panose="02040502050405020303" pitchFamily="18" charset="0"/>
                        </a:rPr>
                        <a:t>Less common</a:t>
                      </a:r>
                      <a:endParaRPr lang="en-IN" sz="16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322367">
                <a:tc>
                  <a:txBody>
                    <a:bodyPr/>
                    <a:lstStyle/>
                    <a:p>
                      <a:r>
                        <a:rPr lang="en-IN" sz="1600" dirty="0">
                          <a:latin typeface="Georgia" panose="02040502050405020303" pitchFamily="18" charset="0"/>
                        </a:rPr>
                        <a:t>Nocturnal monitoring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Georgia" panose="02040502050405020303" pitchFamily="18" charset="0"/>
                        </a:rPr>
                        <a:t>Increased PaCO</a:t>
                      </a:r>
                      <a:r>
                        <a:rPr lang="en-IN" sz="1600" baseline="-25000" dirty="0">
                          <a:latin typeface="Georgia" panose="02040502050405020303" pitchFamily="18" charset="0"/>
                        </a:rPr>
                        <a:t>2</a:t>
                      </a:r>
                      <a:r>
                        <a:rPr lang="en-IN" sz="1600" dirty="0">
                          <a:latin typeface="Georgia" panose="02040502050405020303" pitchFamily="18" charset="0"/>
                        </a:rPr>
                        <a:t> during sleep to &gt;10 mm Hg from awake supine values. O</a:t>
                      </a:r>
                      <a:r>
                        <a:rPr lang="en-IN" sz="1600" baseline="-25000" dirty="0">
                          <a:latin typeface="Georgia" panose="02040502050405020303" pitchFamily="18" charset="0"/>
                        </a:rPr>
                        <a:t>2</a:t>
                      </a:r>
                      <a:r>
                        <a:rPr lang="en-IN" sz="1600" dirty="0">
                          <a:latin typeface="Georgia" panose="02040502050405020303" pitchFamily="18" charset="0"/>
                        </a:rPr>
                        <a:t> </a:t>
                      </a:r>
                      <a:r>
                        <a:rPr lang="en-IN" sz="1600" dirty="0" err="1">
                          <a:latin typeface="Georgia" panose="02040502050405020303" pitchFamily="18" charset="0"/>
                        </a:rPr>
                        <a:t>desaturation</a:t>
                      </a:r>
                      <a:r>
                        <a:rPr lang="en-IN" sz="1600" dirty="0">
                          <a:latin typeface="Georgia" panose="02040502050405020303" pitchFamily="18" charset="0"/>
                        </a:rPr>
                        <a:t> during sleep not explained by </a:t>
                      </a:r>
                      <a:r>
                        <a:rPr lang="en-IN" sz="1600" dirty="0" err="1">
                          <a:latin typeface="Georgia" panose="02040502050405020303" pitchFamily="18" charset="0"/>
                        </a:rPr>
                        <a:t>apnea</a:t>
                      </a:r>
                      <a:r>
                        <a:rPr lang="en-IN" sz="1600" dirty="0">
                          <a:latin typeface="Georgia" panose="02040502050405020303" pitchFamily="18" charset="0"/>
                        </a:rPr>
                        <a:t> or </a:t>
                      </a:r>
                      <a:r>
                        <a:rPr lang="en-IN" sz="1600" dirty="0" err="1">
                          <a:latin typeface="Georgia" panose="02040502050405020303" pitchFamily="18" charset="0"/>
                        </a:rPr>
                        <a:t>hypopnea</a:t>
                      </a:r>
                      <a:endParaRPr lang="en-IN" sz="1600" dirty="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Georgia" panose="02040502050405020303" pitchFamily="18" charset="0"/>
                        </a:rPr>
                        <a:t>≥5 obstructive breathing events per hour of sleep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Slide Number Placeholder 2"/>
          <p:cNvSpPr>
            <a:spLocks noGrp="1"/>
          </p:cNvSpPr>
          <p:nvPr>
            <p:ph type="sldNum" sz="quarter" idx="12"/>
          </p:nvPr>
        </p:nvSpPr>
        <p:spPr/>
        <p:txBody>
          <a:bodyPr/>
          <a:lstStyle/>
          <a:p>
            <a:fld id="{48F63A3B-78C7-47BE-AE5E-E10140E04643}" type="slidenum">
              <a:rPr lang="en-US" smtClean="0"/>
              <a:pPr/>
              <a:t>65</a:t>
            </a:fld>
            <a:endParaRPr lang="en-US" dirty="0"/>
          </a:p>
        </p:txBody>
      </p:sp>
    </p:spTree>
    <p:extLst>
      <p:ext uri="{BB962C8B-B14F-4D97-AF65-F5344CB8AC3E}">
        <p14:creationId xmlns:p14="http://schemas.microsoft.com/office/powerpoint/2010/main" val="2350184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cstate="print"/>
          <a:srcRect/>
          <a:stretch>
            <a:fillRect/>
          </a:stretch>
        </p:blipFill>
        <p:spPr bwMode="auto">
          <a:xfrm>
            <a:off x="313899" y="365124"/>
            <a:ext cx="11409528" cy="61721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48F63A3B-78C7-47BE-AE5E-E10140E04643}" type="slidenum">
              <a:rPr lang="en-US" smtClean="0"/>
              <a:pPr/>
              <a:t>66</a:t>
            </a:fld>
            <a:endParaRPr lang="en-US" dirty="0"/>
          </a:p>
        </p:txBody>
      </p:sp>
    </p:spTree>
    <p:extLst>
      <p:ext uri="{BB962C8B-B14F-4D97-AF65-F5344CB8AC3E}">
        <p14:creationId xmlns:p14="http://schemas.microsoft.com/office/powerpoint/2010/main" val="14628571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normAutofit fontScale="90000"/>
          </a:bodyPr>
          <a:lstStyle/>
          <a:p>
            <a:r>
              <a:rPr lang="en-US" sz="3200" b="1" dirty="0">
                <a:latin typeface="Georgia" panose="02040502050405020303" pitchFamily="18" charset="0"/>
              </a:rPr>
              <a:t>Medical Therapy for Obesity</a:t>
            </a:r>
            <a:br>
              <a:rPr lang="en-US" sz="3200" dirty="0">
                <a:latin typeface="Georgia" panose="02040502050405020303" pitchFamily="18" charset="0"/>
              </a:rPr>
            </a:br>
            <a:endParaRPr lang="en-US" sz="3200" dirty="0">
              <a:latin typeface="Georgia" panose="02040502050405020303" pitchFamily="18" charset="0"/>
            </a:endParaRPr>
          </a:p>
        </p:txBody>
      </p:sp>
      <p:sp>
        <p:nvSpPr>
          <p:cNvPr id="3" name="Content Placeholder 2"/>
          <p:cNvSpPr>
            <a:spLocks noGrp="1"/>
          </p:cNvSpPr>
          <p:nvPr>
            <p:ph idx="1"/>
          </p:nvPr>
        </p:nvSpPr>
        <p:spPr>
          <a:xfrm>
            <a:off x="300251" y="1351128"/>
            <a:ext cx="11614245" cy="4825835"/>
          </a:xfrm>
        </p:spPr>
        <p:txBody>
          <a:bodyPr>
            <a:normAutofit fontScale="92500" lnSpcReduction="20000"/>
          </a:bodyPr>
          <a:lstStyle/>
          <a:p>
            <a:pPr>
              <a:lnSpc>
                <a:spcPct val="160000"/>
              </a:lnSpc>
            </a:pPr>
            <a:r>
              <a:rPr lang="en-US" b="1" dirty="0">
                <a:latin typeface="Georgia" panose="02040502050405020303" pitchFamily="18" charset="0"/>
              </a:rPr>
              <a:t>Phentermine</a:t>
            </a:r>
            <a:r>
              <a:rPr lang="en-US" dirty="0">
                <a:latin typeface="Georgia" panose="02040502050405020303" pitchFamily="18" charset="0"/>
              </a:rPr>
              <a:t> – serotonin reuptake inhibitors</a:t>
            </a:r>
          </a:p>
          <a:p>
            <a:pPr lvl="1">
              <a:lnSpc>
                <a:spcPct val="160000"/>
              </a:lnSpc>
            </a:pPr>
            <a:r>
              <a:rPr lang="en-US" dirty="0">
                <a:latin typeface="Georgia" panose="02040502050405020303" pitchFamily="18" charset="0"/>
              </a:rPr>
              <a:t>Causes anorexia and increase resting metabolic rate</a:t>
            </a:r>
          </a:p>
          <a:p>
            <a:pPr lvl="1">
              <a:lnSpc>
                <a:spcPct val="160000"/>
              </a:lnSpc>
            </a:pPr>
            <a:r>
              <a:rPr lang="en-US" dirty="0">
                <a:latin typeface="Georgia" panose="02040502050405020303" pitchFamily="18" charset="0"/>
              </a:rPr>
              <a:t>Side effects: pulmonary hypertension with valvular heart disease, HTN, tachycardia.</a:t>
            </a:r>
          </a:p>
          <a:p>
            <a:pPr lvl="1">
              <a:lnSpc>
                <a:spcPct val="160000"/>
              </a:lnSpc>
            </a:pPr>
            <a:r>
              <a:rPr lang="en-US" dirty="0">
                <a:latin typeface="Georgia" panose="02040502050405020303" pitchFamily="18" charset="0"/>
              </a:rPr>
              <a:t>Others are </a:t>
            </a:r>
            <a:r>
              <a:rPr lang="en-US" dirty="0" err="1">
                <a:latin typeface="Georgia" panose="02040502050405020303" pitchFamily="18" charset="0"/>
              </a:rPr>
              <a:t>fenfluramine</a:t>
            </a:r>
            <a:r>
              <a:rPr lang="en-US" dirty="0">
                <a:latin typeface="Georgia" panose="02040502050405020303" pitchFamily="18" charset="0"/>
              </a:rPr>
              <a:t>, dexfenfluramine</a:t>
            </a:r>
          </a:p>
          <a:p>
            <a:pPr>
              <a:lnSpc>
                <a:spcPct val="160000"/>
              </a:lnSpc>
            </a:pPr>
            <a:r>
              <a:rPr lang="en-US" b="1" dirty="0" err="1">
                <a:latin typeface="Georgia" panose="02040502050405020303" pitchFamily="18" charset="0"/>
              </a:rPr>
              <a:t>Sibutramine</a:t>
            </a:r>
            <a:r>
              <a:rPr lang="en-US" dirty="0">
                <a:latin typeface="Georgia" panose="02040502050405020303" pitchFamily="18" charset="0"/>
              </a:rPr>
              <a:t> – mixed serotonin/norepinephrine/dopamine reuptake inhibitor. It increase satiety after onset of eating rather than decreasing appetite. S/</a:t>
            </a:r>
            <a:r>
              <a:rPr lang="en-US" dirty="0" err="1">
                <a:latin typeface="Georgia" panose="02040502050405020303" pitchFamily="18" charset="0"/>
              </a:rPr>
              <a:t>Es</a:t>
            </a:r>
            <a:r>
              <a:rPr lang="en-US" dirty="0">
                <a:latin typeface="Georgia" panose="02040502050405020303" pitchFamily="18" charset="0"/>
              </a:rPr>
              <a:t> slight HTN, tachycardia, dry mouth, insomnia, increased risk of heart attack and stroke.</a:t>
            </a:r>
          </a:p>
          <a:p>
            <a:pPr lvl="1">
              <a:lnSpc>
                <a:spcPct val="160000"/>
              </a:lnSpc>
            </a:pPr>
            <a:endParaRPr lang="en-US"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67</a:t>
            </a:fld>
            <a:endParaRPr lang="en-US" dirty="0"/>
          </a:p>
        </p:txBody>
      </p:sp>
    </p:spTree>
    <p:extLst>
      <p:ext uri="{BB962C8B-B14F-4D97-AF65-F5344CB8AC3E}">
        <p14:creationId xmlns:p14="http://schemas.microsoft.com/office/powerpoint/2010/main" val="4045890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283239"/>
            <a:ext cx="10515600" cy="1325563"/>
          </a:xfrm>
        </p:spPr>
        <p:txBody>
          <a:bodyPr>
            <a:normAutofit/>
          </a:bodyPr>
          <a:lstStyle/>
          <a:p>
            <a:r>
              <a:rPr lang="en-US" sz="3200" b="1" dirty="0">
                <a:latin typeface="Georgia" panose="02040502050405020303" pitchFamily="18" charset="0"/>
              </a:rPr>
              <a:t>Newer </a:t>
            </a:r>
            <a:r>
              <a:rPr lang="en-US" sz="3200" b="1" dirty="0" err="1">
                <a:latin typeface="Georgia" panose="02040502050405020303" pitchFamily="18" charset="0"/>
              </a:rPr>
              <a:t>Antiobesity</a:t>
            </a:r>
            <a:r>
              <a:rPr lang="en-US" sz="3200" b="1" dirty="0">
                <a:latin typeface="Georgia" panose="02040502050405020303" pitchFamily="18" charset="0"/>
              </a:rPr>
              <a:t> drugs</a:t>
            </a:r>
          </a:p>
        </p:txBody>
      </p:sp>
      <p:sp>
        <p:nvSpPr>
          <p:cNvPr id="3" name="Content Placeholder 2"/>
          <p:cNvSpPr>
            <a:spLocks noGrp="1"/>
          </p:cNvSpPr>
          <p:nvPr>
            <p:ph idx="1"/>
          </p:nvPr>
        </p:nvSpPr>
        <p:spPr>
          <a:xfrm>
            <a:off x="272955" y="1310185"/>
            <a:ext cx="11750723" cy="5411290"/>
          </a:xfrm>
        </p:spPr>
        <p:txBody>
          <a:bodyPr>
            <a:normAutofit fontScale="85000" lnSpcReduction="20000"/>
          </a:bodyPr>
          <a:lstStyle/>
          <a:p>
            <a:pPr>
              <a:lnSpc>
                <a:spcPct val="160000"/>
              </a:lnSpc>
            </a:pPr>
            <a:r>
              <a:rPr lang="en-US" b="1" dirty="0" err="1">
                <a:latin typeface="Georgia" panose="02040502050405020303" pitchFamily="18" charset="0"/>
              </a:rPr>
              <a:t>Orlistat</a:t>
            </a:r>
            <a:r>
              <a:rPr lang="en-US" b="1" dirty="0">
                <a:latin typeface="Georgia" panose="02040502050405020303" pitchFamily="18" charset="0"/>
              </a:rPr>
              <a:t>:- </a:t>
            </a:r>
            <a:r>
              <a:rPr lang="en-US" dirty="0">
                <a:latin typeface="Georgia" panose="02040502050405020303" pitchFamily="18" charset="0"/>
              </a:rPr>
              <a:t>Lipase inhibitor in the GI tract.</a:t>
            </a:r>
          </a:p>
          <a:p>
            <a:pPr lvl="1">
              <a:lnSpc>
                <a:spcPct val="160000"/>
              </a:lnSpc>
            </a:pPr>
            <a:r>
              <a:rPr lang="en-US" dirty="0">
                <a:latin typeface="Georgia" panose="02040502050405020303" pitchFamily="18" charset="0"/>
              </a:rPr>
              <a:t> Inhibits fat absorption in intestine. </a:t>
            </a:r>
          </a:p>
          <a:p>
            <a:pPr lvl="1">
              <a:lnSpc>
                <a:spcPct val="160000"/>
              </a:lnSpc>
            </a:pPr>
            <a:r>
              <a:rPr lang="en-US" dirty="0">
                <a:latin typeface="Georgia" panose="02040502050405020303" pitchFamily="18" charset="0"/>
              </a:rPr>
              <a:t>Also improves cardiovascular risk factors associated with obesity.</a:t>
            </a:r>
          </a:p>
          <a:p>
            <a:pPr lvl="1">
              <a:lnSpc>
                <a:spcPct val="160000"/>
              </a:lnSpc>
            </a:pPr>
            <a:r>
              <a:rPr lang="en-US" dirty="0">
                <a:latin typeface="Georgia" panose="02040502050405020303" pitchFamily="18" charset="0"/>
              </a:rPr>
              <a:t>Side effects: fecal urgency, diarrhea, abdominal pain, liver injury.</a:t>
            </a:r>
          </a:p>
          <a:p>
            <a:pPr lvl="1">
              <a:lnSpc>
                <a:spcPct val="160000"/>
              </a:lnSpc>
            </a:pPr>
            <a:r>
              <a:rPr lang="en-US" dirty="0">
                <a:latin typeface="Georgia" panose="02040502050405020303" pitchFamily="18" charset="0"/>
              </a:rPr>
              <a:t>Chronic dosing leads to increase in warfarin’s anticoagulant effect </a:t>
            </a:r>
            <a:r>
              <a:rPr lang="en-US" dirty="0" err="1">
                <a:latin typeface="Georgia" panose="02040502050405020303" pitchFamily="18" charset="0"/>
              </a:rPr>
              <a:t>bcoz</a:t>
            </a:r>
            <a:r>
              <a:rPr lang="en-US" dirty="0">
                <a:latin typeface="Georgia" panose="02040502050405020303" pitchFamily="18" charset="0"/>
              </a:rPr>
              <a:t> of decrease absorption of Vitamin K. (def. of clotting factors II, VII, IX, X). This leads to abnormal PT with a normal PTT. </a:t>
            </a:r>
          </a:p>
          <a:p>
            <a:pPr>
              <a:lnSpc>
                <a:spcPct val="160000"/>
              </a:lnSpc>
            </a:pPr>
            <a:r>
              <a:rPr lang="en-US" b="1" dirty="0" err="1">
                <a:latin typeface="Georgia" panose="02040502050405020303" pitchFamily="18" charset="0"/>
              </a:rPr>
              <a:t>Rimonabant</a:t>
            </a:r>
            <a:r>
              <a:rPr lang="en-US" b="1" dirty="0">
                <a:latin typeface="Georgia" panose="02040502050405020303" pitchFamily="18" charset="0"/>
              </a:rPr>
              <a:t>:- </a:t>
            </a:r>
            <a:r>
              <a:rPr lang="en-US" dirty="0">
                <a:latin typeface="Georgia" panose="02040502050405020303" pitchFamily="18" charset="0"/>
              </a:rPr>
              <a:t>Selective cannabinoid 1 receptor antagonist.</a:t>
            </a:r>
          </a:p>
          <a:p>
            <a:pPr lvl="1">
              <a:lnSpc>
                <a:spcPct val="160000"/>
              </a:lnSpc>
            </a:pPr>
            <a:r>
              <a:rPr lang="en-US" dirty="0">
                <a:latin typeface="Georgia" panose="02040502050405020303" pitchFamily="18" charset="0"/>
              </a:rPr>
              <a:t>Decrease appetite</a:t>
            </a:r>
          </a:p>
          <a:p>
            <a:pPr lvl="1">
              <a:lnSpc>
                <a:spcPct val="160000"/>
              </a:lnSpc>
            </a:pPr>
            <a:r>
              <a:rPr lang="en-US" dirty="0">
                <a:latin typeface="Georgia" panose="02040502050405020303" pitchFamily="18" charset="0"/>
              </a:rPr>
              <a:t>Decrease incidence of metabolic syndrome</a:t>
            </a:r>
          </a:p>
          <a:p>
            <a:pPr lvl="1">
              <a:lnSpc>
                <a:spcPct val="160000"/>
              </a:lnSpc>
            </a:pPr>
            <a:r>
              <a:rPr lang="en-US" dirty="0">
                <a:latin typeface="Georgia" panose="02040502050405020303" pitchFamily="18" charset="0"/>
              </a:rPr>
              <a:t>S/</a:t>
            </a:r>
            <a:r>
              <a:rPr lang="en-US" dirty="0" err="1">
                <a:latin typeface="Georgia" panose="02040502050405020303" pitchFamily="18" charset="0"/>
              </a:rPr>
              <a:t>Es</a:t>
            </a:r>
            <a:r>
              <a:rPr lang="en-US" dirty="0">
                <a:latin typeface="Georgia" panose="02040502050405020303" pitchFamily="18" charset="0"/>
              </a:rPr>
              <a:t>:- anxiety, depression, nausea, dizziness, </a:t>
            </a:r>
            <a:r>
              <a:rPr lang="en-US" dirty="0" err="1">
                <a:latin typeface="Georgia" panose="02040502050405020303" pitchFamily="18" charset="0"/>
              </a:rPr>
              <a:t>diarrohea</a:t>
            </a:r>
            <a:r>
              <a:rPr lang="en-US" dirty="0">
                <a:latin typeface="Georgia" panose="02040502050405020303" pitchFamily="18" charset="0"/>
              </a:rPr>
              <a:t>, arthralgia </a:t>
            </a:r>
          </a:p>
        </p:txBody>
      </p:sp>
      <p:sp>
        <p:nvSpPr>
          <p:cNvPr id="4" name="Slide Number Placeholder 3"/>
          <p:cNvSpPr>
            <a:spLocks noGrp="1"/>
          </p:cNvSpPr>
          <p:nvPr>
            <p:ph type="sldNum" sz="quarter" idx="12"/>
          </p:nvPr>
        </p:nvSpPr>
        <p:spPr/>
        <p:txBody>
          <a:bodyPr/>
          <a:lstStyle/>
          <a:p>
            <a:fld id="{48F63A3B-78C7-47BE-AE5E-E10140E04643}" type="slidenum">
              <a:rPr lang="en-US" smtClean="0"/>
              <a:pPr/>
              <a:t>68</a:t>
            </a:fld>
            <a:endParaRPr lang="en-US" dirty="0"/>
          </a:p>
        </p:txBody>
      </p:sp>
    </p:spTree>
    <p:extLst>
      <p:ext uri="{BB962C8B-B14F-4D97-AF65-F5344CB8AC3E}">
        <p14:creationId xmlns:p14="http://schemas.microsoft.com/office/powerpoint/2010/main" val="20221459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8074" y="146761"/>
            <a:ext cx="10515600" cy="1325563"/>
          </a:xfrm>
        </p:spPr>
        <p:txBody>
          <a:bodyPr>
            <a:normAutofit/>
          </a:bodyPr>
          <a:lstStyle/>
          <a:p>
            <a:r>
              <a:rPr lang="en-US" sz="2700" b="1" dirty="0">
                <a:latin typeface="Georgia" panose="02040502050405020303" pitchFamily="18" charset="0"/>
              </a:rPr>
              <a:t>Complications Associated With Bariatric Surgery</a:t>
            </a:r>
            <a:endParaRPr lang="en-US" b="1" dirty="0">
              <a:latin typeface="Georgia" panose="0204050205040502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9621725"/>
              </p:ext>
            </p:extLst>
          </p:nvPr>
        </p:nvGraphicFramePr>
        <p:xfrm>
          <a:off x="600502" y="1371600"/>
          <a:ext cx="10645254" cy="5248656"/>
        </p:xfrm>
        <a:graphic>
          <a:graphicData uri="http://schemas.openxmlformats.org/drawingml/2006/table">
            <a:tbl>
              <a:tblPr firstRow="1" bandRow="1">
                <a:tableStyleId>{5C22544A-7EE6-4342-B048-85BDC9FD1C3A}</a:tableStyleId>
              </a:tblPr>
              <a:tblGrid>
                <a:gridCol w="3548418">
                  <a:extLst>
                    <a:ext uri="{9D8B030D-6E8A-4147-A177-3AD203B41FA5}">
                      <a16:colId xmlns:a16="http://schemas.microsoft.com/office/drawing/2014/main" val="20000"/>
                    </a:ext>
                  </a:extLst>
                </a:gridCol>
                <a:gridCol w="3548418">
                  <a:extLst>
                    <a:ext uri="{9D8B030D-6E8A-4147-A177-3AD203B41FA5}">
                      <a16:colId xmlns:a16="http://schemas.microsoft.com/office/drawing/2014/main" val="20001"/>
                    </a:ext>
                  </a:extLst>
                </a:gridCol>
                <a:gridCol w="3548418">
                  <a:extLst>
                    <a:ext uri="{9D8B030D-6E8A-4147-A177-3AD203B41FA5}">
                      <a16:colId xmlns:a16="http://schemas.microsoft.com/office/drawing/2014/main" val="20002"/>
                    </a:ext>
                  </a:extLst>
                </a:gridCol>
              </a:tblGrid>
              <a:tr h="990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a:solidFill>
                            <a:schemeClr val="dk1"/>
                          </a:solidFill>
                          <a:latin typeface="+mn-lt"/>
                          <a:ea typeface="+mn-ea"/>
                          <a:cs typeface="+mn-cs"/>
                        </a:rPr>
                        <a:t>Adjustable gastric band</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a:solidFill>
                            <a:schemeClr val="dk1"/>
                          </a:solidFill>
                          <a:latin typeface="+mn-lt"/>
                          <a:ea typeface="+mn-ea"/>
                          <a:cs typeface="+mn-cs"/>
                        </a:rPr>
                        <a:t>Malabsorptive procedures</a:t>
                      </a:r>
                    </a:p>
                    <a:p>
                      <a:endParaRPr lang="en-US" dirty="0"/>
                    </a:p>
                  </a:txBody>
                  <a:tcPr/>
                </a:tc>
                <a:tc>
                  <a:txBody>
                    <a:bodyPr/>
                    <a:lstStyle/>
                    <a:p>
                      <a:r>
                        <a:rPr kumimoji="0" lang="en-US" sz="1800" kern="1200" baseline="0" dirty="0">
                          <a:solidFill>
                            <a:schemeClr val="dk1"/>
                          </a:solidFill>
                          <a:latin typeface="+mn-lt"/>
                          <a:ea typeface="+mn-ea"/>
                          <a:cs typeface="+mn-cs"/>
                        </a:rPr>
                        <a:t>Potential complications of both types of</a:t>
                      </a:r>
                    </a:p>
                    <a:p>
                      <a:r>
                        <a:rPr kumimoji="0" lang="en-US" sz="1800" kern="1200" baseline="0" dirty="0">
                          <a:solidFill>
                            <a:schemeClr val="dk1"/>
                          </a:solidFill>
                          <a:latin typeface="+mn-lt"/>
                          <a:ea typeface="+mn-ea"/>
                          <a:cs typeface="+mn-cs"/>
                        </a:rPr>
                        <a:t>procedures</a:t>
                      </a:r>
                    </a:p>
                    <a:p>
                      <a:endParaRPr lang="en-US" dirty="0"/>
                    </a:p>
                  </a:txBody>
                  <a:tcPr/>
                </a:tc>
                <a:extLst>
                  <a:ext uri="{0D108BD9-81ED-4DB2-BD59-A6C34878D82A}">
                    <a16:rowId xmlns:a16="http://schemas.microsoft.com/office/drawing/2014/main" val="10000"/>
                  </a:ext>
                </a:extLst>
              </a:tr>
              <a:tr h="4059936">
                <a:tc>
                  <a:txBody>
                    <a:bodyPr/>
                    <a:lstStyle/>
                    <a:p>
                      <a:r>
                        <a:rPr kumimoji="0" lang="en-US" sz="1800" kern="1200" baseline="0" dirty="0">
                          <a:solidFill>
                            <a:schemeClr val="dk1"/>
                          </a:solidFill>
                          <a:latin typeface="+mn-lt"/>
                          <a:ea typeface="+mn-ea"/>
                          <a:cs typeface="+mn-cs"/>
                        </a:rPr>
                        <a:t>Gastric mucosal erosion around the band</a:t>
                      </a:r>
                    </a:p>
                    <a:p>
                      <a:r>
                        <a:rPr kumimoji="0" lang="en-US" sz="1800" kern="1200" baseline="0" dirty="0">
                          <a:solidFill>
                            <a:schemeClr val="dk1"/>
                          </a:solidFill>
                          <a:latin typeface="+mn-lt"/>
                          <a:ea typeface="+mn-ea"/>
                          <a:cs typeface="+mn-cs"/>
                        </a:rPr>
                        <a:t>Gastritis</a:t>
                      </a:r>
                    </a:p>
                    <a:p>
                      <a:r>
                        <a:rPr kumimoji="0" lang="en-US" sz="1800" kern="1200" baseline="0" dirty="0">
                          <a:solidFill>
                            <a:schemeClr val="dk1"/>
                          </a:solidFill>
                          <a:latin typeface="+mn-lt"/>
                          <a:ea typeface="+mn-ea"/>
                          <a:cs typeface="+mn-cs"/>
                        </a:rPr>
                        <a:t>Erosion of gastric mucosa under the band, causing perforation</a:t>
                      </a:r>
                    </a:p>
                    <a:p>
                      <a:r>
                        <a:rPr kumimoji="0" lang="en-US" sz="1800" kern="1200" baseline="0" dirty="0">
                          <a:solidFill>
                            <a:schemeClr val="dk1"/>
                          </a:solidFill>
                          <a:latin typeface="+mn-lt"/>
                          <a:ea typeface="+mn-ea"/>
                          <a:cs typeface="+mn-cs"/>
                        </a:rPr>
                        <a:t>Filling port malfunction</a:t>
                      </a:r>
                    </a:p>
                    <a:p>
                      <a:r>
                        <a:rPr kumimoji="0" lang="en-US" sz="1800" kern="1200" baseline="0" dirty="0">
                          <a:solidFill>
                            <a:schemeClr val="dk1"/>
                          </a:solidFill>
                          <a:latin typeface="+mn-lt"/>
                          <a:ea typeface="+mn-ea"/>
                          <a:cs typeface="+mn-cs"/>
                        </a:rPr>
                        <a:t>Gastric prolapse</a:t>
                      </a:r>
                    </a:p>
                    <a:p>
                      <a:r>
                        <a:rPr kumimoji="0" lang="en-US" sz="1800" kern="1200" baseline="0" dirty="0">
                          <a:solidFill>
                            <a:schemeClr val="dk1"/>
                          </a:solidFill>
                          <a:latin typeface="+mn-lt"/>
                          <a:ea typeface="+mn-ea"/>
                          <a:cs typeface="+mn-cs"/>
                        </a:rPr>
                        <a:t>Malposition of the band</a:t>
                      </a:r>
                    </a:p>
                    <a:p>
                      <a:r>
                        <a:rPr kumimoji="0" lang="en-US" sz="1800" kern="1200" baseline="0" dirty="0">
                          <a:solidFill>
                            <a:schemeClr val="dk1"/>
                          </a:solidFill>
                          <a:latin typeface="+mn-lt"/>
                          <a:ea typeface="+mn-ea"/>
                          <a:cs typeface="+mn-cs"/>
                        </a:rPr>
                        <a:t>Barrett esophagus</a:t>
                      </a:r>
                    </a:p>
                    <a:p>
                      <a:r>
                        <a:rPr kumimoji="0" lang="en-US" sz="1800" kern="1200" baseline="0" dirty="0">
                          <a:solidFill>
                            <a:schemeClr val="dk1"/>
                          </a:solidFill>
                          <a:latin typeface="+mn-lt"/>
                          <a:ea typeface="+mn-ea"/>
                          <a:cs typeface="+mn-cs"/>
                        </a:rPr>
                        <a:t>Dysphagia</a:t>
                      </a:r>
                    </a:p>
                    <a:p>
                      <a:r>
                        <a:rPr kumimoji="0" lang="en-US" sz="1800" kern="1200" baseline="0" dirty="0">
                          <a:solidFill>
                            <a:schemeClr val="dk1"/>
                          </a:solidFill>
                          <a:latin typeface="+mn-lt"/>
                          <a:ea typeface="+mn-ea"/>
                          <a:cs typeface="+mn-cs"/>
                        </a:rPr>
                        <a:t>Gastroesophageal reflux</a:t>
                      </a:r>
                      <a:endParaRPr lang="en-US" dirty="0"/>
                    </a:p>
                  </a:txBody>
                  <a:tcPr/>
                </a:tc>
                <a:tc>
                  <a:txBody>
                    <a:bodyPr/>
                    <a:lstStyle/>
                    <a:p>
                      <a:r>
                        <a:rPr kumimoji="0" lang="en-US" sz="1800" kern="1200" baseline="0" dirty="0">
                          <a:solidFill>
                            <a:schemeClr val="dk1"/>
                          </a:solidFill>
                          <a:latin typeface="+mn-lt"/>
                          <a:ea typeface="+mn-ea"/>
                          <a:cs typeface="+mn-cs"/>
                        </a:rPr>
                        <a:t>Bowel obstruction</a:t>
                      </a:r>
                    </a:p>
                    <a:p>
                      <a:r>
                        <a:rPr kumimoji="0" lang="en-US" sz="1800" kern="1200" baseline="0" dirty="0">
                          <a:solidFill>
                            <a:schemeClr val="dk1"/>
                          </a:solidFill>
                          <a:latin typeface="+mn-lt"/>
                          <a:ea typeface="+mn-ea"/>
                          <a:cs typeface="+mn-cs"/>
                        </a:rPr>
                        <a:t>Wound dehiscence</a:t>
                      </a:r>
                    </a:p>
                    <a:p>
                      <a:r>
                        <a:rPr kumimoji="0" lang="en-US" sz="1800" kern="1200" baseline="0" dirty="0">
                          <a:solidFill>
                            <a:schemeClr val="dk1"/>
                          </a:solidFill>
                          <a:latin typeface="+mn-lt"/>
                          <a:ea typeface="+mn-ea"/>
                          <a:cs typeface="+mn-cs"/>
                        </a:rPr>
                        <a:t>Leakage and/or ulcers at the sites of anastomosis</a:t>
                      </a:r>
                    </a:p>
                    <a:p>
                      <a:r>
                        <a:rPr kumimoji="0" lang="en-US" sz="1800" kern="1200" baseline="0" dirty="0">
                          <a:solidFill>
                            <a:schemeClr val="dk1"/>
                          </a:solidFill>
                          <a:latin typeface="+mn-lt"/>
                          <a:ea typeface="+mn-ea"/>
                          <a:cs typeface="+mn-cs"/>
                        </a:rPr>
                        <a:t>Nutritional deficiency</a:t>
                      </a:r>
                    </a:p>
                    <a:p>
                      <a:r>
                        <a:rPr kumimoji="0" lang="en-US" sz="1800" kern="1200" baseline="0" dirty="0">
                          <a:solidFill>
                            <a:schemeClr val="dk1"/>
                          </a:solidFill>
                          <a:latin typeface="+mn-lt"/>
                          <a:ea typeface="+mn-ea"/>
                          <a:cs typeface="+mn-cs"/>
                        </a:rPr>
                        <a:t>Incisional hernia</a:t>
                      </a:r>
                    </a:p>
                    <a:p>
                      <a:r>
                        <a:rPr kumimoji="0" lang="en-US" sz="1800" kern="1200" baseline="0" dirty="0">
                          <a:solidFill>
                            <a:schemeClr val="dk1"/>
                          </a:solidFill>
                          <a:latin typeface="+mn-lt"/>
                          <a:ea typeface="+mn-ea"/>
                          <a:cs typeface="+mn-cs"/>
                        </a:rPr>
                        <a:t>Gastrojejunostomy stenosis</a:t>
                      </a:r>
                      <a:endParaRPr lang="en-US" dirty="0"/>
                    </a:p>
                  </a:txBody>
                  <a:tcPr/>
                </a:tc>
                <a:tc>
                  <a:txBody>
                    <a:bodyPr/>
                    <a:lstStyle/>
                    <a:p>
                      <a:r>
                        <a:rPr kumimoji="0" lang="en-US" sz="1800" kern="1200" baseline="0" dirty="0">
                          <a:solidFill>
                            <a:schemeClr val="dk1"/>
                          </a:solidFill>
                          <a:latin typeface="+mn-lt"/>
                          <a:ea typeface="+mn-ea"/>
                          <a:cs typeface="+mn-cs"/>
                        </a:rPr>
                        <a:t>Hemorrhage</a:t>
                      </a:r>
                    </a:p>
                    <a:p>
                      <a:r>
                        <a:rPr kumimoji="0" lang="en-US" sz="1800" kern="1200" baseline="0" dirty="0">
                          <a:solidFill>
                            <a:schemeClr val="dk1"/>
                          </a:solidFill>
                          <a:latin typeface="+mn-lt"/>
                          <a:ea typeface="+mn-ea"/>
                          <a:cs typeface="+mn-cs"/>
                        </a:rPr>
                        <a:t>Dumping syndrome (more common in gastric bypass)</a:t>
                      </a:r>
                    </a:p>
                    <a:p>
                      <a:r>
                        <a:rPr kumimoji="0" lang="en-US" sz="1800" kern="1200" baseline="0" dirty="0">
                          <a:solidFill>
                            <a:schemeClr val="dk1"/>
                          </a:solidFill>
                          <a:latin typeface="+mn-lt"/>
                          <a:ea typeface="+mn-ea"/>
                          <a:cs typeface="+mn-cs"/>
                        </a:rPr>
                        <a:t>Postoperative respiratory insufficiency</a:t>
                      </a:r>
                    </a:p>
                    <a:p>
                      <a:r>
                        <a:rPr kumimoji="0" lang="en-US" sz="1800" kern="1200" baseline="0" dirty="0">
                          <a:solidFill>
                            <a:schemeClr val="dk1"/>
                          </a:solidFill>
                          <a:latin typeface="+mn-lt"/>
                          <a:ea typeface="+mn-ea"/>
                          <a:cs typeface="+mn-cs"/>
                        </a:rPr>
                        <a:t>Deep vein thromboembolism</a:t>
                      </a:r>
                    </a:p>
                    <a:p>
                      <a:r>
                        <a:rPr kumimoji="0" lang="en-US" sz="1800" kern="1200" baseline="0" dirty="0">
                          <a:solidFill>
                            <a:schemeClr val="dk1"/>
                          </a:solidFill>
                          <a:latin typeface="+mn-lt"/>
                          <a:ea typeface="+mn-ea"/>
                          <a:cs typeface="+mn-cs"/>
                        </a:rPr>
                        <a:t>Pulmonary embolism</a:t>
                      </a:r>
                    </a:p>
                    <a:p>
                      <a:r>
                        <a:rPr kumimoji="0" lang="en-US" sz="1800" kern="1200" baseline="0" dirty="0">
                          <a:solidFill>
                            <a:schemeClr val="dk1"/>
                          </a:solidFill>
                          <a:latin typeface="+mn-lt"/>
                          <a:ea typeface="+mn-ea"/>
                          <a:cs typeface="+mn-cs"/>
                        </a:rPr>
                        <a:t>Sepsis</a:t>
                      </a:r>
                      <a:endParaRPr lang="en-US" dirty="0"/>
                    </a:p>
                  </a:txBody>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48F63A3B-78C7-47BE-AE5E-E10140E04643}" type="slidenum">
              <a:rPr lang="en-US" smtClean="0"/>
              <a:pPr/>
              <a:t>69</a:t>
            </a:fld>
            <a:endParaRPr lang="en-US" dirty="0"/>
          </a:p>
        </p:txBody>
      </p:sp>
    </p:spTree>
    <p:extLst>
      <p:ext uri="{BB962C8B-B14F-4D97-AF65-F5344CB8AC3E}">
        <p14:creationId xmlns:p14="http://schemas.microsoft.com/office/powerpoint/2010/main" val="252222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2133600" y="1447801"/>
            <a:ext cx="8001000" cy="5084763"/>
            <a:chOff x="384" y="912"/>
            <a:chExt cx="5040" cy="3203"/>
          </a:xfrm>
        </p:grpSpPr>
        <p:sp>
          <p:nvSpPr>
            <p:cNvPr id="4100" name="Oval 3"/>
            <p:cNvSpPr>
              <a:spLocks noChangeArrowheads="1"/>
            </p:cNvSpPr>
            <p:nvPr/>
          </p:nvSpPr>
          <p:spPr bwMode="auto">
            <a:xfrm>
              <a:off x="1986" y="1959"/>
              <a:ext cx="1632" cy="1178"/>
            </a:xfrm>
            <a:prstGeom prst="ellipse">
              <a:avLst/>
            </a:prstGeom>
            <a:solidFill>
              <a:srgbClr val="99FF33"/>
            </a:solidFill>
            <a:ln w="9525">
              <a:solidFill>
                <a:srgbClr val="66FFFF"/>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3600" dirty="0">
                  <a:solidFill>
                    <a:srgbClr val="002060"/>
                  </a:solidFill>
                </a:rPr>
                <a:t>Obesity</a:t>
              </a:r>
              <a:r>
                <a:rPr lang="en-US" altLang="en-US" sz="2800" dirty="0">
                  <a:solidFill>
                    <a:srgbClr val="002060"/>
                  </a:solidFill>
                </a:rPr>
                <a:t> </a:t>
              </a:r>
            </a:p>
          </p:txBody>
        </p:sp>
        <p:sp>
          <p:nvSpPr>
            <p:cNvPr id="4101" name="Rectangle 4"/>
            <p:cNvSpPr>
              <a:spLocks noChangeArrowheads="1"/>
            </p:cNvSpPr>
            <p:nvPr/>
          </p:nvSpPr>
          <p:spPr bwMode="auto">
            <a:xfrm>
              <a:off x="627" y="2352"/>
              <a:ext cx="81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 typeface="Symbol" panose="05050102010706020507" pitchFamily="18" charset="2"/>
                <a:buNone/>
              </a:pPr>
              <a:r>
                <a:rPr lang="en-US" altLang="en-US" sz="2400"/>
                <a:t>DM</a:t>
              </a:r>
            </a:p>
          </p:txBody>
        </p:sp>
        <p:sp>
          <p:nvSpPr>
            <p:cNvPr id="4102" name="Text Box 5"/>
            <p:cNvSpPr txBox="1">
              <a:spLocks noChangeArrowheads="1"/>
            </p:cNvSpPr>
            <p:nvPr/>
          </p:nvSpPr>
          <p:spPr bwMode="auto">
            <a:xfrm>
              <a:off x="1009" y="1344"/>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a:t>HTN</a:t>
              </a:r>
            </a:p>
          </p:txBody>
        </p:sp>
        <p:sp>
          <p:nvSpPr>
            <p:cNvPr id="4103" name="Text Box 6"/>
            <p:cNvSpPr txBox="1">
              <a:spLocks noChangeArrowheads="1"/>
            </p:cNvSpPr>
            <p:nvPr/>
          </p:nvSpPr>
          <p:spPr bwMode="auto">
            <a:xfrm>
              <a:off x="2426" y="3827"/>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a:t> IHD</a:t>
              </a:r>
            </a:p>
          </p:txBody>
        </p:sp>
        <p:sp>
          <p:nvSpPr>
            <p:cNvPr id="4104" name="Text Box 7"/>
            <p:cNvSpPr txBox="1">
              <a:spLocks noChangeArrowheads="1"/>
            </p:cNvSpPr>
            <p:nvPr/>
          </p:nvSpPr>
          <p:spPr bwMode="auto">
            <a:xfrm>
              <a:off x="3739" y="344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a:t>OHS</a:t>
              </a:r>
            </a:p>
          </p:txBody>
        </p:sp>
        <p:sp>
          <p:nvSpPr>
            <p:cNvPr id="4105" name="Text Box 8"/>
            <p:cNvSpPr txBox="1">
              <a:spLocks noChangeArrowheads="1"/>
            </p:cNvSpPr>
            <p:nvPr/>
          </p:nvSpPr>
          <p:spPr bwMode="auto">
            <a:xfrm>
              <a:off x="4230" y="2352"/>
              <a:ext cx="8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a:t>OSA</a:t>
              </a:r>
            </a:p>
          </p:txBody>
        </p:sp>
        <p:sp>
          <p:nvSpPr>
            <p:cNvPr id="4106" name="Rectangle 9"/>
            <p:cNvSpPr>
              <a:spLocks noChangeArrowheads="1"/>
            </p:cNvSpPr>
            <p:nvPr/>
          </p:nvSpPr>
          <p:spPr bwMode="auto">
            <a:xfrm>
              <a:off x="384" y="3341"/>
              <a:ext cx="1444"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 typeface="Symbol" panose="05050102010706020507" pitchFamily="18" charset="2"/>
                <a:buNone/>
              </a:pPr>
              <a:r>
                <a:rPr lang="en-US" altLang="en-US" sz="2400"/>
                <a:t>Hypothyroid</a:t>
              </a:r>
            </a:p>
          </p:txBody>
        </p:sp>
        <p:sp>
          <p:nvSpPr>
            <p:cNvPr id="4107" name="Text Box 10"/>
            <p:cNvSpPr txBox="1">
              <a:spLocks noChangeArrowheads="1"/>
            </p:cNvSpPr>
            <p:nvPr/>
          </p:nvSpPr>
          <p:spPr bwMode="auto">
            <a:xfrm>
              <a:off x="2426" y="912"/>
              <a:ext cx="8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a:t>Stroke</a:t>
              </a:r>
            </a:p>
          </p:txBody>
        </p:sp>
        <p:sp>
          <p:nvSpPr>
            <p:cNvPr id="4108" name="Text Box 11"/>
            <p:cNvSpPr txBox="1">
              <a:spLocks noChangeArrowheads="1"/>
            </p:cNvSpPr>
            <p:nvPr/>
          </p:nvSpPr>
          <p:spPr bwMode="auto">
            <a:xfrm>
              <a:off x="3792" y="1398"/>
              <a:ext cx="16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000">
                  <a:latin typeface="Arial" panose="020B0604020202020204" pitchFamily="34" charset="0"/>
                  <a:sym typeface="Symbol" panose="05050102010706020507" pitchFamily="18" charset="2"/>
                </a:rPr>
                <a:t>Nonalcoholic steatohepatitis</a:t>
              </a:r>
            </a:p>
          </p:txBody>
        </p:sp>
        <p:sp>
          <p:nvSpPr>
            <p:cNvPr id="4109" name="Line 12"/>
            <p:cNvSpPr>
              <a:spLocks noChangeShapeType="1"/>
            </p:cNvSpPr>
            <p:nvPr/>
          </p:nvSpPr>
          <p:spPr bwMode="auto">
            <a:xfrm flipV="1">
              <a:off x="1719" y="3005"/>
              <a:ext cx="456" cy="4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0" name="Line 13"/>
            <p:cNvSpPr>
              <a:spLocks noChangeShapeType="1"/>
            </p:cNvSpPr>
            <p:nvPr/>
          </p:nvSpPr>
          <p:spPr bwMode="auto">
            <a:xfrm>
              <a:off x="1228" y="2547"/>
              <a:ext cx="69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1" name="Line 14"/>
            <p:cNvSpPr>
              <a:spLocks noChangeShapeType="1"/>
            </p:cNvSpPr>
            <p:nvPr/>
          </p:nvSpPr>
          <p:spPr bwMode="auto">
            <a:xfrm flipV="1">
              <a:off x="2803" y="3202"/>
              <a:ext cx="0" cy="65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2" name="Line 15"/>
            <p:cNvSpPr>
              <a:spLocks noChangeShapeType="1"/>
            </p:cNvSpPr>
            <p:nvPr/>
          </p:nvSpPr>
          <p:spPr bwMode="auto">
            <a:xfrm flipH="1">
              <a:off x="2803" y="1236"/>
              <a:ext cx="8" cy="65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3" name="Line 16"/>
            <p:cNvSpPr>
              <a:spLocks noChangeShapeType="1"/>
            </p:cNvSpPr>
            <p:nvPr/>
          </p:nvSpPr>
          <p:spPr bwMode="auto">
            <a:xfrm flipH="1">
              <a:off x="3493" y="1668"/>
              <a:ext cx="518" cy="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4" name="Line 17"/>
            <p:cNvSpPr>
              <a:spLocks noChangeShapeType="1"/>
            </p:cNvSpPr>
            <p:nvPr/>
          </p:nvSpPr>
          <p:spPr bwMode="auto">
            <a:xfrm flipH="1">
              <a:off x="3682" y="2547"/>
              <a:ext cx="6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5" name="Line 18"/>
            <p:cNvSpPr>
              <a:spLocks noChangeShapeType="1"/>
            </p:cNvSpPr>
            <p:nvPr/>
          </p:nvSpPr>
          <p:spPr bwMode="auto">
            <a:xfrm flipH="1" flipV="1">
              <a:off x="3430" y="3005"/>
              <a:ext cx="527" cy="49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6" name="Line 19"/>
            <p:cNvSpPr>
              <a:spLocks noChangeShapeType="1"/>
            </p:cNvSpPr>
            <p:nvPr/>
          </p:nvSpPr>
          <p:spPr bwMode="auto">
            <a:xfrm>
              <a:off x="1664" y="1610"/>
              <a:ext cx="511" cy="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099" name="Rectangle 20"/>
          <p:cNvSpPr>
            <a:spLocks noGrp="1" noChangeArrowheads="1"/>
          </p:cNvSpPr>
          <p:nvPr>
            <p:ph type="title"/>
          </p:nvPr>
        </p:nvSpPr>
        <p:spPr>
          <a:xfrm>
            <a:off x="416683" y="341314"/>
            <a:ext cx="7772400" cy="990600"/>
          </a:xfrm>
          <a:noFill/>
        </p:spPr>
        <p:txBody>
          <a:bodyPr>
            <a:normAutofit/>
          </a:bodyPr>
          <a:lstStyle/>
          <a:p>
            <a:pPr eaLnBrk="1" hangingPunct="1">
              <a:lnSpc>
                <a:spcPct val="120000"/>
              </a:lnSpc>
            </a:pPr>
            <a:r>
              <a:rPr lang="en-US" altLang="en-US" sz="3200" b="1" dirty="0">
                <a:latin typeface="Georgia" panose="02040502050405020303" pitchFamily="18" charset="0"/>
              </a:rPr>
              <a:t>Comorbidities  </a:t>
            </a:r>
          </a:p>
        </p:txBody>
      </p:sp>
      <p:sp>
        <p:nvSpPr>
          <p:cNvPr id="2" name="Slide Number Placeholder 1"/>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2904078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568655" y="1287438"/>
            <a:ext cx="11127475" cy="5410200"/>
          </a:xfrm>
        </p:spPr>
        <p:txBody>
          <a:bodyPr>
            <a:noAutofit/>
          </a:bodyPr>
          <a:lstStyle/>
          <a:p>
            <a:pPr>
              <a:lnSpc>
                <a:spcPct val="160000"/>
              </a:lnSpc>
              <a:spcBef>
                <a:spcPct val="0"/>
              </a:spcBef>
            </a:pPr>
            <a:r>
              <a:rPr lang="en-US" altLang="en-US" sz="2000" dirty="0">
                <a:latin typeface="Georgia" panose="02040502050405020303" pitchFamily="18" charset="0"/>
                <a:sym typeface="Symbol" panose="05050102010706020507" pitchFamily="18" charset="2"/>
              </a:rPr>
              <a:t>Large tidal volume (15-20ml/IBW) – higher than closing volume   arterial O</a:t>
            </a:r>
            <a:r>
              <a:rPr lang="en-US" altLang="en-US" sz="2000" baseline="-25000" dirty="0">
                <a:latin typeface="Georgia" panose="02040502050405020303" pitchFamily="18" charset="0"/>
                <a:sym typeface="Symbol" panose="05050102010706020507" pitchFamily="18" charset="2"/>
              </a:rPr>
              <a:t>2</a:t>
            </a:r>
            <a:r>
              <a:rPr lang="en-US" altLang="en-US" sz="2000" dirty="0">
                <a:latin typeface="Georgia" panose="02040502050405020303" pitchFamily="18" charset="0"/>
                <a:sym typeface="Symbol" panose="05050102010706020507" pitchFamily="18" charset="2"/>
              </a:rPr>
              <a:t> tension</a:t>
            </a:r>
          </a:p>
          <a:p>
            <a:pPr>
              <a:lnSpc>
                <a:spcPct val="160000"/>
              </a:lnSpc>
              <a:spcBef>
                <a:spcPct val="0"/>
              </a:spcBef>
              <a:buFontTx/>
              <a:buNone/>
            </a:pPr>
            <a:r>
              <a:rPr lang="en-US" altLang="en-US" sz="2000" i="1" dirty="0">
                <a:latin typeface="Georgia" panose="02040502050405020303" pitchFamily="18" charset="0"/>
              </a:rPr>
              <a:t>	                                                    Oberg B. </a:t>
            </a:r>
            <a:r>
              <a:rPr lang="en-US" altLang="en-US" sz="2000" i="1" dirty="0" err="1">
                <a:latin typeface="Georgia" panose="02040502050405020303" pitchFamily="18" charset="0"/>
              </a:rPr>
              <a:t>Acta</a:t>
            </a:r>
            <a:r>
              <a:rPr lang="en-US" altLang="en-US" sz="2000" i="1" dirty="0">
                <a:latin typeface="Georgia" panose="02040502050405020303" pitchFamily="18" charset="0"/>
              </a:rPr>
              <a:t> </a:t>
            </a:r>
            <a:r>
              <a:rPr lang="en-US" altLang="en-US" sz="2000" i="1" dirty="0" err="1">
                <a:latin typeface="Georgia" panose="02040502050405020303" pitchFamily="18" charset="0"/>
              </a:rPr>
              <a:t>Anesthesiol</a:t>
            </a:r>
            <a:r>
              <a:rPr lang="en-US" altLang="en-US" sz="2000" i="1" dirty="0">
                <a:latin typeface="Georgia" panose="02040502050405020303" pitchFamily="18" charset="0"/>
              </a:rPr>
              <a:t> </a:t>
            </a:r>
            <a:r>
              <a:rPr lang="en-US" altLang="en-US" sz="2000" i="1" dirty="0" err="1">
                <a:latin typeface="Georgia" panose="02040502050405020303" pitchFamily="18" charset="0"/>
              </a:rPr>
              <a:t>Scand</a:t>
            </a:r>
            <a:r>
              <a:rPr lang="en-US" altLang="en-US" sz="2000" i="1" dirty="0">
                <a:latin typeface="Georgia" panose="02040502050405020303" pitchFamily="18" charset="0"/>
              </a:rPr>
              <a:t> 1996, </a:t>
            </a:r>
            <a:r>
              <a:rPr lang="en-US" altLang="en-US" sz="2000" i="1" dirty="0" err="1">
                <a:latin typeface="Georgia" panose="02040502050405020303" pitchFamily="18" charset="0"/>
              </a:rPr>
              <a:t>Shenkman</a:t>
            </a:r>
            <a:r>
              <a:rPr lang="en-US" altLang="en-US" sz="2000" i="1" dirty="0">
                <a:latin typeface="Georgia" panose="02040502050405020303" pitchFamily="18" charset="0"/>
              </a:rPr>
              <a:t> Z. BJA 1993</a:t>
            </a:r>
          </a:p>
          <a:p>
            <a:pPr>
              <a:lnSpc>
                <a:spcPct val="160000"/>
              </a:lnSpc>
              <a:spcBef>
                <a:spcPct val="0"/>
              </a:spcBef>
            </a:pPr>
            <a:r>
              <a:rPr lang="en-US" altLang="en-US" sz="2000" i="1" dirty="0">
                <a:latin typeface="Georgia" panose="02040502050405020303" pitchFamily="18" charset="0"/>
              </a:rPr>
              <a:t> </a:t>
            </a:r>
            <a:r>
              <a:rPr lang="en-US" altLang="en-US" sz="2000" dirty="0">
                <a:latin typeface="Georgia" panose="02040502050405020303" pitchFamily="18" charset="0"/>
              </a:rPr>
              <a:t>L</a:t>
            </a:r>
            <a:r>
              <a:rPr lang="en-US" altLang="en-US" sz="2000" dirty="0">
                <a:latin typeface="Georgia" panose="02040502050405020303" pitchFamily="18" charset="0"/>
                <a:sym typeface="Symbol" panose="05050102010706020507" pitchFamily="18" charset="2"/>
              </a:rPr>
              <a:t>arge TV   PaCO</a:t>
            </a:r>
            <a:r>
              <a:rPr lang="en-US" altLang="en-US" sz="2000" baseline="-25000" dirty="0">
                <a:latin typeface="Georgia" panose="02040502050405020303" pitchFamily="18" charset="0"/>
                <a:sym typeface="Symbol" panose="05050102010706020507" pitchFamily="18" charset="2"/>
              </a:rPr>
              <a:t>2</a:t>
            </a:r>
            <a:r>
              <a:rPr lang="en-US" altLang="en-US" sz="2000" dirty="0">
                <a:latin typeface="Georgia" panose="02040502050405020303" pitchFamily="18" charset="0"/>
                <a:sym typeface="Symbol" panose="05050102010706020507" pitchFamily="18" charset="2"/>
              </a:rPr>
              <a:t>, resp. alkalosis, CV impairment &amp; excessive stretching of nondependent lung region	</a:t>
            </a:r>
          </a:p>
          <a:p>
            <a:pPr marL="0" indent="0">
              <a:lnSpc>
                <a:spcPct val="160000"/>
              </a:lnSpc>
              <a:spcBef>
                <a:spcPct val="0"/>
              </a:spcBef>
              <a:buNone/>
            </a:pPr>
            <a:r>
              <a:rPr lang="en-US" altLang="en-US" sz="2000" dirty="0">
                <a:latin typeface="Georgia" panose="02040502050405020303" pitchFamily="18" charset="0"/>
                <a:sym typeface="Symbol" panose="05050102010706020507" pitchFamily="18" charset="2"/>
              </a:rPr>
              <a:t>                                        </a:t>
            </a:r>
            <a:r>
              <a:rPr lang="en-US" altLang="en-US" sz="2000" i="1" dirty="0">
                <a:latin typeface="Georgia" panose="02040502050405020303" pitchFamily="18" charset="0"/>
              </a:rPr>
              <a:t>Dumont L. </a:t>
            </a:r>
            <a:r>
              <a:rPr lang="en-US" altLang="en-US" sz="2000" i="1" dirty="0" err="1">
                <a:latin typeface="Georgia" panose="02040502050405020303" pitchFamily="18" charset="0"/>
              </a:rPr>
              <a:t>Acta</a:t>
            </a:r>
            <a:r>
              <a:rPr lang="en-US" altLang="en-US" sz="2000" i="1" dirty="0">
                <a:latin typeface="Georgia" panose="02040502050405020303" pitchFamily="18" charset="0"/>
              </a:rPr>
              <a:t> </a:t>
            </a:r>
            <a:r>
              <a:rPr lang="en-US" altLang="en-US" sz="2000" i="1" dirty="0" err="1">
                <a:latin typeface="Georgia" panose="02040502050405020303" pitchFamily="18" charset="0"/>
              </a:rPr>
              <a:t>Anesthesiol</a:t>
            </a:r>
            <a:r>
              <a:rPr lang="en-US" altLang="en-US" sz="2000" i="1" dirty="0">
                <a:latin typeface="Georgia" panose="02040502050405020303" pitchFamily="18" charset="0"/>
              </a:rPr>
              <a:t> </a:t>
            </a:r>
            <a:r>
              <a:rPr lang="en-US" altLang="en-US" sz="2000" i="1" dirty="0" err="1">
                <a:latin typeface="Georgia" panose="02040502050405020303" pitchFamily="18" charset="0"/>
              </a:rPr>
              <a:t>Scand</a:t>
            </a:r>
            <a:r>
              <a:rPr lang="en-US" altLang="en-US" sz="2000" i="1" dirty="0">
                <a:latin typeface="Georgia" panose="02040502050405020303" pitchFamily="18" charset="0"/>
              </a:rPr>
              <a:t> 1997, </a:t>
            </a:r>
            <a:r>
              <a:rPr lang="en-US" altLang="en-US" sz="2000" i="1" dirty="0" err="1">
                <a:latin typeface="Georgia" panose="02040502050405020303" pitchFamily="18" charset="0"/>
              </a:rPr>
              <a:t>Bradoczky</a:t>
            </a:r>
            <a:r>
              <a:rPr lang="en-US" altLang="en-US" sz="2000" i="1" dirty="0">
                <a:latin typeface="Georgia" panose="02040502050405020303" pitchFamily="18" charset="0"/>
              </a:rPr>
              <a:t> GI. </a:t>
            </a:r>
            <a:r>
              <a:rPr lang="en-US" altLang="en-US" sz="2000" i="1" dirty="0" err="1">
                <a:latin typeface="Georgia" panose="02040502050405020303" pitchFamily="18" charset="0"/>
              </a:rPr>
              <a:t>Anesth</a:t>
            </a:r>
            <a:r>
              <a:rPr lang="en-US" altLang="en-US" sz="2000" i="1" dirty="0">
                <a:latin typeface="Georgia" panose="02040502050405020303" pitchFamily="18" charset="0"/>
              </a:rPr>
              <a:t> </a:t>
            </a:r>
            <a:r>
              <a:rPr lang="en-US" altLang="en-US" sz="2000" i="1" dirty="0" err="1">
                <a:latin typeface="Georgia" panose="02040502050405020303" pitchFamily="18" charset="0"/>
              </a:rPr>
              <a:t>Analg</a:t>
            </a:r>
            <a:r>
              <a:rPr lang="en-US" altLang="en-US" sz="2000" i="1" dirty="0">
                <a:latin typeface="Georgia" panose="02040502050405020303" pitchFamily="18" charset="0"/>
              </a:rPr>
              <a:t> 1995</a:t>
            </a:r>
            <a:endParaRPr lang="en-US" altLang="en-US" sz="2000" dirty="0">
              <a:latin typeface="Georgia" panose="02040502050405020303" pitchFamily="18" charset="0"/>
              <a:sym typeface="Symbol" panose="05050102010706020507" pitchFamily="18" charset="2"/>
            </a:endParaRPr>
          </a:p>
          <a:p>
            <a:pPr marL="0" indent="0">
              <a:lnSpc>
                <a:spcPct val="160000"/>
              </a:lnSpc>
              <a:spcBef>
                <a:spcPct val="0"/>
              </a:spcBef>
              <a:buNone/>
            </a:pPr>
            <a:r>
              <a:rPr lang="en-US" altLang="en-US" sz="2000" dirty="0">
                <a:latin typeface="Georgia" panose="02040502050405020303" pitchFamily="18" charset="0"/>
                <a:sym typeface="Symbol" panose="05050102010706020507" pitchFamily="18" charset="2"/>
              </a:rPr>
              <a:t>	</a:t>
            </a:r>
          </a:p>
          <a:p>
            <a:pPr>
              <a:lnSpc>
                <a:spcPct val="160000"/>
              </a:lnSpc>
              <a:spcBef>
                <a:spcPct val="0"/>
              </a:spcBef>
            </a:pPr>
            <a:r>
              <a:rPr lang="en-US" altLang="en-US" sz="2000" dirty="0">
                <a:latin typeface="Georgia" panose="02040502050405020303" pitchFamily="18" charset="0"/>
              </a:rPr>
              <a:t>Large TV – do not improve oxygenation                       </a:t>
            </a:r>
            <a:r>
              <a:rPr lang="en-US" altLang="en-US" sz="2000" i="1" dirty="0" err="1">
                <a:latin typeface="Georgia" panose="02040502050405020303" pitchFamily="18" charset="0"/>
              </a:rPr>
              <a:t>Bradoczky</a:t>
            </a:r>
            <a:r>
              <a:rPr lang="en-US" altLang="en-US" sz="2000" i="1" dirty="0">
                <a:latin typeface="Georgia" panose="02040502050405020303" pitchFamily="18" charset="0"/>
              </a:rPr>
              <a:t> GI. </a:t>
            </a:r>
            <a:r>
              <a:rPr lang="en-US" altLang="en-US" sz="2000" i="1" dirty="0" err="1">
                <a:latin typeface="Georgia" panose="02040502050405020303" pitchFamily="18" charset="0"/>
              </a:rPr>
              <a:t>Anesth</a:t>
            </a:r>
            <a:r>
              <a:rPr lang="en-US" altLang="en-US" sz="2000" i="1" dirty="0">
                <a:latin typeface="Georgia" panose="02040502050405020303" pitchFamily="18" charset="0"/>
              </a:rPr>
              <a:t> </a:t>
            </a:r>
            <a:r>
              <a:rPr lang="en-US" altLang="en-US" sz="2000" i="1" dirty="0" err="1">
                <a:latin typeface="Georgia" panose="02040502050405020303" pitchFamily="18" charset="0"/>
              </a:rPr>
              <a:t>Analg</a:t>
            </a:r>
            <a:r>
              <a:rPr lang="en-US" altLang="en-US" sz="2000" i="1" dirty="0">
                <a:latin typeface="Georgia" panose="02040502050405020303" pitchFamily="18" charset="0"/>
              </a:rPr>
              <a:t> 1995</a:t>
            </a:r>
          </a:p>
          <a:p>
            <a:pPr marL="0" indent="0">
              <a:lnSpc>
                <a:spcPct val="160000"/>
              </a:lnSpc>
              <a:spcBef>
                <a:spcPct val="0"/>
              </a:spcBef>
              <a:buNone/>
            </a:pPr>
            <a:endParaRPr lang="en-US" altLang="en-US" sz="2000" i="1" dirty="0">
              <a:latin typeface="Georgia" panose="02040502050405020303" pitchFamily="18" charset="0"/>
            </a:endParaRPr>
          </a:p>
          <a:p>
            <a:pPr>
              <a:lnSpc>
                <a:spcPct val="160000"/>
              </a:lnSpc>
            </a:pPr>
            <a:r>
              <a:rPr lang="en-US" altLang="en-US" sz="2000" dirty="0">
                <a:latin typeface="Georgia" panose="02040502050405020303" pitchFamily="18" charset="0"/>
              </a:rPr>
              <a:t>TV &gt; 13 ml/kg IBW – no added advantage                  </a:t>
            </a:r>
            <a:r>
              <a:rPr lang="en-US" altLang="en-US" sz="2000" i="1" dirty="0" err="1">
                <a:latin typeface="Georgia" panose="02040502050405020303" pitchFamily="18" charset="0"/>
              </a:rPr>
              <a:t>Bardoczky</a:t>
            </a:r>
            <a:r>
              <a:rPr lang="en-US" altLang="en-US" sz="2000" i="1" dirty="0">
                <a:latin typeface="Georgia" panose="02040502050405020303" pitchFamily="18" charset="0"/>
              </a:rPr>
              <a:t> et al. </a:t>
            </a:r>
            <a:r>
              <a:rPr lang="en-US" altLang="en-US" sz="2000" i="1" dirty="0" err="1">
                <a:latin typeface="Georgia" panose="02040502050405020303" pitchFamily="18" charset="0"/>
              </a:rPr>
              <a:t>Anesth</a:t>
            </a:r>
            <a:r>
              <a:rPr lang="en-US" altLang="en-US" sz="2000" i="1" dirty="0">
                <a:latin typeface="Georgia" panose="02040502050405020303" pitchFamily="18" charset="0"/>
              </a:rPr>
              <a:t> </a:t>
            </a:r>
            <a:r>
              <a:rPr lang="en-US" altLang="en-US" sz="2000" i="1" dirty="0" err="1">
                <a:latin typeface="Georgia" panose="02040502050405020303" pitchFamily="18" charset="0"/>
              </a:rPr>
              <a:t>Analg</a:t>
            </a:r>
            <a:r>
              <a:rPr lang="en-US" altLang="en-US" sz="2000" i="1" dirty="0">
                <a:latin typeface="Georgia" panose="02040502050405020303" pitchFamily="18" charset="0"/>
              </a:rPr>
              <a:t> 1995</a:t>
            </a:r>
          </a:p>
          <a:p>
            <a:pPr>
              <a:lnSpc>
                <a:spcPct val="160000"/>
              </a:lnSpc>
              <a:buNone/>
            </a:pPr>
            <a:r>
              <a:rPr lang="en-US" altLang="en-US" sz="2000" dirty="0">
                <a:latin typeface="Georgia" panose="02040502050405020303" pitchFamily="18" charset="0"/>
              </a:rPr>
              <a:t>10-12 ml/kg TV RR 12-14 /min moderate PEEP              </a:t>
            </a:r>
            <a:r>
              <a:rPr lang="en-US" altLang="en-US" sz="2000" i="1" dirty="0" err="1">
                <a:latin typeface="Georgia" panose="02040502050405020303" pitchFamily="18" charset="0"/>
              </a:rPr>
              <a:t>Ogunnaike</a:t>
            </a:r>
            <a:r>
              <a:rPr lang="en-US" altLang="en-US" sz="2000" i="1" dirty="0">
                <a:latin typeface="Georgia" panose="02040502050405020303" pitchFamily="18" charset="0"/>
              </a:rPr>
              <a:t> et al. </a:t>
            </a:r>
            <a:r>
              <a:rPr lang="en-US" altLang="en-US" sz="2000" i="1" dirty="0" err="1">
                <a:latin typeface="Georgia" panose="02040502050405020303" pitchFamily="18" charset="0"/>
              </a:rPr>
              <a:t>Anesth</a:t>
            </a:r>
            <a:r>
              <a:rPr lang="en-US" altLang="en-US" sz="2000" i="1" dirty="0">
                <a:latin typeface="Georgia" panose="02040502050405020303" pitchFamily="18" charset="0"/>
              </a:rPr>
              <a:t> </a:t>
            </a:r>
            <a:r>
              <a:rPr lang="en-US" altLang="en-US" sz="2000" i="1" dirty="0" err="1">
                <a:latin typeface="Georgia" panose="02040502050405020303" pitchFamily="18" charset="0"/>
              </a:rPr>
              <a:t>Analg</a:t>
            </a:r>
            <a:r>
              <a:rPr lang="en-US" altLang="en-US" sz="2000" i="1" dirty="0">
                <a:latin typeface="Georgia" panose="02040502050405020303" pitchFamily="18" charset="0"/>
              </a:rPr>
              <a:t> 2002</a:t>
            </a:r>
          </a:p>
          <a:p>
            <a:pPr>
              <a:lnSpc>
                <a:spcPct val="160000"/>
              </a:lnSpc>
              <a:spcBef>
                <a:spcPct val="0"/>
              </a:spcBef>
              <a:buFontTx/>
              <a:buNone/>
            </a:pPr>
            <a:endParaRPr lang="en-US" altLang="en-US" sz="2000" i="1" dirty="0">
              <a:latin typeface="Georgia" panose="02040502050405020303" pitchFamily="18" charset="0"/>
            </a:endParaRPr>
          </a:p>
          <a:p>
            <a:pPr>
              <a:lnSpc>
                <a:spcPct val="160000"/>
              </a:lnSpc>
            </a:pPr>
            <a:endParaRPr lang="en-US" altLang="en-US" sz="2000" dirty="0">
              <a:latin typeface="Georgia" panose="02040502050405020303" pitchFamily="18" charset="0"/>
            </a:endParaRPr>
          </a:p>
          <a:p>
            <a:pPr eaLnBrk="1" hangingPunct="1">
              <a:lnSpc>
                <a:spcPct val="160000"/>
              </a:lnSpc>
              <a:buFontTx/>
              <a:buNone/>
            </a:pPr>
            <a:r>
              <a:rPr lang="en-US" altLang="en-US" sz="2000" i="1" dirty="0">
                <a:latin typeface="Georgia" panose="02040502050405020303" pitchFamily="18" charset="0"/>
              </a:rPr>
              <a:t>					</a:t>
            </a:r>
          </a:p>
        </p:txBody>
      </p:sp>
      <p:sp>
        <p:nvSpPr>
          <p:cNvPr id="49155" name="Rectangle 3"/>
          <p:cNvSpPr>
            <a:spLocks noGrp="1" noChangeArrowheads="1"/>
          </p:cNvSpPr>
          <p:nvPr>
            <p:ph type="title"/>
          </p:nvPr>
        </p:nvSpPr>
        <p:spPr>
          <a:xfrm>
            <a:off x="3411940" y="349201"/>
            <a:ext cx="8885830" cy="914400"/>
          </a:xfrm>
          <a:noFill/>
        </p:spPr>
        <p:txBody>
          <a:bodyPr>
            <a:normAutofit/>
          </a:bodyPr>
          <a:lstStyle/>
          <a:p>
            <a:pPr eaLnBrk="1" hangingPunct="1"/>
            <a:r>
              <a:rPr lang="en-US" altLang="en-US" sz="3200" b="1" dirty="0" err="1">
                <a:latin typeface="Georgia" panose="02040502050405020303" pitchFamily="18" charset="0"/>
                <a:sym typeface="Symbol" panose="05050102010706020507" pitchFamily="18" charset="2"/>
              </a:rPr>
              <a:t>Ventilatory</a:t>
            </a:r>
            <a:r>
              <a:rPr lang="en-US" altLang="en-US" sz="3200" b="1" dirty="0">
                <a:latin typeface="Georgia" panose="02040502050405020303" pitchFamily="18" charset="0"/>
                <a:sym typeface="Symbol" panose="05050102010706020507" pitchFamily="18" charset="2"/>
              </a:rPr>
              <a:t> Strategy</a:t>
            </a:r>
            <a:endParaRPr lang="en-US" altLang="en-US" sz="3200" b="1" dirty="0">
              <a:latin typeface="Georgia" panose="02040502050405020303" pitchFamily="18"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pPr/>
              <a:t>70</a:t>
            </a:fld>
            <a:endParaRPr lang="en-US" dirty="0"/>
          </a:p>
        </p:txBody>
      </p:sp>
    </p:spTree>
    <p:extLst>
      <p:ext uri="{BB962C8B-B14F-4D97-AF65-F5344CB8AC3E}">
        <p14:creationId xmlns:p14="http://schemas.microsoft.com/office/powerpoint/2010/main" val="1911556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33233" y="378773"/>
            <a:ext cx="10515600" cy="1325563"/>
          </a:xfrm>
        </p:spPr>
        <p:txBody>
          <a:bodyPr>
            <a:normAutofit/>
          </a:bodyPr>
          <a:lstStyle/>
          <a:p>
            <a:r>
              <a:rPr lang="en-US" altLang="en-US" sz="3200" b="1" dirty="0">
                <a:latin typeface="Georgia" panose="02040502050405020303" pitchFamily="18" charset="0"/>
              </a:rPr>
              <a:t>Limitations of BMI</a:t>
            </a:r>
          </a:p>
        </p:txBody>
      </p:sp>
      <p:sp>
        <p:nvSpPr>
          <p:cNvPr id="106499" name="Rectangle 3"/>
          <p:cNvSpPr>
            <a:spLocks noGrp="1" noChangeArrowheads="1"/>
          </p:cNvSpPr>
          <p:nvPr>
            <p:ph type="body" idx="1"/>
          </p:nvPr>
        </p:nvSpPr>
        <p:spPr>
          <a:xfrm>
            <a:off x="2609850" y="1982788"/>
            <a:ext cx="7448550" cy="4341812"/>
          </a:xfrm>
        </p:spPr>
        <p:txBody>
          <a:bodyPr>
            <a:normAutofit fontScale="85000" lnSpcReduction="20000"/>
          </a:bodyPr>
          <a:lstStyle/>
          <a:p>
            <a:pPr>
              <a:lnSpc>
                <a:spcPct val="150000"/>
              </a:lnSpc>
              <a:buFont typeface="Wingdings" panose="05000000000000000000" pitchFamily="2" charset="2"/>
              <a:buChar char="§"/>
              <a:defRPr/>
            </a:pPr>
            <a:r>
              <a:rPr lang="en-US" altLang="en-US" sz="2600" dirty="0">
                <a:latin typeface="Georgia" panose="02040502050405020303" pitchFamily="18" charset="0"/>
              </a:rPr>
              <a:t>Not a direct measure of adiposity</a:t>
            </a:r>
          </a:p>
          <a:p>
            <a:pPr>
              <a:lnSpc>
                <a:spcPct val="150000"/>
              </a:lnSpc>
              <a:buFont typeface="Wingdings" panose="05000000000000000000" pitchFamily="2" charset="2"/>
              <a:buChar char="§"/>
              <a:defRPr/>
            </a:pPr>
            <a:r>
              <a:rPr lang="en-US" altLang="en-US" sz="2600" dirty="0">
                <a:latin typeface="Georgia" panose="02040502050405020303" pitchFamily="18" charset="0"/>
              </a:rPr>
              <a:t>No account of fat distribution</a:t>
            </a:r>
          </a:p>
          <a:p>
            <a:pPr>
              <a:lnSpc>
                <a:spcPct val="150000"/>
              </a:lnSpc>
              <a:buFont typeface="Wingdings" panose="05000000000000000000" pitchFamily="2" charset="2"/>
              <a:buChar char="§"/>
              <a:defRPr/>
            </a:pPr>
            <a:r>
              <a:rPr lang="en-US" altLang="en-US" sz="2600" dirty="0">
                <a:latin typeface="Georgia" panose="02040502050405020303" pitchFamily="18" charset="0"/>
              </a:rPr>
              <a:t>No account of duration of obesity</a:t>
            </a:r>
          </a:p>
          <a:p>
            <a:pPr>
              <a:lnSpc>
                <a:spcPct val="150000"/>
              </a:lnSpc>
              <a:buFont typeface="Wingdings" panose="05000000000000000000" pitchFamily="2" charset="2"/>
              <a:buChar char="§"/>
              <a:defRPr/>
            </a:pPr>
            <a:r>
              <a:rPr lang="en-US" altLang="en-US" sz="2600" dirty="0">
                <a:latin typeface="Georgia" panose="02040502050405020303" pitchFamily="18" charset="0"/>
              </a:rPr>
              <a:t>Inaccurate at extremes of height</a:t>
            </a:r>
          </a:p>
          <a:p>
            <a:pPr>
              <a:lnSpc>
                <a:spcPct val="150000"/>
              </a:lnSpc>
              <a:buFont typeface="Wingdings" panose="05000000000000000000" pitchFamily="2" charset="2"/>
              <a:buChar char="§"/>
              <a:defRPr/>
            </a:pPr>
            <a:r>
              <a:rPr lang="en-US" altLang="en-US" sz="2600" dirty="0">
                <a:latin typeface="Georgia" panose="02040502050405020303" pitchFamily="18" charset="0"/>
              </a:rPr>
              <a:t>Inaccurate with extremes of lean body mass (</a:t>
            </a:r>
            <a:r>
              <a:rPr lang="en-US" altLang="en-US" sz="2600" dirty="0" err="1">
                <a:latin typeface="Georgia" panose="02040502050405020303" pitchFamily="18" charset="0"/>
              </a:rPr>
              <a:t>eg</a:t>
            </a:r>
            <a:r>
              <a:rPr lang="en-US" altLang="en-US" sz="2600" dirty="0">
                <a:latin typeface="Georgia" panose="02040502050405020303" pitchFamily="18" charset="0"/>
              </a:rPr>
              <a:t> athletes, elderly)</a:t>
            </a:r>
          </a:p>
          <a:p>
            <a:pPr>
              <a:lnSpc>
                <a:spcPct val="150000"/>
              </a:lnSpc>
              <a:buFont typeface="Wingdings" panose="05000000000000000000" pitchFamily="2" charset="2"/>
              <a:buChar char="§"/>
              <a:defRPr/>
            </a:pPr>
            <a:r>
              <a:rPr lang="en-US" altLang="en-US" sz="2600" dirty="0">
                <a:latin typeface="Georgia" panose="02040502050405020303" pitchFamily="18" charset="0"/>
              </a:rPr>
              <a:t>Waist or collar circumference more predictive of cardio-respiratory comorbidity</a:t>
            </a:r>
          </a:p>
        </p:txBody>
      </p:sp>
      <p:sp>
        <p:nvSpPr>
          <p:cNvPr id="2" name="Slide Number Placeholder 1"/>
          <p:cNvSpPr>
            <a:spLocks noGrp="1"/>
          </p:cNvSpPr>
          <p:nvPr>
            <p:ph type="sldNum" sz="quarter" idx="12"/>
          </p:nvPr>
        </p:nvSpPr>
        <p:spPr/>
        <p:txBody>
          <a:bodyPr/>
          <a:lstStyle/>
          <a:p>
            <a:fld id="{48F63A3B-78C7-47BE-AE5E-E10140E04643}" type="slidenum">
              <a:rPr lang="en-US" smtClean="0"/>
              <a:pPr/>
              <a:t>71</a:t>
            </a:fld>
            <a:endParaRPr lang="en-US" dirty="0"/>
          </a:p>
        </p:txBody>
      </p:sp>
    </p:spTree>
    <p:extLst>
      <p:ext uri="{BB962C8B-B14F-4D97-AF65-F5344CB8AC3E}">
        <p14:creationId xmlns:p14="http://schemas.microsoft.com/office/powerpoint/2010/main" val="2748770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eorgia" panose="02040502050405020303" pitchFamily="18" charset="0"/>
              </a:rPr>
              <a:t>Pathophysiology</a:t>
            </a:r>
            <a:endParaRPr lang="en-IN" sz="3200" b="1" dirty="0">
              <a:latin typeface="Georgia" panose="02040502050405020303" pitchFamily="18" charset="0"/>
            </a:endParaRPr>
          </a:p>
        </p:txBody>
      </p:sp>
      <p:sp>
        <p:nvSpPr>
          <p:cNvPr id="3" name="Content Placeholder 2"/>
          <p:cNvSpPr>
            <a:spLocks noGrp="1"/>
          </p:cNvSpPr>
          <p:nvPr>
            <p:ph idx="1"/>
          </p:nvPr>
        </p:nvSpPr>
        <p:spPr>
          <a:xfrm>
            <a:off x="1703512" y="1600201"/>
            <a:ext cx="8712968" cy="4525963"/>
          </a:xfrm>
        </p:spPr>
        <p:txBody>
          <a:bodyPr>
            <a:normAutofit fontScale="85000" lnSpcReduction="20000"/>
          </a:bodyPr>
          <a:lstStyle/>
          <a:p>
            <a:pPr>
              <a:lnSpc>
                <a:spcPct val="150000"/>
              </a:lnSpc>
            </a:pPr>
            <a:r>
              <a:rPr lang="en-US" sz="2600" b="1" dirty="0">
                <a:latin typeface="Georgia" panose="02040502050405020303" pitchFamily="18" charset="0"/>
              </a:rPr>
              <a:t>Total blood volume </a:t>
            </a:r>
            <a:r>
              <a:rPr lang="en-US" sz="2600" dirty="0">
                <a:latin typeface="Georgia" panose="02040502050405020303" pitchFamily="18" charset="0"/>
              </a:rPr>
              <a:t>is increased in obese (70ml/kg), most of the extra volume distributed to adipose tissue.</a:t>
            </a:r>
          </a:p>
          <a:p>
            <a:pPr>
              <a:lnSpc>
                <a:spcPct val="150000"/>
              </a:lnSpc>
            </a:pPr>
            <a:r>
              <a:rPr lang="en-US" sz="2600" b="1" dirty="0">
                <a:latin typeface="Georgia" panose="02040502050405020303" pitchFamily="18" charset="0"/>
              </a:rPr>
              <a:t>Resting blood flow </a:t>
            </a:r>
            <a:r>
              <a:rPr lang="en-US" sz="2600" dirty="0">
                <a:latin typeface="Georgia" panose="02040502050405020303" pitchFamily="18" charset="0"/>
              </a:rPr>
              <a:t>to fat is 2 to 3 ml/100gm/min.</a:t>
            </a:r>
          </a:p>
          <a:p>
            <a:pPr>
              <a:lnSpc>
                <a:spcPct val="150000"/>
              </a:lnSpc>
            </a:pPr>
            <a:r>
              <a:rPr lang="en-US" sz="2600" dirty="0">
                <a:latin typeface="Georgia" panose="02040502050405020303" pitchFamily="18" charset="0"/>
              </a:rPr>
              <a:t>With increasing obesity the percentage of perfusion to fat decreases. {</a:t>
            </a:r>
            <a:r>
              <a:rPr lang="en-US" sz="2600" dirty="0" err="1">
                <a:latin typeface="Georgia" panose="02040502050405020303" pitchFamily="18" charset="0"/>
              </a:rPr>
              <a:t>i.e</a:t>
            </a:r>
            <a:r>
              <a:rPr lang="en-US" sz="2600" dirty="0">
                <a:latin typeface="Georgia" panose="02040502050405020303" pitchFamily="18" charset="0"/>
              </a:rPr>
              <a:t> not in direct proportion}</a:t>
            </a:r>
          </a:p>
          <a:p>
            <a:pPr>
              <a:lnSpc>
                <a:spcPct val="150000"/>
              </a:lnSpc>
            </a:pPr>
            <a:r>
              <a:rPr lang="en-US" sz="2600" dirty="0">
                <a:latin typeface="Georgia" panose="02040502050405020303" pitchFamily="18" charset="0"/>
              </a:rPr>
              <a:t>1 kg increase in fat above IBW needs 20 to 30 ml increase in </a:t>
            </a:r>
            <a:r>
              <a:rPr lang="en-US" sz="2600" b="1" dirty="0">
                <a:latin typeface="Georgia" panose="02040502050405020303" pitchFamily="18" charset="0"/>
              </a:rPr>
              <a:t>cardiac output.</a:t>
            </a:r>
          </a:p>
          <a:p>
            <a:pPr>
              <a:lnSpc>
                <a:spcPct val="150000"/>
              </a:lnSpc>
            </a:pPr>
            <a:r>
              <a:rPr lang="en-US" sz="2600" dirty="0">
                <a:latin typeface="Georgia" panose="02040502050405020303" pitchFamily="18" charset="0"/>
              </a:rPr>
              <a:t>For every 13.5 kg of fat added, app. 25 miles of </a:t>
            </a:r>
            <a:r>
              <a:rPr lang="en-US" sz="2600" dirty="0" err="1">
                <a:latin typeface="Georgia" panose="02040502050405020303" pitchFamily="18" charset="0"/>
              </a:rPr>
              <a:t>neovascularisation</a:t>
            </a:r>
            <a:r>
              <a:rPr lang="en-US" sz="2600" dirty="0">
                <a:latin typeface="Georgia" panose="02040502050405020303" pitchFamily="18" charset="0"/>
              </a:rPr>
              <a:t> is added to the body.</a:t>
            </a:r>
          </a:p>
          <a:p>
            <a:pPr>
              <a:lnSpc>
                <a:spcPct val="150000"/>
              </a:lnSpc>
            </a:pPr>
            <a:endParaRPr lang="en-IN" sz="26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02202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8" y="213186"/>
            <a:ext cx="8927910" cy="634082"/>
          </a:xfrm>
        </p:spPr>
        <p:txBody>
          <a:bodyPr>
            <a:normAutofit/>
          </a:bodyPr>
          <a:lstStyle/>
          <a:p>
            <a:r>
              <a:rPr lang="en-US" sz="3200" b="1" dirty="0">
                <a:latin typeface="Georgia" panose="02040502050405020303" pitchFamily="18" charset="0"/>
              </a:rPr>
              <a:t>Cardiovascular system</a:t>
            </a:r>
            <a:endParaRPr lang="en-IN" sz="3200" b="1" dirty="0">
              <a:latin typeface="Georgia" panose="02040502050405020303" pitchFamily="18" charset="0"/>
            </a:endParaRPr>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3" cstate="print"/>
          <a:srcRect/>
          <a:stretch>
            <a:fillRect/>
          </a:stretch>
        </p:blipFill>
        <p:spPr bwMode="auto">
          <a:xfrm>
            <a:off x="838200" y="962026"/>
            <a:ext cx="10515600" cy="5895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18465192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3534</TotalTime>
  <Words>5931</Words>
  <Application>Microsoft Office PowerPoint</Application>
  <PresentationFormat>Widescreen</PresentationFormat>
  <Paragraphs>785</Paragraphs>
  <Slides>71</Slides>
  <Notes>47</Notes>
  <HiddenSlides>8</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Anesthetic considerations in obesity and bariatric surgery</vt:lpstr>
      <vt:lpstr>Obesity</vt:lpstr>
      <vt:lpstr>Types of obesity</vt:lpstr>
      <vt:lpstr>Terms for describing pt’s weight:-</vt:lpstr>
      <vt:lpstr>Measuring Scales for obesity</vt:lpstr>
      <vt:lpstr>Other parameters:</vt:lpstr>
      <vt:lpstr>Comorbidities  </vt:lpstr>
      <vt:lpstr>Pathophysiology</vt:lpstr>
      <vt:lpstr>Cardiovascular system</vt:lpstr>
      <vt:lpstr>CVS….. (contd.)</vt:lpstr>
      <vt:lpstr>RESPIRATORY SYSTEM</vt:lpstr>
      <vt:lpstr>PowerPoint Presentation</vt:lpstr>
      <vt:lpstr>PowerPoint Presentation</vt:lpstr>
      <vt:lpstr>PowerPoint Presentation</vt:lpstr>
      <vt:lpstr>Obstructive sleep apnea</vt:lpstr>
      <vt:lpstr>Airway</vt:lpstr>
      <vt:lpstr>Other airway problems:-</vt:lpstr>
      <vt:lpstr>Obesity hypoventilation syndrome /Pickwickian syndrome</vt:lpstr>
      <vt:lpstr>GASTROINTESTINAL SYSTEM</vt:lpstr>
      <vt:lpstr>RENAL AND ENDOCRINE SYSTEMS</vt:lpstr>
      <vt:lpstr>Metabolic syndrome</vt:lpstr>
      <vt:lpstr>      Other systems:-      </vt:lpstr>
      <vt:lpstr>Pharmacology</vt:lpstr>
      <vt:lpstr>Pharmacokinetics:-</vt:lpstr>
      <vt:lpstr>PowerPoint Presentation</vt:lpstr>
      <vt:lpstr>Treatment of obesity</vt:lpstr>
      <vt:lpstr>Surgical treatment of obesity</vt:lpstr>
      <vt:lpstr>Surgical strategies:-</vt:lpstr>
      <vt:lpstr>Restrictive Type </vt:lpstr>
      <vt:lpstr>PowerPoint Presentation</vt:lpstr>
      <vt:lpstr>PowerPoint Presentation</vt:lpstr>
      <vt:lpstr>Contraindications for Surgery </vt:lpstr>
      <vt:lpstr> Obesity Surgery–Mortality Risk Score  </vt:lpstr>
      <vt:lpstr>Anesthetic Management</vt:lpstr>
      <vt:lpstr>Preoperative Assessment</vt:lpstr>
      <vt:lpstr>Preoperative considerations</vt:lpstr>
      <vt:lpstr>PowerPoint Presentation</vt:lpstr>
      <vt:lpstr>Airway Assessment </vt:lpstr>
      <vt:lpstr>Recommended Lab investigations</vt:lpstr>
      <vt:lpstr>Concurrent, preoperative, and prophylactic medications</vt:lpstr>
      <vt:lpstr>DVT Prophylaxis</vt:lpstr>
      <vt:lpstr>Intraoperative concerns</vt:lpstr>
      <vt:lpstr>Positioning</vt:lpstr>
      <vt:lpstr>PowerPoint Presentation</vt:lpstr>
      <vt:lpstr>PowerPoint Presentation</vt:lpstr>
      <vt:lpstr>Monitoring</vt:lpstr>
      <vt:lpstr>Choice of anesthesia</vt:lpstr>
      <vt:lpstr>Induction, intubation, and maintenance</vt:lpstr>
      <vt:lpstr>Intubation/Airway Management</vt:lpstr>
      <vt:lpstr>Stacking</vt:lpstr>
      <vt:lpstr> Head elevated Laryngoscopy position (HELP)</vt:lpstr>
      <vt:lpstr>PowerPoint Presentation</vt:lpstr>
      <vt:lpstr>PowerPoint Presentation</vt:lpstr>
      <vt:lpstr>Intra Operative Ventilatory Management</vt:lpstr>
      <vt:lpstr>Fluid management: </vt:lpstr>
      <vt:lpstr>Intragastric calibration tube </vt:lpstr>
      <vt:lpstr>EMERGENCE</vt:lpstr>
      <vt:lpstr>PowerPoint Presentation</vt:lpstr>
      <vt:lpstr>Lifting and transfering</vt:lpstr>
      <vt:lpstr>Lifting and transfering</vt:lpstr>
      <vt:lpstr>Management of postoperative pain</vt:lpstr>
      <vt:lpstr>Summary</vt:lpstr>
      <vt:lpstr>PowerPoint Presentation</vt:lpstr>
      <vt:lpstr>PowerPoint Presentation</vt:lpstr>
      <vt:lpstr>OHS vs OHA</vt:lpstr>
      <vt:lpstr>PowerPoint Presentation</vt:lpstr>
      <vt:lpstr>Medical Therapy for Obesity </vt:lpstr>
      <vt:lpstr>Newer Antiobesity drugs</vt:lpstr>
      <vt:lpstr>Complications Associated With Bariatric Surgery</vt:lpstr>
      <vt:lpstr>Ventilatory Strategy</vt:lpstr>
      <vt:lpstr>Limitations of BMI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Anesthetic considerations in obesity and bariatric surgery</dc:title>
  <dc:creator>MAHE</dc:creator>
  <cp:lastModifiedBy>Unknown User</cp:lastModifiedBy>
  <cp:revision>133</cp:revision>
  <dcterms:created xsi:type="dcterms:W3CDTF">2016-02-09T12:21:47Z</dcterms:created>
  <dcterms:modified xsi:type="dcterms:W3CDTF">2024-11-14T16:52:21Z</dcterms:modified>
</cp:coreProperties>
</file>