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8" r:id="rId6"/>
    <p:sldId id="304" r:id="rId7"/>
    <p:sldId id="305" r:id="rId8"/>
    <p:sldId id="295" r:id="rId9"/>
    <p:sldId id="325" r:id="rId10"/>
    <p:sldId id="315" r:id="rId11"/>
    <p:sldId id="324" r:id="rId12"/>
    <p:sldId id="322" r:id="rId13"/>
    <p:sldId id="323" r:id="rId14"/>
    <p:sldId id="316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4677D-799A-4B22-A4F6-6C4675F35FC1}" v="169" dt="2021-11-10T00:58:59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4967" autoAdjust="0"/>
  </p:normalViewPr>
  <p:slideViewPr>
    <p:cSldViewPr snapToGrid="0">
      <p:cViewPr>
        <p:scale>
          <a:sx n="85" d="100"/>
          <a:sy n="85" d="100"/>
        </p:scale>
        <p:origin x="48" y="22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What makes a board game sell?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Ryan Solava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4EA3-19B0-4DF0-9AB0-82F08FA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affects sales?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D0570E-7453-4EFF-B1E1-DE86E2459D59}"/>
              </a:ext>
            </a:extLst>
          </p:cNvPr>
          <p:cNvSpPr txBox="1">
            <a:spLocks/>
          </p:cNvSpPr>
          <p:nvPr/>
        </p:nvSpPr>
        <p:spPr>
          <a:xfrm>
            <a:off x="838200" y="13711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Publisher &amp; Designer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4A47E0F-C8C4-440F-8413-E668ABF6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75" y="2328074"/>
            <a:ext cx="7350515" cy="37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B43C-A244-4CE0-B962-380F63D2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Medium weight games are most successful</a:t>
            </a:r>
          </a:p>
          <a:p>
            <a:r>
              <a:rPr lang="en-US" dirty="0"/>
              <a:t>Resources/name recognition are vital</a:t>
            </a:r>
          </a:p>
          <a:p>
            <a:r>
              <a:rPr lang="en-US" dirty="0"/>
              <a:t>Genre and mechanics matter</a:t>
            </a:r>
          </a:p>
          <a:p>
            <a:r>
              <a:rPr lang="en-US" dirty="0"/>
              <a:t>But no formula for massive success</a:t>
            </a:r>
          </a:p>
        </p:txBody>
      </p:sp>
    </p:spTree>
    <p:extLst>
      <p:ext uri="{BB962C8B-B14F-4D97-AF65-F5344CB8AC3E}">
        <p14:creationId xmlns:p14="http://schemas.microsoft.com/office/powerpoint/2010/main" val="2150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What makes board games sell?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6842C8-46B1-4BF2-A3D4-446BDA46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2740025"/>
            <a:ext cx="1077163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44402"/>
            <a:ext cx="6342234" cy="1370198"/>
          </a:xfrm>
        </p:spPr>
        <p:txBody>
          <a:bodyPr>
            <a:normAutofit fontScale="90000"/>
          </a:bodyPr>
          <a:lstStyle/>
          <a:p>
            <a:r>
              <a:rPr lang="en-US" dirty="0"/>
              <a:t>Why board games?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Hobby board games had an estimated market of $9.27 billion in 2020.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Expected to grow to $12 billion by 2023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Over 4500 games released in 2019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11/10/2021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6338" y="1144551"/>
            <a:ext cx="6198379" cy="823912"/>
          </a:xfrm>
        </p:spPr>
        <p:txBody>
          <a:bodyPr/>
          <a:lstStyle/>
          <a:p>
            <a:r>
              <a:rPr lang="en-US" dirty="0"/>
              <a:t>Scraped from Board Game Geek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2676" y="2034955"/>
            <a:ext cx="8571331" cy="42323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21,379 games (rows)</a:t>
            </a:r>
          </a:p>
          <a:p>
            <a:r>
              <a:rPr lang="en-US" sz="2000" b="1" dirty="0"/>
              <a:t>Target: </a:t>
            </a:r>
            <a:r>
              <a:rPr lang="en-US" sz="2000" dirty="0"/>
              <a:t>Number of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user</a:t>
            </a:r>
            <a:r>
              <a:rPr lang="en-US" dirty="0"/>
              <a:t>s who own the game</a:t>
            </a:r>
          </a:p>
          <a:p>
            <a:r>
              <a:rPr lang="en-US" sz="2000" b="1" dirty="0"/>
              <a:t>Features: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Play time</a:t>
            </a:r>
          </a:p>
          <a:p>
            <a:pPr lvl="1"/>
            <a:r>
              <a:rPr lang="en-US" dirty="0"/>
              <a:t>Player count</a:t>
            </a:r>
          </a:p>
          <a:p>
            <a:pPr lvl="1"/>
            <a:r>
              <a:rPr lang="en-US" dirty="0"/>
              <a:t>Suggested age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Mechanics</a:t>
            </a:r>
          </a:p>
          <a:p>
            <a:pPr lvl="1"/>
            <a:r>
              <a:rPr lang="en-US" dirty="0"/>
              <a:t>Designers</a:t>
            </a:r>
          </a:p>
          <a:p>
            <a:pPr lvl="1"/>
            <a:r>
              <a:rPr lang="en-US" dirty="0"/>
              <a:t>Publishers</a:t>
            </a:r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07892-C181-4C7F-980E-F5C786DF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89" y="2312730"/>
            <a:ext cx="7140218" cy="41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Why use number owned?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2505075"/>
            <a:ext cx="3342983" cy="3684588"/>
          </a:xfrm>
        </p:spPr>
        <p:txBody>
          <a:bodyPr>
            <a:normAutofit/>
          </a:bodyPr>
          <a:lstStyle/>
          <a:p>
            <a:r>
              <a:rPr lang="en-US" sz="2000" dirty="0"/>
              <a:t>The number of copies a games sells is not publicly available.</a:t>
            </a:r>
          </a:p>
          <a:p>
            <a:r>
              <a:rPr lang="en-US" dirty="0"/>
              <a:t>The number of users who own the game, and sales seems to be very correlated (with some exceptions)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6D98CD8-F973-4D1C-B9F6-8A68ED3A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60" y="1690688"/>
            <a:ext cx="5193651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Hit games are rare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CF069A5-F549-4F97-A2EB-88058D4D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87" y="1579916"/>
            <a:ext cx="7052625" cy="50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4EA3-19B0-4DF0-9AB0-82F08FA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A549-4649-44B7-B6B4-70E5BE032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8591DA-8D91-4BAE-9B26-6C222633E24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.278</a:t>
                </a:r>
              </a:p>
              <a:p>
                <a:r>
                  <a:rPr lang="en-US" dirty="0"/>
                  <a:t>Highly </a:t>
                </a:r>
                <a:r>
                  <a:rPr lang="en-US" dirty="0" err="1"/>
                  <a:t>heteroskadastic</a:t>
                </a:r>
                <a:r>
                  <a:rPr lang="en-US" dirty="0"/>
                  <a:t> (hard to predict massive successes)</a:t>
                </a:r>
              </a:p>
              <a:p>
                <a:r>
                  <a:rPr lang="en-US" dirty="0"/>
                  <a:t>Non-linear relationships between features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8591DA-8D91-4BAE-9B26-6C222633E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3029894-77EB-42C4-9C40-42D52B9A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31" y="1485017"/>
            <a:ext cx="4876190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4EA3-19B0-4DF0-9AB0-82F08FA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A549-4649-44B7-B6B4-70E5BE032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8591DA-8D91-4BAE-9B26-6C222633E24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.278</a:t>
                </a:r>
              </a:p>
              <a:p>
                <a:r>
                  <a:rPr lang="en-US" dirty="0"/>
                  <a:t>Highly </a:t>
                </a:r>
                <a:r>
                  <a:rPr lang="en-US" dirty="0" err="1"/>
                  <a:t>heteroskadastic</a:t>
                </a:r>
                <a:r>
                  <a:rPr lang="en-US" dirty="0"/>
                  <a:t> (hard to predict massive successes)</a:t>
                </a:r>
              </a:p>
              <a:p>
                <a:r>
                  <a:rPr lang="en-US" dirty="0"/>
                  <a:t>Non-linear relationships between features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8591DA-8D91-4BAE-9B26-6C222633E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E084-F31D-4A55-A4B5-45E06D87F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12D65C-DFFB-4AB3-BEE4-2555EA756B0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.459</a:t>
                </a:r>
              </a:p>
              <a:p>
                <a:r>
                  <a:rPr lang="en-US" dirty="0"/>
                  <a:t>Able to handle non-linear relationships</a:t>
                </a:r>
              </a:p>
              <a:p>
                <a:r>
                  <a:rPr lang="en-US" dirty="0"/>
                  <a:t>Irreducible error or uncaptured features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12D65C-DFFB-4AB3-BEE4-2555EA756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C27B99-D3ED-4C02-A452-B0E6C11E65C3}"/>
              </a:ext>
            </a:extLst>
          </p:cNvPr>
          <p:cNvSpPr txBox="1"/>
          <p:nvPr/>
        </p:nvSpPr>
        <p:spPr>
          <a:xfrm>
            <a:off x="4661757" y="4460194"/>
            <a:ext cx="93627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Mechanics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34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4EA3-19B0-4DF0-9AB0-82F08FA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affects sales?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D0570E-7453-4EFF-B1E1-DE86E2459D59}"/>
              </a:ext>
            </a:extLst>
          </p:cNvPr>
          <p:cNvSpPr txBox="1">
            <a:spLocks/>
          </p:cNvSpPr>
          <p:nvPr/>
        </p:nvSpPr>
        <p:spPr>
          <a:xfrm>
            <a:off x="838200" y="13711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616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4EA3-19B0-4DF0-9AB0-82F08FA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affects sales?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D0570E-7453-4EFF-B1E1-DE86E2459D59}"/>
              </a:ext>
            </a:extLst>
          </p:cNvPr>
          <p:cNvSpPr txBox="1">
            <a:spLocks/>
          </p:cNvSpPr>
          <p:nvPr/>
        </p:nvSpPr>
        <p:spPr>
          <a:xfrm>
            <a:off x="838200" y="13711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Genre &amp; Mechanics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59FD36B-0A00-44AD-8ACA-06FFEDD1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48" y="2376457"/>
            <a:ext cx="6535965" cy="37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02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196</TotalTime>
  <Words>247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Univers</vt:lpstr>
      <vt:lpstr>Wingdings</vt:lpstr>
      <vt:lpstr>GradientUnivers</vt:lpstr>
      <vt:lpstr>What makes a board game sell?</vt:lpstr>
      <vt:lpstr>Why board games?</vt:lpstr>
      <vt:lpstr>Data</vt:lpstr>
      <vt:lpstr>Why use number owned? </vt:lpstr>
      <vt:lpstr>Hit games are rare</vt:lpstr>
      <vt:lpstr>Regression</vt:lpstr>
      <vt:lpstr>Regression</vt:lpstr>
      <vt:lpstr>What affects sales?</vt:lpstr>
      <vt:lpstr>What affects sales?</vt:lpstr>
      <vt:lpstr>What affects sales?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board game sell?</dc:title>
  <dc:creator>Ryan Solava</dc:creator>
  <cp:lastModifiedBy>Ryan Solava</cp:lastModifiedBy>
  <cp:revision>6</cp:revision>
  <dcterms:created xsi:type="dcterms:W3CDTF">2021-11-09T23:29:48Z</dcterms:created>
  <dcterms:modified xsi:type="dcterms:W3CDTF">2021-11-10T02:52:24Z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