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4" r:id="rId6"/>
    <p:sldId id="297" r:id="rId7"/>
    <p:sldId id="298" r:id="rId8"/>
    <p:sldId id="299" r:id="rId9"/>
    <p:sldId id="300" r:id="rId10"/>
    <p:sldId id="305" r:id="rId11"/>
    <p:sldId id="301" r:id="rId12"/>
    <p:sldId id="309" r:id="rId13"/>
    <p:sldId id="310" r:id="rId14"/>
    <p:sldId id="302" r:id="rId15"/>
    <p:sldId id="303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E3EA0-011D-463C-9455-BDD6BD7A7DE5}" v="31" dt="2021-12-15T04:05:44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5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Chess.com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User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Ryan Solava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6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23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68058-339A-41FE-8F95-E653537E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4809" y="1067226"/>
            <a:ext cx="6906152" cy="4715655"/>
          </a:xfrm>
          <a:prstGeom prst="rect">
            <a:avLst/>
          </a:prstGeom>
        </p:spPr>
      </p:pic>
      <p:sp>
        <p:nvSpPr>
          <p:cNvPr id="50" name="Rectangle 29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3F9BE-DCC6-41E4-89DD-D5147C6B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/>
              <a:t>Longer sessions</a:t>
            </a:r>
          </a:p>
        </p:txBody>
      </p:sp>
      <p:sp>
        <p:nvSpPr>
          <p:cNvPr id="51" name="Rectangle 31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33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5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7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9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E5A6-68CD-4808-83B5-AA9B47C7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Take 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16DB-EC1F-4F95-BF24-5C282D3B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Rapid</a:t>
            </a:r>
            <a:r>
              <a:rPr lang="en-US" sz="2800" dirty="0"/>
              <a:t> and </a:t>
            </a:r>
            <a:r>
              <a:rPr lang="en-US" sz="2800" b="1" dirty="0"/>
              <a:t>blitz</a:t>
            </a:r>
            <a:r>
              <a:rPr lang="en-US" sz="2800" dirty="0"/>
              <a:t> are most successful</a:t>
            </a:r>
          </a:p>
          <a:p>
            <a:r>
              <a:rPr lang="en-US" sz="2800" dirty="0"/>
              <a:t>Keep </a:t>
            </a:r>
            <a:r>
              <a:rPr lang="en-US" sz="2800" b="1" dirty="0"/>
              <a:t>matchmaking</a:t>
            </a:r>
            <a:r>
              <a:rPr lang="en-US" sz="2800" dirty="0"/>
              <a:t> tight for first game</a:t>
            </a:r>
          </a:p>
          <a:p>
            <a:r>
              <a:rPr lang="en-US" sz="2800" dirty="0"/>
              <a:t>Encourage </a:t>
            </a:r>
            <a:r>
              <a:rPr lang="en-US" sz="2800" b="1" dirty="0"/>
              <a:t>longer play sessions</a:t>
            </a:r>
          </a:p>
        </p:txBody>
      </p:sp>
    </p:spTree>
    <p:extLst>
      <p:ext uri="{BB962C8B-B14F-4D97-AF65-F5344CB8AC3E}">
        <p14:creationId xmlns:p14="http://schemas.microsoft.com/office/powerpoint/2010/main" val="88338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E5A6-68CD-4808-83B5-AA9B47C7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16DB-EC1F-4F95-BF24-5C282D3B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Build predictive model and apply interventions</a:t>
            </a:r>
          </a:p>
          <a:p>
            <a:r>
              <a:rPr lang="en-US" sz="2800" dirty="0"/>
              <a:t>Perform A/B testing to see how effective the interventions are</a:t>
            </a:r>
          </a:p>
          <a:p>
            <a:r>
              <a:rPr lang="en-US" sz="2800" dirty="0"/>
              <a:t>Consider user churn and/or conversion to paid</a:t>
            </a:r>
          </a:p>
        </p:txBody>
      </p:sp>
    </p:spTree>
    <p:extLst>
      <p:ext uri="{BB962C8B-B14F-4D97-AF65-F5344CB8AC3E}">
        <p14:creationId xmlns:p14="http://schemas.microsoft.com/office/powerpoint/2010/main" val="42148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CF8D-104E-4933-B8B2-E19879780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6379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CCAE-5316-4C84-87BB-8BA43794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Influx of new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8775-58AA-412D-BB23-FC10B1C4D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15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6600" dirty="0">
                <a:solidFill>
                  <a:schemeClr val="bg1"/>
                </a:solidFill>
              </a:rPr>
              <a:t>Million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Games played per day</a:t>
            </a: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D06020-2F90-444E-AB70-B4C15455D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25" y="2103438"/>
            <a:ext cx="4664075" cy="3748087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12.6%</a:t>
            </a: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Of new users play regularly</a:t>
            </a:r>
          </a:p>
          <a:p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0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6C8B-209F-40E8-A5A1-B758BE4C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2CD5-CB28-481D-851B-041B46065A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Data:</a:t>
            </a:r>
          </a:p>
          <a:p>
            <a:r>
              <a:rPr lang="en-US" sz="2800" dirty="0"/>
              <a:t>All games from 1000 users over 2 years</a:t>
            </a:r>
          </a:p>
          <a:p>
            <a:r>
              <a:rPr lang="en-US" sz="2800" dirty="0"/>
              <a:t>Color, result, ELO, time controls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04A53-100C-4791-BB99-061B7C15B1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Tools:</a:t>
            </a:r>
          </a:p>
          <a:p>
            <a:r>
              <a:rPr lang="en-US" sz="2800" dirty="0"/>
              <a:t>Excel for analysis</a:t>
            </a:r>
          </a:p>
          <a:p>
            <a:r>
              <a:rPr lang="en-US" sz="2800" dirty="0"/>
              <a:t>Tableau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377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6C8B-209F-40E8-A5A1-B758BE4C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science solution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6563E9-9A3A-408A-8E36-CD8320B58A25}"/>
              </a:ext>
            </a:extLst>
          </p:cNvPr>
          <p:cNvSpPr/>
          <p:nvPr/>
        </p:nvSpPr>
        <p:spPr>
          <a:xfrm>
            <a:off x="1582617" y="2328203"/>
            <a:ext cx="1273126" cy="88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F32A1AC-91B0-4CDC-8C6A-791C9E3BA312}"/>
              </a:ext>
            </a:extLst>
          </p:cNvPr>
          <p:cNvSpPr/>
          <p:nvPr/>
        </p:nvSpPr>
        <p:spPr>
          <a:xfrm>
            <a:off x="3080826" y="2607798"/>
            <a:ext cx="626011" cy="3253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5ADA2A-9DE7-45E8-A4E1-B375B734AC7F}"/>
              </a:ext>
            </a:extLst>
          </p:cNvPr>
          <p:cNvSpPr/>
          <p:nvPr/>
        </p:nvSpPr>
        <p:spPr>
          <a:xfrm>
            <a:off x="3847513" y="2328203"/>
            <a:ext cx="1338775" cy="88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DDB54F-895F-48E1-8855-272877E258D2}"/>
              </a:ext>
            </a:extLst>
          </p:cNvPr>
          <p:cNvSpPr/>
          <p:nvPr/>
        </p:nvSpPr>
        <p:spPr>
          <a:xfrm>
            <a:off x="5261317" y="2607798"/>
            <a:ext cx="626011" cy="3253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971466-0159-4908-B932-713176CCA079}"/>
              </a:ext>
            </a:extLst>
          </p:cNvPr>
          <p:cNvSpPr/>
          <p:nvPr/>
        </p:nvSpPr>
        <p:spPr>
          <a:xfrm>
            <a:off x="5962356" y="2338754"/>
            <a:ext cx="1620130" cy="88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conversion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DA4E14-3AB2-4AEE-85E9-92785AE97000}"/>
              </a:ext>
            </a:extLst>
          </p:cNvPr>
          <p:cNvSpPr/>
          <p:nvPr/>
        </p:nvSpPr>
        <p:spPr>
          <a:xfrm>
            <a:off x="7784123" y="2619228"/>
            <a:ext cx="626011" cy="3253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D345B7-A14F-497B-BD6D-B59A551CE20E}"/>
              </a:ext>
            </a:extLst>
          </p:cNvPr>
          <p:cNvSpPr/>
          <p:nvPr/>
        </p:nvSpPr>
        <p:spPr>
          <a:xfrm>
            <a:off x="8513296" y="2338754"/>
            <a:ext cx="1990579" cy="88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Targeted interventions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F9521-5DBD-4632-BD6A-671C3D19C4EE}"/>
              </a:ext>
            </a:extLst>
          </p:cNvPr>
          <p:cNvSpPr txBox="1"/>
          <p:nvPr/>
        </p:nvSpPr>
        <p:spPr>
          <a:xfrm>
            <a:off x="1425527" y="4142058"/>
            <a:ext cx="10149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By predicting which new users are likely to convert to regular users, we can improve the conversion rate.</a:t>
            </a:r>
          </a:p>
        </p:txBody>
      </p:sp>
    </p:spTree>
    <p:extLst>
      <p:ext uri="{BB962C8B-B14F-4D97-AF65-F5344CB8AC3E}">
        <p14:creationId xmlns:p14="http://schemas.microsoft.com/office/powerpoint/2010/main" val="37439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3F9BE-DCC6-41E4-89DD-D5147C6B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/>
              <a:t>Time control matters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1057A65-EC22-4507-982B-9AA7F8C6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56" y="1168749"/>
            <a:ext cx="5151842" cy="39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9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0615FCF-2CF1-4F40-8808-DC9C828B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1" y="645106"/>
            <a:ext cx="6678267" cy="555989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3F9BE-DCC6-41E4-89DD-D5147C6B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468" y="1559768"/>
            <a:ext cx="3798756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/>
              <a:t>Unbalanced matchmaking hurts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0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15FCF-2CF1-4F40-8808-DC9C828B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58751" y="645106"/>
            <a:ext cx="6678267" cy="555989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3F9BE-DCC6-41E4-89DD-D5147C6B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468" y="1559768"/>
            <a:ext cx="3708894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/>
              <a:t>Unbalanced matchmaking hurts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18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6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23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6368058-339A-41FE-8F95-E653537E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067226"/>
            <a:ext cx="6909386" cy="4715656"/>
          </a:xfrm>
          <a:prstGeom prst="rect">
            <a:avLst/>
          </a:prstGeom>
        </p:spPr>
      </p:pic>
      <p:sp>
        <p:nvSpPr>
          <p:cNvPr id="50" name="Rectangle 29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3F9BE-DCC6-41E4-89DD-D5147C6B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/>
              <a:t>Longer sessions</a:t>
            </a:r>
          </a:p>
        </p:txBody>
      </p:sp>
      <p:sp>
        <p:nvSpPr>
          <p:cNvPr id="51" name="Rectangle 31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33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5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7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85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6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23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68058-339A-41FE-8F95-E653537E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4809" y="1067226"/>
            <a:ext cx="6906152" cy="4715656"/>
          </a:xfrm>
          <a:prstGeom prst="rect">
            <a:avLst/>
          </a:prstGeom>
        </p:spPr>
      </p:pic>
      <p:sp>
        <p:nvSpPr>
          <p:cNvPr id="50" name="Rectangle 29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3F9BE-DCC6-41E4-89DD-D5147C6B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/>
              <a:t>Longer sessions</a:t>
            </a:r>
          </a:p>
        </p:txBody>
      </p:sp>
      <p:sp>
        <p:nvSpPr>
          <p:cNvPr id="51" name="Rectangle 31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33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5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7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697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Monochromatic horizon</Template>
  <TotalTime>78</TotalTime>
  <Words>148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Garamond</vt:lpstr>
      <vt:lpstr>Sagona Book</vt:lpstr>
      <vt:lpstr>Sagona ExtraLight</vt:lpstr>
      <vt:lpstr>SavonVTI</vt:lpstr>
      <vt:lpstr>Chess.com User conversion</vt:lpstr>
      <vt:lpstr>Influx of new users</vt:lpstr>
      <vt:lpstr>Data &amp; Tools</vt:lpstr>
      <vt:lpstr>Data science solution</vt:lpstr>
      <vt:lpstr>Time control matters</vt:lpstr>
      <vt:lpstr>Unbalanced matchmaking hurts</vt:lpstr>
      <vt:lpstr>Unbalanced matchmaking hurts</vt:lpstr>
      <vt:lpstr>Longer sessions</vt:lpstr>
      <vt:lpstr>Longer sessions</vt:lpstr>
      <vt:lpstr>Longer sessions</vt:lpstr>
      <vt:lpstr>Take aways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Chess.com User conversion</dc:title>
  <dc:creator>Ryan Solava</dc:creator>
  <cp:lastModifiedBy>Ryan Solava</cp:lastModifiedBy>
  <cp:revision>2</cp:revision>
  <dcterms:created xsi:type="dcterms:W3CDTF">2021-12-15T02:55:36Z</dcterms:created>
  <dcterms:modified xsi:type="dcterms:W3CDTF">2021-12-15T04:13:54Z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