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EE73-968A-3849-A686-CC0A2103935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280C0-45E2-2848-9069-94158C730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280C0-45E2-2848-9069-94158C730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0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280C0-45E2-2848-9069-94158C730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3D6F-050C-0740-98D7-87BE09B4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63" y="1458410"/>
            <a:ext cx="4305782" cy="2352554"/>
          </a:xfrm>
        </p:spPr>
        <p:txBody>
          <a:bodyPr>
            <a:normAutofit/>
          </a:bodyPr>
          <a:lstStyle/>
          <a:p>
            <a:r>
              <a:rPr lang="en-US" dirty="0"/>
              <a:t>Can someone find me a nice Latte?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3B6C5-2F09-6745-A3D9-3EA2E258A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4224" y="3971607"/>
            <a:ext cx="6801612" cy="1239894"/>
          </a:xfrm>
        </p:spPr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Solava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AED27-562A-3C4C-B90D-30244882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8" t="2308" r="7342" b="-2308"/>
          <a:stretch/>
        </p:blipFill>
        <p:spPr>
          <a:xfrm>
            <a:off x="6179173" y="0"/>
            <a:ext cx="6012827" cy="70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A424-C715-4E4F-9DEE-A78B7731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091F9-5046-7447-BED0-FE94E622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94687" y="2400117"/>
            <a:ext cx="6602626" cy="3697471"/>
          </a:xfrm>
        </p:spPr>
      </p:pic>
    </p:spTree>
    <p:extLst>
      <p:ext uri="{BB962C8B-B14F-4D97-AF65-F5344CB8AC3E}">
        <p14:creationId xmlns:p14="http://schemas.microsoft.com/office/powerpoint/2010/main" val="5328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A95-CE82-954F-B86D-59FD2DB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AF1D-EDCE-1E4E-B8D6-CD6D9740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Customers look for a variety of things from a coffee shop</a:t>
            </a:r>
          </a:p>
          <a:p>
            <a:r>
              <a:rPr lang="en-US" sz="2400" dirty="0"/>
              <a:t>Can use review data to recommend coffee shops</a:t>
            </a:r>
          </a:p>
          <a:p>
            <a:r>
              <a:rPr lang="en-US" sz="2400" dirty="0"/>
              <a:t>Next steps:</a:t>
            </a:r>
          </a:p>
          <a:p>
            <a:pPr lvl="1"/>
            <a:r>
              <a:rPr lang="en-US" sz="2200" dirty="0"/>
              <a:t>Refine the app and add additional functionality</a:t>
            </a:r>
          </a:p>
          <a:p>
            <a:pPr lvl="1"/>
            <a:r>
              <a:rPr lang="en-US" sz="2200" dirty="0"/>
              <a:t>Expand the dataset to other areas</a:t>
            </a:r>
          </a:p>
        </p:txBody>
      </p:sp>
    </p:spTree>
    <p:extLst>
      <p:ext uri="{BB962C8B-B14F-4D97-AF65-F5344CB8AC3E}">
        <p14:creationId xmlns:p14="http://schemas.microsoft.com/office/powerpoint/2010/main" val="374790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a dark coffee on a mug">
            <a:extLst>
              <a:ext uri="{FF2B5EF4-FFF2-40B4-BE49-F238E27FC236}">
                <a16:creationId xmlns:a16="http://schemas.microsoft.com/office/drawing/2014/main" id="{9AAD1707-D946-497B-8592-9B35F1D44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0" b="1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6EA95-CE82-954F-B86D-59FD2DB0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87" y="2606040"/>
            <a:ext cx="6143625" cy="1645920"/>
          </a:xfrm>
          <a:solidFill>
            <a:schemeClr val="bg1">
              <a:alpha val="74959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Thank You!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160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3012-B209-7C45-8984-60900129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Coffee Shop Recommendations</a:t>
            </a:r>
          </a:p>
        </p:txBody>
      </p:sp>
      <p:pic>
        <p:nvPicPr>
          <p:cNvPr id="6" name="Picture 4" descr="Person holding coffee">
            <a:extLst>
              <a:ext uri="{FF2B5EF4-FFF2-40B4-BE49-F238E27FC236}">
                <a16:creationId xmlns:a16="http://schemas.microsoft.com/office/drawing/2014/main" id="{C836B37D-D3D4-45DF-94FC-E33E94F1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0" r="2996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AA79-5136-D74E-98E9-72C5C745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sz="2400" b="1" dirty="0"/>
              <a:t>Goal: </a:t>
            </a:r>
            <a:r>
              <a:rPr lang="en-US" sz="2400" dirty="0"/>
              <a:t>Find coffee shops that suit a customer’s needs</a:t>
            </a:r>
          </a:p>
          <a:p>
            <a:r>
              <a:rPr lang="en-US" sz="2400" dirty="0"/>
              <a:t>Coffee shops in Austin, TX</a:t>
            </a:r>
          </a:p>
          <a:p>
            <a:pPr lvl="1"/>
            <a:r>
              <a:rPr lang="en-US" sz="2400" dirty="0"/>
              <a:t>Personally, likely to travel there soon</a:t>
            </a:r>
          </a:p>
          <a:p>
            <a:pPr lvl="1"/>
            <a:r>
              <a:rPr lang="en-US" sz="2400" dirty="0"/>
              <a:t>Unfamiliar to me</a:t>
            </a:r>
          </a:p>
          <a:p>
            <a:pPr lvl="1"/>
            <a:r>
              <a:rPr lang="en-US" sz="2400" dirty="0"/>
              <a:t>Addicted to caffeine</a:t>
            </a:r>
          </a:p>
        </p:txBody>
      </p:sp>
    </p:spTree>
    <p:extLst>
      <p:ext uri="{BB962C8B-B14F-4D97-AF65-F5344CB8AC3E}">
        <p14:creationId xmlns:p14="http://schemas.microsoft.com/office/powerpoint/2010/main" val="11817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0F34-A477-7942-BB03-BC5E609B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14D6-A132-A94A-A894-F16A7159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sz="2400" dirty="0"/>
              <a:t>~7,600 reviews of coffee shops in Austin, TX</a:t>
            </a:r>
          </a:p>
          <a:p>
            <a:r>
              <a:rPr lang="en-US" sz="2400" dirty="0"/>
              <a:t>From Yelp</a:t>
            </a:r>
          </a:p>
          <a:p>
            <a:r>
              <a:rPr lang="en-US" sz="2400" dirty="0"/>
              <a:t>Considered at the sentence level</a:t>
            </a:r>
          </a:p>
          <a:p>
            <a:pPr lvl="1"/>
            <a:r>
              <a:rPr lang="en-US" sz="2400" dirty="0"/>
              <a:t>Gives ~58,000 documents</a:t>
            </a:r>
          </a:p>
        </p:txBody>
      </p:sp>
      <p:pic>
        <p:nvPicPr>
          <p:cNvPr id="5" name="Picture 4" descr="Cups of coffee">
            <a:extLst>
              <a:ext uri="{FF2B5EF4-FFF2-40B4-BE49-F238E27FC236}">
                <a16:creationId xmlns:a16="http://schemas.microsoft.com/office/drawing/2014/main" id="{19748EA7-8FD4-424B-81A9-F590883F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76" r="31892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06B3-7C8B-1445-B336-16C25E41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986C-2B50-6248-AC8C-393D9BBC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Python, Pandas, and </a:t>
            </a:r>
            <a:r>
              <a:rPr lang="en-US" sz="2400" b="1" dirty="0" err="1"/>
              <a:t>Numpy</a:t>
            </a:r>
            <a:r>
              <a:rPr lang="en-US" sz="2400" b="1" dirty="0"/>
              <a:t> </a:t>
            </a:r>
            <a:r>
              <a:rPr lang="en-US" sz="2400" dirty="0"/>
              <a:t>for standard data science tools</a:t>
            </a:r>
          </a:p>
          <a:p>
            <a:r>
              <a:rPr lang="en-US" sz="2400" dirty="0" err="1"/>
              <a:t>Sklearn’s</a:t>
            </a:r>
            <a:r>
              <a:rPr lang="en-US" sz="2400" dirty="0"/>
              <a:t> </a:t>
            </a:r>
            <a:r>
              <a:rPr lang="en-US" sz="2400" b="1" dirty="0" err="1"/>
              <a:t>CountVectorizer</a:t>
            </a:r>
            <a:r>
              <a:rPr lang="en-US" sz="2400" dirty="0"/>
              <a:t> and </a:t>
            </a:r>
            <a:r>
              <a:rPr lang="en-US" sz="2400" b="1" dirty="0"/>
              <a:t>TFIDF</a:t>
            </a:r>
          </a:p>
          <a:p>
            <a:r>
              <a:rPr lang="en-US" sz="2400" dirty="0"/>
              <a:t>Matrix decomposition algorithms – </a:t>
            </a:r>
            <a:r>
              <a:rPr lang="en-US" sz="2400" b="1" dirty="0"/>
              <a:t>LSA, NMF, LDA</a:t>
            </a:r>
          </a:p>
          <a:p>
            <a:r>
              <a:rPr lang="en-US" sz="2400" b="1" dirty="0" err="1"/>
              <a:t>spaCy</a:t>
            </a:r>
            <a:r>
              <a:rPr lang="en-US" sz="2400" dirty="0"/>
              <a:t> for lemmatization</a:t>
            </a:r>
          </a:p>
          <a:p>
            <a:r>
              <a:rPr lang="en-US" sz="2400" b="1" dirty="0"/>
              <a:t>VADER</a:t>
            </a:r>
            <a:r>
              <a:rPr lang="en-US" sz="2400" dirty="0"/>
              <a:t> for sentiment analysis</a:t>
            </a:r>
          </a:p>
          <a:p>
            <a:r>
              <a:rPr lang="en-US" sz="2400" b="1" dirty="0"/>
              <a:t>NLTK</a:t>
            </a:r>
            <a:r>
              <a:rPr lang="en-US" sz="2400" dirty="0"/>
              <a:t> for stemming and tokenizing</a:t>
            </a:r>
          </a:p>
          <a:p>
            <a:r>
              <a:rPr lang="en-US" sz="2400" b="1" dirty="0" err="1"/>
              <a:t>Streamlit</a:t>
            </a:r>
            <a:r>
              <a:rPr lang="en-US" sz="2400" dirty="0"/>
              <a:t> to create the web app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2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4CAB-4772-0F47-B9DF-9DD37353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6" y="2834639"/>
            <a:ext cx="4483990" cy="1188720"/>
          </a:xfrm>
        </p:spPr>
        <p:txBody>
          <a:bodyPr/>
          <a:lstStyle/>
          <a:p>
            <a:r>
              <a:rPr lang="en-US" dirty="0"/>
              <a:t>What do Reviewers care about?</a:t>
            </a:r>
          </a:p>
        </p:txBody>
      </p:sp>
      <p:pic>
        <p:nvPicPr>
          <p:cNvPr id="7" name="Content Placeholder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4468A8A-93B7-F947-B286-6714D6E3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25" y="-620714"/>
            <a:ext cx="8099425" cy="8099425"/>
          </a:xfrm>
        </p:spPr>
      </p:pic>
    </p:spTree>
    <p:extLst>
      <p:ext uri="{BB962C8B-B14F-4D97-AF65-F5344CB8AC3E}">
        <p14:creationId xmlns:p14="http://schemas.microsoft.com/office/powerpoint/2010/main" val="20580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4CAB-4772-0F47-B9DF-9DD37353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dirty="0"/>
              <a:t>Topic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FC8DF-C419-4681-8D13-2EB832706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1" r="3677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47EB-565C-6349-BBA0-DC7ED3AB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2322576"/>
            <a:ext cx="6140438" cy="40965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Tried many options</a:t>
            </a:r>
          </a:p>
          <a:p>
            <a:r>
              <a:rPr lang="en-US" sz="2400" dirty="0"/>
              <a:t>Best results with</a:t>
            </a:r>
          </a:p>
          <a:p>
            <a:pPr lvl="1"/>
            <a:r>
              <a:rPr lang="en-US" sz="2200" dirty="0" err="1"/>
              <a:t>CountVectorizer</a:t>
            </a:r>
            <a:endParaRPr lang="en-US" sz="2200" dirty="0"/>
          </a:p>
          <a:p>
            <a:pPr lvl="1"/>
            <a:r>
              <a:rPr lang="en-US" sz="2200" dirty="0"/>
              <a:t>LDA</a:t>
            </a:r>
          </a:p>
          <a:p>
            <a:pPr lvl="1"/>
            <a:r>
              <a:rPr lang="en-US" sz="2200" dirty="0"/>
              <a:t>1 and 2-grams</a:t>
            </a:r>
          </a:p>
          <a:p>
            <a:pPr lvl="1"/>
            <a:r>
              <a:rPr lang="en-US" sz="2200" dirty="0"/>
              <a:t>Lemmatization</a:t>
            </a:r>
          </a:p>
          <a:p>
            <a:pPr lvl="1"/>
            <a:r>
              <a:rPr lang="en-US" sz="2200" dirty="0"/>
              <a:t>5 documents minimum</a:t>
            </a:r>
          </a:p>
          <a:p>
            <a:pPr lvl="1"/>
            <a:r>
              <a:rPr lang="en-US" sz="2200" dirty="0"/>
              <a:t>90% maximum</a:t>
            </a:r>
          </a:p>
          <a:p>
            <a:pPr lvl="1"/>
            <a:r>
              <a:rPr lang="en-US" sz="2200" dirty="0"/>
              <a:t>12 topics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08EE-0829-DC43-9A0F-AFBAF0C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1486EC-6D65-E144-87CA-0402BA12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87403"/>
              </p:ext>
            </p:extLst>
          </p:nvPr>
        </p:nvGraphicFramePr>
        <p:xfrm>
          <a:off x="2230438" y="2638425"/>
          <a:ext cx="7731124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6606324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297689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dirty="0"/>
                        <a:t>Outdoor Seating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7.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6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 Coffee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8. Wait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Music and atmosphere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9. Ice cream and baked goods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5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Work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10. General praise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Latte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11. Location in the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3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6.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12. Other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5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3C92-193E-C249-B118-CC25FCB6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DECF5-20A7-5247-A4D7-E38815E5A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40"/>
          <a:stretch/>
        </p:blipFill>
        <p:spPr>
          <a:xfrm>
            <a:off x="269764" y="2391156"/>
            <a:ext cx="5179314" cy="3877056"/>
          </a:xfrm>
          <a:prstGeom prst="rect">
            <a:avLst/>
          </a:prstGeom>
        </p:spPr>
      </p:pic>
      <p:pic>
        <p:nvPicPr>
          <p:cNvPr id="9" name="Picture 8" descr="A picture containing text, person, indoor, cluttered&#10;&#10;Description automatically generated">
            <a:extLst>
              <a:ext uri="{FF2B5EF4-FFF2-40B4-BE49-F238E27FC236}">
                <a16:creationId xmlns:a16="http://schemas.microsoft.com/office/drawing/2014/main" id="{99192D5C-A65F-594E-AE20-B66556D85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7" b="9830"/>
          <a:stretch/>
        </p:blipFill>
        <p:spPr>
          <a:xfrm>
            <a:off x="6396952" y="2391156"/>
            <a:ext cx="5525284" cy="3877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458DF-CB27-194D-A82C-D3A0CA5BAE70}"/>
              </a:ext>
            </a:extLst>
          </p:cNvPr>
          <p:cNvSpPr txBox="1"/>
          <p:nvPr/>
        </p:nvSpPr>
        <p:spPr>
          <a:xfrm>
            <a:off x="1916275" y="5708642"/>
            <a:ext cx="1641314" cy="369332"/>
          </a:xfrm>
          <a:prstGeom prst="rect">
            <a:avLst/>
          </a:prstGeom>
          <a:solidFill>
            <a:schemeClr val="bg1">
              <a:lumMod val="95000"/>
              <a:alpha val="6982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Halcyon 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EA7CD-F4E6-5841-9036-466D08642FCC}"/>
              </a:ext>
            </a:extLst>
          </p:cNvPr>
          <p:cNvSpPr txBox="1"/>
          <p:nvPr/>
        </p:nvSpPr>
        <p:spPr>
          <a:xfrm>
            <a:off x="7852288" y="5708642"/>
            <a:ext cx="2614611" cy="369332"/>
          </a:xfrm>
          <a:prstGeom prst="rect">
            <a:avLst/>
          </a:prstGeom>
          <a:solidFill>
            <a:schemeClr val="bg1">
              <a:lumMod val="95000"/>
              <a:alpha val="6982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Hideout Coffeehouse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187A634-B636-3348-ADA5-9423451ED6F3}"/>
              </a:ext>
            </a:extLst>
          </p:cNvPr>
          <p:cNvSpPr/>
          <p:nvPr/>
        </p:nvSpPr>
        <p:spPr>
          <a:xfrm>
            <a:off x="5638800" y="3961639"/>
            <a:ext cx="667664" cy="7429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A424-C715-4E4F-9DEE-A78B7731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4091F9-5046-7447-BED0-FE94E622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94" y="2400117"/>
            <a:ext cx="7473612" cy="3697471"/>
          </a:xfrm>
        </p:spPr>
      </p:pic>
    </p:spTree>
    <p:extLst>
      <p:ext uri="{BB962C8B-B14F-4D97-AF65-F5344CB8AC3E}">
        <p14:creationId xmlns:p14="http://schemas.microsoft.com/office/powerpoint/2010/main" val="6004752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90</TotalTime>
  <Words>244</Words>
  <Application>Microsoft Macintosh PowerPoint</Application>
  <PresentationFormat>Widescreen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Can someone find me a nice Latte?</vt:lpstr>
      <vt:lpstr>Coffee Shop Recommendations</vt:lpstr>
      <vt:lpstr>Data Sources</vt:lpstr>
      <vt:lpstr>Tools</vt:lpstr>
      <vt:lpstr>What do Reviewers care about?</vt:lpstr>
      <vt:lpstr>Topic Generation</vt:lpstr>
      <vt:lpstr>Topics</vt:lpstr>
      <vt:lpstr>Recommender</vt:lpstr>
      <vt:lpstr>Recommender</vt:lpstr>
      <vt:lpstr>Recommender</vt:lpstr>
      <vt:lpstr>Conclusions &amp; Next Steps 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someone find me a nice Latte?</dc:title>
  <dc:creator>Ryan Solava</dc:creator>
  <cp:lastModifiedBy>Ryan Solava</cp:lastModifiedBy>
  <cp:revision>3</cp:revision>
  <dcterms:created xsi:type="dcterms:W3CDTF">2022-02-23T02:26:35Z</dcterms:created>
  <dcterms:modified xsi:type="dcterms:W3CDTF">2022-02-23T03:56:50Z</dcterms:modified>
</cp:coreProperties>
</file>