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0" d="100"/>
          <a:sy n="100" d="100"/>
        </p:scale>
        <p:origin x="10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www.kaggle.com/datasets/varpit94/amazon-stock-data"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datasets/varpit94/amazon-stock-data"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6DFD73-9315-4DEA-A7D8-74BCD746FE9F}"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03C86AE-44C6-4997-BBAB-A5DA34FDEA3E}">
      <dgm:prSet/>
      <dgm:spPr/>
      <dgm:t>
        <a:bodyPr/>
        <a:lstStyle/>
        <a:p>
          <a:r>
            <a:rPr lang="en-US"/>
            <a:t>Data source: </a:t>
          </a:r>
          <a:r>
            <a:rPr lang="en-US">
              <a:hlinkClick xmlns:r="http://schemas.openxmlformats.org/officeDocument/2006/relationships" r:id="rId1"/>
            </a:rPr>
            <a:t>Amazon Stock Data | Kaggle</a:t>
          </a:r>
          <a:endParaRPr lang="en-US"/>
        </a:p>
      </dgm:t>
    </dgm:pt>
    <dgm:pt modelId="{0F26DF08-FA8C-4E08-9586-EB5E8D91EB88}" type="parTrans" cxnId="{1CAC19B4-88AC-4DF9-BF28-9AE1E1D9F489}">
      <dgm:prSet/>
      <dgm:spPr/>
      <dgm:t>
        <a:bodyPr/>
        <a:lstStyle/>
        <a:p>
          <a:endParaRPr lang="en-US"/>
        </a:p>
      </dgm:t>
    </dgm:pt>
    <dgm:pt modelId="{4773BAD0-20B8-478A-B6D7-C9EC955CFCDB}" type="sibTrans" cxnId="{1CAC19B4-88AC-4DF9-BF28-9AE1E1D9F489}">
      <dgm:prSet/>
      <dgm:spPr/>
      <dgm:t>
        <a:bodyPr/>
        <a:lstStyle/>
        <a:p>
          <a:endParaRPr lang="en-US"/>
        </a:p>
      </dgm:t>
    </dgm:pt>
    <dgm:pt modelId="{EAD40B4B-6A3D-4C3E-BBC5-9B29E794D803}">
      <dgm:prSet/>
      <dgm:spPr/>
      <dgm:t>
        <a:bodyPr/>
        <a:lstStyle/>
        <a:p>
          <a:r>
            <a:rPr lang="en-US"/>
            <a:t>Open = Price from the first transaction of a trading day </a:t>
          </a:r>
        </a:p>
      </dgm:t>
    </dgm:pt>
    <dgm:pt modelId="{629B8908-1E0D-4253-B114-CA2CEB0DBAE5}" type="parTrans" cxnId="{100D7E20-E2F6-49AC-B8F9-AB7716993935}">
      <dgm:prSet/>
      <dgm:spPr/>
      <dgm:t>
        <a:bodyPr/>
        <a:lstStyle/>
        <a:p>
          <a:endParaRPr lang="en-US"/>
        </a:p>
      </dgm:t>
    </dgm:pt>
    <dgm:pt modelId="{2478C5B9-A4AA-4055-9D3E-21FE822EE3C4}" type="sibTrans" cxnId="{100D7E20-E2F6-49AC-B8F9-AB7716993935}">
      <dgm:prSet/>
      <dgm:spPr/>
      <dgm:t>
        <a:bodyPr/>
        <a:lstStyle/>
        <a:p>
          <a:endParaRPr lang="en-US"/>
        </a:p>
      </dgm:t>
    </dgm:pt>
    <dgm:pt modelId="{B8436769-70D2-47E6-9A80-8DE1859C6D37}">
      <dgm:prSet/>
      <dgm:spPr/>
      <dgm:t>
        <a:bodyPr/>
        <a:lstStyle/>
        <a:p>
          <a:r>
            <a:rPr lang="en-US"/>
            <a:t>High = Maximum price in a trading day </a:t>
          </a:r>
        </a:p>
      </dgm:t>
    </dgm:pt>
    <dgm:pt modelId="{4382B304-9C81-4CAF-9098-2AEFDDA33327}" type="parTrans" cxnId="{CA47B636-391A-4E97-AFD7-2CFBAFBF5B3D}">
      <dgm:prSet/>
      <dgm:spPr/>
      <dgm:t>
        <a:bodyPr/>
        <a:lstStyle/>
        <a:p>
          <a:endParaRPr lang="en-US"/>
        </a:p>
      </dgm:t>
    </dgm:pt>
    <dgm:pt modelId="{1161C221-21F0-415F-A948-766ACD513CE1}" type="sibTrans" cxnId="{CA47B636-391A-4E97-AFD7-2CFBAFBF5B3D}">
      <dgm:prSet/>
      <dgm:spPr/>
      <dgm:t>
        <a:bodyPr/>
        <a:lstStyle/>
        <a:p>
          <a:endParaRPr lang="en-US"/>
        </a:p>
      </dgm:t>
    </dgm:pt>
    <dgm:pt modelId="{25BF03B5-6A03-4AEF-9767-11615027B06C}">
      <dgm:prSet/>
      <dgm:spPr/>
      <dgm:t>
        <a:bodyPr/>
        <a:lstStyle/>
        <a:p>
          <a:r>
            <a:rPr lang="en-US"/>
            <a:t>Low = Minimum price in a trading day </a:t>
          </a:r>
        </a:p>
      </dgm:t>
    </dgm:pt>
    <dgm:pt modelId="{619B92A6-9297-4F11-AE85-A93714548E4A}" type="parTrans" cxnId="{C3DEF8FE-2223-418C-8810-81530D5600BD}">
      <dgm:prSet/>
      <dgm:spPr/>
      <dgm:t>
        <a:bodyPr/>
        <a:lstStyle/>
        <a:p>
          <a:endParaRPr lang="en-US"/>
        </a:p>
      </dgm:t>
    </dgm:pt>
    <dgm:pt modelId="{88C19F76-B887-4491-A78F-F5CAE023BC15}" type="sibTrans" cxnId="{C3DEF8FE-2223-418C-8810-81530D5600BD}">
      <dgm:prSet/>
      <dgm:spPr/>
      <dgm:t>
        <a:bodyPr/>
        <a:lstStyle/>
        <a:p>
          <a:endParaRPr lang="en-US"/>
        </a:p>
      </dgm:t>
    </dgm:pt>
    <dgm:pt modelId="{078BEEF3-D768-404F-B86C-6EBE3DBEF493}">
      <dgm:prSet/>
      <dgm:spPr/>
      <dgm:t>
        <a:bodyPr/>
        <a:lstStyle/>
        <a:p>
          <a:r>
            <a:rPr lang="en-US"/>
            <a:t>Close = Price from the last transaction of a trading day </a:t>
          </a:r>
        </a:p>
      </dgm:t>
    </dgm:pt>
    <dgm:pt modelId="{29A5F73D-AD06-467F-92A6-10D1645A1E8C}" type="parTrans" cxnId="{BD77F2B3-5E5D-411C-BFBE-ACB794F83AC4}">
      <dgm:prSet/>
      <dgm:spPr/>
      <dgm:t>
        <a:bodyPr/>
        <a:lstStyle/>
        <a:p>
          <a:endParaRPr lang="en-US"/>
        </a:p>
      </dgm:t>
    </dgm:pt>
    <dgm:pt modelId="{8053B16A-6F08-4609-8CC4-716C22DD1AB1}" type="sibTrans" cxnId="{BD77F2B3-5E5D-411C-BFBE-ACB794F83AC4}">
      <dgm:prSet/>
      <dgm:spPr/>
      <dgm:t>
        <a:bodyPr/>
        <a:lstStyle/>
        <a:p>
          <a:endParaRPr lang="en-US"/>
        </a:p>
      </dgm:t>
    </dgm:pt>
    <dgm:pt modelId="{7F8F2C05-DFEB-4544-BE7A-1FE51E1F9F9F}">
      <dgm:prSet/>
      <dgm:spPr/>
      <dgm:t>
        <a:bodyPr/>
        <a:lstStyle/>
        <a:p>
          <a:r>
            <a:rPr lang="en-US"/>
            <a:t>Adj Close = Closing price adjusted to reflect the value after accounting for any corporate actions </a:t>
          </a:r>
        </a:p>
      </dgm:t>
    </dgm:pt>
    <dgm:pt modelId="{9236FCBA-52D3-41EF-A98A-F0D4037BBB8C}" type="parTrans" cxnId="{B09114CA-25FD-4D78-A902-548CD5BE1558}">
      <dgm:prSet/>
      <dgm:spPr/>
      <dgm:t>
        <a:bodyPr/>
        <a:lstStyle/>
        <a:p>
          <a:endParaRPr lang="en-US"/>
        </a:p>
      </dgm:t>
    </dgm:pt>
    <dgm:pt modelId="{B6FB326F-BF66-4E61-9E01-A17F76B09F56}" type="sibTrans" cxnId="{B09114CA-25FD-4D78-A902-548CD5BE1558}">
      <dgm:prSet/>
      <dgm:spPr/>
      <dgm:t>
        <a:bodyPr/>
        <a:lstStyle/>
        <a:p>
          <a:endParaRPr lang="en-US"/>
        </a:p>
      </dgm:t>
    </dgm:pt>
    <dgm:pt modelId="{6045B0B1-9DE5-4B43-9518-66B3D44A548B}">
      <dgm:prSet/>
      <dgm:spPr/>
      <dgm:t>
        <a:bodyPr/>
        <a:lstStyle/>
        <a:p>
          <a:r>
            <a:rPr lang="en-US"/>
            <a:t>Volume = Number of units traded in a day </a:t>
          </a:r>
        </a:p>
      </dgm:t>
    </dgm:pt>
    <dgm:pt modelId="{85CC5CB1-9AE0-44A2-AC5A-86A7F8B95A0F}" type="parTrans" cxnId="{86607029-9045-4608-AC10-E23D5B128010}">
      <dgm:prSet/>
      <dgm:spPr/>
      <dgm:t>
        <a:bodyPr/>
        <a:lstStyle/>
        <a:p>
          <a:endParaRPr lang="en-US"/>
        </a:p>
      </dgm:t>
    </dgm:pt>
    <dgm:pt modelId="{D77BF1B8-F521-435B-BCEB-0D8791C9D2D8}" type="sibTrans" cxnId="{86607029-9045-4608-AC10-E23D5B128010}">
      <dgm:prSet/>
      <dgm:spPr/>
      <dgm:t>
        <a:bodyPr/>
        <a:lstStyle/>
        <a:p>
          <a:endParaRPr lang="en-US"/>
        </a:p>
      </dgm:t>
    </dgm:pt>
    <dgm:pt modelId="{0A7B0D4A-80F3-4AE0-8765-4C3DC23F2895}" type="pres">
      <dgm:prSet presAssocID="{086DFD73-9315-4DEA-A7D8-74BCD746FE9F}" presName="diagram" presStyleCnt="0">
        <dgm:presLayoutVars>
          <dgm:dir/>
          <dgm:resizeHandles val="exact"/>
        </dgm:presLayoutVars>
      </dgm:prSet>
      <dgm:spPr/>
    </dgm:pt>
    <dgm:pt modelId="{39B6EB7B-4756-4938-862B-BC6B6417A188}" type="pres">
      <dgm:prSet presAssocID="{B03C86AE-44C6-4997-BBAB-A5DA34FDEA3E}" presName="node" presStyleLbl="node1" presStyleIdx="0" presStyleCnt="7">
        <dgm:presLayoutVars>
          <dgm:bulletEnabled val="1"/>
        </dgm:presLayoutVars>
      </dgm:prSet>
      <dgm:spPr/>
    </dgm:pt>
    <dgm:pt modelId="{01B2F53A-AC88-49EB-9BB9-ED7CA912BCB1}" type="pres">
      <dgm:prSet presAssocID="{4773BAD0-20B8-478A-B6D7-C9EC955CFCDB}" presName="sibTrans" presStyleCnt="0"/>
      <dgm:spPr/>
    </dgm:pt>
    <dgm:pt modelId="{71B06671-3EED-4A16-8212-510B6ACB79D6}" type="pres">
      <dgm:prSet presAssocID="{EAD40B4B-6A3D-4C3E-BBC5-9B29E794D803}" presName="node" presStyleLbl="node1" presStyleIdx="1" presStyleCnt="7">
        <dgm:presLayoutVars>
          <dgm:bulletEnabled val="1"/>
        </dgm:presLayoutVars>
      </dgm:prSet>
      <dgm:spPr/>
    </dgm:pt>
    <dgm:pt modelId="{229F2ABE-DCFC-40CE-B5DC-2F7CBAE91DEC}" type="pres">
      <dgm:prSet presAssocID="{2478C5B9-A4AA-4055-9D3E-21FE822EE3C4}" presName="sibTrans" presStyleCnt="0"/>
      <dgm:spPr/>
    </dgm:pt>
    <dgm:pt modelId="{16303962-E789-4227-A5DD-613F6573AF97}" type="pres">
      <dgm:prSet presAssocID="{B8436769-70D2-47E6-9A80-8DE1859C6D37}" presName="node" presStyleLbl="node1" presStyleIdx="2" presStyleCnt="7">
        <dgm:presLayoutVars>
          <dgm:bulletEnabled val="1"/>
        </dgm:presLayoutVars>
      </dgm:prSet>
      <dgm:spPr/>
    </dgm:pt>
    <dgm:pt modelId="{90A556EF-7AAC-4A13-8F89-29F243333636}" type="pres">
      <dgm:prSet presAssocID="{1161C221-21F0-415F-A948-766ACD513CE1}" presName="sibTrans" presStyleCnt="0"/>
      <dgm:spPr/>
    </dgm:pt>
    <dgm:pt modelId="{F20B7FD2-A827-4C34-8F5F-D9E893772D8F}" type="pres">
      <dgm:prSet presAssocID="{25BF03B5-6A03-4AEF-9767-11615027B06C}" presName="node" presStyleLbl="node1" presStyleIdx="3" presStyleCnt="7">
        <dgm:presLayoutVars>
          <dgm:bulletEnabled val="1"/>
        </dgm:presLayoutVars>
      </dgm:prSet>
      <dgm:spPr/>
    </dgm:pt>
    <dgm:pt modelId="{FAA3039C-8BF0-4015-A17A-1B92E8E2E0E9}" type="pres">
      <dgm:prSet presAssocID="{88C19F76-B887-4491-A78F-F5CAE023BC15}" presName="sibTrans" presStyleCnt="0"/>
      <dgm:spPr/>
    </dgm:pt>
    <dgm:pt modelId="{2A0705E4-7C65-404B-871E-3BBFF348D1E9}" type="pres">
      <dgm:prSet presAssocID="{078BEEF3-D768-404F-B86C-6EBE3DBEF493}" presName="node" presStyleLbl="node1" presStyleIdx="4" presStyleCnt="7">
        <dgm:presLayoutVars>
          <dgm:bulletEnabled val="1"/>
        </dgm:presLayoutVars>
      </dgm:prSet>
      <dgm:spPr/>
    </dgm:pt>
    <dgm:pt modelId="{366D525D-3D36-42DD-8397-48B1373F34E2}" type="pres">
      <dgm:prSet presAssocID="{8053B16A-6F08-4609-8CC4-716C22DD1AB1}" presName="sibTrans" presStyleCnt="0"/>
      <dgm:spPr/>
    </dgm:pt>
    <dgm:pt modelId="{CDE7FC2D-89A4-4E77-B583-3209755A38EE}" type="pres">
      <dgm:prSet presAssocID="{7F8F2C05-DFEB-4544-BE7A-1FE51E1F9F9F}" presName="node" presStyleLbl="node1" presStyleIdx="5" presStyleCnt="7">
        <dgm:presLayoutVars>
          <dgm:bulletEnabled val="1"/>
        </dgm:presLayoutVars>
      </dgm:prSet>
      <dgm:spPr/>
    </dgm:pt>
    <dgm:pt modelId="{F1BAC9F0-BADE-4E1F-8095-0EC76AA67F92}" type="pres">
      <dgm:prSet presAssocID="{B6FB326F-BF66-4E61-9E01-A17F76B09F56}" presName="sibTrans" presStyleCnt="0"/>
      <dgm:spPr/>
    </dgm:pt>
    <dgm:pt modelId="{D7A55CE4-7BAD-4922-B6B9-79F3BB851957}" type="pres">
      <dgm:prSet presAssocID="{6045B0B1-9DE5-4B43-9518-66B3D44A548B}" presName="node" presStyleLbl="node1" presStyleIdx="6" presStyleCnt="7">
        <dgm:presLayoutVars>
          <dgm:bulletEnabled val="1"/>
        </dgm:presLayoutVars>
      </dgm:prSet>
      <dgm:spPr/>
    </dgm:pt>
  </dgm:ptLst>
  <dgm:cxnLst>
    <dgm:cxn modelId="{100D7E20-E2F6-49AC-B8F9-AB7716993935}" srcId="{086DFD73-9315-4DEA-A7D8-74BCD746FE9F}" destId="{EAD40B4B-6A3D-4C3E-BBC5-9B29E794D803}" srcOrd="1" destOrd="0" parTransId="{629B8908-1E0D-4253-B114-CA2CEB0DBAE5}" sibTransId="{2478C5B9-A4AA-4055-9D3E-21FE822EE3C4}"/>
    <dgm:cxn modelId="{86607029-9045-4608-AC10-E23D5B128010}" srcId="{086DFD73-9315-4DEA-A7D8-74BCD746FE9F}" destId="{6045B0B1-9DE5-4B43-9518-66B3D44A548B}" srcOrd="6" destOrd="0" parTransId="{85CC5CB1-9AE0-44A2-AC5A-86A7F8B95A0F}" sibTransId="{D77BF1B8-F521-435B-BCEB-0D8791C9D2D8}"/>
    <dgm:cxn modelId="{CA47B636-391A-4E97-AFD7-2CFBAFBF5B3D}" srcId="{086DFD73-9315-4DEA-A7D8-74BCD746FE9F}" destId="{B8436769-70D2-47E6-9A80-8DE1859C6D37}" srcOrd="2" destOrd="0" parTransId="{4382B304-9C81-4CAF-9098-2AEFDDA33327}" sibTransId="{1161C221-21F0-415F-A948-766ACD513CE1}"/>
    <dgm:cxn modelId="{A59F8E3D-5088-4252-A668-3AC06F08C739}" type="presOf" srcId="{7F8F2C05-DFEB-4544-BE7A-1FE51E1F9F9F}" destId="{CDE7FC2D-89A4-4E77-B583-3209755A38EE}" srcOrd="0" destOrd="0" presId="urn:microsoft.com/office/officeart/2005/8/layout/default"/>
    <dgm:cxn modelId="{16C6E23F-8E93-485B-8566-0C189CADEF73}" type="presOf" srcId="{B03C86AE-44C6-4997-BBAB-A5DA34FDEA3E}" destId="{39B6EB7B-4756-4938-862B-BC6B6417A188}" srcOrd="0" destOrd="0" presId="urn:microsoft.com/office/officeart/2005/8/layout/default"/>
    <dgm:cxn modelId="{52E2485B-1990-40F0-8F31-AE2D2FF1693F}" type="presOf" srcId="{086DFD73-9315-4DEA-A7D8-74BCD746FE9F}" destId="{0A7B0D4A-80F3-4AE0-8765-4C3DC23F2895}" srcOrd="0" destOrd="0" presId="urn:microsoft.com/office/officeart/2005/8/layout/default"/>
    <dgm:cxn modelId="{D406256F-4FFD-4318-9379-7EC85B11CFD7}" type="presOf" srcId="{25BF03B5-6A03-4AEF-9767-11615027B06C}" destId="{F20B7FD2-A827-4C34-8F5F-D9E893772D8F}" srcOrd="0" destOrd="0" presId="urn:microsoft.com/office/officeart/2005/8/layout/default"/>
    <dgm:cxn modelId="{05095C6F-F44F-44E6-A88F-40DD4830E837}" type="presOf" srcId="{B8436769-70D2-47E6-9A80-8DE1859C6D37}" destId="{16303962-E789-4227-A5DD-613F6573AF97}" srcOrd="0" destOrd="0" presId="urn:microsoft.com/office/officeart/2005/8/layout/default"/>
    <dgm:cxn modelId="{85A82BA5-A1F1-400A-A23B-61EFFADA0493}" type="presOf" srcId="{6045B0B1-9DE5-4B43-9518-66B3D44A548B}" destId="{D7A55CE4-7BAD-4922-B6B9-79F3BB851957}" srcOrd="0" destOrd="0" presId="urn:microsoft.com/office/officeart/2005/8/layout/default"/>
    <dgm:cxn modelId="{BD77F2B3-5E5D-411C-BFBE-ACB794F83AC4}" srcId="{086DFD73-9315-4DEA-A7D8-74BCD746FE9F}" destId="{078BEEF3-D768-404F-B86C-6EBE3DBEF493}" srcOrd="4" destOrd="0" parTransId="{29A5F73D-AD06-467F-92A6-10D1645A1E8C}" sibTransId="{8053B16A-6F08-4609-8CC4-716C22DD1AB1}"/>
    <dgm:cxn modelId="{1CAC19B4-88AC-4DF9-BF28-9AE1E1D9F489}" srcId="{086DFD73-9315-4DEA-A7D8-74BCD746FE9F}" destId="{B03C86AE-44C6-4997-BBAB-A5DA34FDEA3E}" srcOrd="0" destOrd="0" parTransId="{0F26DF08-FA8C-4E08-9586-EB5E8D91EB88}" sibTransId="{4773BAD0-20B8-478A-B6D7-C9EC955CFCDB}"/>
    <dgm:cxn modelId="{EF25E3B7-541A-410E-B2A4-1F4037F3D96B}" type="presOf" srcId="{078BEEF3-D768-404F-B86C-6EBE3DBEF493}" destId="{2A0705E4-7C65-404B-871E-3BBFF348D1E9}" srcOrd="0" destOrd="0" presId="urn:microsoft.com/office/officeart/2005/8/layout/default"/>
    <dgm:cxn modelId="{B09114CA-25FD-4D78-A902-548CD5BE1558}" srcId="{086DFD73-9315-4DEA-A7D8-74BCD746FE9F}" destId="{7F8F2C05-DFEB-4544-BE7A-1FE51E1F9F9F}" srcOrd="5" destOrd="0" parTransId="{9236FCBA-52D3-41EF-A98A-F0D4037BBB8C}" sibTransId="{B6FB326F-BF66-4E61-9E01-A17F76B09F56}"/>
    <dgm:cxn modelId="{83E234FB-40D1-44B0-8311-E319FF0B8CDE}" type="presOf" srcId="{EAD40B4B-6A3D-4C3E-BBC5-9B29E794D803}" destId="{71B06671-3EED-4A16-8212-510B6ACB79D6}" srcOrd="0" destOrd="0" presId="urn:microsoft.com/office/officeart/2005/8/layout/default"/>
    <dgm:cxn modelId="{C3DEF8FE-2223-418C-8810-81530D5600BD}" srcId="{086DFD73-9315-4DEA-A7D8-74BCD746FE9F}" destId="{25BF03B5-6A03-4AEF-9767-11615027B06C}" srcOrd="3" destOrd="0" parTransId="{619B92A6-9297-4F11-AE85-A93714548E4A}" sibTransId="{88C19F76-B887-4491-A78F-F5CAE023BC15}"/>
    <dgm:cxn modelId="{4483194E-715C-4876-B2EB-D11B075E982D}" type="presParOf" srcId="{0A7B0D4A-80F3-4AE0-8765-4C3DC23F2895}" destId="{39B6EB7B-4756-4938-862B-BC6B6417A188}" srcOrd="0" destOrd="0" presId="urn:microsoft.com/office/officeart/2005/8/layout/default"/>
    <dgm:cxn modelId="{D5C3400D-E3C3-4CB9-9BE2-AB9A1F110A76}" type="presParOf" srcId="{0A7B0D4A-80F3-4AE0-8765-4C3DC23F2895}" destId="{01B2F53A-AC88-49EB-9BB9-ED7CA912BCB1}" srcOrd="1" destOrd="0" presId="urn:microsoft.com/office/officeart/2005/8/layout/default"/>
    <dgm:cxn modelId="{C22964BB-DDD2-4497-9FBF-C85E6DAC8A5F}" type="presParOf" srcId="{0A7B0D4A-80F3-4AE0-8765-4C3DC23F2895}" destId="{71B06671-3EED-4A16-8212-510B6ACB79D6}" srcOrd="2" destOrd="0" presId="urn:microsoft.com/office/officeart/2005/8/layout/default"/>
    <dgm:cxn modelId="{CD0E9683-C579-404A-AA88-0BC4078CF6E7}" type="presParOf" srcId="{0A7B0D4A-80F3-4AE0-8765-4C3DC23F2895}" destId="{229F2ABE-DCFC-40CE-B5DC-2F7CBAE91DEC}" srcOrd="3" destOrd="0" presId="urn:microsoft.com/office/officeart/2005/8/layout/default"/>
    <dgm:cxn modelId="{8ED24093-048F-4B5B-B5A0-93C8307C0A3C}" type="presParOf" srcId="{0A7B0D4A-80F3-4AE0-8765-4C3DC23F2895}" destId="{16303962-E789-4227-A5DD-613F6573AF97}" srcOrd="4" destOrd="0" presId="urn:microsoft.com/office/officeart/2005/8/layout/default"/>
    <dgm:cxn modelId="{88717D6E-D65A-4CB3-8A0C-E65550835B25}" type="presParOf" srcId="{0A7B0D4A-80F3-4AE0-8765-4C3DC23F2895}" destId="{90A556EF-7AAC-4A13-8F89-29F243333636}" srcOrd="5" destOrd="0" presId="urn:microsoft.com/office/officeart/2005/8/layout/default"/>
    <dgm:cxn modelId="{E2B16D3F-55EB-4206-ABA6-326C84F7508C}" type="presParOf" srcId="{0A7B0D4A-80F3-4AE0-8765-4C3DC23F2895}" destId="{F20B7FD2-A827-4C34-8F5F-D9E893772D8F}" srcOrd="6" destOrd="0" presId="urn:microsoft.com/office/officeart/2005/8/layout/default"/>
    <dgm:cxn modelId="{07AEF939-AA94-4972-AF6B-C79AE02998BB}" type="presParOf" srcId="{0A7B0D4A-80F3-4AE0-8765-4C3DC23F2895}" destId="{FAA3039C-8BF0-4015-A17A-1B92E8E2E0E9}" srcOrd="7" destOrd="0" presId="urn:microsoft.com/office/officeart/2005/8/layout/default"/>
    <dgm:cxn modelId="{6F4DF4F4-55AE-446A-B9A1-DF3CF81BF933}" type="presParOf" srcId="{0A7B0D4A-80F3-4AE0-8765-4C3DC23F2895}" destId="{2A0705E4-7C65-404B-871E-3BBFF348D1E9}" srcOrd="8" destOrd="0" presId="urn:microsoft.com/office/officeart/2005/8/layout/default"/>
    <dgm:cxn modelId="{517E7679-C4E6-4881-8A86-AB5D6484685D}" type="presParOf" srcId="{0A7B0D4A-80F3-4AE0-8765-4C3DC23F2895}" destId="{366D525D-3D36-42DD-8397-48B1373F34E2}" srcOrd="9" destOrd="0" presId="urn:microsoft.com/office/officeart/2005/8/layout/default"/>
    <dgm:cxn modelId="{CF6355E1-FF0F-437A-8C01-386DE6C014A4}" type="presParOf" srcId="{0A7B0D4A-80F3-4AE0-8765-4C3DC23F2895}" destId="{CDE7FC2D-89A4-4E77-B583-3209755A38EE}" srcOrd="10" destOrd="0" presId="urn:microsoft.com/office/officeart/2005/8/layout/default"/>
    <dgm:cxn modelId="{B52D042D-DDC4-46EA-AABA-B823AEE94F9B}" type="presParOf" srcId="{0A7B0D4A-80F3-4AE0-8765-4C3DC23F2895}" destId="{F1BAC9F0-BADE-4E1F-8095-0EC76AA67F92}" srcOrd="11" destOrd="0" presId="urn:microsoft.com/office/officeart/2005/8/layout/default"/>
    <dgm:cxn modelId="{7E8BFAD3-A777-4895-926A-5AD0D9346770}" type="presParOf" srcId="{0A7B0D4A-80F3-4AE0-8765-4C3DC23F2895}" destId="{D7A55CE4-7BAD-4922-B6B9-79F3BB85195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5B836B-8DA3-46AE-9446-042A942D51D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5506C75-A37B-464D-8F59-4A6E3AF49512}">
      <dgm:prSet/>
      <dgm:spPr/>
      <dgm:t>
        <a:bodyPr/>
        <a:lstStyle/>
        <a:p>
          <a:r>
            <a:rPr lang="en-US"/>
            <a:t>While the MSE, RSME and MAE are relatively high, we have very good R2 score. With a score of approximately 92.566% , we can interpret this to mean that 92.566% of the variance in explained by our RNN. </a:t>
          </a:r>
        </a:p>
      </dgm:t>
    </dgm:pt>
    <dgm:pt modelId="{BCAE7E0E-A546-4F25-859B-CB38F734A36A}" type="parTrans" cxnId="{6AC98B8F-DFD8-485D-A6DF-E095C8FDB5EF}">
      <dgm:prSet/>
      <dgm:spPr/>
      <dgm:t>
        <a:bodyPr/>
        <a:lstStyle/>
        <a:p>
          <a:endParaRPr lang="en-US"/>
        </a:p>
      </dgm:t>
    </dgm:pt>
    <dgm:pt modelId="{59FE1390-62F7-495F-9A45-6889860B467A}" type="sibTrans" cxnId="{6AC98B8F-DFD8-485D-A6DF-E095C8FDB5EF}">
      <dgm:prSet/>
      <dgm:spPr/>
      <dgm:t>
        <a:bodyPr/>
        <a:lstStyle/>
        <a:p>
          <a:endParaRPr lang="en-US"/>
        </a:p>
      </dgm:t>
    </dgm:pt>
    <dgm:pt modelId="{94B3B102-EA7C-4B99-9BA3-E8C07433D878}">
      <dgm:prSet/>
      <dgm:spPr/>
      <dgm:t>
        <a:bodyPr/>
        <a:lstStyle/>
        <a:p>
          <a:r>
            <a:rPr lang="en-US"/>
            <a:t>As data sets become more and more readily available, it may prove to be beneficial to conduct this analysis again in the future on different time series data sets and see how well the model performs. </a:t>
          </a:r>
        </a:p>
      </dgm:t>
    </dgm:pt>
    <dgm:pt modelId="{7641CB53-4C5D-418C-8EF7-E061C3A2EA00}" type="parTrans" cxnId="{A4DC79A4-9B4E-4895-AB7F-2297A0483384}">
      <dgm:prSet/>
      <dgm:spPr/>
      <dgm:t>
        <a:bodyPr/>
        <a:lstStyle/>
        <a:p>
          <a:endParaRPr lang="en-US"/>
        </a:p>
      </dgm:t>
    </dgm:pt>
    <dgm:pt modelId="{102B8184-FB15-4192-B50D-7962275D5C60}" type="sibTrans" cxnId="{A4DC79A4-9B4E-4895-AB7F-2297A0483384}">
      <dgm:prSet/>
      <dgm:spPr/>
      <dgm:t>
        <a:bodyPr/>
        <a:lstStyle/>
        <a:p>
          <a:endParaRPr lang="en-US"/>
        </a:p>
      </dgm:t>
    </dgm:pt>
    <dgm:pt modelId="{E0C5A1E4-0C54-457C-99EC-A2C717BE3A30}">
      <dgm:prSet/>
      <dgm:spPr/>
      <dgm:t>
        <a:bodyPr/>
        <a:lstStyle/>
        <a:p>
          <a:r>
            <a:rPr lang="en-US"/>
            <a:t>It may also be helpful to build different models with different parameters to determine which one performs best on a given data set.</a:t>
          </a:r>
        </a:p>
      </dgm:t>
    </dgm:pt>
    <dgm:pt modelId="{B8C18850-4F62-4E59-A279-62A89F31C64E}" type="parTrans" cxnId="{E08229D7-038F-4A0B-9B48-A62CA2FE9411}">
      <dgm:prSet/>
      <dgm:spPr/>
      <dgm:t>
        <a:bodyPr/>
        <a:lstStyle/>
        <a:p>
          <a:endParaRPr lang="en-US"/>
        </a:p>
      </dgm:t>
    </dgm:pt>
    <dgm:pt modelId="{EDB657FE-DED4-4B58-A496-C8119B1AC819}" type="sibTrans" cxnId="{E08229D7-038F-4A0B-9B48-A62CA2FE9411}">
      <dgm:prSet/>
      <dgm:spPr/>
      <dgm:t>
        <a:bodyPr/>
        <a:lstStyle/>
        <a:p>
          <a:endParaRPr lang="en-US"/>
        </a:p>
      </dgm:t>
    </dgm:pt>
    <dgm:pt modelId="{BB278B53-FF43-48C2-9978-DD6A1454732C}" type="pres">
      <dgm:prSet presAssocID="{0D5B836B-8DA3-46AE-9446-042A942D51D0}" presName="linear" presStyleCnt="0">
        <dgm:presLayoutVars>
          <dgm:animLvl val="lvl"/>
          <dgm:resizeHandles val="exact"/>
        </dgm:presLayoutVars>
      </dgm:prSet>
      <dgm:spPr/>
    </dgm:pt>
    <dgm:pt modelId="{4EEB57D2-8169-49D7-8245-D081F82916D0}" type="pres">
      <dgm:prSet presAssocID="{15506C75-A37B-464D-8F59-4A6E3AF49512}" presName="parentText" presStyleLbl="node1" presStyleIdx="0" presStyleCnt="3">
        <dgm:presLayoutVars>
          <dgm:chMax val="0"/>
          <dgm:bulletEnabled val="1"/>
        </dgm:presLayoutVars>
      </dgm:prSet>
      <dgm:spPr/>
    </dgm:pt>
    <dgm:pt modelId="{D2E831C1-8B87-40FA-8F06-7CB0001FAFF1}" type="pres">
      <dgm:prSet presAssocID="{59FE1390-62F7-495F-9A45-6889860B467A}" presName="spacer" presStyleCnt="0"/>
      <dgm:spPr/>
    </dgm:pt>
    <dgm:pt modelId="{4E2E873E-8BE8-4C06-8ED0-A8FFAD594D43}" type="pres">
      <dgm:prSet presAssocID="{94B3B102-EA7C-4B99-9BA3-E8C07433D878}" presName="parentText" presStyleLbl="node1" presStyleIdx="1" presStyleCnt="3">
        <dgm:presLayoutVars>
          <dgm:chMax val="0"/>
          <dgm:bulletEnabled val="1"/>
        </dgm:presLayoutVars>
      </dgm:prSet>
      <dgm:spPr/>
    </dgm:pt>
    <dgm:pt modelId="{C198295A-8AEA-40A4-BB0A-869C01CEED7F}" type="pres">
      <dgm:prSet presAssocID="{102B8184-FB15-4192-B50D-7962275D5C60}" presName="spacer" presStyleCnt="0"/>
      <dgm:spPr/>
    </dgm:pt>
    <dgm:pt modelId="{38852EA9-9B1F-465B-A73A-4BBDC0BE86E6}" type="pres">
      <dgm:prSet presAssocID="{E0C5A1E4-0C54-457C-99EC-A2C717BE3A30}" presName="parentText" presStyleLbl="node1" presStyleIdx="2" presStyleCnt="3">
        <dgm:presLayoutVars>
          <dgm:chMax val="0"/>
          <dgm:bulletEnabled val="1"/>
        </dgm:presLayoutVars>
      </dgm:prSet>
      <dgm:spPr/>
    </dgm:pt>
  </dgm:ptLst>
  <dgm:cxnLst>
    <dgm:cxn modelId="{1FFF2F28-9AC9-44B2-B2E5-52AC5DAEA289}" type="presOf" srcId="{94B3B102-EA7C-4B99-9BA3-E8C07433D878}" destId="{4E2E873E-8BE8-4C06-8ED0-A8FFAD594D43}" srcOrd="0" destOrd="0" presId="urn:microsoft.com/office/officeart/2005/8/layout/vList2"/>
    <dgm:cxn modelId="{95870D68-AB44-4808-835D-635CE794B3C1}" type="presOf" srcId="{15506C75-A37B-464D-8F59-4A6E3AF49512}" destId="{4EEB57D2-8169-49D7-8245-D081F82916D0}" srcOrd="0" destOrd="0" presId="urn:microsoft.com/office/officeart/2005/8/layout/vList2"/>
    <dgm:cxn modelId="{D0316151-DBF1-4C31-B861-3464882099D5}" type="presOf" srcId="{E0C5A1E4-0C54-457C-99EC-A2C717BE3A30}" destId="{38852EA9-9B1F-465B-A73A-4BBDC0BE86E6}" srcOrd="0" destOrd="0" presId="urn:microsoft.com/office/officeart/2005/8/layout/vList2"/>
    <dgm:cxn modelId="{A784C984-38A5-425A-92F1-049FEBA19DB6}" type="presOf" srcId="{0D5B836B-8DA3-46AE-9446-042A942D51D0}" destId="{BB278B53-FF43-48C2-9978-DD6A1454732C}" srcOrd="0" destOrd="0" presId="urn:microsoft.com/office/officeart/2005/8/layout/vList2"/>
    <dgm:cxn modelId="{6AC98B8F-DFD8-485D-A6DF-E095C8FDB5EF}" srcId="{0D5B836B-8DA3-46AE-9446-042A942D51D0}" destId="{15506C75-A37B-464D-8F59-4A6E3AF49512}" srcOrd="0" destOrd="0" parTransId="{BCAE7E0E-A546-4F25-859B-CB38F734A36A}" sibTransId="{59FE1390-62F7-495F-9A45-6889860B467A}"/>
    <dgm:cxn modelId="{A4DC79A4-9B4E-4895-AB7F-2297A0483384}" srcId="{0D5B836B-8DA3-46AE-9446-042A942D51D0}" destId="{94B3B102-EA7C-4B99-9BA3-E8C07433D878}" srcOrd="1" destOrd="0" parTransId="{7641CB53-4C5D-418C-8EF7-E061C3A2EA00}" sibTransId="{102B8184-FB15-4192-B50D-7962275D5C60}"/>
    <dgm:cxn modelId="{E08229D7-038F-4A0B-9B48-A62CA2FE9411}" srcId="{0D5B836B-8DA3-46AE-9446-042A942D51D0}" destId="{E0C5A1E4-0C54-457C-99EC-A2C717BE3A30}" srcOrd="2" destOrd="0" parTransId="{B8C18850-4F62-4E59-A279-62A89F31C64E}" sibTransId="{EDB657FE-DED4-4B58-A496-C8119B1AC819}"/>
    <dgm:cxn modelId="{798C9D41-8721-4240-8DAA-7E8B3BDC370E}" type="presParOf" srcId="{BB278B53-FF43-48C2-9978-DD6A1454732C}" destId="{4EEB57D2-8169-49D7-8245-D081F82916D0}" srcOrd="0" destOrd="0" presId="urn:microsoft.com/office/officeart/2005/8/layout/vList2"/>
    <dgm:cxn modelId="{2613817E-5102-4052-8F40-24F9DF7AC17A}" type="presParOf" srcId="{BB278B53-FF43-48C2-9978-DD6A1454732C}" destId="{D2E831C1-8B87-40FA-8F06-7CB0001FAFF1}" srcOrd="1" destOrd="0" presId="urn:microsoft.com/office/officeart/2005/8/layout/vList2"/>
    <dgm:cxn modelId="{CE9655FB-29E3-4605-B9BD-36E15847081E}" type="presParOf" srcId="{BB278B53-FF43-48C2-9978-DD6A1454732C}" destId="{4E2E873E-8BE8-4C06-8ED0-A8FFAD594D43}" srcOrd="2" destOrd="0" presId="urn:microsoft.com/office/officeart/2005/8/layout/vList2"/>
    <dgm:cxn modelId="{06040BB1-A968-484C-A373-D827507560CB}" type="presParOf" srcId="{BB278B53-FF43-48C2-9978-DD6A1454732C}" destId="{C198295A-8AEA-40A4-BB0A-869C01CEED7F}" srcOrd="3" destOrd="0" presId="urn:microsoft.com/office/officeart/2005/8/layout/vList2"/>
    <dgm:cxn modelId="{9F2A67D5-859E-4F98-8FE8-934047DDB679}" type="presParOf" srcId="{BB278B53-FF43-48C2-9978-DD6A1454732C}" destId="{38852EA9-9B1F-465B-A73A-4BBDC0BE86E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6EB7B-4756-4938-862B-BC6B6417A188}">
      <dsp:nvSpPr>
        <dsp:cNvPr id="0" name=""/>
        <dsp:cNvSpPr/>
      </dsp:nvSpPr>
      <dsp:spPr>
        <a:xfrm>
          <a:off x="2902" y="284025"/>
          <a:ext cx="2302371" cy="13814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 source: </a:t>
          </a:r>
          <a:r>
            <a:rPr lang="en-US" sz="1600" kern="1200">
              <a:hlinkClick xmlns:r="http://schemas.openxmlformats.org/officeDocument/2006/relationships" r:id="rId1"/>
            </a:rPr>
            <a:t>Amazon Stock Data | Kaggle</a:t>
          </a:r>
          <a:endParaRPr lang="en-US" sz="1600" kern="1200"/>
        </a:p>
      </dsp:txBody>
      <dsp:txXfrm>
        <a:off x="2902" y="284025"/>
        <a:ext cx="2302371" cy="1381422"/>
      </dsp:txXfrm>
    </dsp:sp>
    <dsp:sp modelId="{71B06671-3EED-4A16-8212-510B6ACB79D6}">
      <dsp:nvSpPr>
        <dsp:cNvPr id="0" name=""/>
        <dsp:cNvSpPr/>
      </dsp:nvSpPr>
      <dsp:spPr>
        <a:xfrm>
          <a:off x="2535510" y="284025"/>
          <a:ext cx="2302371" cy="138142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Open = Price from the first transaction of a trading day </a:t>
          </a:r>
        </a:p>
      </dsp:txBody>
      <dsp:txXfrm>
        <a:off x="2535510" y="284025"/>
        <a:ext cx="2302371" cy="1381422"/>
      </dsp:txXfrm>
    </dsp:sp>
    <dsp:sp modelId="{16303962-E789-4227-A5DD-613F6573AF97}">
      <dsp:nvSpPr>
        <dsp:cNvPr id="0" name=""/>
        <dsp:cNvSpPr/>
      </dsp:nvSpPr>
      <dsp:spPr>
        <a:xfrm>
          <a:off x="5068118" y="284025"/>
          <a:ext cx="2302371" cy="138142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High = Maximum price in a trading day </a:t>
          </a:r>
        </a:p>
      </dsp:txBody>
      <dsp:txXfrm>
        <a:off x="5068118" y="284025"/>
        <a:ext cx="2302371" cy="1381422"/>
      </dsp:txXfrm>
    </dsp:sp>
    <dsp:sp modelId="{F20B7FD2-A827-4C34-8F5F-D9E893772D8F}">
      <dsp:nvSpPr>
        <dsp:cNvPr id="0" name=""/>
        <dsp:cNvSpPr/>
      </dsp:nvSpPr>
      <dsp:spPr>
        <a:xfrm>
          <a:off x="7600726" y="284025"/>
          <a:ext cx="2302371" cy="13814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Low = Minimum price in a trading day </a:t>
          </a:r>
        </a:p>
      </dsp:txBody>
      <dsp:txXfrm>
        <a:off x="7600726" y="284025"/>
        <a:ext cx="2302371" cy="1381422"/>
      </dsp:txXfrm>
    </dsp:sp>
    <dsp:sp modelId="{2A0705E4-7C65-404B-871E-3BBFF348D1E9}">
      <dsp:nvSpPr>
        <dsp:cNvPr id="0" name=""/>
        <dsp:cNvSpPr/>
      </dsp:nvSpPr>
      <dsp:spPr>
        <a:xfrm>
          <a:off x="1269206" y="1895685"/>
          <a:ext cx="2302371" cy="138142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Close = Price from the last transaction of a trading day </a:t>
          </a:r>
        </a:p>
      </dsp:txBody>
      <dsp:txXfrm>
        <a:off x="1269206" y="1895685"/>
        <a:ext cx="2302371" cy="1381422"/>
      </dsp:txXfrm>
    </dsp:sp>
    <dsp:sp modelId="{CDE7FC2D-89A4-4E77-B583-3209755A38EE}">
      <dsp:nvSpPr>
        <dsp:cNvPr id="0" name=""/>
        <dsp:cNvSpPr/>
      </dsp:nvSpPr>
      <dsp:spPr>
        <a:xfrm>
          <a:off x="3801814" y="1895685"/>
          <a:ext cx="2302371" cy="13814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Adj Close = Closing price adjusted to reflect the value after accounting for any corporate actions </a:t>
          </a:r>
        </a:p>
      </dsp:txBody>
      <dsp:txXfrm>
        <a:off x="3801814" y="1895685"/>
        <a:ext cx="2302371" cy="1381422"/>
      </dsp:txXfrm>
    </dsp:sp>
    <dsp:sp modelId="{D7A55CE4-7BAD-4922-B6B9-79F3BB851957}">
      <dsp:nvSpPr>
        <dsp:cNvPr id="0" name=""/>
        <dsp:cNvSpPr/>
      </dsp:nvSpPr>
      <dsp:spPr>
        <a:xfrm>
          <a:off x="6334422" y="1895685"/>
          <a:ext cx="2302371" cy="138142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Volume = Number of units traded in a day </a:t>
          </a:r>
        </a:p>
      </dsp:txBody>
      <dsp:txXfrm>
        <a:off x="6334422" y="1895685"/>
        <a:ext cx="2302371" cy="13814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B57D2-8169-49D7-8245-D081F82916D0}">
      <dsp:nvSpPr>
        <dsp:cNvPr id="0" name=""/>
        <dsp:cNvSpPr/>
      </dsp:nvSpPr>
      <dsp:spPr>
        <a:xfrm>
          <a:off x="0" y="34584"/>
          <a:ext cx="5102662" cy="1497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While the MSE, RSME and MAE are relatively high, we have very good R2 score. With a score of approximately 92.566% , we can interpret this to mean that 92.566% of the variance in explained by our RNN. </a:t>
          </a:r>
        </a:p>
      </dsp:txBody>
      <dsp:txXfrm>
        <a:off x="73107" y="107691"/>
        <a:ext cx="4956448" cy="1351386"/>
      </dsp:txXfrm>
    </dsp:sp>
    <dsp:sp modelId="{4E2E873E-8BE8-4C06-8ED0-A8FFAD594D43}">
      <dsp:nvSpPr>
        <dsp:cNvPr id="0" name=""/>
        <dsp:cNvSpPr/>
      </dsp:nvSpPr>
      <dsp:spPr>
        <a:xfrm>
          <a:off x="0" y="1578265"/>
          <a:ext cx="5102662" cy="1497600"/>
        </a:xfrm>
        <a:prstGeom prst="roundRect">
          <a:avLst/>
        </a:prstGeom>
        <a:solidFill>
          <a:schemeClr val="accent2">
            <a:hueOff val="-747478"/>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As data sets become more and more readily available, it may prove to be beneficial to conduct this analysis again in the future on different time series data sets and see how well the model performs. </a:t>
          </a:r>
        </a:p>
      </dsp:txBody>
      <dsp:txXfrm>
        <a:off x="73107" y="1651372"/>
        <a:ext cx="4956448" cy="1351386"/>
      </dsp:txXfrm>
    </dsp:sp>
    <dsp:sp modelId="{38852EA9-9B1F-465B-A73A-4BBDC0BE86E6}">
      <dsp:nvSpPr>
        <dsp:cNvPr id="0" name=""/>
        <dsp:cNvSpPr/>
      </dsp:nvSpPr>
      <dsp:spPr>
        <a:xfrm>
          <a:off x="0" y="3121945"/>
          <a:ext cx="5102662" cy="1497600"/>
        </a:xfrm>
        <a:prstGeom prst="roundRect">
          <a:avLst/>
        </a:prstGeom>
        <a:solidFill>
          <a:schemeClr val="accent2">
            <a:hueOff val="-1494955"/>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may also be helpful to build different models with different parameters to determine which one performs best on a given data set.</a:t>
          </a:r>
        </a:p>
      </dsp:txBody>
      <dsp:txXfrm>
        <a:off x="73107" y="3195052"/>
        <a:ext cx="4956448" cy="135138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93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5280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2018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2848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5891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5577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2270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9653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322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4421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60070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5/1/2023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301659376"/>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4CA7B-A189-4C92-A5BB-3C17FEB3D416}"/>
              </a:ext>
            </a:extLst>
          </p:cNvPr>
          <p:cNvSpPr>
            <a:spLocks noGrp="1"/>
          </p:cNvSpPr>
          <p:nvPr>
            <p:ph type="ctrTitle"/>
          </p:nvPr>
        </p:nvSpPr>
        <p:spPr>
          <a:xfrm>
            <a:off x="1143000" y="1181101"/>
            <a:ext cx="5202381" cy="1998517"/>
          </a:xfrm>
        </p:spPr>
        <p:txBody>
          <a:bodyPr>
            <a:normAutofit/>
          </a:bodyPr>
          <a:lstStyle/>
          <a:p>
            <a:pPr>
              <a:lnSpc>
                <a:spcPct val="90000"/>
              </a:lnSpc>
            </a:pPr>
            <a:r>
              <a:rPr lang="en-US" sz="3400" dirty="0"/>
              <a:t>Amazon Stock Price Analysis and Prediction using Machine Learning</a:t>
            </a:r>
          </a:p>
        </p:txBody>
      </p:sp>
      <p:sp>
        <p:nvSpPr>
          <p:cNvPr id="3" name="Subtitle 2">
            <a:extLst>
              <a:ext uri="{FF2B5EF4-FFF2-40B4-BE49-F238E27FC236}">
                <a16:creationId xmlns:a16="http://schemas.microsoft.com/office/drawing/2014/main" id="{CC018535-F963-81D0-4A85-ED084E9CC7F1}"/>
              </a:ext>
            </a:extLst>
          </p:cNvPr>
          <p:cNvSpPr>
            <a:spLocks noGrp="1"/>
          </p:cNvSpPr>
          <p:nvPr>
            <p:ph type="subTitle" idx="1"/>
          </p:nvPr>
        </p:nvSpPr>
        <p:spPr>
          <a:xfrm>
            <a:off x="1143001" y="4010061"/>
            <a:ext cx="2597190" cy="1814946"/>
          </a:xfrm>
        </p:spPr>
        <p:txBody>
          <a:bodyPr anchor="b">
            <a:normAutofit/>
          </a:bodyPr>
          <a:lstStyle/>
          <a:p>
            <a:r>
              <a:rPr lang="en-US" dirty="0"/>
              <a:t>April 2023</a:t>
            </a:r>
          </a:p>
        </p:txBody>
      </p:sp>
      <p:pic>
        <p:nvPicPr>
          <p:cNvPr id="4" name="Picture 3">
            <a:extLst>
              <a:ext uri="{FF2B5EF4-FFF2-40B4-BE49-F238E27FC236}">
                <a16:creationId xmlns:a16="http://schemas.microsoft.com/office/drawing/2014/main" id="{307DE3BA-9A11-1F87-4F2F-7A6AC0E212C2}"/>
              </a:ext>
            </a:extLst>
          </p:cNvPr>
          <p:cNvPicPr>
            <a:picLocks noChangeAspect="1"/>
          </p:cNvPicPr>
          <p:nvPr/>
        </p:nvPicPr>
        <p:blipFill rotWithShape="1">
          <a:blip r:embed="rId2"/>
          <a:srcRect l="14917" r="15773"/>
          <a:stretch/>
        </p:blipFill>
        <p:spPr>
          <a:xfrm>
            <a:off x="2685473"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80947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AE62E-D7F3-5540-2C23-26A1EC349DA6}"/>
              </a:ext>
            </a:extLst>
          </p:cNvPr>
          <p:cNvSpPr>
            <a:spLocks noGrp="1"/>
          </p:cNvSpPr>
          <p:nvPr>
            <p:ph type="title"/>
          </p:nvPr>
        </p:nvSpPr>
        <p:spPr>
          <a:xfrm>
            <a:off x="1143000" y="872937"/>
            <a:ext cx="8862060" cy="1360898"/>
          </a:xfrm>
        </p:spPr>
        <p:txBody>
          <a:bodyPr>
            <a:normAutofit/>
          </a:bodyPr>
          <a:lstStyle/>
          <a:p>
            <a:r>
              <a:rPr lang="en-US" dirty="0"/>
              <a:t>RNNs and Sequential Data</a:t>
            </a:r>
          </a:p>
        </p:txBody>
      </p:sp>
      <p:sp>
        <p:nvSpPr>
          <p:cNvPr id="3" name="Content Placeholder 2">
            <a:extLst>
              <a:ext uri="{FF2B5EF4-FFF2-40B4-BE49-F238E27FC236}">
                <a16:creationId xmlns:a16="http://schemas.microsoft.com/office/drawing/2014/main" id="{E7066C1B-E9AB-2399-8453-761A0E13D052}"/>
              </a:ext>
            </a:extLst>
          </p:cNvPr>
          <p:cNvSpPr>
            <a:spLocks noGrp="1"/>
          </p:cNvSpPr>
          <p:nvPr>
            <p:ph idx="1"/>
          </p:nvPr>
        </p:nvSpPr>
        <p:spPr>
          <a:xfrm>
            <a:off x="1142999" y="2332029"/>
            <a:ext cx="6972301" cy="3524486"/>
          </a:xfrm>
        </p:spPr>
        <p:txBody>
          <a:bodyPr>
            <a:normAutofit/>
          </a:bodyPr>
          <a:lstStyle/>
          <a:p>
            <a:r>
              <a:rPr lang="en-US" dirty="0"/>
              <a:t>What makes sequences unique, is that elements in a sequence appear in a certain order and are not independent of each other.</a:t>
            </a:r>
          </a:p>
          <a:p>
            <a:r>
              <a:rPr lang="en-US" dirty="0"/>
              <a:t>typical machine learning algorithms for supervised learning assume that the input data is IID.</a:t>
            </a:r>
          </a:p>
          <a:p>
            <a:r>
              <a:rPr lang="en-US" dirty="0"/>
              <a:t>This assumption is not valid anymore when we deal with sequences-by definition, order matters</a:t>
            </a:r>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775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8000-208B-E39E-6E04-AA080D6B03DA}"/>
              </a:ext>
            </a:extLst>
          </p:cNvPr>
          <p:cNvSpPr>
            <a:spLocks noGrp="1"/>
          </p:cNvSpPr>
          <p:nvPr>
            <p:ph type="title"/>
          </p:nvPr>
        </p:nvSpPr>
        <p:spPr/>
        <p:txBody>
          <a:bodyPr/>
          <a:lstStyle/>
          <a:p>
            <a:r>
              <a:rPr lang="en-US" dirty="0"/>
              <a:t>Representing Sequences</a:t>
            </a:r>
          </a:p>
        </p:txBody>
      </p:sp>
      <p:pic>
        <p:nvPicPr>
          <p:cNvPr id="5" name="Content Placeholder 4" descr="Diagram&#10;&#10;Description automatically generated with low confidence">
            <a:extLst>
              <a:ext uri="{FF2B5EF4-FFF2-40B4-BE49-F238E27FC236}">
                <a16:creationId xmlns:a16="http://schemas.microsoft.com/office/drawing/2014/main" id="{1A554FEC-4867-C342-FD0F-074AFCAA4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8887" y="2634456"/>
            <a:ext cx="7134225" cy="2962275"/>
          </a:xfrm>
        </p:spPr>
      </p:pic>
    </p:spTree>
    <p:extLst>
      <p:ext uri="{BB962C8B-B14F-4D97-AF65-F5344CB8AC3E}">
        <p14:creationId xmlns:p14="http://schemas.microsoft.com/office/powerpoint/2010/main" val="416577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8792-114A-DA1C-DC9B-9709494A3406}"/>
              </a:ext>
            </a:extLst>
          </p:cNvPr>
          <p:cNvSpPr>
            <a:spLocks noGrp="1"/>
          </p:cNvSpPr>
          <p:nvPr>
            <p:ph type="title"/>
          </p:nvPr>
        </p:nvSpPr>
        <p:spPr/>
        <p:txBody>
          <a:bodyPr/>
          <a:lstStyle/>
          <a:p>
            <a:r>
              <a:rPr lang="en-US" dirty="0"/>
              <a:t>Different Categories of Sequential Modeling </a:t>
            </a:r>
          </a:p>
        </p:txBody>
      </p:sp>
      <p:pic>
        <p:nvPicPr>
          <p:cNvPr id="5" name="Content Placeholder 4" descr="Diagram">
            <a:extLst>
              <a:ext uri="{FF2B5EF4-FFF2-40B4-BE49-F238E27FC236}">
                <a16:creationId xmlns:a16="http://schemas.microsoft.com/office/drawing/2014/main" id="{E7326ABA-0990-7BA6-F034-6B5845E276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918" y="2332038"/>
            <a:ext cx="6056163" cy="3567112"/>
          </a:xfrm>
        </p:spPr>
      </p:pic>
    </p:spTree>
    <p:extLst>
      <p:ext uri="{BB962C8B-B14F-4D97-AF65-F5344CB8AC3E}">
        <p14:creationId xmlns:p14="http://schemas.microsoft.com/office/powerpoint/2010/main" val="2133049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03BB-2FBF-5A48-DCB3-0EF1F47DE488}"/>
              </a:ext>
            </a:extLst>
          </p:cNvPr>
          <p:cNvSpPr>
            <a:spLocks noGrp="1"/>
          </p:cNvSpPr>
          <p:nvPr>
            <p:ph type="title"/>
          </p:nvPr>
        </p:nvSpPr>
        <p:spPr/>
        <p:txBody>
          <a:bodyPr/>
          <a:lstStyle/>
          <a:p>
            <a:r>
              <a:rPr lang="en-US" dirty="0"/>
              <a:t>Challenges and Solutions</a:t>
            </a:r>
          </a:p>
        </p:txBody>
      </p:sp>
      <p:sp>
        <p:nvSpPr>
          <p:cNvPr id="3" name="Content Placeholder 2">
            <a:extLst>
              <a:ext uri="{FF2B5EF4-FFF2-40B4-BE49-F238E27FC236}">
                <a16:creationId xmlns:a16="http://schemas.microsoft.com/office/drawing/2014/main" id="{99FB8E78-7497-3BD0-32B6-241D5F6E2B23}"/>
              </a:ext>
            </a:extLst>
          </p:cNvPr>
          <p:cNvSpPr>
            <a:spLocks noGrp="1"/>
          </p:cNvSpPr>
          <p:nvPr>
            <p:ph idx="1"/>
          </p:nvPr>
        </p:nvSpPr>
        <p:spPr/>
        <p:txBody>
          <a:bodyPr/>
          <a:lstStyle/>
          <a:p>
            <a:r>
              <a:rPr lang="en-US" dirty="0"/>
              <a:t>Backpropagation through time will cause the vanishing gradient problem</a:t>
            </a:r>
          </a:p>
          <a:p>
            <a:r>
              <a:rPr lang="en-US" dirty="0"/>
              <a:t>In practice, there are two solutions to this problem: </a:t>
            </a:r>
          </a:p>
          <a:p>
            <a:pPr lvl="1"/>
            <a:r>
              <a:rPr lang="en-US" dirty="0"/>
              <a:t>• </a:t>
            </a:r>
            <a:r>
              <a:rPr lang="en-US" i="0" dirty="0"/>
              <a:t>Truncated backpropagation through time (TBPTT) </a:t>
            </a:r>
          </a:p>
          <a:p>
            <a:pPr lvl="1"/>
            <a:r>
              <a:rPr lang="en-US" i="0" dirty="0"/>
              <a:t>• Long short-term memory (LSTM) </a:t>
            </a:r>
          </a:p>
          <a:p>
            <a:pPr lvl="1"/>
            <a:r>
              <a:rPr lang="en-US" i="0" dirty="0"/>
              <a:t>We elected to go with LSTM since it has been more successful in modeling long-range sequences by overcoming the vanishing gradient problem</a:t>
            </a:r>
          </a:p>
        </p:txBody>
      </p:sp>
    </p:spTree>
    <p:extLst>
      <p:ext uri="{BB962C8B-B14F-4D97-AF65-F5344CB8AC3E}">
        <p14:creationId xmlns:p14="http://schemas.microsoft.com/office/powerpoint/2010/main" val="164188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71195-D671-A2B6-2C6A-B7CB37B447D7}"/>
              </a:ext>
            </a:extLst>
          </p:cNvPr>
          <p:cNvSpPr>
            <a:spLocks noGrp="1"/>
          </p:cNvSpPr>
          <p:nvPr>
            <p:ph type="title"/>
          </p:nvPr>
        </p:nvSpPr>
        <p:spPr>
          <a:xfrm>
            <a:off x="1756756" y="906189"/>
            <a:ext cx="8689571" cy="1001886"/>
          </a:xfrm>
        </p:spPr>
        <p:txBody>
          <a:bodyPr anchor="b">
            <a:normAutofit/>
          </a:bodyPr>
          <a:lstStyle/>
          <a:p>
            <a:pPr algn="ctr"/>
            <a:r>
              <a:rPr lang="en-US"/>
              <a:t>Performance Evaluation</a:t>
            </a:r>
          </a:p>
        </p:txBody>
      </p:sp>
      <p:cxnSp>
        <p:nvCxnSpPr>
          <p:cNvPr id="14"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99F5114B-BCC2-94C8-502D-ECE25A33FEC8}"/>
                  </a:ext>
                </a:extLst>
              </p:cNvPr>
              <p:cNvGraphicFramePr>
                <a:graphicFrameLocks noGrp="1"/>
              </p:cNvGraphicFramePr>
              <p:nvPr>
                <p:ph idx="1"/>
                <p:extLst>
                  <p:ext uri="{D42A27DB-BD31-4B8C-83A1-F6EECF244321}">
                    <p14:modId xmlns:p14="http://schemas.microsoft.com/office/powerpoint/2010/main" val="3514424514"/>
                  </p:ext>
                </p:extLst>
              </p:nvPr>
            </p:nvGraphicFramePr>
            <p:xfrm>
              <a:off x="1143000" y="3232885"/>
              <a:ext cx="9906003" cy="1771397"/>
            </p:xfrm>
            <a:graphic>
              <a:graphicData uri="http://schemas.openxmlformats.org/drawingml/2006/table">
                <a:tbl>
                  <a:tblPr firstRow="1" bandRow="1">
                    <a:noFill/>
                    <a:tableStyleId>{073A0DAA-6AF3-43AB-8588-CEC1D06C72B9}</a:tableStyleId>
                  </a:tblPr>
                  <a:tblGrid>
                    <a:gridCol w="1915132">
                      <a:extLst>
                        <a:ext uri="{9D8B030D-6E8A-4147-A177-3AD203B41FA5}">
                          <a16:colId xmlns:a16="http://schemas.microsoft.com/office/drawing/2014/main" val="2402257304"/>
                        </a:ext>
                      </a:extLst>
                    </a:gridCol>
                    <a:gridCol w="2482302">
                      <a:extLst>
                        <a:ext uri="{9D8B030D-6E8A-4147-A177-3AD203B41FA5}">
                          <a16:colId xmlns:a16="http://schemas.microsoft.com/office/drawing/2014/main" val="2119412274"/>
                        </a:ext>
                      </a:extLst>
                    </a:gridCol>
                    <a:gridCol w="1997718">
                      <a:extLst>
                        <a:ext uri="{9D8B030D-6E8A-4147-A177-3AD203B41FA5}">
                          <a16:colId xmlns:a16="http://schemas.microsoft.com/office/drawing/2014/main" val="1075119417"/>
                        </a:ext>
                      </a:extLst>
                    </a:gridCol>
                    <a:gridCol w="1997718">
                      <a:extLst>
                        <a:ext uri="{9D8B030D-6E8A-4147-A177-3AD203B41FA5}">
                          <a16:colId xmlns:a16="http://schemas.microsoft.com/office/drawing/2014/main" val="3546455375"/>
                        </a:ext>
                      </a:extLst>
                    </a:gridCol>
                    <a:gridCol w="1513133">
                      <a:extLst>
                        <a:ext uri="{9D8B030D-6E8A-4147-A177-3AD203B41FA5}">
                          <a16:colId xmlns:a16="http://schemas.microsoft.com/office/drawing/2014/main" val="2767287751"/>
                        </a:ext>
                      </a:extLst>
                    </a:gridCol>
                  </a:tblGrid>
                  <a:tr h="873755">
                    <a:tc>
                      <a:txBody>
                        <a:bodyPr/>
                        <a:lstStyle/>
                        <a:p>
                          <a:r>
                            <a:rPr lang="en-US" sz="2600" b="1" cap="all" spc="60">
                              <a:solidFill>
                                <a:schemeClr val="tx1"/>
                              </a:solidFill>
                            </a:rPr>
                            <a:t>Model</a:t>
                          </a:r>
                        </a:p>
                      </a:txBody>
                      <a:tcPr marL="196564" marR="196564" marT="196564" marB="196564" anchor="b">
                        <a:lnL w="12700" cmpd="sng">
                          <a:noFill/>
                        </a:lnL>
                        <a:lnR w="12700" cmpd="sng">
                          <a:noFill/>
                        </a:lnR>
                        <a:lnT w="12700" cmpd="sng">
                          <a:noFill/>
                        </a:lnT>
                        <a:lnB w="38100" cmpd="sng">
                          <a:noFill/>
                        </a:lnB>
                        <a:noFill/>
                      </a:tcPr>
                    </a:tc>
                    <a:tc>
                      <a:txBody>
                        <a:bodyPr/>
                        <a:lstStyle/>
                        <a:p>
                          <a:r>
                            <a:rPr lang="en-US" sz="2600" b="1" cap="all" spc="60">
                              <a:solidFill>
                                <a:schemeClr val="tx1"/>
                              </a:solidFill>
                            </a:rPr>
                            <a:t>MSE</a:t>
                          </a:r>
                        </a:p>
                      </a:txBody>
                      <a:tcPr marL="196564" marR="196564" marT="196564" marB="196564" anchor="b">
                        <a:lnL w="12700" cmpd="sng">
                          <a:noFill/>
                        </a:lnL>
                        <a:lnR w="12700" cmpd="sng">
                          <a:noFill/>
                        </a:lnR>
                        <a:lnT w="12700" cmpd="sng">
                          <a:noFill/>
                        </a:lnT>
                        <a:lnB w="38100" cmpd="sng">
                          <a:noFill/>
                        </a:lnB>
                        <a:noFill/>
                      </a:tcPr>
                    </a:tc>
                    <a:tc>
                      <a:txBody>
                        <a:bodyPr/>
                        <a:lstStyle/>
                        <a:p>
                          <a:r>
                            <a:rPr lang="en-US" sz="2600" b="1" cap="all" spc="60">
                              <a:solidFill>
                                <a:schemeClr val="tx1"/>
                              </a:solidFill>
                            </a:rPr>
                            <a:t>RSME</a:t>
                          </a:r>
                        </a:p>
                      </a:txBody>
                      <a:tcPr marL="196564" marR="196564" marT="196564" marB="196564" anchor="b">
                        <a:lnL w="12700" cmpd="sng">
                          <a:noFill/>
                        </a:lnL>
                        <a:lnR w="12700" cmpd="sng">
                          <a:noFill/>
                        </a:lnR>
                        <a:lnT w="12700" cmpd="sng">
                          <a:noFill/>
                        </a:lnT>
                        <a:lnB w="38100" cmpd="sng">
                          <a:noFill/>
                        </a:lnB>
                        <a:noFill/>
                      </a:tcPr>
                    </a:tc>
                    <a:tc>
                      <a:txBody>
                        <a:bodyPr/>
                        <a:lstStyle/>
                        <a:p>
                          <a:r>
                            <a:rPr lang="en-US" sz="2600" b="1" cap="all" spc="60">
                              <a:solidFill>
                                <a:schemeClr val="tx1"/>
                              </a:solidFill>
                            </a:rPr>
                            <a:t>MAE</a:t>
                          </a:r>
                        </a:p>
                      </a:txBody>
                      <a:tcPr marL="196564" marR="196564" marT="196564" marB="196564" anchor="b">
                        <a:lnL w="12700" cmpd="sng">
                          <a:noFill/>
                        </a:lnL>
                        <a:lnR w="12700" cmpd="sng">
                          <a:noFill/>
                        </a:lnR>
                        <a:lnT w="12700" cmpd="sng">
                          <a:noFill/>
                        </a:lnT>
                        <a:lnB w="38100" cmpd="sng">
                          <a:noFill/>
                        </a:lnB>
                        <a:noFill/>
                      </a:tcPr>
                    </a:tc>
                    <a:tc>
                      <a:txBody>
                        <a:bodyPr/>
                        <a:lstStyle/>
                        <a:p>
                          <a:pPr/>
                          <a14:m>
                            <m:oMathPara xmlns:m="http://schemas.openxmlformats.org/officeDocument/2006/math">
                              <m:oMathParaPr>
                                <m:jc m:val="centerGroup"/>
                              </m:oMathParaPr>
                              <m:oMath xmlns:m="http://schemas.openxmlformats.org/officeDocument/2006/math">
                                <m:sSup>
                                  <m:sSupPr>
                                    <m:ctrlPr>
                                      <a:rPr lang="en-US" sz="2600" b="1" i="1" cap="all" spc="60" smtClean="0">
                                        <a:solidFill>
                                          <a:schemeClr val="tx1"/>
                                        </a:solidFill>
                                        <a:latin typeface="Cambria Math" panose="02040503050406030204" pitchFamily="18" charset="0"/>
                                      </a:rPr>
                                    </m:ctrlPr>
                                  </m:sSupPr>
                                  <m:e>
                                    <m:r>
                                      <a:rPr lang="en-US" sz="2600" b="1" i="1" cap="all" spc="60" smtClean="0">
                                        <a:solidFill>
                                          <a:schemeClr val="tx1"/>
                                        </a:solidFill>
                                        <a:latin typeface="Cambria Math" panose="02040503050406030204" pitchFamily="18" charset="0"/>
                                      </a:rPr>
                                      <m:t>𝑹</m:t>
                                    </m:r>
                                  </m:e>
                                  <m:sup>
                                    <m:r>
                                      <a:rPr lang="en-US" sz="2600" b="1" i="1" cap="all" spc="60" smtClean="0">
                                        <a:solidFill>
                                          <a:schemeClr val="tx1"/>
                                        </a:solidFill>
                                        <a:latin typeface="Cambria Math" panose="02040503050406030204" pitchFamily="18" charset="0"/>
                                      </a:rPr>
                                      <m:t>𝟐</m:t>
                                    </m:r>
                                  </m:sup>
                                </m:sSup>
                              </m:oMath>
                            </m:oMathPara>
                          </a14:m>
                          <a:endParaRPr lang="en-US" sz="2600" b="1" cap="all" spc="60">
                            <a:solidFill>
                              <a:schemeClr val="tx1"/>
                            </a:solidFill>
                          </a:endParaRPr>
                        </a:p>
                      </a:txBody>
                      <a:tcPr marL="196564" marR="196564" marT="196564" marB="196564" anchor="b">
                        <a:lnL w="12700" cmpd="sng">
                          <a:noFill/>
                        </a:lnL>
                        <a:lnR w="12700" cmpd="sng">
                          <a:noFill/>
                        </a:lnR>
                        <a:lnT w="12700" cmpd="sng">
                          <a:noFill/>
                        </a:lnT>
                        <a:lnB w="38100" cmpd="sng">
                          <a:noFill/>
                        </a:lnB>
                        <a:noFill/>
                      </a:tcPr>
                    </a:tc>
                    <a:extLst>
                      <a:ext uri="{0D108BD9-81ED-4DB2-BD59-A6C34878D82A}">
                        <a16:rowId xmlns:a16="http://schemas.microsoft.com/office/drawing/2014/main" val="3850840599"/>
                      </a:ext>
                    </a:extLst>
                  </a:tr>
                  <a:tr h="897642">
                    <a:tc>
                      <a:txBody>
                        <a:bodyPr/>
                        <a:lstStyle/>
                        <a:p>
                          <a:r>
                            <a:rPr lang="en-US" sz="3400" cap="none" spc="0">
                              <a:solidFill>
                                <a:schemeClr val="tx1"/>
                              </a:solidFill>
                            </a:rPr>
                            <a:t>RNN</a:t>
                          </a:r>
                        </a:p>
                      </a:txBody>
                      <a:tcPr marL="196564" marR="196564" marT="98282" marB="196564">
                        <a:lnL w="12700" cap="flat" cmpd="sng" algn="ctr">
                          <a:noFill/>
                          <a:prstDash val="solid"/>
                        </a:lnL>
                        <a:lnR w="12700" cmpd="sng">
                          <a:noFill/>
                          <a:prstDash val="solid"/>
                        </a:lnR>
                        <a:lnT w="38100" cmpd="sng">
                          <a:noFill/>
                        </a:lnT>
                        <a:lnB w="12700" cap="flat" cmpd="sng" algn="ctr">
                          <a:noFill/>
                          <a:prstDash val="solid"/>
                        </a:lnB>
                        <a:noFill/>
                      </a:tcPr>
                    </a:tc>
                    <a:tc>
                      <a:txBody>
                        <a:bodyPr/>
                        <a:lstStyle/>
                        <a:p>
                          <a:r>
                            <a:rPr lang="en-US" sz="3400" cap="none" spc="0">
                              <a:solidFill>
                                <a:schemeClr val="tx1"/>
                              </a:solidFill>
                            </a:rPr>
                            <a:t>54104.77</a:t>
                          </a:r>
                        </a:p>
                      </a:txBody>
                      <a:tcPr marL="196564" marR="196564" marT="98282" marB="196564">
                        <a:lnL w="12700" cmpd="sng">
                          <a:noFill/>
                          <a:prstDash val="solid"/>
                        </a:lnL>
                        <a:lnR w="12700" cmpd="sng">
                          <a:noFill/>
                          <a:prstDash val="solid"/>
                        </a:lnR>
                        <a:lnT w="38100" cmpd="sng">
                          <a:noFill/>
                        </a:lnT>
                        <a:lnB w="12700" cap="flat" cmpd="sng" algn="ctr">
                          <a:noFill/>
                          <a:prstDash val="solid"/>
                        </a:lnB>
                        <a:noFill/>
                      </a:tcPr>
                    </a:tc>
                    <a:tc>
                      <a:txBody>
                        <a:bodyPr/>
                        <a:lstStyle/>
                        <a:p>
                          <a:r>
                            <a:rPr lang="en-US" sz="3400" cap="none" spc="0">
                              <a:solidFill>
                                <a:schemeClr val="tx1"/>
                              </a:solidFill>
                            </a:rPr>
                            <a:t>156.86</a:t>
                          </a:r>
                        </a:p>
                      </a:txBody>
                      <a:tcPr marL="196564" marR="196564" marT="98282" marB="196564">
                        <a:lnL w="12700" cmpd="sng">
                          <a:noFill/>
                          <a:prstDash val="solid"/>
                        </a:lnL>
                        <a:lnR w="12700" cmpd="sng">
                          <a:noFill/>
                          <a:prstDash val="solid"/>
                        </a:lnR>
                        <a:lnT w="38100" cmpd="sng">
                          <a:noFill/>
                        </a:lnT>
                        <a:lnB w="12700" cap="flat" cmpd="sng" algn="ctr">
                          <a:noFill/>
                          <a:prstDash val="solid"/>
                        </a:lnB>
                        <a:noFill/>
                      </a:tcPr>
                    </a:tc>
                    <a:tc>
                      <a:txBody>
                        <a:bodyPr/>
                        <a:lstStyle/>
                        <a:p>
                          <a:r>
                            <a:rPr lang="en-US" sz="3400" cap="none" spc="0">
                              <a:solidFill>
                                <a:schemeClr val="tx1"/>
                              </a:solidFill>
                            </a:rPr>
                            <a:t>162.61</a:t>
                          </a:r>
                        </a:p>
                      </a:txBody>
                      <a:tcPr marL="196564" marR="196564" marT="98282" marB="196564">
                        <a:lnL w="12700" cmpd="sng">
                          <a:noFill/>
                          <a:prstDash val="solid"/>
                        </a:lnL>
                        <a:lnR w="12700" cmpd="sng">
                          <a:noFill/>
                          <a:prstDash val="solid"/>
                        </a:lnR>
                        <a:lnT w="38100" cmpd="sng">
                          <a:noFill/>
                        </a:lnT>
                        <a:lnB w="12700" cap="flat" cmpd="sng" algn="ctr">
                          <a:noFill/>
                          <a:prstDash val="solid"/>
                        </a:lnB>
                        <a:noFill/>
                      </a:tcPr>
                    </a:tc>
                    <a:tc>
                      <a:txBody>
                        <a:bodyPr/>
                        <a:lstStyle/>
                        <a:p>
                          <a:r>
                            <a:rPr lang="en-US" sz="3400" cap="none" spc="0">
                              <a:solidFill>
                                <a:schemeClr val="tx1"/>
                              </a:solidFill>
                            </a:rPr>
                            <a:t>0.93</a:t>
                          </a:r>
                        </a:p>
                      </a:txBody>
                      <a:tcPr marL="196564" marR="196564" marT="98282" marB="196564">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3831591005"/>
                      </a:ext>
                    </a:extLst>
                  </a:tr>
                </a:tbl>
              </a:graphicData>
            </a:graphic>
          </p:graphicFrame>
        </mc:Choice>
        <mc:Fallback>
          <p:graphicFrame>
            <p:nvGraphicFramePr>
              <p:cNvPr id="4" name="Table 4">
                <a:extLst>
                  <a:ext uri="{FF2B5EF4-FFF2-40B4-BE49-F238E27FC236}">
                    <a16:creationId xmlns:a16="http://schemas.microsoft.com/office/drawing/2014/main" id="{99F5114B-BCC2-94C8-502D-ECE25A33FEC8}"/>
                  </a:ext>
                </a:extLst>
              </p:cNvPr>
              <p:cNvGraphicFramePr>
                <a:graphicFrameLocks noGrp="1"/>
              </p:cNvGraphicFramePr>
              <p:nvPr>
                <p:ph idx="1"/>
                <p:extLst>
                  <p:ext uri="{D42A27DB-BD31-4B8C-83A1-F6EECF244321}">
                    <p14:modId xmlns:p14="http://schemas.microsoft.com/office/powerpoint/2010/main" val="3514424514"/>
                  </p:ext>
                </p:extLst>
              </p:nvPr>
            </p:nvGraphicFramePr>
            <p:xfrm>
              <a:off x="1143000" y="3232885"/>
              <a:ext cx="9906003" cy="1771397"/>
            </p:xfrm>
            <a:graphic>
              <a:graphicData uri="http://schemas.openxmlformats.org/drawingml/2006/table">
                <a:tbl>
                  <a:tblPr firstRow="1" bandRow="1">
                    <a:noFill/>
                    <a:tableStyleId>{073A0DAA-6AF3-43AB-8588-CEC1D06C72B9}</a:tableStyleId>
                  </a:tblPr>
                  <a:tblGrid>
                    <a:gridCol w="1915132">
                      <a:extLst>
                        <a:ext uri="{9D8B030D-6E8A-4147-A177-3AD203B41FA5}">
                          <a16:colId xmlns:a16="http://schemas.microsoft.com/office/drawing/2014/main" val="2402257304"/>
                        </a:ext>
                      </a:extLst>
                    </a:gridCol>
                    <a:gridCol w="2482302">
                      <a:extLst>
                        <a:ext uri="{9D8B030D-6E8A-4147-A177-3AD203B41FA5}">
                          <a16:colId xmlns:a16="http://schemas.microsoft.com/office/drawing/2014/main" val="2119412274"/>
                        </a:ext>
                      </a:extLst>
                    </a:gridCol>
                    <a:gridCol w="1997718">
                      <a:extLst>
                        <a:ext uri="{9D8B030D-6E8A-4147-A177-3AD203B41FA5}">
                          <a16:colId xmlns:a16="http://schemas.microsoft.com/office/drawing/2014/main" val="1075119417"/>
                        </a:ext>
                      </a:extLst>
                    </a:gridCol>
                    <a:gridCol w="1997718">
                      <a:extLst>
                        <a:ext uri="{9D8B030D-6E8A-4147-A177-3AD203B41FA5}">
                          <a16:colId xmlns:a16="http://schemas.microsoft.com/office/drawing/2014/main" val="3546455375"/>
                        </a:ext>
                      </a:extLst>
                    </a:gridCol>
                    <a:gridCol w="1513133">
                      <a:extLst>
                        <a:ext uri="{9D8B030D-6E8A-4147-A177-3AD203B41FA5}">
                          <a16:colId xmlns:a16="http://schemas.microsoft.com/office/drawing/2014/main" val="2767287751"/>
                        </a:ext>
                      </a:extLst>
                    </a:gridCol>
                  </a:tblGrid>
                  <a:tr h="873755">
                    <a:tc>
                      <a:txBody>
                        <a:bodyPr/>
                        <a:lstStyle/>
                        <a:p>
                          <a:r>
                            <a:rPr lang="en-US" sz="2600" b="1" cap="all" spc="60">
                              <a:solidFill>
                                <a:schemeClr val="tx1"/>
                              </a:solidFill>
                            </a:rPr>
                            <a:t>Model</a:t>
                          </a:r>
                        </a:p>
                      </a:txBody>
                      <a:tcPr marL="196564" marR="196564" marT="196564" marB="196564" anchor="b">
                        <a:lnL w="12700" cmpd="sng">
                          <a:noFill/>
                        </a:lnL>
                        <a:lnR w="12700" cmpd="sng">
                          <a:noFill/>
                        </a:lnR>
                        <a:lnT w="12700" cmpd="sng">
                          <a:noFill/>
                        </a:lnT>
                        <a:lnB w="38100" cmpd="sng">
                          <a:noFill/>
                        </a:lnB>
                        <a:noFill/>
                      </a:tcPr>
                    </a:tc>
                    <a:tc>
                      <a:txBody>
                        <a:bodyPr/>
                        <a:lstStyle/>
                        <a:p>
                          <a:r>
                            <a:rPr lang="en-US" sz="2600" b="1" cap="all" spc="60">
                              <a:solidFill>
                                <a:schemeClr val="tx1"/>
                              </a:solidFill>
                            </a:rPr>
                            <a:t>MSE</a:t>
                          </a:r>
                        </a:p>
                      </a:txBody>
                      <a:tcPr marL="196564" marR="196564" marT="196564" marB="196564" anchor="b">
                        <a:lnL w="12700" cmpd="sng">
                          <a:noFill/>
                        </a:lnL>
                        <a:lnR w="12700" cmpd="sng">
                          <a:noFill/>
                        </a:lnR>
                        <a:lnT w="12700" cmpd="sng">
                          <a:noFill/>
                        </a:lnT>
                        <a:lnB w="38100" cmpd="sng">
                          <a:noFill/>
                        </a:lnB>
                        <a:noFill/>
                      </a:tcPr>
                    </a:tc>
                    <a:tc>
                      <a:txBody>
                        <a:bodyPr/>
                        <a:lstStyle/>
                        <a:p>
                          <a:r>
                            <a:rPr lang="en-US" sz="2600" b="1" cap="all" spc="60">
                              <a:solidFill>
                                <a:schemeClr val="tx1"/>
                              </a:solidFill>
                            </a:rPr>
                            <a:t>RSME</a:t>
                          </a:r>
                        </a:p>
                      </a:txBody>
                      <a:tcPr marL="196564" marR="196564" marT="196564" marB="196564" anchor="b">
                        <a:lnL w="12700" cmpd="sng">
                          <a:noFill/>
                        </a:lnL>
                        <a:lnR w="12700" cmpd="sng">
                          <a:noFill/>
                        </a:lnR>
                        <a:lnT w="12700" cmpd="sng">
                          <a:noFill/>
                        </a:lnT>
                        <a:lnB w="38100" cmpd="sng">
                          <a:noFill/>
                        </a:lnB>
                        <a:noFill/>
                      </a:tcPr>
                    </a:tc>
                    <a:tc>
                      <a:txBody>
                        <a:bodyPr/>
                        <a:lstStyle/>
                        <a:p>
                          <a:r>
                            <a:rPr lang="en-US" sz="2600" b="1" cap="all" spc="60">
                              <a:solidFill>
                                <a:schemeClr val="tx1"/>
                              </a:solidFill>
                            </a:rPr>
                            <a:t>MAE</a:t>
                          </a:r>
                        </a:p>
                      </a:txBody>
                      <a:tcPr marL="196564" marR="196564" marT="196564" marB="196564" anchor="b">
                        <a:lnL w="12700" cmpd="sng">
                          <a:noFill/>
                        </a:lnL>
                        <a:lnR w="12700" cmpd="sng">
                          <a:noFill/>
                        </a:lnR>
                        <a:lnT w="12700" cmpd="sng">
                          <a:noFill/>
                        </a:lnT>
                        <a:lnB w="38100" cmpd="sng">
                          <a:noFill/>
                        </a:lnB>
                        <a:noFill/>
                      </a:tcPr>
                    </a:tc>
                    <a:tc>
                      <a:txBody>
                        <a:bodyPr/>
                        <a:lstStyle/>
                        <a:p>
                          <a:endParaRPr lang="en-US"/>
                        </a:p>
                      </a:txBody>
                      <a:tcPr marL="196564" marR="196564" marT="196564" marB="196564" anchor="b">
                        <a:lnL w="12700" cmpd="sng">
                          <a:noFill/>
                        </a:lnL>
                        <a:lnR w="12700" cmpd="sng">
                          <a:noFill/>
                        </a:lnR>
                        <a:lnT w="12700" cmpd="sng">
                          <a:noFill/>
                        </a:lnT>
                        <a:lnB w="38100" cmpd="sng">
                          <a:noFill/>
                        </a:lnB>
                        <a:blipFill>
                          <a:blip r:embed="rId2"/>
                          <a:stretch>
                            <a:fillRect l="-555645" b="-102083"/>
                          </a:stretch>
                        </a:blipFill>
                      </a:tcPr>
                    </a:tc>
                    <a:extLst>
                      <a:ext uri="{0D108BD9-81ED-4DB2-BD59-A6C34878D82A}">
                        <a16:rowId xmlns:a16="http://schemas.microsoft.com/office/drawing/2014/main" val="3850840599"/>
                      </a:ext>
                    </a:extLst>
                  </a:tr>
                  <a:tr h="897642">
                    <a:tc>
                      <a:txBody>
                        <a:bodyPr/>
                        <a:lstStyle/>
                        <a:p>
                          <a:r>
                            <a:rPr lang="en-US" sz="3400" cap="none" spc="0">
                              <a:solidFill>
                                <a:schemeClr val="tx1"/>
                              </a:solidFill>
                            </a:rPr>
                            <a:t>RNN</a:t>
                          </a:r>
                        </a:p>
                      </a:txBody>
                      <a:tcPr marL="196564" marR="196564" marT="98282" marB="196564">
                        <a:lnL w="12700" cap="flat" cmpd="sng" algn="ctr">
                          <a:noFill/>
                          <a:prstDash val="solid"/>
                        </a:lnL>
                        <a:lnR w="12700" cmpd="sng">
                          <a:noFill/>
                          <a:prstDash val="solid"/>
                        </a:lnR>
                        <a:lnT w="38100" cmpd="sng">
                          <a:noFill/>
                        </a:lnT>
                        <a:lnB w="12700" cap="flat" cmpd="sng" algn="ctr">
                          <a:noFill/>
                          <a:prstDash val="solid"/>
                        </a:lnB>
                        <a:noFill/>
                      </a:tcPr>
                    </a:tc>
                    <a:tc>
                      <a:txBody>
                        <a:bodyPr/>
                        <a:lstStyle/>
                        <a:p>
                          <a:r>
                            <a:rPr lang="en-US" sz="3400" cap="none" spc="0">
                              <a:solidFill>
                                <a:schemeClr val="tx1"/>
                              </a:solidFill>
                            </a:rPr>
                            <a:t>54104.77</a:t>
                          </a:r>
                        </a:p>
                      </a:txBody>
                      <a:tcPr marL="196564" marR="196564" marT="98282" marB="196564">
                        <a:lnL w="12700" cmpd="sng">
                          <a:noFill/>
                          <a:prstDash val="solid"/>
                        </a:lnL>
                        <a:lnR w="12700" cmpd="sng">
                          <a:noFill/>
                          <a:prstDash val="solid"/>
                        </a:lnR>
                        <a:lnT w="38100" cmpd="sng">
                          <a:noFill/>
                        </a:lnT>
                        <a:lnB w="12700" cap="flat" cmpd="sng" algn="ctr">
                          <a:noFill/>
                          <a:prstDash val="solid"/>
                        </a:lnB>
                        <a:noFill/>
                      </a:tcPr>
                    </a:tc>
                    <a:tc>
                      <a:txBody>
                        <a:bodyPr/>
                        <a:lstStyle/>
                        <a:p>
                          <a:r>
                            <a:rPr lang="en-US" sz="3400" cap="none" spc="0">
                              <a:solidFill>
                                <a:schemeClr val="tx1"/>
                              </a:solidFill>
                            </a:rPr>
                            <a:t>156.86</a:t>
                          </a:r>
                        </a:p>
                      </a:txBody>
                      <a:tcPr marL="196564" marR="196564" marT="98282" marB="196564">
                        <a:lnL w="12700" cmpd="sng">
                          <a:noFill/>
                          <a:prstDash val="solid"/>
                        </a:lnL>
                        <a:lnR w="12700" cmpd="sng">
                          <a:noFill/>
                          <a:prstDash val="solid"/>
                        </a:lnR>
                        <a:lnT w="38100" cmpd="sng">
                          <a:noFill/>
                        </a:lnT>
                        <a:lnB w="12700" cap="flat" cmpd="sng" algn="ctr">
                          <a:noFill/>
                          <a:prstDash val="solid"/>
                        </a:lnB>
                        <a:noFill/>
                      </a:tcPr>
                    </a:tc>
                    <a:tc>
                      <a:txBody>
                        <a:bodyPr/>
                        <a:lstStyle/>
                        <a:p>
                          <a:r>
                            <a:rPr lang="en-US" sz="3400" cap="none" spc="0">
                              <a:solidFill>
                                <a:schemeClr val="tx1"/>
                              </a:solidFill>
                            </a:rPr>
                            <a:t>162.61</a:t>
                          </a:r>
                        </a:p>
                      </a:txBody>
                      <a:tcPr marL="196564" marR="196564" marT="98282" marB="196564">
                        <a:lnL w="12700" cmpd="sng">
                          <a:noFill/>
                          <a:prstDash val="solid"/>
                        </a:lnL>
                        <a:lnR w="12700" cmpd="sng">
                          <a:noFill/>
                          <a:prstDash val="solid"/>
                        </a:lnR>
                        <a:lnT w="38100" cmpd="sng">
                          <a:noFill/>
                        </a:lnT>
                        <a:lnB w="12700" cap="flat" cmpd="sng" algn="ctr">
                          <a:noFill/>
                          <a:prstDash val="solid"/>
                        </a:lnB>
                        <a:noFill/>
                      </a:tcPr>
                    </a:tc>
                    <a:tc>
                      <a:txBody>
                        <a:bodyPr/>
                        <a:lstStyle/>
                        <a:p>
                          <a:r>
                            <a:rPr lang="en-US" sz="3400" cap="none" spc="0">
                              <a:solidFill>
                                <a:schemeClr val="tx1"/>
                              </a:solidFill>
                            </a:rPr>
                            <a:t>0.93</a:t>
                          </a:r>
                        </a:p>
                      </a:txBody>
                      <a:tcPr marL="196564" marR="196564" marT="98282" marB="196564">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3831591005"/>
                      </a:ext>
                    </a:extLst>
                  </a:tr>
                </a:tbl>
              </a:graphicData>
            </a:graphic>
          </p:graphicFrame>
        </mc:Fallback>
      </mc:AlternateContent>
    </p:spTree>
    <p:extLst>
      <p:ext uri="{BB962C8B-B14F-4D97-AF65-F5344CB8AC3E}">
        <p14:creationId xmlns:p14="http://schemas.microsoft.com/office/powerpoint/2010/main" val="325882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DA6CA0-0B7E-8526-8831-5322D47EB75A}"/>
              </a:ext>
            </a:extLst>
          </p:cNvPr>
          <p:cNvSpPr>
            <a:spLocks noGrp="1"/>
          </p:cNvSpPr>
          <p:nvPr>
            <p:ph type="title"/>
          </p:nvPr>
        </p:nvSpPr>
        <p:spPr>
          <a:xfrm>
            <a:off x="1143001" y="1181101"/>
            <a:ext cx="3533033" cy="1562100"/>
          </a:xfrm>
        </p:spPr>
        <p:txBody>
          <a:bodyPr anchor="t">
            <a:normAutofit/>
          </a:bodyPr>
          <a:lstStyle/>
          <a:p>
            <a:pPr>
              <a:lnSpc>
                <a:spcPct val="90000"/>
              </a:lnSpc>
            </a:pPr>
            <a:r>
              <a:rPr lang="en-US" sz="3100"/>
              <a:t>Conclusion and Recommendations</a:t>
            </a:r>
          </a:p>
        </p:txBody>
      </p:sp>
      <p:cxnSp>
        <p:nvCxnSpPr>
          <p:cNvPr id="13" name="Straight Connector 12">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C36BBD2-E218-5CB6-A5E5-ABB864F13234}"/>
              </a:ext>
            </a:extLst>
          </p:cNvPr>
          <p:cNvGraphicFramePr>
            <a:graphicFrameLocks noGrp="1"/>
          </p:cNvGraphicFramePr>
          <p:nvPr>
            <p:ph idx="1"/>
            <p:extLst>
              <p:ext uri="{D42A27DB-BD31-4B8C-83A1-F6EECF244321}">
                <p14:modId xmlns:p14="http://schemas.microsoft.com/office/powerpoint/2010/main" val="2880327811"/>
              </p:ext>
            </p:extLst>
          </p:nvPr>
        </p:nvGraphicFramePr>
        <p:xfrm>
          <a:off x="6083225" y="1100567"/>
          <a:ext cx="5102662" cy="4654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189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7AB2DEDD-B686-5DA1-DE1E-FCF47829B3AC}"/>
              </a:ext>
            </a:extLst>
          </p:cNvPr>
          <p:cNvPicPr>
            <a:picLocks noChangeAspect="1"/>
          </p:cNvPicPr>
          <p:nvPr/>
        </p:nvPicPr>
        <p:blipFill rotWithShape="1">
          <a:blip r:embed="rId2"/>
          <a:srcRect t="3582" b="21418"/>
          <a:stretch/>
        </p:blipFill>
        <p:spPr>
          <a:xfrm>
            <a:off x="20" y="10"/>
            <a:ext cx="12191979" cy="6857989"/>
          </a:xfrm>
          <a:prstGeom prst="rect">
            <a:avLst/>
          </a:prstGeom>
        </p:spPr>
      </p:pic>
      <p:sp>
        <p:nvSpPr>
          <p:cNvPr id="15" name="Freeform: Shape 14">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AFAE2-6B56-2D85-04E6-D0139554F896}"/>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a:solidFill>
                  <a:srgbClr val="FFFFFF"/>
                </a:solidFill>
              </a:rPr>
              <a:t>Conclusion</a:t>
            </a:r>
          </a:p>
        </p:txBody>
      </p:sp>
      <p:sp>
        <p:nvSpPr>
          <p:cNvPr id="3" name="Content Placeholder 2">
            <a:extLst>
              <a:ext uri="{FF2B5EF4-FFF2-40B4-BE49-F238E27FC236}">
                <a16:creationId xmlns:a16="http://schemas.microsoft.com/office/drawing/2014/main" id="{C9E3C43C-475A-CDFF-B30E-CBA58C4F84AC}"/>
              </a:ext>
            </a:extLst>
          </p:cNvPr>
          <p:cNvSpPr>
            <a:spLocks noGrp="1"/>
          </p:cNvSpPr>
          <p:nvPr>
            <p:ph idx="1"/>
          </p:nvPr>
        </p:nvSpPr>
        <p:spPr>
          <a:xfrm>
            <a:off x="3162054" y="4901055"/>
            <a:ext cx="5899356" cy="1271142"/>
          </a:xfrm>
        </p:spPr>
        <p:txBody>
          <a:bodyPr vert="horz" lIns="91440" tIns="45720" rIns="91440" bIns="45720" rtlCol="0">
            <a:normAutofit/>
          </a:bodyPr>
          <a:lstStyle/>
          <a:p>
            <a:pPr marL="0" indent="0" algn="ctr">
              <a:lnSpc>
                <a:spcPct val="100000"/>
              </a:lnSpc>
              <a:buNone/>
            </a:pPr>
            <a:r>
              <a:rPr lang="en-US" sz="1800" dirty="0">
                <a:solidFill>
                  <a:srgbClr val="FFFFFF"/>
                </a:solidFill>
              </a:rPr>
              <a:t>Thank you for listening. Any questions?</a:t>
            </a:r>
          </a:p>
        </p:txBody>
      </p:sp>
      <p:sp>
        <p:nvSpPr>
          <p:cNvPr id="19" name="Freeform: Shape 18">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1" name="Straight Connector 20">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46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FD00E-FA9E-2898-A66D-E02F208140F7}"/>
              </a:ext>
            </a:extLst>
          </p:cNvPr>
          <p:cNvSpPr>
            <a:spLocks noGrp="1"/>
          </p:cNvSpPr>
          <p:nvPr>
            <p:ph type="title"/>
          </p:nvPr>
        </p:nvSpPr>
        <p:spPr>
          <a:xfrm>
            <a:off x="1143001" y="872937"/>
            <a:ext cx="5920740" cy="1360898"/>
          </a:xfrm>
        </p:spPr>
        <p:txBody>
          <a:bodyPr>
            <a:normAutofit/>
          </a:bodyPr>
          <a:lstStyle/>
          <a:p>
            <a:r>
              <a:rPr lang="en-US" dirty="0"/>
              <a:t>Objective and Significance</a:t>
            </a:r>
          </a:p>
        </p:txBody>
      </p:sp>
      <p:sp>
        <p:nvSpPr>
          <p:cNvPr id="3" name="Content Placeholder 2">
            <a:extLst>
              <a:ext uri="{FF2B5EF4-FFF2-40B4-BE49-F238E27FC236}">
                <a16:creationId xmlns:a16="http://schemas.microsoft.com/office/drawing/2014/main" id="{DE42AAE4-37A8-FEFC-1B3A-273810D79F0F}"/>
              </a:ext>
            </a:extLst>
          </p:cNvPr>
          <p:cNvSpPr>
            <a:spLocks noGrp="1"/>
          </p:cNvSpPr>
          <p:nvPr>
            <p:ph idx="1"/>
          </p:nvPr>
        </p:nvSpPr>
        <p:spPr>
          <a:xfrm>
            <a:off x="1143000" y="2332028"/>
            <a:ext cx="3769468" cy="3840171"/>
          </a:xfrm>
        </p:spPr>
        <p:txBody>
          <a:bodyPr>
            <a:normAutofit/>
          </a:bodyPr>
          <a:lstStyle/>
          <a:p>
            <a:pPr>
              <a:lnSpc>
                <a:spcPct val="110000"/>
              </a:lnSpc>
            </a:pPr>
            <a:r>
              <a:rPr lang="en-US" sz="1400" dirty="0"/>
              <a:t>The scope of this project is to build several deep learning algorithms based on RNN techniques that can predict future values of an indicator using Time-Series Forecasting methods in order to achieve the highest possible accuracy</a:t>
            </a:r>
          </a:p>
          <a:p>
            <a:pPr>
              <a:lnSpc>
                <a:spcPct val="110000"/>
              </a:lnSpc>
            </a:pPr>
            <a:r>
              <a:rPr lang="en-US" sz="1400" dirty="0"/>
              <a:t>Stock market prediction is the act of trying to determine the future value of company stock or other financial instruments traded on an exchange. The successful prediction of a stock’s future price could yield significant profit.</a:t>
            </a:r>
          </a:p>
        </p:txBody>
      </p:sp>
      <p:pic>
        <p:nvPicPr>
          <p:cNvPr id="5" name="Picture 4" descr="Graph">
            <a:extLst>
              <a:ext uri="{FF2B5EF4-FFF2-40B4-BE49-F238E27FC236}">
                <a16:creationId xmlns:a16="http://schemas.microsoft.com/office/drawing/2014/main" id="{B1548D08-65C6-4D47-239D-21F540286A7B}"/>
              </a:ext>
            </a:extLst>
          </p:cNvPr>
          <p:cNvPicPr>
            <a:picLocks noChangeAspect="1"/>
          </p:cNvPicPr>
          <p:nvPr/>
        </p:nvPicPr>
        <p:blipFill rotWithShape="1">
          <a:blip r:embed="rId2">
            <a:alphaModFix/>
          </a:blip>
          <a:srcRect l="12872" r="24138"/>
          <a:stretch/>
        </p:blipFill>
        <p:spPr>
          <a:xfrm>
            <a:off x="5280193" y="10"/>
            <a:ext cx="6911808" cy="6857990"/>
          </a:xfrm>
          <a:custGeom>
            <a:avLst/>
            <a:gdLst/>
            <a:ahLst/>
            <a:cxnLst/>
            <a:rect l="l" t="t" r="r" b="b"/>
            <a:pathLst>
              <a:path w="6911808" h="6858000">
                <a:moveTo>
                  <a:pt x="6001291" y="0"/>
                </a:moveTo>
                <a:lnTo>
                  <a:pt x="6010593" y="0"/>
                </a:lnTo>
                <a:lnTo>
                  <a:pt x="6911808" y="0"/>
                </a:lnTo>
                <a:lnTo>
                  <a:pt x="6911808" y="6858000"/>
                </a:lnTo>
                <a:lnTo>
                  <a:pt x="6094479" y="6858000"/>
                </a:lnTo>
                <a:lnTo>
                  <a:pt x="6001291" y="6858000"/>
                </a:lnTo>
                <a:lnTo>
                  <a:pt x="2229335" y="6858000"/>
                </a:lnTo>
                <a:lnTo>
                  <a:pt x="1633138" y="6858000"/>
                </a:lnTo>
                <a:lnTo>
                  <a:pt x="0" y="6858000"/>
                </a:lnTo>
                <a:lnTo>
                  <a:pt x="6001291" y="10614"/>
                </a:lnTo>
                <a:close/>
              </a:path>
            </a:pathLst>
          </a:custGeom>
        </p:spPr>
      </p:pic>
    </p:spTree>
    <p:extLst>
      <p:ext uri="{BB962C8B-B14F-4D97-AF65-F5344CB8AC3E}">
        <p14:creationId xmlns:p14="http://schemas.microsoft.com/office/powerpoint/2010/main" val="188531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08E4F-DE15-0466-0167-294084FEEBB7}"/>
              </a:ext>
            </a:extLst>
          </p:cNvPr>
          <p:cNvSpPr>
            <a:spLocks noGrp="1"/>
          </p:cNvSpPr>
          <p:nvPr>
            <p:ph type="title"/>
          </p:nvPr>
        </p:nvSpPr>
        <p:spPr>
          <a:xfrm>
            <a:off x="1756756" y="906189"/>
            <a:ext cx="8689571" cy="1001886"/>
          </a:xfrm>
        </p:spPr>
        <p:txBody>
          <a:bodyPr anchor="b">
            <a:normAutofit/>
          </a:bodyPr>
          <a:lstStyle/>
          <a:p>
            <a:pPr algn="ctr"/>
            <a:r>
              <a:rPr lang="en-US"/>
              <a:t>Data Source and Description</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06650EA-7FED-18FC-29A6-35D35EA619B0}"/>
              </a:ext>
            </a:extLst>
          </p:cNvPr>
          <p:cNvGraphicFramePr>
            <a:graphicFrameLocks noGrp="1"/>
          </p:cNvGraphicFramePr>
          <p:nvPr>
            <p:ph idx="1"/>
            <p:extLst>
              <p:ext uri="{D42A27DB-BD31-4B8C-83A1-F6EECF244321}">
                <p14:modId xmlns:p14="http://schemas.microsoft.com/office/powerpoint/2010/main" val="2435565833"/>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872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712B839-088B-4F97-96A4-6FAA8E3D1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3">
            <a:extLst>
              <a:ext uri="{FF2B5EF4-FFF2-40B4-BE49-F238E27FC236}">
                <a16:creationId xmlns:a16="http://schemas.microsoft.com/office/drawing/2014/main" id="{789BAF08-0AD0-4642-9767-4D53853C5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527" y="0"/>
            <a:ext cx="6899617" cy="6858000"/>
          </a:xfrm>
          <a:custGeom>
            <a:avLst/>
            <a:gdLst>
              <a:gd name="connsiteX0" fmla="*/ 6010592 w 6899617"/>
              <a:gd name="connsiteY0" fmla="*/ 0 h 6858000"/>
              <a:gd name="connsiteX1" fmla="*/ 6036517 w 6899617"/>
              <a:gd name="connsiteY1" fmla="*/ 0 h 6858000"/>
              <a:gd name="connsiteX2" fmla="*/ 6899617 w 6899617"/>
              <a:gd name="connsiteY2" fmla="*/ 0 h 6858000"/>
              <a:gd name="connsiteX3" fmla="*/ 6899617 w 6899617"/>
              <a:gd name="connsiteY3" fmla="*/ 1529274 h 6858000"/>
              <a:gd name="connsiteX4" fmla="*/ 6899617 w 6899617"/>
              <a:gd name="connsiteY4" fmla="*/ 6858000 h 6858000"/>
              <a:gd name="connsiteX5" fmla="*/ 2229334 w 6899617"/>
              <a:gd name="connsiteY5" fmla="*/ 6858000 h 6858000"/>
              <a:gd name="connsiteX6" fmla="*/ 25925 w 6899617"/>
              <a:gd name="connsiteY6" fmla="*/ 6858000 h 6858000"/>
              <a:gd name="connsiteX7" fmla="*/ 0 w 689961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9617" h="6858000">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A50B3B-1C60-0D18-61B6-9DE5BA250498}"/>
              </a:ext>
            </a:extLst>
          </p:cNvPr>
          <p:cNvSpPr>
            <a:spLocks noGrp="1"/>
          </p:cNvSpPr>
          <p:nvPr>
            <p:ph type="title"/>
          </p:nvPr>
        </p:nvSpPr>
        <p:spPr>
          <a:xfrm>
            <a:off x="1142999" y="872937"/>
            <a:ext cx="5946290" cy="1360898"/>
          </a:xfrm>
        </p:spPr>
        <p:txBody>
          <a:bodyPr>
            <a:normAutofit/>
          </a:bodyPr>
          <a:lstStyle/>
          <a:p>
            <a:r>
              <a:rPr lang="en-US"/>
              <a:t>Wrangling</a:t>
            </a:r>
            <a:endParaRPr lang="en-US" dirty="0"/>
          </a:p>
        </p:txBody>
      </p:sp>
      <p:sp>
        <p:nvSpPr>
          <p:cNvPr id="3" name="Content Placeholder 2">
            <a:extLst>
              <a:ext uri="{FF2B5EF4-FFF2-40B4-BE49-F238E27FC236}">
                <a16:creationId xmlns:a16="http://schemas.microsoft.com/office/drawing/2014/main" id="{7F4F84BF-2D91-355F-799D-777136D38E7A}"/>
              </a:ext>
            </a:extLst>
          </p:cNvPr>
          <p:cNvSpPr>
            <a:spLocks noGrp="1"/>
          </p:cNvSpPr>
          <p:nvPr>
            <p:ph idx="1"/>
          </p:nvPr>
        </p:nvSpPr>
        <p:spPr>
          <a:xfrm>
            <a:off x="1143000" y="2332028"/>
            <a:ext cx="3729867" cy="3840172"/>
          </a:xfrm>
        </p:spPr>
        <p:txBody>
          <a:bodyPr>
            <a:normAutofit/>
          </a:bodyPr>
          <a:lstStyle/>
          <a:p>
            <a:r>
              <a:rPr lang="en-US"/>
              <a:t>The purpose of data wrangling and cleaning are: </a:t>
            </a:r>
          </a:p>
          <a:p>
            <a:pPr lvl="1"/>
            <a:r>
              <a:rPr lang="en-US"/>
              <a:t>• </a:t>
            </a:r>
            <a:r>
              <a:rPr lang="en-US" i="0"/>
              <a:t>To ensure that all features are of the correct data type. </a:t>
            </a:r>
          </a:p>
          <a:p>
            <a:pPr lvl="1"/>
            <a:r>
              <a:rPr lang="en-US" i="0"/>
              <a:t>• To ensure that missing values are properly dealt with (imputation). </a:t>
            </a:r>
          </a:p>
          <a:p>
            <a:pPr lvl="1"/>
            <a:r>
              <a:rPr lang="en-US" i="0"/>
              <a:t>• To prepare the data set for exploratory data analysis and statistical analysis</a:t>
            </a:r>
            <a:endParaRPr lang="en-US" i="0" dirty="0"/>
          </a:p>
        </p:txBody>
      </p:sp>
      <p:pic>
        <p:nvPicPr>
          <p:cNvPr id="5" name="Picture 4" descr="A picture containing text, receipt, screenshot&#10;&#10;Description automatically generated">
            <a:extLst>
              <a:ext uri="{FF2B5EF4-FFF2-40B4-BE49-F238E27FC236}">
                <a16:creationId xmlns:a16="http://schemas.microsoft.com/office/drawing/2014/main" id="{578AC62F-BB48-75CC-BBFD-97A3B6721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045" y="3730759"/>
            <a:ext cx="2817487" cy="1803191"/>
          </a:xfrm>
          <a:prstGeom prst="rect">
            <a:avLst/>
          </a:prstGeom>
        </p:spPr>
      </p:pic>
    </p:spTree>
    <p:extLst>
      <p:ext uri="{BB962C8B-B14F-4D97-AF65-F5344CB8AC3E}">
        <p14:creationId xmlns:p14="http://schemas.microsoft.com/office/powerpoint/2010/main" val="325295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294778-47A8-4EEF-9689-F6964D44D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D2A511A-065F-489D-9CF0-FEF36143A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531806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F626582-88CC-4CA0-8BC6-94550FF9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B4DA63-F486-7BB4-725B-E699FB98AD54}"/>
              </a:ext>
            </a:extLst>
          </p:cNvPr>
          <p:cNvSpPr>
            <a:spLocks noGrp="1"/>
          </p:cNvSpPr>
          <p:nvPr>
            <p:ph type="title"/>
          </p:nvPr>
        </p:nvSpPr>
        <p:spPr>
          <a:xfrm>
            <a:off x="1143000" y="872937"/>
            <a:ext cx="7492285" cy="1360898"/>
          </a:xfrm>
        </p:spPr>
        <p:txBody>
          <a:bodyPr>
            <a:normAutofit/>
          </a:bodyPr>
          <a:lstStyle/>
          <a:p>
            <a:r>
              <a:rPr lang="en-US"/>
              <a:t>Incorrect Values &amp; Imputation</a:t>
            </a:r>
            <a:endParaRPr lang="en-US" dirty="0"/>
          </a:p>
        </p:txBody>
      </p:sp>
      <p:sp>
        <p:nvSpPr>
          <p:cNvPr id="3" name="Content Placeholder 2">
            <a:extLst>
              <a:ext uri="{FF2B5EF4-FFF2-40B4-BE49-F238E27FC236}">
                <a16:creationId xmlns:a16="http://schemas.microsoft.com/office/drawing/2014/main" id="{DBBD361F-5BD8-93D5-B610-F89ED56D6394}"/>
              </a:ext>
            </a:extLst>
          </p:cNvPr>
          <p:cNvSpPr>
            <a:spLocks noGrp="1"/>
          </p:cNvSpPr>
          <p:nvPr>
            <p:ph idx="1"/>
          </p:nvPr>
        </p:nvSpPr>
        <p:spPr>
          <a:xfrm>
            <a:off x="1143001" y="2332028"/>
            <a:ext cx="5115812" cy="3653035"/>
          </a:xfrm>
        </p:spPr>
        <p:txBody>
          <a:bodyPr>
            <a:normAutofit/>
          </a:bodyPr>
          <a:lstStyle/>
          <a:p>
            <a:r>
              <a:rPr lang="en-US" dirty="0"/>
              <a:t>No missing values in the dataset. </a:t>
            </a:r>
          </a:p>
          <a:p>
            <a:r>
              <a:rPr lang="en-US" dirty="0"/>
              <a:t>Most of the features were the correct data type. </a:t>
            </a:r>
          </a:p>
          <a:p>
            <a:r>
              <a:rPr lang="en-US" dirty="0"/>
              <a:t>Only change need was the date feature to a datetime64 object and set it to our index. This was done so we can work with it as a time series. </a:t>
            </a:r>
          </a:p>
        </p:txBody>
      </p:sp>
      <p:pic>
        <p:nvPicPr>
          <p:cNvPr id="7" name="Graphic 6" descr="Table">
            <a:extLst>
              <a:ext uri="{FF2B5EF4-FFF2-40B4-BE49-F238E27FC236}">
                <a16:creationId xmlns:a16="http://schemas.microsoft.com/office/drawing/2014/main" id="{92521E06-A789-FC74-C8E7-83E346AD00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52550" y="3428999"/>
            <a:ext cx="2785533" cy="2785533"/>
          </a:xfrm>
          <a:prstGeom prst="rect">
            <a:avLst/>
          </a:prstGeom>
        </p:spPr>
      </p:pic>
    </p:spTree>
    <p:extLst>
      <p:ext uri="{BB962C8B-B14F-4D97-AF65-F5344CB8AC3E}">
        <p14:creationId xmlns:p14="http://schemas.microsoft.com/office/powerpoint/2010/main" val="335512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B8DA-7C4A-BBAD-0D68-AC3671BA8E5F}"/>
              </a:ext>
            </a:extLst>
          </p:cNvPr>
          <p:cNvSpPr>
            <a:spLocks noGrp="1"/>
          </p:cNvSpPr>
          <p:nvPr>
            <p:ph type="title"/>
          </p:nvPr>
        </p:nvSpPr>
        <p:spPr/>
        <p:txBody>
          <a:bodyPr/>
          <a:lstStyle/>
          <a:p>
            <a:r>
              <a:rPr lang="en-US" dirty="0"/>
              <a:t>Seasonality</a:t>
            </a:r>
          </a:p>
        </p:txBody>
      </p:sp>
      <p:pic>
        <p:nvPicPr>
          <p:cNvPr id="5" name="Content Placeholder 4" descr="Chart, bar chart&#10;&#10;Description automatically generated">
            <a:extLst>
              <a:ext uri="{FF2B5EF4-FFF2-40B4-BE49-F238E27FC236}">
                <a16:creationId xmlns:a16="http://schemas.microsoft.com/office/drawing/2014/main" id="{42D6CFB0-FEFC-957F-A548-1FD53D25AD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0763" y="2332038"/>
            <a:ext cx="5590473" cy="3567112"/>
          </a:xfrm>
        </p:spPr>
      </p:pic>
    </p:spTree>
    <p:extLst>
      <p:ext uri="{BB962C8B-B14F-4D97-AF65-F5344CB8AC3E}">
        <p14:creationId xmlns:p14="http://schemas.microsoft.com/office/powerpoint/2010/main" val="2987954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958C-D22A-791B-6485-6458DFCA24B2}"/>
              </a:ext>
            </a:extLst>
          </p:cNvPr>
          <p:cNvSpPr>
            <a:spLocks noGrp="1"/>
          </p:cNvSpPr>
          <p:nvPr>
            <p:ph type="title"/>
          </p:nvPr>
        </p:nvSpPr>
        <p:spPr/>
        <p:txBody>
          <a:bodyPr/>
          <a:lstStyle/>
          <a:p>
            <a:r>
              <a:rPr lang="en-US" dirty="0"/>
              <a:t>Resampling and Rolling</a:t>
            </a:r>
          </a:p>
        </p:txBody>
      </p:sp>
      <p:pic>
        <p:nvPicPr>
          <p:cNvPr id="5" name="Content Placeholder 4" descr="Chart, line chart&#10;&#10;Description automatically generated">
            <a:extLst>
              <a:ext uri="{FF2B5EF4-FFF2-40B4-BE49-F238E27FC236}">
                <a16:creationId xmlns:a16="http://schemas.microsoft.com/office/drawing/2014/main" id="{9C17936A-B3FC-A5CE-547A-5BA7F9E5B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638" y="2332038"/>
            <a:ext cx="6790724" cy="3567112"/>
          </a:xfrm>
        </p:spPr>
      </p:pic>
    </p:spTree>
    <p:extLst>
      <p:ext uri="{BB962C8B-B14F-4D97-AF65-F5344CB8AC3E}">
        <p14:creationId xmlns:p14="http://schemas.microsoft.com/office/powerpoint/2010/main" val="107356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EAFC-4615-EDA6-3E27-DDBB40A5C51D}"/>
              </a:ext>
            </a:extLst>
          </p:cNvPr>
          <p:cNvSpPr>
            <a:spLocks noGrp="1"/>
          </p:cNvSpPr>
          <p:nvPr>
            <p:ph type="title"/>
          </p:nvPr>
        </p:nvSpPr>
        <p:spPr/>
        <p:txBody>
          <a:bodyPr/>
          <a:lstStyle/>
          <a:p>
            <a:r>
              <a:rPr lang="en-US" dirty="0"/>
              <a:t>Rolling</a:t>
            </a:r>
          </a:p>
        </p:txBody>
      </p:sp>
      <p:pic>
        <p:nvPicPr>
          <p:cNvPr id="5" name="Content Placeholder 4" descr="Chart, histogram&#10;&#10;Description automatically generated">
            <a:extLst>
              <a:ext uri="{FF2B5EF4-FFF2-40B4-BE49-F238E27FC236}">
                <a16:creationId xmlns:a16="http://schemas.microsoft.com/office/drawing/2014/main" id="{D058EDD2-E1B4-7FB0-AC37-A491EF480E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5587" y="2448719"/>
            <a:ext cx="6600825" cy="3333750"/>
          </a:xfrm>
        </p:spPr>
      </p:pic>
    </p:spTree>
    <p:extLst>
      <p:ext uri="{BB962C8B-B14F-4D97-AF65-F5344CB8AC3E}">
        <p14:creationId xmlns:p14="http://schemas.microsoft.com/office/powerpoint/2010/main" val="1796321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9634E-9971-AB7A-232C-60685F8D16AE}"/>
              </a:ext>
            </a:extLst>
          </p:cNvPr>
          <p:cNvSpPr>
            <a:spLocks noGrp="1"/>
          </p:cNvSpPr>
          <p:nvPr>
            <p:ph type="title"/>
          </p:nvPr>
        </p:nvSpPr>
        <p:spPr>
          <a:xfrm>
            <a:off x="1143000" y="872937"/>
            <a:ext cx="7810169" cy="1360898"/>
          </a:xfrm>
        </p:spPr>
        <p:txBody>
          <a:bodyPr>
            <a:normAutofit/>
          </a:bodyPr>
          <a:lstStyle/>
          <a:p>
            <a:r>
              <a:rPr lang="en-US" dirty="0"/>
              <a:t>Data Modeling</a:t>
            </a:r>
          </a:p>
        </p:txBody>
      </p:sp>
      <p:sp>
        <p:nvSpPr>
          <p:cNvPr id="3" name="Content Placeholder 2">
            <a:extLst>
              <a:ext uri="{FF2B5EF4-FFF2-40B4-BE49-F238E27FC236}">
                <a16:creationId xmlns:a16="http://schemas.microsoft.com/office/drawing/2014/main" id="{7B279FDC-48D9-4918-4859-A0516D0681C6}"/>
              </a:ext>
            </a:extLst>
          </p:cNvPr>
          <p:cNvSpPr>
            <a:spLocks noGrp="1"/>
          </p:cNvSpPr>
          <p:nvPr>
            <p:ph idx="1"/>
          </p:nvPr>
        </p:nvSpPr>
        <p:spPr>
          <a:xfrm>
            <a:off x="1142999" y="2332029"/>
            <a:ext cx="5435302" cy="3382972"/>
          </a:xfrm>
        </p:spPr>
        <p:txBody>
          <a:bodyPr>
            <a:normAutofit/>
          </a:bodyPr>
          <a:lstStyle/>
          <a:p>
            <a:r>
              <a:rPr lang="en-US" dirty="0"/>
              <a:t>We elected to use Recurrent Neural Networks (RNNs) for modeling sequential data and a specific subset of sequential data—time-series data.</a:t>
            </a:r>
          </a:p>
        </p:txBody>
      </p:sp>
      <p:pic>
        <p:nvPicPr>
          <p:cNvPr id="15" name="Picture 4" descr="Abstract background of blue mesh and nodes">
            <a:extLst>
              <a:ext uri="{FF2B5EF4-FFF2-40B4-BE49-F238E27FC236}">
                <a16:creationId xmlns:a16="http://schemas.microsoft.com/office/drawing/2014/main" id="{EDAEF77E-46AF-AF40-A65B-4A17AD2A1A87}"/>
              </a:ext>
            </a:extLst>
          </p:cNvPr>
          <p:cNvPicPr>
            <a:picLocks noChangeAspect="1"/>
          </p:cNvPicPr>
          <p:nvPr/>
        </p:nvPicPr>
        <p:blipFill rotWithShape="1">
          <a:blip r:embed="rId2">
            <a:alphaModFix/>
          </a:blip>
          <a:srcRect l="38013"/>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16" name="Freeform: Shape 10">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549737"/>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E3533"/>
      </a:dk2>
      <a:lt2>
        <a:srgbClr val="E7E8E2"/>
      </a:lt2>
      <a:accent1>
        <a:srgbClr val="5E4DC3"/>
      </a:accent1>
      <a:accent2>
        <a:srgbClr val="3B5BB1"/>
      </a:accent2>
      <a:accent3>
        <a:srgbClr val="4D9EC3"/>
      </a:accent3>
      <a:accent4>
        <a:srgbClr val="3BB1A5"/>
      </a:accent4>
      <a:accent5>
        <a:srgbClr val="48B77D"/>
      </a:accent5>
      <a:accent6>
        <a:srgbClr val="3BB142"/>
      </a:accent6>
      <a:hlink>
        <a:srgbClr val="319471"/>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23</TotalTime>
  <Words>552</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 Math</vt:lpstr>
      <vt:lpstr>Walbaum Display</vt:lpstr>
      <vt:lpstr>RegattaVTI</vt:lpstr>
      <vt:lpstr>Amazon Stock Price Analysis and Prediction using Machine Learning</vt:lpstr>
      <vt:lpstr>Objective and Significance</vt:lpstr>
      <vt:lpstr>Data Source and Description</vt:lpstr>
      <vt:lpstr>Wrangling</vt:lpstr>
      <vt:lpstr>Incorrect Values &amp; Imputation</vt:lpstr>
      <vt:lpstr>Seasonality</vt:lpstr>
      <vt:lpstr>Resampling and Rolling</vt:lpstr>
      <vt:lpstr>Rolling</vt:lpstr>
      <vt:lpstr>Data Modeling</vt:lpstr>
      <vt:lpstr>RNNs and Sequential Data</vt:lpstr>
      <vt:lpstr>Representing Sequences</vt:lpstr>
      <vt:lpstr>Different Categories of Sequential Modeling </vt:lpstr>
      <vt:lpstr>Challenges and Solutions</vt:lpstr>
      <vt:lpstr>Performance Evaluation</vt:lpstr>
      <vt:lpstr>Conclusion and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Stock Price Analysis and Prediction using Machine Learning</dc:title>
  <dc:creator>Ruben Solis</dc:creator>
  <cp:lastModifiedBy>Ruben Solis</cp:lastModifiedBy>
  <cp:revision>1</cp:revision>
  <dcterms:created xsi:type="dcterms:W3CDTF">2023-05-01T20:52:15Z</dcterms:created>
  <dcterms:modified xsi:type="dcterms:W3CDTF">2023-05-01T21:16:10Z</dcterms:modified>
</cp:coreProperties>
</file>