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308599"/>
            <a:ext cx="10464800" cy="6097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7"/>
            <a:ext cx="533400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legacy.gitbook.com/book/jaceklaskowski/mastering-apache-spark/details" TargetMode="External"/><Relationship Id="rId3" Type="http://schemas.openxmlformats.org/officeDocument/2006/relationships/hyperlink" Target="https://hub.docker.com/r/jupyter/all-spark-notebook/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rverless deployment of ML model"/>
          <p:cNvSpPr txBox="1"/>
          <p:nvPr>
            <p:ph type="subTitle" sz="quarter" idx="1"/>
          </p:nvPr>
        </p:nvSpPr>
        <p:spPr>
          <a:xfrm>
            <a:off x="1270000" y="2476500"/>
            <a:ext cx="10645924" cy="1960761"/>
          </a:xfrm>
          <a:prstGeom prst="rect">
            <a:avLst/>
          </a:prstGeom>
        </p:spPr>
        <p:txBody>
          <a:bodyPr/>
          <a:lstStyle/>
          <a:p>
            <a:pPr/>
            <a:r>
              <a:t>Introduction to Apache Spark</a:t>
            </a:r>
          </a:p>
        </p:txBody>
      </p:sp>
      <p:sp>
        <p:nvSpPr>
          <p:cNvPr id="120" name="- Rohan Somvanshi"/>
          <p:cNvSpPr txBox="1"/>
          <p:nvPr/>
        </p:nvSpPr>
        <p:spPr>
          <a:xfrm>
            <a:off x="6818758" y="3238500"/>
            <a:ext cx="3731024" cy="43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38835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- Rohan Somvanshi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ambda Execution Context"/>
          <p:cNvSpPr txBox="1"/>
          <p:nvPr>
            <p:ph type="title"/>
          </p:nvPr>
        </p:nvSpPr>
        <p:spPr>
          <a:xfrm>
            <a:off x="2273300" y="38100"/>
            <a:ext cx="8070999" cy="1110407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Environment</a:t>
            </a:r>
          </a:p>
        </p:txBody>
      </p:sp>
      <p:sp>
        <p:nvSpPr>
          <p:cNvPr id="148" name="Make use of Lambda Execution Context : Persist model outside handler function…"/>
          <p:cNvSpPr txBox="1"/>
          <p:nvPr>
            <p:ph type="body" sz="half" idx="1"/>
          </p:nvPr>
        </p:nvSpPr>
        <p:spPr>
          <a:xfrm>
            <a:off x="952500" y="5104606"/>
            <a:ext cx="10536536" cy="3779044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Spark in a standalone cluster mode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Jupyter notebook (development)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Docker to run something quickly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Extending Jupyter all-spark-notebook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80" y="1961931"/>
            <a:ext cx="5199006" cy="2329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2514" y="1241410"/>
            <a:ext cx="5780132" cy="425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ache Respon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Demo</a:t>
            </a:r>
          </a:p>
        </p:txBody>
      </p:sp>
      <p:sp>
        <p:nvSpPr>
          <p:cNvPr id="153" name="API Gateway offers good cache configuration op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walkthrough</a:t>
            </a:r>
          </a:p>
          <a:p>
            <a:pPr/>
            <a:r>
              <a:t>Dataset API vs SQL</a:t>
            </a:r>
          </a:p>
          <a:p>
            <a:pPr/>
            <a:r>
              <a:t>DAG</a:t>
            </a:r>
          </a:p>
          <a:p>
            <a:pPr/>
            <a:r>
              <a:t>Partitioning and parquet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uild dependencies on EC2"/>
          <p:cNvSpPr txBox="1"/>
          <p:nvPr>
            <p:ph type="title"/>
          </p:nvPr>
        </p:nvSpPr>
        <p:spPr>
          <a:xfrm>
            <a:off x="1892300" y="-88900"/>
            <a:ext cx="9673729" cy="1712268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Data Visualization</a:t>
            </a:r>
          </a:p>
        </p:txBody>
      </p:sp>
      <p:sp>
        <p:nvSpPr>
          <p:cNvPr id="156" name="Build dependencies on EC2 for data science libraries…"/>
          <p:cNvSpPr txBox="1"/>
          <p:nvPr>
            <p:ph type="body" sz="quarter" idx="1"/>
          </p:nvPr>
        </p:nvSpPr>
        <p:spPr>
          <a:xfrm>
            <a:off x="1816100" y="77089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Redash with Athena on AWS S3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550" y="1502005"/>
            <a:ext cx="7847229" cy="5716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eep model out of lambda pack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Pains…</a:t>
            </a:r>
          </a:p>
        </p:txBody>
      </p:sp>
      <p:sp>
        <p:nvSpPr>
          <p:cNvPr id="160" name="Lambda has a package size limit : 256 MB…"/>
          <p:cNvSpPr txBox="1"/>
          <p:nvPr>
            <p:ph type="body" idx="1"/>
          </p:nvPr>
        </p:nvSpPr>
        <p:spPr>
          <a:xfrm>
            <a:off x="952500" y="1974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Operational cost and maintenance</a:t>
            </a:r>
          </a:p>
          <a:p>
            <a:pPr/>
            <a:r>
              <a:t>Debugging is difficult</a:t>
            </a:r>
          </a:p>
          <a:p>
            <a:pPr/>
            <a:r>
              <a:t>Too heavy for small gains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hen to u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Resources</a:t>
            </a:r>
          </a:p>
        </p:txBody>
      </p:sp>
      <p:sp>
        <p:nvSpPr>
          <p:cNvPr id="163" name="Productionizing lightweight machine learning models, w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008"/>
            </a:pPr>
            <a:r>
              <a:t>Books</a:t>
            </a:r>
          </a:p>
          <a:p>
            <a:pPr lvl="1" marL="835660" indent="-417830" defTabSz="549148">
              <a:spcBef>
                <a:spcPts val="3900"/>
              </a:spcBef>
              <a:defRPr sz="3008"/>
            </a:pPr>
            <a:r>
              <a:t>Begin: Spark: The Definitive Guide</a:t>
            </a:r>
          </a:p>
          <a:p>
            <a:pPr lvl="1" marL="835660" indent="-417830" defTabSz="549148">
              <a:spcBef>
                <a:spcPts val="3900"/>
              </a:spcBef>
              <a:defRPr sz="3008"/>
            </a:pPr>
            <a:r>
              <a:t>Intermediate: Gitbook: Mastering Apache Spark</a:t>
            </a:r>
          </a:p>
          <a:p>
            <a:pPr lvl="2" marL="1253489" indent="-417830" defTabSz="549148">
              <a:spcBef>
                <a:spcPts val="3900"/>
              </a:spcBef>
              <a:defRPr sz="3008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https://legacy.gitbook.com/book/jaceklaskowski/mastering-apache-spark/details</a:t>
            </a:r>
          </a:p>
          <a:p>
            <a:pPr lvl="1" marL="835660" indent="-417830" defTabSz="549148">
              <a:spcBef>
                <a:spcPts val="3900"/>
              </a:spcBef>
              <a:defRPr sz="3008"/>
            </a:pPr>
            <a:r>
              <a:t>Master: High Performance Spark &amp; Advanced Analytics with Spark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Docker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https://hub.docker.com/r/jupyter/all-spark-notebook/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hen not to use?"/>
          <p:cNvSpPr txBox="1"/>
          <p:nvPr>
            <p:ph type="title"/>
          </p:nvPr>
        </p:nvSpPr>
        <p:spPr>
          <a:xfrm>
            <a:off x="952500" y="1765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Next session</a:t>
            </a:r>
          </a:p>
        </p:txBody>
      </p:sp>
      <p:sp>
        <p:nvSpPr>
          <p:cNvPr id="166" name="Productionizing big machine learning models where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 defTabSz="543305">
              <a:spcBef>
                <a:spcPts val="3900"/>
              </a:spcBef>
              <a:buSzTx/>
              <a:buNone/>
              <a:defRPr sz="2900"/>
            </a:lvl1pPr>
          </a:lstStyle>
          <a:p>
            <a:pPr/>
            <a:r>
              <a:t>Packaging of spark jobs and use of AWS EMR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en not to use?"/>
          <p:cNvSpPr txBox="1"/>
          <p:nvPr>
            <p:ph type="title"/>
          </p:nvPr>
        </p:nvSpPr>
        <p:spPr>
          <a:xfrm>
            <a:off x="596900" y="3695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erverless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What is Apache Spark</a:t>
            </a:r>
          </a:p>
        </p:txBody>
      </p:sp>
      <p:sp>
        <p:nvSpPr>
          <p:cNvPr id="123" name="Custom code which executes on the servers you do not ow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2656"/>
            </a:pPr>
            <a:r>
              <a:t>Unified computing and parallel data processing engine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Unified : Designed to support wide range of data analytics tasks</a:t>
            </a:r>
          </a:p>
          <a:p>
            <a:pPr lvl="1" marL="737869" indent="-368934" defTabSz="484886">
              <a:spcBef>
                <a:spcPts val="3400"/>
              </a:spcBef>
              <a:defRPr sz="2656"/>
            </a:pPr>
            <a:r>
              <a:t>Data loading, SQL queries, machine learning, streaming computation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Why not Hadoop?</a:t>
            </a:r>
          </a:p>
          <a:p>
            <a:pPr lvl="1" marL="737869" indent="-368934" defTabSz="484886">
              <a:spcBef>
                <a:spcPts val="3400"/>
              </a:spcBef>
              <a:defRPr sz="2656"/>
            </a:pPr>
            <a:r>
              <a:t>Storage (HDFS) and compute (MapReduce) is tightly coupled</a:t>
            </a:r>
          </a:p>
          <a:p>
            <a:pPr lvl="1" marL="737869" indent="-368934" defTabSz="484886">
              <a:spcBef>
                <a:spcPts val="3400"/>
              </a:spcBef>
              <a:defRPr sz="2656"/>
            </a:pPr>
            <a:r>
              <a:t>Very slow : Lot of Disk IO</a:t>
            </a:r>
          </a:p>
          <a:p>
            <a:pPr lvl="2" marL="1106805" indent="-368934" defTabSz="484886">
              <a:spcBef>
                <a:spcPts val="3400"/>
              </a:spcBef>
              <a:defRPr sz="2656"/>
            </a:pPr>
            <a:r>
              <a:t>Saves intermediate results between computations stages in files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ottleneck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Spark APIs diagram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100" y="2882900"/>
            <a:ext cx="7086600" cy="458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S API Gate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Architecture 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8950" y="1993900"/>
            <a:ext cx="10020300" cy="684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erverless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Some terminologies…</a:t>
            </a:r>
          </a:p>
        </p:txBody>
      </p:sp>
      <p:sp>
        <p:nvSpPr>
          <p:cNvPr id="132" name="Custom code which executes on the servers you do not ow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2600"/>
            </a:pPr>
            <a:r>
              <a:t>Cluster Manager: Takes care of physical resources (set of machines) and allocates resources to Spark application</a:t>
            </a:r>
          </a:p>
          <a:p>
            <a:pPr marL="444499" indent="-444499">
              <a:defRPr sz="2600"/>
            </a:pPr>
            <a:r>
              <a:t>Driver: Main function in the driver process, creates SparkSession, manages executors</a:t>
            </a:r>
          </a:p>
          <a:p>
            <a:pPr marL="444499" indent="-444499">
              <a:defRPr sz="2600"/>
            </a:pPr>
            <a:r>
              <a:t>Task: Block of data + transformations, runs on a single executor</a:t>
            </a:r>
          </a:p>
          <a:p>
            <a:pPr marL="444499" indent="-444499">
              <a:defRPr sz="2600"/>
            </a:pPr>
            <a:r>
              <a:t>Stage: Set of tasks and directly proportional to “Shuffles”.</a:t>
            </a:r>
          </a:p>
          <a:p>
            <a:pPr marL="444499" indent="-444499">
              <a:defRPr sz="2600"/>
            </a:pPr>
            <a:r>
              <a:t>Shuffle: Moving data across executors (e.g. sorting/aggregation)</a:t>
            </a:r>
          </a:p>
          <a:p>
            <a:pPr marL="444499" indent="-444499">
              <a:defRPr sz="2600"/>
            </a:pPr>
            <a:r>
              <a:t>Job: Set of stages determined by Spark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erverless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RDD and Dataframe/Dataset</a:t>
            </a:r>
          </a:p>
        </p:txBody>
      </p:sp>
      <p:sp>
        <p:nvSpPr>
          <p:cNvPr id="135" name="Custom code which executes on the servers you do not own…"/>
          <p:cNvSpPr txBox="1"/>
          <p:nvPr>
            <p:ph type="body" idx="1"/>
          </p:nvPr>
        </p:nvSpPr>
        <p:spPr>
          <a:xfrm>
            <a:off x="952500" y="2209800"/>
            <a:ext cx="11099800" cy="7062540"/>
          </a:xfrm>
          <a:prstGeom prst="rect">
            <a:avLst/>
          </a:prstGeom>
        </p:spPr>
        <p:txBody>
          <a:bodyPr/>
          <a:lstStyle/>
          <a:p>
            <a:pPr marL="204469" indent="-204469" defTabSz="268731">
              <a:spcBef>
                <a:spcPts val="1900"/>
              </a:spcBef>
              <a:defRPr sz="2070"/>
            </a:pPr>
            <a:r>
              <a:t>RDD (Resilient Distributed Datasets)</a:t>
            </a:r>
          </a:p>
          <a:p>
            <a:pPr lvl="1" marL="408940" indent="-204470" defTabSz="268731">
              <a:spcBef>
                <a:spcPts val="1900"/>
              </a:spcBef>
              <a:defRPr sz="2070"/>
            </a:pPr>
            <a:r>
              <a:t>immutable, partitioned collection of records that can be operated on in parallel. i.e. Collection of Java/Scala/Python objects</a:t>
            </a:r>
          </a:p>
          <a:p>
            <a:pPr lvl="1" marL="408940" indent="-204470" defTabSz="268731">
              <a:spcBef>
                <a:spcPts val="1900"/>
              </a:spcBef>
              <a:defRPr sz="2070"/>
            </a:pPr>
            <a:r>
              <a:t>Low-level APIs, give more control to the users with less abstraction.</a:t>
            </a:r>
          </a:p>
          <a:p>
            <a:pPr marL="204469" indent="-204469" defTabSz="268731">
              <a:spcBef>
                <a:spcPts val="1900"/>
              </a:spcBef>
              <a:defRPr sz="2070"/>
            </a:pPr>
            <a:r>
              <a:t>Dataframe/Dataset</a:t>
            </a:r>
          </a:p>
          <a:p>
            <a:pPr lvl="1" marL="408940" indent="-204470" defTabSz="268731">
              <a:spcBef>
                <a:spcPts val="1900"/>
              </a:spcBef>
              <a:defRPr sz="2070"/>
            </a:pPr>
            <a:r>
              <a:t>Structured APIs</a:t>
            </a:r>
          </a:p>
          <a:p>
            <a:pPr lvl="1" marL="408940" indent="-204470" defTabSz="268731">
              <a:spcBef>
                <a:spcPts val="1900"/>
              </a:spcBef>
              <a:defRPr sz="2070"/>
            </a:pPr>
            <a:r>
              <a:t>RDD’s of Row objects</a:t>
            </a:r>
          </a:p>
          <a:p>
            <a:pPr lvl="1" marL="408940" indent="-204470" defTabSz="268731">
              <a:spcBef>
                <a:spcPts val="1900"/>
              </a:spcBef>
              <a:defRPr sz="2070"/>
            </a:pPr>
            <a:r>
              <a:t>Provide lot of abstraction and optimizations</a:t>
            </a:r>
          </a:p>
          <a:p>
            <a:pPr lvl="1" marL="408940" indent="-204470" defTabSz="268731">
              <a:spcBef>
                <a:spcPts val="1900"/>
              </a:spcBef>
              <a:defRPr sz="2070"/>
            </a:pPr>
            <a:r>
              <a:t>Can be viewed as table of rows and columns</a:t>
            </a:r>
          </a:p>
          <a:p>
            <a:pPr lvl="1" marL="408940" indent="-204470" defTabSz="268731">
              <a:spcBef>
                <a:spcPts val="1900"/>
              </a:spcBef>
              <a:defRPr sz="2070"/>
            </a:pPr>
            <a:r>
              <a:t>Dataset : typed set of APIs, one can use domain specific type instead of generic Row </a:t>
            </a:r>
          </a:p>
          <a:p>
            <a:pPr marL="204469" indent="-204469" defTabSz="268731">
              <a:spcBef>
                <a:spcPts val="1900"/>
              </a:spcBef>
              <a:defRPr sz="2070"/>
            </a:pPr>
            <a:r>
              <a:t>Partitions</a:t>
            </a:r>
          </a:p>
          <a:p>
            <a:pPr lvl="1" marL="408940" indent="-204470" defTabSz="268731">
              <a:spcBef>
                <a:spcPts val="1900"/>
              </a:spcBef>
              <a:defRPr sz="2070"/>
            </a:pPr>
            <a:r>
              <a:t>Spark breaks RDD/dataframes/datasets into chunks</a:t>
            </a:r>
          </a:p>
          <a:p>
            <a:pPr lvl="1" marL="408940" indent="-204470" defTabSz="268731">
              <a:spcBef>
                <a:spcPts val="1900"/>
              </a:spcBef>
              <a:defRPr sz="2070"/>
            </a:pPr>
            <a:r>
              <a:t>Partitions are allocated to executors for parallel 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enefits ?"/>
          <p:cNvSpPr txBox="1"/>
          <p:nvPr>
            <p:ph type="title"/>
          </p:nvPr>
        </p:nvSpPr>
        <p:spPr>
          <a:xfrm>
            <a:off x="1795590" y="330200"/>
            <a:ext cx="9155361" cy="890439"/>
          </a:xfrm>
          <a:prstGeom prst="rect">
            <a:avLst/>
          </a:prstGeom>
        </p:spPr>
        <p:txBody>
          <a:bodyPr/>
          <a:lstStyle>
            <a:lvl1pPr defTabSz="502412">
              <a:defRPr sz="4300"/>
            </a:lvl1pPr>
          </a:lstStyle>
          <a:p>
            <a:pPr/>
            <a:r>
              <a:t>Use-Case (Log Analytics Reporting)</a:t>
            </a:r>
          </a:p>
        </p:txBody>
      </p:sp>
      <p:sp>
        <p:nvSpPr>
          <p:cNvPr id="138" name="Low maintenance cost for infrastructure…"/>
          <p:cNvSpPr txBox="1"/>
          <p:nvPr>
            <p:ph type="body" sz="half" idx="1"/>
          </p:nvPr>
        </p:nvSpPr>
        <p:spPr>
          <a:xfrm>
            <a:off x="952500" y="5593208"/>
            <a:ext cx="11099800" cy="3284092"/>
          </a:xfrm>
          <a:prstGeom prst="rect">
            <a:avLst/>
          </a:prstGeom>
        </p:spPr>
        <p:txBody>
          <a:bodyPr/>
          <a:lstStyle/>
          <a:p>
            <a:pPr marL="248920" indent="-248920" defTabSz="327152">
              <a:spcBef>
                <a:spcPts val="2300"/>
              </a:spcBef>
              <a:defRPr sz="1792"/>
            </a:pPr>
            <a:r>
              <a:t>Works nicely for moderate size of data ~50 GB / day</a:t>
            </a:r>
          </a:p>
          <a:p>
            <a:pPr marL="248920" indent="-248920" defTabSz="327152">
              <a:spcBef>
                <a:spcPts val="2300"/>
              </a:spcBef>
              <a:defRPr sz="1792"/>
            </a:pPr>
            <a:r>
              <a:t>Make it 2TB /day and it breaks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Horizontal scaling but super-expensive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One usage breaks the others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Always a bad combination: Storage + Compute</a:t>
            </a:r>
          </a:p>
          <a:p>
            <a:pPr lvl="1" marL="497840" indent="-248920" defTabSz="327152">
              <a:spcBef>
                <a:spcPts val="2300"/>
              </a:spcBef>
              <a:defRPr sz="1792"/>
            </a:pPr>
            <a:r>
              <a:t>More of a data-warehouse use case when latency is not a concern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250" y="1397000"/>
            <a:ext cx="7984041" cy="3836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WS Lambda"/>
          <p:cNvSpPr txBox="1"/>
          <p:nvPr>
            <p:ph type="title"/>
          </p:nvPr>
        </p:nvSpPr>
        <p:spPr>
          <a:xfrm>
            <a:off x="1962819" y="-165100"/>
            <a:ext cx="8766672" cy="1470174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Solution…</a:t>
            </a:r>
          </a:p>
        </p:txBody>
      </p:sp>
      <p:sp>
        <p:nvSpPr>
          <p:cNvPr id="142" name="Function as a service…"/>
          <p:cNvSpPr txBox="1"/>
          <p:nvPr>
            <p:ph type="body" sz="quarter" idx="1"/>
          </p:nvPr>
        </p:nvSpPr>
        <p:spPr>
          <a:xfrm>
            <a:off x="1004639" y="6478686"/>
            <a:ext cx="10222161" cy="2297014"/>
          </a:xfrm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defRPr sz="1952"/>
            </a:pPr>
            <a:r>
              <a:t>Separate storage and compute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Use S3 as data warehouse for wide range of use-cases in future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Use Apache Spark for compute.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Inexpensive as spark cluster can be launched on-demand to generate report.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5408" y="1589727"/>
            <a:ext cx="7920623" cy="4604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ossible solutions ??"/>
          <p:cNvSpPr txBox="1"/>
          <p:nvPr>
            <p:ph type="title"/>
          </p:nvPr>
        </p:nvSpPr>
        <p:spPr>
          <a:xfrm>
            <a:off x="952500" y="3073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Demo: Lets run something…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