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308599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8"/>
            <a:ext cx="5334002" cy="8216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rverless deployment of ML model"/>
          <p:cNvSpPr txBox="1"/>
          <p:nvPr>
            <p:ph type="subTitle" sz="quarter" idx="1"/>
          </p:nvPr>
        </p:nvSpPr>
        <p:spPr>
          <a:xfrm>
            <a:off x="1270000" y="2476500"/>
            <a:ext cx="10645924" cy="1960761"/>
          </a:xfrm>
          <a:prstGeom prst="rect">
            <a:avLst/>
          </a:prstGeom>
        </p:spPr>
        <p:txBody>
          <a:bodyPr/>
          <a:lstStyle/>
          <a:p>
            <a:pPr/>
            <a:r>
              <a:t>Serverless deployment of ML model</a:t>
            </a:r>
          </a:p>
        </p:txBody>
      </p:sp>
      <p:sp>
        <p:nvSpPr>
          <p:cNvPr id="120" name="- Rohan Somvanshi"/>
          <p:cNvSpPr txBox="1"/>
          <p:nvPr/>
        </p:nvSpPr>
        <p:spPr>
          <a:xfrm>
            <a:off x="6818758" y="3238500"/>
            <a:ext cx="3731024" cy="436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38835">
              <a:defRPr sz="21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Rohan Somvanshi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ache Respon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Cache Responses</a:t>
            </a:r>
          </a:p>
        </p:txBody>
      </p:sp>
      <p:sp>
        <p:nvSpPr>
          <p:cNvPr id="147" name="API Gateway offers good cache configuration op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API Gateway offers good cache configuration options</a:t>
            </a:r>
          </a:p>
          <a:p>
            <a:pPr/>
            <a:r>
              <a:t>Need to pay more but its worth in case of high usage</a:t>
            </a:r>
          </a:p>
          <a:p>
            <a:pPr/>
            <a:r>
              <a:t>Does not even trigger lambda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Build dependencies on EC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Build dependencies on EC2</a:t>
            </a:r>
          </a:p>
        </p:txBody>
      </p:sp>
      <p:sp>
        <p:nvSpPr>
          <p:cNvPr id="150" name="Build dependencies on EC2 for data science librari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 dependencies on EC2 for data science libraries</a:t>
            </a:r>
          </a:p>
          <a:p>
            <a:pPr lvl="1"/>
            <a:r>
              <a:t>numpy, sklearn, scikit-learn, Tensorflow</a:t>
            </a:r>
          </a:p>
          <a:p>
            <a:pPr lvl="1"/>
            <a:r>
              <a:t>Can be automated with Terraform/Packer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Keep model out of lambda pack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Keep model out of lambda package</a:t>
            </a:r>
          </a:p>
        </p:txBody>
      </p:sp>
      <p:sp>
        <p:nvSpPr>
          <p:cNvPr id="153" name="Lambda has a package size limit : 256 MB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Lambda has a package size limit : 256 MB</a:t>
            </a:r>
          </a:p>
          <a:p>
            <a:pPr/>
            <a:r>
              <a:t>Keep only the required library dependencies</a:t>
            </a:r>
          </a:p>
          <a:p>
            <a:pPr/>
            <a:r>
              <a:t>Keep model out of lambda package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When to us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When to use?</a:t>
            </a:r>
          </a:p>
        </p:txBody>
      </p:sp>
      <p:sp>
        <p:nvSpPr>
          <p:cNvPr id="156" name="Productionizing lightweight machine learning models, whe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Productionizing lightweight machine learning models, where</a:t>
            </a:r>
          </a:p>
          <a:p>
            <a:pPr lvl="1"/>
            <a:r>
              <a:t>Dependencies can be managed with 256 MB</a:t>
            </a:r>
          </a:p>
          <a:p>
            <a:pPr lvl="1"/>
            <a:r>
              <a:t>Model size is ~300 MB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How much does it cos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How much does it cost?</a:t>
            </a:r>
          </a:p>
        </p:txBody>
      </p:sp>
      <p:sp>
        <p:nvSpPr>
          <p:cNvPr id="159" name="1 req/sec is almost free with Lambda and API Gateway Free-ti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 req/sec is almost free with Lambda and API Gateway Free-tier</a:t>
            </a:r>
          </a:p>
          <a:p>
            <a:pPr/>
            <a:r>
              <a:t>10x traffic : ~ $600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When not to us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When not to use?</a:t>
            </a:r>
          </a:p>
        </p:txBody>
      </p:sp>
      <p:sp>
        <p:nvSpPr>
          <p:cNvPr id="162" name="Productionizing big machine learning models where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00"/>
            </a:pPr>
            <a:r>
              <a:t>Productionizing big machine learning models where,</a:t>
            </a:r>
          </a:p>
          <a:p>
            <a:pPr lvl="1" marL="826769" indent="-413384" defTabSz="543305">
              <a:spcBef>
                <a:spcPts val="3900"/>
              </a:spcBef>
              <a:defRPr sz="2900"/>
            </a:pPr>
            <a:r>
              <a:t>Dependencies are large in size</a:t>
            </a:r>
          </a:p>
          <a:p>
            <a:pPr lvl="1" marL="826769" indent="-413384" defTabSz="543305">
              <a:spcBef>
                <a:spcPts val="3900"/>
              </a:spcBef>
              <a:defRPr sz="2900"/>
            </a:pPr>
            <a:r>
              <a:t>Cannot be packaged within lambda limits or response times</a:t>
            </a:r>
          </a:p>
          <a:p>
            <a:pPr marL="413384" indent="-413384" defTabSz="543305">
              <a:spcBef>
                <a:spcPts val="3900"/>
              </a:spcBef>
              <a:defRPr sz="2900"/>
            </a:pPr>
            <a:r>
              <a:t>Possible options:</a:t>
            </a:r>
          </a:p>
          <a:p>
            <a:pPr lvl="1" marL="826769" indent="-413384" defTabSz="543305">
              <a:spcBef>
                <a:spcPts val="3900"/>
              </a:spcBef>
              <a:defRPr sz="2900"/>
            </a:pPr>
            <a:r>
              <a:t>AWS SageMaker</a:t>
            </a:r>
          </a:p>
          <a:p>
            <a:pPr lvl="1" marL="826769" indent="-413384" defTabSz="543305">
              <a:spcBef>
                <a:spcPts val="3900"/>
              </a:spcBef>
              <a:defRPr sz="2900"/>
            </a:pPr>
            <a:r>
              <a:t>Make containers and run anywhere</a:t>
            </a:r>
          </a:p>
          <a:p>
            <a:pPr lvl="1" marL="826769" indent="-413384" defTabSz="543305">
              <a:spcBef>
                <a:spcPts val="3900"/>
              </a:spcBef>
              <a:defRPr sz="2900"/>
            </a:pPr>
            <a:r>
              <a:t>Tensorflow serving for more complex pipeline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erverless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Serverless Architecture</a:t>
            </a:r>
          </a:p>
        </p:txBody>
      </p:sp>
      <p:sp>
        <p:nvSpPr>
          <p:cNvPr id="123" name="Custom code which executes on the servers you do not ow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Custom code which executes on the servers you do not own</a:t>
            </a:r>
          </a:p>
          <a:p>
            <a:pPr/>
            <a:r>
              <a:t>Function as a service (making use of Cloud Services: AWS , Azure etc)</a:t>
            </a:r>
          </a:p>
          <a:p>
            <a:pPr/>
            <a:r>
              <a:t>Custom code with backend as a service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Benefits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Benefits ?</a:t>
            </a:r>
          </a:p>
        </p:txBody>
      </p:sp>
      <p:sp>
        <p:nvSpPr>
          <p:cNvPr id="126" name="Low maintenance cost for infrastructu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Low maintenance cost for infrastructure</a:t>
            </a:r>
          </a:p>
          <a:p>
            <a:pPr/>
            <a:r>
              <a:t>Only pay for your usage, no upfront cost</a:t>
            </a:r>
          </a:p>
          <a:p>
            <a:pPr/>
            <a:r>
              <a:t>Easy scaling</a:t>
            </a:r>
          </a:p>
          <a:p>
            <a:pPr/>
            <a:r>
              <a:t>High availability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WS Lamb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AWS Lambda</a:t>
            </a:r>
          </a:p>
        </p:txBody>
      </p:sp>
      <p:sp>
        <p:nvSpPr>
          <p:cNvPr id="129" name="Function as a servi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 as a service</a:t>
            </a:r>
          </a:p>
          <a:p>
            <a:pPr/>
            <a:r>
              <a:t>Reason why serverless computing exists today</a:t>
            </a:r>
          </a:p>
          <a:p>
            <a:pPr/>
            <a:r>
              <a:t>Highly compact and easy to work with</a:t>
            </a:r>
          </a:p>
          <a:p>
            <a:pPr/>
            <a:r>
              <a:t>Pay only for the compute time</a:t>
            </a:r>
          </a:p>
          <a:p>
            <a:pPr/>
            <a:r>
              <a:t>Highly scalable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WS API Gatew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AWS API Gateway</a:t>
            </a:r>
          </a:p>
        </p:txBody>
      </p:sp>
      <p:sp>
        <p:nvSpPr>
          <p:cNvPr id="132" name="API as a service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00"/>
            </a:pPr>
            <a:r>
              <a:t>API as a service</a:t>
            </a:r>
          </a:p>
          <a:p>
            <a:pPr marL="413384" indent="-413384" defTabSz="543305">
              <a:spcBef>
                <a:spcPts val="3900"/>
              </a:spcBef>
              <a:defRPr sz="2900"/>
            </a:pPr>
            <a:r>
              <a:t>Provides abstraction on lambda/compute</a:t>
            </a:r>
          </a:p>
          <a:p>
            <a:pPr marL="413384" indent="-413384" defTabSz="543305">
              <a:spcBef>
                <a:spcPts val="3900"/>
              </a:spcBef>
              <a:defRPr sz="2900"/>
            </a:pPr>
            <a:r>
              <a:t>Performance at any scale</a:t>
            </a:r>
          </a:p>
          <a:p>
            <a:pPr marL="413384" indent="-413384" defTabSz="543305">
              <a:spcBef>
                <a:spcPts val="3900"/>
              </a:spcBef>
              <a:defRPr sz="2900"/>
            </a:pPr>
            <a:r>
              <a:t>Highly configurable (caching layer/response codes/routes)</a:t>
            </a:r>
          </a:p>
          <a:p>
            <a:pPr marL="413384" indent="-413384" defTabSz="543305">
              <a:spcBef>
                <a:spcPts val="3900"/>
              </a:spcBef>
              <a:defRPr sz="2900"/>
            </a:pPr>
            <a:r>
              <a:t>Out of the box caching/security/versioning/monitoring</a:t>
            </a:r>
          </a:p>
          <a:p>
            <a:pPr marL="413384" indent="-413384" defTabSz="543305">
              <a:spcBef>
                <a:spcPts val="3900"/>
              </a:spcBef>
              <a:defRPr sz="2900"/>
            </a:pPr>
            <a:r>
              <a:t>Low cost: Pay only for requests and data transferred</a:t>
            </a:r>
          </a:p>
          <a:p>
            <a:pPr marL="413384" indent="-413384" defTabSz="543305">
              <a:spcBef>
                <a:spcPts val="3900"/>
              </a:spcBef>
              <a:defRPr sz="2900"/>
            </a:pPr>
            <a:r>
              <a:t>AWS lambda + API Gateway = Serverless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Use case: ML Prediction A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000"/>
            </a:pPr>
            <a:r>
              <a:t>Use case: ML Prediction API  </a:t>
            </a:r>
            <a:r>
              <a:rPr sz="8000"/>
              <a:t> </a:t>
            </a:r>
          </a:p>
        </p:txBody>
      </p:sp>
      <p:sp>
        <p:nvSpPr>
          <p:cNvPr id="135" name="Train and save your model in AWS S3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buSzPct val="50000"/>
              <a:buBlip>
                <a:blip r:embed="rId2"/>
              </a:buBlip>
              <a:defRPr sz="2900"/>
            </a:pPr>
          </a:p>
          <a:p>
            <a:pPr marL="413384" indent="-413384" defTabSz="543305">
              <a:spcBef>
                <a:spcPts val="3900"/>
              </a:spcBef>
              <a:defRPr sz="2900"/>
            </a:pPr>
            <a:r>
              <a:t>Train and save your model in AWS S3</a:t>
            </a:r>
          </a:p>
          <a:p>
            <a:pPr marL="413384" indent="-413384" defTabSz="543305">
              <a:spcBef>
                <a:spcPts val="3900"/>
              </a:spcBef>
              <a:defRPr sz="2900"/>
            </a:pPr>
            <a:r>
              <a:t>Write prediction code in Lambda</a:t>
            </a:r>
          </a:p>
          <a:p>
            <a:pPr marL="413384" indent="-413384" defTabSz="543305">
              <a:spcBef>
                <a:spcPts val="3900"/>
              </a:spcBef>
              <a:defRPr sz="2900"/>
            </a:pPr>
            <a:r>
              <a:t>Compute meets storage</a:t>
            </a:r>
          </a:p>
          <a:p>
            <a:pPr lvl="1" marL="826769" indent="-413384" defTabSz="543305">
              <a:spcBef>
                <a:spcPts val="3900"/>
              </a:spcBef>
              <a:defRPr sz="2900"/>
            </a:pPr>
            <a:r>
              <a:t>Out of the box integration : Lambda &lt;-&gt; S3</a:t>
            </a:r>
          </a:p>
          <a:p>
            <a:pPr lvl="1" marL="826769" indent="-413384" defTabSz="543305">
              <a:spcBef>
                <a:spcPts val="3900"/>
              </a:spcBef>
              <a:defRPr sz="2900"/>
            </a:pPr>
            <a:r>
              <a:t>Serve with API Gateway</a:t>
            </a:r>
          </a:p>
          <a:p>
            <a:pPr marL="413384" indent="-413384" defTabSz="543305">
              <a:spcBef>
                <a:spcPts val="3900"/>
              </a:spcBef>
              <a:defRPr sz="2900"/>
            </a:pPr>
            <a:r>
              <a:t>Deploy: Just run terraform - ~ 5 minutes</a:t>
            </a:r>
          </a:p>
        </p:txBody>
      </p:sp>
      <p:pic>
        <p:nvPicPr>
          <p:cNvPr id="136" name="Blank Diagram.png" descr="Blank Diagr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44725" y="2872531"/>
            <a:ext cx="4420627" cy="32919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Bottleneck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Bottlenecks…</a:t>
            </a:r>
          </a:p>
        </p:txBody>
      </p:sp>
      <p:sp>
        <p:nvSpPr>
          <p:cNvPr id="139" name="Lambda is stateless, model persistenc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Lambda is stateless, model persistence?</a:t>
            </a:r>
          </a:p>
          <a:p>
            <a:pPr/>
            <a:r>
              <a:t>API response latency</a:t>
            </a:r>
          </a:p>
          <a:p>
            <a:pPr/>
            <a:r>
              <a:t>Building dependencies for python data science libraries</a:t>
            </a:r>
          </a:p>
          <a:p>
            <a:pPr/>
            <a:r>
              <a:t>Lambda package upload limits : 256 MB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ossible solutions ??"/>
          <p:cNvSpPr txBox="1"/>
          <p:nvPr>
            <p:ph type="title"/>
          </p:nvPr>
        </p:nvSpPr>
        <p:spPr>
          <a:xfrm>
            <a:off x="952500" y="3073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Possible solutions ??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Lambda Execution Con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Lambda Execution Context</a:t>
            </a:r>
          </a:p>
        </p:txBody>
      </p:sp>
      <p:sp>
        <p:nvSpPr>
          <p:cNvPr id="144" name="Make use of Lambda Execution Context : Persist model outside handler function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Make use of Lambda Execution Context : Persist model outside handler function</a:t>
            </a:r>
          </a:p>
          <a:p>
            <a:pPr/>
            <a:r>
              <a:t>Execution Context has transient store of 500 MB</a:t>
            </a:r>
          </a:p>
          <a:p>
            <a:pPr/>
            <a:r>
              <a:t>Try to keep the container in use</a:t>
            </a:r>
          </a:p>
          <a:p>
            <a:pPr lvl="1"/>
            <a:r>
              <a:t>Possibly with periodic scheduled calls</a:t>
            </a:r>
          </a:p>
          <a:p>
            <a:pPr lvl="1"/>
            <a:r>
              <a:t>Can be a good synthetic monitoring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