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5"/>
  </p:notesMasterIdLst>
  <p:sldIdLst>
    <p:sldId id="256" r:id="rId2"/>
    <p:sldId id="1965" r:id="rId3"/>
    <p:sldId id="1217" r:id="rId4"/>
    <p:sldId id="1218" r:id="rId5"/>
    <p:sldId id="627" r:id="rId6"/>
    <p:sldId id="620" r:id="rId7"/>
    <p:sldId id="1248" r:id="rId8"/>
    <p:sldId id="1249" r:id="rId9"/>
    <p:sldId id="1215" r:id="rId10"/>
    <p:sldId id="1252" r:id="rId11"/>
    <p:sldId id="639" r:id="rId12"/>
    <p:sldId id="641" r:id="rId13"/>
    <p:sldId id="818" r:id="rId14"/>
    <p:sldId id="647" r:id="rId15"/>
    <p:sldId id="645" r:id="rId16"/>
    <p:sldId id="649" r:id="rId17"/>
    <p:sldId id="1968" r:id="rId18"/>
    <p:sldId id="1970" r:id="rId19"/>
    <p:sldId id="1971" r:id="rId20"/>
    <p:sldId id="1972" r:id="rId21"/>
    <p:sldId id="1973" r:id="rId22"/>
    <p:sldId id="1974" r:id="rId23"/>
    <p:sldId id="1975" r:id="rId24"/>
    <p:sldId id="1976" r:id="rId25"/>
    <p:sldId id="1977" r:id="rId26"/>
    <p:sldId id="658" r:id="rId27"/>
    <p:sldId id="1980" r:id="rId28"/>
    <p:sldId id="660" r:id="rId29"/>
    <p:sldId id="661" r:id="rId30"/>
    <p:sldId id="662" r:id="rId31"/>
    <p:sldId id="1981" r:id="rId32"/>
    <p:sldId id="674" r:id="rId33"/>
    <p:sldId id="1982" r:id="rId34"/>
    <p:sldId id="1984" r:id="rId35"/>
    <p:sldId id="834" r:id="rId36"/>
    <p:sldId id="835" r:id="rId37"/>
    <p:sldId id="836" r:id="rId38"/>
    <p:sldId id="837" r:id="rId39"/>
    <p:sldId id="1966" r:id="rId40"/>
    <p:sldId id="838" r:id="rId41"/>
    <p:sldId id="1967" r:id="rId42"/>
    <p:sldId id="839" r:id="rId43"/>
    <p:sldId id="84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DEE0"/>
    <a:srgbClr val="CC1C2A"/>
    <a:srgbClr val="D6DDF6"/>
    <a:srgbClr val="15245A"/>
    <a:srgbClr val="FCDFD4"/>
    <a:srgbClr val="ECEFFA"/>
    <a:srgbClr val="070693"/>
    <a:srgbClr val="57274C"/>
    <a:srgbClr val="C172AF"/>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0" d="100"/>
          <a:sy n="60" d="100"/>
        </p:scale>
        <p:origin x="105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24EEF-CE6F-4B4F-A91C-F8E8DD2383BB}"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0F2D1C-12EC-4C17-9C38-7BEB1A7D46D4}" type="slidenum">
              <a:rPr lang="en-US" smtClean="0"/>
              <a:t>‹#›</a:t>
            </a:fld>
            <a:endParaRPr lang="en-US"/>
          </a:p>
        </p:txBody>
      </p:sp>
    </p:spTree>
    <p:extLst>
      <p:ext uri="{BB962C8B-B14F-4D97-AF65-F5344CB8AC3E}">
        <p14:creationId xmlns:p14="http://schemas.microsoft.com/office/powerpoint/2010/main" val="63925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26C22-5A6C-23FE-7AD7-C20750E99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50C6D-F392-63D9-EC66-67DFD5AB15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FA410B-2CD2-D6FD-70DF-E50CA47AA4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Adopted from slides by </a:t>
            </a:r>
            <a:r>
              <a:rPr lang="en-US" dirty="0" err="1"/>
              <a:t>Ke</a:t>
            </a:r>
            <a:r>
              <a:rPr lang="en-US" dirty="0"/>
              <a:t> Chen from University of Manchester and </a:t>
            </a:r>
            <a:r>
              <a:rPr lang="en-US" dirty="0" err="1"/>
              <a:t>YangQiu</a:t>
            </a:r>
            <a:r>
              <a:rPr lang="en-US" dirty="0"/>
              <a:t> Song from MSRA</a:t>
            </a:r>
          </a:p>
          <a:p>
            <a:endParaRPr lang="en-US" dirty="0"/>
          </a:p>
        </p:txBody>
      </p:sp>
      <p:sp>
        <p:nvSpPr>
          <p:cNvPr id="4" name="Slide Number Placeholder 3">
            <a:extLst>
              <a:ext uri="{FF2B5EF4-FFF2-40B4-BE49-F238E27FC236}">
                <a16:creationId xmlns:a16="http://schemas.microsoft.com/office/drawing/2014/main" id="{119A7E92-042F-1719-DE5B-77BFCA4562BD}"/>
              </a:ext>
            </a:extLst>
          </p:cNvPr>
          <p:cNvSpPr>
            <a:spLocks noGrp="1"/>
          </p:cNvSpPr>
          <p:nvPr>
            <p:ph type="sldNum" sz="quarter" idx="5"/>
          </p:nvPr>
        </p:nvSpPr>
        <p:spPr/>
        <p:txBody>
          <a:bodyPr/>
          <a:lstStyle/>
          <a:p>
            <a:fld id="{E10F2D1C-12EC-4C17-9C38-7BEB1A7D46D4}" type="slidenum">
              <a:rPr lang="en-US" smtClean="0"/>
              <a:t>10</a:t>
            </a:fld>
            <a:endParaRPr lang="en-US"/>
          </a:p>
        </p:txBody>
      </p:sp>
    </p:spTree>
    <p:extLst>
      <p:ext uri="{BB962C8B-B14F-4D97-AF65-F5344CB8AC3E}">
        <p14:creationId xmlns:p14="http://schemas.microsoft.com/office/powerpoint/2010/main" val="2755853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Consider a parameter w in </a:t>
                </a:r>
                <a14:m>
                  <m:oMath xmlns:m="http://schemas.openxmlformats.org/officeDocument/2006/math">
                    <m:r>
                      <a:rPr lang="zh-TW" altLang="en-US" sz="1200" i="1">
                        <a:latin typeface="Cambria Math" panose="02040503050406030204" pitchFamily="18" charset="0"/>
                      </a:rPr>
                      <m:t>𝜃</m:t>
                    </m:r>
                  </m:oMath>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Consider a parameter w in </a:t>
                </a:r>
                <a:r>
                  <a:rPr lang="zh-TW" altLang="en-US" sz="1200" i="0">
                    <a:latin typeface="Cambria Math" panose="02040503050406030204" pitchFamily="18" charset="0"/>
                  </a:rPr>
                  <a:t>𝜃</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3F9096D2-8776-4F5C-A458-4FD37E7160D3}" type="slidenum">
              <a:rPr lang="zh-TW" altLang="en-US" smtClean="0"/>
              <a:t>13</a:t>
            </a:fld>
            <a:endParaRPr lang="zh-TW" altLang="en-US"/>
          </a:p>
        </p:txBody>
      </p:sp>
    </p:spTree>
    <p:extLst>
      <p:ext uri="{BB962C8B-B14F-4D97-AF65-F5344CB8AC3E}">
        <p14:creationId xmlns:p14="http://schemas.microsoft.com/office/powerpoint/2010/main" val="141434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Adopted from slides by </a:t>
            </a:r>
            <a:r>
              <a:rPr lang="en-US" dirty="0" err="1"/>
              <a:t>Ke</a:t>
            </a:r>
            <a:r>
              <a:rPr lang="en-US" dirty="0"/>
              <a:t> Chen from University of Manchester and </a:t>
            </a:r>
            <a:r>
              <a:rPr lang="en-US" dirty="0" err="1"/>
              <a:t>YangQiu</a:t>
            </a:r>
            <a:r>
              <a:rPr lang="en-US" dirty="0"/>
              <a:t> Song from MSRA</a:t>
            </a:r>
          </a:p>
          <a:p>
            <a:endParaRPr lang="en-US" dirty="0"/>
          </a:p>
        </p:txBody>
      </p:sp>
      <p:sp>
        <p:nvSpPr>
          <p:cNvPr id="4" name="Slide Number Placeholder 3"/>
          <p:cNvSpPr>
            <a:spLocks noGrp="1"/>
          </p:cNvSpPr>
          <p:nvPr>
            <p:ph type="sldNum" sz="quarter" idx="5"/>
          </p:nvPr>
        </p:nvSpPr>
        <p:spPr/>
        <p:txBody>
          <a:bodyPr/>
          <a:lstStyle/>
          <a:p>
            <a:fld id="{E10F2D1C-12EC-4C17-9C38-7BEB1A7D46D4}" type="slidenum">
              <a:rPr lang="en-US" smtClean="0"/>
              <a:t>17</a:t>
            </a:fld>
            <a:endParaRPr lang="en-US"/>
          </a:p>
        </p:txBody>
      </p:sp>
    </p:spTree>
    <p:extLst>
      <p:ext uri="{BB962C8B-B14F-4D97-AF65-F5344CB8AC3E}">
        <p14:creationId xmlns:p14="http://schemas.microsoft.com/office/powerpoint/2010/main" val="2882198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Adopted from slides by </a:t>
            </a:r>
            <a:r>
              <a:rPr lang="en-US" dirty="0" err="1"/>
              <a:t>Ke</a:t>
            </a:r>
            <a:r>
              <a:rPr lang="en-US" dirty="0"/>
              <a:t> Chen from University of Manchester and </a:t>
            </a:r>
            <a:r>
              <a:rPr lang="en-US" dirty="0" err="1"/>
              <a:t>YangQiu</a:t>
            </a:r>
            <a:r>
              <a:rPr lang="en-US" dirty="0"/>
              <a:t> Song from MSRA</a:t>
            </a:r>
          </a:p>
          <a:p>
            <a:endParaRPr lang="en-US" dirty="0"/>
          </a:p>
        </p:txBody>
      </p:sp>
      <p:sp>
        <p:nvSpPr>
          <p:cNvPr id="4" name="Slide Number Placeholder 3"/>
          <p:cNvSpPr>
            <a:spLocks noGrp="1"/>
          </p:cNvSpPr>
          <p:nvPr>
            <p:ph type="sldNum" sz="quarter" idx="5"/>
          </p:nvPr>
        </p:nvSpPr>
        <p:spPr/>
        <p:txBody>
          <a:bodyPr/>
          <a:lstStyle/>
          <a:p>
            <a:fld id="{E10F2D1C-12EC-4C17-9C38-7BEB1A7D46D4}" type="slidenum">
              <a:rPr lang="en-US" smtClean="0"/>
              <a:t>33</a:t>
            </a:fld>
            <a:endParaRPr lang="en-US"/>
          </a:p>
        </p:txBody>
      </p:sp>
    </p:spTree>
    <p:extLst>
      <p:ext uri="{BB962C8B-B14F-4D97-AF65-F5344CB8AC3E}">
        <p14:creationId xmlns:p14="http://schemas.microsoft.com/office/powerpoint/2010/main" val="2882198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15245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rgbClr val="CC1C2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5A8E03-24C2-4197-8FF9-B31EE7E08533}" type="datetime1">
              <a:rPr lang="en-US" smtClean="0"/>
              <a:t>6/18/2025</a:t>
            </a:fld>
            <a:endParaRPr lang="en-US"/>
          </a:p>
        </p:txBody>
      </p:sp>
      <p:sp>
        <p:nvSpPr>
          <p:cNvPr id="5" name="Footer Placeholder 4"/>
          <p:cNvSpPr>
            <a:spLocks noGrp="1"/>
          </p:cNvSpPr>
          <p:nvPr>
            <p:ph type="ftr" sz="quarter" idx="11"/>
          </p:nvPr>
        </p:nvSpPr>
        <p:spPr/>
        <p:txBody>
          <a:bodyPr/>
          <a:lstStyle/>
          <a:p>
            <a:r>
              <a:rPr lang="en-US" dirty="0"/>
              <a:t>Riad Sonbol - ML Course</a:t>
            </a:r>
          </a:p>
        </p:txBody>
      </p:sp>
      <p:sp>
        <p:nvSpPr>
          <p:cNvPr id="6" name="Slide Number Placeholder 5"/>
          <p:cNvSpPr>
            <a:spLocks noGrp="1"/>
          </p:cNvSpPr>
          <p:nvPr>
            <p:ph type="sldNum" sz="quarter" idx="12"/>
          </p:nvPr>
        </p:nvSpPr>
        <p:spPr/>
        <p:txBody>
          <a:bodyPr/>
          <a:lstStyle/>
          <a:p>
            <a:fld id="{CC00085F-3842-4C53-8AAA-D142E66B851B}"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9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7FE865-29EB-4A3C-8CD1-22ADF90DD96E}" type="datetime1">
              <a:rPr lang="en-US" smtClean="0"/>
              <a:t>6/18/2025</a:t>
            </a:fld>
            <a:endParaRPr lang="en-US"/>
          </a:p>
        </p:txBody>
      </p:sp>
      <p:sp>
        <p:nvSpPr>
          <p:cNvPr id="5" name="Footer Placeholder 4"/>
          <p:cNvSpPr>
            <a:spLocks noGrp="1"/>
          </p:cNvSpPr>
          <p:nvPr>
            <p:ph type="ftr" sz="quarter" idx="11"/>
          </p:nvPr>
        </p:nvSpPr>
        <p:spPr/>
        <p:txBody>
          <a:bodyPr/>
          <a:lstStyle/>
          <a:p>
            <a:r>
              <a:rPr lang="en-US"/>
              <a:t>Riad Sonbol - ML Course</a:t>
            </a:r>
          </a:p>
        </p:txBody>
      </p:sp>
      <p:sp>
        <p:nvSpPr>
          <p:cNvPr id="6" name="Slide Number Placeholder 5"/>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590100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86E7D-E83A-4166-9CFD-7181CCC69032}" type="datetime1">
              <a:rPr lang="en-US" smtClean="0"/>
              <a:t>6/18/2025</a:t>
            </a:fld>
            <a:endParaRPr lang="en-US"/>
          </a:p>
        </p:txBody>
      </p:sp>
      <p:sp>
        <p:nvSpPr>
          <p:cNvPr id="5" name="Footer Placeholder 4"/>
          <p:cNvSpPr>
            <a:spLocks noGrp="1"/>
          </p:cNvSpPr>
          <p:nvPr>
            <p:ph type="ftr" sz="quarter" idx="11"/>
          </p:nvPr>
        </p:nvSpPr>
        <p:spPr/>
        <p:txBody>
          <a:bodyPr/>
          <a:lstStyle/>
          <a:p>
            <a:r>
              <a:rPr lang="en-US"/>
              <a:t>Riad Sonbol - ML Course</a:t>
            </a:r>
          </a:p>
        </p:txBody>
      </p:sp>
      <p:sp>
        <p:nvSpPr>
          <p:cNvPr id="6" name="Slide Number Placeholder 5"/>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428468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E6E0B-C1C8-4107-9727-F4493D323595}" type="datetime1">
              <a:rPr lang="en-US" smtClean="0"/>
              <a:t>6/18/2025</a:t>
            </a:fld>
            <a:endParaRPr lang="en-US"/>
          </a:p>
        </p:txBody>
      </p:sp>
      <p:sp>
        <p:nvSpPr>
          <p:cNvPr id="5" name="Footer Placeholder 4"/>
          <p:cNvSpPr>
            <a:spLocks noGrp="1"/>
          </p:cNvSpPr>
          <p:nvPr>
            <p:ph type="ftr" sz="quarter" idx="11"/>
          </p:nvPr>
        </p:nvSpPr>
        <p:spPr/>
        <p:txBody>
          <a:bodyPr/>
          <a:lstStyle/>
          <a:p>
            <a:r>
              <a:rPr lang="en-US" dirty="0"/>
              <a:t>Riad Sonbol - ML Course</a:t>
            </a:r>
          </a:p>
        </p:txBody>
      </p:sp>
      <p:sp>
        <p:nvSpPr>
          <p:cNvPr id="6" name="Slide Number Placeholder 5"/>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3407924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43E9A0-5F2C-4416-B416-78E8B310F520}" type="datetime1">
              <a:rPr lang="en-US" smtClean="0"/>
              <a:t>6/18/2025</a:t>
            </a:fld>
            <a:endParaRPr lang="en-US"/>
          </a:p>
        </p:txBody>
      </p:sp>
      <p:sp>
        <p:nvSpPr>
          <p:cNvPr id="5" name="Footer Placeholder 4"/>
          <p:cNvSpPr>
            <a:spLocks noGrp="1"/>
          </p:cNvSpPr>
          <p:nvPr>
            <p:ph type="ftr" sz="quarter" idx="11"/>
          </p:nvPr>
        </p:nvSpPr>
        <p:spPr/>
        <p:txBody>
          <a:bodyPr/>
          <a:lstStyle/>
          <a:p>
            <a:r>
              <a:rPr lang="en-US"/>
              <a:t>Riad Sonbol - ML Course</a:t>
            </a:r>
          </a:p>
        </p:txBody>
      </p:sp>
      <p:sp>
        <p:nvSpPr>
          <p:cNvPr id="6" name="Slide Number Placeholder 5"/>
          <p:cNvSpPr>
            <a:spLocks noGrp="1"/>
          </p:cNvSpPr>
          <p:nvPr>
            <p:ph type="sldNum" sz="quarter" idx="12"/>
          </p:nvPr>
        </p:nvSpPr>
        <p:spPr/>
        <p:txBody>
          <a:bodyPr/>
          <a:lstStyle/>
          <a:p>
            <a:fld id="{CC00085F-3842-4C53-8AAA-D142E66B851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9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06818C-E086-49FF-B541-3A3760EACB23}" type="datetime1">
              <a:rPr lang="en-US" smtClean="0"/>
              <a:t>6/18/2025</a:t>
            </a:fld>
            <a:endParaRPr lang="en-US"/>
          </a:p>
        </p:txBody>
      </p:sp>
      <p:sp>
        <p:nvSpPr>
          <p:cNvPr id="6" name="Footer Placeholder 5"/>
          <p:cNvSpPr>
            <a:spLocks noGrp="1"/>
          </p:cNvSpPr>
          <p:nvPr>
            <p:ph type="ftr" sz="quarter" idx="11"/>
          </p:nvPr>
        </p:nvSpPr>
        <p:spPr/>
        <p:txBody>
          <a:bodyPr/>
          <a:lstStyle/>
          <a:p>
            <a:r>
              <a:rPr lang="en-US"/>
              <a:t>Riad Sonbol - ML Course</a:t>
            </a:r>
          </a:p>
        </p:txBody>
      </p:sp>
      <p:sp>
        <p:nvSpPr>
          <p:cNvPr id="7" name="Slide Number Placeholder 6"/>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10915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A10616-4377-4E7B-A393-A5350551904B}" type="datetime1">
              <a:rPr lang="en-US" smtClean="0"/>
              <a:t>6/18/2025</a:t>
            </a:fld>
            <a:endParaRPr lang="en-US"/>
          </a:p>
        </p:txBody>
      </p:sp>
      <p:sp>
        <p:nvSpPr>
          <p:cNvPr id="8" name="Footer Placeholder 7"/>
          <p:cNvSpPr>
            <a:spLocks noGrp="1"/>
          </p:cNvSpPr>
          <p:nvPr>
            <p:ph type="ftr" sz="quarter" idx="11"/>
          </p:nvPr>
        </p:nvSpPr>
        <p:spPr/>
        <p:txBody>
          <a:bodyPr/>
          <a:lstStyle/>
          <a:p>
            <a:r>
              <a:rPr lang="en-US"/>
              <a:t>Riad Sonbol - ML Course</a:t>
            </a:r>
          </a:p>
        </p:txBody>
      </p:sp>
      <p:sp>
        <p:nvSpPr>
          <p:cNvPr id="9" name="Slide Number Placeholder 8"/>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2650569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AA1DD-5CD0-42EB-8440-61AE2ADE4DD8}" type="datetime1">
              <a:rPr lang="en-US" smtClean="0"/>
              <a:t>6/18/2025</a:t>
            </a:fld>
            <a:endParaRPr lang="en-US"/>
          </a:p>
        </p:txBody>
      </p:sp>
      <p:sp>
        <p:nvSpPr>
          <p:cNvPr id="4" name="Footer Placeholder 3"/>
          <p:cNvSpPr>
            <a:spLocks noGrp="1"/>
          </p:cNvSpPr>
          <p:nvPr>
            <p:ph type="ftr" sz="quarter" idx="11"/>
          </p:nvPr>
        </p:nvSpPr>
        <p:spPr/>
        <p:txBody>
          <a:bodyPr/>
          <a:lstStyle/>
          <a:p>
            <a:r>
              <a:rPr lang="en-US"/>
              <a:t>Riad Sonbol - ML Course</a:t>
            </a:r>
          </a:p>
        </p:txBody>
      </p:sp>
      <p:sp>
        <p:nvSpPr>
          <p:cNvPr id="5" name="Slide Number Placeholder 4"/>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4187098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6D8250-5DE2-412F-B113-67BB206DEE58}" type="datetime1">
              <a:rPr lang="en-US" smtClean="0"/>
              <a:t>6/18/2025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Riad Sonbol - ML Course</a:t>
            </a:r>
          </a:p>
        </p:txBody>
      </p:sp>
      <p:sp>
        <p:nvSpPr>
          <p:cNvPr id="9" name="Slide Number Placeholder 8"/>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24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3BC621-1A3D-4E9F-8827-CC7BC1819122}" type="datetime1">
              <a:rPr lang="en-US" smtClean="0"/>
              <a:t>6/18/2025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Riad Sonbol - ML Course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00085F-3842-4C53-8AAA-D142E66B851B}" type="slidenum">
              <a:rPr lang="en-US" smtClean="0"/>
              <a:t>‹#›</a:t>
            </a:fld>
            <a:endParaRPr lang="en-US"/>
          </a:p>
        </p:txBody>
      </p:sp>
    </p:spTree>
    <p:extLst>
      <p:ext uri="{BB962C8B-B14F-4D97-AF65-F5344CB8AC3E}">
        <p14:creationId xmlns:p14="http://schemas.microsoft.com/office/powerpoint/2010/main" val="225959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F0FB3-D434-4BEF-B764-6F97C45F1A36}" type="datetime1">
              <a:rPr lang="en-US" smtClean="0"/>
              <a:t>6/18/2025</a:t>
            </a:fld>
            <a:endParaRPr lang="en-US"/>
          </a:p>
        </p:txBody>
      </p:sp>
      <p:sp>
        <p:nvSpPr>
          <p:cNvPr id="6" name="Footer Placeholder 5"/>
          <p:cNvSpPr>
            <a:spLocks noGrp="1"/>
          </p:cNvSpPr>
          <p:nvPr>
            <p:ph type="ftr" sz="quarter" idx="11"/>
          </p:nvPr>
        </p:nvSpPr>
        <p:spPr/>
        <p:txBody>
          <a:bodyPr/>
          <a:lstStyle/>
          <a:p>
            <a:r>
              <a:rPr lang="en-US"/>
              <a:t>Riad Sonbol - ML Course</a:t>
            </a:r>
          </a:p>
        </p:txBody>
      </p:sp>
      <p:sp>
        <p:nvSpPr>
          <p:cNvPr id="7" name="Slide Number Placeholder 6"/>
          <p:cNvSpPr>
            <a:spLocks noGrp="1"/>
          </p:cNvSpPr>
          <p:nvPr>
            <p:ph type="sldNum" sz="quarter" idx="12"/>
          </p:nvPr>
        </p:nvSpPr>
        <p:spPr/>
        <p:txBody>
          <a:bodyPr/>
          <a:lstStyle/>
          <a:p>
            <a:fld id="{CC00085F-3842-4C53-8AAA-D142E66B851B}" type="slidenum">
              <a:rPr lang="en-US" smtClean="0"/>
              <a:t>‹#›</a:t>
            </a:fld>
            <a:endParaRPr lang="en-US"/>
          </a:p>
        </p:txBody>
      </p:sp>
    </p:spTree>
    <p:extLst>
      <p:ext uri="{BB962C8B-B14F-4D97-AF65-F5344CB8AC3E}">
        <p14:creationId xmlns:p14="http://schemas.microsoft.com/office/powerpoint/2010/main" val="15997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gGrid">
          <a:fgClr>
            <a:srgbClr val="F1FAFD"/>
          </a:fgClr>
          <a:bgClr>
            <a:schemeClr val="bg1"/>
          </a:bgClr>
        </a:patt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15245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15" y="6334316"/>
            <a:ext cx="12188825" cy="64008"/>
          </a:xfrm>
          <a:prstGeom prst="rect">
            <a:avLst/>
          </a:prstGeom>
          <a:solidFill>
            <a:srgbClr val="CC1C2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326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342222"/>
            <a:ext cx="10058400" cy="452687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C255C0-F5E4-4940-AFEC-A1F8B2DD503E}" type="datetime1">
              <a:rPr lang="en-US" smtClean="0"/>
              <a:t>6/18/2025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Riad Sonbol - ML Course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400" b="1">
                <a:solidFill>
                  <a:srgbClr val="FFFFFF"/>
                </a:solidFill>
              </a:defRPr>
            </a:lvl1pPr>
          </a:lstStyle>
          <a:p>
            <a:fld id="{CC00085F-3842-4C53-8AAA-D142E66B851B}" type="slidenum">
              <a:rPr lang="en-US" smtClean="0"/>
              <a:pPr/>
              <a:t>‹#›</a:t>
            </a:fld>
            <a:endParaRPr lang="en-US" dirty="0"/>
          </a:p>
        </p:txBody>
      </p:sp>
      <p:cxnSp>
        <p:nvCxnSpPr>
          <p:cNvPr id="10" name="Straight Connector 9"/>
          <p:cNvCxnSpPr/>
          <p:nvPr/>
        </p:nvCxnSpPr>
        <p:spPr>
          <a:xfrm>
            <a:off x="1193532" y="121922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5532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287338" indent="-2873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sonbol.github.io/courses/courses-ml-du/"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rsonbol.github.io/courses/courses-ml-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10" Type="http://schemas.openxmlformats.org/officeDocument/2006/relationships/image" Target="../media/image16.png"/><Relationship Id="rId4" Type="http://schemas.openxmlformats.org/officeDocument/2006/relationships/image" Target="../media/image5.wmf"/><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oleObject" Target="../embeddings/oleObject2.bin"/><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image" Target="NULL"/><Relationship Id="rId9" Type="http://schemas.openxmlformats.org/officeDocument/2006/relationships/oleObject" Target="../embeddings/oleObject3.bin"/><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oleObject" Target="../embeddings/oleObject2.bin"/><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1.bin"/><Relationship Id="rId15" Type="http://schemas.openxmlformats.org/officeDocument/2006/relationships/image" Target="../media/image9.png"/><Relationship Id="rId10" Type="http://schemas.openxmlformats.org/officeDocument/2006/relationships/image" Target="../media/image7.wmf"/><Relationship Id="rId4" Type="http://schemas.openxmlformats.org/officeDocument/2006/relationships/image" Target="NULL"/><Relationship Id="rId9" Type="http://schemas.openxmlformats.org/officeDocument/2006/relationships/oleObject" Target="../embeddings/oleObject3.bin"/><Relationship Id="rId1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rgbClr val="F1FAFD"/>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D7E2-A514-4DCB-E3E3-F93B67F737BF}"/>
              </a:ext>
            </a:extLst>
          </p:cNvPr>
          <p:cNvSpPr>
            <a:spLocks noGrp="1"/>
          </p:cNvSpPr>
          <p:nvPr>
            <p:ph type="ctrTitle"/>
          </p:nvPr>
        </p:nvSpPr>
        <p:spPr>
          <a:xfrm>
            <a:off x="1097280" y="3016995"/>
            <a:ext cx="10058400" cy="1325457"/>
          </a:xfrm>
          <a:pattFill prst="pct5">
            <a:fgClr>
              <a:schemeClr val="bg1">
                <a:lumMod val="95000"/>
              </a:schemeClr>
            </a:fgClr>
            <a:bgClr>
              <a:schemeClr val="bg1"/>
            </a:bgClr>
          </a:pattFill>
          <a:ln w="38100" cmpd="dbl">
            <a:solidFill>
              <a:schemeClr val="accent2"/>
            </a:solidFill>
            <a:prstDash val="solid"/>
          </a:ln>
          <a:effectLst>
            <a:outerShdw blurRad="50800" dist="38100" dir="2700000" algn="tl" rotWithShape="0">
              <a:prstClr val="black">
                <a:alpha val="40000"/>
              </a:prstClr>
            </a:outerShdw>
          </a:effectLst>
        </p:spPr>
        <p:txBody>
          <a:bodyPr>
            <a:normAutofit/>
          </a:bodyPr>
          <a:lstStyle/>
          <a:p>
            <a:pPr algn="ctr" rtl="1"/>
            <a:r>
              <a:rPr lang="en-US" sz="3200" b="1" dirty="0">
                <a:solidFill>
                  <a:srgbClr val="15245A"/>
                </a:solidFill>
                <a:effectLst>
                  <a:outerShdw blurRad="38100" dist="38100" dir="2700000" algn="tl">
                    <a:srgbClr val="000000">
                      <a:alpha val="43137"/>
                    </a:srgbClr>
                  </a:outerShdw>
                </a:effectLst>
              </a:rPr>
              <a:t>Introduction to Deep Learning: </a:t>
            </a:r>
            <a:br>
              <a:rPr lang="en-US" sz="3200" b="1" dirty="0">
                <a:solidFill>
                  <a:srgbClr val="15245A"/>
                </a:solidFill>
                <a:effectLst>
                  <a:outerShdw blurRad="38100" dist="38100" dir="2700000" algn="tl">
                    <a:srgbClr val="000000">
                      <a:alpha val="43137"/>
                    </a:srgbClr>
                  </a:outerShdw>
                </a:effectLst>
              </a:rPr>
            </a:br>
            <a:r>
              <a:rPr lang="en-US" sz="3200" b="1" dirty="0">
                <a:solidFill>
                  <a:srgbClr val="15245A"/>
                </a:solidFill>
                <a:effectLst>
                  <a:outerShdw blurRad="38100" dist="38100" dir="2700000" algn="tl">
                    <a:srgbClr val="000000">
                      <a:alpha val="43137"/>
                    </a:srgbClr>
                  </a:outerShdw>
                </a:effectLst>
              </a:rPr>
              <a:t>Training , Optimization, and Regularization</a:t>
            </a:r>
            <a:endParaRPr lang="en-US" sz="3200" dirty="0">
              <a:solidFill>
                <a:srgbClr val="070693"/>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F5A11D94-51FC-FC2C-5797-A79901A5696C}"/>
              </a:ext>
            </a:extLst>
          </p:cNvPr>
          <p:cNvSpPr txBox="1"/>
          <p:nvPr/>
        </p:nvSpPr>
        <p:spPr>
          <a:xfrm>
            <a:off x="8996516" y="2433484"/>
            <a:ext cx="2159163" cy="583512"/>
          </a:xfrm>
          <a:prstGeom prst="rect">
            <a:avLst/>
          </a:prstGeom>
          <a:solidFill>
            <a:srgbClr val="15245A"/>
          </a:solidFill>
          <a:ln w="12700" cmpd="dbl">
            <a:solidFill>
              <a:schemeClr val="accent1">
                <a:lumMod val="50000"/>
              </a:schemeClr>
            </a:solidFill>
            <a:prstDash val="solid"/>
          </a:ln>
        </p:spPr>
        <p:txBody>
          <a:bodyPr vert="horz" lIns="91440" tIns="45720" rIns="91440" bIns="45720" rtlCol="0" anchor="b">
            <a:normAutofit/>
          </a:bodyPr>
          <a:lstStyle>
            <a:defPPr>
              <a:defRPr lang="en-US"/>
            </a:defPPr>
            <a:lvl1pPr algn="ctr" defTabSz="914400">
              <a:lnSpc>
                <a:spcPct val="85000"/>
              </a:lnSpc>
              <a:spcBef>
                <a:spcPct val="0"/>
              </a:spcBef>
              <a:buNone/>
              <a:defRPr sz="4000" b="1" spc="-50" baseline="0">
                <a:solidFill>
                  <a:schemeClr val="tx1">
                    <a:lumMod val="85000"/>
                    <a:lumOff val="15000"/>
                  </a:schemeClr>
                </a:solidFill>
                <a:latin typeface="+mj-lt"/>
                <a:ea typeface="+mj-ea"/>
                <a:cs typeface="+mj-cs"/>
              </a:defRPr>
            </a:lvl1pPr>
          </a:lstStyle>
          <a:p>
            <a:r>
              <a:rPr lang="ar-SY" sz="2500" dirty="0">
                <a:solidFill>
                  <a:schemeClr val="bg1"/>
                </a:solidFill>
              </a:rPr>
              <a:t>مقرر التعلم التلقائي</a:t>
            </a:r>
          </a:p>
        </p:txBody>
      </p:sp>
      <p:sp>
        <p:nvSpPr>
          <p:cNvPr id="5" name="TextBox 4">
            <a:extLst>
              <a:ext uri="{FF2B5EF4-FFF2-40B4-BE49-F238E27FC236}">
                <a16:creationId xmlns:a16="http://schemas.microsoft.com/office/drawing/2014/main" id="{ECF16884-5ABE-B7F2-9615-FD83BD904605}"/>
              </a:ext>
            </a:extLst>
          </p:cNvPr>
          <p:cNvSpPr txBox="1"/>
          <p:nvPr/>
        </p:nvSpPr>
        <p:spPr>
          <a:xfrm>
            <a:off x="1097280" y="2433482"/>
            <a:ext cx="2159163" cy="583513"/>
          </a:xfrm>
          <a:prstGeom prst="rect">
            <a:avLst/>
          </a:prstGeom>
          <a:solidFill>
            <a:srgbClr val="15245A"/>
          </a:solidFill>
          <a:ln w="12700" cmpd="dbl">
            <a:solidFill>
              <a:schemeClr val="accent1">
                <a:lumMod val="50000"/>
              </a:schemeClr>
            </a:solidFill>
            <a:prstDash val="solid"/>
          </a:ln>
        </p:spPr>
        <p:txBody>
          <a:bodyPr vert="horz" lIns="91440" tIns="45720" rIns="91440" bIns="45720" rtlCol="0" anchor="b">
            <a:normAutofit/>
          </a:bodyPr>
          <a:lstStyle>
            <a:lvl1pPr algn="ctr" defTabSz="914400">
              <a:lnSpc>
                <a:spcPct val="85000"/>
              </a:lnSpc>
              <a:spcBef>
                <a:spcPct val="0"/>
              </a:spcBef>
              <a:buNone/>
              <a:defRPr sz="4000" b="1" spc="-50" baseline="0">
                <a:solidFill>
                  <a:schemeClr val="tx1">
                    <a:lumMod val="85000"/>
                    <a:lumOff val="15000"/>
                  </a:schemeClr>
                </a:solidFill>
                <a:latin typeface="+mj-lt"/>
                <a:ea typeface="+mj-ea"/>
                <a:cs typeface="+mj-cs"/>
              </a:defRPr>
            </a:lvl1pPr>
          </a:lstStyle>
          <a:p>
            <a:r>
              <a:rPr lang="en-US" sz="2500" dirty="0">
                <a:solidFill>
                  <a:schemeClr val="bg1"/>
                </a:solidFill>
              </a:rPr>
              <a:t>Week 9</a:t>
            </a:r>
          </a:p>
        </p:txBody>
      </p:sp>
      <p:sp>
        <p:nvSpPr>
          <p:cNvPr id="9" name="TextBox 8">
            <a:extLst>
              <a:ext uri="{FF2B5EF4-FFF2-40B4-BE49-F238E27FC236}">
                <a16:creationId xmlns:a16="http://schemas.microsoft.com/office/drawing/2014/main" id="{FF852B98-FCA1-F016-47A8-37A8A6A927EC}"/>
              </a:ext>
            </a:extLst>
          </p:cNvPr>
          <p:cNvSpPr txBox="1"/>
          <p:nvPr/>
        </p:nvSpPr>
        <p:spPr>
          <a:xfrm>
            <a:off x="3687095" y="2433482"/>
            <a:ext cx="4925961" cy="583512"/>
          </a:xfrm>
          <a:prstGeom prst="rect">
            <a:avLst/>
          </a:prstGeom>
          <a:solidFill>
            <a:srgbClr val="15245A"/>
          </a:solidFill>
          <a:ln w="12700" cmpd="dbl">
            <a:solidFill>
              <a:schemeClr val="accent1">
                <a:lumMod val="50000"/>
              </a:schemeClr>
            </a:solidFill>
            <a:prstDash val="solid"/>
          </a:ln>
        </p:spPr>
        <p:txBody>
          <a:bodyPr vert="horz" lIns="91440" tIns="45720" rIns="91440" bIns="45720" rtlCol="0" anchor="b">
            <a:normAutofit fontScale="92500"/>
          </a:bodyPr>
          <a:lstStyle>
            <a:defPPr>
              <a:defRPr lang="en-US"/>
            </a:defPPr>
            <a:lvl1pPr algn="ctr" defTabSz="914400">
              <a:lnSpc>
                <a:spcPct val="85000"/>
              </a:lnSpc>
              <a:spcBef>
                <a:spcPct val="0"/>
              </a:spcBef>
              <a:buNone/>
              <a:defRPr sz="4000" b="1" spc="-50" baseline="0">
                <a:solidFill>
                  <a:schemeClr val="tx1">
                    <a:lumMod val="85000"/>
                    <a:lumOff val="15000"/>
                  </a:schemeClr>
                </a:solidFill>
                <a:latin typeface="+mj-lt"/>
                <a:ea typeface="+mj-ea"/>
                <a:cs typeface="+mj-cs"/>
              </a:defRPr>
            </a:lvl1pPr>
          </a:lstStyle>
          <a:p>
            <a:r>
              <a:rPr lang="ar-SY" sz="2500" dirty="0">
                <a:solidFill>
                  <a:schemeClr val="bg1"/>
                </a:solidFill>
              </a:rPr>
              <a:t>السنة الخامسة – هندسة المعلوماتية / الذكاء الصنعي</a:t>
            </a:r>
          </a:p>
        </p:txBody>
      </p:sp>
      <p:sp>
        <p:nvSpPr>
          <p:cNvPr id="10" name="TextBox 9">
            <a:extLst>
              <a:ext uri="{FF2B5EF4-FFF2-40B4-BE49-F238E27FC236}">
                <a16:creationId xmlns:a16="http://schemas.microsoft.com/office/drawing/2014/main" id="{77AFD573-7766-0A36-DCFA-2E60BA0B8A6D}"/>
              </a:ext>
            </a:extLst>
          </p:cNvPr>
          <p:cNvSpPr txBox="1"/>
          <p:nvPr/>
        </p:nvSpPr>
        <p:spPr>
          <a:xfrm>
            <a:off x="5043468" y="4936856"/>
            <a:ext cx="2105063" cy="584775"/>
          </a:xfrm>
          <a:prstGeom prst="rect">
            <a:avLst/>
          </a:prstGeom>
          <a:noFill/>
        </p:spPr>
        <p:txBody>
          <a:bodyPr wrap="none" rtlCol="0">
            <a:spAutoFit/>
          </a:bodyPr>
          <a:lstStyle/>
          <a:p>
            <a:pPr algn="r" rtl="1"/>
            <a:r>
              <a:rPr lang="ar-SY" sz="3200" dirty="0">
                <a:solidFill>
                  <a:srgbClr val="070693"/>
                </a:solidFill>
                <a:effectLst>
                  <a:outerShdw blurRad="38100" dist="38100" dir="2700000" algn="tl">
                    <a:srgbClr val="000000">
                      <a:alpha val="43137"/>
                    </a:srgbClr>
                  </a:outerShdw>
                </a:effectLst>
                <a:cs typeface="+mj-cs"/>
              </a:rPr>
              <a:t>د. رياض سنبل</a:t>
            </a:r>
            <a:endParaRPr lang="en-US" sz="3200" dirty="0">
              <a:solidFill>
                <a:srgbClr val="070693"/>
              </a:solidFill>
              <a:effectLst>
                <a:outerShdw blurRad="38100" dist="38100" dir="2700000" algn="tl">
                  <a:srgbClr val="000000">
                    <a:alpha val="43137"/>
                  </a:srgbClr>
                </a:outerShdw>
              </a:effectLst>
              <a:cs typeface="+mj-cs"/>
            </a:endParaRPr>
          </a:p>
        </p:txBody>
      </p:sp>
      <p:sp>
        <p:nvSpPr>
          <p:cNvPr id="3" name="Slide Number Placeholder 2">
            <a:extLst>
              <a:ext uri="{FF2B5EF4-FFF2-40B4-BE49-F238E27FC236}">
                <a16:creationId xmlns:a16="http://schemas.microsoft.com/office/drawing/2014/main" id="{A6EFFC8A-AE1C-CC62-39DD-18BBC0409960}"/>
              </a:ext>
            </a:extLst>
          </p:cNvPr>
          <p:cNvSpPr>
            <a:spLocks noGrp="1"/>
          </p:cNvSpPr>
          <p:nvPr>
            <p:ph type="sldNum" sz="quarter" idx="12"/>
          </p:nvPr>
        </p:nvSpPr>
        <p:spPr/>
        <p:txBody>
          <a:bodyPr/>
          <a:lstStyle/>
          <a:p>
            <a:fld id="{CC00085F-3842-4C53-8AAA-D142E66B851B}" type="slidenum">
              <a:rPr lang="en-US" smtClean="0"/>
              <a:t>1</a:t>
            </a:fld>
            <a:endParaRPr lang="en-US" dirty="0"/>
          </a:p>
        </p:txBody>
      </p:sp>
      <p:sp>
        <p:nvSpPr>
          <p:cNvPr id="6" name="Footer Placeholder 5">
            <a:extLst>
              <a:ext uri="{FF2B5EF4-FFF2-40B4-BE49-F238E27FC236}">
                <a16:creationId xmlns:a16="http://schemas.microsoft.com/office/drawing/2014/main" id="{988E95E5-F68C-7D9A-80F5-4355512D3D28}"/>
              </a:ext>
            </a:extLst>
          </p:cNvPr>
          <p:cNvSpPr>
            <a:spLocks noGrp="1"/>
          </p:cNvSpPr>
          <p:nvPr>
            <p:ph type="ftr" sz="quarter" idx="11"/>
          </p:nvPr>
        </p:nvSpPr>
        <p:spPr/>
        <p:txBody>
          <a:bodyPr/>
          <a:lstStyle/>
          <a:p>
            <a:r>
              <a:rPr lang="en-US" dirty="0"/>
              <a:t>Riad Sonbol - ML Course</a:t>
            </a:r>
          </a:p>
        </p:txBody>
      </p:sp>
      <p:pic>
        <p:nvPicPr>
          <p:cNvPr id="7" name="Picture 2">
            <a:extLst>
              <a:ext uri="{FF2B5EF4-FFF2-40B4-BE49-F238E27FC236}">
                <a16:creationId xmlns:a16="http://schemas.microsoft.com/office/drawing/2014/main" id="{57715D1F-36E4-2241-EAFE-46722CC9A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601" y="0"/>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hlinkClick r:id="rId3"/>
            <a:extLst>
              <a:ext uri="{FF2B5EF4-FFF2-40B4-BE49-F238E27FC236}">
                <a16:creationId xmlns:a16="http://schemas.microsoft.com/office/drawing/2014/main" id="{279111A4-3F07-4361-3CC4-4A391242C411}"/>
              </a:ext>
            </a:extLst>
          </p:cNvPr>
          <p:cNvSpPr/>
          <p:nvPr/>
        </p:nvSpPr>
        <p:spPr>
          <a:xfrm>
            <a:off x="8981767" y="5875439"/>
            <a:ext cx="3092903" cy="365125"/>
          </a:xfrm>
          <a:prstGeom prst="roundRect">
            <a:avLst/>
          </a:prstGeom>
          <a:solidFill>
            <a:schemeClr val="bg1">
              <a:lumMod val="95000"/>
            </a:schemeClr>
          </a:solidFill>
          <a:ln w="12700">
            <a:prstDash val="lgDash"/>
          </a:ln>
          <a:effectLst>
            <a:innerShdw blurRad="63500" dist="50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i="1" u="sng" dirty="0">
                <a:solidFill>
                  <a:srgbClr val="15245A"/>
                </a:solidFill>
                <a:effectLst>
                  <a:outerShdw blurRad="38100" dist="38100" dir="2700000" algn="tl">
                    <a:srgbClr val="000000">
                      <a:alpha val="43137"/>
                    </a:srgbClr>
                  </a:outerShdw>
                </a:effectLst>
                <a:uFill>
                  <a:solidFill>
                    <a:srgbClr val="15245A"/>
                  </a:solidFill>
                </a:uFill>
                <a:hlinkClick r:id="rId4">
                  <a:extLst>
                    <a:ext uri="{A12FA001-AC4F-418D-AE19-62706E023703}">
                      <ahyp:hlinkClr xmlns:ahyp="http://schemas.microsoft.com/office/drawing/2018/hyperlinkcolor" val="tx"/>
                    </a:ext>
                  </a:extLst>
                </a:hlinkClick>
              </a:rPr>
              <a:t>Access Course Materials</a:t>
            </a:r>
            <a:r>
              <a:rPr lang="en-US" sz="2000" i="1" u="sng" dirty="0">
                <a:solidFill>
                  <a:srgbClr val="15245A"/>
                </a:solidFill>
                <a:effectLst>
                  <a:outerShdw blurRad="38100" dist="38100" dir="2700000" algn="tl">
                    <a:srgbClr val="000000">
                      <a:alpha val="43137"/>
                    </a:srgbClr>
                  </a:outerShdw>
                </a:effectLst>
                <a:uFill>
                  <a:solidFill>
                    <a:srgbClr val="15245A"/>
                  </a:solidFill>
                </a:uFill>
              </a:rPr>
              <a:t> </a:t>
            </a:r>
            <a:endParaRPr lang="en-US" sz="2400" i="1" u="sng" dirty="0">
              <a:solidFill>
                <a:srgbClr val="15245A"/>
              </a:solidFill>
              <a:effectLst>
                <a:outerShdw blurRad="38100" dist="38100" dir="2700000" algn="tl">
                  <a:srgbClr val="000000">
                    <a:alpha val="43137"/>
                  </a:srgbClr>
                </a:outerShdw>
              </a:effectLst>
              <a:uFill>
                <a:solidFill>
                  <a:srgbClr val="15245A"/>
                </a:solidFill>
              </a:uFill>
              <a:sym typeface="Wingdings" panose="05000000000000000000" pitchFamily="2" charset="2"/>
            </a:endParaRPr>
          </a:p>
        </p:txBody>
      </p:sp>
      <p:pic>
        <p:nvPicPr>
          <p:cNvPr id="20" name="Picture 19">
            <a:extLst>
              <a:ext uri="{FF2B5EF4-FFF2-40B4-BE49-F238E27FC236}">
                <a16:creationId xmlns:a16="http://schemas.microsoft.com/office/drawing/2014/main" id="{710F3F8F-A74D-44D5-4335-8C68EA08D3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78674">
            <a:off x="11562221" y="5829167"/>
            <a:ext cx="457668" cy="457668"/>
          </a:xfrm>
          <a:prstGeom prst="rect">
            <a:avLst/>
          </a:prstGeom>
        </p:spPr>
      </p:pic>
    </p:spTree>
    <p:extLst>
      <p:ext uri="{BB962C8B-B14F-4D97-AF65-F5344CB8AC3E}">
        <p14:creationId xmlns:p14="http://schemas.microsoft.com/office/powerpoint/2010/main" val="4441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967FC-5BFC-0952-7E8E-96C82882F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F17A9-B6DB-3342-4A95-3A0EE0ECC159}"/>
              </a:ext>
            </a:extLst>
          </p:cNvPr>
          <p:cNvSpPr>
            <a:spLocks noGrp="1"/>
          </p:cNvSpPr>
          <p:nvPr>
            <p:ph type="ctrTitle"/>
          </p:nvPr>
        </p:nvSpPr>
        <p:spPr>
          <a:xfrm>
            <a:off x="1097280" y="3016995"/>
            <a:ext cx="10058400" cy="1325457"/>
          </a:xfrm>
          <a:pattFill prst="pct5">
            <a:fgClr>
              <a:schemeClr val="bg1">
                <a:lumMod val="95000"/>
              </a:schemeClr>
            </a:fgClr>
            <a:bgClr>
              <a:schemeClr val="bg1"/>
            </a:bgClr>
          </a:pattFill>
          <a:ln w="38100" cmpd="dbl">
            <a:solidFill>
              <a:schemeClr val="accent2"/>
            </a:solidFill>
            <a:prstDash val="solid"/>
          </a:ln>
          <a:effectLst>
            <a:outerShdw blurRad="50800" dist="38100" dir="2700000" algn="tl" rotWithShape="0">
              <a:prstClr val="black">
                <a:alpha val="40000"/>
              </a:prstClr>
            </a:outerShdw>
          </a:effectLst>
        </p:spPr>
        <p:txBody>
          <a:bodyPr>
            <a:normAutofit/>
          </a:bodyPr>
          <a:lstStyle/>
          <a:p>
            <a:pPr algn="ctr"/>
            <a:r>
              <a:rPr lang="en-US" sz="4000" b="1" dirty="0">
                <a:solidFill>
                  <a:srgbClr val="070693"/>
                </a:solidFill>
                <a:effectLst>
                  <a:outerShdw blurRad="38100" dist="38100" dir="2700000" algn="tl">
                    <a:srgbClr val="000000">
                      <a:alpha val="43137"/>
                    </a:srgbClr>
                  </a:outerShdw>
                </a:effectLst>
              </a:rPr>
              <a:t>Training NNs</a:t>
            </a:r>
          </a:p>
        </p:txBody>
      </p:sp>
      <p:sp>
        <p:nvSpPr>
          <p:cNvPr id="3" name="Slide Number Placeholder 2">
            <a:extLst>
              <a:ext uri="{FF2B5EF4-FFF2-40B4-BE49-F238E27FC236}">
                <a16:creationId xmlns:a16="http://schemas.microsoft.com/office/drawing/2014/main" id="{F30AFAA6-FA33-AC49-7338-79D533B7D32E}"/>
              </a:ext>
            </a:extLst>
          </p:cNvPr>
          <p:cNvSpPr>
            <a:spLocks noGrp="1"/>
          </p:cNvSpPr>
          <p:nvPr>
            <p:ph type="sldNum" sz="quarter" idx="12"/>
          </p:nvPr>
        </p:nvSpPr>
        <p:spPr/>
        <p:txBody>
          <a:bodyPr/>
          <a:lstStyle/>
          <a:p>
            <a:fld id="{CC00085F-3842-4C53-8AAA-D142E66B851B}" type="slidenum">
              <a:rPr lang="en-US" smtClean="0"/>
              <a:t>10</a:t>
            </a:fld>
            <a:endParaRPr lang="en-US" dirty="0"/>
          </a:p>
        </p:txBody>
      </p:sp>
      <p:sp>
        <p:nvSpPr>
          <p:cNvPr id="6" name="Footer Placeholder 5">
            <a:extLst>
              <a:ext uri="{FF2B5EF4-FFF2-40B4-BE49-F238E27FC236}">
                <a16:creationId xmlns:a16="http://schemas.microsoft.com/office/drawing/2014/main" id="{5FA5E68B-E2AD-03C6-F1E5-4657A7F93F82}"/>
              </a:ext>
            </a:extLst>
          </p:cNvPr>
          <p:cNvSpPr>
            <a:spLocks noGrp="1"/>
          </p:cNvSpPr>
          <p:nvPr>
            <p:ph type="ftr" sz="quarter" idx="11"/>
          </p:nvPr>
        </p:nvSpPr>
        <p:spPr/>
        <p:txBody>
          <a:bodyPr/>
          <a:lstStyle/>
          <a:p>
            <a:r>
              <a:rPr lang="en-US"/>
              <a:t>Riad Sonbol - ML Course</a:t>
            </a:r>
            <a:endParaRPr lang="en-US" dirty="0"/>
          </a:p>
        </p:txBody>
      </p:sp>
    </p:spTree>
    <p:extLst>
      <p:ext uri="{BB962C8B-B14F-4D97-AF65-F5344CB8AC3E}">
        <p14:creationId xmlns:p14="http://schemas.microsoft.com/office/powerpoint/2010/main" val="141454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5795-830E-F700-9C12-ADBEDEA14E82}"/>
              </a:ext>
            </a:extLst>
          </p:cNvPr>
          <p:cNvSpPr>
            <a:spLocks noGrp="1"/>
          </p:cNvSpPr>
          <p:nvPr>
            <p:ph type="title"/>
          </p:nvPr>
        </p:nvSpPr>
        <p:spPr/>
        <p:txBody>
          <a:bodyPr/>
          <a:lstStyle/>
          <a:p>
            <a:r>
              <a:rPr lang="en-US" dirty="0"/>
              <a:t>Training 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BCCE97E-9E45-F2AB-B069-3F00FA637347}"/>
                  </a:ext>
                </a:extLst>
              </p:cNvPr>
              <p:cNvSpPr>
                <a:spLocks noGrp="1"/>
              </p:cNvSpPr>
              <p:nvPr>
                <p:ph idx="1"/>
              </p:nvPr>
            </p:nvSpPr>
            <p:spPr>
              <a:xfrm>
                <a:off x="1097280" y="1342222"/>
                <a:ext cx="10058400" cy="1801508"/>
              </a:xfrm>
            </p:spPr>
            <p:txBody>
              <a:bodyPr>
                <a:normAutofit/>
              </a:bodyPr>
              <a:lstStyle/>
              <a:p>
                <a:r>
                  <a:rPr lang="en-US" sz="2400" dirty="0"/>
                  <a:t>The network </a:t>
                </a:r>
                <a:r>
                  <a:rPr lang="en-US" sz="2400" b="1" i="1" dirty="0">
                    <a:solidFill>
                      <a:srgbClr val="0070C0"/>
                    </a:solidFill>
                  </a:rPr>
                  <a:t>parameters</a:t>
                </a:r>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𝜃</m:t>
                    </m:r>
                  </m:oMath>
                </a14:m>
                <a:r>
                  <a:rPr lang="en-US" sz="2400" dirty="0"/>
                  <a:t> include      </a:t>
                </a:r>
                <a14:m>
                  <m:oMath xmlns:m="http://schemas.openxmlformats.org/officeDocument/2006/math">
                    <m:r>
                      <a:rPr lang="zh-TW" altLang="en-US" sz="2400" i="1">
                        <a:latin typeface="Cambria Math" panose="02040503050406030204" pitchFamily="18" charset="0"/>
                      </a:rPr>
                      <m:t>𝜃</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𝑏</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𝑏</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𝐿</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𝑏</m:t>
                            </m:r>
                          </m:e>
                          <m:sup>
                            <m:r>
                              <a:rPr lang="en-US" altLang="zh-TW" sz="2400" i="1">
                                <a:latin typeface="Cambria Math" panose="02040503050406030204" pitchFamily="18" charset="0"/>
                              </a:rPr>
                              <m:t>𝐿</m:t>
                            </m:r>
                          </m:sup>
                        </m:sSup>
                      </m:e>
                    </m:d>
                  </m:oMath>
                </a14:m>
                <a:endParaRPr lang="zh-TW" altLang="en-US" sz="2400" dirty="0"/>
              </a:p>
              <a:p>
                <a:r>
                  <a:rPr lang="en-US" sz="2400" dirty="0"/>
                  <a:t>Define a </a:t>
                </a:r>
                <a:r>
                  <a:rPr lang="en-US" sz="2400" b="1" i="1" dirty="0">
                    <a:solidFill>
                      <a:srgbClr val="0070C0"/>
                    </a:solidFill>
                  </a:rPr>
                  <a:t>loss function/</a:t>
                </a:r>
                <a:r>
                  <a:rPr lang="en-US" sz="2400" dirty="0">
                    <a:solidFill>
                      <a:srgbClr val="FF0000"/>
                    </a:solidFill>
                  </a:rPr>
                  <a:t>objective function</a:t>
                </a:r>
                <a:r>
                  <a:rPr lang="en-US" sz="2400" dirty="0"/>
                  <a:t>/</a:t>
                </a:r>
                <a:r>
                  <a:rPr lang="en-US" sz="2400" dirty="0">
                    <a:solidFill>
                      <a:srgbClr val="FF0000"/>
                    </a:solidFill>
                  </a:rPr>
                  <a:t>cost function</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ℒ</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𝜃</m:t>
                        </m:r>
                      </m:e>
                    </m:d>
                  </m:oMath>
                </a14:m>
                <a:r>
                  <a:rPr lang="en-US" sz="2400" dirty="0"/>
                  <a:t> that calculates the </a:t>
                </a:r>
                <a:r>
                  <a:rPr lang="en-US" sz="2400" b="1" dirty="0"/>
                  <a:t>difference (error) between the model prediction and the true label</a:t>
                </a:r>
              </a:p>
              <a:p>
                <a:pPr lvl="1"/>
                <a:endParaRPr lang="en-US" sz="2400" dirty="0"/>
              </a:p>
              <a:p>
                <a:endParaRPr lang="en-US" sz="2400" dirty="0"/>
              </a:p>
            </p:txBody>
          </p:sp>
        </mc:Choice>
        <mc:Fallback>
          <p:sp>
            <p:nvSpPr>
              <p:cNvPr id="3" name="Content Placeholder 2">
                <a:extLst>
                  <a:ext uri="{FF2B5EF4-FFF2-40B4-BE49-F238E27FC236}">
                    <a16:creationId xmlns:a16="http://schemas.microsoft.com/office/drawing/2014/main" id="{2BCCE97E-9E45-F2AB-B069-3F00FA637347}"/>
                  </a:ext>
                </a:extLst>
              </p:cNvPr>
              <p:cNvSpPr>
                <a:spLocks noGrp="1" noRot="1" noChangeAspect="1" noMove="1" noResize="1" noEditPoints="1" noAdjustHandles="1" noChangeArrowheads="1" noChangeShapeType="1" noTextEdit="1"/>
              </p:cNvSpPr>
              <p:nvPr>
                <p:ph idx="1"/>
              </p:nvPr>
            </p:nvSpPr>
            <p:spPr>
              <a:xfrm>
                <a:off x="1097280" y="1342222"/>
                <a:ext cx="10058400" cy="1801508"/>
              </a:xfrm>
              <a:blipFill>
                <a:blip r:embed="rId2"/>
                <a:stretch>
                  <a:fillRect l="-1697" t="-4730"/>
                </a:stretch>
              </a:blipFill>
            </p:spPr>
            <p:txBody>
              <a:bodyPr/>
              <a:lstStyle/>
              <a:p>
                <a:r>
                  <a:rPr lang="en-US">
                    <a:noFill/>
                  </a:rPr>
                  <a:t> </a:t>
                </a:r>
              </a:p>
            </p:txBody>
          </p:sp>
        </mc:Fallback>
      </mc:AlternateContent>
      <p:grpSp>
        <p:nvGrpSpPr>
          <p:cNvPr id="68" name="Group 67">
            <a:extLst>
              <a:ext uri="{FF2B5EF4-FFF2-40B4-BE49-F238E27FC236}">
                <a16:creationId xmlns:a16="http://schemas.microsoft.com/office/drawing/2014/main" id="{B7ADFA05-C710-5E7A-2A74-509014B6806E}"/>
              </a:ext>
            </a:extLst>
          </p:cNvPr>
          <p:cNvGrpSpPr/>
          <p:nvPr/>
        </p:nvGrpSpPr>
        <p:grpSpPr>
          <a:xfrm>
            <a:off x="1829946" y="3252978"/>
            <a:ext cx="8289385" cy="2911462"/>
            <a:chOff x="2407462" y="2938882"/>
            <a:chExt cx="8289385" cy="2911462"/>
          </a:xfrm>
        </p:grpSpPr>
        <p:sp>
          <p:nvSpPr>
            <p:cNvPr id="4" name="矩形 33">
              <a:extLst>
                <a:ext uri="{FF2B5EF4-FFF2-40B4-BE49-F238E27FC236}">
                  <a16:creationId xmlns:a16="http://schemas.microsoft.com/office/drawing/2014/main" id="{1601E8F6-1D7C-7499-4F89-1E0E83FB2240}"/>
                </a:ext>
              </a:extLst>
            </p:cNvPr>
            <p:cNvSpPr/>
            <p:nvPr/>
          </p:nvSpPr>
          <p:spPr>
            <a:xfrm>
              <a:off x="7135263" y="2991684"/>
              <a:ext cx="440251" cy="23162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5" name="矩形 34">
              <a:extLst>
                <a:ext uri="{FF2B5EF4-FFF2-40B4-BE49-F238E27FC236}">
                  <a16:creationId xmlns:a16="http://schemas.microsoft.com/office/drawing/2014/main" id="{BFAE4A34-FB28-E41F-3427-A363A0BA917C}"/>
                </a:ext>
              </a:extLst>
            </p:cNvPr>
            <p:cNvSpPr/>
            <p:nvPr/>
          </p:nvSpPr>
          <p:spPr>
            <a:xfrm>
              <a:off x="4349434" y="2980865"/>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6" name="矩形 39">
              <a:extLst>
                <a:ext uri="{FF2B5EF4-FFF2-40B4-BE49-F238E27FC236}">
                  <a16:creationId xmlns:a16="http://schemas.microsoft.com/office/drawing/2014/main" id="{297ADCE5-309A-59B0-6C5C-0006DB07EB05}"/>
                </a:ext>
              </a:extLst>
            </p:cNvPr>
            <p:cNvSpPr/>
            <p:nvPr/>
          </p:nvSpPr>
          <p:spPr>
            <a:xfrm>
              <a:off x="3305520" y="3005255"/>
              <a:ext cx="440251" cy="23162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cxnSp>
          <p:nvCxnSpPr>
            <p:cNvPr id="7" name="直線單箭頭接點 42">
              <a:extLst>
                <a:ext uri="{FF2B5EF4-FFF2-40B4-BE49-F238E27FC236}">
                  <a16:creationId xmlns:a16="http://schemas.microsoft.com/office/drawing/2014/main" id="{8B9D9D1E-09C7-602B-A860-8ECFD5BFDF3D}"/>
                </a:ext>
              </a:extLst>
            </p:cNvPr>
            <p:cNvCxnSpPr/>
            <p:nvPr/>
          </p:nvCxnSpPr>
          <p:spPr>
            <a:xfrm>
              <a:off x="6523157" y="3905942"/>
              <a:ext cx="5598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43">
              <a:extLst>
                <a:ext uri="{FF2B5EF4-FFF2-40B4-BE49-F238E27FC236}">
                  <a16:creationId xmlns:a16="http://schemas.microsoft.com/office/drawing/2014/main" id="{BF06197E-AFA3-A42F-C1AB-0680C099FC46}"/>
                </a:ext>
              </a:extLst>
            </p:cNvPr>
            <p:cNvCxnSpPr/>
            <p:nvPr/>
          </p:nvCxnSpPr>
          <p:spPr>
            <a:xfrm>
              <a:off x="6619612" y="5005256"/>
              <a:ext cx="4633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44">
              <a:extLst>
                <a:ext uri="{FF2B5EF4-FFF2-40B4-BE49-F238E27FC236}">
                  <a16:creationId xmlns:a16="http://schemas.microsoft.com/office/drawing/2014/main" id="{340D633A-6A61-C910-ED18-9B203D53D214}"/>
                </a:ext>
              </a:extLst>
            </p:cNvPr>
            <p:cNvCxnSpPr/>
            <p:nvPr/>
          </p:nvCxnSpPr>
          <p:spPr>
            <a:xfrm>
              <a:off x="6502083" y="3218763"/>
              <a:ext cx="58090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45">
              <a:extLst>
                <a:ext uri="{FF2B5EF4-FFF2-40B4-BE49-F238E27FC236}">
                  <a16:creationId xmlns:a16="http://schemas.microsoft.com/office/drawing/2014/main" id="{80DB5AED-4AA1-E968-B1E6-5EBF446EE36D}"/>
                </a:ext>
              </a:extLst>
            </p:cNvPr>
            <p:cNvSpPr/>
            <p:nvPr/>
          </p:nvSpPr>
          <p:spPr>
            <a:xfrm>
              <a:off x="3365862" y="3638513"/>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sp>
          <p:nvSpPr>
            <p:cNvPr id="11" name="矩形 46">
              <a:extLst>
                <a:ext uri="{FF2B5EF4-FFF2-40B4-BE49-F238E27FC236}">
                  <a16:creationId xmlns:a16="http://schemas.microsoft.com/office/drawing/2014/main" id="{91F1E76B-BE4E-BC1D-FA81-40C246608798}"/>
                </a:ext>
              </a:extLst>
            </p:cNvPr>
            <p:cNvSpPr/>
            <p:nvPr/>
          </p:nvSpPr>
          <p:spPr>
            <a:xfrm>
              <a:off x="3370996" y="3135281"/>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mc:AlternateContent xmlns:mc="http://schemas.openxmlformats.org/markup-compatibility/2006">
          <mc:Choice xmlns:a14="http://schemas.microsoft.com/office/drawing/2010/main" Requires="a14">
            <p:graphicFrame>
              <p:nvGraphicFramePr>
                <p:cNvPr id="12" name="Object 12">
                  <a:extLst>
                    <a:ext uri="{FF2B5EF4-FFF2-40B4-BE49-F238E27FC236}">
                      <a16:creationId xmlns:a16="http://schemas.microsoft.com/office/drawing/2014/main" id="{AF36550D-17D9-808E-C261-5FAD5D7372CE}"/>
                    </a:ext>
                  </a:extLst>
                </p:cNvPr>
                <p:cNvGraphicFramePr>
                  <a:graphicFrameLocks noChangeAspect="1"/>
                </p:cNvGraphicFramePr>
                <p:nvPr>
                  <p:extLst>
                    <p:ext uri="{D42A27DB-BD31-4B8C-83A1-F6EECF244321}">
                      <p14:modId xmlns:p14="http://schemas.microsoft.com/office/powerpoint/2010/main" val="312287639"/>
                    </p:ext>
                  </p:extLst>
                </p:nvPr>
              </p:nvGraphicFramePr>
              <p:xfrm>
                <a:off x="3382201" y="3051237"/>
                <a:ext cx="287151" cy="407614"/>
              </p:xfrm>
              <a:graphic>
                <a:graphicData uri="http://schemas.openxmlformats.org/presentationml/2006/ole">
                  <mc:AlternateContent>
                    <mc:Choice xmlns:v="urn:schemas-microsoft-com:vml" Requires="v">
                      <p:oleObj name="方程式" r:id="rId3" imgW="152280" imgH="215640" progId="Equation.3">
                        <p:embed/>
                      </p:oleObj>
                    </mc:Choice>
                    <mc:Fallback>
                      <p:oleObj name="方程式" r:id="rId3" imgW="152280" imgH="215640" progId="Equation.3">
                        <p:embed/>
                        <p:pic>
                          <p:nvPicPr>
                            <p:cNvPr id="12" name="Object 12">
                              <a:extLst>
                                <a:ext uri="{FF2B5EF4-FFF2-40B4-BE49-F238E27FC236}">
                                  <a16:creationId xmlns:a16="http://schemas.microsoft.com/office/drawing/2014/main" id="{AF36550D-17D9-808E-C261-5FAD5D7372CE}"/>
                                </a:ext>
                              </a:extLst>
                            </p:cNvPr>
                            <p:cNvPicPr>
                              <a:picLocks noChangeAspect="1" noChangeArrowheads="1"/>
                            </p:cNvPicPr>
                            <p:nvPr/>
                          </p:nvPicPr>
                          <p:blipFill>
                            <a:blip r:embed="rId4"/>
                            <a:srcRect/>
                            <a:stretch>
                              <a:fillRect/>
                            </a:stretch>
                          </p:blipFill>
                          <p:spPr bwMode="auto">
                            <a:xfrm>
                              <a:off x="3382201" y="3051237"/>
                              <a:ext cx="287151" cy="407614"/>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p:graphicFrame>
              <p:nvGraphicFramePr>
                <p:cNvPr id="12" name="Object 12">
                  <a:extLst>
                    <a:ext uri="{FF2B5EF4-FFF2-40B4-BE49-F238E27FC236}">
                      <a16:creationId xmlns:a16="http://schemas.microsoft.com/office/drawing/2014/main" id="{AF36550D-17D9-808E-C261-5FAD5D7372CE}"/>
                    </a:ext>
                  </a:extLst>
                </p:cNvPr>
                <p:cNvGraphicFramePr>
                  <a:graphicFrameLocks noChangeAspect="1"/>
                </p:cNvGraphicFramePr>
                <p:nvPr>
                  <p:extLst>
                    <p:ext uri="{D42A27DB-BD31-4B8C-83A1-F6EECF244321}">
                      <p14:modId xmlns:p14="http://schemas.microsoft.com/office/powerpoint/2010/main" val="312287639"/>
                    </p:ext>
                  </p:extLst>
                </p:nvPr>
              </p:nvGraphicFramePr>
              <p:xfrm>
                <a:off x="3382201" y="3051237"/>
                <a:ext cx="287151" cy="407614"/>
              </p:xfrm>
              <a:graphic>
                <a:graphicData uri="http://schemas.openxmlformats.org/presentationml/2006/ole">
                  <mc:AlternateContent>
                    <mc:Choice xmlns:v="urn:schemas-microsoft-com:vml" Requires="v">
                      <p:oleObj name="方程式" r:id="rId3" imgW="152280" imgH="215640" progId="Equation.3">
                        <p:embed/>
                      </p:oleObj>
                    </mc:Choice>
                    <mc:Fallback>
                      <p:oleObj name="方程式" r:id="rId3" imgW="152280" imgH="215640" progId="Equation.3">
                        <p:embed/>
                        <p:pic>
                          <p:nvPicPr>
                            <p:cNvPr id="12" name="Object 12">
                              <a:extLst>
                                <a:ext uri="{FF2B5EF4-FFF2-40B4-BE49-F238E27FC236}">
                                  <a16:creationId xmlns:a16="http://schemas.microsoft.com/office/drawing/2014/main" id="{AF36550D-17D9-808E-C261-5FAD5D7372CE}"/>
                                </a:ext>
                              </a:extLst>
                            </p:cNvPr>
                            <p:cNvPicPr>
                              <a:picLocks noChangeAspect="1" noChangeArrowheads="1"/>
                            </p:cNvPicPr>
                            <p:nvPr/>
                          </p:nvPicPr>
                          <p:blipFill>
                            <a:blip r:embed="rId4"/>
                            <a:srcRect/>
                            <a:stretch>
                              <a:fillRect/>
                            </a:stretch>
                          </p:blipFill>
                          <p:spPr bwMode="auto">
                            <a:xfrm>
                              <a:off x="3382201" y="3051237"/>
                              <a:ext cx="287151" cy="4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mc:AlternateContent xmlns:mc="http://schemas.openxmlformats.org/markup-compatibility/2006">
          <mc:Choice xmlns:a14="http://schemas.microsoft.com/office/drawing/2010/main" Requires="a14">
            <p:graphicFrame>
              <p:nvGraphicFramePr>
                <p:cNvPr id="13" name="Object 12">
                  <a:extLst>
                    <a:ext uri="{FF2B5EF4-FFF2-40B4-BE49-F238E27FC236}">
                      <a16:creationId xmlns:a16="http://schemas.microsoft.com/office/drawing/2014/main" id="{595DD8C2-390A-D318-CA52-0AFA93B2CDF1}"/>
                    </a:ext>
                  </a:extLst>
                </p:cNvPr>
                <p:cNvGraphicFramePr>
                  <a:graphicFrameLocks noChangeAspect="1"/>
                </p:cNvGraphicFramePr>
                <p:nvPr>
                  <p:extLst>
                    <p:ext uri="{D42A27DB-BD31-4B8C-83A1-F6EECF244321}">
                      <p14:modId xmlns:p14="http://schemas.microsoft.com/office/powerpoint/2010/main" val="4114357158"/>
                    </p:ext>
                  </p:extLst>
                </p:nvPr>
              </p:nvGraphicFramePr>
              <p:xfrm>
                <a:off x="3386874" y="3565411"/>
                <a:ext cx="310963" cy="407614"/>
              </p:xfrm>
              <a:graphic>
                <a:graphicData uri="http://schemas.openxmlformats.org/presentationml/2006/ole">
                  <mc:AlternateContent>
                    <mc:Choice xmlns:v="urn:schemas-microsoft-com:vml" Requires="v">
                      <p:oleObj name="方程式" r:id="rId5" imgW="164880" imgH="215640" progId="Equation.3">
                        <p:embed/>
                      </p:oleObj>
                    </mc:Choice>
                    <mc:Fallback>
                      <p:oleObj name="方程式" r:id="rId5" imgW="164880" imgH="215640" progId="Equation.3">
                        <p:embed/>
                        <p:pic>
                          <p:nvPicPr>
                            <p:cNvPr id="13" name="Object 12">
                              <a:extLst>
                                <a:ext uri="{FF2B5EF4-FFF2-40B4-BE49-F238E27FC236}">
                                  <a16:creationId xmlns:a16="http://schemas.microsoft.com/office/drawing/2014/main" id="{595DD8C2-390A-D318-CA52-0AFA93B2CDF1}"/>
                                </a:ext>
                              </a:extLst>
                            </p:cNvPr>
                            <p:cNvPicPr>
                              <a:picLocks noChangeAspect="1" noChangeArrowheads="1"/>
                            </p:cNvPicPr>
                            <p:nvPr/>
                          </p:nvPicPr>
                          <p:blipFill>
                            <a:blip r:embed="rId6"/>
                            <a:srcRect/>
                            <a:stretch>
                              <a:fillRect/>
                            </a:stretch>
                          </p:blipFill>
                          <p:spPr bwMode="auto">
                            <a:xfrm>
                              <a:off x="3386874" y="3565411"/>
                              <a:ext cx="310963" cy="407614"/>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p:graphicFrame>
              <p:nvGraphicFramePr>
                <p:cNvPr id="13" name="Object 12">
                  <a:extLst>
                    <a:ext uri="{FF2B5EF4-FFF2-40B4-BE49-F238E27FC236}">
                      <a16:creationId xmlns:a16="http://schemas.microsoft.com/office/drawing/2014/main" id="{595DD8C2-390A-D318-CA52-0AFA93B2CDF1}"/>
                    </a:ext>
                  </a:extLst>
                </p:cNvPr>
                <p:cNvGraphicFramePr>
                  <a:graphicFrameLocks noChangeAspect="1"/>
                </p:cNvGraphicFramePr>
                <p:nvPr>
                  <p:extLst>
                    <p:ext uri="{D42A27DB-BD31-4B8C-83A1-F6EECF244321}">
                      <p14:modId xmlns:p14="http://schemas.microsoft.com/office/powerpoint/2010/main" val="4114357158"/>
                    </p:ext>
                  </p:extLst>
                </p:nvPr>
              </p:nvGraphicFramePr>
              <p:xfrm>
                <a:off x="3386874" y="3565411"/>
                <a:ext cx="310963" cy="407614"/>
              </p:xfrm>
              <a:graphic>
                <a:graphicData uri="http://schemas.openxmlformats.org/presentationml/2006/ole">
                  <mc:AlternateContent>
                    <mc:Choice xmlns:v="urn:schemas-microsoft-com:vml" Requires="v">
                      <p:oleObj name="方程式" r:id="rId5" imgW="164880" imgH="215640" progId="Equation.3">
                        <p:embed/>
                      </p:oleObj>
                    </mc:Choice>
                    <mc:Fallback>
                      <p:oleObj name="方程式" r:id="rId5" imgW="164880" imgH="215640" progId="Equation.3">
                        <p:embed/>
                        <p:pic>
                          <p:nvPicPr>
                            <p:cNvPr id="13" name="Object 12">
                              <a:extLst>
                                <a:ext uri="{FF2B5EF4-FFF2-40B4-BE49-F238E27FC236}">
                                  <a16:creationId xmlns:a16="http://schemas.microsoft.com/office/drawing/2014/main" id="{595DD8C2-390A-D318-CA52-0AFA93B2CDF1}"/>
                                </a:ext>
                              </a:extLst>
                            </p:cNvPr>
                            <p:cNvPicPr>
                              <a:picLocks noChangeAspect="1" noChangeArrowheads="1"/>
                            </p:cNvPicPr>
                            <p:nvPr/>
                          </p:nvPicPr>
                          <p:blipFill>
                            <a:blip r:embed="rId6"/>
                            <a:srcRect/>
                            <a:stretch>
                              <a:fillRect/>
                            </a:stretch>
                          </p:blipFill>
                          <p:spPr bwMode="auto">
                            <a:xfrm>
                              <a:off x="3386874" y="3565411"/>
                              <a:ext cx="310963" cy="4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14" name="橢圓 52">
              <a:extLst>
                <a:ext uri="{FF2B5EF4-FFF2-40B4-BE49-F238E27FC236}">
                  <a16:creationId xmlns:a16="http://schemas.microsoft.com/office/drawing/2014/main" id="{FF3D6B24-D612-CB5E-8891-7ED8E968A622}"/>
                </a:ext>
              </a:extLst>
            </p:cNvPr>
            <p:cNvSpPr/>
            <p:nvPr/>
          </p:nvSpPr>
          <p:spPr>
            <a:xfrm>
              <a:off x="4435119" y="2990573"/>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15" name="橢圓 53">
              <a:extLst>
                <a:ext uri="{FF2B5EF4-FFF2-40B4-BE49-F238E27FC236}">
                  <a16:creationId xmlns:a16="http://schemas.microsoft.com/office/drawing/2014/main" id="{05287C97-BA04-CE3D-202E-7E604044E141}"/>
                </a:ext>
              </a:extLst>
            </p:cNvPr>
            <p:cNvSpPr/>
            <p:nvPr/>
          </p:nvSpPr>
          <p:spPr>
            <a:xfrm>
              <a:off x="4437186" y="3677546"/>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16" name="橢圓 54">
              <a:extLst>
                <a:ext uri="{FF2B5EF4-FFF2-40B4-BE49-F238E27FC236}">
                  <a16:creationId xmlns:a16="http://schemas.microsoft.com/office/drawing/2014/main" id="{C3C92B43-600B-0E46-74C5-7AD1BCA52DFD}"/>
                </a:ext>
              </a:extLst>
            </p:cNvPr>
            <p:cNvSpPr/>
            <p:nvPr/>
          </p:nvSpPr>
          <p:spPr>
            <a:xfrm>
              <a:off x="4426922" y="4761086"/>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17" name="文字方塊 55">
              <a:extLst>
                <a:ext uri="{FF2B5EF4-FFF2-40B4-BE49-F238E27FC236}">
                  <a16:creationId xmlns:a16="http://schemas.microsoft.com/office/drawing/2014/main" id="{F8BBC3E1-38B0-784A-DC97-241191D66F6F}"/>
                </a:ext>
              </a:extLst>
            </p:cNvPr>
            <p:cNvSpPr txBox="1"/>
            <p:nvPr/>
          </p:nvSpPr>
          <p:spPr>
            <a:xfrm rot="5400000">
              <a:off x="4424498" y="4245895"/>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18" name="矩形 58">
              <a:extLst>
                <a:ext uri="{FF2B5EF4-FFF2-40B4-BE49-F238E27FC236}">
                  <a16:creationId xmlns:a16="http://schemas.microsoft.com/office/drawing/2014/main" id="{11411284-F661-7192-060A-F2932C9402F3}"/>
                </a:ext>
              </a:extLst>
            </p:cNvPr>
            <p:cNvSpPr/>
            <p:nvPr/>
          </p:nvSpPr>
          <p:spPr>
            <a:xfrm>
              <a:off x="3374266" y="4871828"/>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mc:AlternateContent xmlns:mc="http://schemas.openxmlformats.org/markup-compatibility/2006">
          <mc:Choice xmlns:a14="http://schemas.microsoft.com/office/drawing/2010/main" Requires="a14">
            <p:graphicFrame>
              <p:nvGraphicFramePr>
                <p:cNvPr id="19" name="Object 12">
                  <a:extLst>
                    <a:ext uri="{FF2B5EF4-FFF2-40B4-BE49-F238E27FC236}">
                      <a16:creationId xmlns:a16="http://schemas.microsoft.com/office/drawing/2014/main" id="{129B3F3C-85AF-12E2-E96C-2E5373CF4A16}"/>
                    </a:ext>
                  </a:extLst>
                </p:cNvPr>
                <p:cNvGraphicFramePr>
                  <a:graphicFrameLocks noChangeAspect="1"/>
                </p:cNvGraphicFramePr>
                <p:nvPr>
                  <p:extLst>
                    <p:ext uri="{D42A27DB-BD31-4B8C-83A1-F6EECF244321}">
                      <p14:modId xmlns:p14="http://schemas.microsoft.com/office/powerpoint/2010/main" val="2494840418"/>
                    </p:ext>
                  </p:extLst>
                </p:nvPr>
              </p:nvGraphicFramePr>
              <p:xfrm>
                <a:off x="3310805" y="4786445"/>
                <a:ext cx="480452" cy="431426"/>
              </p:xfrm>
              <a:graphic>
                <a:graphicData uri="http://schemas.openxmlformats.org/presentationml/2006/ole">
                  <mc:AlternateContent>
                    <mc:Choice xmlns:v="urn:schemas-microsoft-com:vml" Requires="v">
                      <p:oleObj name="方程式" r:id="rId7" imgW="253800" imgH="228600" progId="Equation.3">
                        <p:embed/>
                      </p:oleObj>
                    </mc:Choice>
                    <mc:Fallback>
                      <p:oleObj name="方程式" r:id="rId7" imgW="253800" imgH="228600" progId="Equation.3">
                        <p:embed/>
                        <p:pic>
                          <p:nvPicPr>
                            <p:cNvPr id="19" name="Object 12">
                              <a:extLst>
                                <a:ext uri="{FF2B5EF4-FFF2-40B4-BE49-F238E27FC236}">
                                  <a16:creationId xmlns:a16="http://schemas.microsoft.com/office/drawing/2014/main" id="{129B3F3C-85AF-12E2-E96C-2E5373CF4A16}"/>
                                </a:ext>
                              </a:extLst>
                            </p:cNvPr>
                            <p:cNvPicPr>
                              <a:picLocks noChangeAspect="1" noChangeArrowheads="1"/>
                            </p:cNvPicPr>
                            <p:nvPr/>
                          </p:nvPicPr>
                          <p:blipFill>
                            <a:blip r:embed="rId8"/>
                            <a:srcRect/>
                            <a:stretch>
                              <a:fillRect/>
                            </a:stretch>
                          </p:blipFill>
                          <p:spPr bwMode="auto">
                            <a:xfrm>
                              <a:off x="3310805" y="4786445"/>
                              <a:ext cx="480452" cy="431426"/>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p:graphicFrame>
              <p:nvGraphicFramePr>
                <p:cNvPr id="19" name="Object 12">
                  <a:extLst>
                    <a:ext uri="{FF2B5EF4-FFF2-40B4-BE49-F238E27FC236}">
                      <a16:creationId xmlns:a16="http://schemas.microsoft.com/office/drawing/2014/main" id="{129B3F3C-85AF-12E2-E96C-2E5373CF4A16}"/>
                    </a:ext>
                  </a:extLst>
                </p:cNvPr>
                <p:cNvGraphicFramePr>
                  <a:graphicFrameLocks noChangeAspect="1"/>
                </p:cNvGraphicFramePr>
                <p:nvPr>
                  <p:extLst>
                    <p:ext uri="{D42A27DB-BD31-4B8C-83A1-F6EECF244321}">
                      <p14:modId xmlns:p14="http://schemas.microsoft.com/office/powerpoint/2010/main" val="2494840418"/>
                    </p:ext>
                  </p:extLst>
                </p:nvPr>
              </p:nvGraphicFramePr>
              <p:xfrm>
                <a:off x="3310805" y="4786445"/>
                <a:ext cx="480452" cy="431426"/>
              </p:xfrm>
              <a:graphic>
                <a:graphicData uri="http://schemas.openxmlformats.org/presentationml/2006/ole">
                  <mc:AlternateContent>
                    <mc:Choice xmlns:v="urn:schemas-microsoft-com:vml" Requires="v">
                      <p:oleObj name="方程式" r:id="rId7" imgW="253800" imgH="228600" progId="Equation.3">
                        <p:embed/>
                      </p:oleObj>
                    </mc:Choice>
                    <mc:Fallback>
                      <p:oleObj name="方程式" r:id="rId7" imgW="253800" imgH="228600" progId="Equation.3">
                        <p:embed/>
                        <p:pic>
                          <p:nvPicPr>
                            <p:cNvPr id="19" name="Object 12">
                              <a:extLst>
                                <a:ext uri="{FF2B5EF4-FFF2-40B4-BE49-F238E27FC236}">
                                  <a16:creationId xmlns:a16="http://schemas.microsoft.com/office/drawing/2014/main" id="{129B3F3C-85AF-12E2-E96C-2E5373CF4A16}"/>
                                </a:ext>
                              </a:extLst>
                            </p:cNvPr>
                            <p:cNvPicPr>
                              <a:picLocks noChangeAspect="1" noChangeArrowheads="1"/>
                            </p:cNvPicPr>
                            <p:nvPr/>
                          </p:nvPicPr>
                          <p:blipFill>
                            <a:blip r:embed="rId8"/>
                            <a:srcRect/>
                            <a:stretch>
                              <a:fillRect/>
                            </a:stretch>
                          </p:blipFill>
                          <p:spPr bwMode="auto">
                            <a:xfrm>
                              <a:off x="3310805" y="4786445"/>
                              <a:ext cx="480452" cy="43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sp>
          <p:nvSpPr>
            <p:cNvPr id="20" name="文字方塊 62">
              <a:extLst>
                <a:ext uri="{FF2B5EF4-FFF2-40B4-BE49-F238E27FC236}">
                  <a16:creationId xmlns:a16="http://schemas.microsoft.com/office/drawing/2014/main" id="{528E722E-9659-E9B9-7F45-90A836EC7431}"/>
                </a:ext>
              </a:extLst>
            </p:cNvPr>
            <p:cNvSpPr txBox="1"/>
            <p:nvPr/>
          </p:nvSpPr>
          <p:spPr>
            <a:xfrm rot="5400000">
              <a:off x="3264795" y="4235444"/>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1" name="文字方塊 71">
              <a:extLst>
                <a:ext uri="{FF2B5EF4-FFF2-40B4-BE49-F238E27FC236}">
                  <a16:creationId xmlns:a16="http://schemas.microsoft.com/office/drawing/2014/main" id="{5E21A31C-2FAD-D212-0493-F0E1D3F3EFC8}"/>
                </a:ext>
              </a:extLst>
            </p:cNvPr>
            <p:cNvSpPr txBox="1"/>
            <p:nvPr/>
          </p:nvSpPr>
          <p:spPr>
            <a:xfrm>
              <a:off x="5517950" y="2938882"/>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2" name="文字方塊 72">
              <a:extLst>
                <a:ext uri="{FF2B5EF4-FFF2-40B4-BE49-F238E27FC236}">
                  <a16:creationId xmlns:a16="http://schemas.microsoft.com/office/drawing/2014/main" id="{6F9B9E66-448A-4AC3-02CA-317D09794FDD}"/>
                </a:ext>
              </a:extLst>
            </p:cNvPr>
            <p:cNvSpPr txBox="1"/>
            <p:nvPr/>
          </p:nvSpPr>
          <p:spPr>
            <a:xfrm>
              <a:off x="5533499" y="3631969"/>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3" name="文字方塊 73">
              <a:extLst>
                <a:ext uri="{FF2B5EF4-FFF2-40B4-BE49-F238E27FC236}">
                  <a16:creationId xmlns:a16="http://schemas.microsoft.com/office/drawing/2014/main" id="{40AB2A06-F556-8DF3-3180-211E67FCA62A}"/>
                </a:ext>
              </a:extLst>
            </p:cNvPr>
            <p:cNvSpPr txBox="1"/>
            <p:nvPr/>
          </p:nvSpPr>
          <p:spPr>
            <a:xfrm>
              <a:off x="5544246" y="4740462"/>
              <a:ext cx="678756" cy="472565"/>
            </a:xfrm>
            <a:prstGeom prst="rect">
              <a:avLst/>
            </a:prstGeom>
            <a:noFill/>
          </p:spPr>
          <p:txBody>
            <a:bodyPr wrap="square" rtlCol="0">
              <a:spAutoFit/>
            </a:bodyPr>
            <a:lstStyle/>
            <a:p>
              <a:pPr algn="ctr"/>
              <a:r>
                <a:rPr lang="en-US" altLang="zh-TW" sz="2471" dirty="0"/>
                <a:t>……</a:t>
              </a:r>
              <a:endParaRPr lang="zh-TW" altLang="en-US" sz="2471" dirty="0"/>
            </a:p>
          </p:txBody>
        </p:sp>
        <p:cxnSp>
          <p:nvCxnSpPr>
            <p:cNvPr id="24" name="直線單箭頭接點 74">
              <a:extLst>
                <a:ext uri="{FF2B5EF4-FFF2-40B4-BE49-F238E27FC236}">
                  <a16:creationId xmlns:a16="http://schemas.microsoft.com/office/drawing/2014/main" id="{1FCA8C55-3A5C-0409-7F62-CEC7B2EC94A4}"/>
                </a:ext>
              </a:extLst>
            </p:cNvPr>
            <p:cNvCxnSpPr>
              <a:stCxn id="14" idx="6"/>
            </p:cNvCxnSpPr>
            <p:nvPr/>
          </p:nvCxnSpPr>
          <p:spPr>
            <a:xfrm>
              <a:off x="4941729" y="3243878"/>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75">
              <a:extLst>
                <a:ext uri="{FF2B5EF4-FFF2-40B4-BE49-F238E27FC236}">
                  <a16:creationId xmlns:a16="http://schemas.microsoft.com/office/drawing/2014/main" id="{4D19E24E-1D8B-F0C5-EB9E-0222A22F2F60}"/>
                </a:ext>
              </a:extLst>
            </p:cNvPr>
            <p:cNvCxnSpPr/>
            <p:nvPr/>
          </p:nvCxnSpPr>
          <p:spPr>
            <a:xfrm>
              <a:off x="4941729" y="3942483"/>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76">
              <a:extLst>
                <a:ext uri="{FF2B5EF4-FFF2-40B4-BE49-F238E27FC236}">
                  <a16:creationId xmlns:a16="http://schemas.microsoft.com/office/drawing/2014/main" id="{E2257B9F-489D-E143-2341-A61A76E58724}"/>
                </a:ext>
              </a:extLst>
            </p:cNvPr>
            <p:cNvCxnSpPr/>
            <p:nvPr/>
          </p:nvCxnSpPr>
          <p:spPr>
            <a:xfrm>
              <a:off x="4933532" y="5020691"/>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77">
              <a:extLst>
                <a:ext uri="{FF2B5EF4-FFF2-40B4-BE49-F238E27FC236}">
                  <a16:creationId xmlns:a16="http://schemas.microsoft.com/office/drawing/2014/main" id="{B1314063-4303-F52A-7BC0-0BDE7650C29C}"/>
                </a:ext>
              </a:extLst>
            </p:cNvPr>
            <p:cNvCxnSpPr>
              <a:stCxn id="15" idx="6"/>
            </p:cNvCxnSpPr>
            <p:nvPr/>
          </p:nvCxnSpPr>
          <p:spPr>
            <a:xfrm flipV="1">
              <a:off x="4943796" y="3243878"/>
              <a:ext cx="652114" cy="68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78">
              <a:extLst>
                <a:ext uri="{FF2B5EF4-FFF2-40B4-BE49-F238E27FC236}">
                  <a16:creationId xmlns:a16="http://schemas.microsoft.com/office/drawing/2014/main" id="{1B74BD3F-C90A-A19F-3009-AE156E633E98}"/>
                </a:ext>
              </a:extLst>
            </p:cNvPr>
            <p:cNvCxnSpPr>
              <a:stCxn id="14" idx="6"/>
            </p:cNvCxnSpPr>
            <p:nvPr/>
          </p:nvCxnSpPr>
          <p:spPr>
            <a:xfrm>
              <a:off x="4941730" y="3243878"/>
              <a:ext cx="656246" cy="68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79">
              <a:extLst>
                <a:ext uri="{FF2B5EF4-FFF2-40B4-BE49-F238E27FC236}">
                  <a16:creationId xmlns:a16="http://schemas.microsoft.com/office/drawing/2014/main" id="{8B41276C-8F4B-87B2-4FF5-72E90F717EF5}"/>
                </a:ext>
              </a:extLst>
            </p:cNvPr>
            <p:cNvCxnSpPr>
              <a:stCxn id="14" idx="6"/>
            </p:cNvCxnSpPr>
            <p:nvPr/>
          </p:nvCxnSpPr>
          <p:spPr>
            <a:xfrm>
              <a:off x="4941730" y="3243878"/>
              <a:ext cx="645982" cy="1770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80">
              <a:extLst>
                <a:ext uri="{FF2B5EF4-FFF2-40B4-BE49-F238E27FC236}">
                  <a16:creationId xmlns:a16="http://schemas.microsoft.com/office/drawing/2014/main" id="{5DEB0458-4357-8350-9304-0D386D5F71CF}"/>
                </a:ext>
              </a:extLst>
            </p:cNvPr>
            <p:cNvCxnSpPr>
              <a:stCxn id="15" idx="6"/>
            </p:cNvCxnSpPr>
            <p:nvPr/>
          </p:nvCxnSpPr>
          <p:spPr>
            <a:xfrm>
              <a:off x="4943796" y="3930851"/>
              <a:ext cx="643916" cy="1083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81">
              <a:extLst>
                <a:ext uri="{FF2B5EF4-FFF2-40B4-BE49-F238E27FC236}">
                  <a16:creationId xmlns:a16="http://schemas.microsoft.com/office/drawing/2014/main" id="{D3FEB5EA-2213-9469-5612-76D5186A9FC8}"/>
                </a:ext>
              </a:extLst>
            </p:cNvPr>
            <p:cNvCxnSpPr>
              <a:stCxn id="16" idx="6"/>
            </p:cNvCxnSpPr>
            <p:nvPr/>
          </p:nvCxnSpPr>
          <p:spPr>
            <a:xfrm flipV="1">
              <a:off x="4933532" y="3243878"/>
              <a:ext cx="662378" cy="1770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82">
              <a:extLst>
                <a:ext uri="{FF2B5EF4-FFF2-40B4-BE49-F238E27FC236}">
                  <a16:creationId xmlns:a16="http://schemas.microsoft.com/office/drawing/2014/main" id="{46AB031C-9DE0-028B-5574-886C823EB6A9}"/>
                </a:ext>
              </a:extLst>
            </p:cNvPr>
            <p:cNvCxnSpPr>
              <a:stCxn id="16" idx="6"/>
            </p:cNvCxnSpPr>
            <p:nvPr/>
          </p:nvCxnSpPr>
          <p:spPr>
            <a:xfrm flipV="1">
              <a:off x="4933532" y="3930851"/>
              <a:ext cx="664444" cy="1083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83">
              <a:extLst>
                <a:ext uri="{FF2B5EF4-FFF2-40B4-BE49-F238E27FC236}">
                  <a16:creationId xmlns:a16="http://schemas.microsoft.com/office/drawing/2014/main" id="{EEA05D9F-660C-322D-D371-F8D834565F43}"/>
                </a:ext>
              </a:extLst>
            </p:cNvPr>
            <p:cNvCxnSpPr>
              <a:endCxn id="14" idx="2"/>
            </p:cNvCxnSpPr>
            <p:nvPr/>
          </p:nvCxnSpPr>
          <p:spPr>
            <a:xfrm flipV="1">
              <a:off x="3676825" y="3243879"/>
              <a:ext cx="758294" cy="264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84">
              <a:extLst>
                <a:ext uri="{FF2B5EF4-FFF2-40B4-BE49-F238E27FC236}">
                  <a16:creationId xmlns:a16="http://schemas.microsoft.com/office/drawing/2014/main" id="{9D1DBC75-338A-1DF0-7279-1EE5FC80BCB9}"/>
                </a:ext>
              </a:extLst>
            </p:cNvPr>
            <p:cNvCxnSpPr>
              <a:stCxn id="11" idx="3"/>
              <a:endCxn id="15" idx="2"/>
            </p:cNvCxnSpPr>
            <p:nvPr/>
          </p:nvCxnSpPr>
          <p:spPr>
            <a:xfrm>
              <a:off x="3673555" y="3286561"/>
              <a:ext cx="763631" cy="6442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85">
              <a:extLst>
                <a:ext uri="{FF2B5EF4-FFF2-40B4-BE49-F238E27FC236}">
                  <a16:creationId xmlns:a16="http://schemas.microsoft.com/office/drawing/2014/main" id="{E9AD496F-90D5-2814-2399-EEE7702706A2}"/>
                </a:ext>
              </a:extLst>
            </p:cNvPr>
            <p:cNvCxnSpPr>
              <a:stCxn id="11" idx="3"/>
              <a:endCxn id="16" idx="2"/>
            </p:cNvCxnSpPr>
            <p:nvPr/>
          </p:nvCxnSpPr>
          <p:spPr>
            <a:xfrm>
              <a:off x="3673555" y="3286561"/>
              <a:ext cx="753367" cy="17278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86">
              <a:extLst>
                <a:ext uri="{FF2B5EF4-FFF2-40B4-BE49-F238E27FC236}">
                  <a16:creationId xmlns:a16="http://schemas.microsoft.com/office/drawing/2014/main" id="{30C728A6-BF53-06A5-5185-2260331D355A}"/>
                </a:ext>
              </a:extLst>
            </p:cNvPr>
            <p:cNvCxnSpPr>
              <a:stCxn id="13" idx="3"/>
              <a:endCxn id="14" idx="2"/>
            </p:cNvCxnSpPr>
            <p:nvPr/>
          </p:nvCxnSpPr>
          <p:spPr>
            <a:xfrm flipV="1">
              <a:off x="3697837" y="3243878"/>
              <a:ext cx="737283" cy="5253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87">
              <a:extLst>
                <a:ext uri="{FF2B5EF4-FFF2-40B4-BE49-F238E27FC236}">
                  <a16:creationId xmlns:a16="http://schemas.microsoft.com/office/drawing/2014/main" id="{18E39DCF-C72F-61C2-A312-DB70D8903C82}"/>
                </a:ext>
              </a:extLst>
            </p:cNvPr>
            <p:cNvCxnSpPr>
              <a:stCxn id="10" idx="3"/>
              <a:endCxn id="15" idx="2"/>
            </p:cNvCxnSpPr>
            <p:nvPr/>
          </p:nvCxnSpPr>
          <p:spPr>
            <a:xfrm>
              <a:off x="3668421" y="3789793"/>
              <a:ext cx="768765" cy="1410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88">
              <a:extLst>
                <a:ext uri="{FF2B5EF4-FFF2-40B4-BE49-F238E27FC236}">
                  <a16:creationId xmlns:a16="http://schemas.microsoft.com/office/drawing/2014/main" id="{C6D28F64-4187-908E-1968-B7C79E9049A0}"/>
                </a:ext>
              </a:extLst>
            </p:cNvPr>
            <p:cNvCxnSpPr>
              <a:stCxn id="10" idx="3"/>
              <a:endCxn id="16" idx="2"/>
            </p:cNvCxnSpPr>
            <p:nvPr/>
          </p:nvCxnSpPr>
          <p:spPr>
            <a:xfrm>
              <a:off x="3668421" y="3789793"/>
              <a:ext cx="758501" cy="1224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89">
              <a:extLst>
                <a:ext uri="{FF2B5EF4-FFF2-40B4-BE49-F238E27FC236}">
                  <a16:creationId xmlns:a16="http://schemas.microsoft.com/office/drawing/2014/main" id="{F687BA46-E2C8-61E4-FAF7-FCA50EA52AEB}"/>
                </a:ext>
              </a:extLst>
            </p:cNvPr>
            <p:cNvCxnSpPr>
              <a:stCxn id="19" idx="3"/>
              <a:endCxn id="14" idx="2"/>
            </p:cNvCxnSpPr>
            <p:nvPr/>
          </p:nvCxnSpPr>
          <p:spPr>
            <a:xfrm flipV="1">
              <a:off x="3731507" y="3243878"/>
              <a:ext cx="703613" cy="17587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90">
              <a:extLst>
                <a:ext uri="{FF2B5EF4-FFF2-40B4-BE49-F238E27FC236}">
                  <a16:creationId xmlns:a16="http://schemas.microsoft.com/office/drawing/2014/main" id="{BF96653F-BC5C-4325-D930-5D332A246F1C}"/>
                </a:ext>
              </a:extLst>
            </p:cNvPr>
            <p:cNvCxnSpPr>
              <a:stCxn id="19" idx="3"/>
              <a:endCxn id="15" idx="2"/>
            </p:cNvCxnSpPr>
            <p:nvPr/>
          </p:nvCxnSpPr>
          <p:spPr>
            <a:xfrm flipV="1">
              <a:off x="3708240" y="3930852"/>
              <a:ext cx="728946" cy="10717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91">
              <a:extLst>
                <a:ext uri="{FF2B5EF4-FFF2-40B4-BE49-F238E27FC236}">
                  <a16:creationId xmlns:a16="http://schemas.microsoft.com/office/drawing/2014/main" id="{DFAB55DD-3213-C2D1-DC19-7CA8B15C8BC4}"/>
                </a:ext>
              </a:extLst>
            </p:cNvPr>
            <p:cNvCxnSpPr>
              <a:stCxn id="19" idx="3"/>
              <a:endCxn id="16" idx="2"/>
            </p:cNvCxnSpPr>
            <p:nvPr/>
          </p:nvCxnSpPr>
          <p:spPr>
            <a:xfrm>
              <a:off x="3708240" y="5002563"/>
              <a:ext cx="718682" cy="118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字方塊 92">
              <a:extLst>
                <a:ext uri="{FF2B5EF4-FFF2-40B4-BE49-F238E27FC236}">
                  <a16:creationId xmlns:a16="http://schemas.microsoft.com/office/drawing/2014/main" id="{92A6C2C8-E501-F2FA-DAAD-044CC572E658}"/>
                </a:ext>
              </a:extLst>
            </p:cNvPr>
            <p:cNvSpPr txBox="1"/>
            <p:nvPr/>
          </p:nvSpPr>
          <p:spPr>
            <a:xfrm rot="5400000">
              <a:off x="7656082" y="4389068"/>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43" name="文字方塊 93">
              <a:extLst>
                <a:ext uri="{FF2B5EF4-FFF2-40B4-BE49-F238E27FC236}">
                  <a16:creationId xmlns:a16="http://schemas.microsoft.com/office/drawing/2014/main" id="{9D54AF26-2F32-1C9D-2124-85702FF8C548}"/>
                </a:ext>
              </a:extLst>
            </p:cNvPr>
            <p:cNvSpPr txBox="1"/>
            <p:nvPr/>
          </p:nvSpPr>
          <p:spPr>
            <a:xfrm>
              <a:off x="7145218" y="2975956"/>
              <a:ext cx="556826" cy="472565"/>
            </a:xfrm>
            <a:prstGeom prst="rect">
              <a:avLst/>
            </a:prstGeom>
            <a:noFill/>
          </p:spPr>
          <p:txBody>
            <a:bodyPr wrap="square" rtlCol="0">
              <a:spAutoFit/>
            </a:bodyPr>
            <a:lstStyle/>
            <a:p>
              <a:r>
                <a:rPr lang="en-US" altLang="zh-TW" sz="2471" dirty="0"/>
                <a:t>y</a:t>
              </a:r>
              <a:r>
                <a:rPr lang="en-US" altLang="zh-TW" sz="2471" baseline="-25000" dirty="0"/>
                <a:t>1</a:t>
              </a:r>
              <a:endParaRPr lang="zh-TW" altLang="en-US" sz="2471" baseline="-25000" dirty="0"/>
            </a:p>
          </p:txBody>
        </p:sp>
        <p:sp>
          <p:nvSpPr>
            <p:cNvPr id="44" name="文字方塊 94">
              <a:extLst>
                <a:ext uri="{FF2B5EF4-FFF2-40B4-BE49-F238E27FC236}">
                  <a16:creationId xmlns:a16="http://schemas.microsoft.com/office/drawing/2014/main" id="{1D526D1B-9C80-4DD1-8B47-AEE4CE79401C}"/>
                </a:ext>
              </a:extLst>
            </p:cNvPr>
            <p:cNvSpPr txBox="1"/>
            <p:nvPr/>
          </p:nvSpPr>
          <p:spPr>
            <a:xfrm>
              <a:off x="7163834" y="3689170"/>
              <a:ext cx="556826" cy="472565"/>
            </a:xfrm>
            <a:prstGeom prst="rect">
              <a:avLst/>
            </a:prstGeom>
            <a:noFill/>
          </p:spPr>
          <p:txBody>
            <a:bodyPr wrap="square" rtlCol="0">
              <a:spAutoFit/>
            </a:bodyPr>
            <a:lstStyle/>
            <a:p>
              <a:r>
                <a:rPr lang="en-US" altLang="zh-TW" sz="2471" dirty="0"/>
                <a:t>y</a:t>
              </a:r>
              <a:r>
                <a:rPr lang="en-US" altLang="zh-TW" sz="2471" baseline="-25000" dirty="0"/>
                <a:t>2</a:t>
              </a:r>
              <a:endParaRPr lang="zh-TW" altLang="en-US" sz="2471" baseline="-25000" dirty="0"/>
            </a:p>
          </p:txBody>
        </p:sp>
        <p:sp>
          <p:nvSpPr>
            <p:cNvPr id="45" name="文字方塊 95">
              <a:extLst>
                <a:ext uri="{FF2B5EF4-FFF2-40B4-BE49-F238E27FC236}">
                  <a16:creationId xmlns:a16="http://schemas.microsoft.com/office/drawing/2014/main" id="{6FA85330-534E-86D4-8DD4-DFCF103EF60A}"/>
                </a:ext>
              </a:extLst>
            </p:cNvPr>
            <p:cNvSpPr txBox="1"/>
            <p:nvPr/>
          </p:nvSpPr>
          <p:spPr>
            <a:xfrm>
              <a:off x="7135263" y="4797532"/>
              <a:ext cx="556826" cy="472565"/>
            </a:xfrm>
            <a:prstGeom prst="rect">
              <a:avLst/>
            </a:prstGeom>
            <a:noFill/>
          </p:spPr>
          <p:txBody>
            <a:bodyPr wrap="square" rtlCol="0">
              <a:spAutoFit/>
            </a:bodyPr>
            <a:lstStyle/>
            <a:p>
              <a:r>
                <a:rPr lang="en-US" altLang="zh-TW" sz="2471" dirty="0"/>
                <a:t>y</a:t>
              </a:r>
              <a:r>
                <a:rPr lang="en-US" altLang="zh-TW" sz="2471" baseline="-25000" dirty="0"/>
                <a:t>10</a:t>
              </a:r>
              <a:endParaRPr lang="zh-TW" altLang="en-US" sz="2471" baseline="-25000" dirty="0"/>
            </a:p>
          </p:txBody>
        </p:sp>
        <p:sp>
          <p:nvSpPr>
            <p:cNvPr id="46" name="文字方塊 8">
              <a:extLst>
                <a:ext uri="{FF2B5EF4-FFF2-40B4-BE49-F238E27FC236}">
                  <a16:creationId xmlns:a16="http://schemas.microsoft.com/office/drawing/2014/main" id="{29915077-3B19-7E23-0095-D3A100E42745}"/>
                </a:ext>
              </a:extLst>
            </p:cNvPr>
            <p:cNvSpPr txBox="1"/>
            <p:nvPr/>
          </p:nvSpPr>
          <p:spPr>
            <a:xfrm>
              <a:off x="4719665" y="3929110"/>
              <a:ext cx="65" cy="244362"/>
            </a:xfrm>
            <a:prstGeom prst="rect">
              <a:avLst/>
            </a:prstGeom>
            <a:noFill/>
          </p:spPr>
          <p:txBody>
            <a:bodyPr wrap="none" lIns="0" tIns="0" rIns="0" bIns="0" rtlCol="0">
              <a:spAutoFit/>
            </a:bodyPr>
            <a:lstStyle/>
            <a:p>
              <a:endParaRPr lang="zh-TW" altLang="en-US" sz="1588" dirty="0"/>
            </a:p>
          </p:txBody>
        </p:sp>
        <p:sp>
          <p:nvSpPr>
            <p:cNvPr id="47" name="文字方塊 70">
              <a:extLst>
                <a:ext uri="{FF2B5EF4-FFF2-40B4-BE49-F238E27FC236}">
                  <a16:creationId xmlns:a16="http://schemas.microsoft.com/office/drawing/2014/main" id="{03980846-9F34-1ABB-1215-C26BA729B1F8}"/>
                </a:ext>
              </a:extLst>
            </p:cNvPr>
            <p:cNvSpPr txBox="1"/>
            <p:nvPr/>
          </p:nvSpPr>
          <p:spPr>
            <a:xfrm>
              <a:off x="8662405" y="4153626"/>
              <a:ext cx="894947" cy="472565"/>
            </a:xfrm>
            <a:prstGeom prst="rect">
              <a:avLst/>
            </a:prstGeom>
            <a:solidFill>
              <a:schemeClr val="accent6">
                <a:lumMod val="75000"/>
              </a:schemeClr>
            </a:solidFill>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71" dirty="0"/>
                <a:t>Cost </a:t>
              </a:r>
            </a:p>
          </p:txBody>
        </p:sp>
        <p:sp>
          <p:nvSpPr>
            <p:cNvPr id="48" name="矩形 96">
              <a:extLst>
                <a:ext uri="{FF2B5EF4-FFF2-40B4-BE49-F238E27FC236}">
                  <a16:creationId xmlns:a16="http://schemas.microsoft.com/office/drawing/2014/main" id="{C5734FB0-DC8D-70F2-F3AE-972B9A0BCDB0}"/>
                </a:ext>
              </a:extLst>
            </p:cNvPr>
            <p:cNvSpPr/>
            <p:nvPr/>
          </p:nvSpPr>
          <p:spPr>
            <a:xfrm>
              <a:off x="7710998" y="3120899"/>
              <a:ext cx="546871" cy="3812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118" dirty="0"/>
                <a:t>0.2</a:t>
              </a:r>
              <a:endParaRPr lang="zh-TW" altLang="en-US" sz="2118" dirty="0"/>
            </a:p>
          </p:txBody>
        </p:sp>
        <p:sp>
          <p:nvSpPr>
            <p:cNvPr id="49" name="矩形 99">
              <a:extLst>
                <a:ext uri="{FF2B5EF4-FFF2-40B4-BE49-F238E27FC236}">
                  <a16:creationId xmlns:a16="http://schemas.microsoft.com/office/drawing/2014/main" id="{269E9CCC-2A09-D65E-782B-D1106E870B41}"/>
                </a:ext>
              </a:extLst>
            </p:cNvPr>
            <p:cNvSpPr/>
            <p:nvPr/>
          </p:nvSpPr>
          <p:spPr>
            <a:xfrm>
              <a:off x="7710999" y="3814061"/>
              <a:ext cx="546871" cy="3812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118" dirty="0"/>
                <a:t>0.3</a:t>
              </a:r>
              <a:endParaRPr lang="zh-TW" altLang="en-US" sz="2118" dirty="0"/>
            </a:p>
          </p:txBody>
        </p:sp>
        <p:sp>
          <p:nvSpPr>
            <p:cNvPr id="50" name="矩形 100">
              <a:extLst>
                <a:ext uri="{FF2B5EF4-FFF2-40B4-BE49-F238E27FC236}">
                  <a16:creationId xmlns:a16="http://schemas.microsoft.com/office/drawing/2014/main" id="{CB4340A2-2BB0-B66C-BE81-01321D34A56C}"/>
                </a:ext>
              </a:extLst>
            </p:cNvPr>
            <p:cNvSpPr/>
            <p:nvPr/>
          </p:nvSpPr>
          <p:spPr>
            <a:xfrm>
              <a:off x="7707091" y="4908503"/>
              <a:ext cx="609103" cy="3812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118" dirty="0"/>
                <a:t>0.5</a:t>
              </a:r>
              <a:endParaRPr lang="zh-TW" altLang="en-US" sz="2118" dirty="0"/>
            </a:p>
          </p:txBody>
        </p:sp>
        <p:pic>
          <p:nvPicPr>
            <p:cNvPr id="51" name="圖片 107">
              <a:extLst>
                <a:ext uri="{FF2B5EF4-FFF2-40B4-BE49-F238E27FC236}">
                  <a16:creationId xmlns:a16="http://schemas.microsoft.com/office/drawing/2014/main" id="{FF681992-3A4B-5CE7-9A29-1CE633E96657}"/>
                </a:ext>
              </a:extLst>
            </p:cNvPr>
            <p:cNvPicPr preferRelativeResize="0">
              <a:picLocks/>
            </p:cNvPicPr>
            <p:nvPr/>
          </p:nvPicPr>
          <p:blipFill>
            <a:blip r:embed="rId9"/>
            <a:stretch>
              <a:fillRect/>
            </a:stretch>
          </p:blipFill>
          <p:spPr>
            <a:xfrm>
              <a:off x="2407462" y="3866509"/>
              <a:ext cx="635294" cy="635294"/>
            </a:xfrm>
            <a:prstGeom prst="rect">
              <a:avLst/>
            </a:prstGeom>
            <a:ln w="38100">
              <a:solidFill>
                <a:schemeClr val="tx1"/>
              </a:solidFill>
            </a:ln>
          </p:spPr>
        </p:pic>
        <p:grpSp>
          <p:nvGrpSpPr>
            <p:cNvPr id="52" name="群組 10">
              <a:extLst>
                <a:ext uri="{FF2B5EF4-FFF2-40B4-BE49-F238E27FC236}">
                  <a16:creationId xmlns:a16="http://schemas.microsoft.com/office/drawing/2014/main" id="{38FB60FA-3B2A-C645-E481-53BBC7B6815D}"/>
                </a:ext>
              </a:extLst>
            </p:cNvPr>
            <p:cNvGrpSpPr/>
            <p:nvPr/>
          </p:nvGrpSpPr>
          <p:grpSpPr>
            <a:xfrm>
              <a:off x="9681358" y="3005255"/>
              <a:ext cx="582940" cy="2316222"/>
              <a:chOff x="7996358" y="2461791"/>
              <a:chExt cx="660666" cy="2625052"/>
            </a:xfrm>
          </p:grpSpPr>
          <p:sp>
            <p:nvSpPr>
              <p:cNvPr id="53" name="矩形 109">
                <a:extLst>
                  <a:ext uri="{FF2B5EF4-FFF2-40B4-BE49-F238E27FC236}">
                    <a16:creationId xmlns:a16="http://schemas.microsoft.com/office/drawing/2014/main" id="{C43C92CD-4333-C4AD-5496-6934167B84EC}"/>
                  </a:ext>
                </a:extLst>
              </p:cNvPr>
              <p:cNvSpPr/>
              <p:nvPr/>
            </p:nvSpPr>
            <p:spPr>
              <a:xfrm>
                <a:off x="8062418" y="2461791"/>
                <a:ext cx="498951" cy="2625052"/>
              </a:xfrm>
              <a:prstGeom prst="rect">
                <a:avLst/>
              </a:prstGeom>
              <a:solidFill>
                <a:schemeClr val="accent3">
                  <a:lumMod val="20000"/>
                  <a:lumOff val="8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54" name="文字方塊 110">
                <a:extLst>
                  <a:ext uri="{FF2B5EF4-FFF2-40B4-BE49-F238E27FC236}">
                    <a16:creationId xmlns:a16="http://schemas.microsoft.com/office/drawing/2014/main" id="{BA771023-95F1-20F8-56A7-3F17E6F2AE34}"/>
                  </a:ext>
                </a:extLst>
              </p:cNvPr>
              <p:cNvSpPr txBox="1"/>
              <p:nvPr/>
            </p:nvSpPr>
            <p:spPr>
              <a:xfrm rot="5400000">
                <a:off x="8004608" y="3941862"/>
                <a:ext cx="769257" cy="535574"/>
              </a:xfrm>
              <a:prstGeom prst="rect">
                <a:avLst/>
              </a:prstGeom>
              <a:noFill/>
            </p:spPr>
            <p:txBody>
              <a:bodyPr wrap="square" rtlCol="0">
                <a:spAutoFit/>
              </a:bodyPr>
              <a:lstStyle/>
              <a:p>
                <a:pPr algn="ctr"/>
                <a:r>
                  <a:rPr lang="en-US" altLang="zh-TW" sz="2471" dirty="0"/>
                  <a:t>……</a:t>
                </a:r>
                <a:endParaRPr lang="zh-TW" altLang="en-US" sz="2471" dirty="0"/>
              </a:p>
            </p:txBody>
          </p:sp>
          <p:sp>
            <p:nvSpPr>
              <p:cNvPr id="55" name="文字方塊 111">
                <a:extLst>
                  <a:ext uri="{FF2B5EF4-FFF2-40B4-BE49-F238E27FC236}">
                    <a16:creationId xmlns:a16="http://schemas.microsoft.com/office/drawing/2014/main" id="{CB4491F4-1416-3F6F-B27A-A5E8D1D9265F}"/>
                  </a:ext>
                </a:extLst>
              </p:cNvPr>
              <p:cNvSpPr txBox="1"/>
              <p:nvPr/>
            </p:nvSpPr>
            <p:spPr>
              <a:xfrm>
                <a:off x="7996358" y="2508931"/>
                <a:ext cx="631069" cy="535574"/>
              </a:xfrm>
              <a:prstGeom prst="rect">
                <a:avLst/>
              </a:prstGeom>
              <a:noFill/>
            </p:spPr>
            <p:txBody>
              <a:bodyPr wrap="square" rtlCol="0">
                <a:spAutoFit/>
              </a:bodyPr>
              <a:lstStyle/>
              <a:p>
                <a:pPr algn="ctr"/>
                <a:r>
                  <a:rPr lang="en-US" altLang="zh-TW" sz="2471" dirty="0"/>
                  <a:t>1</a:t>
                </a:r>
                <a:endParaRPr lang="zh-TW" altLang="en-US" sz="2471" baseline="-25000" dirty="0"/>
              </a:p>
            </p:txBody>
          </p:sp>
          <p:sp>
            <p:nvSpPr>
              <p:cNvPr id="56" name="文字方塊 112">
                <a:extLst>
                  <a:ext uri="{FF2B5EF4-FFF2-40B4-BE49-F238E27FC236}">
                    <a16:creationId xmlns:a16="http://schemas.microsoft.com/office/drawing/2014/main" id="{2D15C8E6-6F26-785D-DD4D-891D02E106FE}"/>
                  </a:ext>
                </a:extLst>
              </p:cNvPr>
              <p:cNvSpPr txBox="1"/>
              <p:nvPr/>
            </p:nvSpPr>
            <p:spPr>
              <a:xfrm>
                <a:off x="8005216" y="3269035"/>
                <a:ext cx="631069" cy="535574"/>
              </a:xfrm>
              <a:prstGeom prst="rect">
                <a:avLst/>
              </a:prstGeom>
              <a:noFill/>
            </p:spPr>
            <p:txBody>
              <a:bodyPr wrap="square" rtlCol="0">
                <a:spAutoFit/>
              </a:bodyPr>
              <a:lstStyle/>
              <a:p>
                <a:pPr algn="ctr"/>
                <a:r>
                  <a:rPr lang="en-US" altLang="zh-TW" sz="2471" dirty="0"/>
                  <a:t>0</a:t>
                </a:r>
                <a:endParaRPr lang="zh-TW" altLang="en-US" sz="2471" baseline="-25000" dirty="0"/>
              </a:p>
            </p:txBody>
          </p:sp>
          <p:sp>
            <p:nvSpPr>
              <p:cNvPr id="57" name="文字方塊 113">
                <a:extLst>
                  <a:ext uri="{FF2B5EF4-FFF2-40B4-BE49-F238E27FC236}">
                    <a16:creationId xmlns:a16="http://schemas.microsoft.com/office/drawing/2014/main" id="{7DEDBA7D-6B0F-F1B2-2784-ACA8A0FA2178}"/>
                  </a:ext>
                </a:extLst>
              </p:cNvPr>
              <p:cNvSpPr txBox="1"/>
              <p:nvPr/>
            </p:nvSpPr>
            <p:spPr>
              <a:xfrm>
                <a:off x="7996358" y="4489333"/>
                <a:ext cx="631069" cy="535574"/>
              </a:xfrm>
              <a:prstGeom prst="rect">
                <a:avLst/>
              </a:prstGeom>
              <a:noFill/>
            </p:spPr>
            <p:txBody>
              <a:bodyPr wrap="square" rtlCol="0">
                <a:spAutoFit/>
              </a:bodyPr>
              <a:lstStyle/>
              <a:p>
                <a:pPr algn="ctr"/>
                <a:r>
                  <a:rPr lang="en-US" altLang="zh-TW" sz="2471" dirty="0"/>
                  <a:t>0</a:t>
                </a:r>
                <a:endParaRPr lang="zh-TW" altLang="en-US" sz="2471" baseline="-25000" dirty="0"/>
              </a:p>
            </p:txBody>
          </p:sp>
        </p:grpSp>
        <p:sp>
          <p:nvSpPr>
            <p:cNvPr id="58" name="左-右雙向箭號 114">
              <a:extLst>
                <a:ext uri="{FF2B5EF4-FFF2-40B4-BE49-F238E27FC236}">
                  <a16:creationId xmlns:a16="http://schemas.microsoft.com/office/drawing/2014/main" id="{21AC5DAC-0640-5459-2F3C-8535D9A73251}"/>
                </a:ext>
              </a:extLst>
            </p:cNvPr>
            <p:cNvSpPr/>
            <p:nvPr/>
          </p:nvSpPr>
          <p:spPr>
            <a:xfrm>
              <a:off x="8570340" y="3784922"/>
              <a:ext cx="1047879" cy="29547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588"/>
            </a:p>
          </p:txBody>
        </p:sp>
        <p:sp>
          <p:nvSpPr>
            <p:cNvPr id="59" name="矩形 97">
              <a:extLst>
                <a:ext uri="{FF2B5EF4-FFF2-40B4-BE49-F238E27FC236}">
                  <a16:creationId xmlns:a16="http://schemas.microsoft.com/office/drawing/2014/main" id="{D7FF63DB-25AD-FE4B-E04F-7D6D57D802B3}"/>
                </a:ext>
              </a:extLst>
            </p:cNvPr>
            <p:cNvSpPr/>
            <p:nvPr/>
          </p:nvSpPr>
          <p:spPr>
            <a:xfrm>
              <a:off x="6112926" y="2990066"/>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60" name="橢圓 98">
              <a:extLst>
                <a:ext uri="{FF2B5EF4-FFF2-40B4-BE49-F238E27FC236}">
                  <a16:creationId xmlns:a16="http://schemas.microsoft.com/office/drawing/2014/main" id="{150B110D-1776-DA5E-FC2E-DA8370DC1147}"/>
                </a:ext>
              </a:extLst>
            </p:cNvPr>
            <p:cNvSpPr/>
            <p:nvPr/>
          </p:nvSpPr>
          <p:spPr>
            <a:xfrm>
              <a:off x="6179847" y="2982914"/>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61" name="橢圓 103">
              <a:extLst>
                <a:ext uri="{FF2B5EF4-FFF2-40B4-BE49-F238E27FC236}">
                  <a16:creationId xmlns:a16="http://schemas.microsoft.com/office/drawing/2014/main" id="{20B31DE8-D840-C415-5018-C29835EBD5EC}"/>
                </a:ext>
              </a:extLst>
            </p:cNvPr>
            <p:cNvSpPr/>
            <p:nvPr/>
          </p:nvSpPr>
          <p:spPr>
            <a:xfrm>
              <a:off x="6181914" y="3653422"/>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62" name="橢圓 104">
              <a:extLst>
                <a:ext uri="{FF2B5EF4-FFF2-40B4-BE49-F238E27FC236}">
                  <a16:creationId xmlns:a16="http://schemas.microsoft.com/office/drawing/2014/main" id="{601F587B-1CA2-F3A4-BB35-2FFF82CA6AAA}"/>
                </a:ext>
              </a:extLst>
            </p:cNvPr>
            <p:cNvSpPr/>
            <p:nvPr/>
          </p:nvSpPr>
          <p:spPr>
            <a:xfrm>
              <a:off x="6188115" y="4753428"/>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63" name="文字方塊 105">
              <a:extLst>
                <a:ext uri="{FF2B5EF4-FFF2-40B4-BE49-F238E27FC236}">
                  <a16:creationId xmlns:a16="http://schemas.microsoft.com/office/drawing/2014/main" id="{ACBCC7E3-EAE9-F765-25CD-41A8FCB05A86}"/>
                </a:ext>
              </a:extLst>
            </p:cNvPr>
            <p:cNvSpPr txBox="1"/>
            <p:nvPr/>
          </p:nvSpPr>
          <p:spPr>
            <a:xfrm rot="5400000">
              <a:off x="6185691" y="4235445"/>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64" name="矩形 2">
              <a:extLst>
                <a:ext uri="{FF2B5EF4-FFF2-40B4-BE49-F238E27FC236}">
                  <a16:creationId xmlns:a16="http://schemas.microsoft.com/office/drawing/2014/main" id="{6B4B4A44-0142-29F2-36E7-09FBB15B0816}"/>
                </a:ext>
              </a:extLst>
            </p:cNvPr>
            <p:cNvSpPr/>
            <p:nvPr/>
          </p:nvSpPr>
          <p:spPr>
            <a:xfrm>
              <a:off x="9256645" y="5486398"/>
              <a:ext cx="1440202" cy="363946"/>
            </a:xfrm>
            <a:prstGeom prst="rect">
              <a:avLst/>
            </a:prstGeom>
            <a:solidFill>
              <a:srgbClr val="00B050"/>
            </a:solidFill>
          </p:spPr>
          <p:style>
            <a:lnRef idx="0">
              <a:schemeClr val="accent2"/>
            </a:lnRef>
            <a:fillRef idx="3">
              <a:schemeClr val="accent2"/>
            </a:fillRef>
            <a:effectRef idx="3">
              <a:schemeClr val="accent2"/>
            </a:effectRef>
            <a:fontRef idx="minor">
              <a:schemeClr val="lt1"/>
            </a:fontRef>
          </p:style>
          <p:txBody>
            <a:bodyPr wrap="none">
              <a:spAutoFit/>
            </a:bodyPr>
            <a:lstStyle/>
            <a:p>
              <a:r>
                <a:rPr lang="en-US" altLang="zh-TW" sz="1765" dirty="0"/>
                <a:t>True label “1”</a:t>
              </a:r>
              <a:endParaRPr lang="zh-TW" altLang="en-US" sz="1765" dirty="0"/>
            </a:p>
          </p:txBody>
        </p:sp>
        <mc:AlternateContent xmlns:mc="http://schemas.openxmlformats.org/markup-compatibility/2006">
          <mc:Choice xmlns:a14="http://schemas.microsoft.com/office/drawing/2010/main" Requires="a14">
            <p:sp>
              <p:nvSpPr>
                <p:cNvPr id="65" name="文字方塊 6">
                  <a:extLst>
                    <a:ext uri="{FF2B5EF4-FFF2-40B4-BE49-F238E27FC236}">
                      <a16:creationId xmlns:a16="http://schemas.microsoft.com/office/drawing/2014/main" id="{76977081-BEA3-6BD2-7BD1-AA5B1923E7C0}"/>
                    </a:ext>
                  </a:extLst>
                </p:cNvPr>
                <p:cNvSpPr txBox="1"/>
                <p:nvPr/>
              </p:nvSpPr>
              <p:spPr>
                <a:xfrm>
                  <a:off x="8746797" y="4704820"/>
                  <a:ext cx="719877" cy="3802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71" i="1">
                            <a:latin typeface="Cambria Math" panose="02040503050406030204" pitchFamily="18" charset="0"/>
                            <a:ea typeface="Cambria Math" panose="02040503050406030204" pitchFamily="18" charset="0"/>
                          </a:rPr>
                          <m:t>ℒ</m:t>
                        </m:r>
                        <m:r>
                          <a:rPr lang="en-US" altLang="zh-TW" sz="2471" i="1">
                            <a:latin typeface="Cambria Math" panose="02040503050406030204" pitchFamily="18" charset="0"/>
                          </a:rPr>
                          <m:t>(</m:t>
                        </m:r>
                        <m:r>
                          <a:rPr lang="zh-TW" altLang="en-US" sz="2471" i="1">
                            <a:latin typeface="Cambria Math" panose="02040503050406030204" pitchFamily="18" charset="0"/>
                          </a:rPr>
                          <m:t>𝜃</m:t>
                        </m:r>
                        <m:r>
                          <a:rPr lang="en-US" altLang="zh-TW" sz="2471" i="1">
                            <a:latin typeface="Cambria Math" panose="02040503050406030204" pitchFamily="18" charset="0"/>
                          </a:rPr>
                          <m:t>)</m:t>
                        </m:r>
                      </m:oMath>
                    </m:oMathPara>
                  </a14:m>
                  <a:endParaRPr lang="zh-TW" altLang="en-US" sz="2471" dirty="0"/>
                </a:p>
              </p:txBody>
            </p:sp>
          </mc:Choice>
          <mc:Fallback>
            <p:sp>
              <p:nvSpPr>
                <p:cNvPr id="65" name="文字方塊 6">
                  <a:extLst>
                    <a:ext uri="{FF2B5EF4-FFF2-40B4-BE49-F238E27FC236}">
                      <a16:creationId xmlns:a16="http://schemas.microsoft.com/office/drawing/2014/main" id="{76977081-BEA3-6BD2-7BD1-AA5B1923E7C0}"/>
                    </a:ext>
                  </a:extLst>
                </p:cNvPr>
                <p:cNvSpPr txBox="1">
                  <a:spLocks noRot="1" noChangeAspect="1" noMove="1" noResize="1" noEditPoints="1" noAdjustHandles="1" noChangeArrowheads="1" noChangeShapeType="1" noTextEdit="1"/>
                </p:cNvSpPr>
                <p:nvPr/>
              </p:nvSpPr>
              <p:spPr>
                <a:xfrm>
                  <a:off x="8746797" y="4704820"/>
                  <a:ext cx="719877" cy="380232"/>
                </a:xfrm>
                <a:prstGeom prst="rect">
                  <a:avLst/>
                </a:prstGeom>
                <a:blipFill>
                  <a:blip r:embed="rId10"/>
                  <a:stretch>
                    <a:fillRect l="-9322" r="-14407" b="-31746"/>
                  </a:stretch>
                </a:blipFill>
              </p:spPr>
              <p:txBody>
                <a:bodyPr/>
                <a:lstStyle/>
                <a:p>
                  <a:r>
                    <a:rPr lang="en-US">
                      <a:noFill/>
                    </a:rPr>
                    <a:t> </a:t>
                  </a:r>
                </a:p>
              </p:txBody>
            </p:sp>
          </mc:Fallback>
        </mc:AlternateContent>
        <p:sp>
          <p:nvSpPr>
            <p:cNvPr id="66" name="文字方塊 92">
              <a:extLst>
                <a:ext uri="{FF2B5EF4-FFF2-40B4-BE49-F238E27FC236}">
                  <a16:creationId xmlns:a16="http://schemas.microsoft.com/office/drawing/2014/main" id="{05CDC8E9-7FC6-AC17-679F-DF9A96796F0B}"/>
                </a:ext>
              </a:extLst>
            </p:cNvPr>
            <p:cNvSpPr txBox="1"/>
            <p:nvPr/>
          </p:nvSpPr>
          <p:spPr>
            <a:xfrm rot="5400000">
              <a:off x="7071092" y="4321376"/>
              <a:ext cx="678756" cy="472565"/>
            </a:xfrm>
            <a:prstGeom prst="rect">
              <a:avLst/>
            </a:prstGeom>
            <a:noFill/>
          </p:spPr>
          <p:txBody>
            <a:bodyPr wrap="square" rtlCol="0">
              <a:spAutoFit/>
            </a:bodyPr>
            <a:lstStyle/>
            <a:p>
              <a:pPr algn="ctr"/>
              <a:r>
                <a:rPr lang="en-US" altLang="zh-TW" sz="2471" dirty="0"/>
                <a:t>……</a:t>
              </a:r>
              <a:endParaRPr lang="zh-TW" altLang="en-US" sz="2471" dirty="0"/>
            </a:p>
          </p:txBody>
        </p:sp>
      </p:grpSp>
      <p:sp>
        <p:nvSpPr>
          <p:cNvPr id="67" name="Slide Number Placeholder 66">
            <a:extLst>
              <a:ext uri="{FF2B5EF4-FFF2-40B4-BE49-F238E27FC236}">
                <a16:creationId xmlns:a16="http://schemas.microsoft.com/office/drawing/2014/main" id="{24C95EF8-6450-E078-7701-F1D5A52D3F36}"/>
              </a:ext>
            </a:extLst>
          </p:cNvPr>
          <p:cNvSpPr>
            <a:spLocks noGrp="1"/>
          </p:cNvSpPr>
          <p:nvPr>
            <p:ph type="sldNum" sz="quarter" idx="12"/>
          </p:nvPr>
        </p:nvSpPr>
        <p:spPr/>
        <p:txBody>
          <a:bodyPr/>
          <a:lstStyle/>
          <a:p>
            <a:fld id="{CC00085F-3842-4C53-8AAA-D142E66B851B}" type="slidenum">
              <a:rPr lang="en-US" smtClean="0"/>
              <a:t>11</a:t>
            </a:fld>
            <a:endParaRPr lang="en-US"/>
          </a:p>
        </p:txBody>
      </p:sp>
    </p:spTree>
    <p:extLst>
      <p:ext uri="{BB962C8B-B14F-4D97-AF65-F5344CB8AC3E}">
        <p14:creationId xmlns:p14="http://schemas.microsoft.com/office/powerpoint/2010/main" val="345184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D8B2-E229-FCB7-7D5B-F8C066A06871}"/>
              </a:ext>
            </a:extLst>
          </p:cNvPr>
          <p:cNvSpPr>
            <a:spLocks noGrp="1"/>
          </p:cNvSpPr>
          <p:nvPr>
            <p:ph type="title"/>
          </p:nvPr>
        </p:nvSpPr>
        <p:spPr/>
        <p:txBody>
          <a:bodyPr/>
          <a:lstStyle/>
          <a:p>
            <a:r>
              <a:rPr lang="en-US" dirty="0"/>
              <a:t>Loss Functions</a:t>
            </a:r>
          </a:p>
        </p:txBody>
      </p:sp>
      <p:sp>
        <p:nvSpPr>
          <p:cNvPr id="3" name="Content Placeholder 2">
            <a:extLst>
              <a:ext uri="{FF2B5EF4-FFF2-40B4-BE49-F238E27FC236}">
                <a16:creationId xmlns:a16="http://schemas.microsoft.com/office/drawing/2014/main" id="{14B38ACD-8B74-507E-C5A7-53386186535F}"/>
              </a:ext>
            </a:extLst>
          </p:cNvPr>
          <p:cNvSpPr>
            <a:spLocks noGrp="1"/>
          </p:cNvSpPr>
          <p:nvPr>
            <p:ph idx="1"/>
          </p:nvPr>
        </p:nvSpPr>
        <p:spPr>
          <a:xfrm>
            <a:off x="1097280" y="1342222"/>
            <a:ext cx="10058400" cy="527733"/>
          </a:xfrm>
        </p:spPr>
        <p:txBody>
          <a:bodyPr>
            <a:normAutofit/>
          </a:bodyPr>
          <a:lstStyle/>
          <a:p>
            <a:r>
              <a:rPr lang="en-US" sz="2800" b="1" i="1" dirty="0">
                <a:solidFill>
                  <a:srgbClr val="0070C0"/>
                </a:solidFill>
              </a:rPr>
              <a:t>Classification tasks</a:t>
            </a:r>
          </a:p>
          <a:p>
            <a:pPr marL="0" indent="0">
              <a:buNone/>
            </a:pPr>
            <a:endParaRPr lang="en-US" sz="2800" dirty="0"/>
          </a:p>
        </p:txBody>
      </p:sp>
      <p:sp>
        <p:nvSpPr>
          <p:cNvPr id="8" name="TextBox 7">
            <a:extLst>
              <a:ext uri="{FF2B5EF4-FFF2-40B4-BE49-F238E27FC236}">
                <a16:creationId xmlns:a16="http://schemas.microsoft.com/office/drawing/2014/main" id="{420B80F0-F577-6EDE-A46F-137BA6EF419C}"/>
              </a:ext>
            </a:extLst>
          </p:cNvPr>
          <p:cNvSpPr txBox="1"/>
          <p:nvPr/>
        </p:nvSpPr>
        <p:spPr>
          <a:xfrm>
            <a:off x="1279280" y="2129480"/>
            <a:ext cx="2669582" cy="461665"/>
          </a:xfrm>
          <a:prstGeom prst="rect">
            <a:avLst/>
          </a:prstGeom>
          <a:noFill/>
        </p:spPr>
        <p:txBody>
          <a:bodyPr wrap="square" rtlCol="0">
            <a:spAutoFit/>
          </a:bodyPr>
          <a:lstStyle/>
          <a:p>
            <a:pPr algn="ctr"/>
            <a:r>
              <a:rPr lang="en-US" sz="2400" b="1" i="1" dirty="0">
                <a:solidFill>
                  <a:srgbClr val="FF0000"/>
                </a:solidFill>
              </a:rPr>
              <a:t>Cross-entropy</a:t>
            </a:r>
            <a:endParaRPr lang="el-GR" sz="2400" b="1" i="1" dirty="0">
              <a:solidFill>
                <a:srgbClr val="FF0000"/>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CD2B4D-558C-28C0-8C43-5F3097021B33}"/>
                  </a:ext>
                </a:extLst>
              </p:cNvPr>
              <p:cNvSpPr txBox="1"/>
              <p:nvPr/>
            </p:nvSpPr>
            <p:spPr>
              <a:xfrm>
                <a:off x="4148121" y="1783684"/>
                <a:ext cx="7809417" cy="1038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ℒ</m:t>
                      </m:r>
                      <m:d>
                        <m:dPr>
                          <m:ctrlPr>
                            <a:rPr lang="en-US" sz="2400" i="1">
                              <a:latin typeface="Cambria Math" panose="02040503050406030204" pitchFamily="18" charset="0"/>
                            </a:rPr>
                          </m:ctrlPr>
                        </m:dPr>
                        <m:e>
                          <m:r>
                            <a:rPr lang="el-GR" sz="2400" i="1">
                              <a:latin typeface="Cambria Math" charset="0"/>
                            </a:rPr>
                            <m:t>𝜃</m:t>
                          </m:r>
                        </m:e>
                      </m:d>
                      <m:r>
                        <a:rPr lang="el-GR" sz="2400" i="1">
                          <a:latin typeface="Cambria Math" charset="0"/>
                        </a:rPr>
                        <m:t>=</m:t>
                      </m:r>
                      <m:r>
                        <a:rPr lang="en-US" sz="2400" i="1">
                          <a:latin typeface="Cambria Math" charset="0"/>
                        </a:rPr>
                        <m:t>−</m:t>
                      </m:r>
                      <m:f>
                        <m:fPr>
                          <m:ctrlPr>
                            <a:rPr lang="mr-IN" sz="2400" i="1">
                              <a:latin typeface="Cambria Math" panose="02040503050406030204" pitchFamily="18" charset="0"/>
                            </a:rPr>
                          </m:ctrlPr>
                        </m:fPr>
                        <m:num>
                          <m:r>
                            <a:rPr lang="en-US" sz="2400" i="1">
                              <a:latin typeface="Cambria Math" charset="0"/>
                            </a:rPr>
                            <m:t>1</m:t>
                          </m:r>
                        </m:num>
                        <m:den>
                          <m:r>
                            <a:rPr lang="en-US" sz="2400" i="1">
                              <a:latin typeface="Cambria Math" panose="02040503050406030204" pitchFamily="18" charset="0"/>
                            </a:rPr>
                            <m:t>𝑁</m:t>
                          </m:r>
                        </m:den>
                      </m:f>
                      <m:nary>
                        <m:naryPr>
                          <m:chr m:val="∑"/>
                          <m:ctrlPr>
                            <a:rPr lang="is-IS" sz="2400" i="1">
                              <a:latin typeface="Cambria Math" panose="02040503050406030204" pitchFamily="18" charset="0"/>
                            </a:rPr>
                          </m:ctrlPr>
                        </m:naryPr>
                        <m:sub>
                          <m:r>
                            <m:rPr>
                              <m:brk m:alnAt="23"/>
                            </m:rPr>
                            <a:rPr lang="en-US" sz="2400" i="1">
                              <a:latin typeface="Cambria Math" charset="0"/>
                            </a:rPr>
                            <m:t>𝑖</m:t>
                          </m:r>
                          <m:r>
                            <a:rPr lang="en-US" sz="2400" i="1">
                              <a:latin typeface="Cambria Math" charset="0"/>
                            </a:rPr>
                            <m:t>=</m:t>
                          </m:r>
                          <m:r>
                            <a:rPr lang="en-US" sz="2400" i="1">
                              <a:latin typeface="Cambria Math" charset="0"/>
                            </a:rPr>
                            <m:t>1</m:t>
                          </m:r>
                        </m:sub>
                        <m:sup>
                          <m:r>
                            <a:rPr lang="en-US" sz="2400" i="1">
                              <a:latin typeface="Cambria Math" panose="02040503050406030204" pitchFamily="18" charset="0"/>
                            </a:rPr>
                            <m:t>𝑁</m:t>
                          </m:r>
                        </m:sup>
                        <m:e>
                          <m:nary>
                            <m:naryPr>
                              <m:chr m:val="∑"/>
                              <m:ctrlPr>
                                <a:rPr lang="is-IS" sz="2400" i="1">
                                  <a:latin typeface="Cambria Math" panose="02040503050406030204" pitchFamily="18" charset="0"/>
                                </a:rPr>
                              </m:ctrlPr>
                            </m:naryPr>
                            <m:sub>
                              <m:r>
                                <m:rPr>
                                  <m:brk m:alnAt="23"/>
                                </m:rPr>
                                <a:rPr lang="en-US" sz="2400" i="1">
                                  <a:latin typeface="Cambria Math" charset="0"/>
                                </a:rPr>
                                <m:t>𝑘</m:t>
                              </m:r>
                              <m:r>
                                <a:rPr lang="en-US" sz="2400" i="1">
                                  <a:latin typeface="Cambria Math" charset="0"/>
                                </a:rPr>
                                <m:t>=</m:t>
                              </m:r>
                              <m:r>
                                <a:rPr lang="en-US" sz="2400" i="1">
                                  <a:latin typeface="Cambria Math" charset="0"/>
                                </a:rPr>
                                <m:t>1</m:t>
                              </m:r>
                            </m:sub>
                            <m:sup>
                              <m:r>
                                <a:rPr lang="en-US" sz="2400" i="1">
                                  <a:latin typeface="Cambria Math" charset="0"/>
                                </a:rPr>
                                <m:t>𝐾</m:t>
                              </m:r>
                            </m:sup>
                            <m:e>
                              <m:d>
                                <m:dPr>
                                  <m:begChr m:val="["/>
                                  <m:endChr m:val="]"/>
                                  <m:ctrlPr>
                                    <a:rPr lang="mr-IN" sz="2400" i="1">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charset="0"/>
                                        </a:rPr>
                                        <m:t>𝑦</m:t>
                                      </m:r>
                                    </m:e>
                                    <m:sub>
                                      <m:r>
                                        <a:rPr lang="en-US" sz="2400" i="1">
                                          <a:latin typeface="Cambria Math" charset="0"/>
                                        </a:rPr>
                                        <m:t>𝑘</m:t>
                                      </m:r>
                                    </m:sub>
                                    <m:sup>
                                      <m:r>
                                        <a:rPr lang="en-US" sz="2400" i="1">
                                          <a:latin typeface="Cambria Math" charset="0"/>
                                        </a:rPr>
                                        <m:t>(</m:t>
                                      </m:r>
                                      <m:r>
                                        <a:rPr lang="en-US" sz="2400" i="1">
                                          <a:latin typeface="Cambria Math" charset="0"/>
                                        </a:rPr>
                                        <m:t>𝑖</m:t>
                                      </m:r>
                                      <m:r>
                                        <a:rPr lang="en-US" sz="2400" i="1">
                                          <a:latin typeface="Cambria Math" charset="0"/>
                                        </a:rPr>
                                        <m:t>)</m:t>
                                      </m:r>
                                    </m:sup>
                                  </m:sSubSup>
                                  <m:func>
                                    <m:funcPr>
                                      <m:ctrlPr>
                                        <a:rPr lang="en-US" sz="2400" i="1">
                                          <a:latin typeface="Cambria Math" panose="02040503050406030204" pitchFamily="18" charset="0"/>
                                        </a:rPr>
                                      </m:ctrlPr>
                                    </m:funcPr>
                                    <m:fName>
                                      <m:r>
                                        <m:rPr>
                                          <m:sty m:val="p"/>
                                        </m:rPr>
                                        <a:rPr lang="en-US" sz="2400">
                                          <a:latin typeface="Cambria Math" charset="0"/>
                                        </a:rPr>
                                        <m:t>log</m:t>
                                      </m:r>
                                    </m:fName>
                                    <m:e>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charset="0"/>
                                                </a:rPr>
                                                <m:t>𝑦</m:t>
                                              </m:r>
                                            </m:e>
                                          </m:acc>
                                        </m:e>
                                        <m:sub>
                                          <m:r>
                                            <a:rPr lang="en-US" sz="2400" i="1">
                                              <a:latin typeface="Cambria Math" charset="0"/>
                                            </a:rPr>
                                            <m:t>𝑘</m:t>
                                          </m:r>
                                        </m:sub>
                                        <m:sup>
                                          <m:r>
                                            <a:rPr lang="en-US" sz="2400" i="1">
                                              <a:latin typeface="Cambria Math" charset="0"/>
                                            </a:rPr>
                                            <m:t>(</m:t>
                                          </m:r>
                                          <m:r>
                                            <a:rPr lang="en-US" sz="2400" i="1">
                                              <a:latin typeface="Cambria Math" charset="0"/>
                                            </a:rPr>
                                            <m:t>𝑖</m:t>
                                          </m:r>
                                          <m:r>
                                            <a:rPr lang="en-US" sz="2400" i="1">
                                              <a:latin typeface="Cambria Math" charset="0"/>
                                            </a:rPr>
                                            <m:t>)</m:t>
                                          </m:r>
                                        </m:sup>
                                      </m:sSubSup>
                                      <m:r>
                                        <a:rPr lang="en-US" sz="2400" i="1">
                                          <a:latin typeface="Cambria Math" charset="0"/>
                                        </a:rPr>
                                        <m:t>+</m:t>
                                      </m:r>
                                      <m:d>
                                        <m:dPr>
                                          <m:ctrlPr>
                                            <a:rPr lang="mr-IN" sz="2400" i="1">
                                              <a:latin typeface="Cambria Math" panose="02040503050406030204" pitchFamily="18" charset="0"/>
                                            </a:rPr>
                                          </m:ctrlPr>
                                        </m:dPr>
                                        <m:e>
                                          <m:r>
                                            <a:rPr lang="en-US" sz="2400" i="1">
                                              <a:latin typeface="Cambria Math" charset="0"/>
                                            </a:rPr>
                                            <m:t>1</m:t>
                                          </m:r>
                                          <m:r>
                                            <a:rPr lang="en-US" sz="2400" i="1">
                                              <a:latin typeface="Cambria Math" charset="0"/>
                                            </a:rPr>
                                            <m:t>−</m:t>
                                          </m:r>
                                          <m:sSubSup>
                                            <m:sSubSupPr>
                                              <m:ctrlPr>
                                                <a:rPr lang="en-US" sz="2400" i="1">
                                                  <a:latin typeface="Cambria Math" panose="02040503050406030204" pitchFamily="18" charset="0"/>
                                                </a:rPr>
                                              </m:ctrlPr>
                                            </m:sSubSupPr>
                                            <m:e>
                                              <m:r>
                                                <a:rPr lang="en-US" sz="2400" i="1">
                                                  <a:latin typeface="Cambria Math" charset="0"/>
                                                </a:rPr>
                                                <m:t>𝑦</m:t>
                                              </m:r>
                                            </m:e>
                                            <m:sub>
                                              <m:r>
                                                <a:rPr lang="en-US" sz="2400" i="1">
                                                  <a:latin typeface="Cambria Math" charset="0"/>
                                                </a:rPr>
                                                <m:t>𝑘</m:t>
                                              </m:r>
                                            </m:sub>
                                            <m:sup>
                                              <m:r>
                                                <a:rPr lang="en-US" sz="2400" i="1">
                                                  <a:latin typeface="Cambria Math" charset="0"/>
                                                </a:rPr>
                                                <m:t>(</m:t>
                                              </m:r>
                                              <m:r>
                                                <a:rPr lang="en-US" sz="2400" i="1">
                                                  <a:latin typeface="Cambria Math" charset="0"/>
                                                </a:rPr>
                                                <m:t>𝑖</m:t>
                                              </m:r>
                                              <m:r>
                                                <a:rPr lang="en-US" sz="2400" i="1">
                                                  <a:latin typeface="Cambria Math" charset="0"/>
                                                </a:rPr>
                                                <m:t>)</m:t>
                                              </m:r>
                                            </m:sup>
                                          </m:sSubSup>
                                        </m:e>
                                      </m:d>
                                      <m:r>
                                        <a:rPr lang="en-US" sz="2400" i="1">
                                          <a:latin typeface="Cambria Math" charset="0"/>
                                        </a:rPr>
                                        <m:t> </m:t>
                                      </m:r>
                                    </m:e>
                                  </m:func>
                                  <m:func>
                                    <m:funcPr>
                                      <m:ctrlPr>
                                        <a:rPr lang="en-US" sz="2400" i="1">
                                          <a:latin typeface="Cambria Math" panose="02040503050406030204" pitchFamily="18" charset="0"/>
                                        </a:rPr>
                                      </m:ctrlPr>
                                    </m:funcPr>
                                    <m:fName>
                                      <m:r>
                                        <m:rPr>
                                          <m:sty m:val="p"/>
                                        </m:rPr>
                                        <a:rPr lang="en-US" sz="2400">
                                          <a:latin typeface="Cambria Math" charset="0"/>
                                        </a:rPr>
                                        <m:t>log</m:t>
                                      </m:r>
                                    </m:fName>
                                    <m:e>
                                      <m:d>
                                        <m:dPr>
                                          <m:ctrlPr>
                                            <a:rPr lang="mr-IN" sz="2400" i="1">
                                              <a:latin typeface="Cambria Math" panose="02040503050406030204" pitchFamily="18" charset="0"/>
                                            </a:rPr>
                                          </m:ctrlPr>
                                        </m:dPr>
                                        <m:e>
                                          <m:r>
                                            <a:rPr lang="en-US" sz="2400" i="1">
                                              <a:latin typeface="Cambria Math" charset="0"/>
                                            </a:rPr>
                                            <m:t>1</m:t>
                                          </m:r>
                                          <m:r>
                                            <a:rPr lang="en-US" sz="2400" i="1">
                                              <a:latin typeface="Cambria Math" charset="0"/>
                                            </a:rPr>
                                            <m:t>− </m:t>
                                          </m:r>
                                          <m:sSubSup>
                                            <m:sSubSupPr>
                                              <m:ctrlPr>
                                                <a:rPr lang="en-US" sz="2400" i="1">
                                                  <a:latin typeface="Cambria Math" panose="02040503050406030204" pitchFamily="18" charset="0"/>
                                                </a:rPr>
                                              </m:ctrlPr>
                                            </m:sSubSupPr>
                                            <m:e>
                                              <m:acc>
                                                <m:accPr>
                                                  <m:chr m:val="̂"/>
                                                  <m:ctrlPr>
                                                    <a:rPr lang="en-US" sz="2400" i="1">
                                                      <a:latin typeface="Cambria Math" panose="02040503050406030204" pitchFamily="18" charset="0"/>
                                                    </a:rPr>
                                                  </m:ctrlPr>
                                                </m:accPr>
                                                <m:e>
                                                  <m:r>
                                                    <a:rPr lang="en-US" sz="2400" i="1">
                                                      <a:latin typeface="Cambria Math" charset="0"/>
                                                    </a:rPr>
                                                    <m:t>𝑦</m:t>
                                                  </m:r>
                                                </m:e>
                                              </m:acc>
                                            </m:e>
                                            <m:sub>
                                              <m:r>
                                                <a:rPr lang="en-US" sz="2400" i="1">
                                                  <a:latin typeface="Cambria Math" charset="0"/>
                                                </a:rPr>
                                                <m:t>𝑘</m:t>
                                              </m:r>
                                            </m:sub>
                                            <m:sup>
                                              <m:d>
                                                <m:dPr>
                                                  <m:ctrlPr>
                                                    <a:rPr lang="en-US" sz="2400" i="1">
                                                      <a:latin typeface="Cambria Math" panose="02040503050406030204" pitchFamily="18" charset="0"/>
                                                    </a:rPr>
                                                  </m:ctrlPr>
                                                </m:dPr>
                                                <m:e>
                                                  <m:r>
                                                    <a:rPr lang="en-US" sz="2400" i="1">
                                                      <a:latin typeface="Cambria Math" charset="0"/>
                                                    </a:rPr>
                                                    <m:t>𝑖</m:t>
                                                  </m:r>
                                                </m:e>
                                              </m:d>
                                            </m:sup>
                                          </m:sSubSup>
                                        </m:e>
                                      </m:d>
                                    </m:e>
                                  </m:func>
                                </m:e>
                              </m:d>
                            </m:e>
                          </m:nary>
                        </m:e>
                      </m:nary>
                    </m:oMath>
                  </m:oMathPara>
                </a14:m>
                <a:endParaRPr lang="el-GR" sz="2400" dirty="0"/>
              </a:p>
            </p:txBody>
          </p:sp>
        </mc:Choice>
        <mc:Fallback xmlns="">
          <p:sp>
            <p:nvSpPr>
              <p:cNvPr id="10" name="TextBox 9">
                <a:extLst>
                  <a:ext uri="{FF2B5EF4-FFF2-40B4-BE49-F238E27FC236}">
                    <a16:creationId xmlns:a16="http://schemas.microsoft.com/office/drawing/2014/main" id="{B1CD2B4D-558C-28C0-8C43-5F3097021B33}"/>
                  </a:ext>
                </a:extLst>
              </p:cNvPr>
              <p:cNvSpPr txBox="1">
                <a:spLocks noRot="1" noChangeAspect="1" noMove="1" noResize="1" noEditPoints="1" noAdjustHandles="1" noChangeArrowheads="1" noChangeShapeType="1" noTextEdit="1"/>
              </p:cNvSpPr>
              <p:nvPr/>
            </p:nvSpPr>
            <p:spPr>
              <a:xfrm>
                <a:off x="4148121" y="1783684"/>
                <a:ext cx="7809417" cy="10384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DCAAEDC-EF51-27AF-C61C-8A3C0379ABB1}"/>
                  </a:ext>
                </a:extLst>
              </p:cNvPr>
              <p:cNvSpPr txBox="1"/>
              <p:nvPr/>
            </p:nvSpPr>
            <p:spPr>
              <a:xfrm>
                <a:off x="3076730" y="2916886"/>
                <a:ext cx="8078950" cy="461665"/>
              </a:xfrm>
              <a:prstGeom prst="rect">
                <a:avLst/>
              </a:prstGeom>
              <a:noFill/>
            </p:spPr>
            <p:txBody>
              <a:bodyPr wrap="square" rtlCol="0">
                <a:spAutoFit/>
              </a:bodyPr>
              <a:lstStyle/>
              <a:p>
                <a:pPr algn="ctr"/>
                <a:r>
                  <a:rPr lang="en-US" sz="2400" dirty="0">
                    <a:solidFill>
                      <a:srgbClr val="222222"/>
                    </a:solidFill>
                    <a:ea typeface="Cambria Math" panose="02040503050406030204" pitchFamily="18" charset="0"/>
                  </a:rPr>
                  <a:t>Ground-truth class labels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𝑦</m:t>
                        </m:r>
                      </m:e>
                      <m:sub>
                        <m:r>
                          <a:rPr lang="en-US" sz="2400" i="1" dirty="0">
                            <a:latin typeface="Cambria Math" panose="02040503050406030204" pitchFamily="18" charset="0"/>
                          </a:rPr>
                          <m:t>𝑖</m:t>
                        </m:r>
                      </m:sub>
                    </m:sSub>
                  </m:oMath>
                </a14:m>
                <a:r>
                  <a:rPr lang="en-US" sz="2400" i="1" dirty="0">
                    <a:latin typeface="Cambria Math" charset="0"/>
                  </a:rPr>
                  <a:t> </a:t>
                </a:r>
                <a:r>
                  <a:rPr lang="en-US" sz="2400" dirty="0">
                    <a:solidFill>
                      <a:srgbClr val="222222"/>
                    </a:solidFill>
                    <a:ea typeface="Cambria Math" panose="02040503050406030204" pitchFamily="18" charset="0"/>
                  </a:rPr>
                  <a:t>and model predicted class labels </a:t>
                </a:r>
                <a14:m>
                  <m:oMath xmlns:m="http://schemas.openxmlformats.org/officeDocument/2006/math">
                    <m:sSub>
                      <m:sSubPr>
                        <m:ctrlPr>
                          <a:rPr lang="en-US" sz="2400" i="1" dirty="0">
                            <a:latin typeface="Cambria Math" panose="02040503050406030204" pitchFamily="18" charset="0"/>
                          </a:rPr>
                        </m:ctrlPr>
                      </m:sSubPr>
                      <m:e>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𝑦</m:t>
                            </m:r>
                          </m:e>
                        </m:acc>
                      </m:e>
                      <m:sub>
                        <m:r>
                          <a:rPr lang="en-US" sz="2400" i="1" dirty="0">
                            <a:latin typeface="Cambria Math" panose="02040503050406030204" pitchFamily="18" charset="0"/>
                          </a:rPr>
                          <m:t>𝑖</m:t>
                        </m:r>
                      </m:sub>
                    </m:sSub>
                  </m:oMath>
                </a14:m>
                <a:r>
                  <a:rPr lang="en-US" sz="2400" dirty="0">
                    <a:solidFill>
                      <a:srgbClr val="222222"/>
                    </a:solidFill>
                    <a:ea typeface="Cambria Math" panose="02040503050406030204" pitchFamily="18" charset="0"/>
                  </a:rPr>
                  <a:t>   </a:t>
                </a:r>
                <a:endParaRPr lang="el-GR" sz="2400" dirty="0">
                  <a:solidFill>
                    <a:srgbClr val="222222"/>
                  </a:solidFill>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DCAAEDC-EF51-27AF-C61C-8A3C0379ABB1}"/>
                  </a:ext>
                </a:extLst>
              </p:cNvPr>
              <p:cNvSpPr txBox="1">
                <a:spLocks noRot="1" noChangeAspect="1" noMove="1" noResize="1" noEditPoints="1" noAdjustHandles="1" noChangeArrowheads="1" noChangeShapeType="1" noTextEdit="1"/>
              </p:cNvSpPr>
              <p:nvPr/>
            </p:nvSpPr>
            <p:spPr>
              <a:xfrm>
                <a:off x="3076730" y="2916886"/>
                <a:ext cx="8078950" cy="461665"/>
              </a:xfrm>
              <a:prstGeom prst="rect">
                <a:avLst/>
              </a:prstGeom>
              <a:blipFill>
                <a:blip r:embed="rId3"/>
                <a:stretch>
                  <a:fillRect l="-755" t="-10526" r="-3472" b="-28947"/>
                </a:stretch>
              </a:blipFill>
            </p:spPr>
            <p:txBody>
              <a:bodyPr/>
              <a:lstStyle/>
              <a:p>
                <a:r>
                  <a:rPr lang="en-US">
                    <a:noFill/>
                  </a:rPr>
                  <a:t> </a:t>
                </a:r>
              </a:p>
            </p:txBody>
          </p:sp>
        </mc:Fallback>
      </mc:AlternateContent>
      <p:sp>
        <p:nvSpPr>
          <p:cNvPr id="13" name="Slide Number Placeholder 12">
            <a:extLst>
              <a:ext uri="{FF2B5EF4-FFF2-40B4-BE49-F238E27FC236}">
                <a16:creationId xmlns:a16="http://schemas.microsoft.com/office/drawing/2014/main" id="{7572BE85-9D6B-B693-F67E-ACCB7CEE36E4}"/>
              </a:ext>
            </a:extLst>
          </p:cNvPr>
          <p:cNvSpPr>
            <a:spLocks noGrp="1"/>
          </p:cNvSpPr>
          <p:nvPr>
            <p:ph type="sldNum" sz="quarter" idx="12"/>
          </p:nvPr>
        </p:nvSpPr>
        <p:spPr/>
        <p:txBody>
          <a:bodyPr/>
          <a:lstStyle/>
          <a:p>
            <a:fld id="{CC00085F-3842-4C53-8AAA-D142E66B851B}" type="slidenum">
              <a:rPr lang="en-US" smtClean="0"/>
              <a:t>12</a:t>
            </a:fld>
            <a:endParaRPr lang="en-US"/>
          </a:p>
        </p:txBody>
      </p:sp>
      <p:sp>
        <p:nvSpPr>
          <p:cNvPr id="14" name="Content Placeholder 2">
            <a:extLst>
              <a:ext uri="{FF2B5EF4-FFF2-40B4-BE49-F238E27FC236}">
                <a16:creationId xmlns:a16="http://schemas.microsoft.com/office/drawing/2014/main" id="{0338404A-1224-7394-C5B0-A4014673F8A5}"/>
              </a:ext>
            </a:extLst>
          </p:cNvPr>
          <p:cNvSpPr txBox="1">
            <a:spLocks/>
          </p:cNvSpPr>
          <p:nvPr/>
        </p:nvSpPr>
        <p:spPr>
          <a:xfrm>
            <a:off x="1097280" y="3487209"/>
            <a:ext cx="10058400" cy="527733"/>
          </a:xfrm>
          <a:prstGeom prst="rect">
            <a:avLst/>
          </a:prstGeom>
        </p:spPr>
        <p:txBody>
          <a:bodyPr vert="horz" lIns="0" tIns="45720" rIns="0" bIns="45720" rtlCol="0">
            <a:normAutofit/>
          </a:bodyPr>
          <a:lstStyle>
            <a:lvl1pPr marL="287338" indent="-287338"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b="1" i="1">
                <a:solidFill>
                  <a:srgbClr val="0070C0"/>
                </a:solidFill>
              </a:rPr>
              <a:t>Regression tasks</a:t>
            </a:r>
          </a:p>
          <a:p>
            <a:pPr marL="0" indent="0">
              <a:buFont typeface="Wingdings" panose="05000000000000000000" pitchFamily="2" charset="2"/>
              <a:buNone/>
            </a:pPr>
            <a:endParaRPr lang="en-US" sz="2800" dirty="0"/>
          </a:p>
        </p:txBody>
      </p:sp>
      <p:sp>
        <p:nvSpPr>
          <p:cNvPr id="16" name="Ορθογώνιο 25">
            <a:extLst>
              <a:ext uri="{FF2B5EF4-FFF2-40B4-BE49-F238E27FC236}">
                <a16:creationId xmlns:a16="http://schemas.microsoft.com/office/drawing/2014/main" id="{96999B23-DCE1-1216-A4B0-17AF7B36BA43}"/>
              </a:ext>
            </a:extLst>
          </p:cNvPr>
          <p:cNvSpPr/>
          <p:nvPr/>
        </p:nvSpPr>
        <p:spPr>
          <a:xfrm>
            <a:off x="3612289" y="4489911"/>
            <a:ext cx="2483711" cy="400110"/>
          </a:xfrm>
          <a:prstGeom prst="rect">
            <a:avLst/>
          </a:prstGeom>
        </p:spPr>
        <p:txBody>
          <a:bodyPr wrap="square">
            <a:spAutoFit/>
          </a:bodyPr>
          <a:lstStyle/>
          <a:p>
            <a:pPr algn="ctr"/>
            <a:r>
              <a:rPr lang="en-US" sz="2000" b="1" i="1" dirty="0">
                <a:solidFill>
                  <a:srgbClr val="FF0000"/>
                </a:solidFill>
              </a:rPr>
              <a:t>Mean Squared Error</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BE305E-F1CF-93DC-381B-F5A75AF7C69C}"/>
                  </a:ext>
                </a:extLst>
              </p:cNvPr>
              <p:cNvSpPr txBox="1"/>
              <p:nvPr/>
            </p:nvSpPr>
            <p:spPr>
              <a:xfrm>
                <a:off x="6827395" y="4208116"/>
                <a:ext cx="3463274" cy="8402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ℒ</m:t>
                      </m:r>
                      <m:d>
                        <m:dPr>
                          <m:ctrlPr>
                            <a:rPr lang="en-US" sz="2000" i="1">
                              <a:latin typeface="Cambria Math" panose="02040503050406030204" pitchFamily="18" charset="0"/>
                            </a:rPr>
                          </m:ctrlPr>
                        </m:dPr>
                        <m:e>
                          <m:r>
                            <a:rPr lang="el-GR" sz="2000" i="1">
                              <a:latin typeface="Cambria Math" charset="0"/>
                            </a:rPr>
                            <m:t>𝜃</m:t>
                          </m:r>
                        </m:e>
                      </m:d>
                      <m:r>
                        <a:rPr lang="el-GR" sz="2000" i="1">
                          <a:latin typeface="Cambria Math" charset="0"/>
                        </a:rPr>
                        <m:t>= </m:t>
                      </m:r>
                      <m:f>
                        <m:fPr>
                          <m:ctrlPr>
                            <a:rPr lang="mr-IN" sz="2000" i="1">
                              <a:latin typeface="Cambria Math" panose="02040503050406030204" pitchFamily="18" charset="0"/>
                            </a:rPr>
                          </m:ctrlPr>
                        </m:fPr>
                        <m:num>
                          <m:r>
                            <a:rPr lang="en-US" sz="2000" i="1">
                              <a:latin typeface="Cambria Math" charset="0"/>
                            </a:rPr>
                            <m:t>1</m:t>
                          </m:r>
                        </m:num>
                        <m:den>
                          <m:r>
                            <a:rPr lang="en-US" sz="2000" i="1">
                              <a:latin typeface="Cambria Math" charset="0"/>
                            </a:rPr>
                            <m:t>𝑛</m:t>
                          </m:r>
                        </m:den>
                      </m:f>
                      <m:nary>
                        <m:naryPr>
                          <m:chr m:val="∑"/>
                          <m:ctrlPr>
                            <a:rPr lang="is-IS" sz="2000" i="1">
                              <a:latin typeface="Cambria Math" panose="02040503050406030204" pitchFamily="18" charset="0"/>
                            </a:rPr>
                          </m:ctrlPr>
                        </m:naryPr>
                        <m:sub>
                          <m:r>
                            <m:rPr>
                              <m:brk m:alnAt="23"/>
                            </m:rPr>
                            <a:rPr lang="en-US" sz="2000" i="1">
                              <a:latin typeface="Cambria Math" charset="0"/>
                            </a:rPr>
                            <m:t>𝑖</m:t>
                          </m:r>
                          <m:r>
                            <a:rPr lang="en-US" sz="2000" i="1">
                              <a:latin typeface="Cambria Math" charset="0"/>
                            </a:rPr>
                            <m:t>=</m:t>
                          </m:r>
                          <m:r>
                            <a:rPr lang="en-US" sz="2000" i="1">
                              <a:latin typeface="Cambria Math" charset="0"/>
                            </a:rPr>
                            <m:t>1</m:t>
                          </m:r>
                        </m:sub>
                        <m:sup>
                          <m:r>
                            <a:rPr lang="en-US" sz="2000" i="1">
                              <a:latin typeface="Cambria Math" charset="0"/>
                            </a:rPr>
                            <m:t>𝑛</m:t>
                          </m:r>
                        </m:sup>
                        <m:e>
                          <m:sSup>
                            <m:sSupPr>
                              <m:ctrlPr>
                                <a:rPr lang="mr-IN" sz="2000" i="1">
                                  <a:latin typeface="Cambria Math" panose="02040503050406030204" pitchFamily="18" charset="0"/>
                                </a:rPr>
                              </m:ctrlPr>
                            </m:sSupPr>
                            <m:e>
                              <m:d>
                                <m:dPr>
                                  <m:ctrlPr>
                                    <a:rPr lang="mr-IN" sz="2000" i="1">
                                      <a:latin typeface="Cambria Math" panose="02040503050406030204" pitchFamily="18" charset="0"/>
                                    </a:rPr>
                                  </m:ctrlPr>
                                </m:dPr>
                                <m:e>
                                  <m:sSup>
                                    <m:sSupPr>
                                      <m:ctrlPr>
                                        <a:rPr lang="is-IS" sz="2000" i="1">
                                          <a:latin typeface="Cambria Math" panose="02040503050406030204" pitchFamily="18" charset="0"/>
                                        </a:rPr>
                                      </m:ctrlPr>
                                    </m:sSupPr>
                                    <m:e>
                                      <m:r>
                                        <a:rPr lang="en-US" sz="2000" i="1">
                                          <a:latin typeface="Cambria Math" charset="0"/>
                                        </a:rPr>
                                        <m:t>𝑦</m:t>
                                      </m:r>
                                    </m:e>
                                    <m:sup>
                                      <m:r>
                                        <a:rPr lang="en-US" sz="2000" i="1">
                                          <a:latin typeface="Cambria Math" charset="0"/>
                                        </a:rPr>
                                        <m:t>(</m:t>
                                      </m:r>
                                      <m:r>
                                        <a:rPr lang="en-US" sz="2000" i="1">
                                          <a:latin typeface="Cambria Math" charset="0"/>
                                        </a:rPr>
                                        <m:t>𝑖</m:t>
                                      </m:r>
                                      <m:r>
                                        <a:rPr lang="en-US" sz="2000" i="1">
                                          <a:latin typeface="Cambria Math" charset="0"/>
                                        </a:rPr>
                                        <m:t>)</m:t>
                                      </m:r>
                                    </m:sup>
                                  </m:sSup>
                                  <m:r>
                                    <a:rPr lang="en-US" sz="2000" i="1">
                                      <a:latin typeface="Cambria Math"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charset="0"/>
                                            </a:rPr>
                                            <m:t>𝑦</m:t>
                                          </m:r>
                                        </m:e>
                                      </m:acc>
                                    </m:e>
                                    <m:sup>
                                      <m:r>
                                        <a:rPr lang="en-US" sz="2000" i="1">
                                          <a:latin typeface="Cambria Math" charset="0"/>
                                        </a:rPr>
                                        <m:t>(</m:t>
                                      </m:r>
                                      <m:r>
                                        <a:rPr lang="en-US" sz="2000" i="1">
                                          <a:latin typeface="Cambria Math" charset="0"/>
                                        </a:rPr>
                                        <m:t>𝑖</m:t>
                                      </m:r>
                                      <m:r>
                                        <a:rPr lang="en-US" sz="2000" i="1">
                                          <a:latin typeface="Cambria Math" charset="0"/>
                                        </a:rPr>
                                        <m:t>)</m:t>
                                      </m:r>
                                    </m:sup>
                                  </m:sSup>
                                </m:e>
                              </m:d>
                            </m:e>
                            <m:sup>
                              <m:r>
                                <a:rPr lang="en-US" sz="2000" i="1">
                                  <a:latin typeface="Cambria Math" charset="0"/>
                                </a:rPr>
                                <m:t>2</m:t>
                              </m:r>
                            </m:sup>
                          </m:sSup>
                        </m:e>
                      </m:nary>
                    </m:oMath>
                  </m:oMathPara>
                </a14:m>
                <a:endParaRPr lang="el-GR" sz="2000" dirty="0"/>
              </a:p>
            </p:txBody>
          </p:sp>
        </mc:Choice>
        <mc:Fallback xmlns="">
          <p:sp>
            <p:nvSpPr>
              <p:cNvPr id="17" name="TextBox 16">
                <a:extLst>
                  <a:ext uri="{FF2B5EF4-FFF2-40B4-BE49-F238E27FC236}">
                    <a16:creationId xmlns:a16="http://schemas.microsoft.com/office/drawing/2014/main" id="{83BE305E-F1CF-93DC-381B-F5A75AF7C69C}"/>
                  </a:ext>
                </a:extLst>
              </p:cNvPr>
              <p:cNvSpPr txBox="1">
                <a:spLocks noRot="1" noChangeAspect="1" noMove="1" noResize="1" noEditPoints="1" noAdjustHandles="1" noChangeArrowheads="1" noChangeShapeType="1" noTextEdit="1"/>
              </p:cNvSpPr>
              <p:nvPr/>
            </p:nvSpPr>
            <p:spPr>
              <a:xfrm>
                <a:off x="6827395" y="4208116"/>
                <a:ext cx="3463274" cy="840295"/>
              </a:xfrm>
              <a:prstGeom prst="rect">
                <a:avLst/>
              </a:prstGeom>
              <a:blipFill>
                <a:blip r:embed="rId4"/>
                <a:stretch>
                  <a:fillRect/>
                </a:stretch>
              </a:blipFill>
            </p:spPr>
            <p:txBody>
              <a:bodyPr/>
              <a:lstStyle/>
              <a:p>
                <a:r>
                  <a:rPr lang="en-US">
                    <a:noFill/>
                  </a:rPr>
                  <a:t> </a:t>
                </a:r>
              </a:p>
            </p:txBody>
          </p:sp>
        </mc:Fallback>
      </mc:AlternateContent>
      <p:sp>
        <p:nvSpPr>
          <p:cNvPr id="18" name="Ορθογώνιο 42">
            <a:extLst>
              <a:ext uri="{FF2B5EF4-FFF2-40B4-BE49-F238E27FC236}">
                <a16:creationId xmlns:a16="http://schemas.microsoft.com/office/drawing/2014/main" id="{FF17BBB4-7855-A982-C3A2-ACEE9278EBEE}"/>
              </a:ext>
            </a:extLst>
          </p:cNvPr>
          <p:cNvSpPr/>
          <p:nvPr/>
        </p:nvSpPr>
        <p:spPr>
          <a:xfrm>
            <a:off x="3642769" y="5447530"/>
            <a:ext cx="2483711" cy="400110"/>
          </a:xfrm>
          <a:prstGeom prst="rect">
            <a:avLst/>
          </a:prstGeom>
        </p:spPr>
        <p:txBody>
          <a:bodyPr wrap="square">
            <a:spAutoFit/>
          </a:bodyPr>
          <a:lstStyle/>
          <a:p>
            <a:pPr algn="ctr"/>
            <a:r>
              <a:rPr lang="en-US" sz="2000" b="1" i="1" dirty="0">
                <a:solidFill>
                  <a:srgbClr val="FF0000"/>
                </a:solidFill>
              </a:rPr>
              <a:t>Mean Absolute Error</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B0E08FB-83C1-EF24-7239-1FA29852E8D8}"/>
                  </a:ext>
                </a:extLst>
              </p:cNvPr>
              <p:cNvSpPr txBox="1"/>
              <p:nvPr/>
            </p:nvSpPr>
            <p:spPr>
              <a:xfrm>
                <a:off x="6827395" y="5108866"/>
                <a:ext cx="2762359"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ℒ</m:t>
                      </m:r>
                      <m:d>
                        <m:dPr>
                          <m:ctrlPr>
                            <a:rPr lang="en-US" sz="2000" i="1">
                              <a:latin typeface="Cambria Math" panose="02040503050406030204" pitchFamily="18" charset="0"/>
                            </a:rPr>
                          </m:ctrlPr>
                        </m:dPr>
                        <m:e>
                          <m:r>
                            <a:rPr lang="el-GR" sz="2000" i="1">
                              <a:latin typeface="Cambria Math" charset="0"/>
                            </a:rPr>
                            <m:t>𝜃</m:t>
                          </m:r>
                        </m:e>
                      </m:d>
                      <m:r>
                        <a:rPr lang="el-GR" sz="2000" i="1">
                          <a:latin typeface="Cambria Math" charset="0"/>
                        </a:rPr>
                        <m:t>= </m:t>
                      </m:r>
                      <m:f>
                        <m:fPr>
                          <m:ctrlPr>
                            <a:rPr lang="mr-IN" sz="2000" i="1">
                              <a:latin typeface="Cambria Math" panose="02040503050406030204" pitchFamily="18" charset="0"/>
                            </a:rPr>
                          </m:ctrlPr>
                        </m:fPr>
                        <m:num>
                          <m:r>
                            <a:rPr lang="en-US" sz="2000" i="1">
                              <a:latin typeface="Cambria Math" charset="0"/>
                            </a:rPr>
                            <m:t>1</m:t>
                          </m:r>
                        </m:num>
                        <m:den>
                          <m:r>
                            <a:rPr lang="en-US" sz="2000" i="1">
                              <a:latin typeface="Cambria Math" charset="0"/>
                            </a:rPr>
                            <m:t>𝑛</m:t>
                          </m:r>
                        </m:den>
                      </m:f>
                      <m:nary>
                        <m:naryPr>
                          <m:chr m:val="∑"/>
                          <m:ctrlPr>
                            <a:rPr lang="is-IS" sz="2000" i="1">
                              <a:latin typeface="Cambria Math" panose="02040503050406030204" pitchFamily="18" charset="0"/>
                            </a:rPr>
                          </m:ctrlPr>
                        </m:naryPr>
                        <m:sub>
                          <m:r>
                            <m:rPr>
                              <m:brk m:alnAt="23"/>
                            </m:rPr>
                            <a:rPr lang="en-US" sz="2000" i="1">
                              <a:latin typeface="Cambria Math" charset="0"/>
                            </a:rPr>
                            <m:t>𝑖</m:t>
                          </m:r>
                          <m:r>
                            <a:rPr lang="en-US" sz="2000" i="1">
                              <a:latin typeface="Cambria Math" charset="0"/>
                            </a:rPr>
                            <m:t>=</m:t>
                          </m:r>
                          <m:r>
                            <a:rPr lang="en-US" sz="2000" i="1">
                              <a:latin typeface="Cambria Math" charset="0"/>
                            </a:rPr>
                            <m:t>1</m:t>
                          </m:r>
                        </m:sub>
                        <m:sup>
                          <m:r>
                            <a:rPr lang="en-US" sz="2000" i="1">
                              <a:latin typeface="Cambria Math" charset="0"/>
                            </a:rPr>
                            <m:t>𝑛</m:t>
                          </m:r>
                        </m:sup>
                        <m:e>
                          <m:d>
                            <m:dPr>
                              <m:begChr m:val="|"/>
                              <m:endChr m:val="|"/>
                              <m:ctrlPr>
                                <a:rPr lang="hr-HR" sz="2000" i="1">
                                  <a:latin typeface="Cambria Math" panose="02040503050406030204" pitchFamily="18" charset="0"/>
                                </a:rPr>
                              </m:ctrlPr>
                            </m:dPr>
                            <m:e>
                              <m:sSup>
                                <m:sSupPr>
                                  <m:ctrlPr>
                                    <a:rPr lang="is-IS" sz="2000" i="1">
                                      <a:latin typeface="Cambria Math" panose="02040503050406030204" pitchFamily="18" charset="0"/>
                                    </a:rPr>
                                  </m:ctrlPr>
                                </m:sSupPr>
                                <m:e>
                                  <m:r>
                                    <a:rPr lang="en-US" sz="2000" i="1">
                                      <a:latin typeface="Cambria Math" charset="0"/>
                                    </a:rPr>
                                    <m:t>𝑦</m:t>
                                  </m:r>
                                </m:e>
                                <m:sup>
                                  <m:r>
                                    <a:rPr lang="en-US" sz="2000" i="1">
                                      <a:latin typeface="Cambria Math" charset="0"/>
                                    </a:rPr>
                                    <m:t>(</m:t>
                                  </m:r>
                                  <m:r>
                                    <a:rPr lang="en-US" sz="2000" i="1">
                                      <a:latin typeface="Cambria Math" charset="0"/>
                                    </a:rPr>
                                    <m:t>𝑖</m:t>
                                  </m:r>
                                  <m:r>
                                    <a:rPr lang="en-US" sz="2000" i="1">
                                      <a:latin typeface="Cambria Math" charset="0"/>
                                    </a:rPr>
                                    <m:t>)</m:t>
                                  </m:r>
                                </m:sup>
                              </m:sSup>
                              <m:r>
                                <a:rPr lang="en-US" sz="2000" i="1">
                                  <a:latin typeface="Cambria Math"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charset="0"/>
                                        </a:rPr>
                                        <m:t>𝑦</m:t>
                                      </m:r>
                                    </m:e>
                                  </m:acc>
                                </m:e>
                                <m:sup>
                                  <m:r>
                                    <a:rPr lang="en-US" sz="2000" i="1">
                                      <a:latin typeface="Cambria Math" charset="0"/>
                                    </a:rPr>
                                    <m:t>(</m:t>
                                  </m:r>
                                  <m:r>
                                    <a:rPr lang="en-US" sz="2000" i="1">
                                      <a:latin typeface="Cambria Math" charset="0"/>
                                    </a:rPr>
                                    <m:t>𝑖</m:t>
                                  </m:r>
                                  <m:r>
                                    <a:rPr lang="en-US" sz="2000" i="1">
                                      <a:latin typeface="Cambria Math" charset="0"/>
                                    </a:rPr>
                                    <m:t>)</m:t>
                                  </m:r>
                                </m:sup>
                              </m:sSup>
                            </m:e>
                          </m:d>
                        </m:e>
                      </m:nary>
                    </m:oMath>
                  </m:oMathPara>
                </a14:m>
                <a:endParaRPr lang="el-GR" sz="2000" dirty="0"/>
              </a:p>
            </p:txBody>
          </p:sp>
        </mc:Choice>
        <mc:Fallback xmlns="">
          <p:sp>
            <p:nvSpPr>
              <p:cNvPr id="19" name="TextBox 18">
                <a:extLst>
                  <a:ext uri="{FF2B5EF4-FFF2-40B4-BE49-F238E27FC236}">
                    <a16:creationId xmlns:a16="http://schemas.microsoft.com/office/drawing/2014/main" id="{3B0E08FB-83C1-EF24-7239-1FA29852E8D8}"/>
                  </a:ext>
                </a:extLst>
              </p:cNvPr>
              <p:cNvSpPr txBox="1">
                <a:spLocks noRot="1" noChangeAspect="1" noMove="1" noResize="1" noEditPoints="1" noAdjustHandles="1" noChangeArrowheads="1" noChangeShapeType="1" noTextEdit="1"/>
              </p:cNvSpPr>
              <p:nvPr/>
            </p:nvSpPr>
            <p:spPr>
              <a:xfrm>
                <a:off x="6827395" y="5108866"/>
                <a:ext cx="2762359" cy="84029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5175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Gradient Descent Algorithm</a:t>
            </a:r>
            <a:endParaRPr lang="zh-TW" altLang="en-US" dirty="0"/>
          </a:p>
        </p:txBody>
      </p:sp>
      <mc:AlternateContent xmlns:mc="http://schemas.openxmlformats.org/markup-compatibility/2006" xmlns:a14="http://schemas.microsoft.com/office/drawing/2010/main">
        <mc:Choice Requires="a14">
          <p:sp>
            <p:nvSpPr>
              <p:cNvPr id="62" name="文字方塊 61"/>
              <p:cNvSpPr txBox="1"/>
              <p:nvPr/>
            </p:nvSpPr>
            <p:spPr>
              <a:xfrm>
                <a:off x="1558230" y="3165980"/>
                <a:ext cx="1400487" cy="830997"/>
              </a:xfrm>
              <a:prstGeom prst="rect">
                <a:avLst/>
              </a:prstGeom>
              <a:noFill/>
            </p:spPr>
            <p:txBody>
              <a:bodyPr wrap="square" rtlCol="0">
                <a:spAutoFit/>
              </a:bodyPr>
              <a:lstStyle/>
              <a:p>
                <a:pPr algn="ctr"/>
                <a:r>
                  <a:rPr lang="en-US" altLang="zh-TW" sz="2400" dirty="0"/>
                  <a:t>Total </a:t>
                </a:r>
              </a:p>
              <a:p>
                <a:pPr algn="ctr"/>
                <a:r>
                  <a:rPr lang="en-US" altLang="zh-TW" sz="2400" dirty="0"/>
                  <a:t>Loss </a:t>
                </a:r>
                <a14:m>
                  <m:oMath xmlns:m="http://schemas.openxmlformats.org/officeDocument/2006/math">
                    <m:r>
                      <a:rPr lang="en-US" altLang="zh-TW" sz="2400" i="1">
                        <a:latin typeface="Cambria Math" panose="02040503050406030204" pitchFamily="18" charset="0"/>
                      </a:rPr>
                      <m:t>𝐿</m:t>
                    </m:r>
                  </m:oMath>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1558230" y="3165980"/>
                <a:ext cx="1400487" cy="830997"/>
              </a:xfrm>
              <a:prstGeom prst="rect">
                <a:avLst/>
              </a:prstGeom>
              <a:blipFill>
                <a:blip r:embed="rId3"/>
                <a:stretch>
                  <a:fillRect t="-5839" b="-15328"/>
                </a:stretch>
              </a:blipFill>
            </p:spPr>
            <p:txBody>
              <a:bodyPr/>
              <a:lstStyle/>
              <a:p>
                <a:r>
                  <a:rPr lang="en-US">
                    <a:noFill/>
                  </a:rPr>
                  <a:t> </a:t>
                </a:r>
              </a:p>
            </p:txBody>
          </p:sp>
        </mc:Fallback>
      </mc:AlternateContent>
      <p:cxnSp>
        <p:nvCxnSpPr>
          <p:cNvPr id="28" name="直線單箭頭接點 27"/>
          <p:cNvCxnSpPr/>
          <p:nvPr/>
        </p:nvCxnSpPr>
        <p:spPr>
          <a:xfrm>
            <a:off x="2050852" y="6115278"/>
            <a:ext cx="828110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Object 12"/>
          <p:cNvGraphicFramePr>
            <a:graphicFrameLocks noChangeAspect="1"/>
          </p:cNvGraphicFramePr>
          <p:nvPr/>
        </p:nvGraphicFramePr>
        <p:xfrm>
          <a:off x="9814383" y="6148136"/>
          <a:ext cx="327025" cy="298450"/>
        </p:xfrm>
        <a:graphic>
          <a:graphicData uri="http://schemas.openxmlformats.org/presentationml/2006/ole">
            <mc:AlternateContent xmlns:mc="http://schemas.openxmlformats.org/markup-compatibility/2006">
              <mc:Choice xmlns:v="urn:schemas-microsoft-com:vml" Requires="v">
                <p:oleObj name="方程式" r:id="rId4" imgW="152280" imgH="139680" progId="Equation.3">
                  <p:embed/>
                </p:oleObj>
              </mc:Choice>
              <mc:Fallback>
                <p:oleObj name="方程式" r:id="rId4" imgW="152280" imgH="139680" progId="Equation.3">
                  <p:embed/>
                  <p:pic>
                    <p:nvPicPr>
                      <p:cNvPr id="29" name="Object 12"/>
                      <p:cNvPicPr>
                        <a:picLocks noChangeAspect="1" noChangeArrowheads="1"/>
                      </p:cNvPicPr>
                      <p:nvPr/>
                    </p:nvPicPr>
                    <p:blipFill>
                      <a:blip r:embed="rId5"/>
                      <a:srcRect/>
                      <a:stretch>
                        <a:fillRect/>
                      </a:stretch>
                    </p:blipFill>
                    <p:spPr bwMode="auto">
                      <a:xfrm>
                        <a:off x="9814383" y="6148136"/>
                        <a:ext cx="327025" cy="298450"/>
                      </a:xfrm>
                      <a:prstGeom prst="rect">
                        <a:avLst/>
                      </a:prstGeom>
                      <a:noFill/>
                    </p:spPr>
                  </p:pic>
                </p:oleObj>
              </mc:Fallback>
            </mc:AlternateContent>
          </a:graphicData>
        </a:graphic>
      </p:graphicFrame>
      <p:cxnSp>
        <p:nvCxnSpPr>
          <p:cNvPr id="30" name="直線單箭頭接點 29"/>
          <p:cNvCxnSpPr/>
          <p:nvPr/>
        </p:nvCxnSpPr>
        <p:spPr>
          <a:xfrm flipV="1">
            <a:off x="2863907" y="2561643"/>
            <a:ext cx="0" cy="38771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手繪多邊形 54"/>
          <p:cNvSpPr/>
          <p:nvPr/>
        </p:nvSpPr>
        <p:spPr>
          <a:xfrm>
            <a:off x="2518530" y="2472588"/>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手繪多邊形 59"/>
          <p:cNvSpPr/>
          <p:nvPr/>
        </p:nvSpPr>
        <p:spPr>
          <a:xfrm flipH="1">
            <a:off x="9185489" y="2476269"/>
            <a:ext cx="6681626" cy="420826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p:cNvSpPr/>
          <p:nvPr/>
        </p:nvSpPr>
        <p:spPr>
          <a:xfrm>
            <a:off x="3418643" y="5956338"/>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1" name="直線接點 70"/>
          <p:cNvCxnSpPr/>
          <p:nvPr/>
        </p:nvCxnSpPr>
        <p:spPr>
          <a:xfrm>
            <a:off x="3495466" y="4571188"/>
            <a:ext cx="0" cy="147187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795970" y="3941036"/>
            <a:ext cx="1591247" cy="1508056"/>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5059535" y="6008115"/>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左大括弧 4"/>
          <p:cNvSpPr/>
          <p:nvPr/>
        </p:nvSpPr>
        <p:spPr>
          <a:xfrm rot="5400000">
            <a:off x="4170903" y="5028801"/>
            <a:ext cx="312400" cy="1663274"/>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6" name="直線接點 35"/>
          <p:cNvCxnSpPr/>
          <p:nvPr/>
        </p:nvCxnSpPr>
        <p:spPr>
          <a:xfrm>
            <a:off x="5158740" y="5108029"/>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4464041" y="5104347"/>
            <a:ext cx="1298213" cy="202778"/>
          </a:xfrm>
          <a:prstGeom prst="line">
            <a:avLst/>
          </a:prstGeom>
          <a:ln w="57150">
            <a:solidFill>
              <a:srgbClr val="0000FF"/>
            </a:solidFill>
            <a:prstDash val="sysDot"/>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873822" y="5988796"/>
            <a:ext cx="191799" cy="1917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2" name="直線接點 31"/>
          <p:cNvCxnSpPr/>
          <p:nvPr/>
        </p:nvCxnSpPr>
        <p:spPr>
          <a:xfrm>
            <a:off x="5973136" y="5165438"/>
            <a:ext cx="0" cy="976667"/>
          </a:xfrm>
          <a:prstGeom prst="line">
            <a:avLst/>
          </a:prstGeom>
          <a:ln w="5715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9" name="左大括弧 38"/>
          <p:cNvSpPr/>
          <p:nvPr/>
        </p:nvSpPr>
        <p:spPr>
          <a:xfrm rot="5400000">
            <a:off x="5406438" y="5463153"/>
            <a:ext cx="312400" cy="820996"/>
          </a:xfrm>
          <a:prstGeom prst="leftBrace">
            <a:avLst>
              <a:gd name="adj1" fmla="val 10804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DE5FB2-0819-6F00-AD74-2A24E931E11E}"/>
                  </a:ext>
                </a:extLst>
              </p:cNvPr>
              <p:cNvSpPr>
                <a:spLocks noGrp="1"/>
              </p:cNvSpPr>
              <p:nvPr>
                <p:ph idx="1"/>
              </p:nvPr>
            </p:nvSpPr>
            <p:spPr>
              <a:xfrm>
                <a:off x="4327103" y="1385383"/>
                <a:ext cx="7591488" cy="3210798"/>
              </a:xfrm>
              <a:solidFill>
                <a:schemeClr val="bg1"/>
              </a:solidFill>
              <a:ln>
                <a:solidFill>
                  <a:schemeClr val="tx1"/>
                </a:solidFill>
                <a:prstDash val="dash"/>
              </a:ln>
            </p:spPr>
            <p:txBody>
              <a:bodyPr>
                <a:noAutofit/>
              </a:bodyPr>
              <a:lstStyle/>
              <a:p>
                <a:r>
                  <a:rPr lang="en-US" sz="2400" dirty="0"/>
                  <a:t>Steps in the </a:t>
                </a:r>
                <a:r>
                  <a:rPr lang="en-US" sz="2400" b="1" i="1" dirty="0">
                    <a:solidFill>
                      <a:srgbClr val="0070C0"/>
                    </a:solidFill>
                  </a:rPr>
                  <a:t>gradient descent algorithm</a:t>
                </a:r>
                <a:r>
                  <a:rPr lang="en-US" sz="2400" dirty="0"/>
                  <a:t>:</a:t>
                </a:r>
              </a:p>
              <a:p>
                <a:pPr marL="712987" lvl="1" indent="-403433">
                  <a:buFont typeface="+mj-lt"/>
                  <a:buAutoNum type="arabicPeriod"/>
                </a:pPr>
                <a:r>
                  <a:rPr lang="en-US" sz="2400" dirty="0"/>
                  <a:t>Randomly initialize the model parameters</a:t>
                </a:r>
                <a14:m>
                  <m:oMath xmlns:m="http://schemas.openxmlformats.org/officeDocument/2006/math">
                    <m:r>
                      <a:rPr lang="en-US" altLang="zh-TW" sz="2400" b="0" i="0"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endParaRPr lang="en-US" sz="2400" dirty="0"/>
              </a:p>
              <a:p>
                <a:pPr marL="712987" lvl="1" indent="-403433">
                  <a:buFont typeface="+mj-lt"/>
                  <a:buAutoNum type="arabicPeriod"/>
                </a:pPr>
                <a:r>
                  <a:rPr lang="en-US" altLang="zh-TW" sz="2400" dirty="0"/>
                  <a:t>Compute the gradient of the loss function at the initial parameters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oMath>
                </a14:m>
                <a:r>
                  <a:rPr lang="en-US" sz="2400" dirty="0"/>
                  <a:t>: </a:t>
                </a:r>
                <a14:m>
                  <m:oMath xmlns:m="http://schemas.openxmlformats.org/officeDocument/2006/math">
                    <m:r>
                      <a:rPr lang="zh-TW" altLang="en-US" sz="2400" i="1">
                        <a:latin typeface="Cambria Math" panose="02040503050406030204" pitchFamily="18" charset="0"/>
                      </a:rPr>
                      <m:t>𝛻</m:t>
                    </m:r>
                    <m:r>
                      <a:rPr lang="en-US" altLang="zh-TW" sz="2400" i="1" smtClean="0">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a14:m>
                <a:endParaRPr lang="en-US" sz="2400" dirty="0"/>
              </a:p>
              <a:p>
                <a:pPr marL="712987" lvl="1" indent="-403433">
                  <a:buFont typeface="+mj-lt"/>
                  <a:buAutoNum type="arabicPeriod"/>
                </a:pPr>
                <a:r>
                  <a:rPr lang="en-US" sz="2400" dirty="0"/>
                  <a:t>Update the parameters as: </a:t>
                </a:r>
              </a:p>
              <a:p>
                <a:pPr marL="309554" lvl="1" indent="0">
                  <a:buNone/>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𝑛𝑒𝑤</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0</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zh-TW" altLang="en-US"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en-US" sz="2400" dirty="0"/>
              </a:p>
              <a:p>
                <a:pPr marL="1107999" lvl="2" indent="-201717"/>
                <a:r>
                  <a:rPr lang="en-US" sz="2400" dirty="0"/>
                  <a:t>Where </a:t>
                </a:r>
                <a:r>
                  <a:rPr lang="el-GR" sz="2400" dirty="0"/>
                  <a:t>α</a:t>
                </a:r>
                <a:r>
                  <a:rPr lang="en-US" sz="2400" dirty="0"/>
                  <a:t> is the learning rate</a:t>
                </a:r>
              </a:p>
              <a:p>
                <a:pPr marL="766754" lvl="1" indent="-457200">
                  <a:buFont typeface="+mj-lt"/>
                  <a:buAutoNum type="arabicPeriod" startAt="4"/>
                </a:pPr>
                <a:r>
                  <a:rPr lang="en-US" sz="2400" dirty="0"/>
                  <a:t>Go to step 2 and repeat</a:t>
                </a:r>
              </a:p>
            </p:txBody>
          </p:sp>
        </mc:Choice>
        <mc:Fallback>
          <p:sp>
            <p:nvSpPr>
              <p:cNvPr id="3" name="Content Placeholder 2">
                <a:extLst>
                  <a:ext uri="{FF2B5EF4-FFF2-40B4-BE49-F238E27FC236}">
                    <a16:creationId xmlns:a16="http://schemas.microsoft.com/office/drawing/2014/main" id="{23DE5FB2-0819-6F00-AD74-2A24E931E11E}"/>
                  </a:ext>
                </a:extLst>
              </p:cNvPr>
              <p:cNvSpPr>
                <a:spLocks noGrp="1" noRot="1" noChangeAspect="1" noMove="1" noResize="1" noEditPoints="1" noAdjustHandles="1" noChangeArrowheads="1" noChangeShapeType="1" noTextEdit="1"/>
              </p:cNvSpPr>
              <p:nvPr>
                <p:ph idx="1"/>
              </p:nvPr>
            </p:nvSpPr>
            <p:spPr>
              <a:xfrm>
                <a:off x="4327103" y="1385383"/>
                <a:ext cx="7591488" cy="3210798"/>
              </a:xfrm>
              <a:blipFill>
                <a:blip r:embed="rId6"/>
                <a:stretch>
                  <a:fillRect l="-2245" t="-2457" r="-1123" b="-1701"/>
                </a:stretch>
              </a:blipFill>
              <a:ln>
                <a:solidFill>
                  <a:schemeClr val="tx1"/>
                </a:solidFill>
                <a:prstDash val="dash"/>
              </a:ln>
            </p:spPr>
            <p:txBody>
              <a:bodyPr/>
              <a:lstStyle/>
              <a:p>
                <a:r>
                  <a:rPr lang="en-US">
                    <a:noFill/>
                  </a:rPr>
                  <a:t> </a:t>
                </a:r>
              </a:p>
            </p:txBody>
          </p:sp>
        </mc:Fallback>
      </mc:AlternateContent>
    </p:spTree>
    <p:extLst>
      <p:ext uri="{BB962C8B-B14F-4D97-AF65-F5344CB8AC3E}">
        <p14:creationId xmlns:p14="http://schemas.microsoft.com/office/powerpoint/2010/main" val="260725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85DB-2D86-DAF1-197A-E12EF4F35834}"/>
              </a:ext>
            </a:extLst>
          </p:cNvPr>
          <p:cNvSpPr>
            <a:spLocks noGrp="1"/>
          </p:cNvSpPr>
          <p:nvPr>
            <p:ph type="title"/>
          </p:nvPr>
        </p:nvSpPr>
        <p:spPr/>
        <p:txBody>
          <a:bodyPr/>
          <a:lstStyle/>
          <a:p>
            <a:r>
              <a:rPr lang="en-US" dirty="0"/>
              <a:t>Gradient Descent Algorithm</a:t>
            </a:r>
          </a:p>
        </p:txBody>
      </p:sp>
      <p:sp>
        <p:nvSpPr>
          <p:cNvPr id="3" name="Content Placeholder 2">
            <a:extLst>
              <a:ext uri="{FF2B5EF4-FFF2-40B4-BE49-F238E27FC236}">
                <a16:creationId xmlns:a16="http://schemas.microsoft.com/office/drawing/2014/main" id="{E3054D4B-3211-A657-F4AD-233EE63FFFA7}"/>
              </a:ext>
            </a:extLst>
          </p:cNvPr>
          <p:cNvSpPr>
            <a:spLocks noGrp="1"/>
          </p:cNvSpPr>
          <p:nvPr>
            <p:ph idx="1"/>
          </p:nvPr>
        </p:nvSpPr>
        <p:spPr/>
        <p:txBody>
          <a:bodyPr>
            <a:noAutofit/>
          </a:bodyPr>
          <a:lstStyle/>
          <a:p>
            <a:r>
              <a:rPr lang="en-US" sz="2400" dirty="0"/>
              <a:t>Gradient descent algorithm stops when a </a:t>
            </a:r>
            <a:r>
              <a:rPr lang="en-US" sz="2400" dirty="0">
                <a:solidFill>
                  <a:srgbClr val="FF0000"/>
                </a:solidFill>
              </a:rPr>
              <a:t>local minimum </a:t>
            </a:r>
            <a:r>
              <a:rPr lang="en-US" sz="2400" dirty="0"/>
              <a:t>of the loss surface is reached</a:t>
            </a:r>
          </a:p>
          <a:p>
            <a:pPr lvl="1"/>
            <a:r>
              <a:rPr lang="en-US" sz="2400" dirty="0"/>
              <a:t>GD does not guarantee reaching a </a:t>
            </a:r>
            <a:r>
              <a:rPr lang="en-US" sz="2400" dirty="0">
                <a:solidFill>
                  <a:srgbClr val="FF0000"/>
                </a:solidFill>
              </a:rPr>
              <a:t>global minimum</a:t>
            </a:r>
          </a:p>
          <a:p>
            <a:pPr lvl="1"/>
            <a:r>
              <a:rPr lang="en-US" sz="2400" dirty="0"/>
              <a:t>However, empirical evidence suggests that GD works well for NNs</a:t>
            </a:r>
          </a:p>
        </p:txBody>
      </p:sp>
      <p:sp>
        <p:nvSpPr>
          <p:cNvPr id="9" name="Slide Number Placeholder 8">
            <a:extLst>
              <a:ext uri="{FF2B5EF4-FFF2-40B4-BE49-F238E27FC236}">
                <a16:creationId xmlns:a16="http://schemas.microsoft.com/office/drawing/2014/main" id="{C91988C6-71F3-80AF-72DA-5A050FA53615}"/>
              </a:ext>
            </a:extLst>
          </p:cNvPr>
          <p:cNvSpPr>
            <a:spLocks noGrp="1"/>
          </p:cNvSpPr>
          <p:nvPr>
            <p:ph type="sldNum" sz="quarter" idx="12"/>
          </p:nvPr>
        </p:nvSpPr>
        <p:spPr/>
        <p:txBody>
          <a:bodyPr/>
          <a:lstStyle/>
          <a:p>
            <a:fld id="{CC00085F-3842-4C53-8AAA-D142E66B851B}" type="slidenum">
              <a:rPr lang="en-US" smtClean="0"/>
              <a:t>14</a:t>
            </a:fld>
            <a:endParaRPr lang="en-US"/>
          </a:p>
        </p:txBody>
      </p:sp>
      <p:grpSp>
        <p:nvGrpSpPr>
          <p:cNvPr id="14" name="Group 13">
            <a:extLst>
              <a:ext uri="{FF2B5EF4-FFF2-40B4-BE49-F238E27FC236}">
                <a16:creationId xmlns:a16="http://schemas.microsoft.com/office/drawing/2014/main" id="{B0332541-0908-072F-ACE4-5DA02FC3E7E5}"/>
              </a:ext>
            </a:extLst>
          </p:cNvPr>
          <p:cNvGrpSpPr/>
          <p:nvPr/>
        </p:nvGrpSpPr>
        <p:grpSpPr>
          <a:xfrm>
            <a:off x="3005639" y="2943875"/>
            <a:ext cx="5484934" cy="3355489"/>
            <a:chOff x="3005639" y="2943875"/>
            <a:chExt cx="5484934" cy="3355489"/>
          </a:xfrm>
        </p:grpSpPr>
        <p:pic>
          <p:nvPicPr>
            <p:cNvPr id="12" name="Picture 11">
              <a:extLst>
                <a:ext uri="{FF2B5EF4-FFF2-40B4-BE49-F238E27FC236}">
                  <a16:creationId xmlns:a16="http://schemas.microsoft.com/office/drawing/2014/main" id="{5C5C354D-F7CC-943C-B9F1-CD542B593809}"/>
                </a:ext>
              </a:extLst>
            </p:cNvPr>
            <p:cNvPicPr>
              <a:picLocks noChangeAspect="1"/>
            </p:cNvPicPr>
            <p:nvPr/>
          </p:nvPicPr>
          <p:blipFill>
            <a:blip r:embed="rId2"/>
            <a:stretch>
              <a:fillRect/>
            </a:stretch>
          </p:blipFill>
          <p:spPr>
            <a:xfrm>
              <a:off x="3005639" y="2943875"/>
              <a:ext cx="5484934" cy="3355489"/>
            </a:xfrm>
            <a:prstGeom prst="rect">
              <a:avLst/>
            </a:prstGeom>
          </p:spPr>
        </p:pic>
        <p:sp>
          <p:nvSpPr>
            <p:cNvPr id="13" name="Rectangle 12">
              <a:extLst>
                <a:ext uri="{FF2B5EF4-FFF2-40B4-BE49-F238E27FC236}">
                  <a16:creationId xmlns:a16="http://schemas.microsoft.com/office/drawing/2014/main" id="{86912754-720B-7CF6-7F0D-34ABCB03291C}"/>
                </a:ext>
              </a:extLst>
            </p:cNvPr>
            <p:cNvSpPr/>
            <p:nvPr/>
          </p:nvSpPr>
          <p:spPr>
            <a:xfrm>
              <a:off x="7812505" y="5992088"/>
              <a:ext cx="352926" cy="2675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644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793A-5477-295A-409A-B6562D7FEF08}"/>
              </a:ext>
            </a:extLst>
          </p:cNvPr>
          <p:cNvSpPr>
            <a:spLocks noGrp="1"/>
          </p:cNvSpPr>
          <p:nvPr>
            <p:ph type="title"/>
          </p:nvPr>
        </p:nvSpPr>
        <p:spPr/>
        <p:txBody>
          <a:bodyPr/>
          <a:lstStyle/>
          <a:p>
            <a:r>
              <a:rPr lang="en-US" dirty="0"/>
              <a:t>Gradient Descent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31EA52-B5A4-DC25-955D-D753DBA68F8D}"/>
                  </a:ext>
                </a:extLst>
              </p:cNvPr>
              <p:cNvSpPr>
                <a:spLocks noGrp="1"/>
              </p:cNvSpPr>
              <p:nvPr>
                <p:ph idx="1"/>
              </p:nvPr>
            </p:nvSpPr>
            <p:spPr/>
            <p:txBody>
              <a:bodyPr>
                <a:normAutofit/>
              </a:bodyPr>
              <a:lstStyle/>
              <a:p>
                <a:r>
                  <a:rPr lang="en-US" sz="2400" dirty="0"/>
                  <a:t>Example: a NN with only 2 parameters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oMath>
                </a14:m>
                <a:r>
                  <a:rPr lang="en-US" sz="2400" dirty="0"/>
                  <a:t> and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oMath>
                </a14:m>
                <a:r>
                  <a:rPr lang="en-US" sz="2400" dirty="0"/>
                  <a:t>, i.e., </a:t>
                </a:r>
                <a14:m>
                  <m:oMath xmlns:m="http://schemas.openxmlformats.org/officeDocument/2006/math">
                    <m:r>
                      <a:rPr lang="zh-TW" altLang="en-US" sz="2400" i="1">
                        <a:latin typeface="Cambria Math" panose="02040503050406030204" pitchFamily="18" charset="0"/>
                      </a:rPr>
                      <m:t>𝜃</m:t>
                    </m:r>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e>
                    </m:d>
                  </m:oMath>
                </a14:m>
                <a:endParaRPr lang="en-US" sz="2400" dirty="0"/>
              </a:p>
              <a:p>
                <a:pPr lvl="1"/>
                <a:r>
                  <a:rPr lang="en-US" sz="2400" dirty="0"/>
                  <a:t>The different colors represent the values of the loss (minimum loss</a:t>
                </a:r>
                <a14:m>
                  <m:oMath xmlns:m="http://schemas.openxmlformats.org/officeDocument/2006/math">
                    <m:r>
                      <a:rPr lang="en-US" altLang="zh-TW" sz="2400" b="0" i="0" smtClean="0">
                        <a:latin typeface="Cambria Math" panose="02040503050406030204" pitchFamily="18" charset="0"/>
                      </a:rPr>
                      <m:t> </m:t>
                    </m:r>
                    <m:sSup>
                      <m:sSupPr>
                        <m:ctrlPr>
                          <a:rPr lang="en-US" altLang="zh-TW" sz="2400" b="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b="0" i="1" smtClean="0">
                            <a:latin typeface="Cambria Math" panose="02040503050406030204" pitchFamily="18" charset="0"/>
                          </a:rPr>
                          <m:t>∗</m:t>
                        </m:r>
                      </m:sup>
                    </m:sSup>
                  </m:oMath>
                </a14:m>
                <a:r>
                  <a:rPr lang="en-US" sz="2400" dirty="0"/>
                  <a:t> is ≈ 1.3)</a:t>
                </a:r>
              </a:p>
              <a:p>
                <a:endParaRPr lang="en-US" sz="2400" dirty="0"/>
              </a:p>
            </p:txBody>
          </p:sp>
        </mc:Choice>
        <mc:Fallback>
          <p:sp>
            <p:nvSpPr>
              <p:cNvPr id="3" name="Content Placeholder 2">
                <a:extLst>
                  <a:ext uri="{FF2B5EF4-FFF2-40B4-BE49-F238E27FC236}">
                    <a16:creationId xmlns:a16="http://schemas.microsoft.com/office/drawing/2014/main" id="{3431EA52-B5A4-DC25-955D-D753DBA68F8D}"/>
                  </a:ext>
                </a:extLst>
              </p:cNvPr>
              <p:cNvSpPr>
                <a:spLocks noGrp="1" noRot="1" noChangeAspect="1" noMove="1" noResize="1" noEditPoints="1" noAdjustHandles="1" noChangeArrowheads="1" noChangeShapeType="1" noTextEdit="1"/>
              </p:cNvSpPr>
              <p:nvPr>
                <p:ph idx="1"/>
              </p:nvPr>
            </p:nvSpPr>
            <p:spPr>
              <a:blipFill>
                <a:blip r:embed="rId2"/>
                <a:stretch>
                  <a:fillRect l="-1697" t="-1884" r="-1394"/>
                </a:stretch>
              </a:blipFill>
            </p:spPr>
            <p:txBody>
              <a:bodyPr/>
              <a:lstStyle/>
              <a:p>
                <a:r>
                  <a:rPr lang="en-US">
                    <a:noFill/>
                  </a:rPr>
                  <a:t> </a:t>
                </a:r>
              </a:p>
            </p:txBody>
          </p:sp>
        </mc:Fallback>
      </mc:AlternateContent>
      <p:sp>
        <p:nvSpPr>
          <p:cNvPr id="23" name="Slide Number Placeholder 22">
            <a:extLst>
              <a:ext uri="{FF2B5EF4-FFF2-40B4-BE49-F238E27FC236}">
                <a16:creationId xmlns:a16="http://schemas.microsoft.com/office/drawing/2014/main" id="{ADEA135A-99BE-5D12-2CDF-04F69A1377D8}"/>
              </a:ext>
            </a:extLst>
          </p:cNvPr>
          <p:cNvSpPr>
            <a:spLocks noGrp="1"/>
          </p:cNvSpPr>
          <p:nvPr>
            <p:ph type="sldNum" sz="quarter" idx="12"/>
          </p:nvPr>
        </p:nvSpPr>
        <p:spPr/>
        <p:txBody>
          <a:bodyPr/>
          <a:lstStyle/>
          <a:p>
            <a:fld id="{CC00085F-3842-4C53-8AAA-D142E66B851B}" type="slidenum">
              <a:rPr lang="en-US" smtClean="0"/>
              <a:t>15</a:t>
            </a:fld>
            <a:endParaRPr lang="en-US"/>
          </a:p>
        </p:txBody>
      </p:sp>
      <mc:AlternateContent xmlns:mc="http://schemas.openxmlformats.org/markup-compatibility/2006">
        <mc:Choice xmlns:a14="http://schemas.microsoft.com/office/drawing/2010/main" Requires="a14">
          <p:sp>
            <p:nvSpPr>
              <p:cNvPr id="24" name="文字方塊 23">
                <a:extLst>
                  <a:ext uri="{FF2B5EF4-FFF2-40B4-BE49-F238E27FC236}">
                    <a16:creationId xmlns:a16="http://schemas.microsoft.com/office/drawing/2014/main" id="{7D55EF92-675E-015F-703F-2E485D0A1C7E}"/>
                  </a:ext>
                </a:extLst>
              </p:cNvPr>
              <p:cNvSpPr txBox="1"/>
              <p:nvPr/>
            </p:nvSpPr>
            <p:spPr>
              <a:xfrm>
                <a:off x="8245291" y="3860160"/>
                <a:ext cx="3484253" cy="821892"/>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r>
                        <a:rPr lang="en-US" altLang="zh-TW" sz="2400" i="1">
                          <a:latin typeface="Cambria Math" panose="02040503050406030204" pitchFamily="18" charset="0"/>
                        </a:rPr>
                        <m:t>=</m:t>
                      </m:r>
                      <m:d>
                        <m:dPr>
                          <m:begChr m:val="["/>
                          <m:endChr m:val="]"/>
                          <m:ctrlPr>
                            <a:rPr lang="en-US" altLang="zh-TW" sz="2400" i="1">
                              <a:latin typeface="Cambria Math" panose="02040503050406030204" pitchFamily="18" charset="0"/>
                            </a:rPr>
                          </m:ctrlPr>
                        </m:dPr>
                        <m:e>
                          <m:m>
                            <m:mPr>
                              <m:mcs>
                                <m:mc>
                                  <m:mcPr>
                                    <m:count m:val="1"/>
                                    <m:mcJc m:val="center"/>
                                  </m:mcPr>
                                </m:mc>
                              </m:mcs>
                              <m:ctrlPr>
                                <a:rPr lang="en-US" altLang="zh-TW" sz="2400" i="1">
                                  <a:latin typeface="Cambria Math" panose="02040503050406030204" pitchFamily="18" charset="0"/>
                                </a:rPr>
                              </m:ctrlPr>
                            </m:mPr>
                            <m:mr>
                              <m:e>
                                <m:r>
                                  <m:rPr>
                                    <m:brk m:alnAt="7"/>
                                  </m:rPr>
                                  <a:rPr lang="zh-TW" altLang="en-US"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r>
                                  <m:rPr>
                                    <m:brk m:alnAt="7"/>
                                  </m:rPr>
                                  <a:rPr lang="en-US" altLang="zh-TW" sz="2400" i="1">
                                    <a:latin typeface="Cambria Math" panose="02040503050406030204" pitchFamily="18" charset="0"/>
                                  </a:rPr>
                                  <m:t>/</m:t>
                                </m:r>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1</m:t>
                                    </m:r>
                                  </m:sub>
                                </m:sSub>
                              </m:e>
                            </m:mr>
                            <m:mr>
                              <m:e>
                                <m:r>
                                  <m:rPr>
                                    <m:brk m:alnAt="7"/>
                                  </m:rPr>
                                  <a:rPr lang="zh-TW" altLang="en-US" sz="2400" i="1">
                                    <a:latin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r>
                                  <m:rPr>
                                    <m:brk m:alnAt="7"/>
                                  </m:rPr>
                                  <a:rPr lang="en-US" altLang="zh-TW" sz="2400" i="1">
                                    <a:latin typeface="Cambria Math" panose="02040503050406030204" pitchFamily="18" charset="0"/>
                                  </a:rPr>
                                  <m:t>/</m:t>
                                </m:r>
                                <m:r>
                                  <a:rPr lang="zh-TW" altLang="en-US" sz="2400" i="1">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2</m:t>
                                    </m:r>
                                  </m:sub>
                                </m:sSub>
                              </m:e>
                            </m:mr>
                          </m:m>
                        </m:e>
                      </m:d>
                    </m:oMath>
                  </m:oMathPara>
                </a14:m>
                <a:endParaRPr lang="zh-TW" altLang="en-US" sz="2400" dirty="0"/>
              </a:p>
            </p:txBody>
          </p:sp>
        </mc:Choice>
        <mc:Fallback>
          <p:sp>
            <p:nvSpPr>
              <p:cNvPr id="24" name="文字方塊 23">
                <a:extLst>
                  <a:ext uri="{FF2B5EF4-FFF2-40B4-BE49-F238E27FC236}">
                    <a16:creationId xmlns:a16="http://schemas.microsoft.com/office/drawing/2014/main" id="{7D55EF92-675E-015F-703F-2E485D0A1C7E}"/>
                  </a:ext>
                </a:extLst>
              </p:cNvPr>
              <p:cNvSpPr txBox="1">
                <a:spLocks noRot="1" noChangeAspect="1" noMove="1" noResize="1" noEditPoints="1" noAdjustHandles="1" noChangeArrowheads="1" noChangeShapeType="1" noTextEdit="1"/>
              </p:cNvSpPr>
              <p:nvPr/>
            </p:nvSpPr>
            <p:spPr>
              <a:xfrm>
                <a:off x="8245291" y="3860160"/>
                <a:ext cx="3484253" cy="8218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581D143-E556-7140-7253-7DF0344F6C9E}"/>
                  </a:ext>
                </a:extLst>
              </p:cNvPr>
              <p:cNvSpPr txBox="1"/>
              <p:nvPr/>
            </p:nvSpPr>
            <p:spPr>
              <a:xfrm>
                <a:off x="8245293" y="3198167"/>
                <a:ext cx="33103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𝑛𝑒𝑤</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0</m:t>
                              </m:r>
                            </m:sup>
                          </m:sSup>
                        </m:e>
                      </m:d>
                    </m:oMath>
                  </m:oMathPara>
                </a14:m>
                <a:endParaRPr lang="en-US" sz="2400" dirty="0"/>
              </a:p>
            </p:txBody>
          </p:sp>
        </mc:Choice>
        <mc:Fallback>
          <p:sp>
            <p:nvSpPr>
              <p:cNvPr id="26" name="TextBox 25">
                <a:extLst>
                  <a:ext uri="{FF2B5EF4-FFF2-40B4-BE49-F238E27FC236}">
                    <a16:creationId xmlns:a16="http://schemas.microsoft.com/office/drawing/2014/main" id="{E581D143-E556-7140-7253-7DF0344F6C9E}"/>
                  </a:ext>
                </a:extLst>
              </p:cNvPr>
              <p:cNvSpPr txBox="1">
                <a:spLocks noRot="1" noChangeAspect="1" noMove="1" noResize="1" noEditPoints="1" noAdjustHandles="1" noChangeArrowheads="1" noChangeShapeType="1" noTextEdit="1"/>
              </p:cNvSpPr>
              <p:nvPr/>
            </p:nvSpPr>
            <p:spPr>
              <a:xfrm>
                <a:off x="8245293" y="3198167"/>
                <a:ext cx="3310329" cy="461665"/>
              </a:xfrm>
              <a:prstGeom prst="rect">
                <a:avLst/>
              </a:prstGeom>
              <a:blipFill>
                <a:blip r:embed="rId4"/>
                <a:stretch>
                  <a:fillRect/>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8054A3B0-17B2-CC82-DFB8-65F88E5AB1CF}"/>
              </a:ext>
            </a:extLst>
          </p:cNvPr>
          <p:cNvGrpSpPr/>
          <p:nvPr/>
        </p:nvGrpSpPr>
        <p:grpSpPr>
          <a:xfrm>
            <a:off x="2254469" y="2220117"/>
            <a:ext cx="5061005" cy="4101978"/>
            <a:chOff x="2254469" y="2220117"/>
            <a:chExt cx="5061005" cy="4101978"/>
          </a:xfrm>
        </p:grpSpPr>
        <p:pic>
          <p:nvPicPr>
            <p:cNvPr id="1026" name="Picture 2" descr="Implementing Gradient Descent in Python, Part 3">
              <a:extLst>
                <a:ext uri="{FF2B5EF4-FFF2-40B4-BE49-F238E27FC236}">
                  <a16:creationId xmlns:a16="http://schemas.microsoft.com/office/drawing/2014/main" id="{9B7708EB-6BBE-4014-0137-02EACC6AAA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469" y="2220117"/>
              <a:ext cx="5061005" cy="41019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5695355A-6630-EB51-827E-CEC2E8924925}"/>
                    </a:ext>
                  </a:extLst>
                </p:cNvPr>
                <p:cNvSpPr txBox="1"/>
                <p:nvPr/>
              </p:nvSpPr>
              <p:spPr>
                <a:xfrm>
                  <a:off x="4629150" y="4086440"/>
                  <a:ext cx="3492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18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zh-TW" altLang="en-US" sz="18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𝜃</m:t>
                            </m:r>
                          </m:e>
                          <m:sup>
                            <m:r>
                              <a:rPr lang="en-US" altLang="zh-TW" sz="18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up>
                        </m:sSup>
                      </m:oMath>
                    </m:oMathPara>
                  </a14:m>
                  <a:endParaRPr lang="en-US" dirty="0"/>
                </a:p>
              </p:txBody>
            </p:sp>
          </mc:Choice>
          <mc:Fallback>
            <p:sp>
              <p:nvSpPr>
                <p:cNvPr id="29" name="TextBox 28">
                  <a:extLst>
                    <a:ext uri="{FF2B5EF4-FFF2-40B4-BE49-F238E27FC236}">
                      <a16:creationId xmlns:a16="http://schemas.microsoft.com/office/drawing/2014/main" id="{5695355A-6630-EB51-827E-CEC2E8924925}"/>
                    </a:ext>
                  </a:extLst>
                </p:cNvPr>
                <p:cNvSpPr txBox="1">
                  <a:spLocks noRot="1" noChangeAspect="1" noMove="1" noResize="1" noEditPoints="1" noAdjustHandles="1" noChangeArrowheads="1" noChangeShapeType="1" noTextEdit="1"/>
                </p:cNvSpPr>
                <p:nvPr/>
              </p:nvSpPr>
              <p:spPr>
                <a:xfrm>
                  <a:off x="4629150" y="4086440"/>
                  <a:ext cx="349250" cy="369332"/>
                </a:xfrm>
                <a:prstGeom prst="rect">
                  <a:avLst/>
                </a:prstGeom>
                <a:blipFill>
                  <a:blip r:embed="rId6"/>
                  <a:stretch>
                    <a:fillRect r="-6897"/>
                  </a:stretch>
                </a:blipFill>
              </p:spPr>
              <p:txBody>
                <a:bodyPr/>
                <a:lstStyle/>
                <a:p>
                  <a:r>
                    <a:rPr lang="en-US">
                      <a:noFill/>
                    </a:rPr>
                    <a:t> </a:t>
                  </a:r>
                </a:p>
              </p:txBody>
            </p:sp>
          </mc:Fallback>
        </mc:AlternateContent>
        <p:sp>
          <p:nvSpPr>
            <p:cNvPr id="30" name="Rectangle 29">
              <a:extLst>
                <a:ext uri="{FF2B5EF4-FFF2-40B4-BE49-F238E27FC236}">
                  <a16:creationId xmlns:a16="http://schemas.microsoft.com/office/drawing/2014/main" id="{0912313E-1A3E-E5DC-ACD3-19B5D3AA810A}"/>
                </a:ext>
              </a:extLst>
            </p:cNvPr>
            <p:cNvSpPr/>
            <p:nvPr/>
          </p:nvSpPr>
          <p:spPr>
            <a:xfrm>
              <a:off x="4584700" y="4197350"/>
              <a:ext cx="95250" cy="158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024" name="文字方塊 25">
                <a:extLst>
                  <a:ext uri="{FF2B5EF4-FFF2-40B4-BE49-F238E27FC236}">
                    <a16:creationId xmlns:a16="http://schemas.microsoft.com/office/drawing/2014/main" id="{69A0CEA8-1937-A4CD-78B7-2AF34CC64C38}"/>
                  </a:ext>
                </a:extLst>
              </p:cNvPr>
              <p:cNvSpPr txBox="1"/>
              <p:nvPr/>
            </p:nvSpPr>
            <p:spPr>
              <a:xfrm>
                <a:off x="4121411" y="2684356"/>
                <a:ext cx="404911" cy="41825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118" i="1">
                              <a:latin typeface="Cambria Math" panose="02040503050406030204" pitchFamily="18" charset="0"/>
                            </a:rPr>
                          </m:ctrlPr>
                        </m:sSupPr>
                        <m:e>
                          <m:r>
                            <a:rPr lang="zh-TW" altLang="en-US" sz="2118" i="1">
                              <a:latin typeface="Cambria Math" panose="02040503050406030204" pitchFamily="18" charset="0"/>
                            </a:rPr>
                            <m:t>𝜃</m:t>
                          </m:r>
                        </m:e>
                        <m:sup>
                          <m:r>
                            <a:rPr lang="en-US" altLang="zh-TW" sz="2118" i="1">
                              <a:latin typeface="Cambria Math" panose="02040503050406030204" pitchFamily="18" charset="0"/>
                            </a:rPr>
                            <m:t>0</m:t>
                          </m:r>
                        </m:sup>
                      </m:sSup>
                    </m:oMath>
                  </m:oMathPara>
                </a14:m>
                <a:endParaRPr lang="zh-TW" altLang="en-US" sz="2118" dirty="0"/>
              </a:p>
            </p:txBody>
          </p:sp>
        </mc:Choice>
        <mc:Fallback>
          <p:sp>
            <p:nvSpPr>
              <p:cNvPr id="1024" name="文字方塊 25">
                <a:extLst>
                  <a:ext uri="{FF2B5EF4-FFF2-40B4-BE49-F238E27FC236}">
                    <a16:creationId xmlns:a16="http://schemas.microsoft.com/office/drawing/2014/main" id="{69A0CEA8-1937-A4CD-78B7-2AF34CC64C38}"/>
                  </a:ext>
                </a:extLst>
              </p:cNvPr>
              <p:cNvSpPr txBox="1">
                <a:spLocks noRot="1" noChangeAspect="1" noMove="1" noResize="1" noEditPoints="1" noAdjustHandles="1" noChangeArrowheads="1" noChangeShapeType="1" noTextEdit="1"/>
              </p:cNvSpPr>
              <p:nvPr/>
            </p:nvSpPr>
            <p:spPr>
              <a:xfrm>
                <a:off x="4121411" y="2684356"/>
                <a:ext cx="404911" cy="41825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201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7D72A-6068-C923-A1F8-A0A80E20167B}"/>
              </a:ext>
            </a:extLst>
          </p:cNvPr>
          <p:cNvSpPr>
            <a:spLocks noGrp="1"/>
          </p:cNvSpPr>
          <p:nvPr>
            <p:ph type="title"/>
          </p:nvPr>
        </p:nvSpPr>
        <p:spPr/>
        <p:txBody>
          <a:bodyPr/>
          <a:lstStyle/>
          <a:p>
            <a:r>
              <a:rPr lang="en-US" dirty="0"/>
              <a:t>Backpropagation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3315B7-440B-709C-5AC2-79A976B4623E}"/>
                  </a:ext>
                </a:extLst>
              </p:cNvPr>
              <p:cNvSpPr>
                <a:spLocks noGrp="1"/>
              </p:cNvSpPr>
              <p:nvPr>
                <p:ph idx="1"/>
              </p:nvPr>
            </p:nvSpPr>
            <p:spPr>
              <a:xfrm>
                <a:off x="1097280" y="1238986"/>
                <a:ext cx="10058400" cy="5229174"/>
              </a:xfrm>
            </p:spPr>
            <p:txBody>
              <a:bodyPr>
                <a:noAutofit/>
              </a:bodyPr>
              <a:lstStyle/>
              <a:p>
                <a:r>
                  <a:rPr lang="en-US" sz="2800" dirty="0">
                    <a:solidFill>
                      <a:srgbClr val="FF0000"/>
                    </a:solidFill>
                  </a:rPr>
                  <a:t>Forward propagation </a:t>
                </a:r>
                <a:r>
                  <a:rPr lang="en-US" sz="2800" dirty="0"/>
                  <a:t>(forward pass) refers to passing the inputs </a:t>
                </a:r>
                <a14:m>
                  <m:oMath xmlns:m="http://schemas.openxmlformats.org/officeDocument/2006/math">
                    <m:r>
                      <a:rPr lang="en-US" sz="2800" i="1">
                        <a:latin typeface="Cambria Math" panose="02040503050406030204" pitchFamily="18" charset="0"/>
                      </a:rPr>
                      <m:t>𝑥</m:t>
                    </m:r>
                  </m:oMath>
                </a14:m>
                <a:r>
                  <a:rPr lang="en-US" sz="2800" dirty="0"/>
                  <a:t> through the hidden layers to obtain the model outputs (predictions)</a:t>
                </a:r>
                <a:r>
                  <a:rPr lang="en-US" sz="2800" i="1" dirty="0"/>
                  <a:t> </a:t>
                </a:r>
                <a14:m>
                  <m:oMath xmlns:m="http://schemas.openxmlformats.org/officeDocument/2006/math">
                    <m:r>
                      <a:rPr lang="en-US" sz="2800" i="1">
                        <a:latin typeface="Cambria Math" panose="02040503050406030204" pitchFamily="18" charset="0"/>
                      </a:rPr>
                      <m:t>𝑦</m:t>
                    </m:r>
                  </m:oMath>
                </a14:m>
                <a:endParaRPr lang="en-US" sz="2800" i="1" dirty="0">
                  <a:latin typeface="Cambria Math" panose="02040503050406030204" pitchFamily="18" charset="0"/>
                </a:endParaRPr>
              </a:p>
              <a:p>
                <a:r>
                  <a:rPr lang="en-US" sz="2800" dirty="0">
                    <a:solidFill>
                      <a:srgbClr val="FF0000"/>
                    </a:solidFill>
                  </a:rPr>
                  <a:t>The loss </a:t>
                </a:r>
                <a14:m>
                  <m:oMath xmlns:m="http://schemas.openxmlformats.org/officeDocument/2006/math">
                    <m:r>
                      <a:rPr lang="en-US" altLang="zh-TW" sz="2600" i="1">
                        <a:latin typeface="Cambria Math" panose="02040503050406030204" pitchFamily="18" charset="0"/>
                        <a:ea typeface="Cambria Math" panose="02040503050406030204" pitchFamily="18" charset="0"/>
                      </a:rPr>
                      <m:t>ℒ</m:t>
                    </m:r>
                    <m:d>
                      <m:dPr>
                        <m:ctrlPr>
                          <a:rPr lang="en-US" altLang="zh-TW" sz="2600" i="1" smtClean="0">
                            <a:latin typeface="Cambria Math" panose="02040503050406030204" pitchFamily="18" charset="0"/>
                          </a:rPr>
                        </m:ctrlPr>
                      </m:dPr>
                      <m:e>
                        <m:r>
                          <a:rPr lang="en-US" altLang="zh-TW" sz="2600" b="0" i="1" smtClean="0">
                            <a:latin typeface="Cambria Math" panose="02040503050406030204" pitchFamily="18" charset="0"/>
                          </a:rPr>
                          <m:t>𝑦</m:t>
                        </m:r>
                        <m:r>
                          <a:rPr lang="en-US" altLang="zh-TW" sz="2600" b="0" i="1" smtClean="0">
                            <a:latin typeface="Cambria Math" panose="02040503050406030204" pitchFamily="18" charset="0"/>
                          </a:rPr>
                          <m:t>,</m:t>
                        </m:r>
                        <m:acc>
                          <m:accPr>
                            <m:chr m:val="̂"/>
                            <m:ctrlPr>
                              <a:rPr lang="en-US" altLang="zh-TW" sz="2600" b="0" i="1" smtClean="0">
                                <a:latin typeface="Cambria Math" panose="02040503050406030204" pitchFamily="18" charset="0"/>
                                <a:ea typeface="Cambria Math" panose="02040503050406030204" pitchFamily="18" charset="0"/>
                              </a:rPr>
                            </m:ctrlPr>
                          </m:accPr>
                          <m:e>
                            <m:r>
                              <a:rPr lang="en-US" altLang="zh-TW" sz="2600" b="0" i="1" smtClean="0">
                                <a:latin typeface="Cambria Math" panose="02040503050406030204" pitchFamily="18" charset="0"/>
                                <a:ea typeface="Cambria Math" panose="02040503050406030204" pitchFamily="18" charset="0"/>
                              </a:rPr>
                              <m:t>𝑦</m:t>
                            </m:r>
                          </m:e>
                        </m:acc>
                      </m:e>
                    </m:d>
                  </m:oMath>
                </a14:m>
                <a:r>
                  <a:rPr lang="en-US" sz="2600" dirty="0"/>
                  <a:t> function is then calculated </a:t>
                </a:r>
              </a:p>
              <a:p>
                <a:r>
                  <a:rPr lang="en-US" sz="2600" dirty="0">
                    <a:solidFill>
                      <a:srgbClr val="FF0000"/>
                    </a:solidFill>
                  </a:rPr>
                  <a:t>Backpropagation</a:t>
                </a:r>
                <a:r>
                  <a:rPr lang="en-US" sz="2600" dirty="0"/>
                  <a:t> traverses the network in reverse order, from the outputs </a:t>
                </a:r>
                <a14:m>
                  <m:oMath xmlns:m="http://schemas.openxmlformats.org/officeDocument/2006/math">
                    <m:r>
                      <a:rPr lang="en-US" sz="2600" i="1">
                        <a:latin typeface="Cambria Math" panose="02040503050406030204" pitchFamily="18" charset="0"/>
                      </a:rPr>
                      <m:t>𝑦</m:t>
                    </m:r>
                  </m:oMath>
                </a14:m>
                <a:r>
                  <a:rPr lang="en-US" sz="2600" i="1" dirty="0">
                    <a:latin typeface="Cambria Math" panose="02040503050406030204" pitchFamily="18" charset="0"/>
                  </a:rPr>
                  <a:t> </a:t>
                </a:r>
                <a:r>
                  <a:rPr lang="en-US" sz="2600" dirty="0"/>
                  <a:t>backward toward the inputs </a:t>
                </a:r>
                <a14:m>
                  <m:oMath xmlns:m="http://schemas.openxmlformats.org/officeDocument/2006/math">
                    <m:r>
                      <a:rPr lang="en-US" sz="2600" i="1" smtClean="0">
                        <a:latin typeface="Cambria Math" panose="02040503050406030204" pitchFamily="18" charset="0"/>
                      </a:rPr>
                      <m:t>𝑥</m:t>
                    </m:r>
                  </m:oMath>
                </a14:m>
                <a:r>
                  <a:rPr lang="en-US" sz="2600" dirty="0"/>
                  <a:t> to calculate the gradients of the loss</a:t>
                </a:r>
                <a14:m>
                  <m:oMath xmlns:m="http://schemas.openxmlformats.org/officeDocument/2006/math">
                    <m:r>
                      <a:rPr lang="en-US" altLang="zh-TW" sz="2600" b="0" i="0" smtClean="0">
                        <a:latin typeface="Cambria Math" panose="02040503050406030204" pitchFamily="18" charset="0"/>
                      </a:rPr>
                      <m:t> </m:t>
                    </m:r>
                    <m:r>
                      <a:rPr lang="zh-TW" altLang="en-US" sz="2600" i="1">
                        <a:latin typeface="Cambria Math" panose="02040503050406030204" pitchFamily="18" charset="0"/>
                      </a:rPr>
                      <m:t>𝛻</m:t>
                    </m:r>
                    <m:r>
                      <a:rPr lang="en-US" altLang="zh-TW" sz="2600" i="1">
                        <a:latin typeface="Cambria Math" panose="02040503050406030204" pitchFamily="18" charset="0"/>
                        <a:ea typeface="Cambria Math" panose="02040503050406030204" pitchFamily="18" charset="0"/>
                      </a:rPr>
                      <m:t>ℒ</m:t>
                    </m:r>
                    <m:d>
                      <m:dPr>
                        <m:ctrlPr>
                          <a:rPr lang="en-US" altLang="zh-TW" sz="2600" i="1" smtClean="0">
                            <a:latin typeface="Cambria Math" panose="02040503050406030204" pitchFamily="18" charset="0"/>
                            <a:ea typeface="Cambria Math" panose="02040503050406030204" pitchFamily="18" charset="0"/>
                          </a:rPr>
                        </m:ctrlPr>
                      </m:dPr>
                      <m:e>
                        <m:r>
                          <a:rPr lang="zh-TW" altLang="en-US" sz="2600" i="1" smtClean="0">
                            <a:latin typeface="Cambria Math" panose="02040503050406030204" pitchFamily="18" charset="0"/>
                            <a:ea typeface="Cambria Math" panose="02040503050406030204" pitchFamily="18" charset="0"/>
                          </a:rPr>
                          <m:t>𝜃</m:t>
                        </m:r>
                      </m:e>
                    </m:d>
                  </m:oMath>
                </a14:m>
                <a:endParaRPr lang="en-US" sz="2600" dirty="0"/>
              </a:p>
              <a:p>
                <a:r>
                  <a:rPr lang="en-US" sz="2800" u="sng" dirty="0"/>
                  <a:t>Each update </a:t>
                </a:r>
                <a:r>
                  <a:rPr lang="en-US" sz="2800" dirty="0"/>
                  <a:t>of the model parameters </a:t>
                </a:r>
                <a14:m>
                  <m:oMath xmlns:m="http://schemas.openxmlformats.org/officeDocument/2006/math">
                    <m:r>
                      <a:rPr lang="zh-TW" altLang="en-US" sz="2800" i="1">
                        <a:latin typeface="Cambria Math" panose="02040503050406030204" pitchFamily="18" charset="0"/>
                        <a:ea typeface="Cambria Math" panose="02040503050406030204" pitchFamily="18" charset="0"/>
                      </a:rPr>
                      <m:t>𝜃</m:t>
                    </m:r>
                  </m:oMath>
                </a14:m>
                <a:r>
                  <a:rPr lang="en-US" sz="2800" dirty="0"/>
                  <a:t> during training takes </a:t>
                </a:r>
                <a:r>
                  <a:rPr lang="en-US" sz="2800" u="sng" dirty="0"/>
                  <a:t>one forward</a:t>
                </a:r>
                <a:r>
                  <a:rPr lang="en-US" sz="2800" dirty="0"/>
                  <a:t> and </a:t>
                </a:r>
                <a:r>
                  <a:rPr lang="en-US" sz="2800" u="sng" dirty="0"/>
                  <a:t>one backward </a:t>
                </a:r>
                <a:r>
                  <a:rPr lang="en-US" sz="2800" dirty="0"/>
                  <a:t>pass (e.g., of a batch of inputs)</a:t>
                </a:r>
              </a:p>
            </p:txBody>
          </p:sp>
        </mc:Choice>
        <mc:Fallback xmlns="">
          <p:sp>
            <p:nvSpPr>
              <p:cNvPr id="3" name="Content Placeholder 2">
                <a:extLst>
                  <a:ext uri="{FF2B5EF4-FFF2-40B4-BE49-F238E27FC236}">
                    <a16:creationId xmlns:a16="http://schemas.microsoft.com/office/drawing/2014/main" id="{183315B7-440B-709C-5AC2-79A976B4623E}"/>
                  </a:ext>
                </a:extLst>
              </p:cNvPr>
              <p:cNvSpPr>
                <a:spLocks noGrp="1" noRot="1" noChangeAspect="1" noMove="1" noResize="1" noEditPoints="1" noAdjustHandles="1" noChangeArrowheads="1" noChangeShapeType="1" noTextEdit="1"/>
              </p:cNvSpPr>
              <p:nvPr>
                <p:ph idx="1"/>
              </p:nvPr>
            </p:nvSpPr>
            <p:spPr>
              <a:xfrm>
                <a:off x="1097280" y="1238986"/>
                <a:ext cx="10058400" cy="5229174"/>
              </a:xfrm>
              <a:blipFill>
                <a:blip r:embed="rId2"/>
                <a:stretch>
                  <a:fillRect l="-1939" t="-1865" r="-242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58C815-8C24-081E-E01A-CBD3B7221B4D}"/>
              </a:ext>
            </a:extLst>
          </p:cNvPr>
          <p:cNvSpPr>
            <a:spLocks noGrp="1"/>
          </p:cNvSpPr>
          <p:nvPr>
            <p:ph type="sldNum" sz="quarter" idx="12"/>
          </p:nvPr>
        </p:nvSpPr>
        <p:spPr/>
        <p:txBody>
          <a:bodyPr/>
          <a:lstStyle/>
          <a:p>
            <a:fld id="{CC00085F-3842-4C53-8AAA-D142E66B851B}" type="slidenum">
              <a:rPr lang="en-US" smtClean="0"/>
              <a:t>16</a:t>
            </a:fld>
            <a:endParaRPr lang="en-US"/>
          </a:p>
        </p:txBody>
      </p:sp>
    </p:spTree>
    <p:extLst>
      <p:ext uri="{BB962C8B-B14F-4D97-AF65-F5344CB8AC3E}">
        <p14:creationId xmlns:p14="http://schemas.microsoft.com/office/powerpoint/2010/main" val="1557810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D7E2-A514-4DCB-E3E3-F93B67F737BF}"/>
              </a:ext>
            </a:extLst>
          </p:cNvPr>
          <p:cNvSpPr>
            <a:spLocks noGrp="1"/>
          </p:cNvSpPr>
          <p:nvPr>
            <p:ph type="ctrTitle"/>
          </p:nvPr>
        </p:nvSpPr>
        <p:spPr>
          <a:xfrm>
            <a:off x="1097280" y="3016995"/>
            <a:ext cx="10058400" cy="1325457"/>
          </a:xfrm>
          <a:pattFill prst="pct5">
            <a:fgClr>
              <a:schemeClr val="bg1">
                <a:lumMod val="95000"/>
              </a:schemeClr>
            </a:fgClr>
            <a:bgClr>
              <a:schemeClr val="bg1"/>
            </a:bgClr>
          </a:pattFill>
          <a:ln w="38100" cmpd="dbl">
            <a:solidFill>
              <a:srgbClr val="15245A"/>
            </a:solidFill>
            <a:prstDash val="solid"/>
          </a:ln>
          <a:effectLst>
            <a:outerShdw blurRad="50800" dist="38100" dir="2700000" algn="tl" rotWithShape="0">
              <a:prstClr val="black">
                <a:alpha val="40000"/>
              </a:prstClr>
            </a:outerShdw>
          </a:effectLst>
        </p:spPr>
        <p:txBody>
          <a:bodyPr>
            <a:normAutofit/>
          </a:bodyPr>
          <a:lstStyle/>
          <a:p>
            <a:pPr algn="ctr" rtl="1"/>
            <a:r>
              <a:rPr lang="en-US" sz="3600" b="1" dirty="0">
                <a:solidFill>
                  <a:srgbClr val="15245A"/>
                </a:solidFill>
                <a:effectLst>
                  <a:outerShdw blurRad="38100" dist="38100" dir="2700000" algn="tl">
                    <a:srgbClr val="000000">
                      <a:alpha val="43137"/>
                    </a:srgbClr>
                  </a:outerShdw>
                </a:effectLst>
              </a:rPr>
              <a:t>Optimization in Deep Neural Networks:</a:t>
            </a:r>
            <a:br>
              <a:rPr lang="en-US" sz="3600" b="1" dirty="0">
                <a:solidFill>
                  <a:srgbClr val="15245A"/>
                </a:solidFill>
                <a:effectLst>
                  <a:outerShdw blurRad="38100" dist="38100" dir="2700000" algn="tl">
                    <a:srgbClr val="000000">
                      <a:alpha val="43137"/>
                    </a:srgbClr>
                  </a:outerShdw>
                </a:effectLst>
              </a:rPr>
            </a:br>
            <a:r>
              <a:rPr lang="en-US" sz="3600" b="1" dirty="0">
                <a:solidFill>
                  <a:srgbClr val="15245A"/>
                </a:solidFill>
                <a:effectLst>
                  <a:outerShdw blurRad="38100" dist="38100" dir="2700000" algn="tl">
                    <a:srgbClr val="000000">
                      <a:alpha val="43137"/>
                    </a:srgbClr>
                  </a:outerShdw>
                </a:effectLst>
              </a:rPr>
              <a:t> </a:t>
            </a:r>
            <a:r>
              <a:rPr lang="en-US" sz="2800" b="1" i="1" dirty="0">
                <a:solidFill>
                  <a:srgbClr val="15245A"/>
                </a:solidFill>
                <a:effectLst>
                  <a:outerShdw blurRad="38100" dist="38100" dir="2700000" algn="tl">
                    <a:srgbClr val="000000">
                      <a:alpha val="43137"/>
                    </a:srgbClr>
                  </a:outerShdw>
                </a:effectLst>
              </a:rPr>
              <a:t>More Advanced Concepts</a:t>
            </a:r>
            <a:endParaRPr lang="en-US" sz="3600" b="1" i="1" dirty="0">
              <a:solidFill>
                <a:srgbClr val="15245A"/>
              </a:solidFill>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A6EFFC8A-AE1C-CC62-39DD-18BBC0409960}"/>
              </a:ext>
            </a:extLst>
          </p:cNvPr>
          <p:cNvSpPr>
            <a:spLocks noGrp="1"/>
          </p:cNvSpPr>
          <p:nvPr>
            <p:ph type="sldNum" sz="quarter" idx="12"/>
          </p:nvPr>
        </p:nvSpPr>
        <p:spPr/>
        <p:txBody>
          <a:bodyPr/>
          <a:lstStyle/>
          <a:p>
            <a:fld id="{CC00085F-3842-4C53-8AAA-D142E66B851B}" type="slidenum">
              <a:rPr lang="en-US" smtClean="0"/>
              <a:t>17</a:t>
            </a:fld>
            <a:endParaRPr lang="en-US" dirty="0"/>
          </a:p>
        </p:txBody>
      </p:sp>
      <p:sp>
        <p:nvSpPr>
          <p:cNvPr id="6" name="Footer Placeholder 5">
            <a:extLst>
              <a:ext uri="{FF2B5EF4-FFF2-40B4-BE49-F238E27FC236}">
                <a16:creationId xmlns:a16="http://schemas.microsoft.com/office/drawing/2014/main" id="{988E95E5-F68C-7D9A-80F5-4355512D3D28}"/>
              </a:ext>
            </a:extLst>
          </p:cNvPr>
          <p:cNvSpPr>
            <a:spLocks noGrp="1"/>
          </p:cNvSpPr>
          <p:nvPr>
            <p:ph type="ftr" sz="quarter" idx="11"/>
          </p:nvPr>
        </p:nvSpPr>
        <p:spPr/>
        <p:txBody>
          <a:bodyPr/>
          <a:lstStyle/>
          <a:p>
            <a:r>
              <a:rPr lang="en-US"/>
              <a:t>Riad Sonbol - ML Course</a:t>
            </a:r>
            <a:endParaRPr lang="en-US" dirty="0"/>
          </a:p>
        </p:txBody>
      </p:sp>
    </p:spTree>
    <p:extLst>
      <p:ext uri="{BB962C8B-B14F-4D97-AF65-F5344CB8AC3E}">
        <p14:creationId xmlns:p14="http://schemas.microsoft.com/office/powerpoint/2010/main" val="1726252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F113-F325-E3E1-7F09-7460BD4EA95C}"/>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9FFE68F2-A84D-BADA-E2A4-A2BEE53824D6}"/>
              </a:ext>
            </a:extLst>
          </p:cNvPr>
          <p:cNvSpPr>
            <a:spLocks noGrp="1"/>
          </p:cNvSpPr>
          <p:nvPr>
            <p:ph idx="1"/>
          </p:nvPr>
        </p:nvSpPr>
        <p:spPr>
          <a:xfrm>
            <a:off x="1097280" y="1342221"/>
            <a:ext cx="6076030" cy="5117563"/>
          </a:xfrm>
        </p:spPr>
        <p:txBody>
          <a:bodyPr>
            <a:noAutofit/>
          </a:bodyPr>
          <a:lstStyle/>
          <a:p>
            <a:r>
              <a:rPr lang="en-US" sz="2400" dirty="0"/>
              <a:t>It is </a:t>
            </a:r>
            <a:r>
              <a:rPr lang="en-US" sz="2400" b="1" dirty="0">
                <a:effectLst>
                  <a:outerShdw blurRad="38100" dist="38100" dir="2700000" algn="tl">
                    <a:srgbClr val="000000">
                      <a:alpha val="43137"/>
                    </a:srgbClr>
                  </a:outerShdw>
                </a:effectLst>
              </a:rPr>
              <a:t>wasteful</a:t>
            </a:r>
            <a:r>
              <a:rPr lang="en-US" sz="2400" dirty="0"/>
              <a:t> to compute the loss over the </a:t>
            </a:r>
            <a:r>
              <a:rPr lang="en-US" sz="2400" dirty="0">
                <a:solidFill>
                  <a:srgbClr val="FF0000"/>
                </a:solidFill>
              </a:rPr>
              <a:t>entire training dataset </a:t>
            </a:r>
            <a:r>
              <a:rPr lang="en-US" sz="2400" dirty="0"/>
              <a:t>to perform a single parameter update for large datasets</a:t>
            </a:r>
          </a:p>
          <a:p>
            <a:pPr lvl="1"/>
            <a:r>
              <a:rPr lang="en-US" sz="2400" dirty="0"/>
              <a:t>E.g., ImageNet has 14M images</a:t>
            </a:r>
          </a:p>
        </p:txBody>
      </p:sp>
      <p:sp>
        <p:nvSpPr>
          <p:cNvPr id="4" name="Slide Number Placeholder 3">
            <a:extLst>
              <a:ext uri="{FF2B5EF4-FFF2-40B4-BE49-F238E27FC236}">
                <a16:creationId xmlns:a16="http://schemas.microsoft.com/office/drawing/2014/main" id="{83321165-8D20-A266-23D2-F3D14E6E1E02}"/>
              </a:ext>
            </a:extLst>
          </p:cNvPr>
          <p:cNvSpPr>
            <a:spLocks noGrp="1"/>
          </p:cNvSpPr>
          <p:nvPr>
            <p:ph type="sldNum" sz="quarter" idx="12"/>
          </p:nvPr>
        </p:nvSpPr>
        <p:spPr/>
        <p:txBody>
          <a:bodyPr/>
          <a:lstStyle/>
          <a:p>
            <a:fld id="{CC00085F-3842-4C53-8AAA-D142E66B851B}" type="slidenum">
              <a:rPr lang="en-US" smtClean="0"/>
              <a:t>18</a:t>
            </a:fld>
            <a:endParaRPr lang="en-US"/>
          </a:p>
        </p:txBody>
      </p:sp>
      <p:pic>
        <p:nvPicPr>
          <p:cNvPr id="2050" name="Picture 2">
            <a:extLst>
              <a:ext uri="{FF2B5EF4-FFF2-40B4-BE49-F238E27FC236}">
                <a16:creationId xmlns:a16="http://schemas.microsoft.com/office/drawing/2014/main" id="{D1E99379-2865-EB1F-03C9-52BA996181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657" r="33237" b="10129"/>
          <a:stretch/>
        </p:blipFill>
        <p:spPr bwMode="auto">
          <a:xfrm>
            <a:off x="7563244" y="1443620"/>
            <a:ext cx="3531476" cy="397075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D5577A39-069E-66C0-9EE3-86A95FF8EA6F}"/>
              </a:ext>
            </a:extLst>
          </p:cNvPr>
          <p:cNvSpPr/>
          <p:nvPr/>
        </p:nvSpPr>
        <p:spPr>
          <a:xfrm>
            <a:off x="9328982" y="4862945"/>
            <a:ext cx="645621" cy="426741"/>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67C2B12-F8BB-FAEF-5E99-17B0F1647576}"/>
              </a:ext>
            </a:extLst>
          </p:cNvPr>
          <p:cNvCxnSpPr>
            <a:cxnSpLocks/>
          </p:cNvCxnSpPr>
          <p:nvPr/>
        </p:nvCxnSpPr>
        <p:spPr>
          <a:xfrm flipV="1">
            <a:off x="9005455" y="5259783"/>
            <a:ext cx="366310" cy="642252"/>
          </a:xfrm>
          <a:prstGeom prst="straightConnector1">
            <a:avLst/>
          </a:prstGeom>
          <a:ln w="38100">
            <a:solidFill>
              <a:srgbClr val="15245A"/>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09157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F113-F325-E3E1-7F09-7460BD4EA95C}"/>
              </a:ext>
            </a:extLst>
          </p:cNvPr>
          <p:cNvSpPr>
            <a:spLocks noGrp="1"/>
          </p:cNvSpPr>
          <p:nvPr>
            <p:ph type="title"/>
          </p:nvPr>
        </p:nvSpPr>
        <p:spPr/>
        <p:txBody>
          <a:bodyPr/>
          <a:lstStyle/>
          <a:p>
            <a:r>
              <a:rPr lang="en-US" dirty="0"/>
              <a:t>Mini-batch 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FE68F2-A84D-BADA-E2A4-A2BEE53824D6}"/>
                  </a:ext>
                </a:extLst>
              </p:cNvPr>
              <p:cNvSpPr>
                <a:spLocks noGrp="1"/>
              </p:cNvSpPr>
              <p:nvPr>
                <p:ph idx="1"/>
              </p:nvPr>
            </p:nvSpPr>
            <p:spPr>
              <a:xfrm>
                <a:off x="1097280" y="1342221"/>
                <a:ext cx="10058400" cy="5117563"/>
              </a:xfrm>
            </p:spPr>
            <p:txBody>
              <a:bodyPr>
                <a:noAutofit/>
              </a:bodyPr>
              <a:lstStyle/>
              <a:p>
                <a:r>
                  <a:rPr lang="en-US" sz="2400" dirty="0"/>
                  <a:t>Therefore, GD (a.k.a. vanilla or standard GD) is almost always replaced with mini-batch GD</a:t>
                </a:r>
              </a:p>
              <a:p>
                <a:r>
                  <a:rPr lang="en-US" sz="2400" b="1" i="1" dirty="0">
                    <a:solidFill>
                      <a:srgbClr val="0070C0"/>
                    </a:solidFill>
                  </a:rPr>
                  <a:t>Mini-batch gradient descent</a:t>
                </a:r>
              </a:p>
              <a:p>
                <a:pPr lvl="1"/>
                <a:r>
                  <a:rPr lang="en-US" altLang="zh-TW" sz="2400" dirty="0"/>
                  <a:t>Approach:</a:t>
                </a:r>
              </a:p>
              <a:p>
                <a:pPr lvl="2"/>
                <a:r>
                  <a:rPr lang="en-US" altLang="zh-TW" sz="2400" dirty="0"/>
                  <a:t>Compute the loss </a:t>
                </a:r>
                <a14:m>
                  <m:oMath xmlns:m="http://schemas.openxmlformats.org/officeDocument/2006/math">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d>
                  </m:oMath>
                </a14:m>
                <a:r>
                  <a:rPr lang="en-US" sz="2400" dirty="0"/>
                  <a:t> </a:t>
                </a:r>
                <a:r>
                  <a:rPr lang="en-US" altLang="zh-TW" sz="2400" dirty="0"/>
                  <a:t>on a mini-batch of data, update the parameters </a:t>
                </a:r>
                <a14:m>
                  <m:oMath xmlns:m="http://schemas.openxmlformats.org/officeDocument/2006/math">
                    <m:r>
                      <a:rPr lang="zh-TW" altLang="en-US" sz="2400" i="1">
                        <a:latin typeface="Cambria Math" panose="02040503050406030204" pitchFamily="18" charset="0"/>
                      </a:rPr>
                      <m:t>𝜃</m:t>
                    </m:r>
                  </m:oMath>
                </a14:m>
                <a:r>
                  <a:rPr lang="en-US" altLang="zh-TW" sz="2400" dirty="0"/>
                  <a:t>, and repeat until all data are used</a:t>
                </a:r>
              </a:p>
              <a:p>
                <a:pPr lvl="2"/>
                <a:r>
                  <a:rPr lang="en-US" altLang="zh-TW" sz="2400" dirty="0"/>
                  <a:t>At the next epoch, shuffle the training data, and repeat the above process</a:t>
                </a:r>
              </a:p>
              <a:p>
                <a:pPr lvl="1"/>
                <a:r>
                  <a:rPr lang="en-US" altLang="zh-TW" sz="2400" dirty="0"/>
                  <a:t>Mini-batch GD results in much faster training</a:t>
                </a:r>
              </a:p>
              <a:p>
                <a:pPr lvl="2"/>
                <a:r>
                  <a:rPr lang="en-US" altLang="zh-TW" sz="2000" dirty="0"/>
                  <a:t>Example: 32 to 256 images</a:t>
                </a:r>
              </a:p>
              <a:p>
                <a:pPr lvl="1"/>
                <a:r>
                  <a:rPr lang="en-US" altLang="zh-TW" sz="2400" dirty="0"/>
                  <a:t>It works because the gradient from a mini-batch is a good </a:t>
                </a:r>
                <a:r>
                  <a:rPr lang="en-US" altLang="zh-TW" sz="2400" b="1" u="sng" dirty="0">
                    <a:solidFill>
                      <a:srgbClr val="C61C2C"/>
                    </a:solidFill>
                    <a:effectLst>
                      <a:outerShdw blurRad="38100" dist="38100" dir="2700000" algn="tl">
                        <a:srgbClr val="000000">
                          <a:alpha val="43137"/>
                        </a:srgbClr>
                      </a:outerShdw>
                    </a:effectLst>
                  </a:rPr>
                  <a:t>approximation</a:t>
                </a:r>
                <a:r>
                  <a:rPr lang="en-US" altLang="zh-TW" sz="2400" dirty="0">
                    <a:solidFill>
                      <a:srgbClr val="C61C2C"/>
                    </a:solidFill>
                  </a:rPr>
                  <a:t> </a:t>
                </a:r>
                <a:r>
                  <a:rPr lang="en-US" altLang="zh-TW" sz="2400" dirty="0"/>
                  <a:t>of the gradient from the entire training set</a:t>
                </a:r>
              </a:p>
            </p:txBody>
          </p:sp>
        </mc:Choice>
        <mc:Fallback xmlns="">
          <p:sp>
            <p:nvSpPr>
              <p:cNvPr id="3" name="Content Placeholder 2">
                <a:extLst>
                  <a:ext uri="{FF2B5EF4-FFF2-40B4-BE49-F238E27FC236}">
                    <a16:creationId xmlns:a16="http://schemas.microsoft.com/office/drawing/2014/main" id="{9FFE68F2-A84D-BADA-E2A4-A2BEE53824D6}"/>
                  </a:ext>
                </a:extLst>
              </p:cNvPr>
              <p:cNvSpPr>
                <a:spLocks noGrp="1" noRot="1" noChangeAspect="1" noMove="1" noResize="1" noEditPoints="1" noAdjustHandles="1" noChangeArrowheads="1" noChangeShapeType="1" noTextEdit="1"/>
              </p:cNvSpPr>
              <p:nvPr>
                <p:ph idx="1"/>
              </p:nvPr>
            </p:nvSpPr>
            <p:spPr>
              <a:xfrm>
                <a:off x="1097280" y="1342221"/>
                <a:ext cx="10058400" cy="5117563"/>
              </a:xfrm>
              <a:blipFill>
                <a:blip r:embed="rId2"/>
                <a:stretch>
                  <a:fillRect l="-1697"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3321165-8D20-A266-23D2-F3D14E6E1E02}"/>
              </a:ext>
            </a:extLst>
          </p:cNvPr>
          <p:cNvSpPr>
            <a:spLocks noGrp="1"/>
          </p:cNvSpPr>
          <p:nvPr>
            <p:ph type="sldNum" sz="quarter" idx="12"/>
          </p:nvPr>
        </p:nvSpPr>
        <p:spPr/>
        <p:txBody>
          <a:bodyPr/>
          <a:lstStyle/>
          <a:p>
            <a:fld id="{CC00085F-3842-4C53-8AAA-D142E66B851B}" type="slidenum">
              <a:rPr lang="en-US" smtClean="0"/>
              <a:t>19</a:t>
            </a:fld>
            <a:endParaRPr lang="en-US"/>
          </a:p>
        </p:txBody>
      </p:sp>
    </p:spTree>
    <p:extLst>
      <p:ext uri="{BB962C8B-B14F-4D97-AF65-F5344CB8AC3E}">
        <p14:creationId xmlns:p14="http://schemas.microsoft.com/office/powerpoint/2010/main" val="143316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DD8EF-2BCE-45E8-8102-43DFB6CB4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CFB36-C823-CD9F-0832-5D113D4CEAA9}"/>
              </a:ext>
            </a:extLst>
          </p:cNvPr>
          <p:cNvSpPr>
            <a:spLocks noGrp="1"/>
          </p:cNvSpPr>
          <p:nvPr>
            <p:ph type="ctrTitle"/>
          </p:nvPr>
        </p:nvSpPr>
        <p:spPr>
          <a:xfrm>
            <a:off x="1097280" y="3016995"/>
            <a:ext cx="10058400" cy="1325457"/>
          </a:xfrm>
          <a:pattFill prst="pct5">
            <a:fgClr>
              <a:schemeClr val="bg1">
                <a:lumMod val="95000"/>
              </a:schemeClr>
            </a:fgClr>
            <a:bgClr>
              <a:schemeClr val="bg1"/>
            </a:bgClr>
          </a:pattFill>
          <a:ln w="38100" cmpd="dbl">
            <a:solidFill>
              <a:schemeClr val="accent2"/>
            </a:solidFill>
            <a:prstDash val="solid"/>
          </a:ln>
          <a:effectLst>
            <a:outerShdw blurRad="50800" dist="38100" dir="2700000" algn="tl" rotWithShape="0">
              <a:prstClr val="black">
                <a:alpha val="40000"/>
              </a:prstClr>
            </a:outerShdw>
          </a:effectLst>
        </p:spPr>
        <p:txBody>
          <a:bodyPr>
            <a:normAutofit/>
          </a:bodyPr>
          <a:lstStyle/>
          <a:p>
            <a:pPr algn="ctr" rtl="1"/>
            <a:r>
              <a:rPr lang="en-US" sz="3200" b="1" dirty="0">
                <a:solidFill>
                  <a:srgbClr val="070693"/>
                </a:solidFill>
                <a:effectLst>
                  <a:outerShdw blurRad="38100" dist="38100" dir="2700000" algn="tl">
                    <a:srgbClr val="000000">
                      <a:alpha val="43137"/>
                    </a:srgbClr>
                  </a:outerShdw>
                </a:effectLst>
              </a:rPr>
              <a:t>Basic Elements</a:t>
            </a:r>
          </a:p>
        </p:txBody>
      </p:sp>
      <p:sp>
        <p:nvSpPr>
          <p:cNvPr id="3" name="Slide Number Placeholder 2">
            <a:extLst>
              <a:ext uri="{FF2B5EF4-FFF2-40B4-BE49-F238E27FC236}">
                <a16:creationId xmlns:a16="http://schemas.microsoft.com/office/drawing/2014/main" id="{65B5C5F6-0E88-0931-A81B-82EF12E5CDE7}"/>
              </a:ext>
            </a:extLst>
          </p:cNvPr>
          <p:cNvSpPr>
            <a:spLocks noGrp="1"/>
          </p:cNvSpPr>
          <p:nvPr>
            <p:ph type="sldNum" sz="quarter" idx="12"/>
          </p:nvPr>
        </p:nvSpPr>
        <p:spPr/>
        <p:txBody>
          <a:bodyPr/>
          <a:lstStyle/>
          <a:p>
            <a:fld id="{CC00085F-3842-4C53-8AAA-D142E66B851B}" type="slidenum">
              <a:rPr lang="en-US" smtClean="0"/>
              <a:t>2</a:t>
            </a:fld>
            <a:endParaRPr lang="en-US" dirty="0"/>
          </a:p>
        </p:txBody>
      </p:sp>
      <p:sp>
        <p:nvSpPr>
          <p:cNvPr id="6" name="Footer Placeholder 5">
            <a:extLst>
              <a:ext uri="{FF2B5EF4-FFF2-40B4-BE49-F238E27FC236}">
                <a16:creationId xmlns:a16="http://schemas.microsoft.com/office/drawing/2014/main" id="{A11C5613-11B5-6F60-F936-6D550AA7A8BF}"/>
              </a:ext>
            </a:extLst>
          </p:cNvPr>
          <p:cNvSpPr>
            <a:spLocks noGrp="1"/>
          </p:cNvSpPr>
          <p:nvPr>
            <p:ph type="ftr" sz="quarter" idx="11"/>
          </p:nvPr>
        </p:nvSpPr>
        <p:spPr/>
        <p:txBody>
          <a:bodyPr/>
          <a:lstStyle/>
          <a:p>
            <a:r>
              <a:rPr lang="en-US" dirty="0"/>
              <a:t>Riad Sonbol - ML Course</a:t>
            </a:r>
          </a:p>
        </p:txBody>
      </p:sp>
    </p:spTree>
    <p:extLst>
      <p:ext uri="{BB962C8B-B14F-4D97-AF65-F5344CB8AC3E}">
        <p14:creationId xmlns:p14="http://schemas.microsoft.com/office/powerpoint/2010/main" val="3348874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8D54-2993-5A69-7100-9F2136654D61}"/>
              </a:ext>
            </a:extLst>
          </p:cNvPr>
          <p:cNvSpPr>
            <a:spLocks noGrp="1"/>
          </p:cNvSpPr>
          <p:nvPr>
            <p:ph type="title"/>
          </p:nvPr>
        </p:nvSpPr>
        <p:spPr/>
        <p:txBody>
          <a:bodyPr/>
          <a:lstStyle/>
          <a:p>
            <a:r>
              <a:rPr lang="en-US" dirty="0"/>
              <a:t>Stochastic Gradient Descent</a:t>
            </a:r>
          </a:p>
        </p:txBody>
      </p:sp>
      <p:sp>
        <p:nvSpPr>
          <p:cNvPr id="3" name="Content Placeholder 2">
            <a:extLst>
              <a:ext uri="{FF2B5EF4-FFF2-40B4-BE49-F238E27FC236}">
                <a16:creationId xmlns:a16="http://schemas.microsoft.com/office/drawing/2014/main" id="{3D4A6068-787A-DB20-78D2-685FD7CF2140}"/>
              </a:ext>
            </a:extLst>
          </p:cNvPr>
          <p:cNvSpPr>
            <a:spLocks noGrp="1"/>
          </p:cNvSpPr>
          <p:nvPr>
            <p:ph idx="1"/>
          </p:nvPr>
        </p:nvSpPr>
        <p:spPr>
          <a:xfrm>
            <a:off x="1097280" y="1342222"/>
            <a:ext cx="5705843" cy="4526872"/>
          </a:xfrm>
        </p:spPr>
        <p:txBody>
          <a:bodyPr>
            <a:normAutofit/>
          </a:bodyPr>
          <a:lstStyle/>
          <a:p>
            <a:r>
              <a:rPr lang="en-US" sz="2400" b="1" i="1" dirty="0">
                <a:solidFill>
                  <a:srgbClr val="0070C0"/>
                </a:solidFill>
              </a:rPr>
              <a:t>Stochastic gradient descent</a:t>
            </a:r>
          </a:p>
          <a:p>
            <a:pPr lvl="1"/>
            <a:r>
              <a:rPr lang="en-US" sz="2400" dirty="0"/>
              <a:t>SGD uses mini-batches that consist of a </a:t>
            </a:r>
            <a:r>
              <a:rPr lang="en-US" sz="2400" dirty="0">
                <a:solidFill>
                  <a:srgbClr val="FF0000"/>
                </a:solidFill>
              </a:rPr>
              <a:t>single input example</a:t>
            </a:r>
          </a:p>
          <a:p>
            <a:pPr lvl="2"/>
            <a:r>
              <a:rPr lang="en-US" sz="2400" dirty="0"/>
              <a:t>E.g., one image mini-batch</a:t>
            </a:r>
          </a:p>
          <a:p>
            <a:pPr lvl="1"/>
            <a:r>
              <a:rPr lang="en-US" sz="2400" dirty="0"/>
              <a:t>Although this method is very </a:t>
            </a:r>
            <a:r>
              <a:rPr lang="en-US" sz="2400" u="sng" dirty="0"/>
              <a:t>fast</a:t>
            </a:r>
            <a:r>
              <a:rPr lang="en-US" sz="2400" dirty="0"/>
              <a:t>, it may cause </a:t>
            </a:r>
            <a:r>
              <a:rPr lang="en-US" sz="2400" u="sng" dirty="0"/>
              <a:t>significant instabilities </a:t>
            </a:r>
            <a:r>
              <a:rPr lang="en-US" sz="2400" dirty="0"/>
              <a:t>in the loss function</a:t>
            </a:r>
          </a:p>
          <a:p>
            <a:pPr lvl="2"/>
            <a:r>
              <a:rPr lang="en-US" sz="2400" dirty="0"/>
              <a:t>Therefore, it is less commonly used, and mini-batch GD is preferred</a:t>
            </a:r>
          </a:p>
          <a:p>
            <a:pPr lvl="1"/>
            <a:r>
              <a:rPr lang="en-US" sz="2400" dirty="0"/>
              <a:t>In most DL libraries, SGD typically means a mini-batch GD (with an option to add momentum).</a:t>
            </a:r>
          </a:p>
        </p:txBody>
      </p:sp>
      <p:sp>
        <p:nvSpPr>
          <p:cNvPr id="5" name="Slide Number Placeholder 4">
            <a:extLst>
              <a:ext uri="{FF2B5EF4-FFF2-40B4-BE49-F238E27FC236}">
                <a16:creationId xmlns:a16="http://schemas.microsoft.com/office/drawing/2014/main" id="{8EB87D3D-AFFD-8D71-1F93-A557EEB73250}"/>
              </a:ext>
            </a:extLst>
          </p:cNvPr>
          <p:cNvSpPr>
            <a:spLocks noGrp="1"/>
          </p:cNvSpPr>
          <p:nvPr>
            <p:ph type="sldNum" sz="quarter" idx="12"/>
          </p:nvPr>
        </p:nvSpPr>
        <p:spPr/>
        <p:txBody>
          <a:bodyPr/>
          <a:lstStyle/>
          <a:p>
            <a:fld id="{CC00085F-3842-4C53-8AAA-D142E66B851B}" type="slidenum">
              <a:rPr lang="en-US" smtClean="0"/>
              <a:t>20</a:t>
            </a:fld>
            <a:endParaRPr lang="en-US"/>
          </a:p>
        </p:txBody>
      </p:sp>
      <p:pic>
        <p:nvPicPr>
          <p:cNvPr id="1026" name="Picture 2" descr="Relation Between Learning Rate and Batch Size | Baeldung on Computer Science">
            <a:extLst>
              <a:ext uri="{FF2B5EF4-FFF2-40B4-BE49-F238E27FC236}">
                <a16:creationId xmlns:a16="http://schemas.microsoft.com/office/drawing/2014/main" id="{85A9AF0D-B8AC-5977-8A3B-C78DB927CB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7"/>
          <a:stretch/>
        </p:blipFill>
        <p:spPr bwMode="auto">
          <a:xfrm>
            <a:off x="6803123" y="2236550"/>
            <a:ext cx="5388877" cy="327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51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9A15-6DE0-76E6-7EC5-7676F0A587C0}"/>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FE352E1A-09FB-EA74-B3EF-EE92EC8D4A07}"/>
              </a:ext>
            </a:extLst>
          </p:cNvPr>
          <p:cNvSpPr>
            <a:spLocks noGrp="1"/>
          </p:cNvSpPr>
          <p:nvPr>
            <p:ph idx="1"/>
          </p:nvPr>
        </p:nvSpPr>
        <p:spPr/>
        <p:txBody>
          <a:bodyPr>
            <a:normAutofit/>
          </a:bodyPr>
          <a:lstStyle/>
          <a:p>
            <a:r>
              <a:rPr lang="en-US" sz="2400" dirty="0"/>
              <a:t>Besides the local minima problem, the GD algorithm can be very slow at </a:t>
            </a:r>
            <a:r>
              <a:rPr lang="en-US" sz="2400" dirty="0">
                <a:solidFill>
                  <a:srgbClr val="FF0000"/>
                </a:solidFill>
              </a:rPr>
              <a:t>plateaus</a:t>
            </a:r>
            <a:r>
              <a:rPr lang="en-US" sz="2400" dirty="0"/>
              <a:t>, and it can get stuck at </a:t>
            </a:r>
            <a:r>
              <a:rPr lang="en-US" sz="2400" dirty="0">
                <a:solidFill>
                  <a:srgbClr val="FF0000"/>
                </a:solidFill>
              </a:rPr>
              <a:t>saddle points</a:t>
            </a:r>
          </a:p>
          <a:p>
            <a:endParaRPr lang="en-US" sz="2400" dirty="0"/>
          </a:p>
        </p:txBody>
      </p:sp>
      <p:sp>
        <p:nvSpPr>
          <p:cNvPr id="4" name="Slide Number Placeholder 3">
            <a:extLst>
              <a:ext uri="{FF2B5EF4-FFF2-40B4-BE49-F238E27FC236}">
                <a16:creationId xmlns:a16="http://schemas.microsoft.com/office/drawing/2014/main" id="{7AFFABF7-FD1F-1F12-4781-AD54425A031C}"/>
              </a:ext>
            </a:extLst>
          </p:cNvPr>
          <p:cNvSpPr>
            <a:spLocks noGrp="1"/>
          </p:cNvSpPr>
          <p:nvPr>
            <p:ph type="sldNum" sz="quarter" idx="12"/>
          </p:nvPr>
        </p:nvSpPr>
        <p:spPr/>
        <p:txBody>
          <a:bodyPr/>
          <a:lstStyle/>
          <a:p>
            <a:fld id="{CC00085F-3842-4C53-8AAA-D142E66B851B}" type="slidenum">
              <a:rPr lang="en-US" smtClean="0"/>
              <a:t>21</a:t>
            </a:fld>
            <a:endParaRPr lang="en-US"/>
          </a:p>
        </p:txBody>
      </p:sp>
      <p:cxnSp>
        <p:nvCxnSpPr>
          <p:cNvPr id="5" name="直線接點 42">
            <a:extLst>
              <a:ext uri="{FF2B5EF4-FFF2-40B4-BE49-F238E27FC236}">
                <a16:creationId xmlns:a16="http://schemas.microsoft.com/office/drawing/2014/main" id="{AC594996-731B-9FD1-B4A2-9F622B6CD8AE}"/>
              </a:ext>
            </a:extLst>
          </p:cNvPr>
          <p:cNvCxnSpPr/>
          <p:nvPr/>
        </p:nvCxnSpPr>
        <p:spPr>
          <a:xfrm>
            <a:off x="7812170" y="5176609"/>
            <a:ext cx="0" cy="64155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 name="橢圓 23">
            <a:extLst>
              <a:ext uri="{FF2B5EF4-FFF2-40B4-BE49-F238E27FC236}">
                <a16:creationId xmlns:a16="http://schemas.microsoft.com/office/drawing/2014/main" id="{40842770-279D-23F8-E793-053F11EF8D20}"/>
              </a:ext>
            </a:extLst>
          </p:cNvPr>
          <p:cNvSpPr/>
          <p:nvPr/>
        </p:nvSpPr>
        <p:spPr>
          <a:xfrm>
            <a:off x="7520079" y="4897324"/>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cxnSp>
        <p:nvCxnSpPr>
          <p:cNvPr id="7" name="直線接點 41">
            <a:extLst>
              <a:ext uri="{FF2B5EF4-FFF2-40B4-BE49-F238E27FC236}">
                <a16:creationId xmlns:a16="http://schemas.microsoft.com/office/drawing/2014/main" id="{48A64B2B-1291-F707-6796-867C25DC422B}"/>
              </a:ext>
            </a:extLst>
          </p:cNvPr>
          <p:cNvCxnSpPr/>
          <p:nvPr/>
        </p:nvCxnSpPr>
        <p:spPr>
          <a:xfrm>
            <a:off x="6104595" y="4273240"/>
            <a:ext cx="0" cy="155524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線接點 40">
            <a:extLst>
              <a:ext uri="{FF2B5EF4-FFF2-40B4-BE49-F238E27FC236}">
                <a16:creationId xmlns:a16="http://schemas.microsoft.com/office/drawing/2014/main" id="{6373FB03-84A0-E95B-F059-4AB70CC8C43B}"/>
              </a:ext>
            </a:extLst>
          </p:cNvPr>
          <p:cNvCxnSpPr/>
          <p:nvPr/>
        </p:nvCxnSpPr>
        <p:spPr>
          <a:xfrm>
            <a:off x="4573829" y="4262915"/>
            <a:ext cx="0" cy="155524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 name="直線接點 6">
            <a:extLst>
              <a:ext uri="{FF2B5EF4-FFF2-40B4-BE49-F238E27FC236}">
                <a16:creationId xmlns:a16="http://schemas.microsoft.com/office/drawing/2014/main" id="{C54565C6-60BB-751E-B454-6260CC31BCFE}"/>
              </a:ext>
            </a:extLst>
          </p:cNvPr>
          <p:cNvCxnSpPr/>
          <p:nvPr/>
        </p:nvCxnSpPr>
        <p:spPr>
          <a:xfrm>
            <a:off x="3245424" y="3304486"/>
            <a:ext cx="0" cy="254122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線單箭頭接點 26">
            <a:extLst>
              <a:ext uri="{FF2B5EF4-FFF2-40B4-BE49-F238E27FC236}">
                <a16:creationId xmlns:a16="http://schemas.microsoft.com/office/drawing/2014/main" id="{FE8B6BE5-6D4C-7D25-77EB-6E53E43F9FE5}"/>
              </a:ext>
            </a:extLst>
          </p:cNvPr>
          <p:cNvCxnSpPr/>
          <p:nvPr/>
        </p:nvCxnSpPr>
        <p:spPr>
          <a:xfrm>
            <a:off x="3340770" y="5818162"/>
            <a:ext cx="597333"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手繪多邊形 5">
            <a:extLst>
              <a:ext uri="{FF2B5EF4-FFF2-40B4-BE49-F238E27FC236}">
                <a16:creationId xmlns:a16="http://schemas.microsoft.com/office/drawing/2014/main" id="{4DCB348E-DF46-60F4-6265-33D4896C22B8}"/>
              </a:ext>
            </a:extLst>
          </p:cNvPr>
          <p:cNvSpPr/>
          <p:nvPr/>
        </p:nvSpPr>
        <p:spPr>
          <a:xfrm>
            <a:off x="2626490" y="2373647"/>
            <a:ext cx="6983419" cy="371317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941312 w 7754816"/>
              <a:gd name="connsiteY2" fmla="*/ 2760785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767202 w 7754816"/>
              <a:gd name="connsiteY2" fmla="*/ 271724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314558 w 7754816"/>
              <a:gd name="connsiteY1" fmla="*/ 2225710 h 4208267"/>
              <a:gd name="connsiteX2" fmla="*/ 3823199 w 7754816"/>
              <a:gd name="connsiteY2" fmla="*/ 2698193 h 4208267"/>
              <a:gd name="connsiteX3" fmla="*/ 5732254 w 7754816"/>
              <a:gd name="connsiteY3" fmla="*/ 3511062 h 4208267"/>
              <a:gd name="connsiteX4" fmla="*/ 6289268 w 7754816"/>
              <a:gd name="connsiteY4" fmla="*/ 27549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677358" y="1776011"/>
                  <a:pt x="1314558" y="2225710"/>
                </a:cubicBezTo>
                <a:cubicBezTo>
                  <a:pt x="1951758" y="2675409"/>
                  <a:pt x="3073523" y="2701682"/>
                  <a:pt x="3823199" y="2698193"/>
                </a:cubicBezTo>
                <a:cubicBezTo>
                  <a:pt x="4572875" y="2694704"/>
                  <a:pt x="5321243" y="3501607"/>
                  <a:pt x="5732254" y="3511062"/>
                </a:cubicBezTo>
                <a:cubicBezTo>
                  <a:pt x="6143265" y="3520517"/>
                  <a:pt x="6133882" y="2941515"/>
                  <a:pt x="6289268" y="2754923"/>
                </a:cubicBezTo>
                <a:cubicBezTo>
                  <a:pt x="6444654" y="2568331"/>
                  <a:pt x="6452551" y="2185377"/>
                  <a:pt x="6664570" y="2391508"/>
                </a:cubicBezTo>
                <a:cubicBezTo>
                  <a:pt x="6876589" y="25976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12" name="橢圓 8">
            <a:extLst>
              <a:ext uri="{FF2B5EF4-FFF2-40B4-BE49-F238E27FC236}">
                <a16:creationId xmlns:a16="http://schemas.microsoft.com/office/drawing/2014/main" id="{DE5A7296-AA80-0707-7916-2506FDF8625A}"/>
              </a:ext>
            </a:extLst>
          </p:cNvPr>
          <p:cNvSpPr/>
          <p:nvPr/>
        </p:nvSpPr>
        <p:spPr>
          <a:xfrm>
            <a:off x="5825311" y="4193918"/>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cxnSp>
        <p:nvCxnSpPr>
          <p:cNvPr id="13" name="直線單箭頭接點 4">
            <a:extLst>
              <a:ext uri="{FF2B5EF4-FFF2-40B4-BE49-F238E27FC236}">
                <a16:creationId xmlns:a16="http://schemas.microsoft.com/office/drawing/2014/main" id="{21545D5F-C89E-9978-C19F-3EE010C6D2C2}"/>
              </a:ext>
            </a:extLst>
          </p:cNvPr>
          <p:cNvCxnSpPr/>
          <p:nvPr/>
        </p:nvCxnSpPr>
        <p:spPr>
          <a:xfrm>
            <a:off x="2459166" y="5943202"/>
            <a:ext cx="74364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89F7A9DC-77E5-214B-F8CF-33A1EE257300}"/>
              </a:ext>
            </a:extLst>
          </p:cNvPr>
          <p:cNvCxnSpPr/>
          <p:nvPr/>
        </p:nvCxnSpPr>
        <p:spPr>
          <a:xfrm flipV="1">
            <a:off x="2828194" y="2278224"/>
            <a:ext cx="0" cy="38495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字方塊 9">
                <a:extLst>
                  <a:ext uri="{FF2B5EF4-FFF2-40B4-BE49-F238E27FC236}">
                    <a16:creationId xmlns:a16="http://schemas.microsoft.com/office/drawing/2014/main" id="{D459C25F-4553-117E-5A3C-F09849B95972}"/>
                  </a:ext>
                </a:extLst>
              </p:cNvPr>
              <p:cNvSpPr txBox="1"/>
              <p:nvPr/>
            </p:nvSpPr>
            <p:spPr>
              <a:xfrm>
                <a:off x="2819732" y="2098419"/>
                <a:ext cx="1378833" cy="418256"/>
              </a:xfrm>
              <a:prstGeom prst="rect">
                <a:avLst/>
              </a:prstGeom>
              <a:noFill/>
            </p:spPr>
            <p:txBody>
              <a:bodyPr wrap="square" rtlCol="0">
                <a:spAutoFit/>
              </a:bodyPr>
              <a:lstStyle/>
              <a:p>
                <a:pPr algn="ctr"/>
                <a:r>
                  <a:rPr lang="en-US" altLang="zh-TW" sz="2118" dirty="0"/>
                  <a:t>cost</a:t>
                </a:r>
                <a:r>
                  <a:rPr lang="en-US" altLang="zh-TW" sz="2118" dirty="0">
                    <a:ea typeface="Cambria Math" panose="02040503050406030204" pitchFamily="18" charset="0"/>
                  </a:rPr>
                  <a:t> </a:t>
                </a:r>
                <a14:m>
                  <m:oMath xmlns:m="http://schemas.openxmlformats.org/officeDocument/2006/math">
                    <m:r>
                      <a:rPr lang="en-US" altLang="zh-TW" sz="2118" i="1">
                        <a:latin typeface="Cambria Math" panose="02040503050406030204" pitchFamily="18" charset="0"/>
                        <a:ea typeface="Cambria Math" panose="02040503050406030204" pitchFamily="18" charset="0"/>
                      </a:rPr>
                      <m:t>ℒ</m:t>
                    </m:r>
                    <m:d>
                      <m:dPr>
                        <m:ctrlPr>
                          <a:rPr lang="en-US" altLang="zh-TW" sz="2118" i="1">
                            <a:latin typeface="Cambria Math" panose="02040503050406030204" pitchFamily="18" charset="0"/>
                          </a:rPr>
                        </m:ctrlPr>
                      </m:dPr>
                      <m:e>
                        <m:r>
                          <a:rPr lang="zh-TW" altLang="en-US" sz="2118" i="1">
                            <a:latin typeface="Cambria Math" panose="02040503050406030204" pitchFamily="18" charset="0"/>
                          </a:rPr>
                          <m:t>𝜃</m:t>
                        </m:r>
                      </m:e>
                    </m:d>
                  </m:oMath>
                </a14:m>
                <a:endParaRPr lang="zh-TW" altLang="en-US" sz="2118" dirty="0"/>
              </a:p>
            </p:txBody>
          </p:sp>
        </mc:Choice>
        <mc:Fallback xmlns="">
          <p:sp>
            <p:nvSpPr>
              <p:cNvPr id="15" name="文字方塊 9">
                <a:extLst>
                  <a:ext uri="{FF2B5EF4-FFF2-40B4-BE49-F238E27FC236}">
                    <a16:creationId xmlns:a16="http://schemas.microsoft.com/office/drawing/2014/main" id="{D459C25F-4553-117E-5A3C-F09849B95972}"/>
                  </a:ext>
                </a:extLst>
              </p:cNvPr>
              <p:cNvSpPr txBox="1">
                <a:spLocks noRot="1" noChangeAspect="1" noMove="1" noResize="1" noEditPoints="1" noAdjustHandles="1" noChangeArrowheads="1" noChangeShapeType="1" noTextEdit="1"/>
              </p:cNvSpPr>
              <p:nvPr/>
            </p:nvSpPr>
            <p:spPr>
              <a:xfrm>
                <a:off x="2819732" y="2098419"/>
                <a:ext cx="1378833" cy="418256"/>
              </a:xfrm>
              <a:prstGeom prst="rect">
                <a:avLst/>
              </a:prstGeom>
              <a:blipFill>
                <a:blip r:embed="rId2"/>
                <a:stretch>
                  <a:fillRect l="-442" t="-8696" b="-27536"/>
                </a:stretch>
              </a:blipFill>
            </p:spPr>
            <p:txBody>
              <a:bodyPr/>
              <a:lstStyle/>
              <a:p>
                <a:r>
                  <a:rPr lang="en-US">
                    <a:noFill/>
                  </a:rPr>
                  <a:t> </a:t>
                </a:r>
              </a:p>
            </p:txBody>
          </p:sp>
        </mc:Fallback>
      </mc:AlternateContent>
      <p:sp>
        <p:nvSpPr>
          <p:cNvPr id="16" name="文字方塊 10">
            <a:extLst>
              <a:ext uri="{FF2B5EF4-FFF2-40B4-BE49-F238E27FC236}">
                <a16:creationId xmlns:a16="http://schemas.microsoft.com/office/drawing/2014/main" id="{17769A55-4439-2FB6-7A5A-074B732CB3D1}"/>
              </a:ext>
            </a:extLst>
          </p:cNvPr>
          <p:cNvSpPr txBox="1"/>
          <p:nvPr/>
        </p:nvSpPr>
        <p:spPr>
          <a:xfrm>
            <a:off x="3895400" y="2670190"/>
            <a:ext cx="2820394" cy="418256"/>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118" dirty="0"/>
              <a:t>Very slow at the plateau</a:t>
            </a:r>
            <a:endParaRPr lang="zh-TW" altLang="en-US" sz="2118" dirty="0"/>
          </a:p>
        </p:txBody>
      </p:sp>
      <p:sp>
        <p:nvSpPr>
          <p:cNvPr id="17" name="文字方塊 21">
            <a:extLst>
              <a:ext uri="{FF2B5EF4-FFF2-40B4-BE49-F238E27FC236}">
                <a16:creationId xmlns:a16="http://schemas.microsoft.com/office/drawing/2014/main" id="{8EF0EC89-0E02-6A90-7519-27D404596DB2}"/>
              </a:ext>
            </a:extLst>
          </p:cNvPr>
          <p:cNvSpPr txBox="1"/>
          <p:nvPr/>
        </p:nvSpPr>
        <p:spPr>
          <a:xfrm>
            <a:off x="6532500" y="3830484"/>
            <a:ext cx="2943676" cy="41825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118" dirty="0"/>
              <a:t>Stuck at a local minimum</a:t>
            </a:r>
            <a:endParaRPr lang="zh-TW" altLang="en-US" sz="2118" dirty="0"/>
          </a:p>
        </p:txBody>
      </p:sp>
      <p:sp>
        <p:nvSpPr>
          <p:cNvPr id="18" name="橢圓 20">
            <a:extLst>
              <a:ext uri="{FF2B5EF4-FFF2-40B4-BE49-F238E27FC236}">
                <a16:creationId xmlns:a16="http://schemas.microsoft.com/office/drawing/2014/main" id="{B83A238C-112A-A520-4CCA-A255C4796AB9}"/>
              </a:ext>
            </a:extLst>
          </p:cNvPr>
          <p:cNvSpPr/>
          <p:nvPr/>
        </p:nvSpPr>
        <p:spPr>
          <a:xfrm>
            <a:off x="2987074" y="3025200"/>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mc:AlternateContent xmlns:mc="http://schemas.openxmlformats.org/markup-compatibility/2006" xmlns:a14="http://schemas.microsoft.com/office/drawing/2010/main">
        <mc:Choice Requires="a14">
          <p:sp>
            <p:nvSpPr>
              <p:cNvPr id="19" name="文字方塊 27">
                <a:extLst>
                  <a:ext uri="{FF2B5EF4-FFF2-40B4-BE49-F238E27FC236}">
                    <a16:creationId xmlns:a16="http://schemas.microsoft.com/office/drawing/2014/main" id="{6D6493B3-ECAB-3ECA-1D2E-04F768D4D98E}"/>
                  </a:ext>
                </a:extLst>
              </p:cNvPr>
              <p:cNvSpPr txBox="1"/>
              <p:nvPr/>
            </p:nvSpPr>
            <p:spPr>
              <a:xfrm>
                <a:off x="7996849" y="5443001"/>
                <a:ext cx="1479327" cy="4110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118" i="1">
                          <a:latin typeface="Cambria Math" panose="02040503050406030204" pitchFamily="18" charset="0"/>
                        </a:rPr>
                        <m:t>𝛻</m:t>
                      </m:r>
                      <m:r>
                        <a:rPr lang="en-US" altLang="zh-TW" sz="2118" i="1">
                          <a:latin typeface="Cambria Math" panose="02040503050406030204" pitchFamily="18" charset="0"/>
                          <a:ea typeface="Cambria Math" panose="02040503050406030204" pitchFamily="18" charset="0"/>
                        </a:rPr>
                        <m:t>ℒ</m:t>
                      </m:r>
                      <m:d>
                        <m:dPr>
                          <m:ctrlPr>
                            <a:rPr lang="en-US" altLang="zh-TW" sz="2118" i="1">
                              <a:latin typeface="Cambria Math" panose="02040503050406030204" pitchFamily="18" charset="0"/>
                            </a:rPr>
                          </m:ctrlPr>
                        </m:dPr>
                        <m:e>
                          <m:r>
                            <a:rPr lang="zh-TW" altLang="en-US" sz="2118" i="1">
                              <a:latin typeface="Cambria Math" panose="02040503050406030204" pitchFamily="18" charset="0"/>
                            </a:rPr>
                            <m:t>𝜃</m:t>
                          </m:r>
                        </m:e>
                      </m:d>
                      <m:r>
                        <a:rPr lang="en-US" altLang="zh-TW" sz="2118" i="1">
                          <a:latin typeface="Cambria Math" panose="02040503050406030204" pitchFamily="18" charset="0"/>
                          <a:ea typeface="Cambria Math" panose="02040503050406030204" pitchFamily="18" charset="0"/>
                        </a:rPr>
                        <m:t>=</m:t>
                      </m:r>
                      <m:r>
                        <a:rPr lang="en-US" altLang="zh-TW" sz="2118" i="1">
                          <a:latin typeface="Cambria Math" panose="02040503050406030204" pitchFamily="18" charset="0"/>
                          <a:ea typeface="Cambria Math" panose="02040503050406030204" pitchFamily="18" charset="0"/>
                        </a:rPr>
                        <m:t>0</m:t>
                      </m:r>
                    </m:oMath>
                  </m:oMathPara>
                </a14:m>
                <a:endParaRPr lang="zh-TW" altLang="en-US" sz="2118" baseline="-25000" dirty="0"/>
              </a:p>
            </p:txBody>
          </p:sp>
        </mc:Choice>
        <mc:Fallback xmlns="">
          <p:sp>
            <p:nvSpPr>
              <p:cNvPr id="19" name="文字方塊 27">
                <a:extLst>
                  <a:ext uri="{FF2B5EF4-FFF2-40B4-BE49-F238E27FC236}">
                    <a16:creationId xmlns:a16="http://schemas.microsoft.com/office/drawing/2014/main" id="{6D6493B3-ECAB-3ECA-1D2E-04F768D4D98E}"/>
                  </a:ext>
                </a:extLst>
              </p:cNvPr>
              <p:cNvSpPr txBox="1">
                <a:spLocks noRot="1" noChangeAspect="1" noMove="1" noResize="1" noEditPoints="1" noAdjustHandles="1" noChangeArrowheads="1" noChangeShapeType="1" noTextEdit="1"/>
              </p:cNvSpPr>
              <p:nvPr/>
            </p:nvSpPr>
            <p:spPr>
              <a:xfrm>
                <a:off x="7996849" y="5443001"/>
                <a:ext cx="1479327" cy="411075"/>
              </a:xfrm>
              <a:prstGeom prst="rect">
                <a:avLst/>
              </a:prstGeom>
              <a:blipFill>
                <a:blip r:embed="rId3"/>
                <a:stretch>
                  <a:fillRect/>
                </a:stretch>
              </a:blipFill>
            </p:spPr>
            <p:txBody>
              <a:bodyPr/>
              <a:lstStyle/>
              <a:p>
                <a:r>
                  <a:rPr lang="en-US">
                    <a:noFill/>
                  </a:rPr>
                  <a:t> </a:t>
                </a:r>
              </a:p>
            </p:txBody>
          </p:sp>
        </mc:Fallback>
      </mc:AlternateContent>
      <p:sp>
        <p:nvSpPr>
          <p:cNvPr id="20" name="橢圓 29">
            <a:extLst>
              <a:ext uri="{FF2B5EF4-FFF2-40B4-BE49-F238E27FC236}">
                <a16:creationId xmlns:a16="http://schemas.microsoft.com/office/drawing/2014/main" id="{D9137B28-5F53-7C53-9473-228DA20F0F99}"/>
              </a:ext>
            </a:extLst>
          </p:cNvPr>
          <p:cNvSpPr/>
          <p:nvPr/>
        </p:nvSpPr>
        <p:spPr>
          <a:xfrm>
            <a:off x="4294544" y="4083450"/>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1" name="文字方塊 32">
            <a:extLst>
              <a:ext uri="{FF2B5EF4-FFF2-40B4-BE49-F238E27FC236}">
                <a16:creationId xmlns:a16="http://schemas.microsoft.com/office/drawing/2014/main" id="{BC99AD49-FC8D-CF08-5EC7-84D90AB4C75F}"/>
              </a:ext>
            </a:extLst>
          </p:cNvPr>
          <p:cNvSpPr txBox="1"/>
          <p:nvPr/>
        </p:nvSpPr>
        <p:spPr>
          <a:xfrm>
            <a:off x="5524172" y="3211390"/>
            <a:ext cx="2820394" cy="41825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118" dirty="0"/>
              <a:t>Stuck at a saddle point</a:t>
            </a:r>
            <a:endParaRPr lang="zh-TW" altLang="en-US" sz="2118" dirty="0"/>
          </a:p>
        </p:txBody>
      </p:sp>
      <p:cxnSp>
        <p:nvCxnSpPr>
          <p:cNvPr id="22" name="直線單箭頭接點 33">
            <a:extLst>
              <a:ext uri="{FF2B5EF4-FFF2-40B4-BE49-F238E27FC236}">
                <a16:creationId xmlns:a16="http://schemas.microsoft.com/office/drawing/2014/main" id="{2EB971CB-A6C9-EDB8-6CB2-620C6E3948F8}"/>
              </a:ext>
            </a:extLst>
          </p:cNvPr>
          <p:cNvCxnSpPr>
            <a:cxnSpLocks/>
            <a:stCxn id="6" idx="0"/>
          </p:cNvCxnSpPr>
          <p:nvPr/>
        </p:nvCxnSpPr>
        <p:spPr>
          <a:xfrm flipV="1">
            <a:off x="7799364" y="4237835"/>
            <a:ext cx="12806" cy="65948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35">
            <a:extLst>
              <a:ext uri="{FF2B5EF4-FFF2-40B4-BE49-F238E27FC236}">
                <a16:creationId xmlns:a16="http://schemas.microsoft.com/office/drawing/2014/main" id="{EE4BDD06-E156-C91F-EE29-522C6179D97F}"/>
              </a:ext>
            </a:extLst>
          </p:cNvPr>
          <p:cNvCxnSpPr>
            <a:cxnSpLocks/>
            <a:stCxn id="12" idx="0"/>
          </p:cNvCxnSpPr>
          <p:nvPr/>
        </p:nvCxnSpPr>
        <p:spPr>
          <a:xfrm flipH="1" flipV="1">
            <a:off x="6104595" y="3618742"/>
            <a:ext cx="1" cy="575177"/>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36">
            <a:extLst>
              <a:ext uri="{FF2B5EF4-FFF2-40B4-BE49-F238E27FC236}">
                <a16:creationId xmlns:a16="http://schemas.microsoft.com/office/drawing/2014/main" id="{D932E22E-DC74-1D4D-9B82-9AF0BD8EEB4F}"/>
              </a:ext>
            </a:extLst>
          </p:cNvPr>
          <p:cNvCxnSpPr>
            <a:cxnSpLocks/>
            <a:stCxn id="20" idx="0"/>
          </p:cNvCxnSpPr>
          <p:nvPr/>
        </p:nvCxnSpPr>
        <p:spPr>
          <a:xfrm flipV="1">
            <a:off x="4573829" y="3077541"/>
            <a:ext cx="20845" cy="1005909"/>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5">
                <a:extLst>
                  <a:ext uri="{FF2B5EF4-FFF2-40B4-BE49-F238E27FC236}">
                    <a16:creationId xmlns:a16="http://schemas.microsoft.com/office/drawing/2014/main" id="{7AED3D4E-11CE-77DD-A36A-FB65D175C2AB}"/>
                  </a:ext>
                </a:extLst>
              </p:cNvPr>
              <p:cNvSpPr txBox="1"/>
              <p:nvPr/>
            </p:nvSpPr>
            <p:spPr>
              <a:xfrm>
                <a:off x="5441113" y="5108702"/>
                <a:ext cx="1396616" cy="72981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118" i="1">
                          <a:latin typeface="Cambria Math" panose="02040503050406030204" pitchFamily="18" charset="0"/>
                        </a:rPr>
                        <m:t>𝛻</m:t>
                      </m:r>
                      <m:r>
                        <a:rPr lang="en-US" altLang="zh-TW" sz="2118" i="1">
                          <a:latin typeface="Cambria Math" panose="02040503050406030204" pitchFamily="18" charset="0"/>
                          <a:ea typeface="Cambria Math" panose="02040503050406030204" pitchFamily="18" charset="0"/>
                        </a:rPr>
                        <m:t>ℒ</m:t>
                      </m:r>
                      <m:d>
                        <m:dPr>
                          <m:ctrlPr>
                            <a:rPr lang="en-US" altLang="zh-TW" sz="2118" i="1">
                              <a:latin typeface="Cambria Math" panose="02040503050406030204" pitchFamily="18" charset="0"/>
                            </a:rPr>
                          </m:ctrlPr>
                        </m:dPr>
                        <m:e>
                          <m:r>
                            <a:rPr lang="zh-TW" altLang="en-US" sz="2118" i="1">
                              <a:latin typeface="Cambria Math" panose="02040503050406030204" pitchFamily="18" charset="0"/>
                            </a:rPr>
                            <m:t>𝜃</m:t>
                          </m:r>
                        </m:e>
                      </m:d>
                      <m:r>
                        <a:rPr lang="en-US" altLang="zh-TW" sz="2118" i="1">
                          <a:latin typeface="Cambria Math" panose="02040503050406030204" pitchFamily="18" charset="0"/>
                          <a:ea typeface="Cambria Math" panose="02040503050406030204" pitchFamily="18" charset="0"/>
                        </a:rPr>
                        <m:t>=</m:t>
                      </m:r>
                      <m:r>
                        <a:rPr lang="en-US" altLang="zh-TW" sz="2118" i="1">
                          <a:latin typeface="Cambria Math" panose="02040503050406030204" pitchFamily="18" charset="0"/>
                          <a:ea typeface="Cambria Math" panose="02040503050406030204" pitchFamily="18" charset="0"/>
                        </a:rPr>
                        <m:t>0</m:t>
                      </m:r>
                    </m:oMath>
                  </m:oMathPara>
                </a14:m>
                <a:endParaRPr lang="zh-TW" altLang="en-US" sz="2118" baseline="-25000" dirty="0"/>
              </a:p>
            </p:txBody>
          </p:sp>
        </mc:Choice>
        <mc:Fallback xmlns="">
          <p:sp>
            <p:nvSpPr>
              <p:cNvPr id="25" name="文字方塊 25">
                <a:extLst>
                  <a:ext uri="{FF2B5EF4-FFF2-40B4-BE49-F238E27FC236}">
                    <a16:creationId xmlns:a16="http://schemas.microsoft.com/office/drawing/2014/main" id="{7AED3D4E-11CE-77DD-A36A-FB65D175C2AB}"/>
                  </a:ext>
                </a:extLst>
              </p:cNvPr>
              <p:cNvSpPr txBox="1">
                <a:spLocks noRot="1" noChangeAspect="1" noMove="1" noResize="1" noEditPoints="1" noAdjustHandles="1" noChangeArrowheads="1" noChangeShapeType="1" noTextEdit="1"/>
              </p:cNvSpPr>
              <p:nvPr/>
            </p:nvSpPr>
            <p:spPr>
              <a:xfrm>
                <a:off x="5441113" y="5108702"/>
                <a:ext cx="1396616" cy="7298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文字方塊 28">
                <a:extLst>
                  <a:ext uri="{FF2B5EF4-FFF2-40B4-BE49-F238E27FC236}">
                    <a16:creationId xmlns:a16="http://schemas.microsoft.com/office/drawing/2014/main" id="{E5A5446C-020E-ADCB-9CD8-F3FB9C5F928F}"/>
                  </a:ext>
                </a:extLst>
              </p:cNvPr>
              <p:cNvSpPr txBox="1"/>
              <p:nvPr/>
            </p:nvSpPr>
            <p:spPr>
              <a:xfrm>
                <a:off x="3730810" y="5121977"/>
                <a:ext cx="1480706" cy="4110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zh-TW" altLang="en-US" sz="2118" i="1">
                          <a:latin typeface="Cambria Math" panose="02040503050406030204" pitchFamily="18" charset="0"/>
                        </a:rPr>
                        <m:t>𝛻</m:t>
                      </m:r>
                      <m:r>
                        <a:rPr lang="en-US" altLang="zh-TW" sz="2118" i="1">
                          <a:latin typeface="Cambria Math" panose="02040503050406030204" pitchFamily="18" charset="0"/>
                          <a:ea typeface="Cambria Math" panose="02040503050406030204" pitchFamily="18" charset="0"/>
                        </a:rPr>
                        <m:t>ℒ</m:t>
                      </m:r>
                      <m:d>
                        <m:dPr>
                          <m:ctrlPr>
                            <a:rPr lang="en-US" altLang="zh-TW" sz="2118" i="1">
                              <a:latin typeface="Cambria Math" panose="02040503050406030204" pitchFamily="18" charset="0"/>
                            </a:rPr>
                          </m:ctrlPr>
                        </m:dPr>
                        <m:e>
                          <m:r>
                            <a:rPr lang="zh-TW" altLang="en-US" sz="2118" i="1">
                              <a:latin typeface="Cambria Math" panose="02040503050406030204" pitchFamily="18" charset="0"/>
                            </a:rPr>
                            <m:t>𝜃</m:t>
                          </m:r>
                        </m:e>
                      </m:d>
                      <m:r>
                        <a:rPr lang="en-US" altLang="zh-TW" sz="2118" i="1">
                          <a:latin typeface="Cambria Math" panose="02040503050406030204" pitchFamily="18" charset="0"/>
                          <a:ea typeface="Cambria Math" panose="02040503050406030204" pitchFamily="18" charset="0"/>
                        </a:rPr>
                        <m:t>≈</m:t>
                      </m:r>
                      <m:r>
                        <a:rPr lang="en-US" altLang="zh-TW" sz="2118" i="1">
                          <a:latin typeface="Cambria Math" panose="02040503050406030204" pitchFamily="18" charset="0"/>
                          <a:ea typeface="Cambria Math" panose="02040503050406030204" pitchFamily="18" charset="0"/>
                        </a:rPr>
                        <m:t>0</m:t>
                      </m:r>
                    </m:oMath>
                  </m:oMathPara>
                </a14:m>
                <a:endParaRPr lang="zh-TW" altLang="en-US" sz="2118" baseline="-25000" dirty="0"/>
              </a:p>
            </p:txBody>
          </p:sp>
        </mc:Choice>
        <mc:Fallback xmlns="">
          <p:sp>
            <p:nvSpPr>
              <p:cNvPr id="26" name="文字方塊 28">
                <a:extLst>
                  <a:ext uri="{FF2B5EF4-FFF2-40B4-BE49-F238E27FC236}">
                    <a16:creationId xmlns:a16="http://schemas.microsoft.com/office/drawing/2014/main" id="{E5A5446C-020E-ADCB-9CD8-F3FB9C5F928F}"/>
                  </a:ext>
                </a:extLst>
              </p:cNvPr>
              <p:cNvSpPr txBox="1">
                <a:spLocks noRot="1" noChangeAspect="1" noMove="1" noResize="1" noEditPoints="1" noAdjustHandles="1" noChangeArrowheads="1" noChangeShapeType="1" noTextEdit="1"/>
              </p:cNvSpPr>
              <p:nvPr/>
            </p:nvSpPr>
            <p:spPr>
              <a:xfrm>
                <a:off x="3730810" y="5121977"/>
                <a:ext cx="1480706" cy="411075"/>
              </a:xfrm>
              <a:prstGeom prst="rect">
                <a:avLst/>
              </a:prstGeom>
              <a:blipFill>
                <a:blip r:embed="rId5"/>
                <a:stretch>
                  <a:fillRect/>
                </a:stretch>
              </a:blipFill>
            </p:spPr>
            <p:txBody>
              <a:bodyPr/>
              <a:lstStyle/>
              <a:p>
                <a:r>
                  <a:rPr lang="en-US">
                    <a:noFill/>
                  </a:rPr>
                  <a:t> </a:t>
                </a:r>
              </a:p>
            </p:txBody>
          </p:sp>
        </mc:Fallback>
      </mc:AlternateContent>
      <p:sp>
        <p:nvSpPr>
          <p:cNvPr id="27" name="橢圓 34">
            <a:extLst>
              <a:ext uri="{FF2B5EF4-FFF2-40B4-BE49-F238E27FC236}">
                <a16:creationId xmlns:a16="http://schemas.microsoft.com/office/drawing/2014/main" id="{D9B5AA87-1F77-8B57-E0CC-D2EB815F0E58}"/>
              </a:ext>
            </a:extLst>
          </p:cNvPr>
          <p:cNvSpPr/>
          <p:nvPr/>
        </p:nvSpPr>
        <p:spPr>
          <a:xfrm>
            <a:off x="3150079" y="5847856"/>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8" name="橢圓 37">
            <a:extLst>
              <a:ext uri="{FF2B5EF4-FFF2-40B4-BE49-F238E27FC236}">
                <a16:creationId xmlns:a16="http://schemas.microsoft.com/office/drawing/2014/main" id="{AFD520F4-1291-BAC7-7647-9C8773884E45}"/>
              </a:ext>
            </a:extLst>
          </p:cNvPr>
          <p:cNvSpPr/>
          <p:nvPr/>
        </p:nvSpPr>
        <p:spPr>
          <a:xfrm>
            <a:off x="4484133" y="5842828"/>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9" name="橢圓 38">
            <a:extLst>
              <a:ext uri="{FF2B5EF4-FFF2-40B4-BE49-F238E27FC236}">
                <a16:creationId xmlns:a16="http://schemas.microsoft.com/office/drawing/2014/main" id="{55AF86EB-78A7-A90F-A466-9368247B9056}"/>
              </a:ext>
            </a:extLst>
          </p:cNvPr>
          <p:cNvSpPr/>
          <p:nvPr/>
        </p:nvSpPr>
        <p:spPr>
          <a:xfrm>
            <a:off x="6009250" y="5821256"/>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30" name="橢圓 39">
            <a:extLst>
              <a:ext uri="{FF2B5EF4-FFF2-40B4-BE49-F238E27FC236}">
                <a16:creationId xmlns:a16="http://schemas.microsoft.com/office/drawing/2014/main" id="{D8F9BD6D-5BBD-35ED-15B6-74E0CC6E6DAD}"/>
              </a:ext>
            </a:extLst>
          </p:cNvPr>
          <p:cNvSpPr/>
          <p:nvPr/>
        </p:nvSpPr>
        <p:spPr>
          <a:xfrm>
            <a:off x="7722114" y="5828488"/>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mc:AlternateContent xmlns:mc="http://schemas.openxmlformats.org/markup-compatibility/2006" xmlns:a14="http://schemas.microsoft.com/office/drawing/2010/main">
        <mc:Choice Requires="a14">
          <p:sp>
            <p:nvSpPr>
              <p:cNvPr id="31" name="文字方塊 9">
                <a:extLst>
                  <a:ext uri="{FF2B5EF4-FFF2-40B4-BE49-F238E27FC236}">
                    <a16:creationId xmlns:a16="http://schemas.microsoft.com/office/drawing/2014/main" id="{9F78A4EC-E317-DAF7-1766-16AC2122DBAA}"/>
                  </a:ext>
                </a:extLst>
              </p:cNvPr>
              <p:cNvSpPr txBox="1"/>
              <p:nvPr/>
            </p:nvSpPr>
            <p:spPr>
              <a:xfrm>
                <a:off x="9716901" y="5893297"/>
                <a:ext cx="647703" cy="41825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TW" altLang="en-US" sz="2118" i="1">
                          <a:latin typeface="Cambria Math" panose="02040503050406030204" pitchFamily="18" charset="0"/>
                        </a:rPr>
                        <m:t>𝜃</m:t>
                      </m:r>
                    </m:oMath>
                  </m:oMathPara>
                </a14:m>
                <a:endParaRPr lang="zh-TW" altLang="en-US" sz="2118" dirty="0"/>
              </a:p>
            </p:txBody>
          </p:sp>
        </mc:Choice>
        <mc:Fallback xmlns="">
          <p:sp>
            <p:nvSpPr>
              <p:cNvPr id="31" name="文字方塊 9">
                <a:extLst>
                  <a:ext uri="{FF2B5EF4-FFF2-40B4-BE49-F238E27FC236}">
                    <a16:creationId xmlns:a16="http://schemas.microsoft.com/office/drawing/2014/main" id="{9F78A4EC-E317-DAF7-1766-16AC2122DBAA}"/>
                  </a:ext>
                </a:extLst>
              </p:cNvPr>
              <p:cNvSpPr txBox="1">
                <a:spLocks noRot="1" noChangeAspect="1" noMove="1" noResize="1" noEditPoints="1" noAdjustHandles="1" noChangeArrowheads="1" noChangeShapeType="1" noTextEdit="1"/>
              </p:cNvSpPr>
              <p:nvPr/>
            </p:nvSpPr>
            <p:spPr>
              <a:xfrm>
                <a:off x="9716901" y="5893297"/>
                <a:ext cx="647703" cy="41825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470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DD883-40A9-A50C-208A-BB2E223E1054}"/>
              </a:ext>
            </a:extLst>
          </p:cNvPr>
          <p:cNvSpPr>
            <a:spLocks noGrp="1"/>
          </p:cNvSpPr>
          <p:nvPr>
            <p:ph type="title"/>
          </p:nvPr>
        </p:nvSpPr>
        <p:spPr/>
        <p:txBody>
          <a:bodyPr/>
          <a:lstStyle/>
          <a:p>
            <a:r>
              <a:rPr lang="en-US" dirty="0"/>
              <a:t>Gradient Descent with Momentum</a:t>
            </a:r>
          </a:p>
        </p:txBody>
      </p:sp>
      <p:sp>
        <p:nvSpPr>
          <p:cNvPr id="3" name="Content Placeholder 2">
            <a:extLst>
              <a:ext uri="{FF2B5EF4-FFF2-40B4-BE49-F238E27FC236}">
                <a16:creationId xmlns:a16="http://schemas.microsoft.com/office/drawing/2014/main" id="{357085DC-BBCB-9D33-6EA2-439DDA44CBDB}"/>
              </a:ext>
            </a:extLst>
          </p:cNvPr>
          <p:cNvSpPr>
            <a:spLocks noGrp="1"/>
          </p:cNvSpPr>
          <p:nvPr>
            <p:ph idx="1"/>
          </p:nvPr>
        </p:nvSpPr>
        <p:spPr/>
        <p:txBody>
          <a:bodyPr>
            <a:normAutofit/>
          </a:bodyPr>
          <a:lstStyle/>
          <a:p>
            <a:r>
              <a:rPr lang="en-US" sz="2400" b="1" i="1" dirty="0">
                <a:solidFill>
                  <a:srgbClr val="0070C0"/>
                </a:solidFill>
              </a:rPr>
              <a:t>Gradient descent with momentum </a:t>
            </a:r>
            <a:r>
              <a:rPr lang="en-US" sz="2400" dirty="0"/>
              <a:t>uses the momentum of the gradient for parameter optimization</a:t>
            </a:r>
          </a:p>
        </p:txBody>
      </p:sp>
      <p:sp>
        <p:nvSpPr>
          <p:cNvPr id="4" name="Slide Number Placeholder 3">
            <a:extLst>
              <a:ext uri="{FF2B5EF4-FFF2-40B4-BE49-F238E27FC236}">
                <a16:creationId xmlns:a16="http://schemas.microsoft.com/office/drawing/2014/main" id="{CA83F864-D041-19DF-1696-0A0DF996D33D}"/>
              </a:ext>
            </a:extLst>
          </p:cNvPr>
          <p:cNvSpPr>
            <a:spLocks noGrp="1"/>
          </p:cNvSpPr>
          <p:nvPr>
            <p:ph type="sldNum" sz="quarter" idx="12"/>
          </p:nvPr>
        </p:nvSpPr>
        <p:spPr/>
        <p:txBody>
          <a:bodyPr/>
          <a:lstStyle/>
          <a:p>
            <a:fld id="{CC00085F-3842-4C53-8AAA-D142E66B851B}" type="slidenum">
              <a:rPr lang="en-US" smtClean="0"/>
              <a:t>22</a:t>
            </a:fld>
            <a:endParaRPr lang="en-US" dirty="0"/>
          </a:p>
        </p:txBody>
      </p:sp>
      <p:cxnSp>
        <p:nvCxnSpPr>
          <p:cNvPr id="5" name="直線接點 51">
            <a:extLst>
              <a:ext uri="{FF2B5EF4-FFF2-40B4-BE49-F238E27FC236}">
                <a16:creationId xmlns:a16="http://schemas.microsoft.com/office/drawing/2014/main" id="{A7D14008-BB89-E2F5-3848-FC643135F835}"/>
              </a:ext>
            </a:extLst>
          </p:cNvPr>
          <p:cNvCxnSpPr/>
          <p:nvPr/>
        </p:nvCxnSpPr>
        <p:spPr>
          <a:xfrm>
            <a:off x="8500196" y="4433709"/>
            <a:ext cx="0" cy="116507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線接點 58">
            <a:extLst>
              <a:ext uri="{FF2B5EF4-FFF2-40B4-BE49-F238E27FC236}">
                <a16:creationId xmlns:a16="http://schemas.microsoft.com/office/drawing/2014/main" id="{76148BEC-41F0-995A-ECE3-3B5FC64DD98E}"/>
              </a:ext>
            </a:extLst>
          </p:cNvPr>
          <p:cNvCxnSpPr/>
          <p:nvPr/>
        </p:nvCxnSpPr>
        <p:spPr>
          <a:xfrm>
            <a:off x="5061124" y="4433709"/>
            <a:ext cx="0" cy="1175614"/>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 name="直線接點 40">
            <a:extLst>
              <a:ext uri="{FF2B5EF4-FFF2-40B4-BE49-F238E27FC236}">
                <a16:creationId xmlns:a16="http://schemas.microsoft.com/office/drawing/2014/main" id="{6F0454F6-D070-8D0D-F463-F1DD48342D15}"/>
              </a:ext>
            </a:extLst>
          </p:cNvPr>
          <p:cNvCxnSpPr/>
          <p:nvPr/>
        </p:nvCxnSpPr>
        <p:spPr>
          <a:xfrm>
            <a:off x="6911894" y="5075395"/>
            <a:ext cx="0" cy="53392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手繪多邊形 3">
            <a:extLst>
              <a:ext uri="{FF2B5EF4-FFF2-40B4-BE49-F238E27FC236}">
                <a16:creationId xmlns:a16="http://schemas.microsoft.com/office/drawing/2014/main" id="{629A847A-8EC5-91AB-2D5F-BAE07A52D599}"/>
              </a:ext>
            </a:extLst>
          </p:cNvPr>
          <p:cNvSpPr/>
          <p:nvPr/>
        </p:nvSpPr>
        <p:spPr>
          <a:xfrm>
            <a:off x="3129239" y="2496853"/>
            <a:ext cx="6842485" cy="3713177"/>
          </a:xfrm>
          <a:custGeom>
            <a:avLst/>
            <a:gdLst>
              <a:gd name="connsiteX0" fmla="*/ 0 w 7754816"/>
              <a:gd name="connsiteY0" fmla="*/ 0 h 4208267"/>
              <a:gd name="connsiteX1" fmla="*/ 1019908 w 7754816"/>
              <a:gd name="connsiteY1" fmla="*/ 2356339 h 4208267"/>
              <a:gd name="connsiteX2" fmla="*/ 3499339 w 7754816"/>
              <a:gd name="connsiteY2" fmla="*/ 2760785 h 4208267"/>
              <a:gd name="connsiteX3" fmla="*/ 4783016 w 7754816"/>
              <a:gd name="connsiteY3" fmla="*/ 3130062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499339 w 7754816"/>
              <a:gd name="connsiteY2" fmla="*/ 2760785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245987 w 7754816"/>
              <a:gd name="connsiteY3" fmla="*/ 3072005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 name="connsiteX0" fmla="*/ 0 w 7754816"/>
              <a:gd name="connsiteY0" fmla="*/ 0 h 4208267"/>
              <a:gd name="connsiteX1" fmla="*/ 1019908 w 7754816"/>
              <a:gd name="connsiteY1" fmla="*/ 2356339 h 4208267"/>
              <a:gd name="connsiteX2" fmla="*/ 3296139 w 7754816"/>
              <a:gd name="connsiteY2" fmla="*/ 2804328 h 4208267"/>
              <a:gd name="connsiteX3" fmla="*/ 4304044 w 7754816"/>
              <a:gd name="connsiteY3" fmla="*/ 3202633 h 4208267"/>
              <a:gd name="connsiteX4" fmla="*/ 5820508 w 7754816"/>
              <a:gd name="connsiteY4" fmla="*/ 2602523 h 4208267"/>
              <a:gd name="connsiteX5" fmla="*/ 6664570 w 7754816"/>
              <a:gd name="connsiteY5" fmla="*/ 2391508 h 4208267"/>
              <a:gd name="connsiteX6" fmla="*/ 7561385 w 7754816"/>
              <a:gd name="connsiteY6" fmla="*/ 3991708 h 4208267"/>
              <a:gd name="connsiteX7" fmla="*/ 7754816 w 7754816"/>
              <a:gd name="connsiteY7" fmla="*/ 4149970 h 4208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54816" h="4208267">
                <a:moveTo>
                  <a:pt x="0" y="0"/>
                </a:moveTo>
                <a:cubicBezTo>
                  <a:pt x="218342" y="948104"/>
                  <a:pt x="470552" y="1888951"/>
                  <a:pt x="1019908" y="2356339"/>
                </a:cubicBezTo>
                <a:cubicBezTo>
                  <a:pt x="1569264" y="2823727"/>
                  <a:pt x="2748783" y="2663279"/>
                  <a:pt x="3296139" y="2804328"/>
                </a:cubicBezTo>
                <a:cubicBezTo>
                  <a:pt x="3843495" y="2945377"/>
                  <a:pt x="3781716" y="3192725"/>
                  <a:pt x="4304044" y="3202633"/>
                </a:cubicBezTo>
                <a:cubicBezTo>
                  <a:pt x="4826372" y="3212541"/>
                  <a:pt x="5427087" y="2737711"/>
                  <a:pt x="5820508" y="2602523"/>
                </a:cubicBezTo>
                <a:cubicBezTo>
                  <a:pt x="6213929" y="2467335"/>
                  <a:pt x="6374424" y="2159977"/>
                  <a:pt x="6664570" y="2391508"/>
                </a:cubicBezTo>
                <a:cubicBezTo>
                  <a:pt x="6954716" y="2623039"/>
                  <a:pt x="7379677" y="3698631"/>
                  <a:pt x="7561385" y="3991708"/>
                </a:cubicBezTo>
                <a:cubicBezTo>
                  <a:pt x="7743093" y="4284785"/>
                  <a:pt x="7748954" y="4217377"/>
                  <a:pt x="7754816" y="4149970"/>
                </a:cubicBezTo>
              </a:path>
            </a:pathLst>
          </a:custGeom>
          <a:noFill/>
          <a:ln w="635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cxnSp>
        <p:nvCxnSpPr>
          <p:cNvPr id="9" name="直線單箭頭接點 6">
            <a:extLst>
              <a:ext uri="{FF2B5EF4-FFF2-40B4-BE49-F238E27FC236}">
                <a16:creationId xmlns:a16="http://schemas.microsoft.com/office/drawing/2014/main" id="{57F51DDD-3DFD-9EA3-D80E-8CA04F8529D9}"/>
              </a:ext>
            </a:extLst>
          </p:cNvPr>
          <p:cNvCxnSpPr/>
          <p:nvPr/>
        </p:nvCxnSpPr>
        <p:spPr>
          <a:xfrm>
            <a:off x="2868057" y="5622627"/>
            <a:ext cx="710366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7">
            <a:extLst>
              <a:ext uri="{FF2B5EF4-FFF2-40B4-BE49-F238E27FC236}">
                <a16:creationId xmlns:a16="http://schemas.microsoft.com/office/drawing/2014/main" id="{1333FAF3-BF9F-C8B3-497D-C33062F2741E}"/>
              </a:ext>
            </a:extLst>
          </p:cNvPr>
          <p:cNvCxnSpPr/>
          <p:nvPr/>
        </p:nvCxnSpPr>
        <p:spPr>
          <a:xfrm flipV="1">
            <a:off x="2868056" y="2524645"/>
            <a:ext cx="0" cy="309798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橢圓 14">
            <a:extLst>
              <a:ext uri="{FF2B5EF4-FFF2-40B4-BE49-F238E27FC236}">
                <a16:creationId xmlns:a16="http://schemas.microsoft.com/office/drawing/2014/main" id="{D9772519-A036-F701-D23E-96B6D83224F7}"/>
              </a:ext>
            </a:extLst>
          </p:cNvPr>
          <p:cNvSpPr/>
          <p:nvPr/>
        </p:nvSpPr>
        <p:spPr>
          <a:xfrm>
            <a:off x="6637204" y="4796110"/>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12" name="橢圓 17">
            <a:extLst>
              <a:ext uri="{FF2B5EF4-FFF2-40B4-BE49-F238E27FC236}">
                <a16:creationId xmlns:a16="http://schemas.microsoft.com/office/drawing/2014/main" id="{F60D1C22-02BB-C3ED-A10B-C40B46AF1C1B}"/>
              </a:ext>
            </a:extLst>
          </p:cNvPr>
          <p:cNvSpPr/>
          <p:nvPr/>
        </p:nvSpPr>
        <p:spPr>
          <a:xfrm>
            <a:off x="3221939" y="2524645"/>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13" name="文字方塊 29">
            <a:extLst>
              <a:ext uri="{FF2B5EF4-FFF2-40B4-BE49-F238E27FC236}">
                <a16:creationId xmlns:a16="http://schemas.microsoft.com/office/drawing/2014/main" id="{CF2745A6-3DFE-8746-1315-90B590F7A605}"/>
              </a:ext>
            </a:extLst>
          </p:cNvPr>
          <p:cNvSpPr txBox="1"/>
          <p:nvPr/>
        </p:nvSpPr>
        <p:spPr>
          <a:xfrm>
            <a:off x="4576926" y="2336144"/>
            <a:ext cx="5610889" cy="418256"/>
          </a:xfrm>
          <a:prstGeom prst="rect">
            <a:avLst/>
          </a:prstGeom>
          <a:noFill/>
        </p:spPr>
        <p:txBody>
          <a:bodyPr wrap="square" rtlCol="0">
            <a:spAutoFit/>
          </a:bodyPr>
          <a:lstStyle/>
          <a:p>
            <a:r>
              <a:rPr lang="en-US" altLang="zh-TW" sz="2118" dirty="0"/>
              <a:t>Movement = Negative of Gradient + Momentum </a:t>
            </a:r>
            <a:endParaRPr lang="zh-TW" altLang="en-US" sz="2118" dirty="0"/>
          </a:p>
        </p:txBody>
      </p:sp>
      <p:cxnSp>
        <p:nvCxnSpPr>
          <p:cNvPr id="14" name="直線單箭頭接點 33">
            <a:extLst>
              <a:ext uri="{FF2B5EF4-FFF2-40B4-BE49-F238E27FC236}">
                <a16:creationId xmlns:a16="http://schemas.microsoft.com/office/drawing/2014/main" id="{015A55FC-8420-597F-799B-EC1D33E448E8}"/>
              </a:ext>
            </a:extLst>
          </p:cNvPr>
          <p:cNvCxnSpPr/>
          <p:nvPr/>
        </p:nvCxnSpPr>
        <p:spPr>
          <a:xfrm flipV="1">
            <a:off x="3599239" y="5766903"/>
            <a:ext cx="522094"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34">
            <a:extLst>
              <a:ext uri="{FF2B5EF4-FFF2-40B4-BE49-F238E27FC236}">
                <a16:creationId xmlns:a16="http://schemas.microsoft.com/office/drawing/2014/main" id="{872AE105-0162-389A-EEB4-E880656A7970}"/>
              </a:ext>
            </a:extLst>
          </p:cNvPr>
          <p:cNvCxnSpPr/>
          <p:nvPr/>
        </p:nvCxnSpPr>
        <p:spPr>
          <a:xfrm>
            <a:off x="3599238" y="5484299"/>
            <a:ext cx="546175"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橢圓 54">
            <a:extLst>
              <a:ext uri="{FF2B5EF4-FFF2-40B4-BE49-F238E27FC236}">
                <a16:creationId xmlns:a16="http://schemas.microsoft.com/office/drawing/2014/main" id="{FD73F58E-E703-CF58-60D4-C0F18A3B1163}"/>
              </a:ext>
            </a:extLst>
          </p:cNvPr>
          <p:cNvSpPr/>
          <p:nvPr/>
        </p:nvSpPr>
        <p:spPr>
          <a:xfrm>
            <a:off x="8213171" y="4082392"/>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cxnSp>
        <p:nvCxnSpPr>
          <p:cNvPr id="17" name="直線單箭頭接點 57">
            <a:extLst>
              <a:ext uri="{FF2B5EF4-FFF2-40B4-BE49-F238E27FC236}">
                <a16:creationId xmlns:a16="http://schemas.microsoft.com/office/drawing/2014/main" id="{B744ED75-E81A-0B4F-B39A-EE676DE27DFD}"/>
              </a:ext>
            </a:extLst>
          </p:cNvPr>
          <p:cNvCxnSpPr/>
          <p:nvPr/>
        </p:nvCxnSpPr>
        <p:spPr>
          <a:xfrm flipH="1">
            <a:off x="8062623" y="5467530"/>
            <a:ext cx="405108"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63">
            <a:extLst>
              <a:ext uri="{FF2B5EF4-FFF2-40B4-BE49-F238E27FC236}">
                <a16:creationId xmlns:a16="http://schemas.microsoft.com/office/drawing/2014/main" id="{66924EEF-96C5-7FA9-E6BE-DD9805312D72}"/>
              </a:ext>
            </a:extLst>
          </p:cNvPr>
          <p:cNvCxnSpPr/>
          <p:nvPr/>
        </p:nvCxnSpPr>
        <p:spPr>
          <a:xfrm>
            <a:off x="8561286" y="5751551"/>
            <a:ext cx="302389" cy="3704"/>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67">
            <a:extLst>
              <a:ext uri="{FF2B5EF4-FFF2-40B4-BE49-F238E27FC236}">
                <a16:creationId xmlns:a16="http://schemas.microsoft.com/office/drawing/2014/main" id="{5107072F-CA13-16C9-B2CA-9689C13E874C}"/>
              </a:ext>
            </a:extLst>
          </p:cNvPr>
          <p:cNvSpPr txBox="1"/>
          <p:nvPr/>
        </p:nvSpPr>
        <p:spPr>
          <a:xfrm>
            <a:off x="6159537" y="5762862"/>
            <a:ext cx="1690328" cy="418256"/>
          </a:xfrm>
          <a:prstGeom prst="rect">
            <a:avLst/>
          </a:prstGeom>
          <a:noFill/>
        </p:spPr>
        <p:txBody>
          <a:bodyPr wrap="square" rtlCol="0">
            <a:spAutoFit/>
          </a:bodyPr>
          <a:lstStyle/>
          <a:p>
            <a:pPr algn="ctr"/>
            <a:r>
              <a:rPr lang="en-US" altLang="zh-TW" sz="2118" dirty="0">
                <a:solidFill>
                  <a:srgbClr val="FF0000"/>
                </a:solidFill>
              </a:rPr>
              <a:t>Gradient = 0</a:t>
            </a:r>
            <a:endParaRPr lang="zh-TW" altLang="en-US" sz="2118" dirty="0">
              <a:solidFill>
                <a:srgbClr val="FF0000"/>
              </a:solidFill>
            </a:endParaRPr>
          </a:p>
        </p:txBody>
      </p:sp>
      <p:sp>
        <p:nvSpPr>
          <p:cNvPr id="20" name="橢圓 36">
            <a:extLst>
              <a:ext uri="{FF2B5EF4-FFF2-40B4-BE49-F238E27FC236}">
                <a16:creationId xmlns:a16="http://schemas.microsoft.com/office/drawing/2014/main" id="{DF4ACBC3-B2A8-89B2-6B8E-BCEBD18486AF}"/>
              </a:ext>
            </a:extLst>
          </p:cNvPr>
          <p:cNvSpPr/>
          <p:nvPr/>
        </p:nvSpPr>
        <p:spPr>
          <a:xfrm>
            <a:off x="4768871" y="4293933"/>
            <a:ext cx="558570" cy="558570"/>
          </a:xfrm>
          <a:prstGeom prst="ellipse">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cxnSp>
        <p:nvCxnSpPr>
          <p:cNvPr id="21" name="直線單箭頭接點 37">
            <a:extLst>
              <a:ext uri="{FF2B5EF4-FFF2-40B4-BE49-F238E27FC236}">
                <a16:creationId xmlns:a16="http://schemas.microsoft.com/office/drawing/2014/main" id="{97FC8481-E361-A71A-04F5-DB00D83B5644}"/>
              </a:ext>
            </a:extLst>
          </p:cNvPr>
          <p:cNvCxnSpPr/>
          <p:nvPr/>
        </p:nvCxnSpPr>
        <p:spPr>
          <a:xfrm>
            <a:off x="5181107" y="5469929"/>
            <a:ext cx="299850"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38">
            <a:extLst>
              <a:ext uri="{FF2B5EF4-FFF2-40B4-BE49-F238E27FC236}">
                <a16:creationId xmlns:a16="http://schemas.microsoft.com/office/drawing/2014/main" id="{F5F3D101-E20E-59AC-2A81-4C41E2537A03}"/>
              </a:ext>
            </a:extLst>
          </p:cNvPr>
          <p:cNvCxnSpPr/>
          <p:nvPr/>
        </p:nvCxnSpPr>
        <p:spPr>
          <a:xfrm flipV="1">
            <a:off x="5480957" y="5467530"/>
            <a:ext cx="748635" cy="13849"/>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單箭頭接點 39">
            <a:extLst>
              <a:ext uri="{FF2B5EF4-FFF2-40B4-BE49-F238E27FC236}">
                <a16:creationId xmlns:a16="http://schemas.microsoft.com/office/drawing/2014/main" id="{D8C984EF-9559-20FF-69F5-CE91499F0B26}"/>
              </a:ext>
            </a:extLst>
          </p:cNvPr>
          <p:cNvCxnSpPr/>
          <p:nvPr/>
        </p:nvCxnSpPr>
        <p:spPr>
          <a:xfrm>
            <a:off x="7027412" y="5780058"/>
            <a:ext cx="685805"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接點 42">
            <a:extLst>
              <a:ext uri="{FF2B5EF4-FFF2-40B4-BE49-F238E27FC236}">
                <a16:creationId xmlns:a16="http://schemas.microsoft.com/office/drawing/2014/main" id="{F70C19EE-3272-6411-F6AC-90B19F669F81}"/>
              </a:ext>
            </a:extLst>
          </p:cNvPr>
          <p:cNvCxnSpPr/>
          <p:nvPr/>
        </p:nvCxnSpPr>
        <p:spPr>
          <a:xfrm>
            <a:off x="3484319" y="3043062"/>
            <a:ext cx="0" cy="268128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橢圓 45">
            <a:extLst>
              <a:ext uri="{FF2B5EF4-FFF2-40B4-BE49-F238E27FC236}">
                <a16:creationId xmlns:a16="http://schemas.microsoft.com/office/drawing/2014/main" id="{55C5E458-5473-DB5A-0D52-9D2F512F63B5}"/>
              </a:ext>
            </a:extLst>
          </p:cNvPr>
          <p:cNvSpPr/>
          <p:nvPr/>
        </p:nvSpPr>
        <p:spPr>
          <a:xfrm>
            <a:off x="3408548" y="5531889"/>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6" name="橢圓 46">
            <a:extLst>
              <a:ext uri="{FF2B5EF4-FFF2-40B4-BE49-F238E27FC236}">
                <a16:creationId xmlns:a16="http://schemas.microsoft.com/office/drawing/2014/main" id="{22E3C7A1-149E-C013-173E-D924CC59DF8B}"/>
              </a:ext>
            </a:extLst>
          </p:cNvPr>
          <p:cNvSpPr/>
          <p:nvPr/>
        </p:nvSpPr>
        <p:spPr>
          <a:xfrm>
            <a:off x="4965779" y="5531595"/>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7" name="橢圓 48">
            <a:extLst>
              <a:ext uri="{FF2B5EF4-FFF2-40B4-BE49-F238E27FC236}">
                <a16:creationId xmlns:a16="http://schemas.microsoft.com/office/drawing/2014/main" id="{A2BFEF8E-96C0-3755-CF94-234715A16928}"/>
              </a:ext>
            </a:extLst>
          </p:cNvPr>
          <p:cNvSpPr/>
          <p:nvPr/>
        </p:nvSpPr>
        <p:spPr>
          <a:xfrm>
            <a:off x="6836721" y="5546852"/>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8" name="橢圓 49">
            <a:extLst>
              <a:ext uri="{FF2B5EF4-FFF2-40B4-BE49-F238E27FC236}">
                <a16:creationId xmlns:a16="http://schemas.microsoft.com/office/drawing/2014/main" id="{16063440-01B1-2BD9-3102-C5BF44CB05DF}"/>
              </a:ext>
            </a:extLst>
          </p:cNvPr>
          <p:cNvSpPr/>
          <p:nvPr/>
        </p:nvSpPr>
        <p:spPr>
          <a:xfrm>
            <a:off x="8413092" y="5515419"/>
            <a:ext cx="190691" cy="19069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grpSp>
        <p:nvGrpSpPr>
          <p:cNvPr id="29" name="群組 77">
            <a:extLst>
              <a:ext uri="{FF2B5EF4-FFF2-40B4-BE49-F238E27FC236}">
                <a16:creationId xmlns:a16="http://schemas.microsoft.com/office/drawing/2014/main" id="{C6FDD06B-85C1-37CE-4686-0EF356B7014D}"/>
              </a:ext>
            </a:extLst>
          </p:cNvPr>
          <p:cNvGrpSpPr/>
          <p:nvPr/>
        </p:nvGrpSpPr>
        <p:grpSpPr>
          <a:xfrm>
            <a:off x="5437573" y="3169663"/>
            <a:ext cx="3501605" cy="1214240"/>
            <a:chOff x="4244734" y="2308754"/>
            <a:chExt cx="3968486" cy="1376139"/>
          </a:xfrm>
        </p:grpSpPr>
        <p:cxnSp>
          <p:nvCxnSpPr>
            <p:cNvPr id="30" name="直線單箭頭接點 27">
              <a:extLst>
                <a:ext uri="{FF2B5EF4-FFF2-40B4-BE49-F238E27FC236}">
                  <a16:creationId xmlns:a16="http://schemas.microsoft.com/office/drawing/2014/main" id="{DACE9056-AE35-DD7E-34CC-72AC364BC967}"/>
                </a:ext>
              </a:extLst>
            </p:cNvPr>
            <p:cNvCxnSpPr/>
            <p:nvPr/>
          </p:nvCxnSpPr>
          <p:spPr>
            <a:xfrm>
              <a:off x="4257783" y="3482737"/>
              <a:ext cx="690196"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28">
              <a:extLst>
                <a:ext uri="{FF2B5EF4-FFF2-40B4-BE49-F238E27FC236}">
                  <a16:creationId xmlns:a16="http://schemas.microsoft.com/office/drawing/2014/main" id="{3B89EDAE-971E-BF3C-8350-9D604D6033B3}"/>
                </a:ext>
              </a:extLst>
            </p:cNvPr>
            <p:cNvCxnSpPr/>
            <p:nvPr/>
          </p:nvCxnSpPr>
          <p:spPr>
            <a:xfrm>
              <a:off x="4244734" y="2561247"/>
              <a:ext cx="690196" cy="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0">
              <a:extLst>
                <a:ext uri="{FF2B5EF4-FFF2-40B4-BE49-F238E27FC236}">
                  <a16:creationId xmlns:a16="http://schemas.microsoft.com/office/drawing/2014/main" id="{AC0DF976-A7CC-EF00-D7D0-21F1796738C5}"/>
                </a:ext>
              </a:extLst>
            </p:cNvPr>
            <p:cNvSpPr txBox="1"/>
            <p:nvPr/>
          </p:nvSpPr>
          <p:spPr>
            <a:xfrm>
              <a:off x="4947979" y="2308754"/>
              <a:ext cx="3265241" cy="474024"/>
            </a:xfrm>
            <a:prstGeom prst="rect">
              <a:avLst/>
            </a:prstGeom>
            <a:noFill/>
          </p:spPr>
          <p:txBody>
            <a:bodyPr wrap="square" rtlCol="0">
              <a:spAutoFit/>
            </a:bodyPr>
            <a:lstStyle/>
            <a:p>
              <a:r>
                <a:rPr lang="en-US" altLang="zh-TW" sz="2118" dirty="0"/>
                <a:t>Negative of Gradient</a:t>
              </a:r>
              <a:endParaRPr lang="zh-TW" altLang="en-US" sz="2118" dirty="0"/>
            </a:p>
          </p:txBody>
        </p:sp>
        <p:cxnSp>
          <p:nvCxnSpPr>
            <p:cNvPr id="33" name="直線單箭頭接點 31">
              <a:extLst>
                <a:ext uri="{FF2B5EF4-FFF2-40B4-BE49-F238E27FC236}">
                  <a16:creationId xmlns:a16="http://schemas.microsoft.com/office/drawing/2014/main" id="{CB3211C8-3FE5-8884-8D7B-0A145FDBC22D}"/>
                </a:ext>
              </a:extLst>
            </p:cNvPr>
            <p:cNvCxnSpPr/>
            <p:nvPr/>
          </p:nvCxnSpPr>
          <p:spPr>
            <a:xfrm>
              <a:off x="4257783" y="3038871"/>
              <a:ext cx="690196"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文字方塊 32">
              <a:extLst>
                <a:ext uri="{FF2B5EF4-FFF2-40B4-BE49-F238E27FC236}">
                  <a16:creationId xmlns:a16="http://schemas.microsoft.com/office/drawing/2014/main" id="{09E6AF3F-716A-0EC6-6E54-CC25C91CBCDC}"/>
                </a:ext>
              </a:extLst>
            </p:cNvPr>
            <p:cNvSpPr txBox="1"/>
            <p:nvPr/>
          </p:nvSpPr>
          <p:spPr>
            <a:xfrm>
              <a:off x="4955188" y="2754441"/>
              <a:ext cx="2561545" cy="474024"/>
            </a:xfrm>
            <a:prstGeom prst="rect">
              <a:avLst/>
            </a:prstGeom>
            <a:noFill/>
          </p:spPr>
          <p:txBody>
            <a:bodyPr wrap="square" rtlCol="0">
              <a:spAutoFit/>
            </a:bodyPr>
            <a:lstStyle/>
            <a:p>
              <a:r>
                <a:rPr lang="en-US" altLang="zh-TW" sz="2118" dirty="0"/>
                <a:t>Momentum</a:t>
              </a:r>
              <a:endParaRPr lang="zh-TW" altLang="en-US" sz="2118" dirty="0"/>
            </a:p>
          </p:txBody>
        </p:sp>
        <p:sp>
          <p:nvSpPr>
            <p:cNvPr id="35" name="文字方塊 53">
              <a:extLst>
                <a:ext uri="{FF2B5EF4-FFF2-40B4-BE49-F238E27FC236}">
                  <a16:creationId xmlns:a16="http://schemas.microsoft.com/office/drawing/2014/main" id="{8C8B020C-281F-EFD8-2429-405D6D30AEEB}"/>
                </a:ext>
              </a:extLst>
            </p:cNvPr>
            <p:cNvSpPr txBox="1"/>
            <p:nvPr/>
          </p:nvSpPr>
          <p:spPr>
            <a:xfrm>
              <a:off x="4947979" y="3210869"/>
              <a:ext cx="2561545" cy="474024"/>
            </a:xfrm>
            <a:prstGeom prst="rect">
              <a:avLst/>
            </a:prstGeom>
            <a:noFill/>
          </p:spPr>
          <p:txBody>
            <a:bodyPr wrap="square" rtlCol="0">
              <a:spAutoFit/>
            </a:bodyPr>
            <a:lstStyle/>
            <a:p>
              <a:r>
                <a:rPr lang="en-US" altLang="zh-TW" sz="2118" dirty="0"/>
                <a:t>Real Movement</a:t>
              </a:r>
              <a:endParaRPr lang="zh-TW" altLang="en-US" sz="2118" dirty="0"/>
            </a:p>
          </p:txBody>
        </p:sp>
      </p:grpSp>
      <p:cxnSp>
        <p:nvCxnSpPr>
          <p:cNvPr id="36" name="直線單箭頭接點 61">
            <a:extLst>
              <a:ext uri="{FF2B5EF4-FFF2-40B4-BE49-F238E27FC236}">
                <a16:creationId xmlns:a16="http://schemas.microsoft.com/office/drawing/2014/main" id="{4DFB5897-441E-FE00-14B8-E8900722F2EC}"/>
              </a:ext>
            </a:extLst>
          </p:cNvPr>
          <p:cNvCxnSpPr/>
          <p:nvPr/>
        </p:nvCxnSpPr>
        <p:spPr>
          <a:xfrm>
            <a:off x="7027412" y="5508542"/>
            <a:ext cx="685805" cy="0"/>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單箭頭接點 66">
            <a:extLst>
              <a:ext uri="{FF2B5EF4-FFF2-40B4-BE49-F238E27FC236}">
                <a16:creationId xmlns:a16="http://schemas.microsoft.com/office/drawing/2014/main" id="{25AA7E5E-CB04-E40A-D310-D3E34A470336}"/>
              </a:ext>
            </a:extLst>
          </p:cNvPr>
          <p:cNvCxnSpPr/>
          <p:nvPr/>
        </p:nvCxnSpPr>
        <p:spPr>
          <a:xfrm>
            <a:off x="8540047" y="5464961"/>
            <a:ext cx="575668" cy="9881"/>
          </a:xfrm>
          <a:prstGeom prst="straightConnector1">
            <a:avLst/>
          </a:prstGeom>
          <a:ln w="63500">
            <a:solidFill>
              <a:srgbClr val="00B050"/>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單箭頭接點 68">
            <a:extLst>
              <a:ext uri="{FF2B5EF4-FFF2-40B4-BE49-F238E27FC236}">
                <a16:creationId xmlns:a16="http://schemas.microsoft.com/office/drawing/2014/main" id="{2B191B19-8071-CBC3-3CF8-42F7D7DF2D13}"/>
              </a:ext>
            </a:extLst>
          </p:cNvPr>
          <p:cNvCxnSpPr/>
          <p:nvPr/>
        </p:nvCxnSpPr>
        <p:spPr>
          <a:xfrm>
            <a:off x="5208244" y="5771090"/>
            <a:ext cx="1021348" cy="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字方塊 9">
                <a:extLst>
                  <a:ext uri="{FF2B5EF4-FFF2-40B4-BE49-F238E27FC236}">
                    <a16:creationId xmlns:a16="http://schemas.microsoft.com/office/drawing/2014/main" id="{0CDB3A30-8CF7-B145-C5BB-0FE60D63F2D3}"/>
                  </a:ext>
                </a:extLst>
              </p:cNvPr>
              <p:cNvSpPr txBox="1"/>
              <p:nvPr/>
            </p:nvSpPr>
            <p:spPr>
              <a:xfrm>
                <a:off x="1883319" y="2141284"/>
                <a:ext cx="1378833" cy="418256"/>
              </a:xfrm>
              <a:prstGeom prst="rect">
                <a:avLst/>
              </a:prstGeom>
              <a:noFill/>
            </p:spPr>
            <p:txBody>
              <a:bodyPr wrap="square" rtlCol="0">
                <a:spAutoFit/>
              </a:bodyPr>
              <a:lstStyle/>
              <a:p>
                <a:pPr algn="ctr"/>
                <a:r>
                  <a:rPr lang="en-US" altLang="zh-TW" sz="2118" dirty="0"/>
                  <a:t>cost</a:t>
                </a:r>
                <a:r>
                  <a:rPr lang="en-US" altLang="zh-TW" sz="2118" dirty="0">
                    <a:ea typeface="Cambria Math" panose="02040503050406030204" pitchFamily="18" charset="0"/>
                  </a:rPr>
                  <a:t> </a:t>
                </a:r>
                <a14:m>
                  <m:oMath xmlns:m="http://schemas.openxmlformats.org/officeDocument/2006/math">
                    <m:r>
                      <a:rPr lang="en-US" altLang="zh-TW" sz="2118" i="1">
                        <a:latin typeface="Cambria Math" panose="02040503050406030204" pitchFamily="18" charset="0"/>
                        <a:ea typeface="Cambria Math" panose="02040503050406030204" pitchFamily="18" charset="0"/>
                      </a:rPr>
                      <m:t>ℒ</m:t>
                    </m:r>
                    <m:d>
                      <m:dPr>
                        <m:ctrlPr>
                          <a:rPr lang="en-US" altLang="zh-TW" sz="2118" i="1">
                            <a:latin typeface="Cambria Math" panose="02040503050406030204" pitchFamily="18" charset="0"/>
                          </a:rPr>
                        </m:ctrlPr>
                      </m:dPr>
                      <m:e>
                        <m:r>
                          <a:rPr lang="zh-TW" altLang="en-US" sz="2118" i="1">
                            <a:latin typeface="Cambria Math" panose="02040503050406030204" pitchFamily="18" charset="0"/>
                          </a:rPr>
                          <m:t>𝜃</m:t>
                        </m:r>
                      </m:e>
                    </m:d>
                  </m:oMath>
                </a14:m>
                <a:endParaRPr lang="zh-TW" altLang="en-US" sz="2118" dirty="0"/>
              </a:p>
            </p:txBody>
          </p:sp>
        </mc:Choice>
        <mc:Fallback xmlns="">
          <p:sp>
            <p:nvSpPr>
              <p:cNvPr id="39" name="文字方塊 9">
                <a:extLst>
                  <a:ext uri="{FF2B5EF4-FFF2-40B4-BE49-F238E27FC236}">
                    <a16:creationId xmlns:a16="http://schemas.microsoft.com/office/drawing/2014/main" id="{0CDB3A30-8CF7-B145-C5BB-0FE60D63F2D3}"/>
                  </a:ext>
                </a:extLst>
              </p:cNvPr>
              <p:cNvSpPr txBox="1">
                <a:spLocks noRot="1" noChangeAspect="1" noMove="1" noResize="1" noEditPoints="1" noAdjustHandles="1" noChangeArrowheads="1" noChangeShapeType="1" noTextEdit="1"/>
              </p:cNvSpPr>
              <p:nvPr/>
            </p:nvSpPr>
            <p:spPr>
              <a:xfrm>
                <a:off x="1883319" y="2141284"/>
                <a:ext cx="1378833" cy="418256"/>
              </a:xfrm>
              <a:prstGeom prst="rect">
                <a:avLst/>
              </a:prstGeom>
              <a:blipFill>
                <a:blip r:embed="rId2"/>
                <a:stretch>
                  <a:fillRect l="-442" t="-8696" b="-275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字方塊 9">
                <a:extLst>
                  <a:ext uri="{FF2B5EF4-FFF2-40B4-BE49-F238E27FC236}">
                    <a16:creationId xmlns:a16="http://schemas.microsoft.com/office/drawing/2014/main" id="{F2E51B9C-4BD6-B2C0-99BC-E0628E21BB91}"/>
                  </a:ext>
                </a:extLst>
              </p:cNvPr>
              <p:cNvSpPr txBox="1"/>
              <p:nvPr/>
            </p:nvSpPr>
            <p:spPr>
              <a:xfrm>
                <a:off x="9838504" y="5391381"/>
                <a:ext cx="647703" cy="41825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TW" altLang="en-US" sz="2118" i="1">
                          <a:latin typeface="Cambria Math" panose="02040503050406030204" pitchFamily="18" charset="0"/>
                        </a:rPr>
                        <m:t>𝜃</m:t>
                      </m:r>
                    </m:oMath>
                  </m:oMathPara>
                </a14:m>
                <a:endParaRPr lang="zh-TW" altLang="en-US" sz="2118" dirty="0"/>
              </a:p>
            </p:txBody>
          </p:sp>
        </mc:Choice>
        <mc:Fallback xmlns="">
          <p:sp>
            <p:nvSpPr>
              <p:cNvPr id="40" name="文字方塊 9">
                <a:extLst>
                  <a:ext uri="{FF2B5EF4-FFF2-40B4-BE49-F238E27FC236}">
                    <a16:creationId xmlns:a16="http://schemas.microsoft.com/office/drawing/2014/main" id="{F2E51B9C-4BD6-B2C0-99BC-E0628E21BB91}"/>
                  </a:ext>
                </a:extLst>
              </p:cNvPr>
              <p:cNvSpPr txBox="1">
                <a:spLocks noRot="1" noChangeAspect="1" noMove="1" noResize="1" noEditPoints="1" noAdjustHandles="1" noChangeArrowheads="1" noChangeShapeType="1" noTextEdit="1"/>
              </p:cNvSpPr>
              <p:nvPr/>
            </p:nvSpPr>
            <p:spPr>
              <a:xfrm>
                <a:off x="9838504" y="5391381"/>
                <a:ext cx="647703" cy="41825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421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9" grpId="0"/>
      <p:bldP spid="20" grpId="0" animBg="1"/>
      <p:bldP spid="25" grpId="0" animBg="1"/>
      <p:bldP spid="26" grpId="0" animBg="1"/>
      <p:bldP spid="27"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DC5E-9F6A-CAC0-0DED-78E0A0672772}"/>
              </a:ext>
            </a:extLst>
          </p:cNvPr>
          <p:cNvSpPr>
            <a:spLocks noGrp="1"/>
          </p:cNvSpPr>
          <p:nvPr>
            <p:ph type="title"/>
          </p:nvPr>
        </p:nvSpPr>
        <p:spPr/>
        <p:txBody>
          <a:bodyPr/>
          <a:lstStyle/>
          <a:p>
            <a:r>
              <a:rPr lang="en-US" dirty="0"/>
              <a:t>Gradient Descent with Momentum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FFF529-46A7-2596-3746-41D00BA03765}"/>
                  </a:ext>
                </a:extLst>
              </p:cNvPr>
              <p:cNvSpPr>
                <a:spLocks noGrp="1"/>
              </p:cNvSpPr>
              <p:nvPr>
                <p:ph idx="1"/>
              </p:nvPr>
            </p:nvSpPr>
            <p:spPr>
              <a:xfrm>
                <a:off x="1097280" y="1342221"/>
                <a:ext cx="10058400" cy="5117563"/>
              </a:xfrm>
            </p:spPr>
            <p:txBody>
              <a:bodyPr>
                <a:noAutofit/>
              </a:bodyPr>
              <a:lstStyle/>
              <a:p>
                <a:r>
                  <a:rPr lang="en-US" altLang="zh-TW" sz="2400" dirty="0"/>
                  <a:t>Parameters update in </a:t>
                </a:r>
                <a:r>
                  <a:rPr lang="en-US" sz="2400" b="1" i="1" dirty="0">
                    <a:solidFill>
                      <a:srgbClr val="0070C0"/>
                    </a:solidFill>
                  </a:rPr>
                  <a:t>GD with momentum </a:t>
                </a:r>
                <a:r>
                  <a:rPr lang="en-US" sz="2400" dirty="0"/>
                  <a:t>at iteration </a:t>
                </a:r>
                <a14:m>
                  <m:oMath xmlns:m="http://schemas.openxmlformats.org/officeDocument/2006/math">
                    <m:r>
                      <a:rPr lang="en-US" sz="2400" i="1" dirty="0">
                        <a:latin typeface="Cambria Math" panose="02040503050406030204" pitchFamily="18" charset="0"/>
                      </a:rPr>
                      <m:t>𝑡</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sup>
                    </m:sSup>
                  </m:oMath>
                </a14:m>
                <a:endParaRPr lang="en-US" sz="2400" dirty="0"/>
              </a:p>
              <a:p>
                <a:pPr lvl="2"/>
                <a:r>
                  <a:rPr lang="en-US" sz="2400" dirty="0"/>
                  <a:t>Where: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sup>
                    </m:sSup>
                  </m:oMath>
                </a14:m>
                <a:r>
                  <a:rPr lang="en-US" sz="2400" dirty="0"/>
                  <a:t>= </a:t>
                </a:r>
                <a14:m>
                  <m:oMath xmlns:m="http://schemas.openxmlformats.org/officeDocument/2006/math">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oMath>
                </a14:m>
                <a:endParaRPr lang="en-US" sz="2400" dirty="0"/>
              </a:p>
              <a:p>
                <a:pPr lvl="2"/>
                <a:r>
                  <a:rPr lang="en-US" sz="2400" dirty="0"/>
                  <a:t>I.e.,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r>
                      <a:rPr lang="en-US" altLang="zh-TW" sz="2400" i="1">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oMath>
                </a14:m>
                <a:endParaRPr lang="en-US" sz="2400" dirty="0"/>
              </a:p>
              <a:p>
                <a:r>
                  <a:rPr lang="en-US" sz="2400" dirty="0"/>
                  <a:t>Compare to vanilla GD: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oMath>
                </a14:m>
                <a:endParaRPr lang="en-US" sz="2400" dirty="0"/>
              </a:p>
              <a:p>
                <a:pPr lvl="1"/>
                <a:r>
                  <a:rPr lang="en-US" sz="2400" dirty="0"/>
                  <a:t>Where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oMath>
                </a14:m>
                <a:r>
                  <a:rPr lang="en-US" sz="2400" dirty="0"/>
                  <a:t> are the parameters from the previous iteration </a:t>
                </a:r>
                <a14:m>
                  <m:oMath xmlns:m="http://schemas.openxmlformats.org/officeDocument/2006/math">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1</m:t>
                    </m:r>
                  </m:oMath>
                </a14:m>
                <a:endParaRPr lang="en-US" sz="2400" dirty="0"/>
              </a:p>
              <a:p>
                <a:r>
                  <a:rPr lang="en-US" sz="2400" dirty="0"/>
                  <a:t>The term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sup>
                    </m:sSup>
                  </m:oMath>
                </a14:m>
                <a:r>
                  <a:rPr lang="en-US" sz="2400" dirty="0"/>
                  <a:t> is called </a:t>
                </a:r>
                <a:r>
                  <a:rPr lang="en-US" sz="2400" dirty="0">
                    <a:solidFill>
                      <a:srgbClr val="FF0000"/>
                    </a:solidFill>
                  </a:rPr>
                  <a:t>momentum</a:t>
                </a:r>
              </a:p>
              <a:p>
                <a:pPr lvl="1"/>
                <a:r>
                  <a:rPr lang="en-US" sz="2400" dirty="0"/>
                  <a:t>This term accumulates the gradients from the past several steps, i.e., </a:t>
                </a:r>
              </a:p>
              <a:p>
                <a:pPr marL="654179" lvl="2" indent="-654179" algn="ctr">
                  <a:buNone/>
                </a:pP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sup>
                    </m:sSup>
                  </m:oMath>
                </a14:m>
                <a:r>
                  <a:rPr lang="en-US" sz="2400" dirty="0"/>
                  <a:t>= </a:t>
                </a:r>
                <a14:m>
                  <m:oMath xmlns:m="http://schemas.openxmlformats.org/officeDocument/2006/math">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oMath>
                </a14:m>
                <a:r>
                  <a:rPr lang="en-US" sz="2400" dirty="0"/>
                  <a:t> </a:t>
                </a:r>
                <a:endParaRPr lang="en-US" altLang="zh-TW" sz="2400" i="1" dirty="0">
                  <a:latin typeface="Cambria Math" panose="02040503050406030204" pitchFamily="18" charset="0"/>
                </a:endParaRPr>
              </a:p>
              <a:p>
                <a:pPr marL="654179" lvl="2" indent="0" algn="ctr">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r>
                        <a:rPr lang="zh-TW" altLang="en-US" sz="2400" i="1">
                          <a:latin typeface="Cambria Math" panose="02040503050406030204" pitchFamily="18" charset="0"/>
                        </a:rPr>
                        <m:t>𝛽</m:t>
                      </m:r>
                      <m:d>
                        <m:dPr>
                          <m:ctrlPr>
                            <a:rPr lang="en-US" altLang="zh-TW" sz="2400" i="1">
                              <a:latin typeface="Cambria Math" panose="02040503050406030204" pitchFamily="18" charset="0"/>
                            </a:rPr>
                          </m:ctrlPr>
                        </m:dPr>
                        <m:e>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2</m:t>
                                  </m:r>
                                </m:sup>
                              </m:sSup>
                            </m:e>
                          </m:d>
                        </m:e>
                      </m:d>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oMath>
                  </m:oMathPara>
                </a14:m>
                <a:endParaRPr lang="en-US" altLang="zh-TW" sz="2400" i="1" dirty="0">
                  <a:latin typeface="Cambria Math" panose="02040503050406030204" pitchFamily="18" charset="0"/>
                </a:endParaRPr>
              </a:p>
              <a:p>
                <a:pPr marL="654179" lvl="2" indent="0" algn="ctr">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𝛽</m:t>
                          </m:r>
                        </m:e>
                        <m:sup>
                          <m:r>
                            <a:rPr lang="en-US" altLang="zh-TW" sz="2400" i="1">
                              <a:latin typeface="Cambria Math" panose="02040503050406030204" pitchFamily="18" charset="0"/>
                            </a:rPr>
                            <m:t>2</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2</m:t>
                          </m:r>
                        </m:sup>
                      </m:sSup>
                      <m:r>
                        <a:rPr lang="en-US" altLang="zh-TW" sz="2400" i="1">
                          <a:latin typeface="Cambria Math" panose="02040503050406030204" pitchFamily="18" charset="0"/>
                        </a:rPr>
                        <m:t>+</m:t>
                      </m:r>
                      <m:r>
                        <a:rPr lang="zh-TW" altLang="en-US" sz="2400" i="1">
                          <a:latin typeface="Cambria Math" panose="02040503050406030204" pitchFamily="18" charset="0"/>
                        </a:rPr>
                        <m:t>𝛽𝛼𝛻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2</m:t>
                              </m:r>
                            </m:sup>
                          </m:sSup>
                        </m:e>
                      </m:d>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oMath>
                  </m:oMathPara>
                </a14:m>
                <a:endParaRPr lang="en-US" sz="2400" dirty="0"/>
              </a:p>
              <a:p>
                <a:pPr marL="654179" lvl="2" indent="0" algn="ctr">
                  <a:buNone/>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𝛽</m:t>
                          </m:r>
                        </m:e>
                        <m:sup>
                          <m:r>
                            <a:rPr lang="en-US" altLang="zh-TW" sz="2400" i="1">
                              <a:latin typeface="Cambria Math" panose="02040503050406030204" pitchFamily="18" charset="0"/>
                            </a:rPr>
                            <m:t>3</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3</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𝛽</m:t>
                          </m:r>
                        </m:e>
                        <m:sup>
                          <m:r>
                            <a:rPr lang="en-US" altLang="zh-TW" sz="2400" i="1">
                              <a:latin typeface="Cambria Math" panose="02040503050406030204" pitchFamily="18" charset="0"/>
                            </a:rPr>
                            <m:t>2</m:t>
                          </m:r>
                        </m:sup>
                      </m:sSup>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3</m:t>
                              </m:r>
                            </m:sup>
                          </m:sSup>
                        </m:e>
                      </m:d>
                      <m:r>
                        <a:rPr lang="en-US" altLang="zh-TW" sz="2400" i="1">
                          <a:latin typeface="Cambria Math" panose="02040503050406030204" pitchFamily="18" charset="0"/>
                        </a:rPr>
                        <m:t>+</m:t>
                      </m:r>
                      <m:r>
                        <a:rPr lang="zh-TW" altLang="en-US" sz="2400" i="1">
                          <a:latin typeface="Cambria Math" panose="02040503050406030204" pitchFamily="18" charset="0"/>
                        </a:rPr>
                        <m:t>𝛽𝛼𝛻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2</m:t>
                              </m:r>
                            </m:sup>
                          </m:sSup>
                        </m:e>
                      </m:d>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m:t>
                              </m:r>
                              <m:r>
                                <a:rPr lang="en-US" altLang="zh-TW" sz="2400" i="1">
                                  <a:latin typeface="Cambria Math" panose="02040503050406030204" pitchFamily="18" charset="0"/>
                                </a:rPr>
                                <m:t>1</m:t>
                              </m:r>
                            </m:sup>
                          </m:sSup>
                        </m:e>
                      </m:d>
                    </m:oMath>
                  </m:oMathPara>
                </a14:m>
                <a:endParaRPr lang="en-US" sz="2400" dirty="0"/>
              </a:p>
            </p:txBody>
          </p:sp>
        </mc:Choice>
        <mc:Fallback xmlns="">
          <p:sp>
            <p:nvSpPr>
              <p:cNvPr id="3" name="Content Placeholder 2">
                <a:extLst>
                  <a:ext uri="{FF2B5EF4-FFF2-40B4-BE49-F238E27FC236}">
                    <a16:creationId xmlns:a16="http://schemas.microsoft.com/office/drawing/2014/main" id="{C3FFF529-46A7-2596-3746-41D00BA03765}"/>
                  </a:ext>
                </a:extLst>
              </p:cNvPr>
              <p:cNvSpPr>
                <a:spLocks noGrp="1" noRot="1" noChangeAspect="1" noMove="1" noResize="1" noEditPoints="1" noAdjustHandles="1" noChangeArrowheads="1" noChangeShapeType="1" noTextEdit="1"/>
              </p:cNvSpPr>
              <p:nvPr>
                <p:ph idx="1"/>
              </p:nvPr>
            </p:nvSpPr>
            <p:spPr>
              <a:xfrm>
                <a:off x="1097280" y="1342221"/>
                <a:ext cx="10058400" cy="5117563"/>
              </a:xfrm>
              <a:blipFill>
                <a:blip r:embed="rId2"/>
                <a:stretch>
                  <a:fillRect l="-1697"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D0DEDC-EA0B-3F58-11B7-65DD0E6F3979}"/>
              </a:ext>
            </a:extLst>
          </p:cNvPr>
          <p:cNvSpPr>
            <a:spLocks noGrp="1"/>
          </p:cNvSpPr>
          <p:nvPr>
            <p:ph type="sldNum" sz="quarter" idx="12"/>
          </p:nvPr>
        </p:nvSpPr>
        <p:spPr/>
        <p:txBody>
          <a:bodyPr/>
          <a:lstStyle/>
          <a:p>
            <a:fld id="{CC00085F-3842-4C53-8AAA-D142E66B851B}" type="slidenum">
              <a:rPr lang="en-US" smtClean="0"/>
              <a:t>23</a:t>
            </a:fld>
            <a:endParaRPr lang="en-US"/>
          </a:p>
        </p:txBody>
      </p:sp>
    </p:spTree>
    <p:extLst>
      <p:ext uri="{BB962C8B-B14F-4D97-AF65-F5344CB8AC3E}">
        <p14:creationId xmlns:p14="http://schemas.microsoft.com/office/powerpoint/2010/main" val="2045204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FDC5E-9F6A-CAC0-0DED-78E0A0672772}"/>
              </a:ext>
            </a:extLst>
          </p:cNvPr>
          <p:cNvSpPr>
            <a:spLocks noGrp="1"/>
          </p:cNvSpPr>
          <p:nvPr>
            <p:ph type="title"/>
          </p:nvPr>
        </p:nvSpPr>
        <p:spPr/>
        <p:txBody>
          <a:bodyPr/>
          <a:lstStyle/>
          <a:p>
            <a:r>
              <a:rPr lang="en-US" dirty="0"/>
              <a:t>Gradient Descent with Momentum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FFF529-46A7-2596-3746-41D00BA03765}"/>
                  </a:ext>
                </a:extLst>
              </p:cNvPr>
              <p:cNvSpPr>
                <a:spLocks noGrp="1"/>
              </p:cNvSpPr>
              <p:nvPr>
                <p:ph idx="1"/>
              </p:nvPr>
            </p:nvSpPr>
            <p:spPr>
              <a:xfrm>
                <a:off x="1097280" y="1342221"/>
                <a:ext cx="10058400" cy="5117563"/>
              </a:xfrm>
            </p:spPr>
            <p:txBody>
              <a:bodyPr>
                <a:noAutofit/>
              </a:bodyPr>
              <a:lstStyle/>
              <a:p>
                <a:r>
                  <a:rPr lang="en-US" sz="2400" dirty="0"/>
                  <a:t>Vanilla GD: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e>
                    </m:d>
                  </m:oMath>
                </a14:m>
                <a:endParaRPr lang="en-US" sz="2400" dirty="0"/>
              </a:p>
              <a:p>
                <a:r>
                  <a:rPr lang="en-US" sz="2400" b="1" i="1" dirty="0">
                    <a:solidFill>
                      <a:srgbClr val="0070C0"/>
                    </a:solidFill>
                  </a:rPr>
                  <a:t>GD with momentum:  </a:t>
                </a:r>
                <a14:m>
                  <m:oMath xmlns:m="http://schemas.openxmlformats.org/officeDocument/2006/math">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oMath>
                </a14:m>
                <a:endParaRPr lang="en-US" sz="2400" dirty="0"/>
              </a:p>
              <a:p>
                <a:pPr marL="654179" lvl="2" indent="-654179" algn="ctr">
                  <a:buNone/>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𝛽</m:t>
                          </m:r>
                        </m:e>
                        <m:sup>
                          <m:r>
                            <a:rPr lang="en-US" altLang="zh-TW" sz="2400" i="1">
                              <a:latin typeface="Cambria Math" panose="02040503050406030204" pitchFamily="18" charset="0"/>
                            </a:rPr>
                            <m:t>3</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𝑉</m:t>
                          </m:r>
                        </m:e>
                        <m:sup>
                          <m:r>
                            <a:rPr lang="en-US" altLang="zh-TW" sz="2400" i="1">
                              <a:latin typeface="Cambria Math" panose="02040503050406030204" pitchFamily="18" charset="0"/>
                            </a:rPr>
                            <m:t>𝑡</m:t>
                          </m:r>
                          <m:r>
                            <a:rPr lang="en-US" altLang="zh-TW" sz="2400" i="1">
                              <a:latin typeface="Cambria Math" panose="02040503050406030204" pitchFamily="18" charset="0"/>
                            </a:rPr>
                            <m:t>−3</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𝛽</m:t>
                          </m:r>
                        </m:e>
                        <m:sup>
                          <m:r>
                            <a:rPr lang="en-US" altLang="zh-TW" sz="2400" i="1">
                              <a:latin typeface="Cambria Math" panose="02040503050406030204" pitchFamily="18" charset="0"/>
                            </a:rPr>
                            <m:t>2</m:t>
                          </m:r>
                        </m:sup>
                      </m:sSup>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−3</m:t>
                              </m:r>
                            </m:sup>
                          </m:sSup>
                        </m:e>
                      </m:d>
                      <m:r>
                        <a:rPr lang="en-US" altLang="zh-TW" sz="2400" i="1">
                          <a:latin typeface="Cambria Math" panose="02040503050406030204" pitchFamily="18" charset="0"/>
                        </a:rPr>
                        <m:t>+</m:t>
                      </m:r>
                      <m:r>
                        <a:rPr lang="zh-TW" altLang="en-US" sz="2400" i="1">
                          <a:latin typeface="Cambria Math" panose="02040503050406030204" pitchFamily="18" charset="0"/>
                        </a:rPr>
                        <m:t>𝛽𝛼𝛻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−2</m:t>
                              </m:r>
                            </m:sup>
                          </m:sSup>
                        </m:e>
                      </m:d>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ℒ</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zh-TW" altLang="en-US" sz="2400" i="1">
                                  <a:latin typeface="Cambria Math" panose="02040503050406030204" pitchFamily="18" charset="0"/>
                                </a:rPr>
                                <m:t>𝜃</m:t>
                              </m:r>
                            </m:e>
                            <m:sup>
                              <m:r>
                                <a:rPr lang="en-US" altLang="zh-TW" sz="2400" i="1">
                                  <a:latin typeface="Cambria Math" panose="02040503050406030204" pitchFamily="18" charset="0"/>
                                </a:rPr>
                                <m:t>𝑡</m:t>
                              </m:r>
                              <m:r>
                                <a:rPr lang="en-US" altLang="zh-TW" sz="2400" i="1">
                                  <a:latin typeface="Cambria Math" panose="02040503050406030204" pitchFamily="18" charset="0"/>
                                </a:rPr>
                                <m:t>−1</m:t>
                              </m:r>
                            </m:sup>
                          </m:sSup>
                        </m:e>
                      </m:d>
                    </m:oMath>
                  </m:oMathPara>
                </a14:m>
                <a:endParaRPr lang="en-US" sz="2400" dirty="0"/>
              </a:p>
              <a:p>
                <a:r>
                  <a:rPr lang="en-US" sz="2400" dirty="0"/>
                  <a:t>This method updates the parameters </a:t>
                </a:r>
                <a14:m>
                  <m:oMath xmlns:m="http://schemas.openxmlformats.org/officeDocument/2006/math">
                    <m:r>
                      <a:rPr lang="zh-TW" altLang="en-US" sz="2400" i="1">
                        <a:latin typeface="Cambria Math" panose="02040503050406030204" pitchFamily="18" charset="0"/>
                      </a:rPr>
                      <m:t>𝜃</m:t>
                    </m:r>
                  </m:oMath>
                </a14:m>
                <a:r>
                  <a:rPr lang="en-US" sz="2400" dirty="0"/>
                  <a:t> in the direction of the weighted average of the past gradients</a:t>
                </a:r>
              </a:p>
              <a:p>
                <a:r>
                  <a:rPr lang="en-US" sz="2600" dirty="0"/>
                  <a:t>This term </a:t>
                </a:r>
                <a:r>
                  <a:rPr lang="en-US" sz="2800" b="1" i="1" dirty="0">
                    <a:solidFill>
                      <a:srgbClr val="0070C0"/>
                    </a:solidFill>
                  </a:rPr>
                  <a:t>momentum </a:t>
                </a:r>
                <a:r>
                  <a:rPr lang="en-US" sz="2600" dirty="0"/>
                  <a:t>is analogous to a momentum of a heavy ball rolling down the hill </a:t>
                </a:r>
              </a:p>
              <a:p>
                <a:r>
                  <a:rPr lang="en-US" sz="2400" dirty="0"/>
                  <a:t>The parameter</a:t>
                </a:r>
                <a14:m>
                  <m:oMath xmlns:m="http://schemas.openxmlformats.org/officeDocument/2006/math">
                    <m:r>
                      <a:rPr lang="en-US" altLang="zh-TW" sz="2400">
                        <a:latin typeface="Cambria Math" panose="02040503050406030204" pitchFamily="18" charset="0"/>
                      </a:rPr>
                      <m:t> </m:t>
                    </m:r>
                    <m:r>
                      <a:rPr lang="zh-TW" altLang="en-US" sz="2400" i="1">
                        <a:latin typeface="Cambria Math" panose="02040503050406030204" pitchFamily="18" charset="0"/>
                      </a:rPr>
                      <m:t>𝛽</m:t>
                    </m:r>
                  </m:oMath>
                </a14:m>
                <a:r>
                  <a:rPr lang="en-US" sz="2400" dirty="0"/>
                  <a:t> is referred to as a </a:t>
                </a:r>
                <a:r>
                  <a:rPr lang="en-US" sz="2400" dirty="0">
                    <a:solidFill>
                      <a:srgbClr val="FF0000"/>
                    </a:solidFill>
                  </a:rPr>
                  <a:t>coefficient of momentum</a:t>
                </a:r>
              </a:p>
              <a:p>
                <a:pPr lvl="1"/>
                <a:r>
                  <a:rPr lang="en-US" sz="2400" dirty="0"/>
                  <a:t>A typical value of the parameter </a:t>
                </a:r>
                <a14:m>
                  <m:oMath xmlns:m="http://schemas.openxmlformats.org/officeDocument/2006/math">
                    <m:r>
                      <a:rPr lang="zh-TW" altLang="en-US" sz="2400" i="1">
                        <a:latin typeface="Cambria Math" panose="02040503050406030204" pitchFamily="18" charset="0"/>
                      </a:rPr>
                      <m:t>𝛽</m:t>
                    </m:r>
                  </m:oMath>
                </a14:m>
                <a:r>
                  <a:rPr lang="en-US" sz="2400" dirty="0"/>
                  <a:t> is 0.9</a:t>
                </a:r>
              </a:p>
            </p:txBody>
          </p:sp>
        </mc:Choice>
        <mc:Fallback xmlns="">
          <p:sp>
            <p:nvSpPr>
              <p:cNvPr id="3" name="Content Placeholder 2">
                <a:extLst>
                  <a:ext uri="{FF2B5EF4-FFF2-40B4-BE49-F238E27FC236}">
                    <a16:creationId xmlns:a16="http://schemas.microsoft.com/office/drawing/2014/main" id="{C3FFF529-46A7-2596-3746-41D00BA03765}"/>
                  </a:ext>
                </a:extLst>
              </p:cNvPr>
              <p:cNvSpPr>
                <a:spLocks noGrp="1" noRot="1" noChangeAspect="1" noMove="1" noResize="1" noEditPoints="1" noAdjustHandles="1" noChangeArrowheads="1" noChangeShapeType="1" noTextEdit="1"/>
              </p:cNvSpPr>
              <p:nvPr>
                <p:ph idx="1"/>
              </p:nvPr>
            </p:nvSpPr>
            <p:spPr>
              <a:xfrm>
                <a:off x="1097280" y="1342221"/>
                <a:ext cx="10058400" cy="5117563"/>
              </a:xfrm>
              <a:blipFill>
                <a:blip r:embed="rId2"/>
                <a:stretch>
                  <a:fillRect l="-1818"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6D0DEDC-EA0B-3F58-11B7-65DD0E6F3979}"/>
              </a:ext>
            </a:extLst>
          </p:cNvPr>
          <p:cNvSpPr>
            <a:spLocks noGrp="1"/>
          </p:cNvSpPr>
          <p:nvPr>
            <p:ph type="sldNum" sz="quarter" idx="12"/>
          </p:nvPr>
        </p:nvSpPr>
        <p:spPr/>
        <p:txBody>
          <a:bodyPr/>
          <a:lstStyle/>
          <a:p>
            <a:fld id="{CC00085F-3842-4C53-8AAA-D142E66B851B}" type="slidenum">
              <a:rPr lang="en-US" smtClean="0"/>
              <a:t>24</a:t>
            </a:fld>
            <a:endParaRPr lang="en-US"/>
          </a:p>
        </p:txBody>
      </p:sp>
    </p:spTree>
    <p:extLst>
      <p:ext uri="{BB962C8B-B14F-4D97-AF65-F5344CB8AC3E}">
        <p14:creationId xmlns:p14="http://schemas.microsoft.com/office/powerpoint/2010/main" val="161417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0082-9208-A272-4541-45ECE7A311D7}"/>
              </a:ext>
            </a:extLst>
          </p:cNvPr>
          <p:cNvSpPr>
            <a:spLocks noGrp="1"/>
          </p:cNvSpPr>
          <p:nvPr>
            <p:ph type="title"/>
          </p:nvPr>
        </p:nvSpPr>
        <p:spPr/>
        <p:txBody>
          <a:bodyPr/>
          <a:lstStyle/>
          <a:p>
            <a:r>
              <a:rPr lang="en-US" dirty="0"/>
              <a:t>Another reason to use Momentum</a:t>
            </a:r>
          </a:p>
        </p:txBody>
      </p:sp>
      <p:sp>
        <p:nvSpPr>
          <p:cNvPr id="4" name="Footer Placeholder 3">
            <a:extLst>
              <a:ext uri="{FF2B5EF4-FFF2-40B4-BE49-F238E27FC236}">
                <a16:creationId xmlns:a16="http://schemas.microsoft.com/office/drawing/2014/main" id="{24DF2D78-32A2-01EE-D2B4-BCDE663FD95E}"/>
              </a:ext>
            </a:extLst>
          </p:cNvPr>
          <p:cNvSpPr>
            <a:spLocks noGrp="1"/>
          </p:cNvSpPr>
          <p:nvPr>
            <p:ph type="ftr" sz="quarter" idx="11"/>
          </p:nvPr>
        </p:nvSpPr>
        <p:spPr/>
        <p:txBody>
          <a:bodyPr/>
          <a:lstStyle/>
          <a:p>
            <a:r>
              <a:rPr lang="en-US"/>
              <a:t>Riad Sonbol - DL Course</a:t>
            </a:r>
            <a:endParaRPr lang="en-US" dirty="0"/>
          </a:p>
        </p:txBody>
      </p:sp>
      <p:sp>
        <p:nvSpPr>
          <p:cNvPr id="5" name="Slide Number Placeholder 4">
            <a:extLst>
              <a:ext uri="{FF2B5EF4-FFF2-40B4-BE49-F238E27FC236}">
                <a16:creationId xmlns:a16="http://schemas.microsoft.com/office/drawing/2014/main" id="{6068DF86-93DF-5C77-BB27-12EB53B2754B}"/>
              </a:ext>
            </a:extLst>
          </p:cNvPr>
          <p:cNvSpPr>
            <a:spLocks noGrp="1"/>
          </p:cNvSpPr>
          <p:nvPr>
            <p:ph type="sldNum" sz="quarter" idx="12"/>
          </p:nvPr>
        </p:nvSpPr>
        <p:spPr/>
        <p:txBody>
          <a:bodyPr/>
          <a:lstStyle/>
          <a:p>
            <a:fld id="{CC00085F-3842-4C53-8AAA-D142E66B851B}" type="slidenum">
              <a:rPr lang="en-US" smtClean="0"/>
              <a:t>25</a:t>
            </a:fld>
            <a:endParaRPr lang="en-US"/>
          </a:p>
        </p:txBody>
      </p:sp>
      <p:pic>
        <p:nvPicPr>
          <p:cNvPr id="7" name="Picture 6">
            <a:extLst>
              <a:ext uri="{FF2B5EF4-FFF2-40B4-BE49-F238E27FC236}">
                <a16:creationId xmlns:a16="http://schemas.microsoft.com/office/drawing/2014/main" id="{2EF614DE-7D55-AB8C-0909-3C960EAF6765}"/>
              </a:ext>
            </a:extLst>
          </p:cNvPr>
          <p:cNvPicPr>
            <a:picLocks noChangeAspect="1"/>
          </p:cNvPicPr>
          <p:nvPr/>
        </p:nvPicPr>
        <p:blipFill>
          <a:blip r:embed="rId2"/>
          <a:stretch>
            <a:fillRect/>
          </a:stretch>
        </p:blipFill>
        <p:spPr>
          <a:xfrm>
            <a:off x="22024" y="1994047"/>
            <a:ext cx="3103590" cy="3522724"/>
          </a:xfrm>
          <a:prstGeom prst="rect">
            <a:avLst/>
          </a:prstGeom>
          <a:ln>
            <a:solidFill>
              <a:schemeClr val="tx1"/>
            </a:solidFill>
            <a:prstDash val="dash"/>
          </a:ln>
        </p:spPr>
      </p:pic>
      <p:pic>
        <p:nvPicPr>
          <p:cNvPr id="9" name="Picture 8">
            <a:extLst>
              <a:ext uri="{FF2B5EF4-FFF2-40B4-BE49-F238E27FC236}">
                <a16:creationId xmlns:a16="http://schemas.microsoft.com/office/drawing/2014/main" id="{8EA7CD64-6121-AEB4-7C0E-3A53BBF40E79}"/>
              </a:ext>
            </a:extLst>
          </p:cNvPr>
          <p:cNvPicPr>
            <a:picLocks noChangeAspect="1"/>
          </p:cNvPicPr>
          <p:nvPr/>
        </p:nvPicPr>
        <p:blipFill>
          <a:blip r:embed="rId3"/>
          <a:stretch>
            <a:fillRect/>
          </a:stretch>
        </p:blipFill>
        <p:spPr>
          <a:xfrm>
            <a:off x="8805875" y="1998624"/>
            <a:ext cx="3149360" cy="3513571"/>
          </a:xfrm>
          <a:prstGeom prst="rect">
            <a:avLst/>
          </a:prstGeom>
          <a:ln>
            <a:solidFill>
              <a:schemeClr val="tx1"/>
            </a:solidFill>
            <a:prstDash val="dash"/>
          </a:ln>
        </p:spPr>
      </p:pic>
      <p:sp>
        <p:nvSpPr>
          <p:cNvPr id="11" name="TextBox 10">
            <a:extLst>
              <a:ext uri="{FF2B5EF4-FFF2-40B4-BE49-F238E27FC236}">
                <a16:creationId xmlns:a16="http://schemas.microsoft.com/office/drawing/2014/main" id="{2BDBC129-6BFE-3FA7-5525-1B47A2FB13D8}"/>
              </a:ext>
            </a:extLst>
          </p:cNvPr>
          <p:cNvSpPr txBox="1"/>
          <p:nvPr/>
        </p:nvSpPr>
        <p:spPr>
          <a:xfrm>
            <a:off x="979517" y="5670811"/>
            <a:ext cx="11212483" cy="830997"/>
          </a:xfrm>
          <a:prstGeom prst="rect">
            <a:avLst/>
          </a:prstGeom>
          <a:solidFill>
            <a:srgbClr val="FDFDFD"/>
          </a:solidFill>
          <a:ln>
            <a:solidFill>
              <a:schemeClr val="tx1"/>
            </a:solidFill>
            <a:prstDash val="dash"/>
          </a:ln>
        </p:spPr>
        <p:txBody>
          <a:bodyPr wrap="square">
            <a:spAutoFit/>
          </a:bodyPr>
          <a:lstStyle/>
          <a:p>
            <a:pPr marL="285750" indent="-285750">
              <a:buFont typeface="Wingdings" panose="05000000000000000000" pitchFamily="2" charset="2"/>
              <a:buChar char="ü"/>
            </a:pPr>
            <a:r>
              <a:rPr lang="en-US" sz="2400" dirty="0"/>
              <a:t>Shrink step size in directions where the weight oscillates</a:t>
            </a:r>
          </a:p>
          <a:p>
            <a:pPr marL="285750" indent="-285750">
              <a:buFont typeface="Wingdings" panose="05000000000000000000" pitchFamily="2" charset="2"/>
              <a:buChar char="ü"/>
            </a:pPr>
            <a:r>
              <a:rPr lang="en-US" sz="2400" dirty="0"/>
              <a:t>Expand step size in directions where the weight moves consistently in one direction</a:t>
            </a:r>
          </a:p>
        </p:txBody>
      </p:sp>
      <p:sp>
        <p:nvSpPr>
          <p:cNvPr id="15" name="TextBox 14">
            <a:extLst>
              <a:ext uri="{FF2B5EF4-FFF2-40B4-BE49-F238E27FC236}">
                <a16:creationId xmlns:a16="http://schemas.microsoft.com/office/drawing/2014/main" id="{9D7E619F-83AB-8AD9-608D-C810AD7CC655}"/>
              </a:ext>
            </a:extLst>
          </p:cNvPr>
          <p:cNvSpPr txBox="1"/>
          <p:nvPr/>
        </p:nvSpPr>
        <p:spPr>
          <a:xfrm>
            <a:off x="3011631" y="1241137"/>
            <a:ext cx="6608619" cy="461665"/>
          </a:xfrm>
          <a:prstGeom prst="rect">
            <a:avLst/>
          </a:prstGeom>
          <a:noFill/>
        </p:spPr>
        <p:txBody>
          <a:bodyPr wrap="square">
            <a:spAutoFit/>
          </a:bodyPr>
          <a:lstStyle/>
          <a:p>
            <a:pPr algn="ctr"/>
            <a:r>
              <a:rPr lang="en-US" sz="2400" dirty="0">
                <a:effectLst>
                  <a:outerShdw blurRad="38100" dist="38100" dir="2700000" algn="tl">
                    <a:srgbClr val="000000">
                      <a:alpha val="43137"/>
                    </a:srgbClr>
                  </a:outerShdw>
                </a:effectLst>
              </a:rPr>
              <a:t>Reducing the oscillations in the optimization path</a:t>
            </a:r>
          </a:p>
        </p:txBody>
      </p:sp>
      <p:pic>
        <p:nvPicPr>
          <p:cNvPr id="1026" name="Picture 2">
            <a:extLst>
              <a:ext uri="{FF2B5EF4-FFF2-40B4-BE49-F238E27FC236}">
                <a16:creationId xmlns:a16="http://schemas.microsoft.com/office/drawing/2014/main" id="{121D76FD-31E5-838F-8BD5-710CA705B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614" y="1725355"/>
            <a:ext cx="5680261" cy="3786840"/>
          </a:xfrm>
          <a:prstGeom prst="rect">
            <a:avLst/>
          </a:prstGeom>
          <a:ln>
            <a:solidFill>
              <a:schemeClr val="tx1"/>
            </a:solidFill>
            <a:prstDash val="dash"/>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51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19D5-F832-A047-815B-1D78FA3F6114}"/>
              </a:ext>
            </a:extLst>
          </p:cNvPr>
          <p:cNvSpPr>
            <a:spLocks noGrp="1"/>
          </p:cNvSpPr>
          <p:nvPr>
            <p:ph type="title"/>
          </p:nvPr>
        </p:nvSpPr>
        <p:spPr/>
        <p:txBody>
          <a:bodyPr/>
          <a:lstStyle/>
          <a:p>
            <a:r>
              <a:rPr lang="en-US" dirty="0"/>
              <a:t>Nesterov Accelerated Momentum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747118-C53D-35E2-68C9-5185AE01F67B}"/>
                  </a:ext>
                </a:extLst>
              </p:cNvPr>
              <p:cNvSpPr>
                <a:spLocks noGrp="1"/>
              </p:cNvSpPr>
              <p:nvPr>
                <p:ph idx="1"/>
              </p:nvPr>
            </p:nvSpPr>
            <p:spPr>
              <a:xfrm>
                <a:off x="1097279" y="1342221"/>
                <a:ext cx="10286067" cy="4946611"/>
              </a:xfrm>
            </p:spPr>
            <p:txBody>
              <a:bodyPr>
                <a:noAutofit/>
              </a:bodyPr>
              <a:lstStyle/>
              <a:p>
                <a:r>
                  <a:rPr lang="en-US" altLang="zh-TW" sz="2600" b="1" i="1" dirty="0">
                    <a:solidFill>
                      <a:srgbClr val="0070C0"/>
                    </a:solidFill>
                  </a:rPr>
                  <a:t>Gradient descent with </a:t>
                </a:r>
                <a:r>
                  <a:rPr lang="en-US" altLang="zh-TW" sz="2600" b="1" i="1" dirty="0" err="1">
                    <a:solidFill>
                      <a:srgbClr val="0070C0"/>
                    </a:solidFill>
                  </a:rPr>
                  <a:t>Nesterov</a:t>
                </a:r>
                <a:r>
                  <a:rPr lang="en-US" altLang="zh-TW" sz="2600" b="1" i="1" dirty="0">
                    <a:solidFill>
                      <a:srgbClr val="0070C0"/>
                    </a:solidFill>
                  </a:rPr>
                  <a:t> accelerated momentum </a:t>
                </a:r>
              </a:p>
              <a:p>
                <a:pPr lvl="1"/>
                <a:r>
                  <a:rPr lang="en-US" altLang="zh-TW" sz="2600" dirty="0"/>
                  <a:t>Parameter update: </a:t>
                </a:r>
                <a14:m>
                  <m:oMath xmlns:m="http://schemas.openxmlformats.org/officeDocument/2006/math">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sup>
                    </m:sSup>
                    <m:r>
                      <a:rPr lang="en-US" altLang="zh-TW" sz="2600" i="1">
                        <a:latin typeface="Cambria Math" panose="02040503050406030204" pitchFamily="18" charset="0"/>
                      </a:rPr>
                      <m:t>=</m:t>
                    </m:r>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r>
                      <a:rPr lang="en-US" altLang="zh-TW" sz="2600" i="1">
                        <a:latin typeface="Cambria Math" panose="02040503050406030204" pitchFamily="18" charset="0"/>
                      </a:rPr>
                      <m:t>−</m:t>
                    </m:r>
                    <m:sSup>
                      <m:sSupPr>
                        <m:ctrlPr>
                          <a:rPr lang="en-US" altLang="zh-TW" sz="2600" i="1">
                            <a:latin typeface="Cambria Math" panose="02040503050406030204" pitchFamily="18" charset="0"/>
                          </a:rPr>
                        </m:ctrlPr>
                      </m:sSupPr>
                      <m:e>
                        <m:r>
                          <a:rPr lang="en-US" altLang="zh-TW" sz="2600" i="1">
                            <a:latin typeface="Cambria Math" panose="02040503050406030204" pitchFamily="18" charset="0"/>
                          </a:rPr>
                          <m:t>𝑉</m:t>
                        </m:r>
                      </m:e>
                      <m:sup>
                        <m:r>
                          <a:rPr lang="en-US" altLang="zh-TW" sz="2600" i="1">
                            <a:latin typeface="Cambria Math" panose="02040503050406030204" pitchFamily="18" charset="0"/>
                          </a:rPr>
                          <m:t>𝑡</m:t>
                        </m:r>
                      </m:sup>
                    </m:sSup>
                  </m:oMath>
                </a14:m>
                <a:endParaRPr lang="en-US" sz="2600" dirty="0"/>
              </a:p>
              <a:p>
                <a:pPr lvl="2"/>
                <a:r>
                  <a:rPr lang="en-US" sz="2600" dirty="0"/>
                  <a:t>Where: </a:t>
                </a:r>
                <a14:m>
                  <m:oMath xmlns:m="http://schemas.openxmlformats.org/officeDocument/2006/math">
                    <m:sSup>
                      <m:sSupPr>
                        <m:ctrlPr>
                          <a:rPr lang="en-US" altLang="zh-TW" sz="2600" i="1">
                            <a:latin typeface="Cambria Math" panose="02040503050406030204" pitchFamily="18" charset="0"/>
                          </a:rPr>
                        </m:ctrlPr>
                      </m:sSupPr>
                      <m:e>
                        <m:r>
                          <a:rPr lang="en-US" altLang="zh-TW" sz="2600" i="1">
                            <a:latin typeface="Cambria Math" panose="02040503050406030204" pitchFamily="18" charset="0"/>
                          </a:rPr>
                          <m:t>𝑉</m:t>
                        </m:r>
                      </m:e>
                      <m:sup>
                        <m:r>
                          <a:rPr lang="en-US" altLang="zh-TW" sz="2600" i="1">
                            <a:latin typeface="Cambria Math" panose="02040503050406030204" pitchFamily="18" charset="0"/>
                          </a:rPr>
                          <m:t>𝑡</m:t>
                        </m:r>
                      </m:sup>
                    </m:sSup>
                  </m:oMath>
                </a14:m>
                <a:r>
                  <a:rPr lang="en-US" sz="2600" dirty="0"/>
                  <a:t>= </a:t>
                </a:r>
                <a14:m>
                  <m:oMath xmlns:m="http://schemas.openxmlformats.org/officeDocument/2006/math">
                    <m:r>
                      <a:rPr lang="zh-TW" altLang="en-US" sz="2600" i="1">
                        <a:latin typeface="Cambria Math" panose="02040503050406030204" pitchFamily="18" charset="0"/>
                      </a:rPr>
                      <m:t>𝛽</m:t>
                    </m:r>
                    <m:sSup>
                      <m:sSupPr>
                        <m:ctrlPr>
                          <a:rPr lang="en-US" altLang="zh-TW" sz="2600" i="1">
                            <a:latin typeface="Cambria Math" panose="02040503050406030204" pitchFamily="18" charset="0"/>
                          </a:rPr>
                        </m:ctrlPr>
                      </m:sSupPr>
                      <m:e>
                        <m:r>
                          <a:rPr lang="en-US" altLang="zh-TW" sz="2600" i="1">
                            <a:latin typeface="Cambria Math" panose="02040503050406030204" pitchFamily="18" charset="0"/>
                          </a:rPr>
                          <m:t>𝑉</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r>
                      <a:rPr lang="en-US" altLang="zh-TW" sz="2600" i="1">
                        <a:latin typeface="Cambria Math" panose="02040503050406030204" pitchFamily="18" charset="0"/>
                      </a:rPr>
                      <m:t>+</m:t>
                    </m:r>
                    <m:r>
                      <a:rPr lang="zh-TW" altLang="en-US" sz="2600" i="1">
                        <a:latin typeface="Cambria Math" panose="02040503050406030204" pitchFamily="18" charset="0"/>
                      </a:rPr>
                      <m:t>𝛼𝛻</m:t>
                    </m:r>
                    <m:r>
                      <a:rPr lang="en-US" altLang="zh-TW" sz="2600" i="1">
                        <a:latin typeface="Cambria Math" panose="02040503050406030204" pitchFamily="18" charset="0"/>
                        <a:ea typeface="Cambria Math" panose="02040503050406030204" pitchFamily="18" charset="0"/>
                      </a:rPr>
                      <m:t>ℒ</m:t>
                    </m:r>
                    <m:d>
                      <m:dPr>
                        <m:ctrlPr>
                          <a:rPr lang="en-US" altLang="zh-TW" sz="2600" i="1">
                            <a:latin typeface="Cambria Math" panose="02040503050406030204" pitchFamily="18" charset="0"/>
                          </a:rPr>
                        </m:ctrlPr>
                      </m:dPr>
                      <m:e>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r>
                          <a:rPr lang="en-US" altLang="zh-TW" sz="2600">
                            <a:latin typeface="Cambria Math" panose="02040503050406030204" pitchFamily="18" charset="0"/>
                          </a:rPr>
                          <m:t>+</m:t>
                        </m:r>
                        <m:r>
                          <a:rPr lang="zh-TW" altLang="en-US" sz="2600" i="1">
                            <a:latin typeface="Cambria Math" panose="02040503050406030204" pitchFamily="18" charset="0"/>
                          </a:rPr>
                          <m:t>𝛽</m:t>
                        </m:r>
                        <m:sSup>
                          <m:sSupPr>
                            <m:ctrlPr>
                              <a:rPr lang="en-US" altLang="zh-TW" sz="2600" i="1">
                                <a:latin typeface="Cambria Math" panose="02040503050406030204" pitchFamily="18" charset="0"/>
                              </a:rPr>
                            </m:ctrlPr>
                          </m:sSupPr>
                          <m:e>
                            <m:r>
                              <a:rPr lang="en-US" altLang="zh-TW" sz="2600" i="1">
                                <a:latin typeface="Cambria Math" panose="02040503050406030204" pitchFamily="18" charset="0"/>
                              </a:rPr>
                              <m:t>𝑉</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e>
                    </m:d>
                  </m:oMath>
                </a14:m>
                <a:endParaRPr lang="en-US" sz="2600" dirty="0"/>
              </a:p>
              <a:p>
                <a:pPr lvl="1"/>
                <a:r>
                  <a:rPr lang="en-US" sz="2600" dirty="0"/>
                  <a:t>The term </a:t>
                </a:r>
                <a14:m>
                  <m:oMath xmlns:m="http://schemas.openxmlformats.org/officeDocument/2006/math">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r>
                      <a:rPr lang="en-US" altLang="zh-TW" sz="2600">
                        <a:latin typeface="Cambria Math" panose="02040503050406030204" pitchFamily="18" charset="0"/>
                      </a:rPr>
                      <m:t>+</m:t>
                    </m:r>
                    <m:r>
                      <a:rPr lang="zh-TW" altLang="en-US" sz="2600" i="1">
                        <a:latin typeface="Cambria Math" panose="02040503050406030204" pitchFamily="18" charset="0"/>
                      </a:rPr>
                      <m:t>𝛽</m:t>
                    </m:r>
                    <m:sSup>
                      <m:sSupPr>
                        <m:ctrlPr>
                          <a:rPr lang="en-US" altLang="zh-TW" sz="2600" i="1">
                            <a:latin typeface="Cambria Math" panose="02040503050406030204" pitchFamily="18" charset="0"/>
                          </a:rPr>
                        </m:ctrlPr>
                      </m:sSupPr>
                      <m:e>
                        <m:r>
                          <a:rPr lang="en-US" altLang="zh-TW" sz="2600" i="1">
                            <a:latin typeface="Cambria Math" panose="02040503050406030204" pitchFamily="18" charset="0"/>
                          </a:rPr>
                          <m:t>𝑉</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oMath>
                </a14:m>
                <a:r>
                  <a:rPr lang="en-US" sz="2600" dirty="0"/>
                  <a:t> allows to predict the position of the parameters in the next step (i.e., </a:t>
                </a:r>
                <a14:m>
                  <m:oMath xmlns:m="http://schemas.openxmlformats.org/officeDocument/2006/math">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sup>
                    </m:sSup>
                    <m:r>
                      <a:rPr lang="en-US" altLang="zh-TW" sz="2600" i="1">
                        <a:latin typeface="Cambria Math" panose="02040503050406030204" pitchFamily="18" charset="0"/>
                      </a:rPr>
                      <m:t> </m:t>
                    </m:r>
                    <m:r>
                      <a:rPr lang="en-US" altLang="zh-TW" sz="2600" i="1">
                        <a:latin typeface="Cambria Math" panose="02040503050406030204" pitchFamily="18" charset="0"/>
                        <a:ea typeface="Cambria Math" panose="02040503050406030204" pitchFamily="18" charset="0"/>
                      </a:rPr>
                      <m:t>≈</m:t>
                    </m:r>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r>
                      <a:rPr lang="en-US" altLang="zh-TW" sz="2600" i="1">
                        <a:latin typeface="Cambria Math" panose="02040503050406030204" pitchFamily="18" charset="0"/>
                      </a:rPr>
                      <m:t>+</m:t>
                    </m:r>
                    <m:r>
                      <a:rPr lang="zh-TW" altLang="en-US" sz="2600" i="1">
                        <a:latin typeface="Cambria Math" panose="02040503050406030204" pitchFamily="18" charset="0"/>
                      </a:rPr>
                      <m:t>𝛽</m:t>
                    </m:r>
                    <m:sSup>
                      <m:sSupPr>
                        <m:ctrlPr>
                          <a:rPr lang="en-US" altLang="zh-TW" sz="2600" i="1">
                            <a:latin typeface="Cambria Math" panose="02040503050406030204" pitchFamily="18" charset="0"/>
                          </a:rPr>
                        </m:ctrlPr>
                      </m:sSupPr>
                      <m:e>
                        <m:r>
                          <a:rPr lang="en-US" altLang="zh-TW" sz="2600" i="1">
                            <a:latin typeface="Cambria Math" panose="02040503050406030204" pitchFamily="18" charset="0"/>
                          </a:rPr>
                          <m:t>𝑉</m:t>
                        </m:r>
                      </m:e>
                      <m:sup>
                        <m:r>
                          <a:rPr lang="en-US" altLang="zh-TW" sz="2600" i="1">
                            <a:latin typeface="Cambria Math" panose="02040503050406030204" pitchFamily="18" charset="0"/>
                          </a:rPr>
                          <m:t>𝑡</m:t>
                        </m:r>
                        <m:r>
                          <a:rPr lang="en-US" altLang="zh-TW" sz="2600" i="1">
                            <a:latin typeface="Cambria Math" panose="02040503050406030204" pitchFamily="18" charset="0"/>
                          </a:rPr>
                          <m:t>−</m:t>
                        </m:r>
                        <m:r>
                          <a:rPr lang="en-US" altLang="zh-TW" sz="2600" i="1">
                            <a:latin typeface="Cambria Math" panose="02040503050406030204" pitchFamily="18" charset="0"/>
                          </a:rPr>
                          <m:t>1</m:t>
                        </m:r>
                      </m:sup>
                    </m:sSup>
                  </m:oMath>
                </a14:m>
                <a:r>
                  <a:rPr lang="en-US" sz="2600" dirty="0"/>
                  <a:t>)</a:t>
                </a:r>
              </a:p>
              <a:p>
                <a:pPr lvl="1"/>
                <a:r>
                  <a:rPr lang="en-US" sz="2600" dirty="0"/>
                  <a:t>The gradient is calculated with respect to the </a:t>
                </a:r>
                <a:r>
                  <a:rPr lang="en-US" sz="2600" u="sng" dirty="0">
                    <a:solidFill>
                      <a:srgbClr val="FF0000"/>
                    </a:solidFill>
                  </a:rPr>
                  <a:t>approximate future position </a:t>
                </a:r>
                <a:r>
                  <a:rPr lang="en-US" sz="2600" dirty="0"/>
                  <a:t>of the parameters in the next iteration, </a:t>
                </a:r>
                <a14:m>
                  <m:oMath xmlns:m="http://schemas.openxmlformats.org/officeDocument/2006/math">
                    <m:sSup>
                      <m:sSupPr>
                        <m:ctrlPr>
                          <a:rPr lang="en-US" altLang="zh-TW" sz="2600" i="1">
                            <a:latin typeface="Cambria Math" panose="02040503050406030204" pitchFamily="18" charset="0"/>
                          </a:rPr>
                        </m:ctrlPr>
                      </m:sSupPr>
                      <m:e>
                        <m:r>
                          <a:rPr lang="zh-TW" altLang="en-US" sz="2600" i="1">
                            <a:latin typeface="Cambria Math" panose="02040503050406030204" pitchFamily="18" charset="0"/>
                          </a:rPr>
                          <m:t>𝜃</m:t>
                        </m:r>
                      </m:e>
                      <m:sup>
                        <m:r>
                          <a:rPr lang="en-US" altLang="zh-TW" sz="2600" i="1">
                            <a:latin typeface="Cambria Math" panose="02040503050406030204" pitchFamily="18" charset="0"/>
                          </a:rPr>
                          <m:t>𝑡</m:t>
                        </m:r>
                      </m:sup>
                    </m:sSup>
                  </m:oMath>
                </a14:m>
                <a:r>
                  <a:rPr lang="en-US" sz="2600" dirty="0"/>
                  <a:t>, calculated at iteration </a:t>
                </a:r>
                <a14:m>
                  <m:oMath xmlns:m="http://schemas.openxmlformats.org/officeDocument/2006/math">
                    <m:r>
                      <a:rPr lang="en-US" sz="2600" i="1" dirty="0">
                        <a:latin typeface="Cambria Math" panose="02040503050406030204" pitchFamily="18" charset="0"/>
                      </a:rPr>
                      <m:t>𝑡</m:t>
                    </m:r>
                    <m:r>
                      <a:rPr lang="en-US" sz="2600" i="1" dirty="0">
                        <a:latin typeface="Cambria Math" panose="02040503050406030204" pitchFamily="18" charset="0"/>
                      </a:rPr>
                      <m:t>−</m:t>
                    </m:r>
                    <m:r>
                      <a:rPr lang="en-US" sz="2600" i="1" dirty="0">
                        <a:latin typeface="Cambria Math" panose="02040503050406030204" pitchFamily="18" charset="0"/>
                      </a:rPr>
                      <m:t>1</m:t>
                    </m:r>
                  </m:oMath>
                </a14:m>
                <a:endParaRPr lang="en-US" sz="2600" dirty="0"/>
              </a:p>
              <a:p>
                <a:r>
                  <a:rPr lang="en-US" sz="2600" b="1" dirty="0"/>
                  <a:t>Classical momentum: </a:t>
                </a:r>
                <a:r>
                  <a:rPr lang="en-US" sz="2600" dirty="0"/>
                  <a:t>(1)</a:t>
                </a:r>
                <a:r>
                  <a:rPr lang="en-US" sz="2600" u="sng" dirty="0"/>
                  <a:t> Correct your velocity </a:t>
                </a:r>
                <a:r>
                  <a:rPr lang="en-US" sz="2600" dirty="0"/>
                  <a:t>and (2) </a:t>
                </a:r>
                <a:r>
                  <a:rPr lang="en-US" sz="2600" u="sng" dirty="0"/>
                  <a:t>make a big step according to that velocity </a:t>
                </a:r>
                <a:r>
                  <a:rPr lang="en-US" sz="2600" dirty="0"/>
                  <a:t>(and then repeat),</a:t>
                </a:r>
              </a:p>
              <a:p>
                <a:r>
                  <a:rPr lang="en-US" sz="2600" b="1" dirty="0"/>
                  <a:t>Nesterov momentum</a:t>
                </a:r>
                <a:r>
                  <a:rPr lang="en-US" sz="2600" dirty="0"/>
                  <a:t>: (1) </a:t>
                </a:r>
                <a:r>
                  <a:rPr lang="en-US" sz="2600" u="sng" dirty="0"/>
                  <a:t>Make a step into velocity direction </a:t>
                </a:r>
                <a:r>
                  <a:rPr lang="en-US" sz="2600" dirty="0"/>
                  <a:t>and (2) </a:t>
                </a:r>
                <a:r>
                  <a:rPr lang="en-US" sz="2600" u="sng" dirty="0"/>
                  <a:t>make a correction to a velocity vector</a:t>
                </a:r>
                <a:r>
                  <a:rPr lang="en-US" sz="2600" dirty="0"/>
                  <a:t> based on new location (then repeat).</a:t>
                </a:r>
              </a:p>
            </p:txBody>
          </p:sp>
        </mc:Choice>
        <mc:Fallback xmlns="">
          <p:sp>
            <p:nvSpPr>
              <p:cNvPr id="3" name="Content Placeholder 2">
                <a:extLst>
                  <a:ext uri="{FF2B5EF4-FFF2-40B4-BE49-F238E27FC236}">
                    <a16:creationId xmlns:a16="http://schemas.microsoft.com/office/drawing/2014/main" id="{93747118-C53D-35E2-68C9-5185AE01F67B}"/>
                  </a:ext>
                </a:extLst>
              </p:cNvPr>
              <p:cNvSpPr>
                <a:spLocks noGrp="1" noRot="1" noChangeAspect="1" noMove="1" noResize="1" noEditPoints="1" noAdjustHandles="1" noChangeArrowheads="1" noChangeShapeType="1" noTextEdit="1"/>
              </p:cNvSpPr>
              <p:nvPr>
                <p:ph idx="1"/>
              </p:nvPr>
            </p:nvSpPr>
            <p:spPr>
              <a:xfrm>
                <a:off x="1097279" y="1342221"/>
                <a:ext cx="10286067" cy="4946611"/>
              </a:xfrm>
              <a:blipFill>
                <a:blip r:embed="rId2"/>
                <a:stretch>
                  <a:fillRect l="-1778" t="-1847" r="-23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B3FB903-1175-2A42-3E20-4294BA8931EB}"/>
              </a:ext>
            </a:extLst>
          </p:cNvPr>
          <p:cNvSpPr>
            <a:spLocks noGrp="1"/>
          </p:cNvSpPr>
          <p:nvPr>
            <p:ph type="sldNum" sz="quarter" idx="12"/>
          </p:nvPr>
        </p:nvSpPr>
        <p:spPr/>
        <p:txBody>
          <a:bodyPr/>
          <a:lstStyle/>
          <a:p>
            <a:fld id="{CC00085F-3842-4C53-8AAA-D142E66B851B}" type="slidenum">
              <a:rPr lang="en-US" smtClean="0"/>
              <a:t>26</a:t>
            </a:fld>
            <a:endParaRPr lang="en-US"/>
          </a:p>
        </p:txBody>
      </p:sp>
    </p:spTree>
    <p:extLst>
      <p:ext uri="{BB962C8B-B14F-4D97-AF65-F5344CB8AC3E}">
        <p14:creationId xmlns:p14="http://schemas.microsoft.com/office/powerpoint/2010/main" val="170774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C1C5-3AD4-3A54-A013-BB593C07E134}"/>
              </a:ext>
            </a:extLst>
          </p:cNvPr>
          <p:cNvSpPr>
            <a:spLocks noGrp="1"/>
          </p:cNvSpPr>
          <p:nvPr>
            <p:ph type="title"/>
          </p:nvPr>
        </p:nvSpPr>
        <p:spPr/>
        <p:txBody>
          <a:bodyPr/>
          <a:lstStyle/>
          <a:p>
            <a:r>
              <a:rPr lang="en-US" dirty="0"/>
              <a:t>Adaptive Moment</a:t>
            </a:r>
          </a:p>
        </p:txBody>
      </p:sp>
      <p:sp>
        <p:nvSpPr>
          <p:cNvPr id="3" name="Content Placeholder 2">
            <a:extLst>
              <a:ext uri="{FF2B5EF4-FFF2-40B4-BE49-F238E27FC236}">
                <a16:creationId xmlns:a16="http://schemas.microsoft.com/office/drawing/2014/main" id="{C7087D70-476C-67CE-91B0-70AF4819117C}"/>
              </a:ext>
            </a:extLst>
          </p:cNvPr>
          <p:cNvSpPr>
            <a:spLocks noGrp="1"/>
          </p:cNvSpPr>
          <p:nvPr>
            <p:ph idx="1"/>
          </p:nvPr>
        </p:nvSpPr>
        <p:spPr>
          <a:xfrm>
            <a:off x="1097280" y="1342222"/>
            <a:ext cx="4998720" cy="4526872"/>
          </a:xfrm>
        </p:spPr>
        <p:txBody>
          <a:bodyPr>
            <a:normAutofit/>
          </a:bodyPr>
          <a:lstStyle/>
          <a:p>
            <a:r>
              <a:rPr lang="en-US" sz="2400" dirty="0"/>
              <a:t>Storing an exponentially decaying average of past squared gradients s like </a:t>
            </a:r>
            <a:r>
              <a:rPr lang="en-US" sz="2400" dirty="0" err="1"/>
              <a:t>Adadelta</a:t>
            </a:r>
            <a:r>
              <a:rPr lang="en-US" sz="2400" dirty="0"/>
              <a:t> and RMSprop.</a:t>
            </a:r>
          </a:p>
          <a:p>
            <a:r>
              <a:rPr lang="en-US" sz="2400" dirty="0"/>
              <a:t>Other commonly used optimization methods include:</a:t>
            </a:r>
          </a:p>
          <a:p>
            <a:pPr lvl="1"/>
            <a:r>
              <a:rPr lang="en-US" sz="2400" dirty="0"/>
              <a:t>Adam, </a:t>
            </a:r>
            <a:r>
              <a:rPr lang="en-US" sz="2400" dirty="0" err="1"/>
              <a:t>Adagrad</a:t>
            </a:r>
            <a:r>
              <a:rPr lang="en-US" sz="2400" dirty="0"/>
              <a:t>, </a:t>
            </a:r>
            <a:r>
              <a:rPr lang="en-US" sz="2400" dirty="0" err="1"/>
              <a:t>Adadelta</a:t>
            </a:r>
            <a:r>
              <a:rPr lang="en-US" sz="2400" dirty="0"/>
              <a:t>, RMSprop, </a:t>
            </a:r>
            <a:r>
              <a:rPr lang="en-US" sz="2400" dirty="0" err="1"/>
              <a:t>Nadam</a:t>
            </a:r>
            <a:r>
              <a:rPr lang="en-US" sz="2400" dirty="0"/>
              <a:t>, etc.</a:t>
            </a:r>
          </a:p>
          <a:p>
            <a:pPr lvl="1"/>
            <a:r>
              <a:rPr lang="en-US" sz="2400" dirty="0"/>
              <a:t>Most commonly used optimizers nowadays are Adam and SGD with momentum</a:t>
            </a:r>
          </a:p>
        </p:txBody>
      </p:sp>
      <p:sp>
        <p:nvSpPr>
          <p:cNvPr id="4" name="Slide Number Placeholder 3">
            <a:extLst>
              <a:ext uri="{FF2B5EF4-FFF2-40B4-BE49-F238E27FC236}">
                <a16:creationId xmlns:a16="http://schemas.microsoft.com/office/drawing/2014/main" id="{E3CA38C6-883A-46C3-8582-179ACC12AEA9}"/>
              </a:ext>
            </a:extLst>
          </p:cNvPr>
          <p:cNvSpPr>
            <a:spLocks noGrp="1"/>
          </p:cNvSpPr>
          <p:nvPr>
            <p:ph type="sldNum" sz="quarter" idx="12"/>
          </p:nvPr>
        </p:nvSpPr>
        <p:spPr/>
        <p:txBody>
          <a:bodyPr/>
          <a:lstStyle/>
          <a:p>
            <a:fld id="{CC00085F-3842-4C53-8AAA-D142E66B851B}" type="slidenum">
              <a:rPr lang="en-US" smtClean="0"/>
              <a:t>27</a:t>
            </a:fld>
            <a:endParaRPr lang="en-US"/>
          </a:p>
        </p:txBody>
      </p:sp>
      <p:pic>
        <p:nvPicPr>
          <p:cNvPr id="5" name="Google Shape;341;p45">
            <a:extLst>
              <a:ext uri="{FF2B5EF4-FFF2-40B4-BE49-F238E27FC236}">
                <a16:creationId xmlns:a16="http://schemas.microsoft.com/office/drawing/2014/main" id="{197EC259-786D-47EF-00CA-614ACC7BB8BB}"/>
              </a:ext>
            </a:extLst>
          </p:cNvPr>
          <p:cNvPicPr preferRelativeResize="0"/>
          <p:nvPr/>
        </p:nvPicPr>
        <p:blipFill>
          <a:blip r:embed="rId2">
            <a:alphaModFix/>
          </a:blip>
          <a:stretch>
            <a:fillRect/>
          </a:stretch>
        </p:blipFill>
        <p:spPr>
          <a:xfrm>
            <a:off x="7284720" y="1705420"/>
            <a:ext cx="3810000" cy="3800475"/>
          </a:xfrm>
          <a:prstGeom prst="rect">
            <a:avLst/>
          </a:prstGeom>
          <a:noFill/>
          <a:ln>
            <a:noFill/>
          </a:ln>
        </p:spPr>
      </p:pic>
    </p:spTree>
    <p:extLst>
      <p:ext uri="{BB962C8B-B14F-4D97-AF65-F5344CB8AC3E}">
        <p14:creationId xmlns:p14="http://schemas.microsoft.com/office/powerpoint/2010/main" val="373657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6F4B-416E-974C-7E98-E45115282D4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EC648736-7FB0-43B9-7302-AF2B962591E0}"/>
              </a:ext>
            </a:extLst>
          </p:cNvPr>
          <p:cNvSpPr>
            <a:spLocks noGrp="1"/>
          </p:cNvSpPr>
          <p:nvPr>
            <p:ph idx="1"/>
          </p:nvPr>
        </p:nvSpPr>
        <p:spPr/>
        <p:txBody>
          <a:bodyPr>
            <a:normAutofit/>
          </a:bodyPr>
          <a:lstStyle/>
          <a:p>
            <a:r>
              <a:rPr lang="en-US" sz="2800" b="1" i="1" dirty="0">
                <a:solidFill>
                  <a:srgbClr val="0070C0"/>
                </a:solidFill>
              </a:rPr>
              <a:t>Learning rate</a:t>
            </a:r>
          </a:p>
          <a:p>
            <a:pPr lvl="1"/>
            <a:r>
              <a:rPr lang="en-US" sz="2400" dirty="0"/>
              <a:t>The gradient tells us the direction in which the loss has the steepest rate of increase, but it does not tell us how far along the opposite direction we should step</a:t>
            </a:r>
          </a:p>
          <a:p>
            <a:pPr lvl="1"/>
            <a:r>
              <a:rPr lang="en-US" sz="2400" dirty="0"/>
              <a:t>Choosing the learning rate (also called the </a:t>
            </a:r>
            <a:r>
              <a:rPr lang="en-US" sz="2400" dirty="0">
                <a:solidFill>
                  <a:srgbClr val="FF0000"/>
                </a:solidFill>
              </a:rPr>
              <a:t>step size</a:t>
            </a:r>
            <a:r>
              <a:rPr lang="en-US" sz="2400" dirty="0"/>
              <a:t>) is one of the most important hyper-parameter settings for NN training</a:t>
            </a:r>
          </a:p>
        </p:txBody>
      </p:sp>
      <p:sp>
        <p:nvSpPr>
          <p:cNvPr id="4" name="Slide Number Placeholder 3">
            <a:extLst>
              <a:ext uri="{FF2B5EF4-FFF2-40B4-BE49-F238E27FC236}">
                <a16:creationId xmlns:a16="http://schemas.microsoft.com/office/drawing/2014/main" id="{96D5CD5D-8549-150B-EFD7-64C06ACE512C}"/>
              </a:ext>
            </a:extLst>
          </p:cNvPr>
          <p:cNvSpPr>
            <a:spLocks noGrp="1"/>
          </p:cNvSpPr>
          <p:nvPr>
            <p:ph type="sldNum" sz="quarter" idx="12"/>
          </p:nvPr>
        </p:nvSpPr>
        <p:spPr/>
        <p:txBody>
          <a:bodyPr/>
          <a:lstStyle/>
          <a:p>
            <a:fld id="{CC00085F-3842-4C53-8AAA-D142E66B851B}" type="slidenum">
              <a:rPr lang="en-US" smtClean="0"/>
              <a:t>28</a:t>
            </a:fld>
            <a:endParaRPr lang="en-US"/>
          </a:p>
        </p:txBody>
      </p:sp>
      <p:pic>
        <p:nvPicPr>
          <p:cNvPr id="5" name="Picture 4">
            <a:extLst>
              <a:ext uri="{FF2B5EF4-FFF2-40B4-BE49-F238E27FC236}">
                <a16:creationId xmlns:a16="http://schemas.microsoft.com/office/drawing/2014/main" id="{98E20B9A-2879-284F-6EB9-2219DBAF4F90}"/>
              </a:ext>
            </a:extLst>
          </p:cNvPr>
          <p:cNvPicPr>
            <a:picLocks noChangeAspect="1"/>
          </p:cNvPicPr>
          <p:nvPr/>
        </p:nvPicPr>
        <p:blipFill rotWithShape="1">
          <a:blip r:embed="rId2"/>
          <a:srcRect t="3841"/>
          <a:stretch/>
        </p:blipFill>
        <p:spPr>
          <a:xfrm>
            <a:off x="2494098" y="3610112"/>
            <a:ext cx="3812188" cy="2875794"/>
          </a:xfrm>
          <a:prstGeom prst="rect">
            <a:avLst/>
          </a:prstGeom>
        </p:spPr>
      </p:pic>
      <p:pic>
        <p:nvPicPr>
          <p:cNvPr id="6" name="Picture 5">
            <a:extLst>
              <a:ext uri="{FF2B5EF4-FFF2-40B4-BE49-F238E27FC236}">
                <a16:creationId xmlns:a16="http://schemas.microsoft.com/office/drawing/2014/main" id="{5AFA5DE1-2690-7F43-06CE-BFEF7AC5359B}"/>
              </a:ext>
            </a:extLst>
          </p:cNvPr>
          <p:cNvPicPr>
            <a:picLocks noChangeAspect="1"/>
          </p:cNvPicPr>
          <p:nvPr/>
        </p:nvPicPr>
        <p:blipFill>
          <a:blip r:embed="rId3"/>
          <a:stretch>
            <a:fillRect/>
          </a:stretch>
        </p:blipFill>
        <p:spPr>
          <a:xfrm>
            <a:off x="6433764" y="3605658"/>
            <a:ext cx="3557232" cy="2826101"/>
          </a:xfrm>
          <a:prstGeom prst="rect">
            <a:avLst/>
          </a:prstGeom>
        </p:spPr>
      </p:pic>
      <p:sp>
        <p:nvSpPr>
          <p:cNvPr id="7" name="TextBox 6">
            <a:extLst>
              <a:ext uri="{FF2B5EF4-FFF2-40B4-BE49-F238E27FC236}">
                <a16:creationId xmlns:a16="http://schemas.microsoft.com/office/drawing/2014/main" id="{326E22F0-06E6-0E7A-B8AD-07637C24EF1B}"/>
              </a:ext>
            </a:extLst>
          </p:cNvPr>
          <p:cNvSpPr txBox="1"/>
          <p:nvPr/>
        </p:nvSpPr>
        <p:spPr>
          <a:xfrm>
            <a:off x="1329009" y="4340123"/>
            <a:ext cx="1355293" cy="83099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LR too small</a:t>
            </a:r>
          </a:p>
        </p:txBody>
      </p:sp>
      <p:sp>
        <p:nvSpPr>
          <p:cNvPr id="8" name="TextBox 7">
            <a:extLst>
              <a:ext uri="{FF2B5EF4-FFF2-40B4-BE49-F238E27FC236}">
                <a16:creationId xmlns:a16="http://schemas.microsoft.com/office/drawing/2014/main" id="{D5A69E4D-2470-2CFF-27DB-7E2E394414C8}"/>
              </a:ext>
            </a:extLst>
          </p:cNvPr>
          <p:cNvSpPr txBox="1"/>
          <p:nvPr/>
        </p:nvSpPr>
        <p:spPr>
          <a:xfrm>
            <a:off x="9990996" y="4340123"/>
            <a:ext cx="1103724" cy="83099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rPr>
              <a:t>LR too large</a:t>
            </a:r>
          </a:p>
        </p:txBody>
      </p:sp>
    </p:spTree>
    <p:extLst>
      <p:ext uri="{BB962C8B-B14F-4D97-AF65-F5344CB8AC3E}">
        <p14:creationId xmlns:p14="http://schemas.microsoft.com/office/powerpoint/2010/main" val="3281676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6EBC-33DC-9C73-60BD-D1A55A442712}"/>
              </a:ext>
            </a:extLst>
          </p:cNvPr>
          <p:cNvSpPr>
            <a:spLocks noGrp="1"/>
          </p:cNvSpPr>
          <p:nvPr>
            <p:ph type="title"/>
          </p:nvPr>
        </p:nvSpPr>
        <p:spPr/>
        <p:txBody>
          <a:bodyPr/>
          <a:lstStyle/>
          <a:p>
            <a:r>
              <a:rPr lang="en-US" dirty="0"/>
              <a:t>Learning Rate</a:t>
            </a:r>
          </a:p>
        </p:txBody>
      </p:sp>
      <p:sp>
        <p:nvSpPr>
          <p:cNvPr id="3" name="Content Placeholder 2">
            <a:extLst>
              <a:ext uri="{FF2B5EF4-FFF2-40B4-BE49-F238E27FC236}">
                <a16:creationId xmlns:a16="http://schemas.microsoft.com/office/drawing/2014/main" id="{68222885-3270-4CA1-53D8-5B2E4E454594}"/>
              </a:ext>
            </a:extLst>
          </p:cNvPr>
          <p:cNvSpPr>
            <a:spLocks noGrp="1"/>
          </p:cNvSpPr>
          <p:nvPr>
            <p:ph idx="1"/>
          </p:nvPr>
        </p:nvSpPr>
        <p:spPr/>
        <p:txBody>
          <a:bodyPr>
            <a:normAutofit/>
          </a:bodyPr>
          <a:lstStyle/>
          <a:p>
            <a:r>
              <a:rPr lang="en-US" sz="2400" dirty="0"/>
              <a:t>Training loss for different learning rates</a:t>
            </a:r>
          </a:p>
          <a:p>
            <a:pPr lvl="1"/>
            <a:r>
              <a:rPr lang="en-US" sz="2400" dirty="0"/>
              <a:t>High learning rate: the loss increases or </a:t>
            </a:r>
            <a:r>
              <a:rPr lang="en-US" sz="2400" u="sng" dirty="0">
                <a:solidFill>
                  <a:srgbClr val="FF0000"/>
                </a:solidFill>
              </a:rPr>
              <a:t>plateaus</a:t>
            </a:r>
            <a:r>
              <a:rPr lang="en-US" sz="2400" dirty="0"/>
              <a:t> too quickly</a:t>
            </a:r>
          </a:p>
          <a:p>
            <a:pPr lvl="1"/>
            <a:r>
              <a:rPr lang="en-US" sz="2400" dirty="0"/>
              <a:t>Low learning rate: the loss decreases too slowly (takes many epochs to reach a solution)</a:t>
            </a:r>
          </a:p>
          <a:p>
            <a:endParaRPr lang="en-US" sz="2400" dirty="0"/>
          </a:p>
        </p:txBody>
      </p:sp>
      <p:sp>
        <p:nvSpPr>
          <p:cNvPr id="4" name="Slide Number Placeholder 3">
            <a:extLst>
              <a:ext uri="{FF2B5EF4-FFF2-40B4-BE49-F238E27FC236}">
                <a16:creationId xmlns:a16="http://schemas.microsoft.com/office/drawing/2014/main" id="{2D48ADA3-E411-A1E2-0028-3C2D922FB46E}"/>
              </a:ext>
            </a:extLst>
          </p:cNvPr>
          <p:cNvSpPr>
            <a:spLocks noGrp="1"/>
          </p:cNvSpPr>
          <p:nvPr>
            <p:ph type="sldNum" sz="quarter" idx="12"/>
          </p:nvPr>
        </p:nvSpPr>
        <p:spPr/>
        <p:txBody>
          <a:bodyPr/>
          <a:lstStyle/>
          <a:p>
            <a:fld id="{CC00085F-3842-4C53-8AAA-D142E66B851B}" type="slidenum">
              <a:rPr lang="en-US" smtClean="0"/>
              <a:t>29</a:t>
            </a:fld>
            <a:endParaRPr lang="en-US"/>
          </a:p>
        </p:txBody>
      </p:sp>
      <p:pic>
        <p:nvPicPr>
          <p:cNvPr id="5" name="Picture 4">
            <a:extLst>
              <a:ext uri="{FF2B5EF4-FFF2-40B4-BE49-F238E27FC236}">
                <a16:creationId xmlns:a16="http://schemas.microsoft.com/office/drawing/2014/main" id="{3B0F7298-2734-98B0-2B3A-3624577D4239}"/>
              </a:ext>
            </a:extLst>
          </p:cNvPr>
          <p:cNvPicPr>
            <a:picLocks noChangeAspect="1"/>
          </p:cNvPicPr>
          <p:nvPr/>
        </p:nvPicPr>
        <p:blipFill>
          <a:blip r:embed="rId2"/>
          <a:stretch>
            <a:fillRect/>
          </a:stretch>
        </p:blipFill>
        <p:spPr>
          <a:xfrm>
            <a:off x="4207051" y="2737928"/>
            <a:ext cx="3777897" cy="3254160"/>
          </a:xfrm>
          <a:prstGeom prst="rect">
            <a:avLst/>
          </a:prstGeom>
        </p:spPr>
      </p:pic>
    </p:spTree>
    <p:extLst>
      <p:ext uri="{BB962C8B-B14F-4D97-AF65-F5344CB8AC3E}">
        <p14:creationId xmlns:p14="http://schemas.microsoft.com/office/powerpoint/2010/main" val="1446427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9977-AE73-86ED-3166-1AF75A314B10}"/>
              </a:ext>
            </a:extLst>
          </p:cNvPr>
          <p:cNvSpPr>
            <a:spLocks noGrp="1"/>
          </p:cNvSpPr>
          <p:nvPr>
            <p:ph type="title"/>
          </p:nvPr>
        </p:nvSpPr>
        <p:spPr/>
        <p:txBody>
          <a:bodyPr/>
          <a:lstStyle/>
          <a:p>
            <a:r>
              <a:rPr lang="en-US" dirty="0"/>
              <a:t>Why Deep Learning?</a:t>
            </a:r>
          </a:p>
        </p:txBody>
      </p:sp>
      <p:sp>
        <p:nvSpPr>
          <p:cNvPr id="3" name="Content Placeholder 2">
            <a:extLst>
              <a:ext uri="{FF2B5EF4-FFF2-40B4-BE49-F238E27FC236}">
                <a16:creationId xmlns:a16="http://schemas.microsoft.com/office/drawing/2014/main" id="{BACF27A4-823B-2009-B725-F624C8B553CC}"/>
              </a:ext>
            </a:extLst>
          </p:cNvPr>
          <p:cNvSpPr>
            <a:spLocks noGrp="1"/>
          </p:cNvSpPr>
          <p:nvPr>
            <p:ph idx="1"/>
          </p:nvPr>
        </p:nvSpPr>
        <p:spPr>
          <a:xfrm>
            <a:off x="1097280" y="1342222"/>
            <a:ext cx="5623560" cy="4526872"/>
          </a:xfrm>
        </p:spPr>
        <p:txBody>
          <a:bodyPr>
            <a:normAutofit/>
          </a:bodyPr>
          <a:lstStyle/>
          <a:p>
            <a:r>
              <a:rPr lang="en-US" sz="2800" b="0" i="0" dirty="0">
                <a:solidFill>
                  <a:srgbClr val="0D0D0D"/>
                </a:solidFill>
                <a:effectLst/>
                <a:latin typeface="Calibri (Body)"/>
              </a:rPr>
              <a:t>What kind of discussion boundaries can we learn using: </a:t>
            </a:r>
          </a:p>
          <a:p>
            <a:pPr lvl="1"/>
            <a:r>
              <a:rPr lang="en-US" sz="2800" b="0" i="0" dirty="0">
                <a:solidFill>
                  <a:srgbClr val="0D0D0D"/>
                </a:solidFill>
                <a:effectLst/>
                <a:latin typeface="Calibri (Body)"/>
              </a:rPr>
              <a:t>Decision Trees,</a:t>
            </a:r>
          </a:p>
          <a:p>
            <a:pPr lvl="1"/>
            <a:r>
              <a:rPr lang="en-US" sz="2800" b="0" i="0" dirty="0">
                <a:solidFill>
                  <a:srgbClr val="0D0D0D"/>
                </a:solidFill>
                <a:effectLst/>
                <a:latin typeface="Calibri (Body)"/>
              </a:rPr>
              <a:t>KNN,</a:t>
            </a:r>
          </a:p>
          <a:p>
            <a:pPr lvl="1"/>
            <a:r>
              <a:rPr lang="en-US" sz="2800" b="0" i="0" dirty="0">
                <a:solidFill>
                  <a:srgbClr val="0D0D0D"/>
                </a:solidFill>
                <a:effectLst/>
                <a:latin typeface="Calibri (Body)"/>
              </a:rPr>
              <a:t>SVM</a:t>
            </a:r>
          </a:p>
          <a:p>
            <a:r>
              <a:rPr lang="en-US" sz="3000" b="0" i="0" dirty="0">
                <a:solidFill>
                  <a:srgbClr val="0D0D0D"/>
                </a:solidFill>
                <a:effectLst/>
                <a:latin typeface="Calibri (Body)"/>
              </a:rPr>
              <a:t>Learning highly non-linear functions</a:t>
            </a:r>
          </a:p>
          <a:p>
            <a:pPr lvl="1"/>
            <a:endParaRPr lang="en-US" sz="2800" b="0" i="0" dirty="0">
              <a:solidFill>
                <a:srgbClr val="0D0D0D"/>
              </a:solidFill>
              <a:effectLst/>
              <a:latin typeface="Calibri (Body)"/>
            </a:endParaRPr>
          </a:p>
        </p:txBody>
      </p:sp>
      <p:sp>
        <p:nvSpPr>
          <p:cNvPr id="4" name="Footer Placeholder 3">
            <a:extLst>
              <a:ext uri="{FF2B5EF4-FFF2-40B4-BE49-F238E27FC236}">
                <a16:creationId xmlns:a16="http://schemas.microsoft.com/office/drawing/2014/main" id="{AE2464D8-EB93-BAB0-12E9-A52367DF75B0}"/>
              </a:ext>
            </a:extLst>
          </p:cNvPr>
          <p:cNvSpPr>
            <a:spLocks noGrp="1"/>
          </p:cNvSpPr>
          <p:nvPr>
            <p:ph type="ftr" sz="quarter" idx="11"/>
          </p:nvPr>
        </p:nvSpPr>
        <p:spPr/>
        <p:txBody>
          <a:bodyPr/>
          <a:lstStyle/>
          <a:p>
            <a:r>
              <a:rPr lang="en-US"/>
              <a:t>Riad Sonbol - DL Course</a:t>
            </a:r>
            <a:endParaRPr lang="en-US" dirty="0"/>
          </a:p>
        </p:txBody>
      </p:sp>
      <p:sp>
        <p:nvSpPr>
          <p:cNvPr id="5" name="Slide Number Placeholder 4">
            <a:extLst>
              <a:ext uri="{FF2B5EF4-FFF2-40B4-BE49-F238E27FC236}">
                <a16:creationId xmlns:a16="http://schemas.microsoft.com/office/drawing/2014/main" id="{AC04B50C-5CD9-B899-D146-1B9921102BDF}"/>
              </a:ext>
            </a:extLst>
          </p:cNvPr>
          <p:cNvSpPr>
            <a:spLocks noGrp="1"/>
          </p:cNvSpPr>
          <p:nvPr>
            <p:ph type="sldNum" sz="quarter" idx="12"/>
          </p:nvPr>
        </p:nvSpPr>
        <p:spPr/>
        <p:txBody>
          <a:bodyPr/>
          <a:lstStyle/>
          <a:p>
            <a:fld id="{CC00085F-3842-4C53-8AAA-D142E66B851B}" type="slidenum">
              <a:rPr lang="en-US" smtClean="0"/>
              <a:t>3</a:t>
            </a:fld>
            <a:endParaRPr lang="en-US"/>
          </a:p>
        </p:txBody>
      </p:sp>
      <p:pic>
        <p:nvPicPr>
          <p:cNvPr id="8" name="Picture 7">
            <a:extLst>
              <a:ext uri="{FF2B5EF4-FFF2-40B4-BE49-F238E27FC236}">
                <a16:creationId xmlns:a16="http://schemas.microsoft.com/office/drawing/2014/main" id="{4D440805-309C-0D73-F79B-D139A224CA27}"/>
              </a:ext>
            </a:extLst>
          </p:cNvPr>
          <p:cNvPicPr>
            <a:picLocks noChangeAspect="1" noChangeArrowheads="1"/>
          </p:cNvPicPr>
          <p:nvPr/>
        </p:nvPicPr>
        <p:blipFill>
          <a:blip r:embed="rId2"/>
          <a:srcRect/>
          <a:stretch>
            <a:fillRect/>
          </a:stretch>
        </p:blipFill>
        <p:spPr bwMode="auto">
          <a:xfrm>
            <a:off x="5623560" y="2279634"/>
            <a:ext cx="6568440" cy="3884806"/>
          </a:xfrm>
          <a:prstGeom prst="rect">
            <a:avLst/>
          </a:prstGeom>
          <a:noFill/>
          <a:ln w="9525">
            <a:noFill/>
            <a:miter lim="800000"/>
            <a:headEnd/>
            <a:tailEnd/>
          </a:ln>
          <a:effectLst/>
        </p:spPr>
      </p:pic>
    </p:spTree>
    <p:extLst>
      <p:ext uri="{BB962C8B-B14F-4D97-AF65-F5344CB8AC3E}">
        <p14:creationId xmlns:p14="http://schemas.microsoft.com/office/powerpoint/2010/main" val="950402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3F86-702F-D323-9FE8-A066D2D7CEB2}"/>
              </a:ext>
            </a:extLst>
          </p:cNvPr>
          <p:cNvSpPr>
            <a:spLocks noGrp="1"/>
          </p:cNvSpPr>
          <p:nvPr>
            <p:ph type="title"/>
          </p:nvPr>
        </p:nvSpPr>
        <p:spPr/>
        <p:txBody>
          <a:bodyPr/>
          <a:lstStyle/>
          <a:p>
            <a:r>
              <a:rPr lang="en-US" dirty="0"/>
              <a:t>Learning Rate Scheduling</a:t>
            </a:r>
          </a:p>
        </p:txBody>
      </p:sp>
      <p:sp>
        <p:nvSpPr>
          <p:cNvPr id="3" name="Content Placeholder 2">
            <a:extLst>
              <a:ext uri="{FF2B5EF4-FFF2-40B4-BE49-F238E27FC236}">
                <a16:creationId xmlns:a16="http://schemas.microsoft.com/office/drawing/2014/main" id="{8A95C7F0-CC26-3725-BFCB-1CE1C6B04482}"/>
              </a:ext>
            </a:extLst>
          </p:cNvPr>
          <p:cNvSpPr>
            <a:spLocks noGrp="1"/>
          </p:cNvSpPr>
          <p:nvPr>
            <p:ph idx="1"/>
          </p:nvPr>
        </p:nvSpPr>
        <p:spPr>
          <a:xfrm>
            <a:off x="1097279" y="1342221"/>
            <a:ext cx="8402540" cy="5117563"/>
          </a:xfrm>
        </p:spPr>
        <p:txBody>
          <a:bodyPr>
            <a:noAutofit/>
          </a:bodyPr>
          <a:lstStyle/>
          <a:p>
            <a:r>
              <a:rPr lang="en-US" sz="2200" b="1" i="1" dirty="0">
                <a:solidFill>
                  <a:srgbClr val="0070C0"/>
                </a:solidFill>
              </a:rPr>
              <a:t>Learning rate scheduling </a:t>
            </a:r>
            <a:r>
              <a:rPr lang="en-US" sz="2200" dirty="0"/>
              <a:t>is applied to change the values of the learning rate during the training</a:t>
            </a:r>
          </a:p>
          <a:p>
            <a:pPr lvl="1"/>
            <a:r>
              <a:rPr lang="en-US" sz="2200" b="1" i="1" dirty="0">
                <a:solidFill>
                  <a:srgbClr val="0070C0"/>
                </a:solidFill>
              </a:rPr>
              <a:t>Annealing</a:t>
            </a:r>
            <a:r>
              <a:rPr lang="en-US" sz="2200" dirty="0"/>
              <a:t> is reducing the learning rate over time (a.k.a. learning rate decay)</a:t>
            </a:r>
          </a:p>
          <a:p>
            <a:pPr lvl="2"/>
            <a:r>
              <a:rPr lang="en-US" sz="2200" dirty="0"/>
              <a:t>Approach 1: reduce the learning rate by some factor </a:t>
            </a:r>
            <a:r>
              <a:rPr lang="en-US" sz="2200" dirty="0">
                <a:solidFill>
                  <a:srgbClr val="FF0000"/>
                </a:solidFill>
              </a:rPr>
              <a:t>every few epochs</a:t>
            </a:r>
          </a:p>
          <a:p>
            <a:pPr lvl="3"/>
            <a:r>
              <a:rPr lang="en-US" sz="2200" dirty="0"/>
              <a:t>Typical values: reduce the learning rate by a half every 5 epochs, or divide by 10 every 20 epochs</a:t>
            </a:r>
          </a:p>
          <a:p>
            <a:pPr lvl="2"/>
            <a:r>
              <a:rPr lang="en-US" sz="2200" dirty="0"/>
              <a:t>Approach 2: </a:t>
            </a:r>
            <a:r>
              <a:rPr lang="en-US" sz="2200" dirty="0">
                <a:solidFill>
                  <a:srgbClr val="FF0000"/>
                </a:solidFill>
              </a:rPr>
              <a:t>exponential </a:t>
            </a:r>
            <a:r>
              <a:rPr lang="en-US" sz="2200" dirty="0"/>
              <a:t>or </a:t>
            </a:r>
            <a:r>
              <a:rPr lang="en-US" sz="2200" dirty="0">
                <a:solidFill>
                  <a:srgbClr val="FF0000"/>
                </a:solidFill>
              </a:rPr>
              <a:t>cosine decay </a:t>
            </a:r>
            <a:r>
              <a:rPr lang="en-US" sz="2200" dirty="0"/>
              <a:t>gradually</a:t>
            </a:r>
            <a:r>
              <a:rPr lang="en-US" sz="2200" dirty="0">
                <a:solidFill>
                  <a:srgbClr val="FF0000"/>
                </a:solidFill>
              </a:rPr>
              <a:t> </a:t>
            </a:r>
            <a:r>
              <a:rPr lang="en-US" sz="2200" dirty="0"/>
              <a:t>reduce the learning rate over time</a:t>
            </a:r>
          </a:p>
          <a:p>
            <a:pPr lvl="2"/>
            <a:r>
              <a:rPr lang="en-US" sz="2200" dirty="0"/>
              <a:t>Approach 3: reduce the learning rate by a constant (e.g., by half) whenever the </a:t>
            </a:r>
            <a:r>
              <a:rPr lang="en-US" sz="2200" dirty="0">
                <a:solidFill>
                  <a:srgbClr val="FF0000"/>
                </a:solidFill>
              </a:rPr>
              <a:t>validation loss stops improving</a:t>
            </a:r>
            <a:r>
              <a:rPr lang="en-US" sz="2200" dirty="0"/>
              <a:t> </a:t>
            </a:r>
          </a:p>
          <a:p>
            <a:pPr lvl="1"/>
            <a:r>
              <a:rPr lang="en-US" sz="2200" b="1" i="1" dirty="0">
                <a:solidFill>
                  <a:srgbClr val="0070C0"/>
                </a:solidFill>
              </a:rPr>
              <a:t>Warmup</a:t>
            </a:r>
            <a:r>
              <a:rPr lang="en-US" sz="2200" dirty="0"/>
              <a:t> is gradually increasing the learning rate initially, and afterward let it cool down until the end of the training</a:t>
            </a:r>
          </a:p>
          <a:p>
            <a:pPr marL="384048" lvl="2" indent="0">
              <a:buNone/>
            </a:pPr>
            <a:endParaRPr lang="en-US" sz="2200" dirty="0"/>
          </a:p>
        </p:txBody>
      </p:sp>
      <p:sp>
        <p:nvSpPr>
          <p:cNvPr id="4" name="Slide Number Placeholder 3">
            <a:extLst>
              <a:ext uri="{FF2B5EF4-FFF2-40B4-BE49-F238E27FC236}">
                <a16:creationId xmlns:a16="http://schemas.microsoft.com/office/drawing/2014/main" id="{A65D5FD0-2E56-174F-00CD-E1ABD3878C9D}"/>
              </a:ext>
            </a:extLst>
          </p:cNvPr>
          <p:cNvSpPr>
            <a:spLocks noGrp="1"/>
          </p:cNvSpPr>
          <p:nvPr>
            <p:ph type="sldNum" sz="quarter" idx="12"/>
          </p:nvPr>
        </p:nvSpPr>
        <p:spPr/>
        <p:txBody>
          <a:bodyPr/>
          <a:lstStyle/>
          <a:p>
            <a:fld id="{CC00085F-3842-4C53-8AAA-D142E66B851B}" type="slidenum">
              <a:rPr lang="en-US" smtClean="0"/>
              <a:t>30</a:t>
            </a:fld>
            <a:endParaRPr lang="en-US"/>
          </a:p>
        </p:txBody>
      </p:sp>
      <p:pic>
        <p:nvPicPr>
          <p:cNvPr id="5" name="Picture 4">
            <a:extLst>
              <a:ext uri="{FF2B5EF4-FFF2-40B4-BE49-F238E27FC236}">
                <a16:creationId xmlns:a16="http://schemas.microsoft.com/office/drawing/2014/main" id="{D1EE9CBF-4E01-7363-FEBA-9966A1F643FF}"/>
              </a:ext>
            </a:extLst>
          </p:cNvPr>
          <p:cNvPicPr>
            <a:picLocks noChangeAspect="1"/>
          </p:cNvPicPr>
          <p:nvPr/>
        </p:nvPicPr>
        <p:blipFill>
          <a:blip r:embed="rId2"/>
          <a:stretch>
            <a:fillRect/>
          </a:stretch>
        </p:blipFill>
        <p:spPr>
          <a:xfrm>
            <a:off x="9597354" y="1592605"/>
            <a:ext cx="2089942" cy="1487169"/>
          </a:xfrm>
          <a:prstGeom prst="rect">
            <a:avLst/>
          </a:prstGeom>
        </p:spPr>
      </p:pic>
      <p:pic>
        <p:nvPicPr>
          <p:cNvPr id="6" name="Picture 5">
            <a:extLst>
              <a:ext uri="{FF2B5EF4-FFF2-40B4-BE49-F238E27FC236}">
                <a16:creationId xmlns:a16="http://schemas.microsoft.com/office/drawing/2014/main" id="{489E30F4-3D5F-D2E5-7986-C8771EA4EBB7}"/>
              </a:ext>
            </a:extLst>
          </p:cNvPr>
          <p:cNvPicPr>
            <a:picLocks noChangeAspect="1"/>
          </p:cNvPicPr>
          <p:nvPr/>
        </p:nvPicPr>
        <p:blipFill>
          <a:blip r:embed="rId3"/>
          <a:stretch>
            <a:fillRect/>
          </a:stretch>
        </p:blipFill>
        <p:spPr>
          <a:xfrm>
            <a:off x="9597354" y="3354103"/>
            <a:ext cx="1990838" cy="1437565"/>
          </a:xfrm>
          <a:prstGeom prst="rect">
            <a:avLst/>
          </a:prstGeom>
        </p:spPr>
      </p:pic>
      <p:pic>
        <p:nvPicPr>
          <p:cNvPr id="7" name="Picture 6">
            <a:extLst>
              <a:ext uri="{FF2B5EF4-FFF2-40B4-BE49-F238E27FC236}">
                <a16:creationId xmlns:a16="http://schemas.microsoft.com/office/drawing/2014/main" id="{B10013A5-D81A-01BF-E6CA-01FF87B73E35}"/>
              </a:ext>
            </a:extLst>
          </p:cNvPr>
          <p:cNvPicPr>
            <a:picLocks noChangeAspect="1"/>
          </p:cNvPicPr>
          <p:nvPr/>
        </p:nvPicPr>
        <p:blipFill>
          <a:blip r:embed="rId4"/>
          <a:stretch>
            <a:fillRect/>
          </a:stretch>
        </p:blipFill>
        <p:spPr>
          <a:xfrm>
            <a:off x="9597354" y="5157601"/>
            <a:ext cx="1989785" cy="1413795"/>
          </a:xfrm>
          <a:prstGeom prst="rect">
            <a:avLst/>
          </a:prstGeom>
        </p:spPr>
      </p:pic>
      <p:sp>
        <p:nvSpPr>
          <p:cNvPr id="8" name="TextBox 7">
            <a:extLst>
              <a:ext uri="{FF2B5EF4-FFF2-40B4-BE49-F238E27FC236}">
                <a16:creationId xmlns:a16="http://schemas.microsoft.com/office/drawing/2014/main" id="{6E1F7EA1-2479-CD3E-4C69-724B8C0B0679}"/>
              </a:ext>
            </a:extLst>
          </p:cNvPr>
          <p:cNvSpPr txBox="1"/>
          <p:nvPr/>
        </p:nvSpPr>
        <p:spPr>
          <a:xfrm>
            <a:off x="9737147" y="1342221"/>
            <a:ext cx="1779021" cy="282385"/>
          </a:xfrm>
          <a:prstGeom prst="rect">
            <a:avLst/>
          </a:prstGeom>
          <a:noFill/>
        </p:spPr>
        <p:txBody>
          <a:bodyPr wrap="square" rtlCol="0">
            <a:spAutoFit/>
          </a:bodyPr>
          <a:lstStyle/>
          <a:p>
            <a:pPr algn="ctr"/>
            <a:r>
              <a:rPr lang="en-US" sz="1235" dirty="0"/>
              <a:t>Exponential decay</a:t>
            </a:r>
          </a:p>
        </p:txBody>
      </p:sp>
      <p:sp>
        <p:nvSpPr>
          <p:cNvPr id="9" name="TextBox 8">
            <a:extLst>
              <a:ext uri="{FF2B5EF4-FFF2-40B4-BE49-F238E27FC236}">
                <a16:creationId xmlns:a16="http://schemas.microsoft.com/office/drawing/2014/main" id="{EACE13E4-5144-B803-8E78-12ED2B6AC2B8}"/>
              </a:ext>
            </a:extLst>
          </p:cNvPr>
          <p:cNvSpPr txBox="1"/>
          <p:nvPr/>
        </p:nvSpPr>
        <p:spPr>
          <a:xfrm>
            <a:off x="9711636" y="3115151"/>
            <a:ext cx="1779021" cy="282385"/>
          </a:xfrm>
          <a:prstGeom prst="rect">
            <a:avLst/>
          </a:prstGeom>
          <a:noFill/>
        </p:spPr>
        <p:txBody>
          <a:bodyPr wrap="square" rtlCol="0">
            <a:spAutoFit/>
          </a:bodyPr>
          <a:lstStyle/>
          <a:p>
            <a:pPr algn="ctr"/>
            <a:r>
              <a:rPr lang="en-US" sz="1235" dirty="0"/>
              <a:t>Cosine decay</a:t>
            </a:r>
          </a:p>
        </p:txBody>
      </p:sp>
      <p:sp>
        <p:nvSpPr>
          <p:cNvPr id="10" name="TextBox 9">
            <a:extLst>
              <a:ext uri="{FF2B5EF4-FFF2-40B4-BE49-F238E27FC236}">
                <a16:creationId xmlns:a16="http://schemas.microsoft.com/office/drawing/2014/main" id="{9535C622-545C-A08C-85BC-EB1BEEEFE094}"/>
              </a:ext>
            </a:extLst>
          </p:cNvPr>
          <p:cNvSpPr txBox="1"/>
          <p:nvPr/>
        </p:nvSpPr>
        <p:spPr>
          <a:xfrm>
            <a:off x="9738873" y="4903455"/>
            <a:ext cx="1779021" cy="282385"/>
          </a:xfrm>
          <a:prstGeom prst="rect">
            <a:avLst/>
          </a:prstGeom>
          <a:noFill/>
        </p:spPr>
        <p:txBody>
          <a:bodyPr wrap="square" rtlCol="0">
            <a:spAutoFit/>
          </a:bodyPr>
          <a:lstStyle/>
          <a:p>
            <a:pPr algn="ctr"/>
            <a:r>
              <a:rPr lang="en-US" sz="1235" dirty="0"/>
              <a:t>Warmup</a:t>
            </a:r>
          </a:p>
        </p:txBody>
      </p:sp>
      <p:cxnSp>
        <p:nvCxnSpPr>
          <p:cNvPr id="14" name="Straight Arrow Connector 13">
            <a:extLst>
              <a:ext uri="{FF2B5EF4-FFF2-40B4-BE49-F238E27FC236}">
                <a16:creationId xmlns:a16="http://schemas.microsoft.com/office/drawing/2014/main" id="{1E0380B9-0C29-F5CC-1940-6A8ACE39813C}"/>
              </a:ext>
            </a:extLst>
          </p:cNvPr>
          <p:cNvCxnSpPr/>
          <p:nvPr/>
        </p:nvCxnSpPr>
        <p:spPr>
          <a:xfrm flipV="1">
            <a:off x="4235116" y="2336189"/>
            <a:ext cx="5502031" cy="17366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DD6F76-67B1-338B-C137-E5C8E36E330E}"/>
              </a:ext>
            </a:extLst>
          </p:cNvPr>
          <p:cNvCxnSpPr>
            <a:cxnSpLocks/>
          </p:cNvCxnSpPr>
          <p:nvPr/>
        </p:nvCxnSpPr>
        <p:spPr>
          <a:xfrm>
            <a:off x="5298549" y="4347214"/>
            <a:ext cx="4201270" cy="15211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DB13063-FDE4-FBF2-0E97-145CDE3FFA98}"/>
              </a:ext>
            </a:extLst>
          </p:cNvPr>
          <p:cNvCxnSpPr>
            <a:cxnSpLocks/>
            <a:endCxn id="7" idx="1"/>
          </p:cNvCxnSpPr>
          <p:nvPr/>
        </p:nvCxnSpPr>
        <p:spPr>
          <a:xfrm>
            <a:off x="7828547" y="5864498"/>
            <a:ext cx="1768807" cy="1"/>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5762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4FC6-6CA1-57D4-CC83-FEC55A6D5099}"/>
              </a:ext>
            </a:extLst>
          </p:cNvPr>
          <p:cNvSpPr>
            <a:spLocks noGrp="1"/>
          </p:cNvSpPr>
          <p:nvPr>
            <p:ph type="title"/>
          </p:nvPr>
        </p:nvSpPr>
        <p:spPr/>
        <p:txBody>
          <a:bodyPr/>
          <a:lstStyle/>
          <a:p>
            <a:r>
              <a:rPr lang="en-US"/>
              <a:t>Problem 4: </a:t>
            </a:r>
            <a:r>
              <a:rPr lang="en-US" dirty="0"/>
              <a:t>Unnormalized Data</a:t>
            </a:r>
          </a:p>
        </p:txBody>
      </p:sp>
      <p:sp>
        <p:nvSpPr>
          <p:cNvPr id="4" name="Slide Number Placeholder 3">
            <a:extLst>
              <a:ext uri="{FF2B5EF4-FFF2-40B4-BE49-F238E27FC236}">
                <a16:creationId xmlns:a16="http://schemas.microsoft.com/office/drawing/2014/main" id="{E78EA1FA-1E66-8ACE-6714-3F0A280D6D48}"/>
              </a:ext>
            </a:extLst>
          </p:cNvPr>
          <p:cNvSpPr>
            <a:spLocks noGrp="1"/>
          </p:cNvSpPr>
          <p:nvPr>
            <p:ph type="sldNum" sz="quarter" idx="12"/>
          </p:nvPr>
        </p:nvSpPr>
        <p:spPr/>
        <p:txBody>
          <a:bodyPr/>
          <a:lstStyle/>
          <a:p>
            <a:fld id="{CC00085F-3842-4C53-8AAA-D142E66B851B}" type="slidenum">
              <a:rPr lang="en-US" smtClean="0"/>
              <a:t>31</a:t>
            </a:fld>
            <a:endParaRPr lang="en-US"/>
          </a:p>
        </p:txBody>
      </p:sp>
      <p:pic>
        <p:nvPicPr>
          <p:cNvPr id="1026" name="Picture 2" descr="Screen-Shot-2018-01-23-at-2.27.20-PM">
            <a:extLst>
              <a:ext uri="{FF2B5EF4-FFF2-40B4-BE49-F238E27FC236}">
                <a16:creationId xmlns:a16="http://schemas.microsoft.com/office/drawing/2014/main" id="{C93818BF-1F61-9C0E-B6A0-7379844A03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65" b="5466"/>
          <a:stretch/>
        </p:blipFill>
        <p:spPr bwMode="auto">
          <a:xfrm>
            <a:off x="2199169" y="3774587"/>
            <a:ext cx="8357301" cy="30834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68BF8F7-7021-DF2F-EDC3-331DE4C0E0F0}"/>
              </a:ext>
            </a:extLst>
          </p:cNvPr>
          <p:cNvSpPr>
            <a:spLocks noGrp="1"/>
          </p:cNvSpPr>
          <p:nvPr>
            <p:ph idx="1"/>
          </p:nvPr>
        </p:nvSpPr>
        <p:spPr>
          <a:xfrm>
            <a:off x="1097280" y="1342222"/>
            <a:ext cx="10058400" cy="4526872"/>
          </a:xfrm>
        </p:spPr>
        <p:txBody>
          <a:bodyPr>
            <a:normAutofit/>
          </a:bodyPr>
          <a:lstStyle/>
          <a:p>
            <a:r>
              <a:rPr lang="en-US" sz="2400" dirty="0"/>
              <a:t>It can lead toward an awkward loss function topology which places more emphasis on certain parameter gradients.</a:t>
            </a:r>
          </a:p>
          <a:p>
            <a:r>
              <a:rPr lang="en-US" sz="2400" dirty="0"/>
              <a:t>Example: The first input value, x1, varies from 0 to 1 while the second input value, x2, varies from 0 to 0.01. Since your network is tasked with learning how to combine these inputs through a series of linear combinations and nonlinear activations, the parameters associated with each input will also exist on different scales.</a:t>
            </a:r>
          </a:p>
          <a:p>
            <a:endParaRPr lang="en-US" sz="2400" dirty="0"/>
          </a:p>
        </p:txBody>
      </p:sp>
    </p:spTree>
    <p:extLst>
      <p:ext uri="{BB962C8B-B14F-4D97-AF65-F5344CB8AC3E}">
        <p14:creationId xmlns:p14="http://schemas.microsoft.com/office/powerpoint/2010/main" val="3206319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5CFD-3CA0-7286-ED85-5E3ABBFBAE44}"/>
              </a:ext>
            </a:extLst>
          </p:cNvPr>
          <p:cNvSpPr>
            <a:spLocks noGrp="1"/>
          </p:cNvSpPr>
          <p:nvPr>
            <p:ph type="title"/>
          </p:nvPr>
        </p:nvSpPr>
        <p:spPr/>
        <p:txBody>
          <a:bodyPr/>
          <a:lstStyle/>
          <a:p>
            <a:r>
              <a:rPr lang="en-US" dirty="0"/>
              <a:t>Batch Normalization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690FEA-B0AB-941B-95F8-49B2FBCA2FCF}"/>
                  </a:ext>
                </a:extLst>
              </p:cNvPr>
              <p:cNvSpPr>
                <a:spLocks noGrp="1"/>
              </p:cNvSpPr>
              <p:nvPr>
                <p:ph idx="1"/>
              </p:nvPr>
            </p:nvSpPr>
            <p:spPr>
              <a:xfrm>
                <a:off x="1097280" y="1342222"/>
                <a:ext cx="7414932" cy="4737736"/>
              </a:xfrm>
            </p:spPr>
            <p:txBody>
              <a:bodyPr>
                <a:normAutofit/>
              </a:bodyPr>
              <a:lstStyle/>
              <a:p>
                <a:r>
                  <a:rPr lang="en-US" sz="2400" b="1" i="1" dirty="0">
                    <a:solidFill>
                      <a:srgbClr val="0070C0"/>
                    </a:solidFill>
                  </a:rPr>
                  <a:t>Batch normalization layers </a:t>
                </a:r>
                <a:r>
                  <a:rPr lang="en-US" sz="2400" dirty="0"/>
                  <a:t>act similar to the data preprocessing steps mentioned earlier</a:t>
                </a:r>
              </a:p>
              <a:p>
                <a:pPr lvl="1"/>
                <a:r>
                  <a:rPr lang="en-US" sz="2400" dirty="0"/>
                  <a:t>They calculate the mean </a:t>
                </a:r>
                <a:r>
                  <a:rPr lang="el-GR" sz="2400" dirty="0"/>
                  <a:t>μ</a:t>
                </a:r>
                <a:r>
                  <a:rPr lang="en-US" sz="2400" dirty="0"/>
                  <a:t> and variance </a:t>
                </a:r>
                <a:r>
                  <a:rPr lang="el-GR" sz="2400" dirty="0"/>
                  <a:t>σ</a:t>
                </a:r>
                <a:r>
                  <a:rPr lang="en-US" sz="2400" dirty="0"/>
                  <a:t> of a batch of input data, and normalize the data </a:t>
                </a:r>
                <a:r>
                  <a:rPr lang="en-US" sz="2400" i="1" dirty="0"/>
                  <a:t>x</a:t>
                </a:r>
                <a:r>
                  <a:rPr lang="en-US" sz="2400" dirty="0"/>
                  <a:t> to a zero mean and unit variance</a:t>
                </a:r>
              </a:p>
              <a:p>
                <a:pPr lvl="1"/>
                <a:r>
                  <a:rPr lang="en-US" sz="2400" dirty="0"/>
                  <a:t>I.e., </a:t>
                </a:r>
                <a14:m>
                  <m:oMath xmlns:m="http://schemas.openxmlformats.org/officeDocument/2006/math">
                    <m:acc>
                      <m:accPr>
                        <m:chr m:val="̂"/>
                        <m:ctrlPr>
                          <a:rPr lang="en-US" sz="2400" b="0" i="1" smtClean="0">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num>
                      <m:den>
                        <m:r>
                          <a:rPr lang="en-US" sz="2400" b="0" i="1" smtClean="0">
                            <a:latin typeface="Cambria Math" panose="02040503050406030204" pitchFamily="18" charset="0"/>
                            <a:ea typeface="Cambria Math" panose="02040503050406030204" pitchFamily="18" charset="0"/>
                          </a:rPr>
                          <m:t>𝜎</m:t>
                        </m:r>
                      </m:den>
                    </m:f>
                  </m:oMath>
                </a14:m>
                <a:endParaRPr lang="en-US" sz="2400" dirty="0"/>
              </a:p>
              <a:p>
                <a:r>
                  <a:rPr lang="en-US" sz="2400" dirty="0" err="1">
                    <a:solidFill>
                      <a:srgbClr val="FF0000"/>
                    </a:solidFill>
                  </a:rPr>
                  <a:t>BatchNorm</a:t>
                </a:r>
                <a:r>
                  <a:rPr lang="en-US" sz="2400" dirty="0">
                    <a:solidFill>
                      <a:srgbClr val="FF0000"/>
                    </a:solidFill>
                  </a:rPr>
                  <a:t> layers </a:t>
                </a:r>
                <a:r>
                  <a:rPr lang="en-US" sz="2400" dirty="0">
                    <a:solidFill>
                      <a:schemeClr val="tx1"/>
                    </a:solidFill>
                  </a:rPr>
                  <a:t>reduce</a:t>
                </a:r>
                <a:r>
                  <a:rPr lang="en-US" sz="2400" dirty="0"/>
                  <a:t> the problems of proper initialization of the parameters and hyper-parameters</a:t>
                </a:r>
              </a:p>
              <a:p>
                <a:pPr lvl="1"/>
                <a:r>
                  <a:rPr lang="en-US" sz="2400" dirty="0"/>
                  <a:t>Result in faster convergence training, allow larger learning rates</a:t>
                </a:r>
              </a:p>
              <a:p>
                <a:pPr lvl="1"/>
                <a:r>
                  <a:rPr lang="en-US" sz="2400" dirty="0"/>
                  <a:t>Reduce the internal covariate shift</a:t>
                </a:r>
              </a:p>
            </p:txBody>
          </p:sp>
        </mc:Choice>
        <mc:Fallback>
          <p:sp>
            <p:nvSpPr>
              <p:cNvPr id="3" name="Content Placeholder 2">
                <a:extLst>
                  <a:ext uri="{FF2B5EF4-FFF2-40B4-BE49-F238E27FC236}">
                    <a16:creationId xmlns:a16="http://schemas.microsoft.com/office/drawing/2014/main" id="{24690FEA-B0AB-941B-95F8-49B2FBCA2FCF}"/>
                  </a:ext>
                </a:extLst>
              </p:cNvPr>
              <p:cNvSpPr>
                <a:spLocks noGrp="1" noRot="1" noChangeAspect="1" noMove="1" noResize="1" noEditPoints="1" noAdjustHandles="1" noChangeArrowheads="1" noChangeShapeType="1" noTextEdit="1"/>
              </p:cNvSpPr>
              <p:nvPr>
                <p:ph idx="1"/>
              </p:nvPr>
            </p:nvSpPr>
            <p:spPr>
              <a:xfrm>
                <a:off x="1097280" y="1342222"/>
                <a:ext cx="7414932" cy="4737736"/>
              </a:xfrm>
              <a:blipFill>
                <a:blip r:embed="rId2"/>
                <a:stretch>
                  <a:fillRect l="-2303" t="-1802" r="-18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EDD70A1-3D10-8422-9543-CEA80A9D4D47}"/>
              </a:ext>
            </a:extLst>
          </p:cNvPr>
          <p:cNvSpPr>
            <a:spLocks noGrp="1"/>
          </p:cNvSpPr>
          <p:nvPr>
            <p:ph type="sldNum" sz="quarter" idx="12"/>
          </p:nvPr>
        </p:nvSpPr>
        <p:spPr/>
        <p:txBody>
          <a:bodyPr/>
          <a:lstStyle/>
          <a:p>
            <a:fld id="{CC00085F-3842-4C53-8AAA-D142E66B851B}" type="slidenum">
              <a:rPr lang="en-US" smtClean="0"/>
              <a:t>32</a:t>
            </a:fld>
            <a:endParaRPr lang="en-US"/>
          </a:p>
        </p:txBody>
      </p:sp>
      <p:pic>
        <p:nvPicPr>
          <p:cNvPr id="5" name="Picture 4">
            <a:extLst>
              <a:ext uri="{FF2B5EF4-FFF2-40B4-BE49-F238E27FC236}">
                <a16:creationId xmlns:a16="http://schemas.microsoft.com/office/drawing/2014/main" id="{06C53336-ACAC-5395-24C0-27A721158E18}"/>
              </a:ext>
            </a:extLst>
          </p:cNvPr>
          <p:cNvPicPr>
            <a:picLocks noChangeAspect="1"/>
          </p:cNvPicPr>
          <p:nvPr/>
        </p:nvPicPr>
        <p:blipFill>
          <a:blip r:embed="rId3"/>
          <a:srcRect l="217" r="6732"/>
          <a:stretch>
            <a:fillRect/>
          </a:stretch>
        </p:blipFill>
        <p:spPr>
          <a:xfrm rot="5400000">
            <a:off x="6939651" y="1589106"/>
            <a:ext cx="6824910" cy="3679788"/>
          </a:xfrm>
          <a:prstGeom prst="rect">
            <a:avLst/>
          </a:prstGeom>
          <a:ln>
            <a:solidFill>
              <a:schemeClr val="tx1"/>
            </a:solidFill>
            <a:prstDash val="dash"/>
          </a:ln>
        </p:spPr>
      </p:pic>
    </p:spTree>
    <p:extLst>
      <p:ext uri="{BB962C8B-B14F-4D97-AF65-F5344CB8AC3E}">
        <p14:creationId xmlns:p14="http://schemas.microsoft.com/office/powerpoint/2010/main" val="69106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D7E2-A514-4DCB-E3E3-F93B67F737BF}"/>
              </a:ext>
            </a:extLst>
          </p:cNvPr>
          <p:cNvSpPr>
            <a:spLocks noGrp="1"/>
          </p:cNvSpPr>
          <p:nvPr>
            <p:ph type="ctrTitle"/>
          </p:nvPr>
        </p:nvSpPr>
        <p:spPr>
          <a:xfrm>
            <a:off x="1097280" y="3016995"/>
            <a:ext cx="10058400" cy="1325457"/>
          </a:xfrm>
          <a:pattFill prst="pct5">
            <a:fgClr>
              <a:schemeClr val="bg1">
                <a:lumMod val="95000"/>
              </a:schemeClr>
            </a:fgClr>
            <a:bgClr>
              <a:schemeClr val="bg1"/>
            </a:bgClr>
          </a:pattFill>
          <a:ln w="38100" cmpd="dbl">
            <a:solidFill>
              <a:srgbClr val="15245A"/>
            </a:solidFill>
            <a:prstDash val="solid"/>
          </a:ln>
          <a:effectLst>
            <a:outerShdw blurRad="50800" dist="38100" dir="2700000" algn="tl" rotWithShape="0">
              <a:prstClr val="black">
                <a:alpha val="40000"/>
              </a:prstClr>
            </a:outerShdw>
          </a:effectLst>
        </p:spPr>
        <p:txBody>
          <a:bodyPr>
            <a:normAutofit/>
          </a:bodyPr>
          <a:lstStyle/>
          <a:p>
            <a:pPr algn="ctr" rtl="1"/>
            <a:r>
              <a:rPr lang="en-US" sz="4000" b="1" dirty="0">
                <a:solidFill>
                  <a:srgbClr val="15245A"/>
                </a:solidFill>
                <a:effectLst>
                  <a:outerShdw blurRad="38100" dist="38100" dir="2700000" algn="tl">
                    <a:srgbClr val="000000">
                      <a:alpha val="43137"/>
                    </a:srgbClr>
                  </a:outerShdw>
                </a:effectLst>
              </a:rPr>
              <a:t>Generalization in Deep Neural Networks</a:t>
            </a:r>
            <a:br>
              <a:rPr lang="en-US" sz="4000" b="1" dirty="0">
                <a:solidFill>
                  <a:srgbClr val="15245A"/>
                </a:solidFill>
                <a:effectLst>
                  <a:outerShdw blurRad="38100" dist="38100" dir="2700000" algn="tl">
                    <a:srgbClr val="000000">
                      <a:alpha val="43137"/>
                    </a:srgbClr>
                  </a:outerShdw>
                </a:effectLst>
              </a:rPr>
            </a:br>
            <a:r>
              <a:rPr lang="en-US" sz="4000" dirty="0">
                <a:solidFill>
                  <a:srgbClr val="15245A"/>
                </a:solidFill>
                <a:effectLst>
                  <a:outerShdw blurRad="38100" dist="38100" dir="2700000" algn="tl">
                    <a:srgbClr val="000000">
                      <a:alpha val="43137"/>
                    </a:srgbClr>
                  </a:outerShdw>
                </a:effectLst>
              </a:rPr>
              <a:t>Regularization Techniques </a:t>
            </a:r>
          </a:p>
        </p:txBody>
      </p:sp>
      <p:sp>
        <p:nvSpPr>
          <p:cNvPr id="3" name="Slide Number Placeholder 2">
            <a:extLst>
              <a:ext uri="{FF2B5EF4-FFF2-40B4-BE49-F238E27FC236}">
                <a16:creationId xmlns:a16="http://schemas.microsoft.com/office/drawing/2014/main" id="{A6EFFC8A-AE1C-CC62-39DD-18BBC0409960}"/>
              </a:ext>
            </a:extLst>
          </p:cNvPr>
          <p:cNvSpPr>
            <a:spLocks noGrp="1"/>
          </p:cNvSpPr>
          <p:nvPr>
            <p:ph type="sldNum" sz="quarter" idx="12"/>
          </p:nvPr>
        </p:nvSpPr>
        <p:spPr/>
        <p:txBody>
          <a:bodyPr/>
          <a:lstStyle/>
          <a:p>
            <a:fld id="{CC00085F-3842-4C53-8AAA-D142E66B851B}" type="slidenum">
              <a:rPr lang="en-US" smtClean="0"/>
              <a:t>33</a:t>
            </a:fld>
            <a:endParaRPr lang="en-US" dirty="0"/>
          </a:p>
        </p:txBody>
      </p:sp>
      <p:sp>
        <p:nvSpPr>
          <p:cNvPr id="6" name="Footer Placeholder 5">
            <a:extLst>
              <a:ext uri="{FF2B5EF4-FFF2-40B4-BE49-F238E27FC236}">
                <a16:creationId xmlns:a16="http://schemas.microsoft.com/office/drawing/2014/main" id="{988E95E5-F68C-7D9A-80F5-4355512D3D28}"/>
              </a:ext>
            </a:extLst>
          </p:cNvPr>
          <p:cNvSpPr>
            <a:spLocks noGrp="1"/>
          </p:cNvSpPr>
          <p:nvPr>
            <p:ph type="ftr" sz="quarter" idx="11"/>
          </p:nvPr>
        </p:nvSpPr>
        <p:spPr/>
        <p:txBody>
          <a:bodyPr/>
          <a:lstStyle/>
          <a:p>
            <a:r>
              <a:rPr lang="en-US"/>
              <a:t>Riad Sonbol - ML Course</a:t>
            </a:r>
            <a:endParaRPr lang="en-US" dirty="0"/>
          </a:p>
        </p:txBody>
      </p:sp>
    </p:spTree>
    <p:extLst>
      <p:ext uri="{BB962C8B-B14F-4D97-AF65-F5344CB8AC3E}">
        <p14:creationId xmlns:p14="http://schemas.microsoft.com/office/powerpoint/2010/main" val="123337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7D1DF-0A31-91FD-6C96-D8928C670A47}"/>
              </a:ext>
            </a:extLst>
          </p:cNvPr>
          <p:cNvSpPr>
            <a:spLocks noGrp="1"/>
          </p:cNvSpPr>
          <p:nvPr>
            <p:ph type="title"/>
          </p:nvPr>
        </p:nvSpPr>
        <p:spPr/>
        <p:txBody>
          <a:bodyPr>
            <a:normAutofit fontScale="90000"/>
          </a:bodyPr>
          <a:lstStyle/>
          <a:p>
            <a:r>
              <a:rPr lang="en-US" dirty="0"/>
              <a:t>Regularization Techniques in Deep Learning</a:t>
            </a:r>
          </a:p>
        </p:txBody>
      </p:sp>
      <p:sp>
        <p:nvSpPr>
          <p:cNvPr id="3" name="Content Placeholder 2">
            <a:extLst>
              <a:ext uri="{FF2B5EF4-FFF2-40B4-BE49-F238E27FC236}">
                <a16:creationId xmlns:a16="http://schemas.microsoft.com/office/drawing/2014/main" id="{78F0F637-E077-3E22-05AF-4A99DFE8C6EA}"/>
              </a:ext>
            </a:extLst>
          </p:cNvPr>
          <p:cNvSpPr>
            <a:spLocks noGrp="1"/>
          </p:cNvSpPr>
          <p:nvPr>
            <p:ph idx="1"/>
          </p:nvPr>
        </p:nvSpPr>
        <p:spPr/>
        <p:txBody>
          <a:bodyPr>
            <a:normAutofit/>
          </a:bodyPr>
          <a:lstStyle/>
          <a:p>
            <a:r>
              <a:rPr lang="en-US" sz="2800" dirty="0"/>
              <a:t>Regularization is a set of techniques that can prevent overfitting in neural.</a:t>
            </a:r>
          </a:p>
          <a:p>
            <a:r>
              <a:rPr lang="en-US" sz="2800" dirty="0"/>
              <a:t>How to introduce regularization in deep learning models?</a:t>
            </a:r>
          </a:p>
          <a:p>
            <a:pPr lvl="1"/>
            <a:r>
              <a:rPr lang="en-US" sz="2600" dirty="0"/>
              <a:t>Weight Decay</a:t>
            </a:r>
          </a:p>
          <a:p>
            <a:pPr lvl="1"/>
            <a:r>
              <a:rPr lang="en-US" sz="2600" dirty="0"/>
              <a:t>Dropout</a:t>
            </a:r>
          </a:p>
          <a:p>
            <a:pPr lvl="1"/>
            <a:r>
              <a:rPr lang="en-US" sz="2600" dirty="0"/>
              <a:t>Data Augmentation</a:t>
            </a:r>
          </a:p>
          <a:p>
            <a:pPr lvl="1"/>
            <a:r>
              <a:rPr lang="en-US" sz="2600" dirty="0"/>
              <a:t>Early Stop</a:t>
            </a:r>
          </a:p>
        </p:txBody>
      </p:sp>
      <p:sp>
        <p:nvSpPr>
          <p:cNvPr id="4" name="Footer Placeholder 3">
            <a:extLst>
              <a:ext uri="{FF2B5EF4-FFF2-40B4-BE49-F238E27FC236}">
                <a16:creationId xmlns:a16="http://schemas.microsoft.com/office/drawing/2014/main" id="{0F4919B6-078F-3144-8E48-AD19B6420630}"/>
              </a:ext>
            </a:extLst>
          </p:cNvPr>
          <p:cNvSpPr>
            <a:spLocks noGrp="1"/>
          </p:cNvSpPr>
          <p:nvPr>
            <p:ph type="ftr" sz="quarter" idx="11"/>
          </p:nvPr>
        </p:nvSpPr>
        <p:spPr/>
        <p:txBody>
          <a:bodyPr/>
          <a:lstStyle/>
          <a:p>
            <a:r>
              <a:rPr lang="en-US"/>
              <a:t>Riad Sonbol - DL Course</a:t>
            </a:r>
            <a:endParaRPr lang="en-US" dirty="0"/>
          </a:p>
        </p:txBody>
      </p:sp>
      <p:sp>
        <p:nvSpPr>
          <p:cNvPr id="5" name="Slide Number Placeholder 4">
            <a:extLst>
              <a:ext uri="{FF2B5EF4-FFF2-40B4-BE49-F238E27FC236}">
                <a16:creationId xmlns:a16="http://schemas.microsoft.com/office/drawing/2014/main" id="{95AA5D99-4A1C-6643-C4E0-4F32BE66FA38}"/>
              </a:ext>
            </a:extLst>
          </p:cNvPr>
          <p:cNvSpPr>
            <a:spLocks noGrp="1"/>
          </p:cNvSpPr>
          <p:nvPr>
            <p:ph type="sldNum" sz="quarter" idx="12"/>
          </p:nvPr>
        </p:nvSpPr>
        <p:spPr/>
        <p:txBody>
          <a:bodyPr/>
          <a:lstStyle/>
          <a:p>
            <a:fld id="{CC00085F-3842-4C53-8AAA-D142E66B851B}" type="slidenum">
              <a:rPr lang="en-US" smtClean="0"/>
              <a:t>34</a:t>
            </a:fld>
            <a:endParaRPr lang="en-US"/>
          </a:p>
        </p:txBody>
      </p:sp>
    </p:spTree>
    <p:extLst>
      <p:ext uri="{BB962C8B-B14F-4D97-AF65-F5344CB8AC3E}">
        <p14:creationId xmlns:p14="http://schemas.microsoft.com/office/powerpoint/2010/main" val="3726538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5DF7-39AE-856E-B1D8-D73511905229}"/>
              </a:ext>
            </a:extLst>
          </p:cNvPr>
          <p:cNvSpPr>
            <a:spLocks noGrp="1"/>
          </p:cNvSpPr>
          <p:nvPr>
            <p:ph type="title"/>
          </p:nvPr>
        </p:nvSpPr>
        <p:spPr/>
        <p:txBody>
          <a:bodyPr/>
          <a:lstStyle/>
          <a:p>
            <a:r>
              <a:rPr lang="en-US" dirty="0"/>
              <a:t>(1) Weight Decay</a:t>
            </a:r>
          </a:p>
        </p:txBody>
      </p:sp>
      <p:sp>
        <p:nvSpPr>
          <p:cNvPr id="3" name="Content Placeholder 2">
            <a:extLst>
              <a:ext uri="{FF2B5EF4-FFF2-40B4-BE49-F238E27FC236}">
                <a16:creationId xmlns:a16="http://schemas.microsoft.com/office/drawing/2014/main" id="{7C2831AE-1C7C-B91D-D319-2394F4C4FC56}"/>
              </a:ext>
            </a:extLst>
          </p:cNvPr>
          <p:cNvSpPr>
            <a:spLocks noGrp="1"/>
          </p:cNvSpPr>
          <p:nvPr>
            <p:ph idx="1"/>
          </p:nvPr>
        </p:nvSpPr>
        <p:spPr/>
        <p:txBody>
          <a:bodyPr>
            <a:normAutofit/>
          </a:bodyPr>
          <a:lstStyle/>
          <a:p>
            <a:r>
              <a:rPr lang="en-US" sz="2800" b="1" dirty="0">
                <a:solidFill>
                  <a:srgbClr val="15245A"/>
                </a:solidFill>
                <a:effectLst>
                  <a:outerShdw blurRad="38100" dist="38100" dir="2700000" algn="tl">
                    <a:srgbClr val="000000">
                      <a:alpha val="43137"/>
                    </a:srgbClr>
                  </a:outerShdw>
                </a:effectLst>
              </a:rPr>
              <a:t>Overfitting may occur when you train a neural network too long.</a:t>
            </a:r>
          </a:p>
          <a:p>
            <a:r>
              <a:rPr lang="en-US" sz="2800" dirty="0"/>
              <a:t>Neural networks that have been over-trained are often characterized by having </a:t>
            </a:r>
            <a:r>
              <a:rPr lang="en-US" sz="2800" dirty="0">
                <a:solidFill>
                  <a:srgbClr val="FF0000"/>
                </a:solidFill>
              </a:rPr>
              <a:t>weights that are large</a:t>
            </a:r>
            <a:r>
              <a:rPr lang="en-US" sz="2800" dirty="0"/>
              <a:t>. </a:t>
            </a:r>
          </a:p>
          <a:p>
            <a:pPr lvl="1"/>
            <a:r>
              <a:rPr lang="en-US" sz="2400" dirty="0"/>
              <a:t>A good NN might have weight values that range between -5.0 to +5.0 but a NN that is overfitted might have some weight values such as 25.0 or -32.0. </a:t>
            </a:r>
          </a:p>
          <a:p>
            <a:r>
              <a:rPr lang="en-US" sz="2800" dirty="0"/>
              <a:t>So, one approach for discouraging overfitting is to </a:t>
            </a:r>
            <a:r>
              <a:rPr lang="en-US" sz="2800" dirty="0">
                <a:solidFill>
                  <a:srgbClr val="FF0000"/>
                </a:solidFill>
              </a:rPr>
              <a:t>prevent weight values from getting large in magnitude</a:t>
            </a:r>
            <a:r>
              <a:rPr lang="en-US" sz="2800" dirty="0"/>
              <a:t>.</a:t>
            </a:r>
          </a:p>
          <a:p>
            <a:r>
              <a:rPr lang="en-US" sz="2800" dirty="0"/>
              <a:t>Weight decay can be implemented by modifying the update rule for the weights such that the gradient is </a:t>
            </a:r>
            <a:r>
              <a:rPr lang="en-US" sz="2800" b="1" dirty="0"/>
              <a:t>not only </a:t>
            </a:r>
            <a:r>
              <a:rPr lang="en-US" sz="2800" dirty="0"/>
              <a:t>based on the </a:t>
            </a:r>
            <a:r>
              <a:rPr lang="en-US" sz="2800" u="sng" dirty="0"/>
              <a:t>training data </a:t>
            </a:r>
            <a:r>
              <a:rPr lang="en-US" sz="2800" b="1" dirty="0"/>
              <a:t>but also </a:t>
            </a:r>
            <a:r>
              <a:rPr lang="en-US" sz="2800" dirty="0"/>
              <a:t>on the </a:t>
            </a:r>
            <a:r>
              <a:rPr lang="en-US" sz="2800" u="sng" dirty="0"/>
              <a:t>weight decay term</a:t>
            </a:r>
            <a:r>
              <a:rPr lang="en-US" sz="2800" dirty="0"/>
              <a:t>.</a:t>
            </a:r>
          </a:p>
        </p:txBody>
      </p:sp>
      <p:sp>
        <p:nvSpPr>
          <p:cNvPr id="4" name="Slide Number Placeholder 3">
            <a:extLst>
              <a:ext uri="{FF2B5EF4-FFF2-40B4-BE49-F238E27FC236}">
                <a16:creationId xmlns:a16="http://schemas.microsoft.com/office/drawing/2014/main" id="{BE88DDB6-4392-1D4B-6067-977B1ED544E4}"/>
              </a:ext>
            </a:extLst>
          </p:cNvPr>
          <p:cNvSpPr>
            <a:spLocks noGrp="1"/>
          </p:cNvSpPr>
          <p:nvPr>
            <p:ph type="sldNum" sz="quarter" idx="12"/>
          </p:nvPr>
        </p:nvSpPr>
        <p:spPr/>
        <p:txBody>
          <a:bodyPr/>
          <a:lstStyle/>
          <a:p>
            <a:fld id="{CC00085F-3842-4C53-8AAA-D142E66B851B}" type="slidenum">
              <a:rPr lang="en-US" smtClean="0"/>
              <a:t>35</a:t>
            </a:fld>
            <a:endParaRPr lang="en-US"/>
          </a:p>
        </p:txBody>
      </p:sp>
    </p:spTree>
    <p:extLst>
      <p:ext uri="{BB962C8B-B14F-4D97-AF65-F5344CB8AC3E}">
        <p14:creationId xmlns:p14="http://schemas.microsoft.com/office/powerpoint/2010/main" val="2902607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937E-BA55-53B3-04C5-DD659A0954F2}"/>
              </a:ext>
            </a:extLst>
          </p:cNvPr>
          <p:cNvSpPr>
            <a:spLocks noGrp="1"/>
          </p:cNvSpPr>
          <p:nvPr>
            <p:ph type="title"/>
          </p:nvPr>
        </p:nvSpPr>
        <p:spPr/>
        <p:txBody>
          <a:bodyPr/>
          <a:lstStyle/>
          <a:p>
            <a:r>
              <a:rPr lang="en-US" dirty="0"/>
              <a:t>(1) Weight Decay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A5EE0F-E7B4-7C59-3F1C-07836BA81BC2}"/>
                  </a:ext>
                </a:extLst>
              </p:cNvPr>
              <p:cNvSpPr>
                <a:spLocks noGrp="1"/>
              </p:cNvSpPr>
              <p:nvPr>
                <p:ph idx="1"/>
              </p:nvPr>
            </p:nvSpPr>
            <p:spPr/>
            <p:txBody>
              <a:bodyPr>
                <a:noAutofit/>
              </a:bodyPr>
              <a:lstStyle/>
              <a:p>
                <a14:m>
                  <m:oMath xmlns:m="http://schemas.openxmlformats.org/officeDocument/2006/math">
                    <m:sSub>
                      <m:sSubPr>
                        <m:ctrlPr>
                          <a:rPr lang="en-US" sz="2200" b="1" i="1" smtClean="0">
                            <a:solidFill>
                              <a:srgbClr val="0070C0"/>
                            </a:solidFill>
                            <a:latin typeface="Cambria Math" panose="02040503050406030204" pitchFamily="18" charset="0"/>
                          </a:rPr>
                        </m:ctrlPr>
                      </m:sSubPr>
                      <m:e>
                        <m:r>
                          <a:rPr lang="en-US" sz="2200" b="1" i="1" smtClean="0">
                            <a:solidFill>
                              <a:srgbClr val="0070C0"/>
                            </a:solidFill>
                            <a:latin typeface="Cambria Math" panose="02040503050406030204" pitchFamily="18" charset="0"/>
                          </a:rPr>
                          <m:t>ℓ</m:t>
                        </m:r>
                      </m:e>
                      <m:sub>
                        <m:r>
                          <a:rPr lang="en-US" sz="2200" b="1" i="1" smtClean="0">
                            <a:solidFill>
                              <a:srgbClr val="0070C0"/>
                            </a:solidFill>
                            <a:latin typeface="Cambria Math" panose="02040503050406030204" pitchFamily="18" charset="0"/>
                          </a:rPr>
                          <m:t>𝟐</m:t>
                        </m:r>
                      </m:sub>
                    </m:sSub>
                  </m:oMath>
                </a14:m>
                <a:r>
                  <a:rPr lang="en-US" sz="2200" b="1" i="1" dirty="0">
                    <a:solidFill>
                      <a:srgbClr val="0070C0"/>
                    </a:solidFill>
                  </a:rPr>
                  <a:t> weight decay</a:t>
                </a:r>
                <a:endParaRPr lang="en-US" sz="2200" dirty="0"/>
              </a:p>
              <a:p>
                <a:pPr marL="403400" lvl="1" indent="0">
                  <a:buNone/>
                </a:pPr>
                <a14:m>
                  <m:oMathPara xmlns:m="http://schemas.openxmlformats.org/officeDocument/2006/math">
                    <m:oMathParaPr>
                      <m:jc m:val="center"/>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i="1">
                              <a:latin typeface="Cambria Math" panose="02040503050406030204" pitchFamily="18" charset="0"/>
                            </a:rPr>
                            <m:t>𝑟𝑒𝑔</m:t>
                          </m:r>
                        </m:sub>
                      </m:sSub>
                      <m:d>
                        <m:dPr>
                          <m:ctrlPr>
                            <a:rPr lang="en-US" sz="2200" i="1">
                              <a:latin typeface="Cambria Math" panose="02040503050406030204" pitchFamily="18" charset="0"/>
                            </a:rPr>
                          </m:ctrlPr>
                        </m:dPr>
                        <m:e>
                          <m:r>
                            <a:rPr lang="el-GR" sz="2200" i="1">
                              <a:latin typeface="Cambria Math" panose="02040503050406030204" pitchFamily="18" charset="0"/>
                            </a:rPr>
                            <m:t>𝜃</m:t>
                          </m:r>
                        </m:e>
                      </m:d>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ℒ</m:t>
                      </m:r>
                      <m:d>
                        <m:dPr>
                          <m:ctrlPr>
                            <a:rPr lang="en-US" sz="2200" i="1">
                              <a:latin typeface="Cambria Math" panose="02040503050406030204" pitchFamily="18" charset="0"/>
                            </a:rPr>
                          </m:ctrlPr>
                        </m:dPr>
                        <m:e>
                          <m:r>
                            <a:rPr lang="el-GR" sz="2200" i="1">
                              <a:latin typeface="Cambria Math" panose="02040503050406030204" pitchFamily="18" charset="0"/>
                            </a:rPr>
                            <m:t>𝜃</m:t>
                          </m:r>
                        </m:e>
                      </m:d>
                      <m:r>
                        <a:rPr lang="en-US" sz="2200" i="1">
                          <a:latin typeface="Cambria Math" panose="02040503050406030204" pitchFamily="18" charset="0"/>
                        </a:rPr>
                        <m:t>+</m:t>
                      </m:r>
                      <m:r>
                        <a:rPr lang="el-GR" sz="2200" i="1">
                          <a:latin typeface="Cambria Math" panose="02040503050406030204" pitchFamily="18" charset="0"/>
                        </a:rPr>
                        <m:t>𝜆</m:t>
                      </m:r>
                      <m:nary>
                        <m:naryPr>
                          <m:chr m:val="∑"/>
                          <m:supHide m:val="on"/>
                          <m:ctrlPr>
                            <a:rPr lang="el-GR" sz="2200" i="1">
                              <a:latin typeface="Cambria Math" panose="02040503050406030204" pitchFamily="18" charset="0"/>
                            </a:rPr>
                          </m:ctrlPr>
                        </m:naryPr>
                        <m:sub>
                          <m:r>
                            <m:rPr>
                              <m:brk m:alnAt="7"/>
                            </m:rPr>
                            <a:rPr lang="en-US" sz="2200" i="1">
                              <a:latin typeface="Cambria Math" panose="02040503050406030204" pitchFamily="18" charset="0"/>
                            </a:rPr>
                            <m:t>𝑘</m:t>
                          </m:r>
                        </m:sub>
                        <m:sup/>
                        <m:e>
                          <m:sSubSup>
                            <m:sSubSupPr>
                              <m:ctrlPr>
                                <a:rPr lang="en-US" sz="2200" i="1">
                                  <a:latin typeface="Cambria Math" panose="02040503050406030204" pitchFamily="18" charset="0"/>
                                </a:rPr>
                              </m:ctrlPr>
                            </m:sSubSupPr>
                            <m:e>
                              <m:r>
                                <a:rPr lang="el-GR" sz="2200" i="1">
                                  <a:latin typeface="Cambria Math" panose="02040503050406030204" pitchFamily="18" charset="0"/>
                                </a:rPr>
                                <m:t>𝜃</m:t>
                              </m:r>
                            </m:e>
                            <m:sub>
                              <m:r>
                                <a:rPr lang="en-US" sz="2200" i="1">
                                  <a:latin typeface="Cambria Math" panose="02040503050406030204" pitchFamily="18" charset="0"/>
                                </a:rPr>
                                <m:t>𝑘</m:t>
                              </m:r>
                            </m:sub>
                            <m:sup>
                              <m:r>
                                <a:rPr lang="en-US" sz="2200" i="1">
                                  <a:latin typeface="Cambria Math" panose="02040503050406030204" pitchFamily="18" charset="0"/>
                                </a:rPr>
                                <m:t>2</m:t>
                              </m:r>
                            </m:sup>
                          </m:sSubSup>
                        </m:e>
                      </m:nary>
                    </m:oMath>
                  </m:oMathPara>
                </a14:m>
                <a:endParaRPr lang="en-US" sz="2200" dirty="0"/>
              </a:p>
              <a:p>
                <a14:m>
                  <m:oMath xmlns:m="http://schemas.openxmlformats.org/officeDocument/2006/math">
                    <m:sSub>
                      <m:sSubPr>
                        <m:ctrlPr>
                          <a:rPr lang="en-US" sz="2200" b="1" i="1" smtClean="0">
                            <a:solidFill>
                              <a:srgbClr val="0070C0"/>
                            </a:solidFill>
                            <a:latin typeface="Cambria Math" panose="02040503050406030204" pitchFamily="18" charset="0"/>
                          </a:rPr>
                        </m:ctrlPr>
                      </m:sSubPr>
                      <m:e>
                        <m:r>
                          <a:rPr lang="en-US" sz="2200" b="1" i="1">
                            <a:solidFill>
                              <a:srgbClr val="0070C0"/>
                            </a:solidFill>
                            <a:latin typeface="Cambria Math" panose="02040503050406030204" pitchFamily="18" charset="0"/>
                          </a:rPr>
                          <m:t>ℓ</m:t>
                        </m:r>
                      </m:e>
                      <m:sub>
                        <m:r>
                          <a:rPr lang="en-US" sz="2200" b="1" i="1" smtClean="0">
                            <a:solidFill>
                              <a:srgbClr val="0070C0"/>
                            </a:solidFill>
                            <a:latin typeface="Cambria Math" panose="02040503050406030204" pitchFamily="18" charset="0"/>
                          </a:rPr>
                          <m:t>𝟏</m:t>
                        </m:r>
                      </m:sub>
                    </m:sSub>
                  </m:oMath>
                </a14:m>
                <a:r>
                  <a:rPr lang="en-US" sz="2200" b="1" i="1" dirty="0">
                    <a:solidFill>
                      <a:srgbClr val="0070C0"/>
                    </a:solidFill>
                  </a:rPr>
                  <a:t> weight decay</a:t>
                </a:r>
                <a:endParaRPr lang="en-US" sz="2200" dirty="0"/>
              </a:p>
              <a:p>
                <a:pPr marL="403400" lvl="1" indent="0" algn="ctr">
                  <a:buNone/>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i="1">
                            <a:latin typeface="Cambria Math" panose="02040503050406030204" pitchFamily="18" charset="0"/>
                          </a:rPr>
                          <m:t>𝑟𝑒𝑔</m:t>
                        </m:r>
                      </m:sub>
                    </m:sSub>
                    <m:d>
                      <m:dPr>
                        <m:ctrlPr>
                          <a:rPr lang="en-US" sz="2200" i="1">
                            <a:latin typeface="Cambria Math" panose="02040503050406030204" pitchFamily="18" charset="0"/>
                          </a:rPr>
                        </m:ctrlPr>
                      </m:dPr>
                      <m:e>
                        <m:r>
                          <a:rPr lang="el-GR" sz="2200" i="1">
                            <a:latin typeface="Cambria Math" panose="02040503050406030204" pitchFamily="18" charset="0"/>
                          </a:rPr>
                          <m:t>𝜃</m:t>
                        </m:r>
                      </m:e>
                    </m:d>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ℒ</m:t>
                    </m:r>
                    <m:d>
                      <m:dPr>
                        <m:ctrlPr>
                          <a:rPr lang="en-US" sz="2200" i="1">
                            <a:latin typeface="Cambria Math" panose="02040503050406030204" pitchFamily="18" charset="0"/>
                          </a:rPr>
                        </m:ctrlPr>
                      </m:dPr>
                      <m:e>
                        <m:r>
                          <a:rPr lang="el-GR" sz="2200" i="1">
                            <a:latin typeface="Cambria Math" panose="02040503050406030204" pitchFamily="18" charset="0"/>
                          </a:rPr>
                          <m:t>𝜃</m:t>
                        </m:r>
                      </m:e>
                    </m:d>
                    <m:r>
                      <a:rPr lang="en-US" sz="2200" i="1">
                        <a:latin typeface="Cambria Math" panose="02040503050406030204" pitchFamily="18" charset="0"/>
                      </a:rPr>
                      <m:t>+</m:t>
                    </m:r>
                    <m:r>
                      <a:rPr lang="el-GR" sz="2200" i="1">
                        <a:latin typeface="Cambria Math" panose="02040503050406030204" pitchFamily="18" charset="0"/>
                      </a:rPr>
                      <m:t>𝜆</m:t>
                    </m:r>
                    <m:nary>
                      <m:naryPr>
                        <m:chr m:val="∑"/>
                        <m:supHide m:val="on"/>
                        <m:ctrlPr>
                          <a:rPr lang="el-GR" sz="2200" i="1">
                            <a:latin typeface="Cambria Math" panose="02040503050406030204" pitchFamily="18" charset="0"/>
                          </a:rPr>
                        </m:ctrlPr>
                      </m:naryPr>
                      <m:sub>
                        <m:r>
                          <m:rPr>
                            <m:brk m:alnAt="7"/>
                          </m:rPr>
                          <a:rPr lang="en-US" sz="2200" i="1">
                            <a:latin typeface="Cambria Math" panose="02040503050406030204" pitchFamily="18" charset="0"/>
                          </a:rPr>
                          <m:t>𝑘</m:t>
                        </m:r>
                      </m:sub>
                      <m:sup/>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𝑘</m:t>
                                </m:r>
                              </m:sub>
                            </m:sSub>
                          </m:e>
                        </m:d>
                      </m:e>
                    </m:nary>
                  </m:oMath>
                </a14:m>
                <a:r>
                  <a:rPr lang="en-US" sz="2200" dirty="0"/>
                  <a:t> </a:t>
                </a:r>
              </a:p>
              <a:p>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0">
                            <a:solidFill>
                              <a:schemeClr val="tx1"/>
                            </a:solidFill>
                            <a:latin typeface="Cambria Math" panose="02040503050406030204" pitchFamily="18" charset="0"/>
                          </a:rPr>
                          <m:t>ℓ</m:t>
                        </m:r>
                      </m:e>
                      <m:sub>
                        <m:r>
                          <a:rPr lang="en-US" sz="2200" b="0" i="0">
                            <a:solidFill>
                              <a:schemeClr val="tx1"/>
                            </a:solidFill>
                            <a:latin typeface="Cambria Math" panose="02040503050406030204" pitchFamily="18" charset="0"/>
                          </a:rPr>
                          <m:t>1</m:t>
                        </m:r>
                      </m:sub>
                    </m:sSub>
                  </m:oMath>
                </a14:m>
                <a:r>
                  <a:rPr lang="en-US" sz="2200" dirty="0">
                    <a:solidFill>
                      <a:schemeClr val="tx1"/>
                    </a:solidFill>
                  </a:rPr>
                  <a:t> weight decay </a:t>
                </a:r>
                <a:r>
                  <a:rPr lang="en-US" sz="2200" dirty="0"/>
                  <a:t>is less common with NN</a:t>
                </a:r>
              </a:p>
              <a:p>
                <a:pPr lvl="1"/>
                <a:r>
                  <a:rPr lang="en-US" sz="2200" dirty="0"/>
                  <a:t>Often performs worse than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ℓ</m:t>
                        </m:r>
                      </m:e>
                      <m:sub>
                        <m:r>
                          <a:rPr lang="en-US" sz="2200" b="0" i="0" smtClean="0">
                            <a:latin typeface="Cambria Math" panose="02040503050406030204" pitchFamily="18" charset="0"/>
                          </a:rPr>
                          <m:t>2</m:t>
                        </m:r>
                      </m:sub>
                    </m:sSub>
                  </m:oMath>
                </a14:m>
                <a:r>
                  <a:rPr lang="en-US" sz="2200" dirty="0"/>
                  <a:t> weight decay</a:t>
                </a:r>
              </a:p>
              <a:p>
                <a:r>
                  <a:rPr lang="en-US" sz="2200" dirty="0"/>
                  <a:t>It is also possible to combine </a:t>
                </a:r>
                <a14:m>
                  <m:oMath xmlns:m="http://schemas.openxmlformats.org/officeDocument/2006/math">
                    <m:sSub>
                      <m:sSubPr>
                        <m:ctrlPr>
                          <a:rPr lang="en-US" sz="2200" i="1" smtClean="0">
                            <a:solidFill>
                              <a:schemeClr val="tx1"/>
                            </a:solidFill>
                            <a:latin typeface="Cambria Math" panose="02040503050406030204" pitchFamily="18" charset="0"/>
                          </a:rPr>
                        </m:ctrlPr>
                      </m:sSubPr>
                      <m:e>
                        <m:r>
                          <a:rPr lang="en-US" sz="2200" b="0" i="0">
                            <a:solidFill>
                              <a:schemeClr val="tx1"/>
                            </a:solidFill>
                            <a:latin typeface="Cambria Math" panose="02040503050406030204" pitchFamily="18" charset="0"/>
                          </a:rPr>
                          <m:t>ℓ</m:t>
                        </m:r>
                      </m:e>
                      <m:sub>
                        <m:r>
                          <a:rPr lang="en-US" sz="2200" b="0" i="0">
                            <a:solidFill>
                              <a:schemeClr val="tx1"/>
                            </a:solidFill>
                            <a:latin typeface="Cambria Math" panose="02040503050406030204" pitchFamily="18" charset="0"/>
                          </a:rPr>
                          <m:t>1</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a:latin typeface="Cambria Math" panose="02040503050406030204" pitchFamily="18" charset="0"/>
                          </a:rPr>
                          <m:t>ℓ</m:t>
                        </m:r>
                      </m:e>
                      <m:sub>
                        <m:r>
                          <a:rPr lang="en-US" sz="2200" b="0" i="0" smtClean="0">
                            <a:latin typeface="Cambria Math" panose="02040503050406030204" pitchFamily="18" charset="0"/>
                          </a:rPr>
                          <m:t>2</m:t>
                        </m:r>
                      </m:sub>
                    </m:sSub>
                  </m:oMath>
                </a14:m>
                <a:r>
                  <a:rPr lang="en-US" sz="2200" dirty="0"/>
                  <a:t> regularization </a:t>
                </a:r>
              </a:p>
              <a:p>
                <a:pPr lvl="1"/>
                <a:r>
                  <a:rPr lang="en-US" sz="2200" dirty="0"/>
                  <a:t>Called </a:t>
                </a:r>
                <a:r>
                  <a:rPr lang="en-US" sz="2200" dirty="0">
                    <a:solidFill>
                      <a:srgbClr val="FF0000"/>
                    </a:solidFill>
                  </a:rPr>
                  <a:t>elastic net regularization</a:t>
                </a:r>
              </a:p>
              <a:p>
                <a:pPr marL="306690" indent="0" algn="ctr">
                  <a:buNone/>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ℒ</m:t>
                        </m:r>
                      </m:e>
                      <m:sub>
                        <m:r>
                          <a:rPr lang="en-US" sz="2200" i="1">
                            <a:latin typeface="Cambria Math" panose="02040503050406030204" pitchFamily="18" charset="0"/>
                          </a:rPr>
                          <m:t>𝑟𝑒𝑔</m:t>
                        </m:r>
                      </m:sub>
                    </m:sSub>
                    <m:d>
                      <m:dPr>
                        <m:ctrlPr>
                          <a:rPr lang="en-US" sz="2200" i="1">
                            <a:latin typeface="Cambria Math" panose="02040503050406030204" pitchFamily="18" charset="0"/>
                          </a:rPr>
                        </m:ctrlPr>
                      </m:dPr>
                      <m:e>
                        <m:r>
                          <a:rPr lang="el-GR" sz="2200" i="1">
                            <a:latin typeface="Cambria Math" panose="02040503050406030204" pitchFamily="18" charset="0"/>
                          </a:rPr>
                          <m:t>𝜃</m:t>
                        </m:r>
                      </m:e>
                    </m:d>
                    <m:r>
                      <a:rPr lang="en-US" sz="2200" i="1">
                        <a:latin typeface="Cambria Math" panose="02040503050406030204" pitchFamily="18" charset="0"/>
                      </a:rPr>
                      <m:t>= </m:t>
                    </m:r>
                    <m:r>
                      <a:rPr lang="en-US" sz="2200" i="1">
                        <a:latin typeface="Cambria Math" panose="02040503050406030204" pitchFamily="18" charset="0"/>
                        <a:ea typeface="Cambria Math" panose="02040503050406030204" pitchFamily="18" charset="0"/>
                      </a:rPr>
                      <m:t>ℒ</m:t>
                    </m:r>
                    <m:d>
                      <m:dPr>
                        <m:ctrlPr>
                          <a:rPr lang="en-US" sz="2200" i="1">
                            <a:latin typeface="Cambria Math" panose="02040503050406030204" pitchFamily="18" charset="0"/>
                          </a:rPr>
                        </m:ctrlPr>
                      </m:dPr>
                      <m:e>
                        <m:r>
                          <a:rPr lang="el-GR" sz="2200" i="1">
                            <a:latin typeface="Cambria Math" panose="02040503050406030204" pitchFamily="18" charset="0"/>
                          </a:rPr>
                          <m:t>𝜃</m:t>
                        </m:r>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l-GR" sz="2200" i="1">
                            <a:latin typeface="Cambria Math" panose="02040503050406030204" pitchFamily="18" charset="0"/>
                          </a:rPr>
                          <m:t>𝜆</m:t>
                        </m:r>
                      </m:e>
                      <m:sub>
                        <m:r>
                          <a:rPr lang="en-US" sz="2200" i="1">
                            <a:latin typeface="Cambria Math" panose="02040503050406030204" pitchFamily="18" charset="0"/>
                          </a:rPr>
                          <m:t>1</m:t>
                        </m:r>
                      </m:sub>
                    </m:sSub>
                    <m:nary>
                      <m:naryPr>
                        <m:chr m:val="∑"/>
                        <m:supHide m:val="on"/>
                        <m:ctrlPr>
                          <a:rPr lang="el-GR" sz="2200" i="1">
                            <a:latin typeface="Cambria Math" panose="02040503050406030204" pitchFamily="18" charset="0"/>
                          </a:rPr>
                        </m:ctrlPr>
                      </m:naryPr>
                      <m:sub>
                        <m:r>
                          <m:rPr>
                            <m:brk m:alnAt="7"/>
                          </m:rPr>
                          <a:rPr lang="en-US" sz="2200" i="1">
                            <a:latin typeface="Cambria Math" panose="02040503050406030204" pitchFamily="18" charset="0"/>
                          </a:rPr>
                          <m:t>𝑘</m:t>
                        </m:r>
                      </m:sub>
                      <m:sup/>
                      <m:e>
                        <m:d>
                          <m:dPr>
                            <m:begChr m:val="|"/>
                            <m:endChr m:val="|"/>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𝜃</m:t>
                                </m:r>
                              </m:e>
                              <m:sub>
                                <m:r>
                                  <a:rPr lang="en-US" sz="2200" i="1">
                                    <a:latin typeface="Cambria Math" panose="02040503050406030204" pitchFamily="18" charset="0"/>
                                  </a:rPr>
                                  <m:t>𝑘</m:t>
                                </m:r>
                              </m:sub>
                            </m:sSub>
                          </m:e>
                        </m:d>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l-GR" sz="2200" i="1">
                                <a:latin typeface="Cambria Math" panose="02040503050406030204" pitchFamily="18" charset="0"/>
                              </a:rPr>
                              <m:t>𝜆</m:t>
                            </m:r>
                          </m:e>
                          <m:sub>
                            <m:r>
                              <a:rPr lang="en-US" sz="2200" i="1">
                                <a:latin typeface="Cambria Math" panose="02040503050406030204" pitchFamily="18" charset="0"/>
                              </a:rPr>
                              <m:t>2</m:t>
                            </m:r>
                          </m:sub>
                        </m:sSub>
                        <m:nary>
                          <m:naryPr>
                            <m:chr m:val="∑"/>
                            <m:supHide m:val="on"/>
                            <m:ctrlPr>
                              <a:rPr lang="el-GR" sz="2200" i="1">
                                <a:latin typeface="Cambria Math" panose="02040503050406030204" pitchFamily="18" charset="0"/>
                              </a:rPr>
                            </m:ctrlPr>
                          </m:naryPr>
                          <m:sub>
                            <m:r>
                              <m:rPr>
                                <m:brk m:alnAt="7"/>
                              </m:rPr>
                              <a:rPr lang="en-US" sz="2200" i="1">
                                <a:latin typeface="Cambria Math" panose="02040503050406030204" pitchFamily="18" charset="0"/>
                              </a:rPr>
                              <m:t>𝑘</m:t>
                            </m:r>
                          </m:sub>
                          <m:sup/>
                          <m:e>
                            <m:sSubSup>
                              <m:sSubSupPr>
                                <m:ctrlPr>
                                  <a:rPr lang="en-US" sz="2200" i="1">
                                    <a:latin typeface="Cambria Math" panose="02040503050406030204" pitchFamily="18" charset="0"/>
                                  </a:rPr>
                                </m:ctrlPr>
                              </m:sSubSupPr>
                              <m:e>
                                <m:r>
                                  <a:rPr lang="el-GR" sz="2200" i="1">
                                    <a:latin typeface="Cambria Math" panose="02040503050406030204" pitchFamily="18" charset="0"/>
                                  </a:rPr>
                                  <m:t>𝜃</m:t>
                                </m:r>
                              </m:e>
                              <m:sub>
                                <m:r>
                                  <a:rPr lang="en-US" sz="2200" i="1">
                                    <a:latin typeface="Cambria Math" panose="02040503050406030204" pitchFamily="18" charset="0"/>
                                  </a:rPr>
                                  <m:t>𝑘</m:t>
                                </m:r>
                              </m:sub>
                              <m:sup>
                                <m:r>
                                  <a:rPr lang="en-US" sz="2200" i="1">
                                    <a:latin typeface="Cambria Math" panose="02040503050406030204" pitchFamily="18" charset="0"/>
                                  </a:rPr>
                                  <m:t>2</m:t>
                                </m:r>
                              </m:sup>
                            </m:sSubSup>
                          </m:e>
                        </m:nary>
                      </m:e>
                    </m:nary>
                  </m:oMath>
                </a14:m>
                <a:r>
                  <a:rPr lang="en-US" sz="2200" dirty="0"/>
                  <a:t> </a:t>
                </a:r>
              </a:p>
              <a:p>
                <a:r>
                  <a:rPr lang="en-US" sz="2200" dirty="0"/>
                  <a:t>The </a:t>
                </a:r>
                <a:r>
                  <a:rPr lang="en-US" sz="2200" dirty="0">
                    <a:solidFill>
                      <a:srgbClr val="FF0000"/>
                    </a:solidFill>
                  </a:rPr>
                  <a:t>weight decay coefficient </a:t>
                </a:r>
                <a14:m>
                  <m:oMath xmlns:m="http://schemas.openxmlformats.org/officeDocument/2006/math">
                    <m:r>
                      <a:rPr lang="el-GR" sz="2200" i="1">
                        <a:solidFill>
                          <a:srgbClr val="FF0000"/>
                        </a:solidFill>
                        <a:latin typeface="Cambria Math" panose="02040503050406030204" pitchFamily="18" charset="0"/>
                      </a:rPr>
                      <m:t>𝜆</m:t>
                    </m:r>
                    <m:r>
                      <a:rPr lang="el-GR" sz="2200" i="1">
                        <a:solidFill>
                          <a:srgbClr val="FF0000"/>
                        </a:solidFill>
                        <a:latin typeface="Cambria Math" panose="02040503050406030204" pitchFamily="18" charset="0"/>
                      </a:rPr>
                      <m:t> </m:t>
                    </m:r>
                  </m:oMath>
                </a14:m>
                <a:r>
                  <a:rPr lang="en-US" sz="2200" dirty="0"/>
                  <a:t>determines how dominant the regularization is during the gradient computation</a:t>
                </a:r>
              </a:p>
              <a:p>
                <a:endParaRPr lang="en-US" sz="2200" dirty="0"/>
              </a:p>
            </p:txBody>
          </p:sp>
        </mc:Choice>
        <mc:Fallback xmlns="">
          <p:sp>
            <p:nvSpPr>
              <p:cNvPr id="3" name="Content Placeholder 2">
                <a:extLst>
                  <a:ext uri="{FF2B5EF4-FFF2-40B4-BE49-F238E27FC236}">
                    <a16:creationId xmlns:a16="http://schemas.microsoft.com/office/drawing/2014/main" id="{DBA5EE0F-E7B4-7C59-3F1C-07836BA81BC2}"/>
                  </a:ext>
                </a:extLst>
              </p:cNvPr>
              <p:cNvSpPr>
                <a:spLocks noGrp="1" noRot="1" noChangeAspect="1" noMove="1" noResize="1" noEditPoints="1" noAdjustHandles="1" noChangeArrowheads="1" noChangeShapeType="1" noTextEdit="1"/>
              </p:cNvSpPr>
              <p:nvPr>
                <p:ph idx="1"/>
              </p:nvPr>
            </p:nvSpPr>
            <p:spPr>
              <a:blipFill>
                <a:blip r:embed="rId2"/>
                <a:stretch>
                  <a:fillRect l="-1576" t="-1615" r="-727" b="-1480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FCAB0E1-57F4-C947-C151-876124436C41}"/>
              </a:ext>
            </a:extLst>
          </p:cNvPr>
          <p:cNvSpPr>
            <a:spLocks noGrp="1"/>
          </p:cNvSpPr>
          <p:nvPr>
            <p:ph type="sldNum" sz="quarter" idx="12"/>
          </p:nvPr>
        </p:nvSpPr>
        <p:spPr/>
        <p:txBody>
          <a:bodyPr/>
          <a:lstStyle/>
          <a:p>
            <a:fld id="{CC00085F-3842-4C53-8AAA-D142E66B851B}" type="slidenum">
              <a:rPr lang="en-US" smtClean="0"/>
              <a:t>36</a:t>
            </a:fld>
            <a:endParaRPr lang="en-US"/>
          </a:p>
        </p:txBody>
      </p:sp>
    </p:spTree>
    <p:extLst>
      <p:ext uri="{BB962C8B-B14F-4D97-AF65-F5344CB8AC3E}">
        <p14:creationId xmlns:p14="http://schemas.microsoft.com/office/powerpoint/2010/main" val="301755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08E0-7C03-0144-CB33-C93037462259}"/>
              </a:ext>
            </a:extLst>
          </p:cNvPr>
          <p:cNvSpPr>
            <a:spLocks noGrp="1"/>
          </p:cNvSpPr>
          <p:nvPr>
            <p:ph type="title"/>
          </p:nvPr>
        </p:nvSpPr>
        <p:spPr/>
        <p:txBody>
          <a:bodyPr/>
          <a:lstStyle/>
          <a:p>
            <a:r>
              <a:rPr lang="en-US" dirty="0"/>
              <a:t>(1) Weight Decay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3EEF92-BEE1-F634-0764-DB996E3A9DF0}"/>
                  </a:ext>
                </a:extLst>
              </p:cNvPr>
              <p:cNvSpPr>
                <a:spLocks noGrp="1"/>
              </p:cNvSpPr>
              <p:nvPr>
                <p:ph idx="1"/>
              </p:nvPr>
            </p:nvSpPr>
            <p:spPr/>
            <p:txBody>
              <a:bodyPr>
                <a:normAutofit/>
              </a:bodyPr>
              <a:lstStyle/>
              <a:p>
                <a:r>
                  <a:rPr lang="en-US" sz="2600" dirty="0"/>
                  <a:t>Effect of the decay coefficient </a:t>
                </a:r>
                <a14:m>
                  <m:oMath xmlns:m="http://schemas.openxmlformats.org/officeDocument/2006/math">
                    <m:r>
                      <a:rPr lang="el-GR" sz="2600" i="1">
                        <a:latin typeface="Cambria Math" charset="0"/>
                      </a:rPr>
                      <m:t>𝜆</m:t>
                    </m:r>
                  </m:oMath>
                </a14:m>
                <a:r>
                  <a:rPr lang="en-US" sz="2600" dirty="0"/>
                  <a:t>  </a:t>
                </a:r>
              </a:p>
              <a:p>
                <a:pPr lvl="1"/>
                <a:r>
                  <a:rPr lang="en-US" sz="2600" dirty="0"/>
                  <a:t>Large weight decay coefficient </a:t>
                </a:r>
                <a:r>
                  <a:rPr lang="en-US" sz="2600" dirty="0">
                    <a:latin typeface="Times New Roman" panose="02020603050405020304" pitchFamily="18" charset="0"/>
                    <a:cs typeface="Times New Roman" panose="02020603050405020304" pitchFamily="18" charset="0"/>
                  </a:rPr>
                  <a:t>→</a:t>
                </a:r>
                <a:r>
                  <a:rPr lang="en-US" sz="2600" dirty="0"/>
                  <a:t> penalty for weights with large values</a:t>
                </a:r>
              </a:p>
              <a:p>
                <a:endParaRPr lang="en-US" sz="2600" dirty="0"/>
              </a:p>
              <a:p>
                <a:endParaRPr lang="en-US" sz="2600" dirty="0"/>
              </a:p>
            </p:txBody>
          </p:sp>
        </mc:Choice>
        <mc:Fallback xmlns="">
          <p:sp>
            <p:nvSpPr>
              <p:cNvPr id="3" name="Content Placeholder 2">
                <a:extLst>
                  <a:ext uri="{FF2B5EF4-FFF2-40B4-BE49-F238E27FC236}">
                    <a16:creationId xmlns:a16="http://schemas.microsoft.com/office/drawing/2014/main" id="{C93EEF92-BEE1-F634-0764-DB996E3A9DF0}"/>
                  </a:ext>
                </a:extLst>
              </p:cNvPr>
              <p:cNvSpPr>
                <a:spLocks noGrp="1" noRot="1" noChangeAspect="1" noMove="1" noResize="1" noEditPoints="1" noAdjustHandles="1" noChangeArrowheads="1" noChangeShapeType="1" noTextEdit="1"/>
              </p:cNvSpPr>
              <p:nvPr>
                <p:ph idx="1"/>
              </p:nvPr>
            </p:nvSpPr>
            <p:spPr>
              <a:blipFill>
                <a:blip r:embed="rId2"/>
                <a:stretch>
                  <a:fillRect l="-1818" t="-201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C30B987-D04D-CA1E-D38D-E424B8D9E3BA}"/>
              </a:ext>
            </a:extLst>
          </p:cNvPr>
          <p:cNvSpPr>
            <a:spLocks noGrp="1"/>
          </p:cNvSpPr>
          <p:nvPr>
            <p:ph type="sldNum" sz="quarter" idx="12"/>
          </p:nvPr>
        </p:nvSpPr>
        <p:spPr/>
        <p:txBody>
          <a:bodyPr/>
          <a:lstStyle/>
          <a:p>
            <a:fld id="{CC00085F-3842-4C53-8AAA-D142E66B851B}" type="slidenum">
              <a:rPr lang="en-US" smtClean="0"/>
              <a:t>37</a:t>
            </a:fld>
            <a:endParaRPr lang="en-US"/>
          </a:p>
        </p:txBody>
      </p:sp>
      <p:pic>
        <p:nvPicPr>
          <p:cNvPr id="5" name="Picture 4">
            <a:extLst>
              <a:ext uri="{FF2B5EF4-FFF2-40B4-BE49-F238E27FC236}">
                <a16:creationId xmlns:a16="http://schemas.microsoft.com/office/drawing/2014/main" id="{EDC4083A-CCBC-1CBF-3759-EC430D30A13C}"/>
              </a:ext>
            </a:extLst>
          </p:cNvPr>
          <p:cNvPicPr>
            <a:picLocks noChangeAspect="1"/>
          </p:cNvPicPr>
          <p:nvPr/>
        </p:nvPicPr>
        <p:blipFill>
          <a:blip r:embed="rId3"/>
          <a:stretch>
            <a:fillRect/>
          </a:stretch>
        </p:blipFill>
        <p:spPr>
          <a:xfrm>
            <a:off x="2774090" y="2715350"/>
            <a:ext cx="6643820" cy="2453493"/>
          </a:xfrm>
          <a:prstGeom prst="rect">
            <a:avLst/>
          </a:prstGeom>
        </p:spPr>
      </p:pic>
    </p:spTree>
    <p:extLst>
      <p:ext uri="{BB962C8B-B14F-4D97-AF65-F5344CB8AC3E}">
        <p14:creationId xmlns:p14="http://schemas.microsoft.com/office/powerpoint/2010/main" val="752673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664B-D429-524D-00E7-009BFCB11E7F}"/>
              </a:ext>
            </a:extLst>
          </p:cNvPr>
          <p:cNvSpPr>
            <a:spLocks noGrp="1"/>
          </p:cNvSpPr>
          <p:nvPr>
            <p:ph type="title"/>
          </p:nvPr>
        </p:nvSpPr>
        <p:spPr/>
        <p:txBody>
          <a:bodyPr/>
          <a:lstStyle/>
          <a:p>
            <a:r>
              <a:rPr lang="en-US" dirty="0"/>
              <a:t>(2) Dropout</a:t>
            </a:r>
          </a:p>
        </p:txBody>
      </p:sp>
      <p:sp>
        <p:nvSpPr>
          <p:cNvPr id="3" name="Content Placeholder 2">
            <a:extLst>
              <a:ext uri="{FF2B5EF4-FFF2-40B4-BE49-F238E27FC236}">
                <a16:creationId xmlns:a16="http://schemas.microsoft.com/office/drawing/2014/main" id="{0979906B-2F14-F210-3814-E42DFBD419FC}"/>
              </a:ext>
            </a:extLst>
          </p:cNvPr>
          <p:cNvSpPr>
            <a:spLocks noGrp="1"/>
          </p:cNvSpPr>
          <p:nvPr>
            <p:ph idx="1"/>
          </p:nvPr>
        </p:nvSpPr>
        <p:spPr>
          <a:xfrm>
            <a:off x="1097279" y="1342222"/>
            <a:ext cx="7246533" cy="4837352"/>
          </a:xfrm>
        </p:spPr>
        <p:txBody>
          <a:bodyPr>
            <a:normAutofit/>
          </a:bodyPr>
          <a:lstStyle/>
          <a:p>
            <a:r>
              <a:rPr lang="en-US" sz="2400" b="1" dirty="0">
                <a:solidFill>
                  <a:srgbClr val="15245A"/>
                </a:solidFill>
                <a:effectLst>
                  <a:outerShdw blurRad="38100" dist="38100" dir="2700000" algn="tl">
                    <a:srgbClr val="000000">
                      <a:alpha val="43137"/>
                    </a:srgbClr>
                  </a:outerShdw>
                </a:effectLst>
              </a:rPr>
              <a:t>Overfitting may occur when Network layers co-adapt to correct mistakes from prior layers, in turn making the model more robust.</a:t>
            </a:r>
          </a:p>
          <a:p>
            <a:pPr lvl="1"/>
            <a:r>
              <a:rPr lang="en-US" sz="2200" dirty="0">
                <a:solidFill>
                  <a:srgbClr val="15245A"/>
                </a:solidFill>
              </a:rPr>
              <a:t>units may change in a way that they fix up the mistakes of the other units. </a:t>
            </a:r>
          </a:p>
          <a:p>
            <a:pPr lvl="1"/>
            <a:r>
              <a:rPr lang="en-US" sz="2200" dirty="0">
                <a:solidFill>
                  <a:srgbClr val="15245A"/>
                </a:solidFill>
              </a:rPr>
              <a:t>This may lead to complex co-adaptations.</a:t>
            </a:r>
          </a:p>
          <a:p>
            <a:r>
              <a:rPr lang="en-US" sz="2400" dirty="0"/>
              <a:t>At every iteration, we randomly selects some nodes and (temporary) removes them along with all of their incoming and outgoing connections as shown below.</a:t>
            </a:r>
          </a:p>
          <a:p>
            <a:r>
              <a:rPr lang="en-US" sz="2400" dirty="0"/>
              <a:t>It increases the sparsity of the network and in general, encourages sparse representations! </a:t>
            </a:r>
          </a:p>
          <a:p>
            <a:pPr marL="0" indent="0">
              <a:buNone/>
            </a:pPr>
            <a:endParaRPr lang="en-US" sz="2400" dirty="0"/>
          </a:p>
        </p:txBody>
      </p:sp>
      <p:sp>
        <p:nvSpPr>
          <p:cNvPr id="4" name="Slide Number Placeholder 3">
            <a:extLst>
              <a:ext uri="{FF2B5EF4-FFF2-40B4-BE49-F238E27FC236}">
                <a16:creationId xmlns:a16="http://schemas.microsoft.com/office/drawing/2014/main" id="{FF33A5E3-B402-39E2-00C8-E96DCC338000}"/>
              </a:ext>
            </a:extLst>
          </p:cNvPr>
          <p:cNvSpPr>
            <a:spLocks noGrp="1"/>
          </p:cNvSpPr>
          <p:nvPr>
            <p:ph type="sldNum" sz="quarter" idx="12"/>
          </p:nvPr>
        </p:nvSpPr>
        <p:spPr/>
        <p:txBody>
          <a:bodyPr/>
          <a:lstStyle/>
          <a:p>
            <a:fld id="{CC00085F-3842-4C53-8AAA-D142E66B851B}" type="slidenum">
              <a:rPr lang="en-US" smtClean="0"/>
              <a:t>38</a:t>
            </a:fld>
            <a:endParaRPr lang="en-US"/>
          </a:p>
        </p:txBody>
      </p:sp>
      <p:pic>
        <p:nvPicPr>
          <p:cNvPr id="5" name="Picture 4">
            <a:extLst>
              <a:ext uri="{FF2B5EF4-FFF2-40B4-BE49-F238E27FC236}">
                <a16:creationId xmlns:a16="http://schemas.microsoft.com/office/drawing/2014/main" id="{468E9D22-D2CF-B5AA-06ED-F29435578830}"/>
              </a:ext>
            </a:extLst>
          </p:cNvPr>
          <p:cNvPicPr>
            <a:picLocks noChangeAspect="1"/>
          </p:cNvPicPr>
          <p:nvPr/>
        </p:nvPicPr>
        <p:blipFill rotWithShape="1">
          <a:blip r:embed="rId2"/>
          <a:srcRect l="1160" r="56872"/>
          <a:stretch/>
        </p:blipFill>
        <p:spPr>
          <a:xfrm rot="5400000">
            <a:off x="8566191" y="-62846"/>
            <a:ext cx="2541459" cy="3240360"/>
          </a:xfrm>
          <a:prstGeom prst="rect">
            <a:avLst/>
          </a:prstGeom>
        </p:spPr>
      </p:pic>
      <p:pic>
        <p:nvPicPr>
          <p:cNvPr id="6" name="Picture 5">
            <a:extLst>
              <a:ext uri="{FF2B5EF4-FFF2-40B4-BE49-F238E27FC236}">
                <a16:creationId xmlns:a16="http://schemas.microsoft.com/office/drawing/2014/main" id="{C6B507EC-D7C7-0D8A-A7FA-35FA21A63ABF}"/>
              </a:ext>
            </a:extLst>
          </p:cNvPr>
          <p:cNvPicPr>
            <a:picLocks noChangeAspect="1"/>
          </p:cNvPicPr>
          <p:nvPr/>
        </p:nvPicPr>
        <p:blipFill rotWithShape="1">
          <a:blip r:embed="rId2"/>
          <a:srcRect l="53468" r="3942"/>
          <a:stretch/>
        </p:blipFill>
        <p:spPr>
          <a:xfrm rot="5400000">
            <a:off x="8661497" y="3500624"/>
            <a:ext cx="2477920" cy="3113287"/>
          </a:xfrm>
          <a:prstGeom prst="rect">
            <a:avLst/>
          </a:prstGeom>
        </p:spPr>
      </p:pic>
      <p:sp>
        <p:nvSpPr>
          <p:cNvPr id="7" name="Arrow: Down 6">
            <a:extLst>
              <a:ext uri="{FF2B5EF4-FFF2-40B4-BE49-F238E27FC236}">
                <a16:creationId xmlns:a16="http://schemas.microsoft.com/office/drawing/2014/main" id="{4E20D7CC-F4E6-48C4-44DE-FB8ECAEBA840}"/>
              </a:ext>
            </a:extLst>
          </p:cNvPr>
          <p:cNvSpPr/>
          <p:nvPr/>
        </p:nvSpPr>
        <p:spPr>
          <a:xfrm>
            <a:off x="9483213" y="2916903"/>
            <a:ext cx="280219" cy="60093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333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664B-D429-524D-00E7-009BFCB11E7F}"/>
              </a:ext>
            </a:extLst>
          </p:cNvPr>
          <p:cNvSpPr>
            <a:spLocks noGrp="1"/>
          </p:cNvSpPr>
          <p:nvPr>
            <p:ph type="title"/>
          </p:nvPr>
        </p:nvSpPr>
        <p:spPr/>
        <p:txBody>
          <a:bodyPr/>
          <a:lstStyle/>
          <a:p>
            <a:r>
              <a:rPr lang="en-US" dirty="0"/>
              <a:t>(2) Dropout</a:t>
            </a:r>
          </a:p>
        </p:txBody>
      </p:sp>
      <p:sp>
        <p:nvSpPr>
          <p:cNvPr id="3" name="Content Placeholder 2">
            <a:extLst>
              <a:ext uri="{FF2B5EF4-FFF2-40B4-BE49-F238E27FC236}">
                <a16:creationId xmlns:a16="http://schemas.microsoft.com/office/drawing/2014/main" id="{0979906B-2F14-F210-3814-E42DFBD419FC}"/>
              </a:ext>
            </a:extLst>
          </p:cNvPr>
          <p:cNvSpPr>
            <a:spLocks noGrp="1"/>
          </p:cNvSpPr>
          <p:nvPr>
            <p:ph idx="1"/>
          </p:nvPr>
        </p:nvSpPr>
        <p:spPr>
          <a:xfrm>
            <a:off x="1097280" y="1342222"/>
            <a:ext cx="7119460" cy="4837352"/>
          </a:xfrm>
        </p:spPr>
        <p:txBody>
          <a:bodyPr>
            <a:normAutofit/>
          </a:bodyPr>
          <a:lstStyle/>
          <a:p>
            <a:r>
              <a:rPr lang="en-US" sz="2400" dirty="0"/>
              <a:t>Each unit is retained with a fixed </a:t>
            </a:r>
            <a:r>
              <a:rPr lang="en-US" sz="2400" dirty="0">
                <a:solidFill>
                  <a:srgbClr val="FF0000"/>
                </a:solidFill>
              </a:rPr>
              <a:t>dropout rate </a:t>
            </a:r>
            <a:r>
              <a:rPr lang="en-US" sz="2400" i="1" dirty="0">
                <a:solidFill>
                  <a:srgbClr val="FF0000"/>
                </a:solidFill>
              </a:rPr>
              <a:t>p</a:t>
            </a:r>
            <a:r>
              <a:rPr lang="en-US" sz="2400" dirty="0"/>
              <a:t>, independent of other units </a:t>
            </a:r>
          </a:p>
          <a:p>
            <a:r>
              <a:rPr lang="en-US" sz="2400" dirty="0"/>
              <a:t>The hyper-parameter </a:t>
            </a:r>
            <a:r>
              <a:rPr lang="en-US" sz="2400" i="1" dirty="0"/>
              <a:t>p</a:t>
            </a:r>
            <a:r>
              <a:rPr lang="en-US" sz="2400" dirty="0"/>
              <a:t> needs to be chosen (tuned)</a:t>
            </a:r>
          </a:p>
          <a:p>
            <a:pPr lvl="1"/>
            <a:r>
              <a:rPr lang="en-US" sz="2400" dirty="0"/>
              <a:t>Often, between 20% and 50% of the units are dropped</a:t>
            </a:r>
          </a:p>
          <a:p>
            <a:r>
              <a:rPr lang="en-US" sz="2400" b="1" dirty="0"/>
              <a:t>During test time, all units are present</a:t>
            </a:r>
          </a:p>
          <a:p>
            <a:endParaRPr lang="en-US" sz="2400" dirty="0"/>
          </a:p>
        </p:txBody>
      </p:sp>
      <p:sp>
        <p:nvSpPr>
          <p:cNvPr id="4" name="Slide Number Placeholder 3">
            <a:extLst>
              <a:ext uri="{FF2B5EF4-FFF2-40B4-BE49-F238E27FC236}">
                <a16:creationId xmlns:a16="http://schemas.microsoft.com/office/drawing/2014/main" id="{FF33A5E3-B402-39E2-00C8-E96DCC338000}"/>
              </a:ext>
            </a:extLst>
          </p:cNvPr>
          <p:cNvSpPr>
            <a:spLocks noGrp="1"/>
          </p:cNvSpPr>
          <p:nvPr>
            <p:ph type="sldNum" sz="quarter" idx="12"/>
          </p:nvPr>
        </p:nvSpPr>
        <p:spPr/>
        <p:txBody>
          <a:bodyPr/>
          <a:lstStyle/>
          <a:p>
            <a:fld id="{CC00085F-3842-4C53-8AAA-D142E66B851B}" type="slidenum">
              <a:rPr lang="en-US" smtClean="0"/>
              <a:t>39</a:t>
            </a:fld>
            <a:endParaRPr lang="en-US"/>
          </a:p>
        </p:txBody>
      </p:sp>
      <p:pic>
        <p:nvPicPr>
          <p:cNvPr id="5" name="Picture 4">
            <a:extLst>
              <a:ext uri="{FF2B5EF4-FFF2-40B4-BE49-F238E27FC236}">
                <a16:creationId xmlns:a16="http://schemas.microsoft.com/office/drawing/2014/main" id="{468E9D22-D2CF-B5AA-06ED-F29435578830}"/>
              </a:ext>
            </a:extLst>
          </p:cNvPr>
          <p:cNvPicPr>
            <a:picLocks noChangeAspect="1"/>
          </p:cNvPicPr>
          <p:nvPr/>
        </p:nvPicPr>
        <p:blipFill rotWithShape="1">
          <a:blip r:embed="rId2"/>
          <a:srcRect l="1160" r="56872"/>
          <a:stretch/>
        </p:blipFill>
        <p:spPr>
          <a:xfrm rot="5400000">
            <a:off x="8566191" y="-62846"/>
            <a:ext cx="2541459" cy="3240360"/>
          </a:xfrm>
          <a:prstGeom prst="rect">
            <a:avLst/>
          </a:prstGeom>
        </p:spPr>
      </p:pic>
      <p:pic>
        <p:nvPicPr>
          <p:cNvPr id="6" name="Picture 5">
            <a:extLst>
              <a:ext uri="{FF2B5EF4-FFF2-40B4-BE49-F238E27FC236}">
                <a16:creationId xmlns:a16="http://schemas.microsoft.com/office/drawing/2014/main" id="{C6B507EC-D7C7-0D8A-A7FA-35FA21A63ABF}"/>
              </a:ext>
            </a:extLst>
          </p:cNvPr>
          <p:cNvPicPr>
            <a:picLocks noChangeAspect="1"/>
          </p:cNvPicPr>
          <p:nvPr/>
        </p:nvPicPr>
        <p:blipFill rotWithShape="1">
          <a:blip r:embed="rId2"/>
          <a:srcRect l="53468" r="3942"/>
          <a:stretch/>
        </p:blipFill>
        <p:spPr>
          <a:xfrm rot="5400000">
            <a:off x="8661497" y="3500624"/>
            <a:ext cx="2477920" cy="3113287"/>
          </a:xfrm>
          <a:prstGeom prst="rect">
            <a:avLst/>
          </a:prstGeom>
        </p:spPr>
      </p:pic>
      <p:sp>
        <p:nvSpPr>
          <p:cNvPr id="7" name="Arrow: Down 6">
            <a:extLst>
              <a:ext uri="{FF2B5EF4-FFF2-40B4-BE49-F238E27FC236}">
                <a16:creationId xmlns:a16="http://schemas.microsoft.com/office/drawing/2014/main" id="{4E20D7CC-F4E6-48C4-44DE-FB8ECAEBA840}"/>
              </a:ext>
            </a:extLst>
          </p:cNvPr>
          <p:cNvSpPr/>
          <p:nvPr/>
        </p:nvSpPr>
        <p:spPr>
          <a:xfrm>
            <a:off x="9483213" y="2916903"/>
            <a:ext cx="280219" cy="60093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069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C115-3836-4CAC-4DDF-089384809F07}"/>
              </a:ext>
            </a:extLst>
          </p:cNvPr>
          <p:cNvSpPr>
            <a:spLocks noGrp="1"/>
          </p:cNvSpPr>
          <p:nvPr>
            <p:ph type="title"/>
          </p:nvPr>
        </p:nvSpPr>
        <p:spPr/>
        <p:txBody>
          <a:bodyPr/>
          <a:lstStyle/>
          <a:p>
            <a:r>
              <a:rPr lang="en-US" dirty="0"/>
              <a:t>What is Deep Learning?</a:t>
            </a:r>
          </a:p>
        </p:txBody>
      </p:sp>
      <p:sp>
        <p:nvSpPr>
          <p:cNvPr id="4" name="Footer Placeholder 3">
            <a:extLst>
              <a:ext uri="{FF2B5EF4-FFF2-40B4-BE49-F238E27FC236}">
                <a16:creationId xmlns:a16="http://schemas.microsoft.com/office/drawing/2014/main" id="{01AFF8E7-785F-2474-BB5B-7CFF92DA6D5E}"/>
              </a:ext>
            </a:extLst>
          </p:cNvPr>
          <p:cNvSpPr>
            <a:spLocks noGrp="1"/>
          </p:cNvSpPr>
          <p:nvPr>
            <p:ph type="ftr" sz="quarter" idx="11"/>
          </p:nvPr>
        </p:nvSpPr>
        <p:spPr/>
        <p:txBody>
          <a:bodyPr/>
          <a:lstStyle/>
          <a:p>
            <a:r>
              <a:rPr lang="en-US"/>
              <a:t>Riad Sonbol - DL Course</a:t>
            </a:r>
            <a:endParaRPr lang="en-US" dirty="0"/>
          </a:p>
        </p:txBody>
      </p:sp>
      <p:sp>
        <p:nvSpPr>
          <p:cNvPr id="5" name="Slide Number Placeholder 4">
            <a:extLst>
              <a:ext uri="{FF2B5EF4-FFF2-40B4-BE49-F238E27FC236}">
                <a16:creationId xmlns:a16="http://schemas.microsoft.com/office/drawing/2014/main" id="{1245E474-33FA-C9EC-D3A6-54E9BD29C4B4}"/>
              </a:ext>
            </a:extLst>
          </p:cNvPr>
          <p:cNvSpPr>
            <a:spLocks noGrp="1"/>
          </p:cNvSpPr>
          <p:nvPr>
            <p:ph type="sldNum" sz="quarter" idx="12"/>
          </p:nvPr>
        </p:nvSpPr>
        <p:spPr/>
        <p:txBody>
          <a:bodyPr/>
          <a:lstStyle/>
          <a:p>
            <a:fld id="{CC00085F-3842-4C53-8AAA-D142E66B851B}" type="slidenum">
              <a:rPr lang="en-US" smtClean="0"/>
              <a:t>4</a:t>
            </a:fld>
            <a:endParaRPr lang="en-US"/>
          </a:p>
        </p:txBody>
      </p:sp>
      <p:grpSp>
        <p:nvGrpSpPr>
          <p:cNvPr id="7" name="Group 6">
            <a:extLst>
              <a:ext uri="{FF2B5EF4-FFF2-40B4-BE49-F238E27FC236}">
                <a16:creationId xmlns:a16="http://schemas.microsoft.com/office/drawing/2014/main" id="{01325C0D-60E8-0943-F06B-249EE97F663F}"/>
              </a:ext>
            </a:extLst>
          </p:cNvPr>
          <p:cNvGrpSpPr/>
          <p:nvPr/>
        </p:nvGrpSpPr>
        <p:grpSpPr>
          <a:xfrm>
            <a:off x="1745673" y="1343964"/>
            <a:ext cx="8645236" cy="4003891"/>
            <a:chOff x="3850141" y="1474435"/>
            <a:chExt cx="8288128" cy="4220426"/>
          </a:xfrm>
        </p:grpSpPr>
        <p:pic>
          <p:nvPicPr>
            <p:cNvPr id="8" name="Picture 7">
              <a:extLst>
                <a:ext uri="{FF2B5EF4-FFF2-40B4-BE49-F238E27FC236}">
                  <a16:creationId xmlns:a16="http://schemas.microsoft.com/office/drawing/2014/main" id="{39BA4386-AC83-7A3E-130A-590A0962D08A}"/>
                </a:ext>
              </a:extLst>
            </p:cNvPr>
            <p:cNvPicPr>
              <a:picLocks noChangeAspect="1"/>
            </p:cNvPicPr>
            <p:nvPr/>
          </p:nvPicPr>
          <p:blipFill rotWithShape="1">
            <a:blip r:embed="rId2"/>
            <a:srcRect t="45772"/>
            <a:stretch/>
          </p:blipFill>
          <p:spPr>
            <a:xfrm>
              <a:off x="3850141" y="3429000"/>
              <a:ext cx="8288128" cy="2265861"/>
            </a:xfrm>
            <a:prstGeom prst="rect">
              <a:avLst/>
            </a:prstGeom>
          </p:spPr>
        </p:pic>
        <p:pic>
          <p:nvPicPr>
            <p:cNvPr id="10" name="Picture 9">
              <a:extLst>
                <a:ext uri="{FF2B5EF4-FFF2-40B4-BE49-F238E27FC236}">
                  <a16:creationId xmlns:a16="http://schemas.microsoft.com/office/drawing/2014/main" id="{F1EE568B-063A-9543-9C61-717B6D0FB0EB}"/>
                </a:ext>
              </a:extLst>
            </p:cNvPr>
            <p:cNvPicPr>
              <a:picLocks noChangeAspect="1"/>
            </p:cNvPicPr>
            <p:nvPr/>
          </p:nvPicPr>
          <p:blipFill rotWithShape="1">
            <a:blip r:embed="rId2"/>
            <a:srcRect b="54489"/>
            <a:stretch/>
          </p:blipFill>
          <p:spPr>
            <a:xfrm>
              <a:off x="3850141" y="1474435"/>
              <a:ext cx="8288128" cy="1901630"/>
            </a:xfrm>
            <a:prstGeom prst="rect">
              <a:avLst/>
            </a:prstGeom>
          </p:spPr>
        </p:pic>
      </p:grpSp>
      <p:sp>
        <p:nvSpPr>
          <p:cNvPr id="11" name="TextBox 10">
            <a:extLst>
              <a:ext uri="{FF2B5EF4-FFF2-40B4-BE49-F238E27FC236}">
                <a16:creationId xmlns:a16="http://schemas.microsoft.com/office/drawing/2014/main" id="{B81176F0-2A2A-468B-7057-5D5844C3445A}"/>
              </a:ext>
            </a:extLst>
          </p:cNvPr>
          <p:cNvSpPr txBox="1"/>
          <p:nvPr/>
        </p:nvSpPr>
        <p:spPr>
          <a:xfrm>
            <a:off x="2396838" y="5672987"/>
            <a:ext cx="7759420" cy="523220"/>
          </a:xfrm>
          <a:prstGeom prst="rect">
            <a:avLst/>
          </a:prstGeom>
          <a:solidFill>
            <a:srgbClr val="15245A"/>
          </a:solidFill>
        </p:spPr>
        <p:style>
          <a:lnRef idx="0">
            <a:schemeClr val="dk1"/>
          </a:lnRef>
          <a:fillRef idx="3">
            <a:schemeClr val="dk1"/>
          </a:fillRef>
          <a:effectRef idx="3">
            <a:schemeClr val="dk1"/>
          </a:effectRef>
          <a:fontRef idx="minor">
            <a:schemeClr val="lt1"/>
          </a:fontRef>
        </p:style>
        <p:txBody>
          <a:bodyPr wrap="square" rtlCol="0">
            <a:spAutoFit/>
          </a:bodyPr>
          <a:lstStyle>
            <a:defPPr>
              <a:defRPr lang="en-US"/>
            </a:defPPr>
            <a:lvl1pPr algn="ctr">
              <a:defRPr sz="1765">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800" dirty="0"/>
              <a:t>can we learn underlying features directly from data</a:t>
            </a:r>
          </a:p>
        </p:txBody>
      </p:sp>
    </p:spTree>
    <p:extLst>
      <p:ext uri="{BB962C8B-B14F-4D97-AF65-F5344CB8AC3E}">
        <p14:creationId xmlns:p14="http://schemas.microsoft.com/office/powerpoint/2010/main" val="1040432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D5EF-8BE1-6899-729E-58C213752A48}"/>
              </a:ext>
            </a:extLst>
          </p:cNvPr>
          <p:cNvSpPr>
            <a:spLocks noGrp="1"/>
          </p:cNvSpPr>
          <p:nvPr>
            <p:ph type="title"/>
          </p:nvPr>
        </p:nvSpPr>
        <p:spPr/>
        <p:txBody>
          <a:bodyPr/>
          <a:lstStyle/>
          <a:p>
            <a:r>
              <a:rPr lang="en-US" dirty="0"/>
              <a:t>(2) Dropout</a:t>
            </a:r>
          </a:p>
        </p:txBody>
      </p:sp>
      <p:sp>
        <p:nvSpPr>
          <p:cNvPr id="3" name="Content Placeholder 2">
            <a:extLst>
              <a:ext uri="{FF2B5EF4-FFF2-40B4-BE49-F238E27FC236}">
                <a16:creationId xmlns:a16="http://schemas.microsoft.com/office/drawing/2014/main" id="{4CD3C659-8FE9-5235-9954-B6F70F0DF709}"/>
              </a:ext>
            </a:extLst>
          </p:cNvPr>
          <p:cNvSpPr>
            <a:spLocks noGrp="1"/>
          </p:cNvSpPr>
          <p:nvPr>
            <p:ph idx="1"/>
          </p:nvPr>
        </p:nvSpPr>
        <p:spPr>
          <a:xfrm>
            <a:off x="1097280" y="1342222"/>
            <a:ext cx="10058400" cy="1047017"/>
          </a:xfrm>
        </p:spPr>
        <p:txBody>
          <a:bodyPr>
            <a:noAutofit/>
          </a:bodyPr>
          <a:lstStyle/>
          <a:p>
            <a:r>
              <a:rPr lang="en-US" sz="2400" dirty="0"/>
              <a:t>Dropout is a kind of </a:t>
            </a:r>
            <a:r>
              <a:rPr lang="en-US" sz="2400" b="1" dirty="0">
                <a:solidFill>
                  <a:srgbClr val="FF0000"/>
                </a:solidFill>
              </a:rPr>
              <a:t>ensemble</a:t>
            </a:r>
            <a:r>
              <a:rPr lang="en-US" sz="2400" dirty="0"/>
              <a:t> learning</a:t>
            </a:r>
          </a:p>
          <a:p>
            <a:pPr lvl="1"/>
            <a:r>
              <a:rPr lang="en-US" altLang="zh-TW" sz="2400" dirty="0"/>
              <a:t>Using one mini-batch to train one network with a slightly different architecture</a:t>
            </a:r>
            <a:endParaRPr lang="zh-TW" alt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DF1768D8-0A46-D46C-4EFE-1A27D44BCCA8}"/>
              </a:ext>
            </a:extLst>
          </p:cNvPr>
          <p:cNvSpPr>
            <a:spLocks noGrp="1"/>
          </p:cNvSpPr>
          <p:nvPr>
            <p:ph type="sldNum" sz="quarter" idx="12"/>
          </p:nvPr>
        </p:nvSpPr>
        <p:spPr/>
        <p:txBody>
          <a:bodyPr/>
          <a:lstStyle/>
          <a:p>
            <a:fld id="{CC00085F-3842-4C53-8AAA-D142E66B851B}" type="slidenum">
              <a:rPr lang="en-US" smtClean="0"/>
              <a:t>40</a:t>
            </a:fld>
            <a:endParaRPr lang="en-US"/>
          </a:p>
        </p:txBody>
      </p:sp>
      <p:grpSp>
        <p:nvGrpSpPr>
          <p:cNvPr id="134" name="群組 447">
            <a:extLst>
              <a:ext uri="{FF2B5EF4-FFF2-40B4-BE49-F238E27FC236}">
                <a16:creationId xmlns:a16="http://schemas.microsoft.com/office/drawing/2014/main" id="{9C50FA5C-4EC9-B749-72D5-8CFD45C65546}"/>
              </a:ext>
            </a:extLst>
          </p:cNvPr>
          <p:cNvGrpSpPr/>
          <p:nvPr/>
        </p:nvGrpSpPr>
        <p:grpSpPr>
          <a:xfrm rot="5400000">
            <a:off x="1792307" y="3980840"/>
            <a:ext cx="2485202" cy="1132099"/>
            <a:chOff x="1660188" y="3148756"/>
            <a:chExt cx="2816562" cy="1283045"/>
          </a:xfrm>
        </p:grpSpPr>
        <p:sp>
          <p:nvSpPr>
            <p:cNvPr id="135" name="橢圓 8">
              <a:extLst>
                <a:ext uri="{FF2B5EF4-FFF2-40B4-BE49-F238E27FC236}">
                  <a16:creationId xmlns:a16="http://schemas.microsoft.com/office/drawing/2014/main" id="{7CCD365A-F513-11EB-E40B-FDE7BBFE0F28}"/>
                </a:ext>
              </a:extLst>
            </p:cNvPr>
            <p:cNvSpPr/>
            <p:nvPr/>
          </p:nvSpPr>
          <p:spPr>
            <a:xfrm>
              <a:off x="2410717" y="3510713"/>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36" name="橢圓 11">
              <a:extLst>
                <a:ext uri="{FF2B5EF4-FFF2-40B4-BE49-F238E27FC236}">
                  <a16:creationId xmlns:a16="http://schemas.microsoft.com/office/drawing/2014/main" id="{FD7C99CE-D381-A30A-6310-EDD4A190B35C}"/>
                </a:ext>
              </a:extLst>
            </p:cNvPr>
            <p:cNvSpPr/>
            <p:nvPr/>
          </p:nvSpPr>
          <p:spPr>
            <a:xfrm>
              <a:off x="3988727" y="346744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37" name="橢圓 12">
              <a:extLst>
                <a:ext uri="{FF2B5EF4-FFF2-40B4-BE49-F238E27FC236}">
                  <a16:creationId xmlns:a16="http://schemas.microsoft.com/office/drawing/2014/main" id="{FDEA248B-DB2B-34AA-6356-E1077A3CB086}"/>
                </a:ext>
              </a:extLst>
            </p:cNvPr>
            <p:cNvSpPr/>
            <p:nvPr/>
          </p:nvSpPr>
          <p:spPr>
            <a:xfrm>
              <a:off x="3988727" y="388028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38" name="矩形 13">
              <a:extLst>
                <a:ext uri="{FF2B5EF4-FFF2-40B4-BE49-F238E27FC236}">
                  <a16:creationId xmlns:a16="http://schemas.microsoft.com/office/drawing/2014/main" id="{FEC24A32-C972-4EB7-ABA6-820AA4405907}"/>
                </a:ext>
              </a:extLst>
            </p:cNvPr>
            <p:cNvSpPr/>
            <p:nvPr/>
          </p:nvSpPr>
          <p:spPr>
            <a:xfrm>
              <a:off x="1660188" y="321514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139" name="直線單箭頭接點 15">
              <a:extLst>
                <a:ext uri="{FF2B5EF4-FFF2-40B4-BE49-F238E27FC236}">
                  <a16:creationId xmlns:a16="http://schemas.microsoft.com/office/drawing/2014/main" id="{30028FDE-72EA-3E10-18EC-45357DD9A9CC}"/>
                </a:ext>
              </a:extLst>
            </p:cNvPr>
            <p:cNvCxnSpPr>
              <a:cxnSpLocks/>
              <a:stCxn id="138" idx="3"/>
              <a:endCxn id="135" idx="2"/>
            </p:cNvCxnSpPr>
            <p:nvPr/>
          </p:nvCxnSpPr>
          <p:spPr>
            <a:xfrm>
              <a:off x="1791252" y="3280673"/>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6">
              <a:extLst>
                <a:ext uri="{FF2B5EF4-FFF2-40B4-BE49-F238E27FC236}">
                  <a16:creationId xmlns:a16="http://schemas.microsoft.com/office/drawing/2014/main" id="{994BC459-24E2-569E-E0F6-E7091911A29E}"/>
                </a:ext>
              </a:extLst>
            </p:cNvPr>
            <p:cNvCxnSpPr>
              <a:cxnSpLocks/>
              <a:stCxn id="138" idx="3"/>
            </p:cNvCxnSpPr>
            <p:nvPr/>
          </p:nvCxnSpPr>
          <p:spPr>
            <a:xfrm>
              <a:off x="1791252" y="3280673"/>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8">
              <a:extLst>
                <a:ext uri="{FF2B5EF4-FFF2-40B4-BE49-F238E27FC236}">
                  <a16:creationId xmlns:a16="http://schemas.microsoft.com/office/drawing/2014/main" id="{1F0DA242-D600-FE86-0EEF-327B294D3966}"/>
                </a:ext>
              </a:extLst>
            </p:cNvPr>
            <p:cNvCxnSpPr>
              <a:cxnSpLocks/>
              <a:endCxn id="136" idx="2"/>
            </p:cNvCxnSpPr>
            <p:nvPr/>
          </p:nvCxnSpPr>
          <p:spPr>
            <a:xfrm flipV="1">
              <a:off x="3530097" y="3592920"/>
              <a:ext cx="458630" cy="523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單箭頭接點 19">
              <a:extLst>
                <a:ext uri="{FF2B5EF4-FFF2-40B4-BE49-F238E27FC236}">
                  <a16:creationId xmlns:a16="http://schemas.microsoft.com/office/drawing/2014/main" id="{6864E151-49CB-505D-8ACF-C5E677FBAE9E}"/>
                </a:ext>
              </a:extLst>
            </p:cNvPr>
            <p:cNvCxnSpPr>
              <a:cxnSpLocks/>
              <a:endCxn id="136" idx="2"/>
            </p:cNvCxnSpPr>
            <p:nvPr/>
          </p:nvCxnSpPr>
          <p:spPr>
            <a:xfrm>
              <a:off x="3530096" y="3269680"/>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單箭頭接點 20">
              <a:extLst>
                <a:ext uri="{FF2B5EF4-FFF2-40B4-BE49-F238E27FC236}">
                  <a16:creationId xmlns:a16="http://schemas.microsoft.com/office/drawing/2014/main" id="{E7FDFCCE-395F-C296-C6CC-D852C49D368B}"/>
                </a:ext>
              </a:extLst>
            </p:cNvPr>
            <p:cNvCxnSpPr>
              <a:cxnSpLocks/>
              <a:endCxn id="137" idx="2"/>
            </p:cNvCxnSpPr>
            <p:nvPr/>
          </p:nvCxnSpPr>
          <p:spPr>
            <a:xfrm>
              <a:off x="3530097" y="3291314"/>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單箭頭接點 21">
              <a:extLst>
                <a:ext uri="{FF2B5EF4-FFF2-40B4-BE49-F238E27FC236}">
                  <a16:creationId xmlns:a16="http://schemas.microsoft.com/office/drawing/2014/main" id="{0E81127D-5AC2-07A5-B42B-0562C7B69513}"/>
                </a:ext>
              </a:extLst>
            </p:cNvPr>
            <p:cNvCxnSpPr>
              <a:cxnSpLocks/>
              <a:endCxn id="137" idx="2"/>
            </p:cNvCxnSpPr>
            <p:nvPr/>
          </p:nvCxnSpPr>
          <p:spPr>
            <a:xfrm>
              <a:off x="3530096" y="3662777"/>
              <a:ext cx="458631" cy="3429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單箭頭接點 22">
              <a:extLst>
                <a:ext uri="{FF2B5EF4-FFF2-40B4-BE49-F238E27FC236}">
                  <a16:creationId xmlns:a16="http://schemas.microsoft.com/office/drawing/2014/main" id="{2BA9AA74-B1FA-58F1-B2D7-D0E3CE38DD6F}"/>
                </a:ext>
              </a:extLst>
            </p:cNvPr>
            <p:cNvCxnSpPr>
              <a:cxnSpLocks/>
              <a:endCxn id="136" idx="2"/>
            </p:cNvCxnSpPr>
            <p:nvPr/>
          </p:nvCxnSpPr>
          <p:spPr>
            <a:xfrm flipV="1">
              <a:off x="3530097" y="3592920"/>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23">
              <a:extLst>
                <a:ext uri="{FF2B5EF4-FFF2-40B4-BE49-F238E27FC236}">
                  <a16:creationId xmlns:a16="http://schemas.microsoft.com/office/drawing/2014/main" id="{2B1A051E-1B4E-F292-1373-ADEA500BBDBA}"/>
                </a:ext>
              </a:extLst>
            </p:cNvPr>
            <p:cNvCxnSpPr>
              <a:cxnSpLocks/>
              <a:endCxn id="137" idx="2"/>
            </p:cNvCxnSpPr>
            <p:nvPr/>
          </p:nvCxnSpPr>
          <p:spPr>
            <a:xfrm>
              <a:off x="3530097" y="3979799"/>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單箭頭接點 24">
              <a:extLst>
                <a:ext uri="{FF2B5EF4-FFF2-40B4-BE49-F238E27FC236}">
                  <a16:creationId xmlns:a16="http://schemas.microsoft.com/office/drawing/2014/main" id="{E6AA86E3-1FBC-1F8E-A91E-31118D6C088C}"/>
                </a:ext>
              </a:extLst>
            </p:cNvPr>
            <p:cNvCxnSpPr>
              <a:cxnSpLocks/>
              <a:endCxn id="136" idx="2"/>
            </p:cNvCxnSpPr>
            <p:nvPr/>
          </p:nvCxnSpPr>
          <p:spPr>
            <a:xfrm flipV="1">
              <a:off x="3530096" y="3592920"/>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單箭頭接點 25">
              <a:extLst>
                <a:ext uri="{FF2B5EF4-FFF2-40B4-BE49-F238E27FC236}">
                  <a16:creationId xmlns:a16="http://schemas.microsoft.com/office/drawing/2014/main" id="{0F139BB6-2148-9A31-00C8-A62F7C4A41EA}"/>
                </a:ext>
              </a:extLst>
            </p:cNvPr>
            <p:cNvCxnSpPr>
              <a:cxnSpLocks/>
              <a:endCxn id="137" idx="2"/>
            </p:cNvCxnSpPr>
            <p:nvPr/>
          </p:nvCxnSpPr>
          <p:spPr>
            <a:xfrm flipV="1">
              <a:off x="3530097" y="4005760"/>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橢圓 31">
              <a:extLst>
                <a:ext uri="{FF2B5EF4-FFF2-40B4-BE49-F238E27FC236}">
                  <a16:creationId xmlns:a16="http://schemas.microsoft.com/office/drawing/2014/main" id="{5ADF0F07-B776-4A38-6B81-E579571BAECF}"/>
                </a:ext>
              </a:extLst>
            </p:cNvPr>
            <p:cNvSpPr/>
            <p:nvPr/>
          </p:nvSpPr>
          <p:spPr>
            <a:xfrm>
              <a:off x="3279148" y="314875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150" name="橢圓 32">
              <a:extLst>
                <a:ext uri="{FF2B5EF4-FFF2-40B4-BE49-F238E27FC236}">
                  <a16:creationId xmlns:a16="http://schemas.microsoft.com/office/drawing/2014/main" id="{9FB83F23-0FE2-B5F9-B258-D6CF22215687}"/>
                </a:ext>
              </a:extLst>
            </p:cNvPr>
            <p:cNvSpPr/>
            <p:nvPr/>
          </p:nvSpPr>
          <p:spPr>
            <a:xfrm>
              <a:off x="3279148" y="349363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51" name="橢圓 33">
              <a:extLst>
                <a:ext uri="{FF2B5EF4-FFF2-40B4-BE49-F238E27FC236}">
                  <a16:creationId xmlns:a16="http://schemas.microsoft.com/office/drawing/2014/main" id="{0F274CEF-B563-5EF7-E158-6EF23915BE77}"/>
                </a:ext>
              </a:extLst>
            </p:cNvPr>
            <p:cNvSpPr/>
            <p:nvPr/>
          </p:nvSpPr>
          <p:spPr>
            <a:xfrm>
              <a:off x="3279148" y="38372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52" name="橢圓 34">
              <a:extLst>
                <a:ext uri="{FF2B5EF4-FFF2-40B4-BE49-F238E27FC236}">
                  <a16:creationId xmlns:a16="http://schemas.microsoft.com/office/drawing/2014/main" id="{D0CAF747-38E3-5B14-BE33-E3807AE2AC1B}"/>
                </a:ext>
              </a:extLst>
            </p:cNvPr>
            <p:cNvSpPr/>
            <p:nvPr/>
          </p:nvSpPr>
          <p:spPr>
            <a:xfrm>
              <a:off x="3279148" y="41808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53" name="矩形 35">
              <a:extLst>
                <a:ext uri="{FF2B5EF4-FFF2-40B4-BE49-F238E27FC236}">
                  <a16:creationId xmlns:a16="http://schemas.microsoft.com/office/drawing/2014/main" id="{105EA3C8-411E-CB1A-95E8-39F1196A5E76}"/>
                </a:ext>
              </a:extLst>
            </p:cNvPr>
            <p:cNvSpPr/>
            <p:nvPr/>
          </p:nvSpPr>
          <p:spPr>
            <a:xfrm>
              <a:off x="1660188" y="392490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sp>
          <p:nvSpPr>
            <p:cNvPr id="154" name="矩形 36">
              <a:extLst>
                <a:ext uri="{FF2B5EF4-FFF2-40B4-BE49-F238E27FC236}">
                  <a16:creationId xmlns:a16="http://schemas.microsoft.com/office/drawing/2014/main" id="{A6B97768-0F35-0EE2-A706-87AF65A5D220}"/>
                </a:ext>
              </a:extLst>
            </p:cNvPr>
            <p:cNvSpPr/>
            <p:nvPr/>
          </p:nvSpPr>
          <p:spPr>
            <a:xfrm>
              <a:off x="1660188" y="42592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155" name="直線單箭頭接點 39">
              <a:extLst>
                <a:ext uri="{FF2B5EF4-FFF2-40B4-BE49-F238E27FC236}">
                  <a16:creationId xmlns:a16="http://schemas.microsoft.com/office/drawing/2014/main" id="{AD200B76-DA6C-9562-2C05-94F3C795D427}"/>
                </a:ext>
              </a:extLst>
            </p:cNvPr>
            <p:cNvCxnSpPr>
              <a:cxnSpLocks/>
              <a:stCxn id="154" idx="3"/>
            </p:cNvCxnSpPr>
            <p:nvPr/>
          </p:nvCxnSpPr>
          <p:spPr>
            <a:xfrm flipV="1">
              <a:off x="1791252" y="3979799"/>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40">
              <a:extLst>
                <a:ext uri="{FF2B5EF4-FFF2-40B4-BE49-F238E27FC236}">
                  <a16:creationId xmlns:a16="http://schemas.microsoft.com/office/drawing/2014/main" id="{9A9D1D11-C469-4ECE-9B17-6B08BD866B21}"/>
                </a:ext>
              </a:extLst>
            </p:cNvPr>
            <p:cNvCxnSpPr>
              <a:cxnSpLocks/>
              <a:stCxn id="154" idx="3"/>
              <a:endCxn id="135" idx="2"/>
            </p:cNvCxnSpPr>
            <p:nvPr/>
          </p:nvCxnSpPr>
          <p:spPr>
            <a:xfrm flipV="1">
              <a:off x="1791252" y="3636188"/>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42">
              <a:extLst>
                <a:ext uri="{FF2B5EF4-FFF2-40B4-BE49-F238E27FC236}">
                  <a16:creationId xmlns:a16="http://schemas.microsoft.com/office/drawing/2014/main" id="{5B0FA4DA-B439-04B2-5E90-762F188C5706}"/>
                </a:ext>
              </a:extLst>
            </p:cNvPr>
            <p:cNvCxnSpPr>
              <a:cxnSpLocks/>
              <a:stCxn id="153" idx="3"/>
              <a:endCxn id="135" idx="2"/>
            </p:cNvCxnSpPr>
            <p:nvPr/>
          </p:nvCxnSpPr>
          <p:spPr>
            <a:xfrm flipV="1">
              <a:off x="1791252"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48">
              <a:extLst>
                <a:ext uri="{FF2B5EF4-FFF2-40B4-BE49-F238E27FC236}">
                  <a16:creationId xmlns:a16="http://schemas.microsoft.com/office/drawing/2014/main" id="{97D610C0-D76C-FD99-0200-F41401B3C234}"/>
                </a:ext>
              </a:extLst>
            </p:cNvPr>
            <p:cNvCxnSpPr/>
            <p:nvPr/>
          </p:nvCxnSpPr>
          <p:spPr>
            <a:xfrm>
              <a:off x="2661666" y="3619104"/>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單箭頭接點 49">
              <a:extLst>
                <a:ext uri="{FF2B5EF4-FFF2-40B4-BE49-F238E27FC236}">
                  <a16:creationId xmlns:a16="http://schemas.microsoft.com/office/drawing/2014/main" id="{51E04EB1-E5AB-6F90-D6DA-80AFDD606E7A}"/>
                </a:ext>
              </a:extLst>
            </p:cNvPr>
            <p:cNvCxnSpPr/>
            <p:nvPr/>
          </p:nvCxnSpPr>
          <p:spPr>
            <a:xfrm>
              <a:off x="2661666" y="3619104"/>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線單箭頭接點 50">
              <a:extLst>
                <a:ext uri="{FF2B5EF4-FFF2-40B4-BE49-F238E27FC236}">
                  <a16:creationId xmlns:a16="http://schemas.microsoft.com/office/drawing/2014/main" id="{F5568CF5-1408-5008-9948-A11ED6EED9B9}"/>
                </a:ext>
              </a:extLst>
            </p:cNvPr>
            <p:cNvCxnSpPr/>
            <p:nvPr/>
          </p:nvCxnSpPr>
          <p:spPr>
            <a:xfrm>
              <a:off x="2661666" y="3619104"/>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52">
              <a:extLst>
                <a:ext uri="{FF2B5EF4-FFF2-40B4-BE49-F238E27FC236}">
                  <a16:creationId xmlns:a16="http://schemas.microsoft.com/office/drawing/2014/main" id="{8C59CEB0-04D8-FDF7-B529-EB58A134C8BD}"/>
                </a:ext>
              </a:extLst>
            </p:cNvPr>
            <p:cNvCxnSpPr/>
            <p:nvPr/>
          </p:nvCxnSpPr>
          <p:spPr>
            <a:xfrm>
              <a:off x="2661666" y="3990440"/>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56">
              <a:extLst>
                <a:ext uri="{FF2B5EF4-FFF2-40B4-BE49-F238E27FC236}">
                  <a16:creationId xmlns:a16="http://schemas.microsoft.com/office/drawing/2014/main" id="{B34FB45B-89FC-1AF2-29C5-F8F8AAB4C596}"/>
                </a:ext>
              </a:extLst>
            </p:cNvPr>
            <p:cNvCxnSpPr/>
            <p:nvPr/>
          </p:nvCxnSpPr>
          <p:spPr>
            <a:xfrm flipV="1">
              <a:off x="2661666" y="3636188"/>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57">
              <a:extLst>
                <a:ext uri="{FF2B5EF4-FFF2-40B4-BE49-F238E27FC236}">
                  <a16:creationId xmlns:a16="http://schemas.microsoft.com/office/drawing/2014/main" id="{A8F17CAA-4FCA-E412-54DB-11E9FA5859C1}"/>
                </a:ext>
              </a:extLst>
            </p:cNvPr>
            <p:cNvCxnSpPr/>
            <p:nvPr/>
          </p:nvCxnSpPr>
          <p:spPr>
            <a:xfrm flipV="1">
              <a:off x="2661666" y="3291314"/>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58">
              <a:extLst>
                <a:ext uri="{FF2B5EF4-FFF2-40B4-BE49-F238E27FC236}">
                  <a16:creationId xmlns:a16="http://schemas.microsoft.com/office/drawing/2014/main" id="{BDDA8481-35A0-11DE-98BF-0C781E954029}"/>
                </a:ext>
              </a:extLst>
            </p:cNvPr>
            <p:cNvCxnSpPr/>
            <p:nvPr/>
          </p:nvCxnSpPr>
          <p:spPr>
            <a:xfrm>
              <a:off x="4247435" y="359910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單箭頭接點 59">
              <a:extLst>
                <a:ext uri="{FF2B5EF4-FFF2-40B4-BE49-F238E27FC236}">
                  <a16:creationId xmlns:a16="http://schemas.microsoft.com/office/drawing/2014/main" id="{0CFED1E9-C68E-45F3-83BE-B7CCDD88595B}"/>
                </a:ext>
              </a:extLst>
            </p:cNvPr>
            <p:cNvCxnSpPr/>
            <p:nvPr/>
          </p:nvCxnSpPr>
          <p:spPr>
            <a:xfrm>
              <a:off x="4247435" y="40129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單箭頭接點 60">
              <a:extLst>
                <a:ext uri="{FF2B5EF4-FFF2-40B4-BE49-F238E27FC236}">
                  <a16:creationId xmlns:a16="http://schemas.microsoft.com/office/drawing/2014/main" id="{46EB17C2-22E2-299D-1326-3496609EFDC0}"/>
                </a:ext>
              </a:extLst>
            </p:cNvPr>
            <p:cNvCxnSpPr/>
            <p:nvPr/>
          </p:nvCxnSpPr>
          <p:spPr>
            <a:xfrm flipV="1">
              <a:off x="1797739" y="3986049"/>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線單箭頭接點 61">
              <a:extLst>
                <a:ext uri="{FF2B5EF4-FFF2-40B4-BE49-F238E27FC236}">
                  <a16:creationId xmlns:a16="http://schemas.microsoft.com/office/drawing/2014/main" id="{30ED1AA5-A54E-EE0C-4CC2-FFED80444640}"/>
                </a:ext>
              </a:extLst>
            </p:cNvPr>
            <p:cNvCxnSpPr/>
            <p:nvPr/>
          </p:nvCxnSpPr>
          <p:spPr>
            <a:xfrm flipV="1">
              <a:off x="2678739" y="397915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線單箭頭接點 62">
              <a:extLst>
                <a:ext uri="{FF2B5EF4-FFF2-40B4-BE49-F238E27FC236}">
                  <a16:creationId xmlns:a16="http://schemas.microsoft.com/office/drawing/2014/main" id="{21E9EFDA-ED86-FA69-9704-09E5B2C7C4A2}"/>
                </a:ext>
              </a:extLst>
            </p:cNvPr>
            <p:cNvCxnSpPr>
              <a:cxnSpLocks/>
              <a:stCxn id="135" idx="6"/>
              <a:endCxn id="149" idx="2"/>
            </p:cNvCxnSpPr>
            <p:nvPr/>
          </p:nvCxnSpPr>
          <p:spPr>
            <a:xfrm flipV="1">
              <a:off x="2661666" y="3274230"/>
              <a:ext cx="617482" cy="3619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橢圓 248">
              <a:extLst>
                <a:ext uri="{FF2B5EF4-FFF2-40B4-BE49-F238E27FC236}">
                  <a16:creationId xmlns:a16="http://schemas.microsoft.com/office/drawing/2014/main" id="{CB4264BE-177E-D52C-B5E9-A987A0ADEFEE}"/>
                </a:ext>
              </a:extLst>
            </p:cNvPr>
            <p:cNvSpPr/>
            <p:nvPr/>
          </p:nvSpPr>
          <p:spPr>
            <a:xfrm>
              <a:off x="2406838" y="383557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grpSp>
      <p:grpSp>
        <p:nvGrpSpPr>
          <p:cNvPr id="170" name="群組 450">
            <a:extLst>
              <a:ext uri="{FF2B5EF4-FFF2-40B4-BE49-F238E27FC236}">
                <a16:creationId xmlns:a16="http://schemas.microsoft.com/office/drawing/2014/main" id="{DBF54D3B-CB1D-7C0D-5279-0A8A89D8234F}"/>
              </a:ext>
            </a:extLst>
          </p:cNvPr>
          <p:cNvGrpSpPr/>
          <p:nvPr/>
        </p:nvGrpSpPr>
        <p:grpSpPr>
          <a:xfrm rot="5400000">
            <a:off x="5360279" y="3988378"/>
            <a:ext cx="2485202" cy="1117024"/>
            <a:chOff x="5222538" y="3182974"/>
            <a:chExt cx="2816562" cy="1265961"/>
          </a:xfrm>
        </p:grpSpPr>
        <p:sp>
          <p:nvSpPr>
            <p:cNvPr id="171" name="橢圓 277">
              <a:extLst>
                <a:ext uri="{FF2B5EF4-FFF2-40B4-BE49-F238E27FC236}">
                  <a16:creationId xmlns:a16="http://schemas.microsoft.com/office/drawing/2014/main" id="{F302F240-6BE1-961F-2A9E-FDC9025EAD5E}"/>
                </a:ext>
              </a:extLst>
            </p:cNvPr>
            <p:cNvSpPr/>
            <p:nvPr/>
          </p:nvSpPr>
          <p:spPr>
            <a:xfrm>
              <a:off x="5973067" y="318297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172" name="橢圓 278">
              <a:extLst>
                <a:ext uri="{FF2B5EF4-FFF2-40B4-BE49-F238E27FC236}">
                  <a16:creationId xmlns:a16="http://schemas.microsoft.com/office/drawing/2014/main" id="{C110777C-36CB-FB0A-A907-9B920B863662}"/>
                </a:ext>
              </a:extLst>
            </p:cNvPr>
            <p:cNvSpPr/>
            <p:nvPr/>
          </p:nvSpPr>
          <p:spPr>
            <a:xfrm>
              <a:off x="5973067" y="352784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73" name="橢圓 279">
              <a:extLst>
                <a:ext uri="{FF2B5EF4-FFF2-40B4-BE49-F238E27FC236}">
                  <a16:creationId xmlns:a16="http://schemas.microsoft.com/office/drawing/2014/main" id="{FDA87735-6DAF-F526-C6E0-6C53A2C90FD5}"/>
                </a:ext>
              </a:extLst>
            </p:cNvPr>
            <p:cNvSpPr/>
            <p:nvPr/>
          </p:nvSpPr>
          <p:spPr>
            <a:xfrm>
              <a:off x="7551077" y="348457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74" name="橢圓 280">
              <a:extLst>
                <a:ext uri="{FF2B5EF4-FFF2-40B4-BE49-F238E27FC236}">
                  <a16:creationId xmlns:a16="http://schemas.microsoft.com/office/drawing/2014/main" id="{6B13AED3-B313-86E9-4CA0-5C27D02390C0}"/>
                </a:ext>
              </a:extLst>
            </p:cNvPr>
            <p:cNvSpPr/>
            <p:nvPr/>
          </p:nvSpPr>
          <p:spPr>
            <a:xfrm>
              <a:off x="7551077" y="3897419"/>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75" name="矩形 281">
              <a:extLst>
                <a:ext uri="{FF2B5EF4-FFF2-40B4-BE49-F238E27FC236}">
                  <a16:creationId xmlns:a16="http://schemas.microsoft.com/office/drawing/2014/main" id="{2C464211-8849-7055-BCF5-E485533BA109}"/>
                </a:ext>
              </a:extLst>
            </p:cNvPr>
            <p:cNvSpPr/>
            <p:nvPr/>
          </p:nvSpPr>
          <p:spPr>
            <a:xfrm>
              <a:off x="5222538" y="323227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176" name="直線單箭頭接點 282">
              <a:extLst>
                <a:ext uri="{FF2B5EF4-FFF2-40B4-BE49-F238E27FC236}">
                  <a16:creationId xmlns:a16="http://schemas.microsoft.com/office/drawing/2014/main" id="{997579C1-D600-BA32-E801-1F4112985499}"/>
                </a:ext>
              </a:extLst>
            </p:cNvPr>
            <p:cNvCxnSpPr>
              <a:cxnSpLocks/>
              <a:stCxn id="175" idx="3"/>
              <a:endCxn id="171" idx="2"/>
            </p:cNvCxnSpPr>
            <p:nvPr/>
          </p:nvCxnSpPr>
          <p:spPr>
            <a:xfrm>
              <a:off x="5353602" y="3297807"/>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283">
              <a:extLst>
                <a:ext uri="{FF2B5EF4-FFF2-40B4-BE49-F238E27FC236}">
                  <a16:creationId xmlns:a16="http://schemas.microsoft.com/office/drawing/2014/main" id="{BC592497-B1A4-3DCB-421A-BDE3ED344FB3}"/>
                </a:ext>
              </a:extLst>
            </p:cNvPr>
            <p:cNvCxnSpPr>
              <a:cxnSpLocks/>
              <a:stCxn id="175" idx="3"/>
              <a:endCxn id="172" idx="2"/>
            </p:cNvCxnSpPr>
            <p:nvPr/>
          </p:nvCxnSpPr>
          <p:spPr>
            <a:xfrm>
              <a:off x="5353602" y="3297807"/>
              <a:ext cx="619466" cy="3555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線單箭頭接點 284">
              <a:extLst>
                <a:ext uri="{FF2B5EF4-FFF2-40B4-BE49-F238E27FC236}">
                  <a16:creationId xmlns:a16="http://schemas.microsoft.com/office/drawing/2014/main" id="{D20EA8D5-792A-B10F-21D0-1AADB14C9CD5}"/>
                </a:ext>
              </a:extLst>
            </p:cNvPr>
            <p:cNvCxnSpPr>
              <a:cxnSpLocks/>
              <a:stCxn id="175" idx="3"/>
            </p:cNvCxnSpPr>
            <p:nvPr/>
          </p:nvCxnSpPr>
          <p:spPr>
            <a:xfrm>
              <a:off x="5353602"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290">
              <a:extLst>
                <a:ext uri="{FF2B5EF4-FFF2-40B4-BE49-F238E27FC236}">
                  <a16:creationId xmlns:a16="http://schemas.microsoft.com/office/drawing/2014/main" id="{A5266488-F117-D53A-2DC5-4B526E5C54FA}"/>
                </a:ext>
              </a:extLst>
            </p:cNvPr>
            <p:cNvCxnSpPr>
              <a:cxnSpLocks/>
              <a:endCxn id="173" idx="2"/>
            </p:cNvCxnSpPr>
            <p:nvPr/>
          </p:nvCxnSpPr>
          <p:spPr>
            <a:xfrm flipV="1">
              <a:off x="7092447" y="3610054"/>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單箭頭接點 291">
              <a:extLst>
                <a:ext uri="{FF2B5EF4-FFF2-40B4-BE49-F238E27FC236}">
                  <a16:creationId xmlns:a16="http://schemas.microsoft.com/office/drawing/2014/main" id="{8E372029-02EE-C98A-A9BB-D475ABBF7394}"/>
                </a:ext>
              </a:extLst>
            </p:cNvPr>
            <p:cNvCxnSpPr>
              <a:cxnSpLocks/>
              <a:endCxn id="174" idx="2"/>
            </p:cNvCxnSpPr>
            <p:nvPr/>
          </p:nvCxnSpPr>
          <p:spPr>
            <a:xfrm>
              <a:off x="7092447" y="3996933"/>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單箭頭接點 292">
              <a:extLst>
                <a:ext uri="{FF2B5EF4-FFF2-40B4-BE49-F238E27FC236}">
                  <a16:creationId xmlns:a16="http://schemas.microsoft.com/office/drawing/2014/main" id="{1C3F1E30-1A97-8185-E5E7-0429DCAC6DA0}"/>
                </a:ext>
              </a:extLst>
            </p:cNvPr>
            <p:cNvCxnSpPr>
              <a:cxnSpLocks/>
              <a:endCxn id="173" idx="2"/>
            </p:cNvCxnSpPr>
            <p:nvPr/>
          </p:nvCxnSpPr>
          <p:spPr>
            <a:xfrm flipV="1">
              <a:off x="7092446" y="3610054"/>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單箭頭接點 293">
              <a:extLst>
                <a:ext uri="{FF2B5EF4-FFF2-40B4-BE49-F238E27FC236}">
                  <a16:creationId xmlns:a16="http://schemas.microsoft.com/office/drawing/2014/main" id="{BD36B76D-20FA-19CD-C46E-5868C27D6DD8}"/>
                </a:ext>
              </a:extLst>
            </p:cNvPr>
            <p:cNvCxnSpPr>
              <a:cxnSpLocks/>
              <a:endCxn id="174" idx="2"/>
            </p:cNvCxnSpPr>
            <p:nvPr/>
          </p:nvCxnSpPr>
          <p:spPr>
            <a:xfrm flipV="1">
              <a:off x="7092447" y="4022894"/>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294">
              <a:extLst>
                <a:ext uri="{FF2B5EF4-FFF2-40B4-BE49-F238E27FC236}">
                  <a16:creationId xmlns:a16="http://schemas.microsoft.com/office/drawing/2014/main" id="{8CA43985-8DD7-6339-DB87-FDD3D9298D59}"/>
                </a:ext>
              </a:extLst>
            </p:cNvPr>
            <p:cNvCxnSpPr>
              <a:cxnSpLocks/>
              <a:stCxn id="186" idx="2"/>
              <a:endCxn id="171" idx="2"/>
            </p:cNvCxnSpPr>
            <p:nvPr/>
          </p:nvCxnSpPr>
          <p:spPr>
            <a:xfrm flipV="1">
              <a:off x="5288070" y="3308448"/>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295">
              <a:extLst>
                <a:ext uri="{FF2B5EF4-FFF2-40B4-BE49-F238E27FC236}">
                  <a16:creationId xmlns:a16="http://schemas.microsoft.com/office/drawing/2014/main" id="{7D68B7D6-D016-3500-32FC-15C300F464F8}"/>
                </a:ext>
              </a:extLst>
            </p:cNvPr>
            <p:cNvCxnSpPr>
              <a:cxnSpLocks/>
              <a:stCxn id="186" idx="3"/>
              <a:endCxn id="172" idx="2"/>
            </p:cNvCxnSpPr>
            <p:nvPr/>
          </p:nvCxnSpPr>
          <p:spPr>
            <a:xfrm>
              <a:off x="5353602" y="3636238"/>
              <a:ext cx="619466" cy="170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296">
              <a:extLst>
                <a:ext uri="{FF2B5EF4-FFF2-40B4-BE49-F238E27FC236}">
                  <a16:creationId xmlns:a16="http://schemas.microsoft.com/office/drawing/2014/main" id="{5EBC0EE2-47C7-D3B5-8DB9-60F89BBA8510}"/>
                </a:ext>
              </a:extLst>
            </p:cNvPr>
            <p:cNvCxnSpPr>
              <a:cxnSpLocks/>
              <a:stCxn id="186" idx="3"/>
            </p:cNvCxnSpPr>
            <p:nvPr/>
          </p:nvCxnSpPr>
          <p:spPr>
            <a:xfrm>
              <a:off x="5353602"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矩形 298">
              <a:extLst>
                <a:ext uri="{FF2B5EF4-FFF2-40B4-BE49-F238E27FC236}">
                  <a16:creationId xmlns:a16="http://schemas.microsoft.com/office/drawing/2014/main" id="{5D903FAF-D1EC-83AE-9506-5925153889BE}"/>
                </a:ext>
              </a:extLst>
            </p:cNvPr>
            <p:cNvSpPr/>
            <p:nvPr/>
          </p:nvSpPr>
          <p:spPr>
            <a:xfrm>
              <a:off x="5222538" y="357070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sp>
          <p:nvSpPr>
            <p:cNvPr id="187" name="橢圓 301">
              <a:extLst>
                <a:ext uri="{FF2B5EF4-FFF2-40B4-BE49-F238E27FC236}">
                  <a16:creationId xmlns:a16="http://schemas.microsoft.com/office/drawing/2014/main" id="{4477749C-0AA2-5300-30F4-B7C403A8648B}"/>
                </a:ext>
              </a:extLst>
            </p:cNvPr>
            <p:cNvSpPr/>
            <p:nvPr/>
          </p:nvSpPr>
          <p:spPr>
            <a:xfrm>
              <a:off x="6841498" y="385437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88" name="橢圓 302">
              <a:extLst>
                <a:ext uri="{FF2B5EF4-FFF2-40B4-BE49-F238E27FC236}">
                  <a16:creationId xmlns:a16="http://schemas.microsoft.com/office/drawing/2014/main" id="{ADB84E75-7F12-D5DB-F796-17C2894D63AA}"/>
                </a:ext>
              </a:extLst>
            </p:cNvPr>
            <p:cNvSpPr/>
            <p:nvPr/>
          </p:nvSpPr>
          <p:spPr>
            <a:xfrm>
              <a:off x="6841498" y="419798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189" name="矩形 303">
              <a:extLst>
                <a:ext uri="{FF2B5EF4-FFF2-40B4-BE49-F238E27FC236}">
                  <a16:creationId xmlns:a16="http://schemas.microsoft.com/office/drawing/2014/main" id="{8988597A-EAED-92FC-745C-6924E0FFF574}"/>
                </a:ext>
              </a:extLst>
            </p:cNvPr>
            <p:cNvSpPr/>
            <p:nvPr/>
          </p:nvSpPr>
          <p:spPr>
            <a:xfrm>
              <a:off x="5222538" y="3942042"/>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sp>
          <p:nvSpPr>
            <p:cNvPr id="190" name="矩形 304">
              <a:extLst>
                <a:ext uri="{FF2B5EF4-FFF2-40B4-BE49-F238E27FC236}">
                  <a16:creationId xmlns:a16="http://schemas.microsoft.com/office/drawing/2014/main" id="{0E45142F-4E41-639C-4F43-89ACB47BDB5C}"/>
                </a:ext>
              </a:extLst>
            </p:cNvPr>
            <p:cNvSpPr/>
            <p:nvPr/>
          </p:nvSpPr>
          <p:spPr>
            <a:xfrm>
              <a:off x="5222538" y="4276376"/>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191" name="直線單箭頭接點 307">
              <a:extLst>
                <a:ext uri="{FF2B5EF4-FFF2-40B4-BE49-F238E27FC236}">
                  <a16:creationId xmlns:a16="http://schemas.microsoft.com/office/drawing/2014/main" id="{1005E981-A617-AB84-B160-5E0101F87332}"/>
                </a:ext>
              </a:extLst>
            </p:cNvPr>
            <p:cNvCxnSpPr>
              <a:cxnSpLocks/>
              <a:stCxn id="190" idx="3"/>
            </p:cNvCxnSpPr>
            <p:nvPr/>
          </p:nvCxnSpPr>
          <p:spPr>
            <a:xfrm flipV="1">
              <a:off x="5353602" y="3996933"/>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308">
              <a:extLst>
                <a:ext uri="{FF2B5EF4-FFF2-40B4-BE49-F238E27FC236}">
                  <a16:creationId xmlns:a16="http://schemas.microsoft.com/office/drawing/2014/main" id="{6EA4E52F-EC08-F32E-99C1-EE89D6B2A870}"/>
                </a:ext>
              </a:extLst>
            </p:cNvPr>
            <p:cNvCxnSpPr>
              <a:cxnSpLocks/>
              <a:stCxn id="190" idx="3"/>
              <a:endCxn id="172" idx="2"/>
            </p:cNvCxnSpPr>
            <p:nvPr/>
          </p:nvCxnSpPr>
          <p:spPr>
            <a:xfrm flipV="1">
              <a:off x="5353602" y="3653322"/>
              <a:ext cx="619466" cy="6885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309">
              <a:extLst>
                <a:ext uri="{FF2B5EF4-FFF2-40B4-BE49-F238E27FC236}">
                  <a16:creationId xmlns:a16="http://schemas.microsoft.com/office/drawing/2014/main" id="{34A716A6-709C-D0FC-AF29-F65BE12FF8A3}"/>
                </a:ext>
              </a:extLst>
            </p:cNvPr>
            <p:cNvCxnSpPr>
              <a:cxnSpLocks/>
              <a:stCxn id="190" idx="3"/>
              <a:endCxn id="171" idx="2"/>
            </p:cNvCxnSpPr>
            <p:nvPr/>
          </p:nvCxnSpPr>
          <p:spPr>
            <a:xfrm flipV="1">
              <a:off x="5353602" y="3308448"/>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310">
              <a:extLst>
                <a:ext uri="{FF2B5EF4-FFF2-40B4-BE49-F238E27FC236}">
                  <a16:creationId xmlns:a16="http://schemas.microsoft.com/office/drawing/2014/main" id="{53751D7F-137D-CE9A-86B8-9E9695351EDD}"/>
                </a:ext>
              </a:extLst>
            </p:cNvPr>
            <p:cNvCxnSpPr>
              <a:cxnSpLocks/>
              <a:stCxn id="189" idx="3"/>
              <a:endCxn id="172" idx="2"/>
            </p:cNvCxnSpPr>
            <p:nvPr/>
          </p:nvCxnSpPr>
          <p:spPr>
            <a:xfrm flipV="1">
              <a:off x="5353602" y="3653322"/>
              <a:ext cx="619466" cy="3542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311">
              <a:extLst>
                <a:ext uri="{FF2B5EF4-FFF2-40B4-BE49-F238E27FC236}">
                  <a16:creationId xmlns:a16="http://schemas.microsoft.com/office/drawing/2014/main" id="{7838215A-9807-D04F-EFF7-9839E74E4F2A}"/>
                </a:ext>
              </a:extLst>
            </p:cNvPr>
            <p:cNvCxnSpPr>
              <a:cxnSpLocks/>
              <a:stCxn id="189" idx="3"/>
              <a:endCxn id="171" idx="2"/>
            </p:cNvCxnSpPr>
            <p:nvPr/>
          </p:nvCxnSpPr>
          <p:spPr>
            <a:xfrm flipV="1">
              <a:off x="5353602" y="3308448"/>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314">
              <a:extLst>
                <a:ext uri="{FF2B5EF4-FFF2-40B4-BE49-F238E27FC236}">
                  <a16:creationId xmlns:a16="http://schemas.microsoft.com/office/drawing/2014/main" id="{6DE1AEF2-22BD-9DB2-802D-1914F7892571}"/>
                </a:ext>
              </a:extLst>
            </p:cNvPr>
            <p:cNvCxnSpPr/>
            <p:nvPr/>
          </p:nvCxnSpPr>
          <p:spPr>
            <a:xfrm>
              <a:off x="6224016" y="3297807"/>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315">
              <a:extLst>
                <a:ext uri="{FF2B5EF4-FFF2-40B4-BE49-F238E27FC236}">
                  <a16:creationId xmlns:a16="http://schemas.microsoft.com/office/drawing/2014/main" id="{21761235-1D1A-DE55-9AE7-196B3A1D2ACF}"/>
                </a:ext>
              </a:extLst>
            </p:cNvPr>
            <p:cNvCxnSpPr/>
            <p:nvPr/>
          </p:nvCxnSpPr>
          <p:spPr>
            <a:xfrm>
              <a:off x="6224016" y="3297807"/>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317">
              <a:extLst>
                <a:ext uri="{FF2B5EF4-FFF2-40B4-BE49-F238E27FC236}">
                  <a16:creationId xmlns:a16="http://schemas.microsoft.com/office/drawing/2014/main" id="{D2E5CA25-6104-D080-731F-23771EBFC3CC}"/>
                </a:ext>
              </a:extLst>
            </p:cNvPr>
            <p:cNvCxnSpPr/>
            <p:nvPr/>
          </p:nvCxnSpPr>
          <p:spPr>
            <a:xfrm>
              <a:off x="6224016" y="3636238"/>
              <a:ext cx="619466" cy="3606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單箭頭接點 318">
              <a:extLst>
                <a:ext uri="{FF2B5EF4-FFF2-40B4-BE49-F238E27FC236}">
                  <a16:creationId xmlns:a16="http://schemas.microsoft.com/office/drawing/2014/main" id="{9A6DC91D-EF6B-8182-3251-7B8BF4321369}"/>
                </a:ext>
              </a:extLst>
            </p:cNvPr>
            <p:cNvCxnSpPr/>
            <p:nvPr/>
          </p:nvCxnSpPr>
          <p:spPr>
            <a:xfrm>
              <a:off x="6224016" y="3636238"/>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線單箭頭接點 320">
              <a:extLst>
                <a:ext uri="{FF2B5EF4-FFF2-40B4-BE49-F238E27FC236}">
                  <a16:creationId xmlns:a16="http://schemas.microsoft.com/office/drawing/2014/main" id="{AA5013D5-DFAC-B9BF-DB4C-489099782A19}"/>
                </a:ext>
              </a:extLst>
            </p:cNvPr>
            <p:cNvCxnSpPr/>
            <p:nvPr/>
          </p:nvCxnSpPr>
          <p:spPr>
            <a:xfrm>
              <a:off x="6224016" y="4007574"/>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線單箭頭接點 326">
              <a:extLst>
                <a:ext uri="{FF2B5EF4-FFF2-40B4-BE49-F238E27FC236}">
                  <a16:creationId xmlns:a16="http://schemas.microsoft.com/office/drawing/2014/main" id="{2A036BBE-A60F-9780-9986-6ECB2630B0F5}"/>
                </a:ext>
              </a:extLst>
            </p:cNvPr>
            <p:cNvCxnSpPr/>
            <p:nvPr/>
          </p:nvCxnSpPr>
          <p:spPr>
            <a:xfrm>
              <a:off x="7809785" y="3616240"/>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單箭頭接點 327">
              <a:extLst>
                <a:ext uri="{FF2B5EF4-FFF2-40B4-BE49-F238E27FC236}">
                  <a16:creationId xmlns:a16="http://schemas.microsoft.com/office/drawing/2014/main" id="{F9FD0E15-5F9C-E651-946C-063F04B99D5E}"/>
                </a:ext>
              </a:extLst>
            </p:cNvPr>
            <p:cNvCxnSpPr/>
            <p:nvPr/>
          </p:nvCxnSpPr>
          <p:spPr>
            <a:xfrm>
              <a:off x="7809785" y="4030036"/>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74">
              <a:extLst>
                <a:ext uri="{FF2B5EF4-FFF2-40B4-BE49-F238E27FC236}">
                  <a16:creationId xmlns:a16="http://schemas.microsoft.com/office/drawing/2014/main" id="{E4600B00-761A-B036-463B-2A1E0908EADD}"/>
                </a:ext>
              </a:extLst>
            </p:cNvPr>
            <p:cNvCxnSpPr/>
            <p:nvPr/>
          </p:nvCxnSpPr>
          <p:spPr>
            <a:xfrm flipV="1">
              <a:off x="5360089" y="4003183"/>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線單箭頭接點 275">
              <a:extLst>
                <a:ext uri="{FF2B5EF4-FFF2-40B4-BE49-F238E27FC236}">
                  <a16:creationId xmlns:a16="http://schemas.microsoft.com/office/drawing/2014/main" id="{43FD3030-75AD-4BB0-FC56-138A2AFB25EE}"/>
                </a:ext>
              </a:extLst>
            </p:cNvPr>
            <p:cNvCxnSpPr/>
            <p:nvPr/>
          </p:nvCxnSpPr>
          <p:spPr>
            <a:xfrm flipV="1">
              <a:off x="6241089" y="3996286"/>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橢圓 271">
              <a:extLst>
                <a:ext uri="{FF2B5EF4-FFF2-40B4-BE49-F238E27FC236}">
                  <a16:creationId xmlns:a16="http://schemas.microsoft.com/office/drawing/2014/main" id="{963D21B6-B5A5-FBFD-078F-C05491989739}"/>
                </a:ext>
              </a:extLst>
            </p:cNvPr>
            <p:cNvSpPr/>
            <p:nvPr/>
          </p:nvSpPr>
          <p:spPr>
            <a:xfrm>
              <a:off x="5969188" y="385271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grpSp>
      <p:grpSp>
        <p:nvGrpSpPr>
          <p:cNvPr id="206" name="群組 449">
            <a:extLst>
              <a:ext uri="{FF2B5EF4-FFF2-40B4-BE49-F238E27FC236}">
                <a16:creationId xmlns:a16="http://schemas.microsoft.com/office/drawing/2014/main" id="{E72D09F2-1667-C633-77FA-9C5996B25EDF}"/>
              </a:ext>
            </a:extLst>
          </p:cNvPr>
          <p:cNvGrpSpPr/>
          <p:nvPr/>
        </p:nvGrpSpPr>
        <p:grpSpPr>
          <a:xfrm rot="5400000">
            <a:off x="3560022" y="4107009"/>
            <a:ext cx="2485202" cy="852016"/>
            <a:chOff x="1660188" y="5222258"/>
            <a:chExt cx="2816562" cy="965618"/>
          </a:xfrm>
        </p:grpSpPr>
        <p:sp>
          <p:nvSpPr>
            <p:cNvPr id="207" name="橢圓 338">
              <a:extLst>
                <a:ext uri="{FF2B5EF4-FFF2-40B4-BE49-F238E27FC236}">
                  <a16:creationId xmlns:a16="http://schemas.microsoft.com/office/drawing/2014/main" id="{7E5BB4C4-6CF6-41E1-4465-53D34481C6C4}"/>
                </a:ext>
              </a:extLst>
            </p:cNvPr>
            <p:cNvSpPr/>
            <p:nvPr/>
          </p:nvSpPr>
          <p:spPr>
            <a:xfrm>
              <a:off x="3988727" y="522225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08" name="橢圓 339">
              <a:extLst>
                <a:ext uri="{FF2B5EF4-FFF2-40B4-BE49-F238E27FC236}">
                  <a16:creationId xmlns:a16="http://schemas.microsoft.com/office/drawing/2014/main" id="{F3D9C8B9-931A-AD4A-61C0-F284FB0885BE}"/>
                </a:ext>
              </a:extLst>
            </p:cNvPr>
            <p:cNvSpPr/>
            <p:nvPr/>
          </p:nvSpPr>
          <p:spPr>
            <a:xfrm>
              <a:off x="3988727" y="563509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cxnSp>
          <p:nvCxnSpPr>
            <p:cNvPr id="209" name="直線單箭頭接點 349">
              <a:extLst>
                <a:ext uri="{FF2B5EF4-FFF2-40B4-BE49-F238E27FC236}">
                  <a16:creationId xmlns:a16="http://schemas.microsoft.com/office/drawing/2014/main" id="{A74C2C57-7754-8DB6-5FD6-7A9BC0B72861}"/>
                </a:ext>
              </a:extLst>
            </p:cNvPr>
            <p:cNvCxnSpPr>
              <a:cxnSpLocks/>
              <a:endCxn id="207" idx="2"/>
            </p:cNvCxnSpPr>
            <p:nvPr/>
          </p:nvCxnSpPr>
          <p:spPr>
            <a:xfrm flipV="1">
              <a:off x="3530097" y="5347733"/>
              <a:ext cx="458630" cy="386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直線單箭頭接點 350">
              <a:extLst>
                <a:ext uri="{FF2B5EF4-FFF2-40B4-BE49-F238E27FC236}">
                  <a16:creationId xmlns:a16="http://schemas.microsoft.com/office/drawing/2014/main" id="{47978054-08C3-196F-D153-1AC4C769728D}"/>
                </a:ext>
              </a:extLst>
            </p:cNvPr>
            <p:cNvCxnSpPr>
              <a:cxnSpLocks/>
              <a:endCxn id="208" idx="2"/>
            </p:cNvCxnSpPr>
            <p:nvPr/>
          </p:nvCxnSpPr>
          <p:spPr>
            <a:xfrm>
              <a:off x="3530097" y="5734612"/>
              <a:ext cx="458630" cy="25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直線單箭頭接點 351">
              <a:extLst>
                <a:ext uri="{FF2B5EF4-FFF2-40B4-BE49-F238E27FC236}">
                  <a16:creationId xmlns:a16="http://schemas.microsoft.com/office/drawing/2014/main" id="{BA252F51-576A-C011-A59E-920821101AEC}"/>
                </a:ext>
              </a:extLst>
            </p:cNvPr>
            <p:cNvCxnSpPr>
              <a:cxnSpLocks/>
              <a:endCxn id="207" idx="2"/>
            </p:cNvCxnSpPr>
            <p:nvPr/>
          </p:nvCxnSpPr>
          <p:spPr>
            <a:xfrm flipV="1">
              <a:off x="3530096" y="5347733"/>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352">
              <a:extLst>
                <a:ext uri="{FF2B5EF4-FFF2-40B4-BE49-F238E27FC236}">
                  <a16:creationId xmlns:a16="http://schemas.microsoft.com/office/drawing/2014/main" id="{3C3B1F7C-50DA-8367-BEFA-3FD91F65075F}"/>
                </a:ext>
              </a:extLst>
            </p:cNvPr>
            <p:cNvCxnSpPr>
              <a:cxnSpLocks/>
              <a:endCxn id="208" idx="2"/>
            </p:cNvCxnSpPr>
            <p:nvPr/>
          </p:nvCxnSpPr>
          <p:spPr>
            <a:xfrm flipV="1">
              <a:off x="3530097" y="5760573"/>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3" name="橢圓 360">
              <a:extLst>
                <a:ext uri="{FF2B5EF4-FFF2-40B4-BE49-F238E27FC236}">
                  <a16:creationId xmlns:a16="http://schemas.microsoft.com/office/drawing/2014/main" id="{8B13F9FC-1AEA-22CE-1AF3-D8AE6D7BBCB1}"/>
                </a:ext>
              </a:extLst>
            </p:cNvPr>
            <p:cNvSpPr/>
            <p:nvPr/>
          </p:nvSpPr>
          <p:spPr>
            <a:xfrm>
              <a:off x="3279148" y="5592054"/>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14" name="橢圓 361">
              <a:extLst>
                <a:ext uri="{FF2B5EF4-FFF2-40B4-BE49-F238E27FC236}">
                  <a16:creationId xmlns:a16="http://schemas.microsoft.com/office/drawing/2014/main" id="{AC90AAE1-B83E-1A0B-EF45-2ED3822A5B88}"/>
                </a:ext>
              </a:extLst>
            </p:cNvPr>
            <p:cNvSpPr/>
            <p:nvPr/>
          </p:nvSpPr>
          <p:spPr>
            <a:xfrm>
              <a:off x="3279148" y="5935665"/>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15" name="矩形 362">
              <a:extLst>
                <a:ext uri="{FF2B5EF4-FFF2-40B4-BE49-F238E27FC236}">
                  <a16:creationId xmlns:a16="http://schemas.microsoft.com/office/drawing/2014/main" id="{63900E97-C001-5E32-8656-D514848A48EE}"/>
                </a:ext>
              </a:extLst>
            </p:cNvPr>
            <p:cNvSpPr/>
            <p:nvPr/>
          </p:nvSpPr>
          <p:spPr>
            <a:xfrm>
              <a:off x="1660188" y="5679721"/>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sp>
          <p:nvSpPr>
            <p:cNvPr id="216" name="矩形 363">
              <a:extLst>
                <a:ext uri="{FF2B5EF4-FFF2-40B4-BE49-F238E27FC236}">
                  <a16:creationId xmlns:a16="http://schemas.microsoft.com/office/drawing/2014/main" id="{780A65EA-7F14-DCDD-550B-4559ADA922C2}"/>
                </a:ext>
              </a:extLst>
            </p:cNvPr>
            <p:cNvSpPr/>
            <p:nvPr/>
          </p:nvSpPr>
          <p:spPr>
            <a:xfrm>
              <a:off x="1660188" y="6014055"/>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217" name="直線單箭頭接點 364">
              <a:extLst>
                <a:ext uri="{FF2B5EF4-FFF2-40B4-BE49-F238E27FC236}">
                  <a16:creationId xmlns:a16="http://schemas.microsoft.com/office/drawing/2014/main" id="{2E289520-7C8E-0F8E-2207-E4291B1E878A}"/>
                </a:ext>
              </a:extLst>
            </p:cNvPr>
            <p:cNvCxnSpPr>
              <a:cxnSpLocks/>
              <a:stCxn id="216" idx="3"/>
            </p:cNvCxnSpPr>
            <p:nvPr/>
          </p:nvCxnSpPr>
          <p:spPr>
            <a:xfrm flipV="1">
              <a:off x="1791252"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單箭頭接點 365">
              <a:extLst>
                <a:ext uri="{FF2B5EF4-FFF2-40B4-BE49-F238E27FC236}">
                  <a16:creationId xmlns:a16="http://schemas.microsoft.com/office/drawing/2014/main" id="{C86C8A74-0DA3-B807-C023-A15DC38486EF}"/>
                </a:ext>
              </a:extLst>
            </p:cNvPr>
            <p:cNvCxnSpPr>
              <a:cxnSpLocks/>
              <a:stCxn id="215" idx="3"/>
            </p:cNvCxnSpPr>
            <p:nvPr/>
          </p:nvCxnSpPr>
          <p:spPr>
            <a:xfrm>
              <a:off x="1791252"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366">
              <a:extLst>
                <a:ext uri="{FF2B5EF4-FFF2-40B4-BE49-F238E27FC236}">
                  <a16:creationId xmlns:a16="http://schemas.microsoft.com/office/drawing/2014/main" id="{50972DF9-066F-FFF5-C91F-CDB890932803}"/>
                </a:ext>
              </a:extLst>
            </p:cNvPr>
            <p:cNvCxnSpPr>
              <a:cxnSpLocks/>
              <a:stCxn id="216" idx="3"/>
            </p:cNvCxnSpPr>
            <p:nvPr/>
          </p:nvCxnSpPr>
          <p:spPr>
            <a:xfrm flipV="1">
              <a:off x="1791252"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線單箭頭接點 378">
              <a:extLst>
                <a:ext uri="{FF2B5EF4-FFF2-40B4-BE49-F238E27FC236}">
                  <a16:creationId xmlns:a16="http://schemas.microsoft.com/office/drawing/2014/main" id="{AC3E3242-1935-BC07-D3F6-661414309C77}"/>
                </a:ext>
              </a:extLst>
            </p:cNvPr>
            <p:cNvCxnSpPr/>
            <p:nvPr/>
          </p:nvCxnSpPr>
          <p:spPr>
            <a:xfrm flipV="1">
              <a:off x="2661666" y="6078223"/>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379">
              <a:extLst>
                <a:ext uri="{FF2B5EF4-FFF2-40B4-BE49-F238E27FC236}">
                  <a16:creationId xmlns:a16="http://schemas.microsoft.com/office/drawing/2014/main" id="{35AC3C88-8F45-3DBF-B623-A31C67B3A7FF}"/>
                </a:ext>
              </a:extLst>
            </p:cNvPr>
            <p:cNvCxnSpPr/>
            <p:nvPr/>
          </p:nvCxnSpPr>
          <p:spPr>
            <a:xfrm>
              <a:off x="2661666" y="5745253"/>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380">
              <a:extLst>
                <a:ext uri="{FF2B5EF4-FFF2-40B4-BE49-F238E27FC236}">
                  <a16:creationId xmlns:a16="http://schemas.microsoft.com/office/drawing/2014/main" id="{B86030FD-B2D3-A399-A4A8-707C0AEE9DC0}"/>
                </a:ext>
              </a:extLst>
            </p:cNvPr>
            <p:cNvCxnSpPr/>
            <p:nvPr/>
          </p:nvCxnSpPr>
          <p:spPr>
            <a:xfrm flipV="1">
              <a:off x="2661666" y="5734612"/>
              <a:ext cx="619466" cy="344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線單箭頭接點 385">
              <a:extLst>
                <a:ext uri="{FF2B5EF4-FFF2-40B4-BE49-F238E27FC236}">
                  <a16:creationId xmlns:a16="http://schemas.microsoft.com/office/drawing/2014/main" id="{0E15D8BF-4597-2270-3B01-9CA5BFDC4A1B}"/>
                </a:ext>
              </a:extLst>
            </p:cNvPr>
            <p:cNvCxnSpPr/>
            <p:nvPr/>
          </p:nvCxnSpPr>
          <p:spPr>
            <a:xfrm>
              <a:off x="4247435" y="5353919"/>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線單箭頭接點 386">
              <a:extLst>
                <a:ext uri="{FF2B5EF4-FFF2-40B4-BE49-F238E27FC236}">
                  <a16:creationId xmlns:a16="http://schemas.microsoft.com/office/drawing/2014/main" id="{4FB43B96-0103-6941-D9CC-3E54E1CD9B08}"/>
                </a:ext>
              </a:extLst>
            </p:cNvPr>
            <p:cNvCxnSpPr/>
            <p:nvPr/>
          </p:nvCxnSpPr>
          <p:spPr>
            <a:xfrm>
              <a:off x="4247435" y="5767715"/>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線單箭頭接點 333">
              <a:extLst>
                <a:ext uri="{FF2B5EF4-FFF2-40B4-BE49-F238E27FC236}">
                  <a16:creationId xmlns:a16="http://schemas.microsoft.com/office/drawing/2014/main" id="{328AD0F2-6EB1-C12B-2FE4-E360DE2911B4}"/>
                </a:ext>
              </a:extLst>
            </p:cNvPr>
            <p:cNvCxnSpPr/>
            <p:nvPr/>
          </p:nvCxnSpPr>
          <p:spPr>
            <a:xfrm flipV="1">
              <a:off x="1797739" y="5740862"/>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334">
              <a:extLst>
                <a:ext uri="{FF2B5EF4-FFF2-40B4-BE49-F238E27FC236}">
                  <a16:creationId xmlns:a16="http://schemas.microsoft.com/office/drawing/2014/main" id="{89E2247E-908B-24C8-C5D3-365EBB0EEB83}"/>
                </a:ext>
              </a:extLst>
            </p:cNvPr>
            <p:cNvCxnSpPr/>
            <p:nvPr/>
          </p:nvCxnSpPr>
          <p:spPr>
            <a:xfrm flipV="1">
              <a:off x="2678739" y="5733965"/>
              <a:ext cx="612978" cy="26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橢圓 330">
              <a:extLst>
                <a:ext uri="{FF2B5EF4-FFF2-40B4-BE49-F238E27FC236}">
                  <a16:creationId xmlns:a16="http://schemas.microsoft.com/office/drawing/2014/main" id="{953C4439-D7D2-AD72-EF74-2DB54A3B6CD1}"/>
                </a:ext>
              </a:extLst>
            </p:cNvPr>
            <p:cNvSpPr/>
            <p:nvPr/>
          </p:nvSpPr>
          <p:spPr>
            <a:xfrm>
              <a:off x="2406838" y="559039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28" name="橢圓 331">
              <a:extLst>
                <a:ext uri="{FF2B5EF4-FFF2-40B4-BE49-F238E27FC236}">
                  <a16:creationId xmlns:a16="http://schemas.microsoft.com/office/drawing/2014/main" id="{2A537F3E-7B82-6AAA-1833-7645198E9E28}"/>
                </a:ext>
              </a:extLst>
            </p:cNvPr>
            <p:cNvSpPr/>
            <p:nvPr/>
          </p:nvSpPr>
          <p:spPr>
            <a:xfrm>
              <a:off x="2405946" y="5936927"/>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grpSp>
      <p:sp>
        <p:nvSpPr>
          <p:cNvPr id="229" name="文字方塊 446">
            <a:extLst>
              <a:ext uri="{FF2B5EF4-FFF2-40B4-BE49-F238E27FC236}">
                <a16:creationId xmlns:a16="http://schemas.microsoft.com/office/drawing/2014/main" id="{52107B9A-1B92-51B0-ED6A-FBFACFEE755E}"/>
              </a:ext>
            </a:extLst>
          </p:cNvPr>
          <p:cNvSpPr txBox="1"/>
          <p:nvPr/>
        </p:nvSpPr>
        <p:spPr>
          <a:xfrm>
            <a:off x="2283460" y="2479418"/>
            <a:ext cx="1439224" cy="74417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118" dirty="0" err="1"/>
              <a:t>minibatch</a:t>
            </a:r>
            <a:r>
              <a:rPr lang="en-US" altLang="zh-TW" sz="2118" dirty="0"/>
              <a:t> </a:t>
            </a:r>
          </a:p>
          <a:p>
            <a:pPr algn="ctr"/>
            <a:r>
              <a:rPr lang="en-US" altLang="zh-TW" sz="2118" dirty="0"/>
              <a:t>1</a:t>
            </a:r>
            <a:endParaRPr lang="zh-TW" altLang="en-US" sz="2118" baseline="-25000" dirty="0"/>
          </a:p>
        </p:txBody>
      </p:sp>
      <p:sp>
        <p:nvSpPr>
          <p:cNvPr id="230" name="文字方塊 454">
            <a:extLst>
              <a:ext uri="{FF2B5EF4-FFF2-40B4-BE49-F238E27FC236}">
                <a16:creationId xmlns:a16="http://schemas.microsoft.com/office/drawing/2014/main" id="{F9CA384F-7C85-87C6-A3EC-FD5D87DC3A45}"/>
              </a:ext>
            </a:extLst>
          </p:cNvPr>
          <p:cNvSpPr txBox="1"/>
          <p:nvPr/>
        </p:nvSpPr>
        <p:spPr>
          <a:xfrm>
            <a:off x="4086742" y="2475599"/>
            <a:ext cx="1439224" cy="74417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118" dirty="0" err="1"/>
              <a:t>minibatch</a:t>
            </a:r>
            <a:r>
              <a:rPr lang="en-US" altLang="zh-TW" sz="2118" dirty="0"/>
              <a:t> </a:t>
            </a:r>
          </a:p>
          <a:p>
            <a:pPr algn="ctr"/>
            <a:r>
              <a:rPr lang="en-US" altLang="zh-TW" sz="2118" dirty="0"/>
              <a:t>2</a:t>
            </a:r>
            <a:endParaRPr lang="zh-TW" altLang="en-US" sz="2118" baseline="-25000" dirty="0"/>
          </a:p>
        </p:txBody>
      </p:sp>
      <p:sp>
        <p:nvSpPr>
          <p:cNvPr id="231" name="文字方塊 455">
            <a:extLst>
              <a:ext uri="{FF2B5EF4-FFF2-40B4-BE49-F238E27FC236}">
                <a16:creationId xmlns:a16="http://schemas.microsoft.com/office/drawing/2014/main" id="{19C28656-BAE6-D773-DCEE-053335A808CA}"/>
              </a:ext>
            </a:extLst>
          </p:cNvPr>
          <p:cNvSpPr txBox="1"/>
          <p:nvPr/>
        </p:nvSpPr>
        <p:spPr>
          <a:xfrm>
            <a:off x="6045592" y="2479418"/>
            <a:ext cx="1439224" cy="74417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118" dirty="0" err="1"/>
              <a:t>minibatch</a:t>
            </a:r>
            <a:r>
              <a:rPr lang="en-US" altLang="zh-TW" sz="2118" dirty="0"/>
              <a:t> </a:t>
            </a:r>
          </a:p>
          <a:p>
            <a:pPr algn="ctr"/>
            <a:r>
              <a:rPr lang="en-US" altLang="zh-TW" sz="2118" dirty="0"/>
              <a:t>3</a:t>
            </a:r>
            <a:endParaRPr lang="zh-TW" altLang="en-US" sz="2118" baseline="-25000" dirty="0"/>
          </a:p>
        </p:txBody>
      </p:sp>
      <p:sp>
        <p:nvSpPr>
          <p:cNvPr id="232" name="文字方塊 456">
            <a:extLst>
              <a:ext uri="{FF2B5EF4-FFF2-40B4-BE49-F238E27FC236}">
                <a16:creationId xmlns:a16="http://schemas.microsoft.com/office/drawing/2014/main" id="{C129B79C-39D1-84B1-2F01-7C78CC7FD5FD}"/>
              </a:ext>
            </a:extLst>
          </p:cNvPr>
          <p:cNvSpPr txBox="1"/>
          <p:nvPr/>
        </p:nvSpPr>
        <p:spPr>
          <a:xfrm>
            <a:off x="7938376" y="2463508"/>
            <a:ext cx="1442790" cy="744178"/>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118" dirty="0" err="1"/>
              <a:t>minibatch</a:t>
            </a:r>
            <a:r>
              <a:rPr lang="en-US" altLang="zh-TW" sz="2118" dirty="0"/>
              <a:t> </a:t>
            </a:r>
          </a:p>
          <a:p>
            <a:pPr algn="ctr"/>
            <a:r>
              <a:rPr lang="en-US" altLang="zh-TW" sz="2118" dirty="0"/>
              <a:t>n</a:t>
            </a:r>
            <a:endParaRPr lang="zh-TW" altLang="en-US" sz="2118" baseline="-25000" dirty="0"/>
          </a:p>
        </p:txBody>
      </p:sp>
      <p:grpSp>
        <p:nvGrpSpPr>
          <p:cNvPr id="233" name="群組 451">
            <a:extLst>
              <a:ext uri="{FF2B5EF4-FFF2-40B4-BE49-F238E27FC236}">
                <a16:creationId xmlns:a16="http://schemas.microsoft.com/office/drawing/2014/main" id="{F57093E1-FF06-56F2-7869-24C384AE176E}"/>
              </a:ext>
            </a:extLst>
          </p:cNvPr>
          <p:cNvGrpSpPr/>
          <p:nvPr/>
        </p:nvGrpSpPr>
        <p:grpSpPr>
          <a:xfrm rot="5400000">
            <a:off x="7166477" y="3610220"/>
            <a:ext cx="2485202" cy="1845601"/>
            <a:chOff x="5238336" y="4879452"/>
            <a:chExt cx="2816562" cy="2091681"/>
          </a:xfrm>
        </p:grpSpPr>
        <p:sp>
          <p:nvSpPr>
            <p:cNvPr id="234" name="橢圓 395">
              <a:extLst>
                <a:ext uri="{FF2B5EF4-FFF2-40B4-BE49-F238E27FC236}">
                  <a16:creationId xmlns:a16="http://schemas.microsoft.com/office/drawing/2014/main" id="{15A621EE-C632-C436-B0D3-74FCD9E7559E}"/>
                </a:ext>
              </a:extLst>
            </p:cNvPr>
            <p:cNvSpPr/>
            <p:nvPr/>
          </p:nvSpPr>
          <p:spPr>
            <a:xfrm>
              <a:off x="5988865" y="4896536"/>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35" name="橢圓 397">
              <a:extLst>
                <a:ext uri="{FF2B5EF4-FFF2-40B4-BE49-F238E27FC236}">
                  <a16:creationId xmlns:a16="http://schemas.microsoft.com/office/drawing/2014/main" id="{36FDAAC4-807A-F2A4-33B9-EFF4D571790C}"/>
                </a:ext>
              </a:extLst>
            </p:cNvPr>
            <p:cNvSpPr/>
            <p:nvPr/>
          </p:nvSpPr>
          <p:spPr>
            <a:xfrm>
              <a:off x="7566875" y="519814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36" name="橢圓 398">
              <a:extLst>
                <a:ext uri="{FF2B5EF4-FFF2-40B4-BE49-F238E27FC236}">
                  <a16:creationId xmlns:a16="http://schemas.microsoft.com/office/drawing/2014/main" id="{B7CA8934-B5A7-7E26-85B7-1FF7E8540450}"/>
                </a:ext>
              </a:extLst>
            </p:cNvPr>
            <p:cNvSpPr/>
            <p:nvPr/>
          </p:nvSpPr>
          <p:spPr>
            <a:xfrm>
              <a:off x="7566875" y="5610981"/>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37" name="矩形 399">
              <a:extLst>
                <a:ext uri="{FF2B5EF4-FFF2-40B4-BE49-F238E27FC236}">
                  <a16:creationId xmlns:a16="http://schemas.microsoft.com/office/drawing/2014/main" id="{92974D08-40B7-2B9F-6664-932AB39973E9}"/>
                </a:ext>
              </a:extLst>
            </p:cNvPr>
            <p:cNvSpPr/>
            <p:nvPr/>
          </p:nvSpPr>
          <p:spPr>
            <a:xfrm>
              <a:off x="5238336" y="4945837"/>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238" name="直線單箭頭接點 400">
              <a:extLst>
                <a:ext uri="{FF2B5EF4-FFF2-40B4-BE49-F238E27FC236}">
                  <a16:creationId xmlns:a16="http://schemas.microsoft.com/office/drawing/2014/main" id="{33F78971-4063-1DEB-31F6-38430AD29CB0}"/>
                </a:ext>
              </a:extLst>
            </p:cNvPr>
            <p:cNvCxnSpPr>
              <a:cxnSpLocks/>
              <a:stCxn id="237" idx="3"/>
              <a:endCxn id="234" idx="2"/>
            </p:cNvCxnSpPr>
            <p:nvPr/>
          </p:nvCxnSpPr>
          <p:spPr>
            <a:xfrm>
              <a:off x="5369400"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線單箭頭接點 403">
              <a:extLst>
                <a:ext uri="{FF2B5EF4-FFF2-40B4-BE49-F238E27FC236}">
                  <a16:creationId xmlns:a16="http://schemas.microsoft.com/office/drawing/2014/main" id="{02D0CB71-95FC-8E00-88F7-7E0360F60F4E}"/>
                </a:ext>
              </a:extLst>
            </p:cNvPr>
            <p:cNvCxnSpPr>
              <a:cxnSpLocks/>
              <a:stCxn id="237" idx="3"/>
            </p:cNvCxnSpPr>
            <p:nvPr/>
          </p:nvCxnSpPr>
          <p:spPr>
            <a:xfrm>
              <a:off x="5369400"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線單箭頭接點 405">
              <a:extLst>
                <a:ext uri="{FF2B5EF4-FFF2-40B4-BE49-F238E27FC236}">
                  <a16:creationId xmlns:a16="http://schemas.microsoft.com/office/drawing/2014/main" id="{2D33B507-BCDB-056E-8F8C-0A8A1D873C09}"/>
                </a:ext>
              </a:extLst>
            </p:cNvPr>
            <p:cNvCxnSpPr>
              <a:cxnSpLocks/>
              <a:endCxn id="235" idx="2"/>
            </p:cNvCxnSpPr>
            <p:nvPr/>
          </p:nvCxnSpPr>
          <p:spPr>
            <a:xfrm>
              <a:off x="7108244" y="5000376"/>
              <a:ext cx="458631" cy="323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線單箭頭接點 406">
              <a:extLst>
                <a:ext uri="{FF2B5EF4-FFF2-40B4-BE49-F238E27FC236}">
                  <a16:creationId xmlns:a16="http://schemas.microsoft.com/office/drawing/2014/main" id="{1ADFAFE0-0CD7-591E-BAEC-39CB0B32FC83}"/>
                </a:ext>
              </a:extLst>
            </p:cNvPr>
            <p:cNvCxnSpPr>
              <a:cxnSpLocks/>
              <a:endCxn id="236" idx="2"/>
            </p:cNvCxnSpPr>
            <p:nvPr/>
          </p:nvCxnSpPr>
          <p:spPr>
            <a:xfrm>
              <a:off x="7108245" y="5022010"/>
              <a:ext cx="458630" cy="7144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線單箭頭接點 410">
              <a:extLst>
                <a:ext uri="{FF2B5EF4-FFF2-40B4-BE49-F238E27FC236}">
                  <a16:creationId xmlns:a16="http://schemas.microsoft.com/office/drawing/2014/main" id="{EE548584-9012-ADE7-EB75-AFAA652C6AB8}"/>
                </a:ext>
              </a:extLst>
            </p:cNvPr>
            <p:cNvCxnSpPr>
              <a:cxnSpLocks/>
              <a:endCxn id="235" idx="2"/>
            </p:cNvCxnSpPr>
            <p:nvPr/>
          </p:nvCxnSpPr>
          <p:spPr>
            <a:xfrm flipV="1">
              <a:off x="7108244" y="5323616"/>
              <a:ext cx="458631" cy="7168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線單箭頭接點 411">
              <a:extLst>
                <a:ext uri="{FF2B5EF4-FFF2-40B4-BE49-F238E27FC236}">
                  <a16:creationId xmlns:a16="http://schemas.microsoft.com/office/drawing/2014/main" id="{787A7B47-5879-5927-69DF-095BA96DDE19}"/>
                </a:ext>
              </a:extLst>
            </p:cNvPr>
            <p:cNvCxnSpPr>
              <a:cxnSpLocks/>
              <a:endCxn id="236" idx="2"/>
            </p:cNvCxnSpPr>
            <p:nvPr/>
          </p:nvCxnSpPr>
          <p:spPr>
            <a:xfrm flipV="1">
              <a:off x="7108245" y="5736456"/>
              <a:ext cx="458630" cy="317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412">
              <a:extLst>
                <a:ext uri="{FF2B5EF4-FFF2-40B4-BE49-F238E27FC236}">
                  <a16:creationId xmlns:a16="http://schemas.microsoft.com/office/drawing/2014/main" id="{A5AF79BD-B463-E6FB-5AA2-049808B759E4}"/>
                </a:ext>
              </a:extLst>
            </p:cNvPr>
            <p:cNvCxnSpPr>
              <a:cxnSpLocks/>
              <a:stCxn id="246" idx="2"/>
              <a:endCxn id="234" idx="2"/>
            </p:cNvCxnSpPr>
            <p:nvPr/>
          </p:nvCxnSpPr>
          <p:spPr>
            <a:xfrm flipV="1">
              <a:off x="5303868" y="5022010"/>
              <a:ext cx="684997" cy="3933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線單箭頭接點 415">
              <a:extLst>
                <a:ext uri="{FF2B5EF4-FFF2-40B4-BE49-F238E27FC236}">
                  <a16:creationId xmlns:a16="http://schemas.microsoft.com/office/drawing/2014/main" id="{01C0E028-5D4D-7224-8AB3-D04CF6E14376}"/>
                </a:ext>
              </a:extLst>
            </p:cNvPr>
            <p:cNvCxnSpPr>
              <a:cxnSpLocks/>
              <a:stCxn id="246" idx="3"/>
            </p:cNvCxnSpPr>
            <p:nvPr/>
          </p:nvCxnSpPr>
          <p:spPr>
            <a:xfrm>
              <a:off x="5369400" y="5349800"/>
              <a:ext cx="619466" cy="704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6" name="矩形 416">
              <a:extLst>
                <a:ext uri="{FF2B5EF4-FFF2-40B4-BE49-F238E27FC236}">
                  <a16:creationId xmlns:a16="http://schemas.microsoft.com/office/drawing/2014/main" id="{4E706DD4-D170-78EA-5955-25255014837A}"/>
                </a:ext>
              </a:extLst>
            </p:cNvPr>
            <p:cNvSpPr/>
            <p:nvPr/>
          </p:nvSpPr>
          <p:spPr>
            <a:xfrm>
              <a:off x="5238336" y="528426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sp>
          <p:nvSpPr>
            <p:cNvPr id="247" name="橢圓 417">
              <a:extLst>
                <a:ext uri="{FF2B5EF4-FFF2-40B4-BE49-F238E27FC236}">
                  <a16:creationId xmlns:a16="http://schemas.microsoft.com/office/drawing/2014/main" id="{FA777F28-C476-A3C1-B24E-40DB191CB272}"/>
                </a:ext>
              </a:extLst>
            </p:cNvPr>
            <p:cNvSpPr/>
            <p:nvPr/>
          </p:nvSpPr>
          <p:spPr>
            <a:xfrm>
              <a:off x="6857296" y="4879452"/>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a:p>
          </p:txBody>
        </p:sp>
        <p:sp>
          <p:nvSpPr>
            <p:cNvPr id="248" name="橢圓 420">
              <a:extLst>
                <a:ext uri="{FF2B5EF4-FFF2-40B4-BE49-F238E27FC236}">
                  <a16:creationId xmlns:a16="http://schemas.microsoft.com/office/drawing/2014/main" id="{D54BA7C0-A147-3E40-7966-337FFFDC0D0C}"/>
                </a:ext>
              </a:extLst>
            </p:cNvPr>
            <p:cNvSpPr/>
            <p:nvPr/>
          </p:nvSpPr>
          <p:spPr>
            <a:xfrm>
              <a:off x="6857296" y="5911548"/>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49" name="矩形 421">
              <a:extLst>
                <a:ext uri="{FF2B5EF4-FFF2-40B4-BE49-F238E27FC236}">
                  <a16:creationId xmlns:a16="http://schemas.microsoft.com/office/drawing/2014/main" id="{6AF52CE8-3922-493C-FA58-7F629DE4ED14}"/>
                </a:ext>
              </a:extLst>
            </p:cNvPr>
            <p:cNvSpPr/>
            <p:nvPr/>
          </p:nvSpPr>
          <p:spPr>
            <a:xfrm>
              <a:off x="5238336" y="5655604"/>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sp>
          <p:nvSpPr>
            <p:cNvPr id="250" name="矩形 422">
              <a:extLst>
                <a:ext uri="{FF2B5EF4-FFF2-40B4-BE49-F238E27FC236}">
                  <a16:creationId xmlns:a16="http://schemas.microsoft.com/office/drawing/2014/main" id="{C62433E6-8F30-4CF3-775D-B6F564E0F92C}"/>
                </a:ext>
              </a:extLst>
            </p:cNvPr>
            <p:cNvSpPr/>
            <p:nvPr/>
          </p:nvSpPr>
          <p:spPr>
            <a:xfrm>
              <a:off x="5238336" y="5989938"/>
              <a:ext cx="131064" cy="13106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588"/>
            </a:p>
          </p:txBody>
        </p:sp>
        <p:cxnSp>
          <p:nvCxnSpPr>
            <p:cNvPr id="251" name="直線單箭頭接點 423">
              <a:extLst>
                <a:ext uri="{FF2B5EF4-FFF2-40B4-BE49-F238E27FC236}">
                  <a16:creationId xmlns:a16="http://schemas.microsoft.com/office/drawing/2014/main" id="{3ABD00E1-4F32-9754-F491-FDD60B853537}"/>
                </a:ext>
              </a:extLst>
            </p:cNvPr>
            <p:cNvCxnSpPr>
              <a:cxnSpLocks/>
              <a:stCxn id="250" idx="3"/>
            </p:cNvCxnSpPr>
            <p:nvPr/>
          </p:nvCxnSpPr>
          <p:spPr>
            <a:xfrm flipV="1">
              <a:off x="5369400"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直線單箭頭接點 424">
              <a:extLst>
                <a:ext uri="{FF2B5EF4-FFF2-40B4-BE49-F238E27FC236}">
                  <a16:creationId xmlns:a16="http://schemas.microsoft.com/office/drawing/2014/main" id="{D81E293F-207F-3DB8-74BB-F55EE7FA6C52}"/>
                </a:ext>
              </a:extLst>
            </p:cNvPr>
            <p:cNvCxnSpPr>
              <a:cxnSpLocks/>
              <a:stCxn id="249" idx="3"/>
            </p:cNvCxnSpPr>
            <p:nvPr/>
          </p:nvCxnSpPr>
          <p:spPr>
            <a:xfrm>
              <a:off x="5369400" y="5721136"/>
              <a:ext cx="619466" cy="3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直線單箭頭接點 427">
              <a:extLst>
                <a:ext uri="{FF2B5EF4-FFF2-40B4-BE49-F238E27FC236}">
                  <a16:creationId xmlns:a16="http://schemas.microsoft.com/office/drawing/2014/main" id="{55F232D2-026D-A6A5-EBDE-5C94DB6969BF}"/>
                </a:ext>
              </a:extLst>
            </p:cNvPr>
            <p:cNvCxnSpPr>
              <a:cxnSpLocks/>
              <a:stCxn id="250" idx="3"/>
              <a:endCxn id="234" idx="2"/>
            </p:cNvCxnSpPr>
            <p:nvPr/>
          </p:nvCxnSpPr>
          <p:spPr>
            <a:xfrm flipV="1">
              <a:off x="5369400"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線單箭頭接點 429">
              <a:extLst>
                <a:ext uri="{FF2B5EF4-FFF2-40B4-BE49-F238E27FC236}">
                  <a16:creationId xmlns:a16="http://schemas.microsoft.com/office/drawing/2014/main" id="{A414FE5B-460C-8055-45AF-5292D867A450}"/>
                </a:ext>
              </a:extLst>
            </p:cNvPr>
            <p:cNvCxnSpPr>
              <a:cxnSpLocks/>
              <a:stCxn id="249" idx="3"/>
              <a:endCxn id="234" idx="2"/>
            </p:cNvCxnSpPr>
            <p:nvPr/>
          </p:nvCxnSpPr>
          <p:spPr>
            <a:xfrm flipV="1">
              <a:off x="5369400" y="5022010"/>
              <a:ext cx="619466" cy="6991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線單箭頭接點 430">
              <a:extLst>
                <a:ext uri="{FF2B5EF4-FFF2-40B4-BE49-F238E27FC236}">
                  <a16:creationId xmlns:a16="http://schemas.microsoft.com/office/drawing/2014/main" id="{33D0B7FB-A0EE-2EDF-AD31-39E2FF784252}"/>
                </a:ext>
              </a:extLst>
            </p:cNvPr>
            <p:cNvCxnSpPr/>
            <p:nvPr/>
          </p:nvCxnSpPr>
          <p:spPr>
            <a:xfrm>
              <a:off x="6239814" y="5011369"/>
              <a:ext cx="619466" cy="10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線單箭頭接點 433">
              <a:extLst>
                <a:ext uri="{FF2B5EF4-FFF2-40B4-BE49-F238E27FC236}">
                  <a16:creationId xmlns:a16="http://schemas.microsoft.com/office/drawing/2014/main" id="{8A2AA973-05A7-E954-3111-8855C3BB25CC}"/>
                </a:ext>
              </a:extLst>
            </p:cNvPr>
            <p:cNvCxnSpPr/>
            <p:nvPr/>
          </p:nvCxnSpPr>
          <p:spPr>
            <a:xfrm>
              <a:off x="6239814" y="5011369"/>
              <a:ext cx="619466" cy="10427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線單箭頭接點 437">
              <a:extLst>
                <a:ext uri="{FF2B5EF4-FFF2-40B4-BE49-F238E27FC236}">
                  <a16:creationId xmlns:a16="http://schemas.microsoft.com/office/drawing/2014/main" id="{0F499872-33CB-7543-20B9-788AC919AE6F}"/>
                </a:ext>
              </a:extLst>
            </p:cNvPr>
            <p:cNvCxnSpPr/>
            <p:nvPr/>
          </p:nvCxnSpPr>
          <p:spPr>
            <a:xfrm flipV="1">
              <a:off x="6239814" y="6054106"/>
              <a:ext cx="619466" cy="13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直線單箭頭接點 441">
              <a:extLst>
                <a:ext uri="{FF2B5EF4-FFF2-40B4-BE49-F238E27FC236}">
                  <a16:creationId xmlns:a16="http://schemas.microsoft.com/office/drawing/2014/main" id="{90A4BE98-5FA5-46FD-AAAC-52703DD08BE2}"/>
                </a:ext>
              </a:extLst>
            </p:cNvPr>
            <p:cNvCxnSpPr/>
            <p:nvPr/>
          </p:nvCxnSpPr>
          <p:spPr>
            <a:xfrm flipV="1">
              <a:off x="6239814" y="5022010"/>
              <a:ext cx="619466" cy="10334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線單箭頭接點 444">
              <a:extLst>
                <a:ext uri="{FF2B5EF4-FFF2-40B4-BE49-F238E27FC236}">
                  <a16:creationId xmlns:a16="http://schemas.microsoft.com/office/drawing/2014/main" id="{2D132145-82C2-E4DD-29A6-3C27583AC1B1}"/>
                </a:ext>
              </a:extLst>
            </p:cNvPr>
            <p:cNvCxnSpPr/>
            <p:nvPr/>
          </p:nvCxnSpPr>
          <p:spPr>
            <a:xfrm>
              <a:off x="7825583" y="5329802"/>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線單箭頭接點 445">
              <a:extLst>
                <a:ext uri="{FF2B5EF4-FFF2-40B4-BE49-F238E27FC236}">
                  <a16:creationId xmlns:a16="http://schemas.microsoft.com/office/drawing/2014/main" id="{344570E8-BD9E-2A2C-2D34-B31FE5F86005}"/>
                </a:ext>
              </a:extLst>
            </p:cNvPr>
            <p:cNvCxnSpPr/>
            <p:nvPr/>
          </p:nvCxnSpPr>
          <p:spPr>
            <a:xfrm>
              <a:off x="7825583" y="5743598"/>
              <a:ext cx="2293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1" name="橢圓 390">
              <a:extLst>
                <a:ext uri="{FF2B5EF4-FFF2-40B4-BE49-F238E27FC236}">
                  <a16:creationId xmlns:a16="http://schemas.microsoft.com/office/drawing/2014/main" id="{B7674DA3-645F-3742-753C-BAC79B60D7E6}"/>
                </a:ext>
              </a:extLst>
            </p:cNvPr>
            <p:cNvSpPr/>
            <p:nvPr/>
          </p:nvSpPr>
          <p:spPr>
            <a:xfrm>
              <a:off x="5984094" y="5912810"/>
              <a:ext cx="250949" cy="25094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588" dirty="0"/>
            </a:p>
          </p:txBody>
        </p:sp>
        <p:sp>
          <p:nvSpPr>
            <p:cNvPr id="262" name="文字方塊 448">
              <a:extLst>
                <a:ext uri="{FF2B5EF4-FFF2-40B4-BE49-F238E27FC236}">
                  <a16:creationId xmlns:a16="http://schemas.microsoft.com/office/drawing/2014/main" id="{C59E68A8-74E1-0920-66AE-F5EAB9C03459}"/>
                </a:ext>
              </a:extLst>
            </p:cNvPr>
            <p:cNvSpPr txBox="1"/>
            <p:nvPr/>
          </p:nvSpPr>
          <p:spPr>
            <a:xfrm>
              <a:off x="6063855" y="6435559"/>
              <a:ext cx="964273" cy="535574"/>
            </a:xfrm>
            <a:prstGeom prst="rect">
              <a:avLst/>
            </a:prstGeom>
            <a:noFill/>
          </p:spPr>
          <p:txBody>
            <a:bodyPr wrap="square" rtlCol="0">
              <a:spAutoFit/>
            </a:bodyPr>
            <a:lstStyle/>
            <a:p>
              <a:r>
                <a:rPr lang="en-US" altLang="zh-TW" sz="2471" dirty="0"/>
                <a:t>……</a:t>
              </a:r>
              <a:endParaRPr lang="zh-TW" altLang="en-US" sz="2471" dirty="0"/>
            </a:p>
          </p:txBody>
        </p:sp>
      </p:grpSp>
    </p:spTree>
    <p:extLst>
      <p:ext uri="{BB962C8B-B14F-4D97-AF65-F5344CB8AC3E}">
        <p14:creationId xmlns:p14="http://schemas.microsoft.com/office/powerpoint/2010/main" val="3347473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A3CD-6425-6FA2-C201-8328A93D0586}"/>
              </a:ext>
            </a:extLst>
          </p:cNvPr>
          <p:cNvSpPr>
            <a:spLocks noGrp="1"/>
          </p:cNvSpPr>
          <p:nvPr>
            <p:ph type="title"/>
          </p:nvPr>
        </p:nvSpPr>
        <p:spPr/>
        <p:txBody>
          <a:bodyPr/>
          <a:lstStyle/>
          <a:p>
            <a:r>
              <a:rPr lang="en-US" dirty="0"/>
              <a:t>(3) Data Augmentation</a:t>
            </a:r>
          </a:p>
        </p:txBody>
      </p:sp>
      <p:sp>
        <p:nvSpPr>
          <p:cNvPr id="3" name="Content Placeholder 2">
            <a:extLst>
              <a:ext uri="{FF2B5EF4-FFF2-40B4-BE49-F238E27FC236}">
                <a16:creationId xmlns:a16="http://schemas.microsoft.com/office/drawing/2014/main" id="{DCE93E09-7FDE-1781-AD28-2792404C0B07}"/>
              </a:ext>
            </a:extLst>
          </p:cNvPr>
          <p:cNvSpPr>
            <a:spLocks noGrp="1"/>
          </p:cNvSpPr>
          <p:nvPr>
            <p:ph idx="1"/>
          </p:nvPr>
        </p:nvSpPr>
        <p:spPr/>
        <p:txBody>
          <a:bodyPr>
            <a:normAutofit/>
          </a:bodyPr>
          <a:lstStyle/>
          <a:p>
            <a:r>
              <a:rPr lang="en-US" sz="2400" dirty="0"/>
              <a:t>The simplest way to reduce overfitting is to </a:t>
            </a:r>
            <a:r>
              <a:rPr lang="en-US" sz="2400" dirty="0">
                <a:solidFill>
                  <a:srgbClr val="FF0000"/>
                </a:solidFill>
              </a:rPr>
              <a:t>increase the size of the training data.</a:t>
            </a:r>
          </a:p>
          <a:p>
            <a:r>
              <a:rPr lang="en-US" sz="2400" dirty="0"/>
              <a:t>In machine learning, we were not able to increase the size of training data as the labeled data was too costly.</a:t>
            </a:r>
          </a:p>
          <a:p>
            <a:r>
              <a:rPr lang="en-US" sz="2400" b="1" dirty="0"/>
              <a:t>Solution: </a:t>
            </a:r>
            <a:r>
              <a:rPr lang="en-US" sz="2400" dirty="0"/>
              <a:t>creating new training examples by applying random transformations to your existing data, </a:t>
            </a:r>
          </a:p>
          <a:p>
            <a:pPr lvl="1"/>
            <a:r>
              <a:rPr lang="en-US" sz="2200" dirty="0"/>
              <a:t>Example: in computer vision =&gt; rotating, cropping, or flipping images.</a:t>
            </a:r>
          </a:p>
          <a:p>
            <a:endParaRPr lang="en-US" sz="2400" dirty="0"/>
          </a:p>
        </p:txBody>
      </p:sp>
      <p:sp>
        <p:nvSpPr>
          <p:cNvPr id="4" name="Footer Placeholder 3">
            <a:extLst>
              <a:ext uri="{FF2B5EF4-FFF2-40B4-BE49-F238E27FC236}">
                <a16:creationId xmlns:a16="http://schemas.microsoft.com/office/drawing/2014/main" id="{F5469B2B-A5C8-BDBD-C07D-0A368EECCE50}"/>
              </a:ext>
            </a:extLst>
          </p:cNvPr>
          <p:cNvSpPr>
            <a:spLocks noGrp="1"/>
          </p:cNvSpPr>
          <p:nvPr>
            <p:ph type="ftr" sz="quarter" idx="11"/>
          </p:nvPr>
        </p:nvSpPr>
        <p:spPr/>
        <p:txBody>
          <a:bodyPr/>
          <a:lstStyle/>
          <a:p>
            <a:r>
              <a:rPr lang="en-US"/>
              <a:t>Riad Sonbol - DL Course</a:t>
            </a:r>
            <a:endParaRPr lang="en-US" dirty="0"/>
          </a:p>
        </p:txBody>
      </p:sp>
      <p:sp>
        <p:nvSpPr>
          <p:cNvPr id="5" name="Slide Number Placeholder 4">
            <a:extLst>
              <a:ext uri="{FF2B5EF4-FFF2-40B4-BE49-F238E27FC236}">
                <a16:creationId xmlns:a16="http://schemas.microsoft.com/office/drawing/2014/main" id="{7331A0CE-B880-7631-8A89-D2DA467DF89E}"/>
              </a:ext>
            </a:extLst>
          </p:cNvPr>
          <p:cNvSpPr>
            <a:spLocks noGrp="1"/>
          </p:cNvSpPr>
          <p:nvPr>
            <p:ph type="sldNum" sz="quarter" idx="12"/>
          </p:nvPr>
        </p:nvSpPr>
        <p:spPr/>
        <p:txBody>
          <a:bodyPr/>
          <a:lstStyle/>
          <a:p>
            <a:fld id="{CC00085F-3842-4C53-8AAA-D142E66B851B}" type="slidenum">
              <a:rPr lang="en-US" smtClean="0"/>
              <a:t>41</a:t>
            </a:fld>
            <a:endParaRPr lang="en-US"/>
          </a:p>
        </p:txBody>
      </p:sp>
      <p:pic>
        <p:nvPicPr>
          <p:cNvPr id="7" name="Picture 6">
            <a:extLst>
              <a:ext uri="{FF2B5EF4-FFF2-40B4-BE49-F238E27FC236}">
                <a16:creationId xmlns:a16="http://schemas.microsoft.com/office/drawing/2014/main" id="{C549C30A-ACCD-A116-00FC-C84617138A25}"/>
              </a:ext>
            </a:extLst>
          </p:cNvPr>
          <p:cNvPicPr>
            <a:picLocks noChangeAspect="1"/>
          </p:cNvPicPr>
          <p:nvPr/>
        </p:nvPicPr>
        <p:blipFill>
          <a:blip r:embed="rId2"/>
          <a:stretch>
            <a:fillRect/>
          </a:stretch>
        </p:blipFill>
        <p:spPr>
          <a:xfrm>
            <a:off x="3430987" y="4249914"/>
            <a:ext cx="4970073" cy="2018151"/>
          </a:xfrm>
          <a:prstGeom prst="rect">
            <a:avLst/>
          </a:prstGeom>
          <a:ln>
            <a:solidFill>
              <a:schemeClr val="tx1"/>
            </a:solidFill>
            <a:prstDash val="dash"/>
          </a:ln>
        </p:spPr>
      </p:pic>
    </p:spTree>
    <p:extLst>
      <p:ext uri="{BB962C8B-B14F-4D97-AF65-F5344CB8AC3E}">
        <p14:creationId xmlns:p14="http://schemas.microsoft.com/office/powerpoint/2010/main" val="3973242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2F06-1213-4A97-8331-84BC345AEB7F}"/>
              </a:ext>
            </a:extLst>
          </p:cNvPr>
          <p:cNvSpPr>
            <a:spLocks noGrp="1"/>
          </p:cNvSpPr>
          <p:nvPr>
            <p:ph type="title"/>
          </p:nvPr>
        </p:nvSpPr>
        <p:spPr/>
        <p:txBody>
          <a:bodyPr/>
          <a:lstStyle/>
          <a:p>
            <a:r>
              <a:rPr lang="en-US" dirty="0"/>
              <a:t>(4) Early Stopping</a:t>
            </a:r>
          </a:p>
        </p:txBody>
      </p:sp>
      <p:sp>
        <p:nvSpPr>
          <p:cNvPr id="3" name="Content Placeholder 2">
            <a:extLst>
              <a:ext uri="{FF2B5EF4-FFF2-40B4-BE49-F238E27FC236}">
                <a16:creationId xmlns:a16="http://schemas.microsoft.com/office/drawing/2014/main" id="{81B0D515-8AC1-6F7C-F8FB-11154D74CEAF}"/>
              </a:ext>
            </a:extLst>
          </p:cNvPr>
          <p:cNvSpPr>
            <a:spLocks noGrp="1"/>
          </p:cNvSpPr>
          <p:nvPr>
            <p:ph idx="1"/>
          </p:nvPr>
        </p:nvSpPr>
        <p:spPr/>
        <p:txBody>
          <a:bodyPr>
            <a:normAutofit/>
          </a:bodyPr>
          <a:lstStyle/>
          <a:p>
            <a:r>
              <a:rPr lang="en-US" sz="2400" b="1" i="1" dirty="0">
                <a:solidFill>
                  <a:srgbClr val="0070C0"/>
                </a:solidFill>
              </a:rPr>
              <a:t>Early-stopping</a:t>
            </a:r>
          </a:p>
          <a:p>
            <a:pPr lvl="1"/>
            <a:r>
              <a:rPr lang="en-US" sz="2400" dirty="0"/>
              <a:t>During model training, use a </a:t>
            </a:r>
            <a:r>
              <a:rPr lang="en-US" sz="2400" dirty="0">
                <a:solidFill>
                  <a:srgbClr val="FF0000"/>
                </a:solidFill>
              </a:rPr>
              <a:t>validation set</a:t>
            </a:r>
            <a:endParaRPr lang="en-US" sz="2400" dirty="0"/>
          </a:p>
          <a:p>
            <a:pPr lvl="1"/>
            <a:r>
              <a:rPr lang="en-US" sz="2400" dirty="0"/>
              <a:t>Stop when the validation accuracy (or loss) has not improved after </a:t>
            </a:r>
            <a:r>
              <a:rPr lang="en-US" sz="2400" i="1" dirty="0"/>
              <a:t>n</a:t>
            </a:r>
            <a:r>
              <a:rPr lang="en-US" sz="2400" dirty="0"/>
              <a:t> epochs</a:t>
            </a:r>
          </a:p>
          <a:p>
            <a:pPr lvl="2"/>
            <a:r>
              <a:rPr lang="en-US" sz="2400" dirty="0"/>
              <a:t>The parameter </a:t>
            </a:r>
            <a:r>
              <a:rPr lang="en-US" sz="2400" i="1" dirty="0"/>
              <a:t>n</a:t>
            </a:r>
            <a:r>
              <a:rPr lang="en-US" sz="2400" dirty="0"/>
              <a:t> is called </a:t>
            </a:r>
            <a:r>
              <a:rPr lang="en-US" sz="2400" dirty="0">
                <a:solidFill>
                  <a:srgbClr val="FF0000"/>
                </a:solidFill>
              </a:rPr>
              <a:t>patience</a:t>
            </a:r>
            <a:r>
              <a:rPr lang="en-US" sz="2400" dirty="0"/>
              <a:t> </a:t>
            </a:r>
          </a:p>
        </p:txBody>
      </p:sp>
      <p:sp>
        <p:nvSpPr>
          <p:cNvPr id="4" name="Slide Number Placeholder 3">
            <a:extLst>
              <a:ext uri="{FF2B5EF4-FFF2-40B4-BE49-F238E27FC236}">
                <a16:creationId xmlns:a16="http://schemas.microsoft.com/office/drawing/2014/main" id="{525FF5F8-1CD2-65CD-6804-D25AA46E09FC}"/>
              </a:ext>
            </a:extLst>
          </p:cNvPr>
          <p:cNvSpPr>
            <a:spLocks noGrp="1"/>
          </p:cNvSpPr>
          <p:nvPr>
            <p:ph type="sldNum" sz="quarter" idx="12"/>
          </p:nvPr>
        </p:nvSpPr>
        <p:spPr/>
        <p:txBody>
          <a:bodyPr/>
          <a:lstStyle/>
          <a:p>
            <a:fld id="{CC00085F-3842-4C53-8AAA-D142E66B851B}" type="slidenum">
              <a:rPr lang="en-US" smtClean="0"/>
              <a:t>42</a:t>
            </a:fld>
            <a:endParaRPr lang="en-US"/>
          </a:p>
        </p:txBody>
      </p:sp>
      <p:grpSp>
        <p:nvGrpSpPr>
          <p:cNvPr id="5" name="Group 4">
            <a:extLst>
              <a:ext uri="{FF2B5EF4-FFF2-40B4-BE49-F238E27FC236}">
                <a16:creationId xmlns:a16="http://schemas.microsoft.com/office/drawing/2014/main" id="{05EC5BAC-C57D-B0E2-F9BD-297DFAA559A7}"/>
              </a:ext>
            </a:extLst>
          </p:cNvPr>
          <p:cNvGrpSpPr/>
          <p:nvPr/>
        </p:nvGrpSpPr>
        <p:grpSpPr>
          <a:xfrm>
            <a:off x="3886971" y="3431497"/>
            <a:ext cx="4002798" cy="2812844"/>
            <a:chOff x="2562849" y="4894312"/>
            <a:chExt cx="4050527" cy="2683834"/>
          </a:xfrm>
        </p:grpSpPr>
        <p:pic>
          <p:nvPicPr>
            <p:cNvPr id="6" name="Εικόνα 19">
              <a:extLst>
                <a:ext uri="{FF2B5EF4-FFF2-40B4-BE49-F238E27FC236}">
                  <a16:creationId xmlns:a16="http://schemas.microsoft.com/office/drawing/2014/main" id="{8E3D7E2D-47AC-55F3-0C2A-FEBE846BF810}"/>
                </a:ext>
              </a:extLst>
            </p:cNvPr>
            <p:cNvPicPr>
              <a:picLocks noChangeAspect="1"/>
            </p:cNvPicPr>
            <p:nvPr/>
          </p:nvPicPr>
          <p:blipFill rotWithShape="1">
            <a:blip r:embed="rId2"/>
            <a:srcRect b="9801"/>
            <a:stretch/>
          </p:blipFill>
          <p:spPr>
            <a:xfrm>
              <a:off x="2562849" y="4894312"/>
              <a:ext cx="4050527" cy="2683834"/>
            </a:xfrm>
            <a:prstGeom prst="rect">
              <a:avLst/>
            </a:prstGeom>
          </p:spPr>
        </p:pic>
        <p:sp>
          <p:nvSpPr>
            <p:cNvPr id="7" name="Rectangle: Rounded Corners 6">
              <a:extLst>
                <a:ext uri="{FF2B5EF4-FFF2-40B4-BE49-F238E27FC236}">
                  <a16:creationId xmlns:a16="http://schemas.microsoft.com/office/drawing/2014/main" id="{18CFD172-30CA-DE40-2B60-1338935D4C44}"/>
                </a:ext>
              </a:extLst>
            </p:cNvPr>
            <p:cNvSpPr/>
            <p:nvPr/>
          </p:nvSpPr>
          <p:spPr>
            <a:xfrm>
              <a:off x="4309120" y="6022100"/>
              <a:ext cx="144016" cy="100811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sp>
          <p:nvSpPr>
            <p:cNvPr id="8" name="TextBox 7">
              <a:extLst>
                <a:ext uri="{FF2B5EF4-FFF2-40B4-BE49-F238E27FC236}">
                  <a16:creationId xmlns:a16="http://schemas.microsoft.com/office/drawing/2014/main" id="{F6238AAD-5275-ADE2-7CF2-DC7C67956B40}"/>
                </a:ext>
              </a:extLst>
            </p:cNvPr>
            <p:cNvSpPr txBox="1"/>
            <p:nvPr/>
          </p:nvSpPr>
          <p:spPr>
            <a:xfrm>
              <a:off x="3786985" y="5142254"/>
              <a:ext cx="2232248" cy="321253"/>
            </a:xfrm>
            <a:prstGeom prst="rect">
              <a:avLst/>
            </a:prstGeom>
            <a:noFill/>
          </p:spPr>
          <p:txBody>
            <a:bodyPr wrap="square" rtlCol="0">
              <a:spAutoFit/>
            </a:bodyPr>
            <a:lstStyle/>
            <a:p>
              <a:r>
                <a:rPr lang="en-US" sz="1588" dirty="0">
                  <a:solidFill>
                    <a:srgbClr val="00B050"/>
                  </a:solidFill>
                </a:rPr>
                <a:t>Stop training</a:t>
              </a:r>
            </a:p>
          </p:txBody>
        </p:sp>
        <p:sp>
          <p:nvSpPr>
            <p:cNvPr id="9" name="Arrow: Down 8">
              <a:extLst>
                <a:ext uri="{FF2B5EF4-FFF2-40B4-BE49-F238E27FC236}">
                  <a16:creationId xmlns:a16="http://schemas.microsoft.com/office/drawing/2014/main" id="{4451ECC5-262A-BC91-5E9E-C62487FE3238}"/>
                </a:ext>
              </a:extLst>
            </p:cNvPr>
            <p:cNvSpPr/>
            <p:nvPr/>
          </p:nvSpPr>
          <p:spPr>
            <a:xfrm>
              <a:off x="4309120" y="5543261"/>
              <a:ext cx="144016" cy="401007"/>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dirty="0"/>
            </a:p>
          </p:txBody>
        </p:sp>
        <p:sp>
          <p:nvSpPr>
            <p:cNvPr id="10" name="TextBox 9">
              <a:extLst>
                <a:ext uri="{FF2B5EF4-FFF2-40B4-BE49-F238E27FC236}">
                  <a16:creationId xmlns:a16="http://schemas.microsoft.com/office/drawing/2014/main" id="{BA98681F-1CDB-6019-0312-45316F91C488}"/>
                </a:ext>
              </a:extLst>
            </p:cNvPr>
            <p:cNvSpPr txBox="1"/>
            <p:nvPr/>
          </p:nvSpPr>
          <p:spPr>
            <a:xfrm>
              <a:off x="5101208" y="5707886"/>
              <a:ext cx="1368152" cy="295436"/>
            </a:xfrm>
            <a:prstGeom prst="rect">
              <a:avLst/>
            </a:prstGeom>
            <a:noFill/>
          </p:spPr>
          <p:txBody>
            <a:bodyPr wrap="square" rtlCol="0">
              <a:spAutoFit/>
            </a:bodyPr>
            <a:lstStyle/>
            <a:p>
              <a:r>
                <a:rPr lang="en-US" sz="1412" dirty="0"/>
                <a:t>validation</a:t>
              </a:r>
            </a:p>
          </p:txBody>
        </p:sp>
        <p:sp>
          <p:nvSpPr>
            <p:cNvPr id="11" name="Rectangle 10">
              <a:extLst>
                <a:ext uri="{FF2B5EF4-FFF2-40B4-BE49-F238E27FC236}">
                  <a16:creationId xmlns:a16="http://schemas.microsoft.com/office/drawing/2014/main" id="{B6E59F69-3A12-2FA0-D58F-39B529424422}"/>
                </a:ext>
              </a:extLst>
            </p:cNvPr>
            <p:cNvSpPr/>
            <p:nvPr/>
          </p:nvSpPr>
          <p:spPr>
            <a:xfrm>
              <a:off x="5605264" y="6124870"/>
              <a:ext cx="557983" cy="281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8"/>
            </a:p>
          </p:txBody>
        </p:sp>
      </p:grpSp>
    </p:spTree>
    <p:extLst>
      <p:ext uri="{BB962C8B-B14F-4D97-AF65-F5344CB8AC3E}">
        <p14:creationId xmlns:p14="http://schemas.microsoft.com/office/powerpoint/2010/main" val="61725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CB15-E6E7-0910-0BC5-978DFE26DD21}"/>
              </a:ext>
            </a:extLst>
          </p:cNvPr>
          <p:cNvSpPr>
            <a:spLocks noGrp="1"/>
          </p:cNvSpPr>
          <p:nvPr>
            <p:ph type="title"/>
          </p:nvPr>
        </p:nvSpPr>
        <p:spPr/>
        <p:txBody>
          <a:bodyPr/>
          <a:lstStyle/>
          <a:p>
            <a:r>
              <a:rPr lang="en-US" dirty="0"/>
              <a:t>Hyper-parameter Tuning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58E754-0C5E-392F-E4DE-FC93E3A866B8}"/>
                  </a:ext>
                </a:extLst>
              </p:cNvPr>
              <p:cNvSpPr>
                <a:spLocks noGrp="1"/>
              </p:cNvSpPr>
              <p:nvPr>
                <p:ph idx="1"/>
              </p:nvPr>
            </p:nvSpPr>
            <p:spPr/>
            <p:txBody>
              <a:bodyPr>
                <a:normAutofit lnSpcReduction="10000"/>
              </a:bodyPr>
              <a:lstStyle/>
              <a:p>
                <a:r>
                  <a:rPr lang="en-US" sz="2400" dirty="0"/>
                  <a:t>Training NNs can involve setting many </a:t>
                </a:r>
                <a:r>
                  <a:rPr lang="en-US" sz="2400" b="1" i="1" dirty="0">
                    <a:solidFill>
                      <a:srgbClr val="0070C0"/>
                    </a:solidFill>
                  </a:rPr>
                  <a:t>hyper-parameters</a:t>
                </a:r>
              </a:p>
              <a:p>
                <a:r>
                  <a:rPr lang="en-US" sz="2400" dirty="0"/>
                  <a:t>The most common hyper-parameters include:</a:t>
                </a:r>
              </a:p>
              <a:p>
                <a:pPr lvl="1"/>
                <a:r>
                  <a:rPr lang="en-US" sz="2000" dirty="0"/>
                  <a:t>Number of layers, and number of neurons per layer</a:t>
                </a:r>
              </a:p>
              <a:p>
                <a:pPr lvl="1"/>
                <a:r>
                  <a:rPr lang="en-US" sz="2000" dirty="0"/>
                  <a:t>Initial learning rate</a:t>
                </a:r>
              </a:p>
              <a:p>
                <a:pPr lvl="1"/>
                <a:r>
                  <a:rPr lang="en-US" sz="2000" dirty="0"/>
                  <a:t>Learning rate decay schedule (e.g., decay constant)</a:t>
                </a:r>
              </a:p>
              <a:p>
                <a:pPr lvl="1"/>
                <a:r>
                  <a:rPr lang="en-US" sz="2000" dirty="0"/>
                  <a:t>Optimizer type</a:t>
                </a:r>
              </a:p>
              <a:p>
                <a:r>
                  <a:rPr lang="en-US" sz="2400" dirty="0"/>
                  <a:t>Other hyper-parameters may include:</a:t>
                </a:r>
              </a:p>
              <a:p>
                <a:pPr lvl="1"/>
                <a:r>
                  <a:rPr lang="en-US" sz="2000" dirty="0"/>
                  <a:t>Regularization parameters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ℓ</m:t>
                        </m:r>
                      </m:e>
                      <m:sub>
                        <m:r>
                          <a:rPr lang="en-US" sz="2000" i="1">
                            <a:latin typeface="Cambria Math" panose="02040503050406030204" pitchFamily="18" charset="0"/>
                          </a:rPr>
                          <m:t>2</m:t>
                        </m:r>
                      </m:sub>
                    </m:sSub>
                  </m:oMath>
                </a14:m>
                <a:r>
                  <a:rPr lang="en-US" sz="2000" dirty="0"/>
                  <a:t> penalty, dropout rate)</a:t>
                </a:r>
              </a:p>
              <a:p>
                <a:pPr lvl="1"/>
                <a:r>
                  <a:rPr lang="en-US" sz="2000" dirty="0"/>
                  <a:t>Batch size</a:t>
                </a:r>
              </a:p>
              <a:p>
                <a:pPr lvl="1"/>
                <a:r>
                  <a:rPr lang="en-US" sz="2000" dirty="0"/>
                  <a:t>Activation functions</a:t>
                </a:r>
              </a:p>
              <a:p>
                <a:pPr lvl="1"/>
                <a:r>
                  <a:rPr lang="en-US" sz="2000" dirty="0"/>
                  <a:t>Loss function</a:t>
                </a:r>
              </a:p>
              <a:p>
                <a:r>
                  <a:rPr lang="en-US" sz="2400" dirty="0"/>
                  <a:t>Hyper-parameter tuning can be time-consuming for larger NNs</a:t>
                </a:r>
              </a:p>
              <a:p>
                <a:endParaRPr lang="en-US" sz="2400" dirty="0"/>
              </a:p>
            </p:txBody>
          </p:sp>
        </mc:Choice>
        <mc:Fallback xmlns="">
          <p:sp>
            <p:nvSpPr>
              <p:cNvPr id="3" name="Content Placeholder 2">
                <a:extLst>
                  <a:ext uri="{FF2B5EF4-FFF2-40B4-BE49-F238E27FC236}">
                    <a16:creationId xmlns:a16="http://schemas.microsoft.com/office/drawing/2014/main" id="{5458E754-0C5E-392F-E4DE-FC93E3A866B8}"/>
                  </a:ext>
                </a:extLst>
              </p:cNvPr>
              <p:cNvSpPr>
                <a:spLocks noGrp="1" noRot="1" noChangeAspect="1" noMove="1" noResize="1" noEditPoints="1" noAdjustHandles="1" noChangeArrowheads="1" noChangeShapeType="1" noTextEdit="1"/>
              </p:cNvSpPr>
              <p:nvPr>
                <p:ph idx="1"/>
              </p:nvPr>
            </p:nvSpPr>
            <p:spPr>
              <a:blipFill>
                <a:blip r:embed="rId2"/>
                <a:stretch>
                  <a:fillRect l="-1697" t="-255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1934524-14BC-09B0-7E38-61D6F99EF308}"/>
              </a:ext>
            </a:extLst>
          </p:cNvPr>
          <p:cNvSpPr>
            <a:spLocks noGrp="1"/>
          </p:cNvSpPr>
          <p:nvPr>
            <p:ph type="sldNum" sz="quarter" idx="12"/>
          </p:nvPr>
        </p:nvSpPr>
        <p:spPr/>
        <p:txBody>
          <a:bodyPr/>
          <a:lstStyle/>
          <a:p>
            <a:fld id="{CC00085F-3842-4C53-8AAA-D142E66B851B}" type="slidenum">
              <a:rPr lang="en-US" smtClean="0"/>
              <a:t>43</a:t>
            </a:fld>
            <a:endParaRPr lang="en-US"/>
          </a:p>
        </p:txBody>
      </p:sp>
    </p:spTree>
    <p:extLst>
      <p:ext uri="{BB962C8B-B14F-4D97-AF65-F5344CB8AC3E}">
        <p14:creationId xmlns:p14="http://schemas.microsoft.com/office/powerpoint/2010/main" val="76212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42835-FCD5-84D0-8C95-EA89D4A24E3C}"/>
              </a:ext>
            </a:extLst>
          </p:cNvPr>
          <p:cNvSpPr>
            <a:spLocks noGrp="1"/>
          </p:cNvSpPr>
          <p:nvPr>
            <p:ph type="title"/>
          </p:nvPr>
        </p:nvSpPr>
        <p:spPr/>
        <p:txBody>
          <a:bodyPr/>
          <a:lstStyle/>
          <a:p>
            <a:r>
              <a:rPr lang="en-US" dirty="0"/>
              <a:t>Neural Networks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0BCB84-1FB4-2D2D-EE29-A70E5E918BFC}"/>
                  </a:ext>
                </a:extLst>
              </p:cNvPr>
              <p:cNvSpPr>
                <a:spLocks noGrp="1"/>
              </p:cNvSpPr>
              <p:nvPr>
                <p:ph idx="1"/>
              </p:nvPr>
            </p:nvSpPr>
            <p:spPr/>
            <p:txBody>
              <a:bodyPr>
                <a:normAutofit/>
              </a:bodyPr>
              <a:lstStyle/>
              <a:p>
                <a:r>
                  <a:rPr lang="en-US" sz="2400" dirty="0"/>
                  <a:t>Multilayer NN, function </a:t>
                </a:r>
                <a:r>
                  <a:rPr lang="en-US" sz="2400" i="1" dirty="0"/>
                  <a:t>f</a:t>
                </a:r>
                <a:r>
                  <a:rPr lang="en-US" sz="2400" dirty="0"/>
                  <a:t> maps inputs </a:t>
                </a:r>
                <a:r>
                  <a:rPr lang="en-US" sz="2400" i="1" dirty="0"/>
                  <a:t>x</a:t>
                </a:r>
                <a:r>
                  <a:rPr lang="en-US" sz="2400" dirty="0"/>
                  <a:t> to outputs </a:t>
                </a:r>
                <a:r>
                  <a:rPr lang="en-US" sz="2400" i="1" dirty="0"/>
                  <a:t>y</a:t>
                </a:r>
                <a:r>
                  <a:rPr lang="en-US" sz="2400" dirty="0"/>
                  <a:t>, i.e.,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i="1" dirty="0"/>
              </a:p>
            </p:txBody>
          </p:sp>
        </mc:Choice>
        <mc:Fallback xmlns="">
          <p:sp>
            <p:nvSpPr>
              <p:cNvPr id="3" name="Content Placeholder 2">
                <a:extLst>
                  <a:ext uri="{FF2B5EF4-FFF2-40B4-BE49-F238E27FC236}">
                    <a16:creationId xmlns:a16="http://schemas.microsoft.com/office/drawing/2014/main" id="{EE0BCB84-1FB4-2D2D-EE29-A70E5E918BFC}"/>
                  </a:ext>
                </a:extLst>
              </p:cNvPr>
              <p:cNvSpPr>
                <a:spLocks noGrp="1" noRot="1" noChangeAspect="1" noMove="1" noResize="1" noEditPoints="1" noAdjustHandles="1" noChangeArrowheads="1" noChangeShapeType="1" noTextEdit="1"/>
              </p:cNvSpPr>
              <p:nvPr>
                <p:ph idx="1"/>
              </p:nvPr>
            </p:nvSpPr>
            <p:spPr>
              <a:blipFill>
                <a:blip r:embed="rId2"/>
                <a:stretch>
                  <a:fillRect l="-1697" t="-18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字方塊 172">
                <a:extLst>
                  <a:ext uri="{FF2B5EF4-FFF2-40B4-BE49-F238E27FC236}">
                    <a16:creationId xmlns:a16="http://schemas.microsoft.com/office/drawing/2014/main" id="{9C1A3D53-563E-74AD-6A32-6B21153A5561}"/>
                  </a:ext>
                </a:extLst>
              </p:cNvPr>
              <p:cNvSpPr txBox="1"/>
              <p:nvPr/>
            </p:nvSpPr>
            <p:spPr>
              <a:xfrm>
                <a:off x="3173323" y="5478788"/>
                <a:ext cx="7411390" cy="3259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118" i="1">
                          <a:latin typeface="Cambria Math" panose="02040503050406030204" pitchFamily="18" charset="0"/>
                        </a:rPr>
                        <m:t>=</m:t>
                      </m:r>
                      <m:r>
                        <a:rPr lang="zh-TW" altLang="en-US" sz="2118" i="1">
                          <a:latin typeface="Cambria Math" panose="02040503050406030204" pitchFamily="18" charset="0"/>
                        </a:rPr>
                        <m:t>𝜎</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4" name="文字方塊 172">
                <a:extLst>
                  <a:ext uri="{FF2B5EF4-FFF2-40B4-BE49-F238E27FC236}">
                    <a16:creationId xmlns:a16="http://schemas.microsoft.com/office/drawing/2014/main" id="{9C1A3D53-563E-74AD-6A32-6B21153A5561}"/>
                  </a:ext>
                </a:extLst>
              </p:cNvPr>
              <p:cNvSpPr txBox="1">
                <a:spLocks noRot="1" noChangeAspect="1" noMove="1" noResize="1" noEditPoints="1" noAdjustHandles="1" noChangeArrowheads="1" noChangeShapeType="1" noTextEdit="1"/>
              </p:cNvSpPr>
              <p:nvPr/>
            </p:nvSpPr>
            <p:spPr>
              <a:xfrm>
                <a:off x="3173323" y="5478788"/>
                <a:ext cx="7411390" cy="3259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字方塊 152">
                <a:extLst>
                  <a:ext uri="{FF2B5EF4-FFF2-40B4-BE49-F238E27FC236}">
                    <a16:creationId xmlns:a16="http://schemas.microsoft.com/office/drawing/2014/main" id="{1A411B2F-5D03-FB80-88D6-38A435C798D2}"/>
                  </a:ext>
                </a:extLst>
              </p:cNvPr>
              <p:cNvSpPr txBox="1"/>
              <p:nvPr/>
            </p:nvSpPr>
            <p:spPr>
              <a:xfrm>
                <a:off x="4990295" y="5526122"/>
                <a:ext cx="4425570" cy="325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118" i="1">
                          <a:latin typeface="Cambria Math" panose="02040503050406030204" pitchFamily="18" charset="0"/>
                        </a:rPr>
                        <m:t>𝜎</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5" name="文字方塊 152">
                <a:extLst>
                  <a:ext uri="{FF2B5EF4-FFF2-40B4-BE49-F238E27FC236}">
                    <a16:creationId xmlns:a16="http://schemas.microsoft.com/office/drawing/2014/main" id="{1A411B2F-5D03-FB80-88D6-38A435C798D2}"/>
                  </a:ext>
                </a:extLst>
              </p:cNvPr>
              <p:cNvSpPr txBox="1">
                <a:spLocks noRot="1" noChangeAspect="1" noMove="1" noResize="1" noEditPoints="1" noAdjustHandles="1" noChangeArrowheads="1" noChangeShapeType="1" noTextEdit="1"/>
              </p:cNvSpPr>
              <p:nvPr/>
            </p:nvSpPr>
            <p:spPr>
              <a:xfrm>
                <a:off x="4990295" y="5526122"/>
                <a:ext cx="4425570" cy="325923"/>
              </a:xfrm>
              <a:prstGeom prst="rect">
                <a:avLst/>
              </a:prstGeom>
              <a:blipFill>
                <a:blip r:embed="rId4"/>
                <a:stretch>
                  <a:fillRect l="-413"/>
                </a:stretch>
              </a:blipFill>
            </p:spPr>
            <p:txBody>
              <a:bodyPr/>
              <a:lstStyle/>
              <a:p>
                <a:r>
                  <a:rPr lang="en-US">
                    <a:noFill/>
                  </a:rPr>
                  <a:t> </a:t>
                </a:r>
              </a:p>
            </p:txBody>
          </p:sp>
        </mc:Fallback>
      </mc:AlternateContent>
      <p:sp>
        <p:nvSpPr>
          <p:cNvPr id="6" name="矩形 77">
            <a:extLst>
              <a:ext uri="{FF2B5EF4-FFF2-40B4-BE49-F238E27FC236}">
                <a16:creationId xmlns:a16="http://schemas.microsoft.com/office/drawing/2014/main" id="{5127DC84-1DC4-0010-ECBA-16268C4FDDBF}"/>
              </a:ext>
            </a:extLst>
          </p:cNvPr>
          <p:cNvSpPr/>
          <p:nvPr/>
        </p:nvSpPr>
        <p:spPr>
          <a:xfrm>
            <a:off x="7993912" y="2226217"/>
            <a:ext cx="440251" cy="23162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7" name="矩形 73">
            <a:extLst>
              <a:ext uri="{FF2B5EF4-FFF2-40B4-BE49-F238E27FC236}">
                <a16:creationId xmlns:a16="http://schemas.microsoft.com/office/drawing/2014/main" id="{3961E834-5A98-A8B4-AB06-AD82C196D823}"/>
              </a:ext>
            </a:extLst>
          </p:cNvPr>
          <p:cNvSpPr/>
          <p:nvPr/>
        </p:nvSpPr>
        <p:spPr>
          <a:xfrm>
            <a:off x="4331758" y="2272468"/>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8" name="矩形 74">
            <a:extLst>
              <a:ext uri="{FF2B5EF4-FFF2-40B4-BE49-F238E27FC236}">
                <a16:creationId xmlns:a16="http://schemas.microsoft.com/office/drawing/2014/main" id="{BF27C974-465D-2A64-86A1-9220F283CD65}"/>
              </a:ext>
            </a:extLst>
          </p:cNvPr>
          <p:cNvSpPr/>
          <p:nvPr/>
        </p:nvSpPr>
        <p:spPr>
          <a:xfrm>
            <a:off x="5501393" y="2258044"/>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9" name="矩形 75">
            <a:extLst>
              <a:ext uri="{FF2B5EF4-FFF2-40B4-BE49-F238E27FC236}">
                <a16:creationId xmlns:a16="http://schemas.microsoft.com/office/drawing/2014/main" id="{51C2EBAC-10CF-CAEB-F323-61D9A908D630}"/>
              </a:ext>
            </a:extLst>
          </p:cNvPr>
          <p:cNvSpPr/>
          <p:nvPr/>
        </p:nvSpPr>
        <p:spPr>
          <a:xfrm>
            <a:off x="6746886" y="2272468"/>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10" name="矩形 76">
            <a:extLst>
              <a:ext uri="{FF2B5EF4-FFF2-40B4-BE49-F238E27FC236}">
                <a16:creationId xmlns:a16="http://schemas.microsoft.com/office/drawing/2014/main" id="{96561723-22F9-6B95-4153-6373955F2815}"/>
              </a:ext>
            </a:extLst>
          </p:cNvPr>
          <p:cNvSpPr/>
          <p:nvPr/>
        </p:nvSpPr>
        <p:spPr>
          <a:xfrm>
            <a:off x="3287844" y="2296857"/>
            <a:ext cx="440251" cy="23162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cxnSp>
        <p:nvCxnSpPr>
          <p:cNvPr id="11" name="直線單箭頭接點 92">
            <a:extLst>
              <a:ext uri="{FF2B5EF4-FFF2-40B4-BE49-F238E27FC236}">
                <a16:creationId xmlns:a16="http://schemas.microsoft.com/office/drawing/2014/main" id="{EAC716A0-2B30-3DBE-B716-ED19BC2EBC52}"/>
              </a:ext>
            </a:extLst>
          </p:cNvPr>
          <p:cNvCxnSpPr/>
          <p:nvPr/>
        </p:nvCxnSpPr>
        <p:spPr>
          <a:xfrm>
            <a:off x="7088187" y="3197545"/>
            <a:ext cx="89876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93">
            <a:extLst>
              <a:ext uri="{FF2B5EF4-FFF2-40B4-BE49-F238E27FC236}">
                <a16:creationId xmlns:a16="http://schemas.microsoft.com/office/drawing/2014/main" id="{79E989BD-7257-A11F-A400-C7B0E25C7B7E}"/>
              </a:ext>
            </a:extLst>
          </p:cNvPr>
          <p:cNvCxnSpPr/>
          <p:nvPr/>
        </p:nvCxnSpPr>
        <p:spPr>
          <a:xfrm>
            <a:off x="7184642" y="4296859"/>
            <a:ext cx="7991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94">
            <a:extLst>
              <a:ext uri="{FF2B5EF4-FFF2-40B4-BE49-F238E27FC236}">
                <a16:creationId xmlns:a16="http://schemas.microsoft.com/office/drawing/2014/main" id="{22AF56F3-84B4-AEB9-6C33-320BB5F431DB}"/>
              </a:ext>
            </a:extLst>
          </p:cNvPr>
          <p:cNvCxnSpPr/>
          <p:nvPr/>
        </p:nvCxnSpPr>
        <p:spPr>
          <a:xfrm>
            <a:off x="7067112" y="2510365"/>
            <a:ext cx="926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95">
            <a:extLst>
              <a:ext uri="{FF2B5EF4-FFF2-40B4-BE49-F238E27FC236}">
                <a16:creationId xmlns:a16="http://schemas.microsoft.com/office/drawing/2014/main" id="{0233EC33-9F00-3372-C33E-DAEA11B38FC5}"/>
              </a:ext>
            </a:extLst>
          </p:cNvPr>
          <p:cNvSpPr/>
          <p:nvPr/>
        </p:nvSpPr>
        <p:spPr>
          <a:xfrm>
            <a:off x="3348186" y="2930116"/>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sp>
        <p:nvSpPr>
          <p:cNvPr id="15" name="矩形 96">
            <a:extLst>
              <a:ext uri="{FF2B5EF4-FFF2-40B4-BE49-F238E27FC236}">
                <a16:creationId xmlns:a16="http://schemas.microsoft.com/office/drawing/2014/main" id="{FC5E5DB9-2370-6E9A-1592-8361FC3573FF}"/>
              </a:ext>
            </a:extLst>
          </p:cNvPr>
          <p:cNvSpPr/>
          <p:nvPr/>
        </p:nvSpPr>
        <p:spPr>
          <a:xfrm>
            <a:off x="3353320" y="2426884"/>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graphicFrame>
        <p:nvGraphicFramePr>
          <p:cNvPr id="16" name="Object 12">
            <a:extLst>
              <a:ext uri="{FF2B5EF4-FFF2-40B4-BE49-F238E27FC236}">
                <a16:creationId xmlns:a16="http://schemas.microsoft.com/office/drawing/2014/main" id="{0929B1CE-8027-9148-5338-22041E33E38E}"/>
              </a:ext>
            </a:extLst>
          </p:cNvPr>
          <p:cNvGraphicFramePr>
            <a:graphicFrameLocks noChangeAspect="1"/>
          </p:cNvGraphicFramePr>
          <p:nvPr/>
        </p:nvGraphicFramePr>
        <p:xfrm>
          <a:off x="3364525" y="2342840"/>
          <a:ext cx="287151" cy="407614"/>
        </p:xfrm>
        <a:graphic>
          <a:graphicData uri="http://schemas.openxmlformats.org/presentationml/2006/ole">
            <mc:AlternateContent xmlns:mc="http://schemas.openxmlformats.org/markup-compatibility/2006">
              <mc:Choice xmlns:v="urn:schemas-microsoft-com:vml" Requires="v">
                <p:oleObj name="方程式" r:id="rId5" imgW="152280" imgH="215640" progId="Equation.3">
                  <p:embed/>
                </p:oleObj>
              </mc:Choice>
              <mc:Fallback>
                <p:oleObj name="方程式" r:id="rId5" imgW="152280" imgH="215640" progId="Equation.3">
                  <p:embed/>
                  <p:pic>
                    <p:nvPicPr>
                      <p:cNvPr id="16" name="Object 12">
                        <a:extLst>
                          <a:ext uri="{FF2B5EF4-FFF2-40B4-BE49-F238E27FC236}">
                            <a16:creationId xmlns:a16="http://schemas.microsoft.com/office/drawing/2014/main" id="{0929B1CE-8027-9148-5338-22041E33E38E}"/>
                          </a:ext>
                        </a:extLst>
                      </p:cNvPr>
                      <p:cNvPicPr>
                        <a:picLocks noChangeAspect="1" noChangeArrowheads="1"/>
                      </p:cNvPicPr>
                      <p:nvPr/>
                    </p:nvPicPr>
                    <p:blipFill>
                      <a:blip r:embed="rId6"/>
                      <a:srcRect/>
                      <a:stretch>
                        <a:fillRect/>
                      </a:stretch>
                    </p:blipFill>
                    <p:spPr bwMode="auto">
                      <a:xfrm>
                        <a:off x="3364525" y="2342840"/>
                        <a:ext cx="287151" cy="4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a:extLst>
              <a:ext uri="{FF2B5EF4-FFF2-40B4-BE49-F238E27FC236}">
                <a16:creationId xmlns:a16="http://schemas.microsoft.com/office/drawing/2014/main" id="{814A8A2D-2428-5DFA-DF4F-CB34437CA8BB}"/>
              </a:ext>
            </a:extLst>
          </p:cNvPr>
          <p:cNvGraphicFramePr>
            <a:graphicFrameLocks noChangeAspect="1"/>
          </p:cNvGraphicFramePr>
          <p:nvPr/>
        </p:nvGraphicFramePr>
        <p:xfrm>
          <a:off x="3369198" y="2857013"/>
          <a:ext cx="310963" cy="407614"/>
        </p:xfrm>
        <a:graphic>
          <a:graphicData uri="http://schemas.openxmlformats.org/presentationml/2006/ole">
            <mc:AlternateContent xmlns:mc="http://schemas.openxmlformats.org/markup-compatibility/2006">
              <mc:Choice xmlns:v="urn:schemas-microsoft-com:vml" Requires="v">
                <p:oleObj name="方程式" r:id="rId7" imgW="164880" imgH="215640" progId="Equation.3">
                  <p:embed/>
                </p:oleObj>
              </mc:Choice>
              <mc:Fallback>
                <p:oleObj name="方程式" r:id="rId7" imgW="164880" imgH="215640" progId="Equation.3">
                  <p:embed/>
                  <p:pic>
                    <p:nvPicPr>
                      <p:cNvPr id="17" name="Object 12">
                        <a:extLst>
                          <a:ext uri="{FF2B5EF4-FFF2-40B4-BE49-F238E27FC236}">
                            <a16:creationId xmlns:a16="http://schemas.microsoft.com/office/drawing/2014/main" id="{814A8A2D-2428-5DFA-DF4F-CB34437CA8BB}"/>
                          </a:ext>
                        </a:extLst>
                      </p:cNvPr>
                      <p:cNvPicPr>
                        <a:picLocks noChangeAspect="1" noChangeArrowheads="1"/>
                      </p:cNvPicPr>
                      <p:nvPr/>
                    </p:nvPicPr>
                    <p:blipFill>
                      <a:blip r:embed="rId8"/>
                      <a:srcRect/>
                      <a:stretch>
                        <a:fillRect/>
                      </a:stretch>
                    </p:blipFill>
                    <p:spPr bwMode="auto">
                      <a:xfrm>
                        <a:off x="3369198" y="2857013"/>
                        <a:ext cx="310963" cy="4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橢圓 99">
            <a:extLst>
              <a:ext uri="{FF2B5EF4-FFF2-40B4-BE49-F238E27FC236}">
                <a16:creationId xmlns:a16="http://schemas.microsoft.com/office/drawing/2014/main" id="{94D91BA1-2C98-7EED-C758-9479986340A7}"/>
              </a:ext>
            </a:extLst>
          </p:cNvPr>
          <p:cNvSpPr/>
          <p:nvPr/>
        </p:nvSpPr>
        <p:spPr>
          <a:xfrm>
            <a:off x="4417444" y="2282176"/>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19" name="橢圓 100">
            <a:extLst>
              <a:ext uri="{FF2B5EF4-FFF2-40B4-BE49-F238E27FC236}">
                <a16:creationId xmlns:a16="http://schemas.microsoft.com/office/drawing/2014/main" id="{E18BE157-4756-2CC0-A6B9-C69B8F212C0D}"/>
              </a:ext>
            </a:extLst>
          </p:cNvPr>
          <p:cNvSpPr/>
          <p:nvPr/>
        </p:nvSpPr>
        <p:spPr>
          <a:xfrm>
            <a:off x="4419510" y="2969149"/>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20" name="橢圓 101">
            <a:extLst>
              <a:ext uri="{FF2B5EF4-FFF2-40B4-BE49-F238E27FC236}">
                <a16:creationId xmlns:a16="http://schemas.microsoft.com/office/drawing/2014/main" id="{899D2CBF-AF09-8894-8A4D-4F3947757C18}"/>
              </a:ext>
            </a:extLst>
          </p:cNvPr>
          <p:cNvSpPr/>
          <p:nvPr/>
        </p:nvSpPr>
        <p:spPr>
          <a:xfrm>
            <a:off x="4409246" y="4052689"/>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21" name="文字方塊 102">
            <a:extLst>
              <a:ext uri="{FF2B5EF4-FFF2-40B4-BE49-F238E27FC236}">
                <a16:creationId xmlns:a16="http://schemas.microsoft.com/office/drawing/2014/main" id="{72C69092-9800-A134-8119-61966CE5EB29}"/>
              </a:ext>
            </a:extLst>
          </p:cNvPr>
          <p:cNvSpPr txBox="1"/>
          <p:nvPr/>
        </p:nvSpPr>
        <p:spPr>
          <a:xfrm rot="5400000">
            <a:off x="4406822" y="3537498"/>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2" name="矩形 103">
            <a:extLst>
              <a:ext uri="{FF2B5EF4-FFF2-40B4-BE49-F238E27FC236}">
                <a16:creationId xmlns:a16="http://schemas.microsoft.com/office/drawing/2014/main" id="{BEC3853B-4C9C-30FC-6D9D-18AED5001216}"/>
              </a:ext>
            </a:extLst>
          </p:cNvPr>
          <p:cNvSpPr/>
          <p:nvPr/>
        </p:nvSpPr>
        <p:spPr>
          <a:xfrm>
            <a:off x="3356591" y="4163431"/>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graphicFrame>
        <p:nvGraphicFramePr>
          <p:cNvPr id="23" name="Object 12">
            <a:extLst>
              <a:ext uri="{FF2B5EF4-FFF2-40B4-BE49-F238E27FC236}">
                <a16:creationId xmlns:a16="http://schemas.microsoft.com/office/drawing/2014/main" id="{E9CDF470-C0A9-4C8F-F1F9-2034E7178C0D}"/>
              </a:ext>
            </a:extLst>
          </p:cNvPr>
          <p:cNvGraphicFramePr>
            <a:graphicFrameLocks noChangeAspect="1"/>
          </p:cNvGraphicFramePr>
          <p:nvPr/>
        </p:nvGraphicFramePr>
        <p:xfrm>
          <a:off x="3353841" y="4078501"/>
          <a:ext cx="359989" cy="431426"/>
        </p:xfrm>
        <a:graphic>
          <a:graphicData uri="http://schemas.openxmlformats.org/presentationml/2006/ole">
            <mc:AlternateContent xmlns:mc="http://schemas.openxmlformats.org/markup-compatibility/2006">
              <mc:Choice xmlns:v="urn:schemas-microsoft-com:vml" Requires="v">
                <p:oleObj name="方程式" r:id="rId9" imgW="190440" imgH="228600" progId="Equation.3">
                  <p:embed/>
                </p:oleObj>
              </mc:Choice>
              <mc:Fallback>
                <p:oleObj name="方程式" r:id="rId9" imgW="190440" imgH="228600" progId="Equation.3">
                  <p:embed/>
                  <p:pic>
                    <p:nvPicPr>
                      <p:cNvPr id="23" name="Object 12">
                        <a:extLst>
                          <a:ext uri="{FF2B5EF4-FFF2-40B4-BE49-F238E27FC236}">
                            <a16:creationId xmlns:a16="http://schemas.microsoft.com/office/drawing/2014/main" id="{E9CDF470-C0A9-4C8F-F1F9-2034E7178C0D}"/>
                          </a:ext>
                        </a:extLst>
                      </p:cNvPr>
                      <p:cNvPicPr>
                        <a:picLocks noChangeAspect="1" noChangeArrowheads="1"/>
                      </p:cNvPicPr>
                      <p:nvPr/>
                    </p:nvPicPr>
                    <p:blipFill>
                      <a:blip r:embed="rId10"/>
                      <a:srcRect/>
                      <a:stretch>
                        <a:fillRect/>
                      </a:stretch>
                    </p:blipFill>
                    <p:spPr bwMode="auto">
                      <a:xfrm>
                        <a:off x="3353841" y="4078501"/>
                        <a:ext cx="359989" cy="43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105">
            <a:extLst>
              <a:ext uri="{FF2B5EF4-FFF2-40B4-BE49-F238E27FC236}">
                <a16:creationId xmlns:a16="http://schemas.microsoft.com/office/drawing/2014/main" id="{E1DC1BD5-56C2-0512-A8F6-A4786AFB64A7}"/>
              </a:ext>
            </a:extLst>
          </p:cNvPr>
          <p:cNvSpPr txBox="1"/>
          <p:nvPr/>
        </p:nvSpPr>
        <p:spPr>
          <a:xfrm rot="5400000">
            <a:off x="3247119" y="3527047"/>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5" name="橢圓 106">
            <a:extLst>
              <a:ext uri="{FF2B5EF4-FFF2-40B4-BE49-F238E27FC236}">
                <a16:creationId xmlns:a16="http://schemas.microsoft.com/office/drawing/2014/main" id="{F04EF5FD-EB3F-D10E-75D4-87082EB9CFC4}"/>
              </a:ext>
            </a:extLst>
          </p:cNvPr>
          <p:cNvSpPr/>
          <p:nvPr/>
        </p:nvSpPr>
        <p:spPr>
          <a:xfrm>
            <a:off x="5578234" y="2282176"/>
            <a:ext cx="506610" cy="5066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26" name="橢圓 107">
            <a:extLst>
              <a:ext uri="{FF2B5EF4-FFF2-40B4-BE49-F238E27FC236}">
                <a16:creationId xmlns:a16="http://schemas.microsoft.com/office/drawing/2014/main" id="{C0FA17DD-B277-B39A-A98D-D5807BCCCC30}"/>
              </a:ext>
            </a:extLst>
          </p:cNvPr>
          <p:cNvSpPr/>
          <p:nvPr/>
        </p:nvSpPr>
        <p:spPr>
          <a:xfrm>
            <a:off x="5580300" y="2969149"/>
            <a:ext cx="506610" cy="5066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27" name="橢圓 108">
            <a:extLst>
              <a:ext uri="{FF2B5EF4-FFF2-40B4-BE49-F238E27FC236}">
                <a16:creationId xmlns:a16="http://schemas.microsoft.com/office/drawing/2014/main" id="{17DE675F-7F40-8BF6-EEED-7721623A954B}"/>
              </a:ext>
            </a:extLst>
          </p:cNvPr>
          <p:cNvSpPr/>
          <p:nvPr/>
        </p:nvSpPr>
        <p:spPr>
          <a:xfrm>
            <a:off x="5570036" y="4052689"/>
            <a:ext cx="506610" cy="5066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28" name="文字方塊 109">
            <a:extLst>
              <a:ext uri="{FF2B5EF4-FFF2-40B4-BE49-F238E27FC236}">
                <a16:creationId xmlns:a16="http://schemas.microsoft.com/office/drawing/2014/main" id="{F5B1C9E3-C9E6-18D3-29E9-40CAA00C7939}"/>
              </a:ext>
            </a:extLst>
          </p:cNvPr>
          <p:cNvSpPr txBox="1"/>
          <p:nvPr/>
        </p:nvSpPr>
        <p:spPr>
          <a:xfrm rot="5400000">
            <a:off x="5567612" y="3537498"/>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9" name="橢圓 110">
            <a:extLst>
              <a:ext uri="{FF2B5EF4-FFF2-40B4-BE49-F238E27FC236}">
                <a16:creationId xmlns:a16="http://schemas.microsoft.com/office/drawing/2014/main" id="{27F829AB-E84B-07AB-3213-1BB4EBECDD71}"/>
              </a:ext>
            </a:extLst>
          </p:cNvPr>
          <p:cNvSpPr/>
          <p:nvPr/>
        </p:nvSpPr>
        <p:spPr>
          <a:xfrm>
            <a:off x="6813807" y="2265316"/>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30" name="橢圓 111">
            <a:extLst>
              <a:ext uri="{FF2B5EF4-FFF2-40B4-BE49-F238E27FC236}">
                <a16:creationId xmlns:a16="http://schemas.microsoft.com/office/drawing/2014/main" id="{3D733100-FF23-E234-6E8A-8B0DFE3DDA66}"/>
              </a:ext>
            </a:extLst>
          </p:cNvPr>
          <p:cNvSpPr/>
          <p:nvPr/>
        </p:nvSpPr>
        <p:spPr>
          <a:xfrm>
            <a:off x="6815874" y="2935824"/>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31" name="橢圓 112">
            <a:extLst>
              <a:ext uri="{FF2B5EF4-FFF2-40B4-BE49-F238E27FC236}">
                <a16:creationId xmlns:a16="http://schemas.microsoft.com/office/drawing/2014/main" id="{1404192B-29F3-4DA9-6480-7A31F910C6C7}"/>
              </a:ext>
            </a:extLst>
          </p:cNvPr>
          <p:cNvSpPr/>
          <p:nvPr/>
        </p:nvSpPr>
        <p:spPr>
          <a:xfrm>
            <a:off x="6822075" y="4035829"/>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32" name="文字方塊 113">
            <a:extLst>
              <a:ext uri="{FF2B5EF4-FFF2-40B4-BE49-F238E27FC236}">
                <a16:creationId xmlns:a16="http://schemas.microsoft.com/office/drawing/2014/main" id="{74ED31BB-60E7-6546-F7E9-600FE209CBAA}"/>
              </a:ext>
            </a:extLst>
          </p:cNvPr>
          <p:cNvSpPr txBox="1"/>
          <p:nvPr/>
        </p:nvSpPr>
        <p:spPr>
          <a:xfrm rot="5400000">
            <a:off x="6819652" y="3517847"/>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33" name="文字方塊 114">
            <a:extLst>
              <a:ext uri="{FF2B5EF4-FFF2-40B4-BE49-F238E27FC236}">
                <a16:creationId xmlns:a16="http://schemas.microsoft.com/office/drawing/2014/main" id="{402DC1A2-81A0-D767-5FD7-0F09EB563290}"/>
              </a:ext>
            </a:extLst>
          </p:cNvPr>
          <p:cNvSpPr txBox="1"/>
          <p:nvPr/>
        </p:nvSpPr>
        <p:spPr>
          <a:xfrm>
            <a:off x="6082980" y="2230484"/>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34" name="文字方塊 115">
            <a:extLst>
              <a:ext uri="{FF2B5EF4-FFF2-40B4-BE49-F238E27FC236}">
                <a16:creationId xmlns:a16="http://schemas.microsoft.com/office/drawing/2014/main" id="{39A301A8-813F-1B03-5AFB-20E08D18E05E}"/>
              </a:ext>
            </a:extLst>
          </p:cNvPr>
          <p:cNvSpPr txBox="1"/>
          <p:nvPr/>
        </p:nvSpPr>
        <p:spPr>
          <a:xfrm>
            <a:off x="6098529" y="2923572"/>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35" name="文字方塊 116">
            <a:extLst>
              <a:ext uri="{FF2B5EF4-FFF2-40B4-BE49-F238E27FC236}">
                <a16:creationId xmlns:a16="http://schemas.microsoft.com/office/drawing/2014/main" id="{EF8CBC27-77B6-319E-0917-4137D3A5FE76}"/>
              </a:ext>
            </a:extLst>
          </p:cNvPr>
          <p:cNvSpPr txBox="1"/>
          <p:nvPr/>
        </p:nvSpPr>
        <p:spPr>
          <a:xfrm>
            <a:off x="6109276" y="4032065"/>
            <a:ext cx="678756" cy="472565"/>
          </a:xfrm>
          <a:prstGeom prst="rect">
            <a:avLst/>
          </a:prstGeom>
          <a:noFill/>
        </p:spPr>
        <p:txBody>
          <a:bodyPr wrap="square" rtlCol="0">
            <a:spAutoFit/>
          </a:bodyPr>
          <a:lstStyle/>
          <a:p>
            <a:pPr algn="ctr"/>
            <a:r>
              <a:rPr lang="en-US" altLang="zh-TW" sz="2471" dirty="0"/>
              <a:t>……</a:t>
            </a:r>
            <a:endParaRPr lang="zh-TW" altLang="en-US" sz="2471" dirty="0"/>
          </a:p>
        </p:txBody>
      </p:sp>
      <p:cxnSp>
        <p:nvCxnSpPr>
          <p:cNvPr id="36" name="直線單箭頭接點 117">
            <a:extLst>
              <a:ext uri="{FF2B5EF4-FFF2-40B4-BE49-F238E27FC236}">
                <a16:creationId xmlns:a16="http://schemas.microsoft.com/office/drawing/2014/main" id="{AEEA11F3-E34A-6162-F024-483CA3B6D289}"/>
              </a:ext>
            </a:extLst>
          </p:cNvPr>
          <p:cNvCxnSpPr>
            <a:stCxn id="18" idx="6"/>
            <a:endCxn id="25" idx="2"/>
          </p:cNvCxnSpPr>
          <p:nvPr/>
        </p:nvCxnSpPr>
        <p:spPr>
          <a:xfrm>
            <a:off x="4924054" y="2535481"/>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18">
            <a:extLst>
              <a:ext uri="{FF2B5EF4-FFF2-40B4-BE49-F238E27FC236}">
                <a16:creationId xmlns:a16="http://schemas.microsoft.com/office/drawing/2014/main" id="{20B9701A-8E0F-1238-3FB2-D2D237729425}"/>
              </a:ext>
            </a:extLst>
          </p:cNvPr>
          <p:cNvCxnSpPr/>
          <p:nvPr/>
        </p:nvCxnSpPr>
        <p:spPr>
          <a:xfrm>
            <a:off x="4924054" y="3234085"/>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19">
            <a:extLst>
              <a:ext uri="{FF2B5EF4-FFF2-40B4-BE49-F238E27FC236}">
                <a16:creationId xmlns:a16="http://schemas.microsoft.com/office/drawing/2014/main" id="{B6300655-DA62-A45A-9860-763E867D6907}"/>
              </a:ext>
            </a:extLst>
          </p:cNvPr>
          <p:cNvCxnSpPr/>
          <p:nvPr/>
        </p:nvCxnSpPr>
        <p:spPr>
          <a:xfrm>
            <a:off x="4915856" y="4312293"/>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20">
            <a:extLst>
              <a:ext uri="{FF2B5EF4-FFF2-40B4-BE49-F238E27FC236}">
                <a16:creationId xmlns:a16="http://schemas.microsoft.com/office/drawing/2014/main" id="{87653CBB-4D95-3714-E644-0CB2BB36F97F}"/>
              </a:ext>
            </a:extLst>
          </p:cNvPr>
          <p:cNvCxnSpPr>
            <a:stCxn id="19" idx="6"/>
            <a:endCxn id="25" idx="2"/>
          </p:cNvCxnSpPr>
          <p:nvPr/>
        </p:nvCxnSpPr>
        <p:spPr>
          <a:xfrm flipV="1">
            <a:off x="4926120" y="2535480"/>
            <a:ext cx="652114" cy="68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121">
            <a:extLst>
              <a:ext uri="{FF2B5EF4-FFF2-40B4-BE49-F238E27FC236}">
                <a16:creationId xmlns:a16="http://schemas.microsoft.com/office/drawing/2014/main" id="{A5E60DA2-6FF9-D9AD-F6C4-D0816C67643B}"/>
              </a:ext>
            </a:extLst>
          </p:cNvPr>
          <p:cNvCxnSpPr>
            <a:stCxn id="18" idx="6"/>
            <a:endCxn id="26" idx="2"/>
          </p:cNvCxnSpPr>
          <p:nvPr/>
        </p:nvCxnSpPr>
        <p:spPr>
          <a:xfrm>
            <a:off x="4924054" y="2535480"/>
            <a:ext cx="656246" cy="68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122">
            <a:extLst>
              <a:ext uri="{FF2B5EF4-FFF2-40B4-BE49-F238E27FC236}">
                <a16:creationId xmlns:a16="http://schemas.microsoft.com/office/drawing/2014/main" id="{37AFD295-7087-7623-2251-2F84A577AF10}"/>
              </a:ext>
            </a:extLst>
          </p:cNvPr>
          <p:cNvCxnSpPr>
            <a:stCxn id="18" idx="6"/>
            <a:endCxn id="27" idx="2"/>
          </p:cNvCxnSpPr>
          <p:nvPr/>
        </p:nvCxnSpPr>
        <p:spPr>
          <a:xfrm>
            <a:off x="4924054" y="2535480"/>
            <a:ext cx="645982" cy="1770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123">
            <a:extLst>
              <a:ext uri="{FF2B5EF4-FFF2-40B4-BE49-F238E27FC236}">
                <a16:creationId xmlns:a16="http://schemas.microsoft.com/office/drawing/2014/main" id="{343B4B7A-13A3-B206-9855-D21B3BB08B47}"/>
              </a:ext>
            </a:extLst>
          </p:cNvPr>
          <p:cNvCxnSpPr>
            <a:stCxn id="19" idx="6"/>
            <a:endCxn id="27" idx="2"/>
          </p:cNvCxnSpPr>
          <p:nvPr/>
        </p:nvCxnSpPr>
        <p:spPr>
          <a:xfrm>
            <a:off x="4926120" y="3222454"/>
            <a:ext cx="643916" cy="1083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124">
            <a:extLst>
              <a:ext uri="{FF2B5EF4-FFF2-40B4-BE49-F238E27FC236}">
                <a16:creationId xmlns:a16="http://schemas.microsoft.com/office/drawing/2014/main" id="{4E79B3F3-5D26-E4C4-0B85-A61FA5C3E3B8}"/>
              </a:ext>
            </a:extLst>
          </p:cNvPr>
          <p:cNvCxnSpPr>
            <a:stCxn id="20" idx="6"/>
            <a:endCxn id="25" idx="2"/>
          </p:cNvCxnSpPr>
          <p:nvPr/>
        </p:nvCxnSpPr>
        <p:spPr>
          <a:xfrm flipV="1">
            <a:off x="4915856" y="2535480"/>
            <a:ext cx="662378" cy="1770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125">
            <a:extLst>
              <a:ext uri="{FF2B5EF4-FFF2-40B4-BE49-F238E27FC236}">
                <a16:creationId xmlns:a16="http://schemas.microsoft.com/office/drawing/2014/main" id="{64A4A96B-69DA-3C13-BF1C-2D5E86560850}"/>
              </a:ext>
            </a:extLst>
          </p:cNvPr>
          <p:cNvCxnSpPr>
            <a:stCxn id="20" idx="6"/>
            <a:endCxn id="26" idx="2"/>
          </p:cNvCxnSpPr>
          <p:nvPr/>
        </p:nvCxnSpPr>
        <p:spPr>
          <a:xfrm flipV="1">
            <a:off x="4915856" y="3222454"/>
            <a:ext cx="664444" cy="1083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126">
            <a:extLst>
              <a:ext uri="{FF2B5EF4-FFF2-40B4-BE49-F238E27FC236}">
                <a16:creationId xmlns:a16="http://schemas.microsoft.com/office/drawing/2014/main" id="{979B958D-1A99-EB9F-CCC0-A720E9612F40}"/>
              </a:ext>
            </a:extLst>
          </p:cNvPr>
          <p:cNvCxnSpPr>
            <a:endCxn id="18" idx="2"/>
          </p:cNvCxnSpPr>
          <p:nvPr/>
        </p:nvCxnSpPr>
        <p:spPr>
          <a:xfrm flipV="1">
            <a:off x="3659149" y="2535481"/>
            <a:ext cx="758294" cy="264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127">
            <a:extLst>
              <a:ext uri="{FF2B5EF4-FFF2-40B4-BE49-F238E27FC236}">
                <a16:creationId xmlns:a16="http://schemas.microsoft.com/office/drawing/2014/main" id="{2B1B5B00-F368-A32D-94A3-7411B40904B6}"/>
              </a:ext>
            </a:extLst>
          </p:cNvPr>
          <p:cNvCxnSpPr>
            <a:stCxn id="15" idx="3"/>
            <a:endCxn id="19" idx="2"/>
          </p:cNvCxnSpPr>
          <p:nvPr/>
        </p:nvCxnSpPr>
        <p:spPr>
          <a:xfrm>
            <a:off x="3655879" y="2578163"/>
            <a:ext cx="763631" cy="6442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128">
            <a:extLst>
              <a:ext uri="{FF2B5EF4-FFF2-40B4-BE49-F238E27FC236}">
                <a16:creationId xmlns:a16="http://schemas.microsoft.com/office/drawing/2014/main" id="{4B3E6B3E-8080-9E62-C120-4E59C41F4AF1}"/>
              </a:ext>
            </a:extLst>
          </p:cNvPr>
          <p:cNvCxnSpPr>
            <a:stCxn id="15" idx="3"/>
            <a:endCxn id="20" idx="2"/>
          </p:cNvCxnSpPr>
          <p:nvPr/>
        </p:nvCxnSpPr>
        <p:spPr>
          <a:xfrm>
            <a:off x="3655879" y="2578163"/>
            <a:ext cx="753367" cy="17278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129">
            <a:extLst>
              <a:ext uri="{FF2B5EF4-FFF2-40B4-BE49-F238E27FC236}">
                <a16:creationId xmlns:a16="http://schemas.microsoft.com/office/drawing/2014/main" id="{A07B3CBC-2466-2742-0BD2-2EA6C080D73F}"/>
              </a:ext>
            </a:extLst>
          </p:cNvPr>
          <p:cNvCxnSpPr>
            <a:stCxn id="17" idx="3"/>
            <a:endCxn id="18" idx="2"/>
          </p:cNvCxnSpPr>
          <p:nvPr/>
        </p:nvCxnSpPr>
        <p:spPr>
          <a:xfrm flipV="1">
            <a:off x="3680161" y="2535481"/>
            <a:ext cx="737283" cy="5253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130">
            <a:extLst>
              <a:ext uri="{FF2B5EF4-FFF2-40B4-BE49-F238E27FC236}">
                <a16:creationId xmlns:a16="http://schemas.microsoft.com/office/drawing/2014/main" id="{C122DBCC-0606-F63C-17BA-0FF5BBC4CC5A}"/>
              </a:ext>
            </a:extLst>
          </p:cNvPr>
          <p:cNvCxnSpPr>
            <a:stCxn id="14" idx="3"/>
            <a:endCxn id="19" idx="2"/>
          </p:cNvCxnSpPr>
          <p:nvPr/>
        </p:nvCxnSpPr>
        <p:spPr>
          <a:xfrm>
            <a:off x="3650745" y="3081396"/>
            <a:ext cx="768765" cy="1410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131">
            <a:extLst>
              <a:ext uri="{FF2B5EF4-FFF2-40B4-BE49-F238E27FC236}">
                <a16:creationId xmlns:a16="http://schemas.microsoft.com/office/drawing/2014/main" id="{8EBA40A8-5411-DD77-6125-526F721ABDF4}"/>
              </a:ext>
            </a:extLst>
          </p:cNvPr>
          <p:cNvCxnSpPr>
            <a:stCxn id="14" idx="3"/>
            <a:endCxn id="20" idx="2"/>
          </p:cNvCxnSpPr>
          <p:nvPr/>
        </p:nvCxnSpPr>
        <p:spPr>
          <a:xfrm>
            <a:off x="3650745" y="3081396"/>
            <a:ext cx="758501" cy="1224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132">
            <a:extLst>
              <a:ext uri="{FF2B5EF4-FFF2-40B4-BE49-F238E27FC236}">
                <a16:creationId xmlns:a16="http://schemas.microsoft.com/office/drawing/2014/main" id="{47741772-409F-7334-206E-9C8A69E57252}"/>
              </a:ext>
            </a:extLst>
          </p:cNvPr>
          <p:cNvCxnSpPr>
            <a:stCxn id="23" idx="3"/>
            <a:endCxn id="18" idx="2"/>
          </p:cNvCxnSpPr>
          <p:nvPr/>
        </p:nvCxnSpPr>
        <p:spPr>
          <a:xfrm flipV="1">
            <a:off x="3713831" y="2535481"/>
            <a:ext cx="703613" cy="17587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133">
            <a:extLst>
              <a:ext uri="{FF2B5EF4-FFF2-40B4-BE49-F238E27FC236}">
                <a16:creationId xmlns:a16="http://schemas.microsoft.com/office/drawing/2014/main" id="{53E95725-E707-7F0D-A80C-81EB0E633845}"/>
              </a:ext>
            </a:extLst>
          </p:cNvPr>
          <p:cNvCxnSpPr>
            <a:stCxn id="23" idx="3"/>
            <a:endCxn id="19" idx="2"/>
          </p:cNvCxnSpPr>
          <p:nvPr/>
        </p:nvCxnSpPr>
        <p:spPr>
          <a:xfrm flipV="1">
            <a:off x="3690564" y="3222454"/>
            <a:ext cx="728946" cy="10717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134">
            <a:extLst>
              <a:ext uri="{FF2B5EF4-FFF2-40B4-BE49-F238E27FC236}">
                <a16:creationId xmlns:a16="http://schemas.microsoft.com/office/drawing/2014/main" id="{24E75A67-A2B7-F341-A6A0-81B6F66AE19A}"/>
              </a:ext>
            </a:extLst>
          </p:cNvPr>
          <p:cNvCxnSpPr>
            <a:stCxn id="23" idx="3"/>
            <a:endCxn id="20" idx="2"/>
          </p:cNvCxnSpPr>
          <p:nvPr/>
        </p:nvCxnSpPr>
        <p:spPr>
          <a:xfrm>
            <a:off x="3690564" y="4294165"/>
            <a:ext cx="718682" cy="118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135">
            <a:extLst>
              <a:ext uri="{FF2B5EF4-FFF2-40B4-BE49-F238E27FC236}">
                <a16:creationId xmlns:a16="http://schemas.microsoft.com/office/drawing/2014/main" id="{6FCB7650-FA9D-9AF9-C5D5-CC451D91AC87}"/>
              </a:ext>
            </a:extLst>
          </p:cNvPr>
          <p:cNvSpPr txBox="1"/>
          <p:nvPr/>
        </p:nvSpPr>
        <p:spPr>
          <a:xfrm rot="5400000">
            <a:off x="7942903" y="3545175"/>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55" name="文字方塊 136">
            <a:extLst>
              <a:ext uri="{FF2B5EF4-FFF2-40B4-BE49-F238E27FC236}">
                <a16:creationId xmlns:a16="http://schemas.microsoft.com/office/drawing/2014/main" id="{C9F3144A-4D77-9F04-B84C-E095CBE00E5F}"/>
              </a:ext>
            </a:extLst>
          </p:cNvPr>
          <p:cNvSpPr txBox="1"/>
          <p:nvPr/>
        </p:nvSpPr>
        <p:spPr>
          <a:xfrm>
            <a:off x="8003867" y="2210489"/>
            <a:ext cx="556826" cy="472565"/>
          </a:xfrm>
          <a:prstGeom prst="rect">
            <a:avLst/>
          </a:prstGeom>
          <a:noFill/>
        </p:spPr>
        <p:txBody>
          <a:bodyPr wrap="square" rtlCol="0">
            <a:spAutoFit/>
          </a:bodyPr>
          <a:lstStyle/>
          <a:p>
            <a:r>
              <a:rPr lang="en-US" altLang="zh-TW" sz="2471" dirty="0"/>
              <a:t>y</a:t>
            </a:r>
            <a:r>
              <a:rPr lang="en-US" altLang="zh-TW" sz="2471" baseline="-25000" dirty="0"/>
              <a:t>1</a:t>
            </a:r>
            <a:endParaRPr lang="zh-TW" altLang="en-US" sz="2471" baseline="-25000" dirty="0"/>
          </a:p>
        </p:txBody>
      </p:sp>
      <p:sp>
        <p:nvSpPr>
          <p:cNvPr id="56" name="文字方塊 137">
            <a:extLst>
              <a:ext uri="{FF2B5EF4-FFF2-40B4-BE49-F238E27FC236}">
                <a16:creationId xmlns:a16="http://schemas.microsoft.com/office/drawing/2014/main" id="{0065C8A0-589E-4482-C967-398B260A3B6C}"/>
              </a:ext>
            </a:extLst>
          </p:cNvPr>
          <p:cNvSpPr txBox="1"/>
          <p:nvPr/>
        </p:nvSpPr>
        <p:spPr>
          <a:xfrm>
            <a:off x="7993911" y="2914801"/>
            <a:ext cx="556826" cy="472565"/>
          </a:xfrm>
          <a:prstGeom prst="rect">
            <a:avLst/>
          </a:prstGeom>
          <a:noFill/>
        </p:spPr>
        <p:txBody>
          <a:bodyPr wrap="square" rtlCol="0">
            <a:spAutoFit/>
          </a:bodyPr>
          <a:lstStyle/>
          <a:p>
            <a:r>
              <a:rPr lang="en-US" altLang="zh-TW" sz="2471" dirty="0"/>
              <a:t>y</a:t>
            </a:r>
            <a:r>
              <a:rPr lang="en-US" altLang="zh-TW" sz="2471" baseline="-25000" dirty="0"/>
              <a:t>2</a:t>
            </a:r>
            <a:endParaRPr lang="zh-TW" altLang="en-US" sz="2471" baseline="-25000" dirty="0"/>
          </a:p>
        </p:txBody>
      </p:sp>
      <p:sp>
        <p:nvSpPr>
          <p:cNvPr id="57" name="文字方塊 138">
            <a:extLst>
              <a:ext uri="{FF2B5EF4-FFF2-40B4-BE49-F238E27FC236}">
                <a16:creationId xmlns:a16="http://schemas.microsoft.com/office/drawing/2014/main" id="{F03B817D-C3DB-899B-66B0-733FC4837006}"/>
              </a:ext>
            </a:extLst>
          </p:cNvPr>
          <p:cNvSpPr txBox="1"/>
          <p:nvPr/>
        </p:nvSpPr>
        <p:spPr>
          <a:xfrm>
            <a:off x="7993911" y="4032065"/>
            <a:ext cx="556826" cy="472565"/>
          </a:xfrm>
          <a:prstGeom prst="rect">
            <a:avLst/>
          </a:prstGeom>
          <a:noFill/>
        </p:spPr>
        <p:txBody>
          <a:bodyPr wrap="square" rtlCol="0">
            <a:spAutoFit/>
          </a:bodyPr>
          <a:lstStyle/>
          <a:p>
            <a:r>
              <a:rPr lang="en-US" altLang="zh-TW" sz="2471" dirty="0" err="1"/>
              <a:t>y</a:t>
            </a:r>
            <a:r>
              <a:rPr lang="en-US" altLang="zh-TW" sz="2471" baseline="-25000" dirty="0" err="1"/>
              <a:t>M</a:t>
            </a:r>
            <a:endParaRPr lang="zh-TW" altLang="en-US" sz="2471" baseline="-25000" dirty="0"/>
          </a:p>
        </p:txBody>
      </p:sp>
      <p:sp>
        <p:nvSpPr>
          <p:cNvPr id="58" name="矩形 69">
            <a:extLst>
              <a:ext uri="{FF2B5EF4-FFF2-40B4-BE49-F238E27FC236}">
                <a16:creationId xmlns:a16="http://schemas.microsoft.com/office/drawing/2014/main" id="{D2A3F8D5-34C5-D4C2-A671-535E55A3BA72}"/>
              </a:ext>
            </a:extLst>
          </p:cNvPr>
          <p:cNvSpPr/>
          <p:nvPr/>
        </p:nvSpPr>
        <p:spPr>
          <a:xfrm>
            <a:off x="3704245" y="2783588"/>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1</a:t>
            </a:r>
            <a:endParaRPr lang="zh-TW" altLang="en-US" sz="2118" baseline="30000" dirty="0"/>
          </a:p>
        </p:txBody>
      </p:sp>
      <p:sp>
        <p:nvSpPr>
          <p:cNvPr id="59" name="矩形 78">
            <a:extLst>
              <a:ext uri="{FF2B5EF4-FFF2-40B4-BE49-F238E27FC236}">
                <a16:creationId xmlns:a16="http://schemas.microsoft.com/office/drawing/2014/main" id="{C593C163-A942-99ED-CFE3-216F04868A52}"/>
              </a:ext>
            </a:extLst>
          </p:cNvPr>
          <p:cNvSpPr/>
          <p:nvPr/>
        </p:nvSpPr>
        <p:spPr>
          <a:xfrm>
            <a:off x="4929130" y="2790827"/>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2</a:t>
            </a:r>
            <a:endParaRPr lang="zh-TW" altLang="en-US" sz="2118" baseline="30000" dirty="0"/>
          </a:p>
        </p:txBody>
      </p:sp>
      <p:sp>
        <p:nvSpPr>
          <p:cNvPr id="60" name="矩形 79">
            <a:extLst>
              <a:ext uri="{FF2B5EF4-FFF2-40B4-BE49-F238E27FC236}">
                <a16:creationId xmlns:a16="http://schemas.microsoft.com/office/drawing/2014/main" id="{2235C9F6-3836-C00E-1AD4-F1A62D13E7B2}"/>
              </a:ext>
            </a:extLst>
          </p:cNvPr>
          <p:cNvSpPr/>
          <p:nvPr/>
        </p:nvSpPr>
        <p:spPr>
          <a:xfrm>
            <a:off x="6222664" y="2784740"/>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L</a:t>
            </a:r>
            <a:endParaRPr lang="zh-TW" altLang="en-US" sz="2118" baseline="30000" dirty="0"/>
          </a:p>
        </p:txBody>
      </p:sp>
      <p:sp>
        <p:nvSpPr>
          <p:cNvPr id="61" name="矩形 81">
            <a:extLst>
              <a:ext uri="{FF2B5EF4-FFF2-40B4-BE49-F238E27FC236}">
                <a16:creationId xmlns:a16="http://schemas.microsoft.com/office/drawing/2014/main" id="{B318F867-84DE-16F1-75CA-E63225675606}"/>
              </a:ext>
            </a:extLst>
          </p:cNvPr>
          <p:cNvSpPr/>
          <p:nvPr/>
        </p:nvSpPr>
        <p:spPr>
          <a:xfrm>
            <a:off x="5472200" y="3084999"/>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2</a:t>
            </a:r>
            <a:endParaRPr lang="zh-TW" altLang="en-US" baseline="30000" dirty="0"/>
          </a:p>
        </p:txBody>
      </p:sp>
      <p:sp>
        <p:nvSpPr>
          <p:cNvPr id="62" name="矩形 82">
            <a:extLst>
              <a:ext uri="{FF2B5EF4-FFF2-40B4-BE49-F238E27FC236}">
                <a16:creationId xmlns:a16="http://schemas.microsoft.com/office/drawing/2014/main" id="{E1D95671-05B0-6F8A-ACB9-66BC48668F05}"/>
              </a:ext>
            </a:extLst>
          </p:cNvPr>
          <p:cNvSpPr/>
          <p:nvPr/>
        </p:nvSpPr>
        <p:spPr>
          <a:xfrm>
            <a:off x="6786817" y="3064257"/>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b</a:t>
            </a:r>
            <a:r>
              <a:rPr lang="en-US" altLang="zh-TW" baseline="30000" dirty="0" err="1"/>
              <a:t>L</a:t>
            </a:r>
            <a:endParaRPr lang="zh-TW" altLang="en-US" baseline="30000" dirty="0"/>
          </a:p>
        </p:txBody>
      </p:sp>
      <p:sp>
        <p:nvSpPr>
          <p:cNvPr id="63" name="矩形 87">
            <a:extLst>
              <a:ext uri="{FF2B5EF4-FFF2-40B4-BE49-F238E27FC236}">
                <a16:creationId xmlns:a16="http://schemas.microsoft.com/office/drawing/2014/main" id="{C904213B-3D45-5FD2-FA11-B0C4ECE914CB}"/>
              </a:ext>
            </a:extLst>
          </p:cNvPr>
          <p:cNvSpPr/>
          <p:nvPr/>
        </p:nvSpPr>
        <p:spPr>
          <a:xfrm>
            <a:off x="3626712" y="4014687"/>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x</a:t>
            </a:r>
            <a:endParaRPr lang="zh-TW" altLang="en-US" sz="2118" dirty="0"/>
          </a:p>
        </p:txBody>
      </p:sp>
      <p:sp>
        <p:nvSpPr>
          <p:cNvPr id="64" name="矩形 88">
            <a:extLst>
              <a:ext uri="{FF2B5EF4-FFF2-40B4-BE49-F238E27FC236}">
                <a16:creationId xmlns:a16="http://schemas.microsoft.com/office/drawing/2014/main" id="{A6B48479-A0B3-F96E-A93F-74A3A4BEF0D4}"/>
              </a:ext>
            </a:extLst>
          </p:cNvPr>
          <p:cNvSpPr/>
          <p:nvPr/>
        </p:nvSpPr>
        <p:spPr>
          <a:xfrm>
            <a:off x="4782077" y="4014687"/>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a:t>a</a:t>
            </a:r>
            <a:r>
              <a:rPr lang="en-US" altLang="zh-TW" baseline="30000" dirty="0"/>
              <a:t>1</a:t>
            </a:r>
            <a:endParaRPr lang="zh-TW" altLang="en-US" baseline="30000" dirty="0"/>
          </a:p>
        </p:txBody>
      </p:sp>
      <p:sp>
        <p:nvSpPr>
          <p:cNvPr id="65" name="矩形 89">
            <a:extLst>
              <a:ext uri="{FF2B5EF4-FFF2-40B4-BE49-F238E27FC236}">
                <a16:creationId xmlns:a16="http://schemas.microsoft.com/office/drawing/2014/main" id="{726A57A2-8788-4096-ACCE-F8EEF7B7E6B9}"/>
              </a:ext>
            </a:extLst>
          </p:cNvPr>
          <p:cNvSpPr/>
          <p:nvPr/>
        </p:nvSpPr>
        <p:spPr>
          <a:xfrm>
            <a:off x="5960128" y="4026811"/>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a:t>a</a:t>
            </a:r>
            <a:r>
              <a:rPr lang="en-US" altLang="zh-TW" baseline="30000" dirty="0"/>
              <a:t>2</a:t>
            </a:r>
            <a:endParaRPr lang="zh-TW" altLang="en-US" baseline="30000" dirty="0"/>
          </a:p>
        </p:txBody>
      </p:sp>
      <p:sp>
        <p:nvSpPr>
          <p:cNvPr id="66" name="矩形 91">
            <a:extLst>
              <a:ext uri="{FF2B5EF4-FFF2-40B4-BE49-F238E27FC236}">
                <a16:creationId xmlns:a16="http://schemas.microsoft.com/office/drawing/2014/main" id="{DDF1A56B-113E-F0F8-73F3-EDACB275ED95}"/>
              </a:ext>
            </a:extLst>
          </p:cNvPr>
          <p:cNvSpPr/>
          <p:nvPr/>
        </p:nvSpPr>
        <p:spPr>
          <a:xfrm>
            <a:off x="7362729" y="4022348"/>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y</a:t>
            </a:r>
            <a:endParaRPr lang="zh-TW" altLang="en-US" sz="2118" baseline="30000" dirty="0"/>
          </a:p>
        </p:txBody>
      </p:sp>
      <p:sp>
        <p:nvSpPr>
          <p:cNvPr id="67" name="矩形 84">
            <a:extLst>
              <a:ext uri="{FF2B5EF4-FFF2-40B4-BE49-F238E27FC236}">
                <a16:creationId xmlns:a16="http://schemas.microsoft.com/office/drawing/2014/main" id="{725F56A7-3773-B0D6-C763-FF7BB0993897}"/>
              </a:ext>
            </a:extLst>
          </p:cNvPr>
          <p:cNvSpPr/>
          <p:nvPr/>
        </p:nvSpPr>
        <p:spPr>
          <a:xfrm>
            <a:off x="1677181" y="5257063"/>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y</a:t>
            </a:r>
            <a:endParaRPr lang="zh-TW" altLang="en-US" sz="2118" baseline="30000" dirty="0"/>
          </a:p>
        </p:txBody>
      </p:sp>
      <p:grpSp>
        <p:nvGrpSpPr>
          <p:cNvPr id="68" name="群組 5">
            <a:extLst>
              <a:ext uri="{FF2B5EF4-FFF2-40B4-BE49-F238E27FC236}">
                <a16:creationId xmlns:a16="http://schemas.microsoft.com/office/drawing/2014/main" id="{9E4B7F82-E7E0-92FF-3ED2-A0AA799A95B4}"/>
              </a:ext>
            </a:extLst>
          </p:cNvPr>
          <p:cNvGrpSpPr/>
          <p:nvPr/>
        </p:nvGrpSpPr>
        <p:grpSpPr>
          <a:xfrm>
            <a:off x="2119683" y="5247712"/>
            <a:ext cx="1196994" cy="773891"/>
            <a:chOff x="3047770" y="5664328"/>
            <a:chExt cx="1356593" cy="877076"/>
          </a:xfrm>
        </p:grpSpPr>
        <mc:AlternateContent xmlns:mc="http://schemas.openxmlformats.org/markup-compatibility/2006" xmlns:a14="http://schemas.microsoft.com/office/drawing/2010/main">
          <mc:Choice Requires="a14">
            <p:sp>
              <p:nvSpPr>
                <p:cNvPr id="69" name="文字方塊 4">
                  <a:extLst>
                    <a:ext uri="{FF2B5EF4-FFF2-40B4-BE49-F238E27FC236}">
                      <a16:creationId xmlns:a16="http://schemas.microsoft.com/office/drawing/2014/main" id="{CA3AB0C5-FEF6-86FB-D31F-FD206C8E5A3F}"/>
                    </a:ext>
                  </a:extLst>
                </p:cNvPr>
                <p:cNvSpPr txBox="1"/>
                <p:nvPr/>
              </p:nvSpPr>
              <p:spPr>
                <a:xfrm>
                  <a:off x="3047770" y="5918200"/>
                  <a:ext cx="1356593" cy="369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118" i="1">
                            <a:latin typeface="Cambria Math" panose="02040503050406030204" pitchFamily="18" charset="0"/>
                          </a:rPr>
                          <m:t>=</m:t>
                        </m:r>
                        <m:r>
                          <a:rPr lang="en-US" altLang="zh-TW" sz="2118" i="1">
                            <a:latin typeface="Cambria Math" panose="02040503050406030204" pitchFamily="18" charset="0"/>
                          </a:rPr>
                          <m:t>𝑓</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69" name="文字方塊 4"/>
                <p:cNvSpPr txBox="1">
                  <a:spLocks noRot="1" noChangeAspect="1" noMove="1" noResize="1" noEditPoints="1" noAdjustHandles="1" noChangeArrowheads="1" noChangeShapeType="1" noTextEdit="1"/>
                </p:cNvSpPr>
                <p:nvPr/>
              </p:nvSpPr>
              <p:spPr>
                <a:xfrm>
                  <a:off x="3047770" y="5918200"/>
                  <a:ext cx="1356593" cy="369379"/>
                </a:xfrm>
                <a:prstGeom prst="rect">
                  <a:avLst/>
                </a:prstGeom>
                <a:blipFill>
                  <a:blip r:embed="rId13"/>
                  <a:stretch>
                    <a:fillRect l="-2041" b="-31481"/>
                  </a:stretch>
                </a:blipFill>
              </p:spPr>
              <p:txBody>
                <a:bodyPr/>
                <a:lstStyle/>
                <a:p>
                  <a:r>
                    <a:rPr lang="en-US">
                      <a:noFill/>
                    </a:rPr>
                    <a:t> </a:t>
                  </a:r>
                </a:p>
              </p:txBody>
            </p:sp>
          </mc:Fallback>
        </mc:AlternateContent>
        <p:sp>
          <p:nvSpPr>
            <p:cNvPr id="70" name="矩形 86">
              <a:extLst>
                <a:ext uri="{FF2B5EF4-FFF2-40B4-BE49-F238E27FC236}">
                  <a16:creationId xmlns:a16="http://schemas.microsoft.com/office/drawing/2014/main" id="{272923BE-1530-FECC-04EE-028FA6A91F76}"/>
                </a:ext>
              </a:extLst>
            </p:cNvPr>
            <p:cNvSpPr/>
            <p:nvPr/>
          </p:nvSpPr>
          <p:spPr>
            <a:xfrm>
              <a:off x="3728529"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x</a:t>
              </a:r>
              <a:endParaRPr lang="zh-TW" altLang="en-US" sz="2118" dirty="0"/>
            </a:p>
          </p:txBody>
        </p:sp>
      </p:grpSp>
      <p:sp>
        <p:nvSpPr>
          <p:cNvPr id="71" name="矩形 139">
            <a:extLst>
              <a:ext uri="{FF2B5EF4-FFF2-40B4-BE49-F238E27FC236}">
                <a16:creationId xmlns:a16="http://schemas.microsoft.com/office/drawing/2014/main" id="{0FCD85DA-7670-203F-8781-1400B3765055}"/>
              </a:ext>
            </a:extLst>
          </p:cNvPr>
          <p:cNvSpPr/>
          <p:nvPr/>
        </p:nvSpPr>
        <p:spPr>
          <a:xfrm>
            <a:off x="7996323" y="5251887"/>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1</a:t>
            </a:r>
            <a:endParaRPr lang="zh-TW" altLang="en-US" baseline="30000" dirty="0"/>
          </a:p>
        </p:txBody>
      </p:sp>
      <p:sp>
        <p:nvSpPr>
          <p:cNvPr id="72" name="矩形 140">
            <a:extLst>
              <a:ext uri="{FF2B5EF4-FFF2-40B4-BE49-F238E27FC236}">
                <a16:creationId xmlns:a16="http://schemas.microsoft.com/office/drawing/2014/main" id="{F78B213B-AB39-2318-88D6-84D38D988E89}"/>
              </a:ext>
            </a:extLst>
          </p:cNvPr>
          <p:cNvSpPr/>
          <p:nvPr/>
        </p:nvSpPr>
        <p:spPr>
          <a:xfrm>
            <a:off x="6487101" y="5290945"/>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1</a:t>
            </a:r>
            <a:endParaRPr lang="zh-TW" altLang="en-US" sz="2118" baseline="30000" dirty="0"/>
          </a:p>
        </p:txBody>
      </p:sp>
      <p:sp>
        <p:nvSpPr>
          <p:cNvPr id="73" name="矩形 141">
            <a:extLst>
              <a:ext uri="{FF2B5EF4-FFF2-40B4-BE49-F238E27FC236}">
                <a16:creationId xmlns:a16="http://schemas.microsoft.com/office/drawing/2014/main" id="{9D23A9DE-7C95-0A7C-4D4B-5F50ED7990DE}"/>
              </a:ext>
            </a:extLst>
          </p:cNvPr>
          <p:cNvSpPr/>
          <p:nvPr/>
        </p:nvSpPr>
        <p:spPr>
          <a:xfrm>
            <a:off x="7263054" y="5269718"/>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x</a:t>
            </a:r>
            <a:endParaRPr lang="zh-TW" altLang="en-US" sz="2118" dirty="0"/>
          </a:p>
        </p:txBody>
      </p:sp>
      <p:sp>
        <p:nvSpPr>
          <p:cNvPr id="74" name="文字方塊 145">
            <a:extLst>
              <a:ext uri="{FF2B5EF4-FFF2-40B4-BE49-F238E27FC236}">
                <a16:creationId xmlns:a16="http://schemas.microsoft.com/office/drawing/2014/main" id="{F7C8E30D-365D-6480-4801-C1DC7FA92A81}"/>
              </a:ext>
            </a:extLst>
          </p:cNvPr>
          <p:cNvSpPr txBox="1"/>
          <p:nvPr/>
        </p:nvSpPr>
        <p:spPr>
          <a:xfrm>
            <a:off x="7661862" y="5471717"/>
            <a:ext cx="318195" cy="418256"/>
          </a:xfrm>
          <a:prstGeom prst="rect">
            <a:avLst/>
          </a:prstGeom>
          <a:noFill/>
        </p:spPr>
        <p:txBody>
          <a:bodyPr wrap="square" rtlCol="0">
            <a:spAutoFit/>
          </a:bodyPr>
          <a:lstStyle/>
          <a:p>
            <a:pPr algn="ctr"/>
            <a:r>
              <a:rPr lang="en-US" altLang="zh-TW" sz="2118" dirty="0"/>
              <a:t>+</a:t>
            </a:r>
            <a:endParaRPr lang="zh-TW" altLang="en-US" sz="2118" dirty="0"/>
          </a:p>
        </p:txBody>
      </p:sp>
      <mc:AlternateContent xmlns:mc="http://schemas.openxmlformats.org/markup-compatibility/2006" xmlns:a14="http://schemas.microsoft.com/office/drawing/2010/main">
        <mc:Choice Requires="a14">
          <p:sp>
            <p:nvSpPr>
              <p:cNvPr id="75" name="文字方塊 146">
                <a:extLst>
                  <a:ext uri="{FF2B5EF4-FFF2-40B4-BE49-F238E27FC236}">
                    <a16:creationId xmlns:a16="http://schemas.microsoft.com/office/drawing/2014/main" id="{22EE88CC-E08E-7F3E-462D-787778B2213C}"/>
                  </a:ext>
                </a:extLst>
              </p:cNvPr>
              <p:cNvSpPr txBox="1"/>
              <p:nvPr/>
            </p:nvSpPr>
            <p:spPr>
              <a:xfrm>
                <a:off x="6132509" y="5514082"/>
                <a:ext cx="2468304" cy="325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118" i="1">
                          <a:latin typeface="Cambria Math" panose="02040503050406030204" pitchFamily="18" charset="0"/>
                        </a:rPr>
                        <m:t>𝜎</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75" name="文字方塊 146">
                <a:extLst>
                  <a:ext uri="{FF2B5EF4-FFF2-40B4-BE49-F238E27FC236}">
                    <a16:creationId xmlns:a16="http://schemas.microsoft.com/office/drawing/2014/main" id="{22EE88CC-E08E-7F3E-462D-787778B2213C}"/>
                  </a:ext>
                </a:extLst>
              </p:cNvPr>
              <p:cNvSpPr txBox="1">
                <a:spLocks noRot="1" noChangeAspect="1" noMove="1" noResize="1" noEditPoints="1" noAdjustHandles="1" noChangeArrowheads="1" noChangeShapeType="1" noTextEdit="1"/>
              </p:cNvSpPr>
              <p:nvPr/>
            </p:nvSpPr>
            <p:spPr>
              <a:xfrm>
                <a:off x="6132509" y="5514082"/>
                <a:ext cx="2468304" cy="325923"/>
              </a:xfrm>
              <a:prstGeom prst="rect">
                <a:avLst/>
              </a:prstGeom>
              <a:blipFill>
                <a:blip r:embed="rId14"/>
                <a:stretch>
                  <a:fillRect l="-988"/>
                </a:stretch>
              </a:blipFill>
            </p:spPr>
            <p:txBody>
              <a:bodyPr/>
              <a:lstStyle/>
              <a:p>
                <a:r>
                  <a:rPr lang="en-US">
                    <a:noFill/>
                  </a:rPr>
                  <a:t> </a:t>
                </a:r>
              </a:p>
            </p:txBody>
          </p:sp>
        </mc:Fallback>
      </mc:AlternateContent>
      <p:sp>
        <p:nvSpPr>
          <p:cNvPr id="76" name="矩形 148">
            <a:extLst>
              <a:ext uri="{FF2B5EF4-FFF2-40B4-BE49-F238E27FC236}">
                <a16:creationId xmlns:a16="http://schemas.microsoft.com/office/drawing/2014/main" id="{5323D434-6F64-386C-2548-24A19828208C}"/>
              </a:ext>
            </a:extLst>
          </p:cNvPr>
          <p:cNvSpPr/>
          <p:nvPr/>
        </p:nvSpPr>
        <p:spPr>
          <a:xfrm>
            <a:off x="8851531" y="5272296"/>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2</a:t>
            </a:r>
            <a:endParaRPr lang="zh-TW" altLang="en-US" baseline="30000" dirty="0"/>
          </a:p>
        </p:txBody>
      </p:sp>
      <p:sp>
        <p:nvSpPr>
          <p:cNvPr id="77" name="矩形 149">
            <a:extLst>
              <a:ext uri="{FF2B5EF4-FFF2-40B4-BE49-F238E27FC236}">
                <a16:creationId xmlns:a16="http://schemas.microsoft.com/office/drawing/2014/main" id="{04718D9C-81DF-47F0-7D06-BDEEFAB79C34}"/>
              </a:ext>
            </a:extLst>
          </p:cNvPr>
          <p:cNvSpPr/>
          <p:nvPr/>
        </p:nvSpPr>
        <p:spPr>
          <a:xfrm>
            <a:off x="5397099" y="5271433"/>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2</a:t>
            </a:r>
            <a:endParaRPr lang="zh-TW" altLang="en-US" sz="2118" baseline="30000" dirty="0"/>
          </a:p>
        </p:txBody>
      </p:sp>
      <p:sp>
        <p:nvSpPr>
          <p:cNvPr id="78" name="文字方塊 151">
            <a:extLst>
              <a:ext uri="{FF2B5EF4-FFF2-40B4-BE49-F238E27FC236}">
                <a16:creationId xmlns:a16="http://schemas.microsoft.com/office/drawing/2014/main" id="{08A02BCF-036B-328B-F9E2-288B15667D79}"/>
              </a:ext>
            </a:extLst>
          </p:cNvPr>
          <p:cNvSpPr txBox="1"/>
          <p:nvPr/>
        </p:nvSpPr>
        <p:spPr>
          <a:xfrm>
            <a:off x="8575769" y="5485386"/>
            <a:ext cx="333356" cy="418256"/>
          </a:xfrm>
          <a:prstGeom prst="rect">
            <a:avLst/>
          </a:prstGeom>
          <a:noFill/>
        </p:spPr>
        <p:txBody>
          <a:bodyPr wrap="square" rtlCol="0">
            <a:spAutoFit/>
          </a:bodyPr>
          <a:lstStyle/>
          <a:p>
            <a:pPr algn="ctr"/>
            <a:r>
              <a:rPr lang="en-US" altLang="zh-TW" sz="2118" dirty="0"/>
              <a:t>+</a:t>
            </a:r>
            <a:endParaRPr lang="zh-TW" altLang="en-US" sz="2118" dirty="0"/>
          </a:p>
        </p:txBody>
      </p:sp>
      <p:sp>
        <p:nvSpPr>
          <p:cNvPr id="79" name="矩形 154">
            <a:extLst>
              <a:ext uri="{FF2B5EF4-FFF2-40B4-BE49-F238E27FC236}">
                <a16:creationId xmlns:a16="http://schemas.microsoft.com/office/drawing/2014/main" id="{C044E40F-340C-B33F-2BA5-5CF352454ADA}"/>
              </a:ext>
            </a:extLst>
          </p:cNvPr>
          <p:cNvSpPr/>
          <p:nvPr/>
        </p:nvSpPr>
        <p:spPr>
          <a:xfrm>
            <a:off x="9953710" y="5260240"/>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b</a:t>
            </a:r>
            <a:r>
              <a:rPr lang="en-US" altLang="zh-TW" baseline="30000" dirty="0" err="1"/>
              <a:t>L</a:t>
            </a:r>
            <a:endParaRPr lang="zh-TW" altLang="en-US" baseline="30000" dirty="0"/>
          </a:p>
        </p:txBody>
      </p:sp>
      <p:sp>
        <p:nvSpPr>
          <p:cNvPr id="80" name="矩形 155">
            <a:extLst>
              <a:ext uri="{FF2B5EF4-FFF2-40B4-BE49-F238E27FC236}">
                <a16:creationId xmlns:a16="http://schemas.microsoft.com/office/drawing/2014/main" id="{E8154B8C-24CA-4D0A-44C2-8292FF2CEBA9}"/>
              </a:ext>
            </a:extLst>
          </p:cNvPr>
          <p:cNvSpPr/>
          <p:nvPr/>
        </p:nvSpPr>
        <p:spPr>
          <a:xfrm>
            <a:off x="3858322" y="5265050"/>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L</a:t>
            </a:r>
            <a:endParaRPr lang="zh-TW" altLang="en-US" sz="2118" baseline="30000" dirty="0"/>
          </a:p>
        </p:txBody>
      </p:sp>
      <p:sp>
        <p:nvSpPr>
          <p:cNvPr id="81" name="文字方塊 157">
            <a:extLst>
              <a:ext uri="{FF2B5EF4-FFF2-40B4-BE49-F238E27FC236}">
                <a16:creationId xmlns:a16="http://schemas.microsoft.com/office/drawing/2014/main" id="{214BDD99-7B12-B56E-D34E-38EC1CF75080}"/>
              </a:ext>
            </a:extLst>
          </p:cNvPr>
          <p:cNvSpPr txBox="1"/>
          <p:nvPr/>
        </p:nvSpPr>
        <p:spPr>
          <a:xfrm>
            <a:off x="9679691" y="5466937"/>
            <a:ext cx="318195" cy="418256"/>
          </a:xfrm>
          <a:prstGeom prst="rect">
            <a:avLst/>
          </a:prstGeom>
          <a:noFill/>
        </p:spPr>
        <p:txBody>
          <a:bodyPr wrap="square" rtlCol="0">
            <a:spAutoFit/>
          </a:bodyPr>
          <a:lstStyle/>
          <a:p>
            <a:pPr algn="ctr"/>
            <a:r>
              <a:rPr lang="en-US" altLang="zh-TW" sz="2118" dirty="0"/>
              <a:t>+</a:t>
            </a:r>
            <a:endParaRPr lang="zh-TW" altLang="en-US" sz="2118" dirty="0"/>
          </a:p>
        </p:txBody>
      </p:sp>
      <p:sp>
        <p:nvSpPr>
          <p:cNvPr id="82" name="文字方塊 7">
            <a:extLst>
              <a:ext uri="{FF2B5EF4-FFF2-40B4-BE49-F238E27FC236}">
                <a16:creationId xmlns:a16="http://schemas.microsoft.com/office/drawing/2014/main" id="{051D56F2-C5F1-5B59-387B-2CB6D6B9281C}"/>
              </a:ext>
            </a:extLst>
          </p:cNvPr>
          <p:cNvSpPr txBox="1"/>
          <p:nvPr/>
        </p:nvSpPr>
        <p:spPr>
          <a:xfrm>
            <a:off x="4515367" y="5381045"/>
            <a:ext cx="634514"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83" name="矩形 173">
            <a:extLst>
              <a:ext uri="{FF2B5EF4-FFF2-40B4-BE49-F238E27FC236}">
                <a16:creationId xmlns:a16="http://schemas.microsoft.com/office/drawing/2014/main" id="{40C06677-7DA8-A9E7-9B7B-84781B49935C}"/>
              </a:ext>
            </a:extLst>
          </p:cNvPr>
          <p:cNvSpPr/>
          <p:nvPr/>
        </p:nvSpPr>
        <p:spPr>
          <a:xfrm>
            <a:off x="4236836" y="3088797"/>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1</a:t>
            </a:r>
            <a:endParaRPr lang="zh-TW" altLang="en-US" baseline="30000" dirty="0"/>
          </a:p>
        </p:txBody>
      </p:sp>
      <p:sp>
        <p:nvSpPr>
          <p:cNvPr id="84" name="文字方塊 174">
            <a:extLst>
              <a:ext uri="{FF2B5EF4-FFF2-40B4-BE49-F238E27FC236}">
                <a16:creationId xmlns:a16="http://schemas.microsoft.com/office/drawing/2014/main" id="{7BDD7283-EB7C-857B-E58D-4F4177926A72}"/>
              </a:ext>
            </a:extLst>
          </p:cNvPr>
          <p:cNvSpPr txBox="1"/>
          <p:nvPr/>
        </p:nvSpPr>
        <p:spPr>
          <a:xfrm>
            <a:off x="9254841" y="5372222"/>
            <a:ext cx="634514"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85" name="Slide Number Placeholder 84">
            <a:extLst>
              <a:ext uri="{FF2B5EF4-FFF2-40B4-BE49-F238E27FC236}">
                <a16:creationId xmlns:a16="http://schemas.microsoft.com/office/drawing/2014/main" id="{87F03649-BF98-BE18-B638-BB06AF023981}"/>
              </a:ext>
            </a:extLst>
          </p:cNvPr>
          <p:cNvSpPr>
            <a:spLocks noGrp="1"/>
          </p:cNvSpPr>
          <p:nvPr>
            <p:ph type="sldNum" sz="quarter" idx="12"/>
          </p:nvPr>
        </p:nvSpPr>
        <p:spPr/>
        <p:txBody>
          <a:bodyPr/>
          <a:lstStyle/>
          <a:p>
            <a:fld id="{CC00085F-3842-4C53-8AAA-D142E66B851B}" type="slidenum">
              <a:rPr lang="en-US" smtClean="0"/>
              <a:t>5</a:t>
            </a:fld>
            <a:endParaRPr lang="en-US"/>
          </a:p>
        </p:txBody>
      </p:sp>
    </p:spTree>
    <p:extLst>
      <p:ext uri="{BB962C8B-B14F-4D97-AF65-F5344CB8AC3E}">
        <p14:creationId xmlns:p14="http://schemas.microsoft.com/office/powerpoint/2010/main" val="134349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7" grpId="0" animBg="1"/>
      <p:bldP spid="71" grpId="0" animBg="1"/>
      <p:bldP spid="72" grpId="0" animBg="1"/>
      <p:bldP spid="73" grpId="0" animBg="1"/>
      <p:bldP spid="74" grpId="0"/>
      <p:bldP spid="75" grpId="0"/>
      <p:bldP spid="76" grpId="0" animBg="1"/>
      <p:bldP spid="77" grpId="0" animBg="1"/>
      <p:bldP spid="78" grpId="0"/>
      <p:bldP spid="79" grpId="0" animBg="1"/>
      <p:bldP spid="80" grpId="0" animBg="1"/>
      <p:bldP spid="81" grpId="0"/>
      <p:bldP spid="82" grpId="0"/>
      <p:bldP spid="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98B6-4558-454A-9D1F-330B2030B3EF}"/>
              </a:ext>
            </a:extLst>
          </p:cNvPr>
          <p:cNvSpPr>
            <a:spLocks noGrp="1"/>
          </p:cNvSpPr>
          <p:nvPr>
            <p:ph type="title"/>
          </p:nvPr>
        </p:nvSpPr>
        <p:spPr/>
        <p:txBody>
          <a:bodyPr/>
          <a:lstStyle/>
          <a:p>
            <a:r>
              <a:rPr lang="en-US" dirty="0"/>
              <a:t>Elements of Neural Networks </a:t>
            </a:r>
          </a:p>
        </p:txBody>
      </p:sp>
      <p:sp>
        <p:nvSpPr>
          <p:cNvPr id="4" name="Content Placeholder 2">
            <a:extLst>
              <a:ext uri="{FF2B5EF4-FFF2-40B4-BE49-F238E27FC236}">
                <a16:creationId xmlns:a16="http://schemas.microsoft.com/office/drawing/2014/main" id="{8EF8EDD8-1F59-E8E1-CFDA-C67A07A029FD}"/>
              </a:ext>
            </a:extLst>
          </p:cNvPr>
          <p:cNvSpPr>
            <a:spLocks noGrp="1"/>
          </p:cNvSpPr>
          <p:nvPr>
            <p:ph idx="1"/>
          </p:nvPr>
        </p:nvSpPr>
        <p:spPr>
          <a:xfrm>
            <a:off x="1097281" y="1505614"/>
            <a:ext cx="10058400" cy="4736177"/>
          </a:xfrm>
        </p:spPr>
        <p:txBody>
          <a:bodyPr>
            <a:normAutofit/>
          </a:bodyPr>
          <a:lstStyle/>
          <a:p>
            <a:r>
              <a:rPr lang="en-US" sz="2400" dirty="0"/>
              <a:t>An NN with one hidden layer and one output layer</a:t>
            </a:r>
          </a:p>
        </p:txBody>
      </p:sp>
      <p:sp>
        <p:nvSpPr>
          <p:cNvPr id="5" name="Στρογγυλεμένο ορθογώνιο 11">
            <a:extLst>
              <a:ext uri="{FF2B5EF4-FFF2-40B4-BE49-F238E27FC236}">
                <a16:creationId xmlns:a16="http://schemas.microsoft.com/office/drawing/2014/main" id="{BD0469E0-488A-635C-E335-11DEBD1B18D2}"/>
              </a:ext>
            </a:extLst>
          </p:cNvPr>
          <p:cNvSpPr/>
          <p:nvPr/>
        </p:nvSpPr>
        <p:spPr>
          <a:xfrm>
            <a:off x="4026173" y="2167565"/>
            <a:ext cx="998444" cy="37416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l-GR" sz="1588"/>
          </a:p>
        </p:txBody>
      </p:sp>
      <p:sp>
        <p:nvSpPr>
          <p:cNvPr id="6" name="Στρογγυλεμένο ορθογώνιο 12">
            <a:extLst>
              <a:ext uri="{FF2B5EF4-FFF2-40B4-BE49-F238E27FC236}">
                <a16:creationId xmlns:a16="http://schemas.microsoft.com/office/drawing/2014/main" id="{39B89BAF-70C8-8BA9-F43E-B44D267BEEDE}"/>
              </a:ext>
            </a:extLst>
          </p:cNvPr>
          <p:cNvSpPr/>
          <p:nvPr/>
        </p:nvSpPr>
        <p:spPr>
          <a:xfrm>
            <a:off x="5468370" y="3166008"/>
            <a:ext cx="765894" cy="171529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l-GR" sz="1588"/>
          </a:p>
        </p:txBody>
      </p:sp>
      <p:sp>
        <p:nvSpPr>
          <p:cNvPr id="7" name="Στρογγυλεμένο ορθογώνιο 16">
            <a:extLst>
              <a:ext uri="{FF2B5EF4-FFF2-40B4-BE49-F238E27FC236}">
                <a16:creationId xmlns:a16="http://schemas.microsoft.com/office/drawing/2014/main" id="{43B08350-CB62-3FD9-0920-2BB7432F73A6}"/>
              </a:ext>
            </a:extLst>
          </p:cNvPr>
          <p:cNvSpPr/>
          <p:nvPr/>
        </p:nvSpPr>
        <p:spPr>
          <a:xfrm>
            <a:off x="2815938" y="2662275"/>
            <a:ext cx="765894" cy="27224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l-GR" sz="1588"/>
          </a:p>
        </p:txBody>
      </p:sp>
      <p:pic>
        <p:nvPicPr>
          <p:cNvPr id="8" name="Picture 7" descr="300px-Colored_neural_network.svg.png">
            <a:extLst>
              <a:ext uri="{FF2B5EF4-FFF2-40B4-BE49-F238E27FC236}">
                <a16:creationId xmlns:a16="http://schemas.microsoft.com/office/drawing/2014/main" id="{27B34D7E-4111-0DBD-C34C-53AC240BB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120" y="1999476"/>
            <a:ext cx="3361765" cy="4045324"/>
          </a:xfrm>
          <a:prstGeom prst="rect">
            <a:avLst/>
          </a:prstGeom>
        </p:spPr>
      </p:pic>
      <mc:AlternateContent xmlns:mc="http://schemas.openxmlformats.org/markup-compatibility/2006" xmlns:a14="http://schemas.microsoft.com/office/drawing/2010/main">
        <mc:Choice Requires="a14">
          <p:sp>
            <p:nvSpPr>
              <p:cNvPr id="9" name="Ορθογώνιο 14">
                <a:extLst>
                  <a:ext uri="{FF2B5EF4-FFF2-40B4-BE49-F238E27FC236}">
                    <a16:creationId xmlns:a16="http://schemas.microsoft.com/office/drawing/2014/main" id="{D03C0754-85F7-BD8B-68C5-02E5446AF0E0}"/>
                  </a:ext>
                </a:extLst>
              </p:cNvPr>
              <p:cNvSpPr/>
              <p:nvPr/>
            </p:nvSpPr>
            <p:spPr>
              <a:xfrm>
                <a:off x="5670130" y="4841754"/>
                <a:ext cx="4379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chemeClr val="accent3"/>
                          </a:solidFill>
                          <a:latin typeface="Cambria Math" charset="0"/>
                        </a:rPr>
                        <m:t>𝒚</m:t>
                      </m:r>
                    </m:oMath>
                  </m:oMathPara>
                </a14:m>
                <a:endParaRPr lang="el-GR" sz="2400" b="1" dirty="0">
                  <a:solidFill>
                    <a:schemeClr val="accent3"/>
                  </a:solidFill>
                </a:endParaRPr>
              </a:p>
            </p:txBody>
          </p:sp>
        </mc:Choice>
        <mc:Fallback xmlns="">
          <p:sp>
            <p:nvSpPr>
              <p:cNvPr id="9" name="Ορθογώνιο 14">
                <a:extLst>
                  <a:ext uri="{FF2B5EF4-FFF2-40B4-BE49-F238E27FC236}">
                    <a16:creationId xmlns:a16="http://schemas.microsoft.com/office/drawing/2014/main" id="{D03C0754-85F7-BD8B-68C5-02E5446AF0E0}"/>
                  </a:ext>
                </a:extLst>
              </p:cNvPr>
              <p:cNvSpPr>
                <a:spLocks noRot="1" noChangeAspect="1" noMove="1" noResize="1" noEditPoints="1" noAdjustHandles="1" noChangeArrowheads="1" noChangeShapeType="1" noTextEdit="1"/>
              </p:cNvSpPr>
              <p:nvPr/>
            </p:nvSpPr>
            <p:spPr>
              <a:xfrm>
                <a:off x="5670130" y="4841754"/>
                <a:ext cx="437940"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Ορθογώνιο 15">
                <a:extLst>
                  <a:ext uri="{FF2B5EF4-FFF2-40B4-BE49-F238E27FC236}">
                    <a16:creationId xmlns:a16="http://schemas.microsoft.com/office/drawing/2014/main" id="{2C5957A5-369B-612D-D4E4-30A8DC044CF1}"/>
                  </a:ext>
                </a:extLst>
              </p:cNvPr>
              <p:cNvSpPr/>
              <p:nvPr/>
            </p:nvSpPr>
            <p:spPr>
              <a:xfrm>
                <a:off x="3020527" y="5374514"/>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charset="0"/>
                        </a:rPr>
                        <m:t>𝒙</m:t>
                      </m:r>
                    </m:oMath>
                  </m:oMathPara>
                </a14:m>
                <a:endParaRPr lang="el-GR" sz="2000" b="1" dirty="0"/>
              </a:p>
            </p:txBody>
          </p:sp>
        </mc:Choice>
        <mc:Fallback xmlns="">
          <p:sp>
            <p:nvSpPr>
              <p:cNvPr id="10" name="Ορθογώνιο 15">
                <a:extLst>
                  <a:ext uri="{FF2B5EF4-FFF2-40B4-BE49-F238E27FC236}">
                    <a16:creationId xmlns:a16="http://schemas.microsoft.com/office/drawing/2014/main" id="{2C5957A5-369B-612D-D4E4-30A8DC044CF1}"/>
                  </a:ext>
                </a:extLst>
              </p:cNvPr>
              <p:cNvSpPr>
                <a:spLocks noRot="1" noChangeAspect="1" noMove="1" noResize="1" noEditPoints="1" noAdjustHandles="1" noChangeArrowheads="1" noChangeShapeType="1" noTextEdit="1"/>
              </p:cNvSpPr>
              <p:nvPr/>
            </p:nvSpPr>
            <p:spPr>
              <a:xfrm>
                <a:off x="3020527" y="5374514"/>
                <a:ext cx="43152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8CE3FD-D5ED-94B3-BCE6-0256C0852EEA}"/>
                  </a:ext>
                </a:extLst>
              </p:cNvPr>
              <p:cNvSpPr txBox="1"/>
              <p:nvPr/>
            </p:nvSpPr>
            <p:spPr>
              <a:xfrm>
                <a:off x="6660638" y="2767539"/>
                <a:ext cx="4499761" cy="2716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765" b="1" i="1" smtClean="0">
                          <a:solidFill>
                            <a:schemeClr val="bg1">
                              <a:lumMod val="50000"/>
                            </a:schemeClr>
                          </a:solidFill>
                          <a:effectLst/>
                          <a:latin typeface="Cambria Math" panose="02040503050406030204" pitchFamily="18" charset="0"/>
                        </a:rPr>
                        <m:t>𝒉𝒊𝒅𝒅𝒆𝒏</m:t>
                      </m:r>
                      <m:r>
                        <a:rPr lang="en-US" sz="1765" b="1" i="1" smtClean="0">
                          <a:solidFill>
                            <a:schemeClr val="bg1">
                              <a:lumMod val="50000"/>
                            </a:schemeClr>
                          </a:solidFill>
                          <a:effectLst/>
                          <a:latin typeface="Cambria Math" panose="02040503050406030204" pitchFamily="18" charset="0"/>
                        </a:rPr>
                        <m:t> </m:t>
                      </m:r>
                      <m:r>
                        <a:rPr lang="en-US" sz="1765" b="1" i="1" smtClean="0">
                          <a:solidFill>
                            <a:schemeClr val="bg1">
                              <a:lumMod val="50000"/>
                            </a:schemeClr>
                          </a:solidFill>
                          <a:effectLst/>
                          <a:latin typeface="Cambria Math" panose="02040503050406030204" pitchFamily="18" charset="0"/>
                        </a:rPr>
                        <m:t>𝒍𝒂𝒚𝒆𝒓</m:t>
                      </m:r>
                      <m:r>
                        <a:rPr lang="en-US" sz="1765" b="1" i="1" smtClean="0">
                          <a:solidFill>
                            <a:schemeClr val="bg1">
                              <a:lumMod val="50000"/>
                            </a:schemeClr>
                          </a:solidFill>
                          <a:effectLst/>
                          <a:latin typeface="Cambria Math" panose="02040503050406030204" pitchFamily="18" charset="0"/>
                        </a:rPr>
                        <m:t> </m:t>
                      </m:r>
                      <m:r>
                        <a:rPr lang="en-US" sz="1765" b="1" i="1">
                          <a:solidFill>
                            <a:schemeClr val="bg1">
                              <a:lumMod val="50000"/>
                            </a:schemeClr>
                          </a:solidFill>
                          <a:effectLst/>
                          <a:latin typeface="Cambria Math" panose="02040503050406030204" pitchFamily="18" charset="0"/>
                        </a:rPr>
                        <m:t>𝒉</m:t>
                      </m:r>
                      <m:r>
                        <a:rPr lang="en-US" sz="1765" b="1" i="1">
                          <a:solidFill>
                            <a:schemeClr val="bg1">
                              <a:lumMod val="50000"/>
                            </a:schemeClr>
                          </a:solidFill>
                          <a:effectLst/>
                          <a:latin typeface="Cambria Math" panose="02040503050406030204" pitchFamily="18" charset="0"/>
                        </a:rPr>
                        <m:t>=</m:t>
                      </m:r>
                      <m:r>
                        <a:rPr lang="el-GR" sz="1765" b="1" i="1">
                          <a:solidFill>
                            <a:schemeClr val="bg1">
                              <a:lumMod val="50000"/>
                            </a:schemeClr>
                          </a:solidFill>
                          <a:effectLst/>
                          <a:latin typeface="Cambria Math" panose="02040503050406030204" pitchFamily="18" charset="0"/>
                        </a:rPr>
                        <m:t>𝝈</m:t>
                      </m:r>
                      <m:r>
                        <a:rPr lang="el-GR" sz="1765" b="1" i="1">
                          <a:solidFill>
                            <a:schemeClr val="bg1">
                              <a:lumMod val="50000"/>
                            </a:schemeClr>
                          </a:solidFill>
                          <a:effectLst/>
                          <a:latin typeface="Cambria Math" panose="02040503050406030204" pitchFamily="18" charset="0"/>
                        </a:rPr>
                        <m:t>(</m:t>
                      </m:r>
                      <m:sSub>
                        <m:sSubPr>
                          <m:ctrlPr>
                            <a:rPr lang="en-US" sz="1765" b="1" i="1">
                              <a:solidFill>
                                <a:schemeClr val="bg1">
                                  <a:lumMod val="50000"/>
                                </a:schemeClr>
                              </a:solidFill>
                              <a:effectLst/>
                              <a:latin typeface="Cambria Math" panose="02040503050406030204" pitchFamily="18" charset="0"/>
                            </a:rPr>
                          </m:ctrlPr>
                        </m:sSubPr>
                        <m:e>
                          <m:r>
                            <a:rPr lang="en-US" sz="1765" b="1">
                              <a:solidFill>
                                <a:schemeClr val="bg1">
                                  <a:lumMod val="50000"/>
                                </a:schemeClr>
                              </a:solidFill>
                              <a:effectLst/>
                              <a:latin typeface="Cambria Math" panose="02040503050406030204" pitchFamily="18" charset="0"/>
                            </a:rPr>
                            <m:t>𝐖</m:t>
                          </m:r>
                        </m:e>
                        <m:sub>
                          <m:r>
                            <a:rPr lang="en-US" sz="1765" b="1" i="1">
                              <a:solidFill>
                                <a:schemeClr val="bg1">
                                  <a:lumMod val="50000"/>
                                </a:schemeClr>
                              </a:solidFill>
                              <a:effectLst/>
                              <a:latin typeface="Cambria Math" panose="02040503050406030204" pitchFamily="18" charset="0"/>
                            </a:rPr>
                            <m:t>𝟏</m:t>
                          </m:r>
                        </m:sub>
                      </m:sSub>
                      <m:r>
                        <a:rPr lang="en-US" sz="1765" b="1" i="1">
                          <a:solidFill>
                            <a:schemeClr val="bg1">
                              <a:lumMod val="50000"/>
                            </a:schemeClr>
                          </a:solidFill>
                          <a:effectLst/>
                          <a:latin typeface="Cambria Math" panose="02040503050406030204" pitchFamily="18" charset="0"/>
                        </a:rPr>
                        <m:t>𝒙</m:t>
                      </m:r>
                      <m:r>
                        <a:rPr lang="en-US" sz="1765" b="1" i="1">
                          <a:solidFill>
                            <a:schemeClr val="bg1">
                              <a:lumMod val="50000"/>
                            </a:schemeClr>
                          </a:solidFill>
                          <a:effectLst/>
                          <a:latin typeface="Cambria Math" panose="02040503050406030204" pitchFamily="18" charset="0"/>
                        </a:rPr>
                        <m:t>+</m:t>
                      </m:r>
                      <m:sSub>
                        <m:sSubPr>
                          <m:ctrlPr>
                            <a:rPr lang="en-US" sz="1765" b="1" i="1">
                              <a:solidFill>
                                <a:schemeClr val="bg1">
                                  <a:lumMod val="50000"/>
                                </a:schemeClr>
                              </a:solidFill>
                              <a:effectLst/>
                              <a:latin typeface="Cambria Math" panose="02040503050406030204" pitchFamily="18" charset="0"/>
                            </a:rPr>
                          </m:ctrlPr>
                        </m:sSubPr>
                        <m:e>
                          <m:r>
                            <a:rPr lang="en-US" sz="1765" b="1" i="1">
                              <a:solidFill>
                                <a:schemeClr val="bg1">
                                  <a:lumMod val="50000"/>
                                </a:schemeClr>
                              </a:solidFill>
                              <a:effectLst/>
                              <a:latin typeface="Cambria Math" panose="02040503050406030204" pitchFamily="18" charset="0"/>
                            </a:rPr>
                            <m:t>𝒃</m:t>
                          </m:r>
                        </m:e>
                        <m:sub>
                          <m:r>
                            <a:rPr lang="en-US" sz="1765" b="1" i="1">
                              <a:solidFill>
                                <a:schemeClr val="bg1">
                                  <a:lumMod val="50000"/>
                                </a:schemeClr>
                              </a:solidFill>
                              <a:effectLst/>
                              <a:latin typeface="Cambria Math" panose="02040503050406030204" pitchFamily="18" charset="0"/>
                            </a:rPr>
                            <m:t>𝟏</m:t>
                          </m:r>
                        </m:sub>
                      </m:sSub>
                      <m:r>
                        <a:rPr lang="en-US" sz="1765" b="1" i="1">
                          <a:solidFill>
                            <a:schemeClr val="bg1">
                              <a:lumMod val="50000"/>
                            </a:schemeClr>
                          </a:solidFill>
                          <a:effectLst/>
                          <a:latin typeface="Cambria Math" panose="02040503050406030204" pitchFamily="18" charset="0"/>
                        </a:rPr>
                        <m:t>)</m:t>
                      </m:r>
                    </m:oMath>
                  </m:oMathPara>
                </a14:m>
                <a:endParaRPr lang="el-GR" sz="1765" b="1" dirty="0">
                  <a:solidFill>
                    <a:schemeClr val="bg1">
                      <a:lumMod val="50000"/>
                    </a:schemeClr>
                  </a:solidFill>
                  <a:effectLst/>
                </a:endParaRPr>
              </a:p>
            </p:txBody>
          </p:sp>
        </mc:Choice>
        <mc:Fallback xmlns="">
          <p:sp>
            <p:nvSpPr>
              <p:cNvPr id="11" name="TextBox 10">
                <a:extLst>
                  <a:ext uri="{FF2B5EF4-FFF2-40B4-BE49-F238E27FC236}">
                    <a16:creationId xmlns:a16="http://schemas.microsoft.com/office/drawing/2014/main" id="{768CE3FD-D5ED-94B3-BCE6-0256C0852EEA}"/>
                  </a:ext>
                </a:extLst>
              </p:cNvPr>
              <p:cNvSpPr txBox="1">
                <a:spLocks noRot="1" noChangeAspect="1" noMove="1" noResize="1" noEditPoints="1" noAdjustHandles="1" noChangeArrowheads="1" noChangeShapeType="1" noTextEdit="1"/>
              </p:cNvSpPr>
              <p:nvPr/>
            </p:nvSpPr>
            <p:spPr>
              <a:xfrm>
                <a:off x="6660638" y="2767539"/>
                <a:ext cx="4499761" cy="271613"/>
              </a:xfrm>
              <a:prstGeom prst="rect">
                <a:avLst/>
              </a:prstGeom>
              <a:blipFill>
                <a:blip r:embed="rId5"/>
                <a:stretch>
                  <a:fillRect t="-2222"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98DAC9-B0FA-15BB-C6F9-ADBA2FBBE15E}"/>
                  </a:ext>
                </a:extLst>
              </p:cNvPr>
              <p:cNvSpPr txBox="1"/>
              <p:nvPr/>
            </p:nvSpPr>
            <p:spPr>
              <a:xfrm>
                <a:off x="7039214" y="3222777"/>
                <a:ext cx="3690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chemeClr val="bg1">
                              <a:lumMod val="50000"/>
                            </a:schemeClr>
                          </a:solidFill>
                          <a:effectLst/>
                          <a:latin typeface="Cambria Math" panose="02040503050406030204" pitchFamily="18" charset="0"/>
                        </a:rPr>
                        <m:t>𝒐𝒖𝒕𝒑𝒖𝒕</m:t>
                      </m:r>
                      <m:r>
                        <a:rPr lang="en-US" sz="2000" b="1" i="1" smtClean="0">
                          <a:solidFill>
                            <a:schemeClr val="bg1">
                              <a:lumMod val="50000"/>
                            </a:schemeClr>
                          </a:solidFill>
                          <a:effectLst/>
                          <a:latin typeface="Cambria Math" panose="02040503050406030204" pitchFamily="18" charset="0"/>
                        </a:rPr>
                        <m:t> </m:t>
                      </m:r>
                      <m:r>
                        <a:rPr lang="en-US" sz="2000" b="1" i="1" smtClean="0">
                          <a:solidFill>
                            <a:schemeClr val="bg1">
                              <a:lumMod val="50000"/>
                            </a:schemeClr>
                          </a:solidFill>
                          <a:effectLst/>
                          <a:latin typeface="Cambria Math" panose="02040503050406030204" pitchFamily="18" charset="0"/>
                        </a:rPr>
                        <m:t>𝒍𝒂𝒚𝒆𝒓</m:t>
                      </m:r>
                      <m:r>
                        <a:rPr lang="en-US" sz="2000" b="1" i="1" smtClean="0">
                          <a:solidFill>
                            <a:schemeClr val="bg1">
                              <a:lumMod val="50000"/>
                            </a:schemeClr>
                          </a:solidFill>
                          <a:effectLst/>
                          <a:latin typeface="Cambria Math" panose="02040503050406030204" pitchFamily="18" charset="0"/>
                        </a:rPr>
                        <m:t> </m:t>
                      </m:r>
                      <m:r>
                        <a:rPr lang="en-US" sz="2000" b="1" i="1" smtClean="0">
                          <a:solidFill>
                            <a:schemeClr val="bg1">
                              <a:lumMod val="50000"/>
                            </a:schemeClr>
                          </a:solidFill>
                          <a:effectLst/>
                          <a:latin typeface="Cambria Math" panose="02040503050406030204" pitchFamily="18" charset="0"/>
                        </a:rPr>
                        <m:t>𝒚</m:t>
                      </m:r>
                      <m:r>
                        <a:rPr lang="en-US" sz="2000" b="1" i="1" smtClean="0">
                          <a:solidFill>
                            <a:schemeClr val="bg1">
                              <a:lumMod val="50000"/>
                            </a:schemeClr>
                          </a:solidFill>
                          <a:effectLst/>
                          <a:latin typeface="Cambria Math" panose="02040503050406030204" pitchFamily="18" charset="0"/>
                        </a:rPr>
                        <m:t>=</m:t>
                      </m:r>
                      <m:r>
                        <a:rPr lang="el-GR" sz="2000" b="1" i="1" smtClean="0">
                          <a:solidFill>
                            <a:schemeClr val="bg1">
                              <a:lumMod val="50000"/>
                            </a:schemeClr>
                          </a:solidFill>
                          <a:effectLst/>
                          <a:latin typeface="Cambria Math" panose="02040503050406030204" pitchFamily="18" charset="0"/>
                        </a:rPr>
                        <m:t>𝝈</m:t>
                      </m:r>
                      <m:r>
                        <a:rPr lang="el-GR" sz="2000" b="1" i="1" smtClean="0">
                          <a:solidFill>
                            <a:schemeClr val="bg1">
                              <a:lumMod val="50000"/>
                            </a:schemeClr>
                          </a:solidFill>
                          <a:effectLst/>
                          <a:latin typeface="Cambria Math" panose="02040503050406030204" pitchFamily="18" charset="0"/>
                        </a:rPr>
                        <m:t>(</m:t>
                      </m:r>
                      <m:sSub>
                        <m:sSubPr>
                          <m:ctrlPr>
                            <a:rPr lang="en-US" sz="2000" b="1" i="1">
                              <a:solidFill>
                                <a:schemeClr val="bg1">
                                  <a:lumMod val="50000"/>
                                </a:schemeClr>
                              </a:solidFill>
                              <a:effectLst/>
                              <a:latin typeface="Cambria Math" panose="02040503050406030204" pitchFamily="18" charset="0"/>
                            </a:rPr>
                          </m:ctrlPr>
                        </m:sSubPr>
                        <m:e>
                          <m:r>
                            <a:rPr lang="en-US" sz="2000" b="1" i="1" smtClean="0">
                              <a:solidFill>
                                <a:schemeClr val="bg1">
                                  <a:lumMod val="50000"/>
                                </a:schemeClr>
                              </a:solidFill>
                              <a:effectLst/>
                              <a:latin typeface="Cambria Math" panose="02040503050406030204" pitchFamily="18" charset="0"/>
                            </a:rPr>
                            <m:t>𝑾</m:t>
                          </m:r>
                        </m:e>
                        <m:sub>
                          <m:r>
                            <a:rPr lang="en-US" sz="2000" b="1" i="1" smtClean="0">
                              <a:solidFill>
                                <a:schemeClr val="bg1">
                                  <a:lumMod val="50000"/>
                                </a:schemeClr>
                              </a:solidFill>
                              <a:effectLst/>
                              <a:latin typeface="Cambria Math" panose="02040503050406030204" pitchFamily="18" charset="0"/>
                            </a:rPr>
                            <m:t>𝟐</m:t>
                          </m:r>
                        </m:sub>
                      </m:sSub>
                      <m:r>
                        <a:rPr lang="en-US" sz="2000" b="1" i="1" smtClean="0">
                          <a:solidFill>
                            <a:schemeClr val="bg1">
                              <a:lumMod val="50000"/>
                            </a:schemeClr>
                          </a:solidFill>
                          <a:effectLst/>
                          <a:latin typeface="Cambria Math" panose="02040503050406030204" pitchFamily="18" charset="0"/>
                        </a:rPr>
                        <m:t>𝒉</m:t>
                      </m:r>
                      <m:r>
                        <a:rPr lang="en-US" sz="2000" b="1" i="1" smtClean="0">
                          <a:solidFill>
                            <a:schemeClr val="bg1">
                              <a:lumMod val="50000"/>
                            </a:schemeClr>
                          </a:solidFill>
                          <a:effectLst/>
                          <a:latin typeface="Cambria Math" panose="02040503050406030204" pitchFamily="18" charset="0"/>
                        </a:rPr>
                        <m:t>+</m:t>
                      </m:r>
                      <m:sSub>
                        <m:sSubPr>
                          <m:ctrlPr>
                            <a:rPr lang="en-US" sz="2000" b="1" i="1">
                              <a:solidFill>
                                <a:schemeClr val="bg1">
                                  <a:lumMod val="50000"/>
                                </a:schemeClr>
                              </a:solidFill>
                              <a:effectLst/>
                              <a:latin typeface="Cambria Math" panose="02040503050406030204" pitchFamily="18" charset="0"/>
                            </a:rPr>
                          </m:ctrlPr>
                        </m:sSubPr>
                        <m:e>
                          <m:r>
                            <a:rPr lang="en-US" sz="2000" b="1" i="1" smtClean="0">
                              <a:solidFill>
                                <a:schemeClr val="bg1">
                                  <a:lumMod val="50000"/>
                                </a:schemeClr>
                              </a:solidFill>
                              <a:effectLst/>
                              <a:latin typeface="Cambria Math" panose="02040503050406030204" pitchFamily="18" charset="0"/>
                            </a:rPr>
                            <m:t>𝒃</m:t>
                          </m:r>
                        </m:e>
                        <m:sub>
                          <m:r>
                            <a:rPr lang="en-US" sz="2000" b="1" i="1" smtClean="0">
                              <a:solidFill>
                                <a:schemeClr val="bg1">
                                  <a:lumMod val="50000"/>
                                </a:schemeClr>
                              </a:solidFill>
                              <a:effectLst/>
                              <a:latin typeface="Cambria Math" panose="02040503050406030204" pitchFamily="18" charset="0"/>
                            </a:rPr>
                            <m:t>𝟐</m:t>
                          </m:r>
                        </m:sub>
                      </m:sSub>
                      <m:r>
                        <a:rPr lang="en-US" sz="2000" b="1" i="1" smtClean="0">
                          <a:solidFill>
                            <a:schemeClr val="bg1">
                              <a:lumMod val="50000"/>
                            </a:schemeClr>
                          </a:solidFill>
                          <a:effectLst/>
                          <a:latin typeface="Cambria Math" panose="02040503050406030204" pitchFamily="18" charset="0"/>
                        </a:rPr>
                        <m:t>)</m:t>
                      </m:r>
                    </m:oMath>
                  </m:oMathPara>
                </a14:m>
                <a:endParaRPr lang="el-GR" sz="2000" b="1" dirty="0">
                  <a:solidFill>
                    <a:schemeClr val="bg1">
                      <a:lumMod val="50000"/>
                    </a:schemeClr>
                  </a:solidFill>
                  <a:effectLst/>
                </a:endParaRPr>
              </a:p>
            </p:txBody>
          </p:sp>
        </mc:Choice>
        <mc:Fallback xmlns="">
          <p:sp>
            <p:nvSpPr>
              <p:cNvPr id="12" name="TextBox 11">
                <a:extLst>
                  <a:ext uri="{FF2B5EF4-FFF2-40B4-BE49-F238E27FC236}">
                    <a16:creationId xmlns:a16="http://schemas.microsoft.com/office/drawing/2014/main" id="{BB98DAC9-B0FA-15BB-C6F9-ADBA2FBBE15E}"/>
                  </a:ext>
                </a:extLst>
              </p:cNvPr>
              <p:cNvSpPr txBox="1">
                <a:spLocks noRot="1" noChangeAspect="1" noMove="1" noResize="1" noEditPoints="1" noAdjustHandles="1" noChangeArrowheads="1" noChangeShapeType="1" noTextEdit="1"/>
              </p:cNvSpPr>
              <p:nvPr/>
            </p:nvSpPr>
            <p:spPr>
              <a:xfrm>
                <a:off x="7039214" y="3222777"/>
                <a:ext cx="3690561" cy="307777"/>
              </a:xfrm>
              <a:prstGeom prst="rect">
                <a:avLst/>
              </a:prstGeom>
              <a:blipFill>
                <a:blip r:embed="rId6"/>
                <a:stretch>
                  <a:fillRect l="-1653" t="-4000" r="-2149" b="-36000"/>
                </a:stretch>
              </a:blipFill>
            </p:spPr>
            <p:txBody>
              <a:bodyPr/>
              <a:lstStyle/>
              <a:p>
                <a:r>
                  <a:rPr lang="en-US">
                    <a:noFill/>
                  </a:rPr>
                  <a:t> </a:t>
                </a:r>
              </a:p>
            </p:txBody>
          </p:sp>
        </mc:Fallback>
      </mc:AlternateContent>
      <p:sp>
        <p:nvSpPr>
          <p:cNvPr id="14" name="Ορθογώνιο 17">
            <a:extLst>
              <a:ext uri="{FF2B5EF4-FFF2-40B4-BE49-F238E27FC236}">
                <a16:creationId xmlns:a16="http://schemas.microsoft.com/office/drawing/2014/main" id="{CEBDBC2D-9EE3-54F9-4968-A2FE8FC6696B}"/>
              </a:ext>
            </a:extLst>
          </p:cNvPr>
          <p:cNvSpPr/>
          <p:nvPr/>
        </p:nvSpPr>
        <p:spPr>
          <a:xfrm>
            <a:off x="7748188" y="2102908"/>
            <a:ext cx="1642616" cy="461665"/>
          </a:xfrm>
          <a:prstGeom prst="rect">
            <a:avLst/>
          </a:prstGeom>
          <a:ln>
            <a:solidFill>
              <a:schemeClr val="tx1"/>
            </a:solidFill>
          </a:ln>
        </p:spPr>
        <p:txBody>
          <a:bodyPr wrap="square">
            <a:spAutoFit/>
          </a:bodyPr>
          <a:lstStyle/>
          <a:p>
            <a:pPr algn="ctr"/>
            <a:r>
              <a:rPr lang="en-US" sz="2400" dirty="0"/>
              <a:t>Weights</a:t>
            </a:r>
          </a:p>
        </p:txBody>
      </p:sp>
      <p:cxnSp>
        <p:nvCxnSpPr>
          <p:cNvPr id="15" name="Ευθύγραμμο βέλος σύνδεσης 20">
            <a:extLst>
              <a:ext uri="{FF2B5EF4-FFF2-40B4-BE49-F238E27FC236}">
                <a16:creationId xmlns:a16="http://schemas.microsoft.com/office/drawing/2014/main" id="{A724C803-7021-62EC-36E8-1CE561C388E3}"/>
              </a:ext>
            </a:extLst>
          </p:cNvPr>
          <p:cNvCxnSpPr>
            <a:stCxn id="14" idx="2"/>
          </p:cNvCxnSpPr>
          <p:nvPr/>
        </p:nvCxnSpPr>
        <p:spPr>
          <a:xfrm>
            <a:off x="8569496" y="2564573"/>
            <a:ext cx="886222" cy="30640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Ευθύγραμμο βέλος σύνδεσης 22">
            <a:extLst>
              <a:ext uri="{FF2B5EF4-FFF2-40B4-BE49-F238E27FC236}">
                <a16:creationId xmlns:a16="http://schemas.microsoft.com/office/drawing/2014/main" id="{B3EDB7C1-BFDC-5931-52A3-CD7CBC916638}"/>
              </a:ext>
            </a:extLst>
          </p:cNvPr>
          <p:cNvCxnSpPr>
            <a:stCxn id="14" idx="2"/>
          </p:cNvCxnSpPr>
          <p:nvPr/>
        </p:nvCxnSpPr>
        <p:spPr>
          <a:xfrm>
            <a:off x="8569496" y="2564573"/>
            <a:ext cx="886222" cy="87493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Ορθογώνιο 17">
            <a:extLst>
              <a:ext uri="{FF2B5EF4-FFF2-40B4-BE49-F238E27FC236}">
                <a16:creationId xmlns:a16="http://schemas.microsoft.com/office/drawing/2014/main" id="{CE8D877C-DA03-1897-EE31-0C4FABED0C95}"/>
              </a:ext>
            </a:extLst>
          </p:cNvPr>
          <p:cNvSpPr/>
          <p:nvPr/>
        </p:nvSpPr>
        <p:spPr>
          <a:xfrm>
            <a:off x="10066102" y="2082762"/>
            <a:ext cx="1327345" cy="461665"/>
          </a:xfrm>
          <a:prstGeom prst="rect">
            <a:avLst/>
          </a:prstGeom>
          <a:ln>
            <a:solidFill>
              <a:schemeClr val="tx1"/>
            </a:solidFill>
          </a:ln>
        </p:spPr>
        <p:txBody>
          <a:bodyPr wrap="square">
            <a:spAutoFit/>
          </a:bodyPr>
          <a:lstStyle/>
          <a:p>
            <a:pPr algn="ctr"/>
            <a:r>
              <a:rPr lang="en-US" sz="2400" dirty="0"/>
              <a:t>Biases</a:t>
            </a:r>
          </a:p>
        </p:txBody>
      </p:sp>
      <p:cxnSp>
        <p:nvCxnSpPr>
          <p:cNvPr id="18" name="Ευθύγραμμο βέλος σύνδεσης 20">
            <a:extLst>
              <a:ext uri="{FF2B5EF4-FFF2-40B4-BE49-F238E27FC236}">
                <a16:creationId xmlns:a16="http://schemas.microsoft.com/office/drawing/2014/main" id="{BB025F3B-AC1F-29C6-BF05-3D4EE46EC22C}"/>
              </a:ext>
            </a:extLst>
          </p:cNvPr>
          <p:cNvCxnSpPr>
            <a:cxnSpLocks/>
            <a:stCxn id="17" idx="2"/>
          </p:cNvCxnSpPr>
          <p:nvPr/>
        </p:nvCxnSpPr>
        <p:spPr>
          <a:xfrm flipH="1">
            <a:off x="10368356" y="2544427"/>
            <a:ext cx="361419" cy="2231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Ευθύγραμμο βέλος σύνδεσης 20">
            <a:extLst>
              <a:ext uri="{FF2B5EF4-FFF2-40B4-BE49-F238E27FC236}">
                <a16:creationId xmlns:a16="http://schemas.microsoft.com/office/drawing/2014/main" id="{619DF12E-4591-2B32-A6D2-487A2173FFFE}"/>
              </a:ext>
            </a:extLst>
          </p:cNvPr>
          <p:cNvCxnSpPr>
            <a:cxnSpLocks/>
            <a:stCxn id="17" idx="2"/>
          </p:cNvCxnSpPr>
          <p:nvPr/>
        </p:nvCxnSpPr>
        <p:spPr>
          <a:xfrm flipH="1">
            <a:off x="10486103" y="2544427"/>
            <a:ext cx="243672" cy="75617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Ορθογώνιο 18">
            <a:extLst>
              <a:ext uri="{FF2B5EF4-FFF2-40B4-BE49-F238E27FC236}">
                <a16:creationId xmlns:a16="http://schemas.microsoft.com/office/drawing/2014/main" id="{D8695F4B-0556-4366-AC0F-14BD1C7CCB2C}"/>
              </a:ext>
            </a:extLst>
          </p:cNvPr>
          <p:cNvSpPr/>
          <p:nvPr/>
        </p:nvSpPr>
        <p:spPr>
          <a:xfrm>
            <a:off x="7387938" y="3699105"/>
            <a:ext cx="2746906" cy="461665"/>
          </a:xfrm>
          <a:prstGeom prst="rect">
            <a:avLst/>
          </a:prstGeom>
          <a:ln>
            <a:solidFill>
              <a:schemeClr val="tx1"/>
            </a:solidFill>
          </a:ln>
        </p:spPr>
        <p:txBody>
          <a:bodyPr wrap="none">
            <a:spAutoFit/>
          </a:bodyPr>
          <a:lstStyle/>
          <a:p>
            <a:pPr algn="ctr"/>
            <a:r>
              <a:rPr lang="en-US" sz="2400" dirty="0"/>
              <a:t>Activation functions</a:t>
            </a:r>
          </a:p>
        </p:txBody>
      </p:sp>
      <p:cxnSp>
        <p:nvCxnSpPr>
          <p:cNvPr id="22" name="Ευθύγραμμο βέλος σύνδεσης 24">
            <a:extLst>
              <a:ext uri="{FF2B5EF4-FFF2-40B4-BE49-F238E27FC236}">
                <a16:creationId xmlns:a16="http://schemas.microsoft.com/office/drawing/2014/main" id="{6853DEB1-F462-9CD7-512E-198D07E73647}"/>
              </a:ext>
            </a:extLst>
          </p:cNvPr>
          <p:cNvCxnSpPr>
            <a:cxnSpLocks/>
            <a:stCxn id="21" idx="0"/>
          </p:cNvCxnSpPr>
          <p:nvPr/>
        </p:nvCxnSpPr>
        <p:spPr>
          <a:xfrm flipV="1">
            <a:off x="8761391" y="3461875"/>
            <a:ext cx="468994" cy="2372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Ευθύγραμμο βέλος σύνδεσης 26">
            <a:extLst>
              <a:ext uri="{FF2B5EF4-FFF2-40B4-BE49-F238E27FC236}">
                <a16:creationId xmlns:a16="http://schemas.microsoft.com/office/drawing/2014/main" id="{8FE79D75-CE45-6788-F51C-2923B288869B}"/>
              </a:ext>
            </a:extLst>
          </p:cNvPr>
          <p:cNvCxnSpPr>
            <a:cxnSpLocks/>
            <a:stCxn id="21" idx="0"/>
          </p:cNvCxnSpPr>
          <p:nvPr/>
        </p:nvCxnSpPr>
        <p:spPr>
          <a:xfrm flipV="1">
            <a:off x="8761391" y="2949589"/>
            <a:ext cx="468994" cy="74951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0AACD48C-BE13-2681-87BE-2DA3F2A3E520}"/>
              </a:ext>
            </a:extLst>
          </p:cNvPr>
          <p:cNvGrpSpPr/>
          <p:nvPr/>
        </p:nvGrpSpPr>
        <p:grpSpPr>
          <a:xfrm>
            <a:off x="7359329" y="4692286"/>
            <a:ext cx="4034118" cy="1477328"/>
            <a:chOff x="5083434" y="5655716"/>
            <a:chExt cx="4572000" cy="1431123"/>
          </a:xfrm>
        </p:grpSpPr>
        <p:sp>
          <p:nvSpPr>
            <p:cNvPr id="25" name="Rectangle 24">
              <a:extLst>
                <a:ext uri="{FF2B5EF4-FFF2-40B4-BE49-F238E27FC236}">
                  <a16:creationId xmlns:a16="http://schemas.microsoft.com/office/drawing/2014/main" id="{297112AF-E33A-9EE8-FA01-E213396B39F3}"/>
                </a:ext>
              </a:extLst>
            </p:cNvPr>
            <p:cNvSpPr/>
            <p:nvPr/>
          </p:nvSpPr>
          <p:spPr>
            <a:xfrm>
              <a:off x="5083434" y="5655716"/>
              <a:ext cx="4572000" cy="1431123"/>
            </a:xfrm>
            <a:prstGeom prst="rect">
              <a:avLst/>
            </a:prstGeom>
            <a:ln>
              <a:solidFill>
                <a:schemeClr val="tx1"/>
              </a:solidFill>
              <a:prstDash val="dash"/>
            </a:ln>
          </p:spPr>
          <p:txBody>
            <a:bodyPr>
              <a:spAutoFit/>
            </a:bodyPr>
            <a:lstStyle/>
            <a:p>
              <a:pPr algn="ctr"/>
              <a:r>
                <a:rPr lang="en-US" dirty="0"/>
                <a:t>4 + 2 = 6 neurons (not counting inputs)</a:t>
              </a:r>
            </a:p>
            <a:p>
              <a:pPr algn="ctr"/>
              <a:r>
                <a:rPr lang="en-US" dirty="0"/>
                <a:t>[3 × 4] + [4 × 2] = 20 weights </a:t>
              </a:r>
            </a:p>
            <a:p>
              <a:pPr algn="ctr"/>
              <a:r>
                <a:rPr lang="en-US" dirty="0"/>
                <a:t>4 + 2 = 6 biases</a:t>
              </a:r>
            </a:p>
            <a:p>
              <a:pPr algn="ctr"/>
              <a:endParaRPr lang="en-US" b="1" dirty="0"/>
            </a:p>
            <a:p>
              <a:pPr algn="ctr"/>
              <a:r>
                <a:rPr lang="en-US" b="1" dirty="0">
                  <a:solidFill>
                    <a:schemeClr val="accent2"/>
                  </a:solidFill>
                </a:rPr>
                <a:t>26</a:t>
              </a:r>
              <a:r>
                <a:rPr lang="en-US" b="1" dirty="0"/>
                <a:t> </a:t>
              </a:r>
              <a:r>
                <a:rPr lang="en-US" b="1" dirty="0">
                  <a:solidFill>
                    <a:schemeClr val="accent2"/>
                  </a:solidFill>
                </a:rPr>
                <a:t>learnable parameters</a:t>
              </a:r>
            </a:p>
          </p:txBody>
        </p:sp>
        <p:cxnSp>
          <p:nvCxnSpPr>
            <p:cNvPr id="26" name="Ευθεία γραμμή σύνδεσης 9">
              <a:extLst>
                <a:ext uri="{FF2B5EF4-FFF2-40B4-BE49-F238E27FC236}">
                  <a16:creationId xmlns:a16="http://schemas.microsoft.com/office/drawing/2014/main" id="{81A0D954-B26C-CF4F-6FB6-770DD9B7A41D}"/>
                </a:ext>
              </a:extLst>
            </p:cNvPr>
            <p:cNvCxnSpPr/>
            <p:nvPr/>
          </p:nvCxnSpPr>
          <p:spPr>
            <a:xfrm>
              <a:off x="5259425" y="6667515"/>
              <a:ext cx="4157880" cy="0"/>
            </a:xfrm>
            <a:prstGeom prst="line">
              <a:avLst/>
            </a:prstGeom>
            <a:ln>
              <a:prstDash val="solid"/>
            </a:ln>
          </p:spPr>
          <p:style>
            <a:lnRef idx="1">
              <a:schemeClr val="accent1"/>
            </a:lnRef>
            <a:fillRef idx="0">
              <a:schemeClr val="accent1"/>
            </a:fillRef>
            <a:effectRef idx="0">
              <a:schemeClr val="accent1"/>
            </a:effectRef>
            <a:fontRef idx="minor">
              <a:schemeClr val="tx1"/>
            </a:fontRef>
          </p:style>
        </p:cxnSp>
      </p:grpSp>
      <p:sp>
        <p:nvSpPr>
          <p:cNvPr id="33" name="Slide Number Placeholder 32">
            <a:extLst>
              <a:ext uri="{FF2B5EF4-FFF2-40B4-BE49-F238E27FC236}">
                <a16:creationId xmlns:a16="http://schemas.microsoft.com/office/drawing/2014/main" id="{00758A95-F81D-AEBA-8B03-56A31472599B}"/>
              </a:ext>
            </a:extLst>
          </p:cNvPr>
          <p:cNvSpPr>
            <a:spLocks noGrp="1"/>
          </p:cNvSpPr>
          <p:nvPr>
            <p:ph type="sldNum" sz="quarter" idx="12"/>
          </p:nvPr>
        </p:nvSpPr>
        <p:spPr/>
        <p:txBody>
          <a:bodyPr/>
          <a:lstStyle/>
          <a:p>
            <a:fld id="{CC00085F-3842-4C53-8AAA-D142E66B851B}" type="slidenum">
              <a:rPr lang="en-US" smtClean="0"/>
              <a:t>6</a:t>
            </a:fld>
            <a:endParaRPr lang="en-US"/>
          </a:p>
        </p:txBody>
      </p:sp>
      <p:sp>
        <p:nvSpPr>
          <p:cNvPr id="27" name="TextBox 26">
            <a:extLst>
              <a:ext uri="{FF2B5EF4-FFF2-40B4-BE49-F238E27FC236}">
                <a16:creationId xmlns:a16="http://schemas.microsoft.com/office/drawing/2014/main" id="{CB396C2D-6347-8DFB-2FA7-62D3A1C46D57}"/>
              </a:ext>
            </a:extLst>
          </p:cNvPr>
          <p:cNvSpPr txBox="1"/>
          <p:nvPr/>
        </p:nvSpPr>
        <p:spPr>
          <a:xfrm>
            <a:off x="7341950" y="4339447"/>
            <a:ext cx="2279530" cy="369332"/>
          </a:xfrm>
          <a:prstGeom prst="rect">
            <a:avLst/>
          </a:prstGeom>
          <a:noFill/>
        </p:spPr>
        <p:txBody>
          <a:bodyPr wrap="square">
            <a:spAutoFit/>
          </a:bodyPr>
          <a:lstStyle/>
          <a:p>
            <a:r>
              <a:rPr lang="en-US" dirty="0">
                <a:effectLst>
                  <a:outerShdw blurRad="38100" dist="38100" dir="2700000" algn="tl">
                    <a:srgbClr val="000000">
                      <a:alpha val="43137"/>
                    </a:srgbClr>
                  </a:outerShdw>
                </a:effectLst>
              </a:rPr>
              <a:t>learnable parameters?</a:t>
            </a:r>
          </a:p>
        </p:txBody>
      </p:sp>
    </p:spTree>
    <p:extLst>
      <p:ext uri="{BB962C8B-B14F-4D97-AF65-F5344CB8AC3E}">
        <p14:creationId xmlns:p14="http://schemas.microsoft.com/office/powerpoint/2010/main" val="37907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7891D-4C32-959D-A286-126993D0DA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9FA04-618E-7301-1448-E4F2FB3A99AC}"/>
              </a:ext>
            </a:extLst>
          </p:cNvPr>
          <p:cNvSpPr>
            <a:spLocks noGrp="1"/>
          </p:cNvSpPr>
          <p:nvPr>
            <p:ph type="title"/>
          </p:nvPr>
        </p:nvSpPr>
        <p:spPr/>
        <p:txBody>
          <a:bodyPr/>
          <a:lstStyle/>
          <a:p>
            <a:r>
              <a:rPr lang="en-US" dirty="0"/>
              <a:t>Matrix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2A106-CA83-F1AC-A4C8-F5664014A21E}"/>
                  </a:ext>
                </a:extLst>
              </p:cNvPr>
              <p:cNvSpPr>
                <a:spLocks noGrp="1"/>
              </p:cNvSpPr>
              <p:nvPr>
                <p:ph idx="1"/>
              </p:nvPr>
            </p:nvSpPr>
            <p:spPr/>
            <p:txBody>
              <a:bodyPr>
                <a:normAutofit/>
              </a:bodyPr>
              <a:lstStyle/>
              <a:p>
                <a:r>
                  <a:rPr lang="en-US" sz="2400" dirty="0"/>
                  <a:t>Multilayer NN, function </a:t>
                </a:r>
                <a:r>
                  <a:rPr lang="en-US" sz="2400" i="1" dirty="0"/>
                  <a:t>f</a:t>
                </a:r>
                <a:r>
                  <a:rPr lang="en-US" sz="2400" dirty="0"/>
                  <a:t> maps inputs </a:t>
                </a:r>
                <a:r>
                  <a:rPr lang="en-US" sz="2400" i="1" dirty="0"/>
                  <a:t>x</a:t>
                </a:r>
                <a:r>
                  <a:rPr lang="en-US" sz="2400" dirty="0"/>
                  <a:t> to outputs </a:t>
                </a:r>
                <a:r>
                  <a:rPr lang="en-US" sz="2400" i="1" dirty="0"/>
                  <a:t>y</a:t>
                </a:r>
                <a:r>
                  <a:rPr lang="en-US" sz="2400" dirty="0"/>
                  <a:t>, i.e.,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i="1" dirty="0"/>
              </a:p>
            </p:txBody>
          </p:sp>
        </mc:Choice>
        <mc:Fallback xmlns="">
          <p:sp>
            <p:nvSpPr>
              <p:cNvPr id="3" name="Content Placeholder 2">
                <a:extLst>
                  <a:ext uri="{FF2B5EF4-FFF2-40B4-BE49-F238E27FC236}">
                    <a16:creationId xmlns:a16="http://schemas.microsoft.com/office/drawing/2014/main" id="{EE0BCB84-1FB4-2D2D-EE29-A70E5E918BFC}"/>
                  </a:ext>
                </a:extLst>
              </p:cNvPr>
              <p:cNvSpPr>
                <a:spLocks noGrp="1" noRot="1" noChangeAspect="1" noMove="1" noResize="1" noEditPoints="1" noAdjustHandles="1" noChangeArrowheads="1" noChangeShapeType="1" noTextEdit="1"/>
              </p:cNvSpPr>
              <p:nvPr>
                <p:ph idx="1"/>
              </p:nvPr>
            </p:nvSpPr>
            <p:spPr>
              <a:blipFill>
                <a:blip r:embed="rId2"/>
                <a:stretch>
                  <a:fillRect l="-1697" t="-18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字方塊 172">
                <a:extLst>
                  <a:ext uri="{FF2B5EF4-FFF2-40B4-BE49-F238E27FC236}">
                    <a16:creationId xmlns:a16="http://schemas.microsoft.com/office/drawing/2014/main" id="{735FCEEC-F901-5E9C-C9E3-06CDA1139623}"/>
                  </a:ext>
                </a:extLst>
              </p:cNvPr>
              <p:cNvSpPr txBox="1"/>
              <p:nvPr/>
            </p:nvSpPr>
            <p:spPr>
              <a:xfrm>
                <a:off x="3173323" y="5478788"/>
                <a:ext cx="7411390" cy="3259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118" i="1">
                          <a:latin typeface="Cambria Math" panose="02040503050406030204" pitchFamily="18" charset="0"/>
                        </a:rPr>
                        <m:t>=</m:t>
                      </m:r>
                      <m:r>
                        <a:rPr lang="zh-TW" altLang="en-US" sz="2118" i="1">
                          <a:latin typeface="Cambria Math" panose="02040503050406030204" pitchFamily="18" charset="0"/>
                        </a:rPr>
                        <m:t>𝜎</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4" name="文字方塊 172">
                <a:extLst>
                  <a:ext uri="{FF2B5EF4-FFF2-40B4-BE49-F238E27FC236}">
                    <a16:creationId xmlns:a16="http://schemas.microsoft.com/office/drawing/2014/main" id="{9C1A3D53-563E-74AD-6A32-6B21153A5561}"/>
                  </a:ext>
                </a:extLst>
              </p:cNvPr>
              <p:cNvSpPr txBox="1">
                <a:spLocks noRot="1" noChangeAspect="1" noMove="1" noResize="1" noEditPoints="1" noAdjustHandles="1" noChangeArrowheads="1" noChangeShapeType="1" noTextEdit="1"/>
              </p:cNvSpPr>
              <p:nvPr/>
            </p:nvSpPr>
            <p:spPr>
              <a:xfrm>
                <a:off x="3173323" y="5478788"/>
                <a:ext cx="7411390" cy="3259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字方塊 152">
                <a:extLst>
                  <a:ext uri="{FF2B5EF4-FFF2-40B4-BE49-F238E27FC236}">
                    <a16:creationId xmlns:a16="http://schemas.microsoft.com/office/drawing/2014/main" id="{D9F80E69-5063-5F9D-74C1-BE68F9AB2628}"/>
                  </a:ext>
                </a:extLst>
              </p:cNvPr>
              <p:cNvSpPr txBox="1"/>
              <p:nvPr/>
            </p:nvSpPr>
            <p:spPr>
              <a:xfrm>
                <a:off x="4990295" y="5526122"/>
                <a:ext cx="4425570" cy="325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118" i="1">
                          <a:latin typeface="Cambria Math" panose="02040503050406030204" pitchFamily="18" charset="0"/>
                        </a:rPr>
                        <m:t>𝜎</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5" name="文字方塊 152">
                <a:extLst>
                  <a:ext uri="{FF2B5EF4-FFF2-40B4-BE49-F238E27FC236}">
                    <a16:creationId xmlns:a16="http://schemas.microsoft.com/office/drawing/2014/main" id="{1A411B2F-5D03-FB80-88D6-38A435C798D2}"/>
                  </a:ext>
                </a:extLst>
              </p:cNvPr>
              <p:cNvSpPr txBox="1">
                <a:spLocks noRot="1" noChangeAspect="1" noMove="1" noResize="1" noEditPoints="1" noAdjustHandles="1" noChangeArrowheads="1" noChangeShapeType="1" noTextEdit="1"/>
              </p:cNvSpPr>
              <p:nvPr/>
            </p:nvSpPr>
            <p:spPr>
              <a:xfrm>
                <a:off x="4990295" y="5526122"/>
                <a:ext cx="4425570" cy="325923"/>
              </a:xfrm>
              <a:prstGeom prst="rect">
                <a:avLst/>
              </a:prstGeom>
              <a:blipFill>
                <a:blip r:embed="rId4"/>
                <a:stretch>
                  <a:fillRect l="-413"/>
                </a:stretch>
              </a:blipFill>
            </p:spPr>
            <p:txBody>
              <a:bodyPr/>
              <a:lstStyle/>
              <a:p>
                <a:r>
                  <a:rPr lang="en-US">
                    <a:noFill/>
                  </a:rPr>
                  <a:t> </a:t>
                </a:r>
              </a:p>
            </p:txBody>
          </p:sp>
        </mc:Fallback>
      </mc:AlternateContent>
      <p:sp>
        <p:nvSpPr>
          <p:cNvPr id="6" name="矩形 77">
            <a:extLst>
              <a:ext uri="{FF2B5EF4-FFF2-40B4-BE49-F238E27FC236}">
                <a16:creationId xmlns:a16="http://schemas.microsoft.com/office/drawing/2014/main" id="{3EC29C5E-46B7-96E7-DF71-32A3F0182B92}"/>
              </a:ext>
            </a:extLst>
          </p:cNvPr>
          <p:cNvSpPr/>
          <p:nvPr/>
        </p:nvSpPr>
        <p:spPr>
          <a:xfrm>
            <a:off x="7993912" y="2226217"/>
            <a:ext cx="440251" cy="23162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7" name="矩形 73">
            <a:extLst>
              <a:ext uri="{FF2B5EF4-FFF2-40B4-BE49-F238E27FC236}">
                <a16:creationId xmlns:a16="http://schemas.microsoft.com/office/drawing/2014/main" id="{46394D7A-16FB-E4ED-7CBD-104CC1EEF85E}"/>
              </a:ext>
            </a:extLst>
          </p:cNvPr>
          <p:cNvSpPr/>
          <p:nvPr/>
        </p:nvSpPr>
        <p:spPr>
          <a:xfrm>
            <a:off x="4331758" y="2272468"/>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8" name="矩形 74">
            <a:extLst>
              <a:ext uri="{FF2B5EF4-FFF2-40B4-BE49-F238E27FC236}">
                <a16:creationId xmlns:a16="http://schemas.microsoft.com/office/drawing/2014/main" id="{17456288-3C48-FF36-6FA6-C884AA5CDD70}"/>
              </a:ext>
            </a:extLst>
          </p:cNvPr>
          <p:cNvSpPr/>
          <p:nvPr/>
        </p:nvSpPr>
        <p:spPr>
          <a:xfrm>
            <a:off x="5501393" y="2258044"/>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9" name="矩形 75">
            <a:extLst>
              <a:ext uri="{FF2B5EF4-FFF2-40B4-BE49-F238E27FC236}">
                <a16:creationId xmlns:a16="http://schemas.microsoft.com/office/drawing/2014/main" id="{504998A3-9CA0-A474-7AE4-AB5CB8966876}"/>
              </a:ext>
            </a:extLst>
          </p:cNvPr>
          <p:cNvSpPr/>
          <p:nvPr/>
        </p:nvSpPr>
        <p:spPr>
          <a:xfrm>
            <a:off x="6746886" y="2272468"/>
            <a:ext cx="658537" cy="236106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sp>
        <p:nvSpPr>
          <p:cNvPr id="10" name="矩形 76">
            <a:extLst>
              <a:ext uri="{FF2B5EF4-FFF2-40B4-BE49-F238E27FC236}">
                <a16:creationId xmlns:a16="http://schemas.microsoft.com/office/drawing/2014/main" id="{C8D39452-3255-7CC1-4120-1B167DE0D424}"/>
              </a:ext>
            </a:extLst>
          </p:cNvPr>
          <p:cNvSpPr/>
          <p:nvPr/>
        </p:nvSpPr>
        <p:spPr>
          <a:xfrm>
            <a:off x="3287844" y="2296857"/>
            <a:ext cx="440251" cy="23162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588"/>
          </a:p>
        </p:txBody>
      </p:sp>
      <p:cxnSp>
        <p:nvCxnSpPr>
          <p:cNvPr id="11" name="直線單箭頭接點 92">
            <a:extLst>
              <a:ext uri="{FF2B5EF4-FFF2-40B4-BE49-F238E27FC236}">
                <a16:creationId xmlns:a16="http://schemas.microsoft.com/office/drawing/2014/main" id="{BB89DB9A-8223-29DE-794A-833A205E44BE}"/>
              </a:ext>
            </a:extLst>
          </p:cNvPr>
          <p:cNvCxnSpPr/>
          <p:nvPr/>
        </p:nvCxnSpPr>
        <p:spPr>
          <a:xfrm>
            <a:off x="7088187" y="3197545"/>
            <a:ext cx="89876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93">
            <a:extLst>
              <a:ext uri="{FF2B5EF4-FFF2-40B4-BE49-F238E27FC236}">
                <a16:creationId xmlns:a16="http://schemas.microsoft.com/office/drawing/2014/main" id="{F4C14216-C48C-EBE3-4C02-CFFD2241EDE6}"/>
              </a:ext>
            </a:extLst>
          </p:cNvPr>
          <p:cNvCxnSpPr/>
          <p:nvPr/>
        </p:nvCxnSpPr>
        <p:spPr>
          <a:xfrm>
            <a:off x="7184642" y="4296859"/>
            <a:ext cx="79918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94">
            <a:extLst>
              <a:ext uri="{FF2B5EF4-FFF2-40B4-BE49-F238E27FC236}">
                <a16:creationId xmlns:a16="http://schemas.microsoft.com/office/drawing/2014/main" id="{A0971698-F422-B094-4FE5-656E6D680EBF}"/>
              </a:ext>
            </a:extLst>
          </p:cNvPr>
          <p:cNvCxnSpPr/>
          <p:nvPr/>
        </p:nvCxnSpPr>
        <p:spPr>
          <a:xfrm>
            <a:off x="7067112" y="2510365"/>
            <a:ext cx="926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95">
            <a:extLst>
              <a:ext uri="{FF2B5EF4-FFF2-40B4-BE49-F238E27FC236}">
                <a16:creationId xmlns:a16="http://schemas.microsoft.com/office/drawing/2014/main" id="{74E2797B-5123-C9DA-CE94-9258F5BCAF7A}"/>
              </a:ext>
            </a:extLst>
          </p:cNvPr>
          <p:cNvSpPr/>
          <p:nvPr/>
        </p:nvSpPr>
        <p:spPr>
          <a:xfrm>
            <a:off x="3348186" y="2930116"/>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sp>
        <p:nvSpPr>
          <p:cNvPr id="15" name="矩形 96">
            <a:extLst>
              <a:ext uri="{FF2B5EF4-FFF2-40B4-BE49-F238E27FC236}">
                <a16:creationId xmlns:a16="http://schemas.microsoft.com/office/drawing/2014/main" id="{0F6BCBDC-088E-AAFA-714B-30F8B91B067A}"/>
              </a:ext>
            </a:extLst>
          </p:cNvPr>
          <p:cNvSpPr/>
          <p:nvPr/>
        </p:nvSpPr>
        <p:spPr>
          <a:xfrm>
            <a:off x="3353320" y="2426884"/>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graphicFrame>
        <p:nvGraphicFramePr>
          <p:cNvPr id="16" name="Object 12">
            <a:extLst>
              <a:ext uri="{FF2B5EF4-FFF2-40B4-BE49-F238E27FC236}">
                <a16:creationId xmlns:a16="http://schemas.microsoft.com/office/drawing/2014/main" id="{D92F1CAF-D39E-92F7-AB55-822B1AF2017C}"/>
              </a:ext>
            </a:extLst>
          </p:cNvPr>
          <p:cNvGraphicFramePr>
            <a:graphicFrameLocks noChangeAspect="1"/>
          </p:cNvGraphicFramePr>
          <p:nvPr/>
        </p:nvGraphicFramePr>
        <p:xfrm>
          <a:off x="3364525" y="2342840"/>
          <a:ext cx="287151" cy="407614"/>
        </p:xfrm>
        <a:graphic>
          <a:graphicData uri="http://schemas.openxmlformats.org/presentationml/2006/ole">
            <mc:AlternateContent xmlns:mc="http://schemas.openxmlformats.org/markup-compatibility/2006">
              <mc:Choice xmlns:v="urn:schemas-microsoft-com:vml" Requires="v">
                <p:oleObj name="方程式" r:id="rId5" imgW="152280" imgH="215640" progId="Equation.3">
                  <p:embed/>
                </p:oleObj>
              </mc:Choice>
              <mc:Fallback>
                <p:oleObj name="方程式" r:id="rId5" imgW="152280" imgH="215640" progId="Equation.3">
                  <p:embed/>
                  <p:pic>
                    <p:nvPicPr>
                      <p:cNvPr id="16" name="Object 12">
                        <a:extLst>
                          <a:ext uri="{FF2B5EF4-FFF2-40B4-BE49-F238E27FC236}">
                            <a16:creationId xmlns:a16="http://schemas.microsoft.com/office/drawing/2014/main" id="{D92F1CAF-D39E-92F7-AB55-822B1AF2017C}"/>
                          </a:ext>
                        </a:extLst>
                      </p:cNvPr>
                      <p:cNvPicPr>
                        <a:picLocks noChangeAspect="1" noChangeArrowheads="1"/>
                      </p:cNvPicPr>
                      <p:nvPr/>
                    </p:nvPicPr>
                    <p:blipFill>
                      <a:blip r:embed="rId6"/>
                      <a:srcRect/>
                      <a:stretch>
                        <a:fillRect/>
                      </a:stretch>
                    </p:blipFill>
                    <p:spPr bwMode="auto">
                      <a:xfrm>
                        <a:off x="3364525" y="2342840"/>
                        <a:ext cx="287151" cy="4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12">
            <a:extLst>
              <a:ext uri="{FF2B5EF4-FFF2-40B4-BE49-F238E27FC236}">
                <a16:creationId xmlns:a16="http://schemas.microsoft.com/office/drawing/2014/main" id="{A94480DF-26AE-4437-7E7C-A84ABF21AA46}"/>
              </a:ext>
            </a:extLst>
          </p:cNvPr>
          <p:cNvGraphicFramePr>
            <a:graphicFrameLocks noChangeAspect="1"/>
          </p:cNvGraphicFramePr>
          <p:nvPr/>
        </p:nvGraphicFramePr>
        <p:xfrm>
          <a:off x="3369198" y="2857013"/>
          <a:ext cx="310963" cy="407614"/>
        </p:xfrm>
        <a:graphic>
          <a:graphicData uri="http://schemas.openxmlformats.org/presentationml/2006/ole">
            <mc:AlternateContent xmlns:mc="http://schemas.openxmlformats.org/markup-compatibility/2006">
              <mc:Choice xmlns:v="urn:schemas-microsoft-com:vml" Requires="v">
                <p:oleObj name="方程式" r:id="rId7" imgW="164880" imgH="215640" progId="Equation.3">
                  <p:embed/>
                </p:oleObj>
              </mc:Choice>
              <mc:Fallback>
                <p:oleObj name="方程式" r:id="rId7" imgW="164880" imgH="215640" progId="Equation.3">
                  <p:embed/>
                  <p:pic>
                    <p:nvPicPr>
                      <p:cNvPr id="17" name="Object 12">
                        <a:extLst>
                          <a:ext uri="{FF2B5EF4-FFF2-40B4-BE49-F238E27FC236}">
                            <a16:creationId xmlns:a16="http://schemas.microsoft.com/office/drawing/2014/main" id="{A94480DF-26AE-4437-7E7C-A84ABF21AA46}"/>
                          </a:ext>
                        </a:extLst>
                      </p:cNvPr>
                      <p:cNvPicPr>
                        <a:picLocks noChangeAspect="1" noChangeArrowheads="1"/>
                      </p:cNvPicPr>
                      <p:nvPr/>
                    </p:nvPicPr>
                    <p:blipFill>
                      <a:blip r:embed="rId8"/>
                      <a:srcRect/>
                      <a:stretch>
                        <a:fillRect/>
                      </a:stretch>
                    </p:blipFill>
                    <p:spPr bwMode="auto">
                      <a:xfrm>
                        <a:off x="3369198" y="2857013"/>
                        <a:ext cx="310963" cy="4076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橢圓 99">
            <a:extLst>
              <a:ext uri="{FF2B5EF4-FFF2-40B4-BE49-F238E27FC236}">
                <a16:creationId xmlns:a16="http://schemas.microsoft.com/office/drawing/2014/main" id="{85054BFF-D654-CE64-8BD0-0E424F7E3CDA}"/>
              </a:ext>
            </a:extLst>
          </p:cNvPr>
          <p:cNvSpPr/>
          <p:nvPr/>
        </p:nvSpPr>
        <p:spPr>
          <a:xfrm>
            <a:off x="4417444" y="2282176"/>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19" name="橢圓 100">
            <a:extLst>
              <a:ext uri="{FF2B5EF4-FFF2-40B4-BE49-F238E27FC236}">
                <a16:creationId xmlns:a16="http://schemas.microsoft.com/office/drawing/2014/main" id="{FC5ED482-2E41-C293-5DD0-1AB2A59F1412}"/>
              </a:ext>
            </a:extLst>
          </p:cNvPr>
          <p:cNvSpPr/>
          <p:nvPr/>
        </p:nvSpPr>
        <p:spPr>
          <a:xfrm>
            <a:off x="4419510" y="2969149"/>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20" name="橢圓 101">
            <a:extLst>
              <a:ext uri="{FF2B5EF4-FFF2-40B4-BE49-F238E27FC236}">
                <a16:creationId xmlns:a16="http://schemas.microsoft.com/office/drawing/2014/main" id="{E2460953-D63C-BDD5-AE5D-B8BB7A1D9122}"/>
              </a:ext>
            </a:extLst>
          </p:cNvPr>
          <p:cNvSpPr/>
          <p:nvPr/>
        </p:nvSpPr>
        <p:spPr>
          <a:xfrm>
            <a:off x="4409246" y="4052689"/>
            <a:ext cx="506610" cy="5066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588"/>
          </a:p>
        </p:txBody>
      </p:sp>
      <p:sp>
        <p:nvSpPr>
          <p:cNvPr id="21" name="文字方塊 102">
            <a:extLst>
              <a:ext uri="{FF2B5EF4-FFF2-40B4-BE49-F238E27FC236}">
                <a16:creationId xmlns:a16="http://schemas.microsoft.com/office/drawing/2014/main" id="{948C7A08-8A60-E705-0045-25C3D2AB72FB}"/>
              </a:ext>
            </a:extLst>
          </p:cNvPr>
          <p:cNvSpPr txBox="1"/>
          <p:nvPr/>
        </p:nvSpPr>
        <p:spPr>
          <a:xfrm rot="5400000">
            <a:off x="4406822" y="3537498"/>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2" name="矩形 103">
            <a:extLst>
              <a:ext uri="{FF2B5EF4-FFF2-40B4-BE49-F238E27FC236}">
                <a16:creationId xmlns:a16="http://schemas.microsoft.com/office/drawing/2014/main" id="{548F688E-FD28-E8BE-5494-BA44B9F29373}"/>
              </a:ext>
            </a:extLst>
          </p:cNvPr>
          <p:cNvSpPr/>
          <p:nvPr/>
        </p:nvSpPr>
        <p:spPr>
          <a:xfrm>
            <a:off x="3356591" y="4163431"/>
            <a:ext cx="302559" cy="3025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588"/>
          </a:p>
        </p:txBody>
      </p:sp>
      <p:graphicFrame>
        <p:nvGraphicFramePr>
          <p:cNvPr id="23" name="Object 12">
            <a:extLst>
              <a:ext uri="{FF2B5EF4-FFF2-40B4-BE49-F238E27FC236}">
                <a16:creationId xmlns:a16="http://schemas.microsoft.com/office/drawing/2014/main" id="{33424170-B6D3-6ED2-678B-5EDFD9229C07}"/>
              </a:ext>
            </a:extLst>
          </p:cNvPr>
          <p:cNvGraphicFramePr>
            <a:graphicFrameLocks noChangeAspect="1"/>
          </p:cNvGraphicFramePr>
          <p:nvPr/>
        </p:nvGraphicFramePr>
        <p:xfrm>
          <a:off x="3353841" y="4078501"/>
          <a:ext cx="359989" cy="431426"/>
        </p:xfrm>
        <a:graphic>
          <a:graphicData uri="http://schemas.openxmlformats.org/presentationml/2006/ole">
            <mc:AlternateContent xmlns:mc="http://schemas.openxmlformats.org/markup-compatibility/2006">
              <mc:Choice xmlns:v="urn:schemas-microsoft-com:vml" Requires="v">
                <p:oleObj name="方程式" r:id="rId9" imgW="190440" imgH="228600" progId="Equation.3">
                  <p:embed/>
                </p:oleObj>
              </mc:Choice>
              <mc:Fallback>
                <p:oleObj name="方程式" r:id="rId9" imgW="190440" imgH="228600" progId="Equation.3">
                  <p:embed/>
                  <p:pic>
                    <p:nvPicPr>
                      <p:cNvPr id="23" name="Object 12">
                        <a:extLst>
                          <a:ext uri="{FF2B5EF4-FFF2-40B4-BE49-F238E27FC236}">
                            <a16:creationId xmlns:a16="http://schemas.microsoft.com/office/drawing/2014/main" id="{33424170-B6D3-6ED2-678B-5EDFD9229C07}"/>
                          </a:ext>
                        </a:extLst>
                      </p:cNvPr>
                      <p:cNvPicPr>
                        <a:picLocks noChangeAspect="1" noChangeArrowheads="1"/>
                      </p:cNvPicPr>
                      <p:nvPr/>
                    </p:nvPicPr>
                    <p:blipFill>
                      <a:blip r:embed="rId10"/>
                      <a:srcRect/>
                      <a:stretch>
                        <a:fillRect/>
                      </a:stretch>
                    </p:blipFill>
                    <p:spPr bwMode="auto">
                      <a:xfrm>
                        <a:off x="3353841" y="4078501"/>
                        <a:ext cx="359989" cy="4314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文字方塊 105">
            <a:extLst>
              <a:ext uri="{FF2B5EF4-FFF2-40B4-BE49-F238E27FC236}">
                <a16:creationId xmlns:a16="http://schemas.microsoft.com/office/drawing/2014/main" id="{EC3C0098-6568-3DE3-A7CD-4F5432C37C24}"/>
              </a:ext>
            </a:extLst>
          </p:cNvPr>
          <p:cNvSpPr txBox="1"/>
          <p:nvPr/>
        </p:nvSpPr>
        <p:spPr>
          <a:xfrm rot="5400000">
            <a:off x="3247119" y="3527047"/>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5" name="橢圓 106">
            <a:extLst>
              <a:ext uri="{FF2B5EF4-FFF2-40B4-BE49-F238E27FC236}">
                <a16:creationId xmlns:a16="http://schemas.microsoft.com/office/drawing/2014/main" id="{6E7440BC-F462-A4C5-C166-F0158D96D215}"/>
              </a:ext>
            </a:extLst>
          </p:cNvPr>
          <p:cNvSpPr/>
          <p:nvPr/>
        </p:nvSpPr>
        <p:spPr>
          <a:xfrm>
            <a:off x="5578234" y="2282176"/>
            <a:ext cx="506610" cy="5066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26" name="橢圓 107">
            <a:extLst>
              <a:ext uri="{FF2B5EF4-FFF2-40B4-BE49-F238E27FC236}">
                <a16:creationId xmlns:a16="http://schemas.microsoft.com/office/drawing/2014/main" id="{2CC1A6DD-1CF0-55F3-05F9-5ECC4D5B9064}"/>
              </a:ext>
            </a:extLst>
          </p:cNvPr>
          <p:cNvSpPr/>
          <p:nvPr/>
        </p:nvSpPr>
        <p:spPr>
          <a:xfrm>
            <a:off x="5580300" y="2969149"/>
            <a:ext cx="506610" cy="5066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27" name="橢圓 108">
            <a:extLst>
              <a:ext uri="{FF2B5EF4-FFF2-40B4-BE49-F238E27FC236}">
                <a16:creationId xmlns:a16="http://schemas.microsoft.com/office/drawing/2014/main" id="{31BC4C25-478D-3466-58E6-A57FC5A26D85}"/>
              </a:ext>
            </a:extLst>
          </p:cNvPr>
          <p:cNvSpPr/>
          <p:nvPr/>
        </p:nvSpPr>
        <p:spPr>
          <a:xfrm>
            <a:off x="5570036" y="4052689"/>
            <a:ext cx="506610" cy="5066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588"/>
          </a:p>
        </p:txBody>
      </p:sp>
      <p:sp>
        <p:nvSpPr>
          <p:cNvPr id="28" name="文字方塊 109">
            <a:extLst>
              <a:ext uri="{FF2B5EF4-FFF2-40B4-BE49-F238E27FC236}">
                <a16:creationId xmlns:a16="http://schemas.microsoft.com/office/drawing/2014/main" id="{9D16A481-C2FB-3225-2623-072C46895402}"/>
              </a:ext>
            </a:extLst>
          </p:cNvPr>
          <p:cNvSpPr txBox="1"/>
          <p:nvPr/>
        </p:nvSpPr>
        <p:spPr>
          <a:xfrm rot="5400000">
            <a:off x="5567612" y="3537498"/>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29" name="橢圓 110">
            <a:extLst>
              <a:ext uri="{FF2B5EF4-FFF2-40B4-BE49-F238E27FC236}">
                <a16:creationId xmlns:a16="http://schemas.microsoft.com/office/drawing/2014/main" id="{11856652-AD03-B518-EA5C-C2FA617F6DFF}"/>
              </a:ext>
            </a:extLst>
          </p:cNvPr>
          <p:cNvSpPr/>
          <p:nvPr/>
        </p:nvSpPr>
        <p:spPr>
          <a:xfrm>
            <a:off x="6813807" y="2265316"/>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30" name="橢圓 111">
            <a:extLst>
              <a:ext uri="{FF2B5EF4-FFF2-40B4-BE49-F238E27FC236}">
                <a16:creationId xmlns:a16="http://schemas.microsoft.com/office/drawing/2014/main" id="{14F371FD-3460-9143-CA44-CD8F73FE9BF9}"/>
              </a:ext>
            </a:extLst>
          </p:cNvPr>
          <p:cNvSpPr/>
          <p:nvPr/>
        </p:nvSpPr>
        <p:spPr>
          <a:xfrm>
            <a:off x="6815874" y="2935824"/>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31" name="橢圓 112">
            <a:extLst>
              <a:ext uri="{FF2B5EF4-FFF2-40B4-BE49-F238E27FC236}">
                <a16:creationId xmlns:a16="http://schemas.microsoft.com/office/drawing/2014/main" id="{E18DB605-2863-756F-3217-D10D7A05AEE8}"/>
              </a:ext>
            </a:extLst>
          </p:cNvPr>
          <p:cNvSpPr/>
          <p:nvPr/>
        </p:nvSpPr>
        <p:spPr>
          <a:xfrm>
            <a:off x="6822075" y="4035829"/>
            <a:ext cx="506610" cy="5066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588"/>
          </a:p>
        </p:txBody>
      </p:sp>
      <p:sp>
        <p:nvSpPr>
          <p:cNvPr id="32" name="文字方塊 113">
            <a:extLst>
              <a:ext uri="{FF2B5EF4-FFF2-40B4-BE49-F238E27FC236}">
                <a16:creationId xmlns:a16="http://schemas.microsoft.com/office/drawing/2014/main" id="{F2A4DEB4-EB26-2D35-7AD8-5C9189B8F305}"/>
              </a:ext>
            </a:extLst>
          </p:cNvPr>
          <p:cNvSpPr txBox="1"/>
          <p:nvPr/>
        </p:nvSpPr>
        <p:spPr>
          <a:xfrm rot="5400000">
            <a:off x="6819652" y="3517847"/>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33" name="文字方塊 114">
            <a:extLst>
              <a:ext uri="{FF2B5EF4-FFF2-40B4-BE49-F238E27FC236}">
                <a16:creationId xmlns:a16="http://schemas.microsoft.com/office/drawing/2014/main" id="{287D5AC0-DE8E-DAC0-ECDF-3CBE456DCB93}"/>
              </a:ext>
            </a:extLst>
          </p:cNvPr>
          <p:cNvSpPr txBox="1"/>
          <p:nvPr/>
        </p:nvSpPr>
        <p:spPr>
          <a:xfrm>
            <a:off x="6082980" y="2230484"/>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34" name="文字方塊 115">
            <a:extLst>
              <a:ext uri="{FF2B5EF4-FFF2-40B4-BE49-F238E27FC236}">
                <a16:creationId xmlns:a16="http://schemas.microsoft.com/office/drawing/2014/main" id="{FD014CCF-4725-716D-1111-D94873D7811A}"/>
              </a:ext>
            </a:extLst>
          </p:cNvPr>
          <p:cNvSpPr txBox="1"/>
          <p:nvPr/>
        </p:nvSpPr>
        <p:spPr>
          <a:xfrm>
            <a:off x="6098529" y="2923572"/>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35" name="文字方塊 116">
            <a:extLst>
              <a:ext uri="{FF2B5EF4-FFF2-40B4-BE49-F238E27FC236}">
                <a16:creationId xmlns:a16="http://schemas.microsoft.com/office/drawing/2014/main" id="{AA39A876-DC11-D25A-3C78-7B2C56624950}"/>
              </a:ext>
            </a:extLst>
          </p:cNvPr>
          <p:cNvSpPr txBox="1"/>
          <p:nvPr/>
        </p:nvSpPr>
        <p:spPr>
          <a:xfrm>
            <a:off x="6109276" y="4032065"/>
            <a:ext cx="678756" cy="472565"/>
          </a:xfrm>
          <a:prstGeom prst="rect">
            <a:avLst/>
          </a:prstGeom>
          <a:noFill/>
        </p:spPr>
        <p:txBody>
          <a:bodyPr wrap="square" rtlCol="0">
            <a:spAutoFit/>
          </a:bodyPr>
          <a:lstStyle/>
          <a:p>
            <a:pPr algn="ctr"/>
            <a:r>
              <a:rPr lang="en-US" altLang="zh-TW" sz="2471" dirty="0"/>
              <a:t>……</a:t>
            </a:r>
            <a:endParaRPr lang="zh-TW" altLang="en-US" sz="2471" dirty="0"/>
          </a:p>
        </p:txBody>
      </p:sp>
      <p:cxnSp>
        <p:nvCxnSpPr>
          <p:cNvPr id="36" name="直線單箭頭接點 117">
            <a:extLst>
              <a:ext uri="{FF2B5EF4-FFF2-40B4-BE49-F238E27FC236}">
                <a16:creationId xmlns:a16="http://schemas.microsoft.com/office/drawing/2014/main" id="{2D687901-D591-D0E3-90AF-77CFA9752BA9}"/>
              </a:ext>
            </a:extLst>
          </p:cNvPr>
          <p:cNvCxnSpPr>
            <a:stCxn id="18" idx="6"/>
            <a:endCxn id="25" idx="2"/>
          </p:cNvCxnSpPr>
          <p:nvPr/>
        </p:nvCxnSpPr>
        <p:spPr>
          <a:xfrm>
            <a:off x="4924054" y="2535481"/>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18">
            <a:extLst>
              <a:ext uri="{FF2B5EF4-FFF2-40B4-BE49-F238E27FC236}">
                <a16:creationId xmlns:a16="http://schemas.microsoft.com/office/drawing/2014/main" id="{44DCABAF-A7D0-0D4D-5CC9-599CEA7A3A24}"/>
              </a:ext>
            </a:extLst>
          </p:cNvPr>
          <p:cNvCxnSpPr/>
          <p:nvPr/>
        </p:nvCxnSpPr>
        <p:spPr>
          <a:xfrm>
            <a:off x="4924054" y="3234085"/>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19">
            <a:extLst>
              <a:ext uri="{FF2B5EF4-FFF2-40B4-BE49-F238E27FC236}">
                <a16:creationId xmlns:a16="http://schemas.microsoft.com/office/drawing/2014/main" id="{85C7671B-7758-F549-10C0-C771F04EDD1B}"/>
              </a:ext>
            </a:extLst>
          </p:cNvPr>
          <p:cNvCxnSpPr/>
          <p:nvPr/>
        </p:nvCxnSpPr>
        <p:spPr>
          <a:xfrm>
            <a:off x="4915856" y="4312293"/>
            <a:ext cx="6541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20">
            <a:extLst>
              <a:ext uri="{FF2B5EF4-FFF2-40B4-BE49-F238E27FC236}">
                <a16:creationId xmlns:a16="http://schemas.microsoft.com/office/drawing/2014/main" id="{293112BE-299E-40F9-C771-985610F94405}"/>
              </a:ext>
            </a:extLst>
          </p:cNvPr>
          <p:cNvCxnSpPr>
            <a:stCxn id="19" idx="6"/>
            <a:endCxn id="25" idx="2"/>
          </p:cNvCxnSpPr>
          <p:nvPr/>
        </p:nvCxnSpPr>
        <p:spPr>
          <a:xfrm flipV="1">
            <a:off x="4926120" y="2535480"/>
            <a:ext cx="652114" cy="68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121">
            <a:extLst>
              <a:ext uri="{FF2B5EF4-FFF2-40B4-BE49-F238E27FC236}">
                <a16:creationId xmlns:a16="http://schemas.microsoft.com/office/drawing/2014/main" id="{EAFEF3BB-99BE-80AB-06B8-6566D0068E66}"/>
              </a:ext>
            </a:extLst>
          </p:cNvPr>
          <p:cNvCxnSpPr>
            <a:stCxn id="18" idx="6"/>
            <a:endCxn id="26" idx="2"/>
          </p:cNvCxnSpPr>
          <p:nvPr/>
        </p:nvCxnSpPr>
        <p:spPr>
          <a:xfrm>
            <a:off x="4924054" y="2535480"/>
            <a:ext cx="656246" cy="6869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122">
            <a:extLst>
              <a:ext uri="{FF2B5EF4-FFF2-40B4-BE49-F238E27FC236}">
                <a16:creationId xmlns:a16="http://schemas.microsoft.com/office/drawing/2014/main" id="{ABDAE80E-F248-50F7-D6AC-E4B399367E3F}"/>
              </a:ext>
            </a:extLst>
          </p:cNvPr>
          <p:cNvCxnSpPr>
            <a:stCxn id="18" idx="6"/>
            <a:endCxn id="27" idx="2"/>
          </p:cNvCxnSpPr>
          <p:nvPr/>
        </p:nvCxnSpPr>
        <p:spPr>
          <a:xfrm>
            <a:off x="4924054" y="2535480"/>
            <a:ext cx="645982" cy="1770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123">
            <a:extLst>
              <a:ext uri="{FF2B5EF4-FFF2-40B4-BE49-F238E27FC236}">
                <a16:creationId xmlns:a16="http://schemas.microsoft.com/office/drawing/2014/main" id="{F001591E-8F36-7926-7E39-2C2BFA73320A}"/>
              </a:ext>
            </a:extLst>
          </p:cNvPr>
          <p:cNvCxnSpPr>
            <a:stCxn id="19" idx="6"/>
            <a:endCxn id="27" idx="2"/>
          </p:cNvCxnSpPr>
          <p:nvPr/>
        </p:nvCxnSpPr>
        <p:spPr>
          <a:xfrm>
            <a:off x="4926120" y="3222454"/>
            <a:ext cx="643916" cy="1083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124">
            <a:extLst>
              <a:ext uri="{FF2B5EF4-FFF2-40B4-BE49-F238E27FC236}">
                <a16:creationId xmlns:a16="http://schemas.microsoft.com/office/drawing/2014/main" id="{52FC01E1-4DCB-CB4D-A2EE-5E7548F4D352}"/>
              </a:ext>
            </a:extLst>
          </p:cNvPr>
          <p:cNvCxnSpPr>
            <a:stCxn id="20" idx="6"/>
            <a:endCxn id="25" idx="2"/>
          </p:cNvCxnSpPr>
          <p:nvPr/>
        </p:nvCxnSpPr>
        <p:spPr>
          <a:xfrm flipV="1">
            <a:off x="4915856" y="2535480"/>
            <a:ext cx="662378" cy="1770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125">
            <a:extLst>
              <a:ext uri="{FF2B5EF4-FFF2-40B4-BE49-F238E27FC236}">
                <a16:creationId xmlns:a16="http://schemas.microsoft.com/office/drawing/2014/main" id="{1B839D53-5568-C047-702C-AFE068BDC765}"/>
              </a:ext>
            </a:extLst>
          </p:cNvPr>
          <p:cNvCxnSpPr>
            <a:stCxn id="20" idx="6"/>
            <a:endCxn id="26" idx="2"/>
          </p:cNvCxnSpPr>
          <p:nvPr/>
        </p:nvCxnSpPr>
        <p:spPr>
          <a:xfrm flipV="1">
            <a:off x="4915856" y="3222454"/>
            <a:ext cx="664444" cy="10835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126">
            <a:extLst>
              <a:ext uri="{FF2B5EF4-FFF2-40B4-BE49-F238E27FC236}">
                <a16:creationId xmlns:a16="http://schemas.microsoft.com/office/drawing/2014/main" id="{ECC9369D-F35C-BCEF-8D68-7BDCA3A64618}"/>
              </a:ext>
            </a:extLst>
          </p:cNvPr>
          <p:cNvCxnSpPr>
            <a:endCxn id="18" idx="2"/>
          </p:cNvCxnSpPr>
          <p:nvPr/>
        </p:nvCxnSpPr>
        <p:spPr>
          <a:xfrm flipV="1">
            <a:off x="3659149" y="2535481"/>
            <a:ext cx="758294" cy="264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127">
            <a:extLst>
              <a:ext uri="{FF2B5EF4-FFF2-40B4-BE49-F238E27FC236}">
                <a16:creationId xmlns:a16="http://schemas.microsoft.com/office/drawing/2014/main" id="{8EB78F97-844E-806E-4159-624E3053524F}"/>
              </a:ext>
            </a:extLst>
          </p:cNvPr>
          <p:cNvCxnSpPr>
            <a:stCxn id="15" idx="3"/>
            <a:endCxn id="19" idx="2"/>
          </p:cNvCxnSpPr>
          <p:nvPr/>
        </p:nvCxnSpPr>
        <p:spPr>
          <a:xfrm>
            <a:off x="3655879" y="2578163"/>
            <a:ext cx="763631" cy="6442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128">
            <a:extLst>
              <a:ext uri="{FF2B5EF4-FFF2-40B4-BE49-F238E27FC236}">
                <a16:creationId xmlns:a16="http://schemas.microsoft.com/office/drawing/2014/main" id="{FC0C0D80-E554-6BA6-E2CC-9EE5DB93DFAB}"/>
              </a:ext>
            </a:extLst>
          </p:cNvPr>
          <p:cNvCxnSpPr>
            <a:stCxn id="15" idx="3"/>
            <a:endCxn id="20" idx="2"/>
          </p:cNvCxnSpPr>
          <p:nvPr/>
        </p:nvCxnSpPr>
        <p:spPr>
          <a:xfrm>
            <a:off x="3655879" y="2578163"/>
            <a:ext cx="753367" cy="17278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129">
            <a:extLst>
              <a:ext uri="{FF2B5EF4-FFF2-40B4-BE49-F238E27FC236}">
                <a16:creationId xmlns:a16="http://schemas.microsoft.com/office/drawing/2014/main" id="{77F3BBCA-6D74-F877-3B20-52C48B022F99}"/>
              </a:ext>
            </a:extLst>
          </p:cNvPr>
          <p:cNvCxnSpPr>
            <a:stCxn id="17" idx="3"/>
            <a:endCxn id="18" idx="2"/>
          </p:cNvCxnSpPr>
          <p:nvPr/>
        </p:nvCxnSpPr>
        <p:spPr>
          <a:xfrm flipV="1">
            <a:off x="3680161" y="2535481"/>
            <a:ext cx="737283" cy="5253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130">
            <a:extLst>
              <a:ext uri="{FF2B5EF4-FFF2-40B4-BE49-F238E27FC236}">
                <a16:creationId xmlns:a16="http://schemas.microsoft.com/office/drawing/2014/main" id="{C078F628-5E5F-2A57-AFC6-52827D742678}"/>
              </a:ext>
            </a:extLst>
          </p:cNvPr>
          <p:cNvCxnSpPr>
            <a:stCxn id="14" idx="3"/>
            <a:endCxn id="19" idx="2"/>
          </p:cNvCxnSpPr>
          <p:nvPr/>
        </p:nvCxnSpPr>
        <p:spPr>
          <a:xfrm>
            <a:off x="3650745" y="3081396"/>
            <a:ext cx="768765" cy="1410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131">
            <a:extLst>
              <a:ext uri="{FF2B5EF4-FFF2-40B4-BE49-F238E27FC236}">
                <a16:creationId xmlns:a16="http://schemas.microsoft.com/office/drawing/2014/main" id="{81DE6C0E-C3F9-C43C-A275-4F86B6F35567}"/>
              </a:ext>
            </a:extLst>
          </p:cNvPr>
          <p:cNvCxnSpPr>
            <a:stCxn id="14" idx="3"/>
            <a:endCxn id="20" idx="2"/>
          </p:cNvCxnSpPr>
          <p:nvPr/>
        </p:nvCxnSpPr>
        <p:spPr>
          <a:xfrm>
            <a:off x="3650745" y="3081396"/>
            <a:ext cx="758501" cy="1224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132">
            <a:extLst>
              <a:ext uri="{FF2B5EF4-FFF2-40B4-BE49-F238E27FC236}">
                <a16:creationId xmlns:a16="http://schemas.microsoft.com/office/drawing/2014/main" id="{B1A5F16F-6C08-E0EF-324C-D2BCE77A5620}"/>
              </a:ext>
            </a:extLst>
          </p:cNvPr>
          <p:cNvCxnSpPr>
            <a:stCxn id="23" idx="3"/>
            <a:endCxn id="18" idx="2"/>
          </p:cNvCxnSpPr>
          <p:nvPr/>
        </p:nvCxnSpPr>
        <p:spPr>
          <a:xfrm flipV="1">
            <a:off x="3713831" y="2535481"/>
            <a:ext cx="703613" cy="17587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133">
            <a:extLst>
              <a:ext uri="{FF2B5EF4-FFF2-40B4-BE49-F238E27FC236}">
                <a16:creationId xmlns:a16="http://schemas.microsoft.com/office/drawing/2014/main" id="{E65637B7-D10C-B8E8-8DCE-6D5201B0967E}"/>
              </a:ext>
            </a:extLst>
          </p:cNvPr>
          <p:cNvCxnSpPr>
            <a:stCxn id="23" idx="3"/>
            <a:endCxn id="19" idx="2"/>
          </p:cNvCxnSpPr>
          <p:nvPr/>
        </p:nvCxnSpPr>
        <p:spPr>
          <a:xfrm flipV="1">
            <a:off x="3690564" y="3222454"/>
            <a:ext cx="728946" cy="10717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134">
            <a:extLst>
              <a:ext uri="{FF2B5EF4-FFF2-40B4-BE49-F238E27FC236}">
                <a16:creationId xmlns:a16="http://schemas.microsoft.com/office/drawing/2014/main" id="{D39CC34F-63A8-6179-E488-0D3FF5CCDA14}"/>
              </a:ext>
            </a:extLst>
          </p:cNvPr>
          <p:cNvCxnSpPr>
            <a:stCxn id="23" idx="3"/>
            <a:endCxn id="20" idx="2"/>
          </p:cNvCxnSpPr>
          <p:nvPr/>
        </p:nvCxnSpPr>
        <p:spPr>
          <a:xfrm>
            <a:off x="3690564" y="4294165"/>
            <a:ext cx="718682" cy="118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135">
            <a:extLst>
              <a:ext uri="{FF2B5EF4-FFF2-40B4-BE49-F238E27FC236}">
                <a16:creationId xmlns:a16="http://schemas.microsoft.com/office/drawing/2014/main" id="{17CD665B-2B79-15E8-79F3-831B652A3DCF}"/>
              </a:ext>
            </a:extLst>
          </p:cNvPr>
          <p:cNvSpPr txBox="1"/>
          <p:nvPr/>
        </p:nvSpPr>
        <p:spPr>
          <a:xfrm rot="5400000">
            <a:off x="7942903" y="3545175"/>
            <a:ext cx="678756"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55" name="文字方塊 136">
            <a:extLst>
              <a:ext uri="{FF2B5EF4-FFF2-40B4-BE49-F238E27FC236}">
                <a16:creationId xmlns:a16="http://schemas.microsoft.com/office/drawing/2014/main" id="{D82740D1-F66C-0CEE-932E-2539DD5ED103}"/>
              </a:ext>
            </a:extLst>
          </p:cNvPr>
          <p:cNvSpPr txBox="1"/>
          <p:nvPr/>
        </p:nvSpPr>
        <p:spPr>
          <a:xfrm>
            <a:off x="8003867" y="2210489"/>
            <a:ext cx="556826" cy="472565"/>
          </a:xfrm>
          <a:prstGeom prst="rect">
            <a:avLst/>
          </a:prstGeom>
          <a:noFill/>
        </p:spPr>
        <p:txBody>
          <a:bodyPr wrap="square" rtlCol="0">
            <a:spAutoFit/>
          </a:bodyPr>
          <a:lstStyle/>
          <a:p>
            <a:r>
              <a:rPr lang="en-US" altLang="zh-TW" sz="2471" dirty="0"/>
              <a:t>y</a:t>
            </a:r>
            <a:r>
              <a:rPr lang="en-US" altLang="zh-TW" sz="2471" baseline="-25000" dirty="0"/>
              <a:t>1</a:t>
            </a:r>
            <a:endParaRPr lang="zh-TW" altLang="en-US" sz="2471" baseline="-25000" dirty="0"/>
          </a:p>
        </p:txBody>
      </p:sp>
      <p:sp>
        <p:nvSpPr>
          <p:cNvPr id="56" name="文字方塊 137">
            <a:extLst>
              <a:ext uri="{FF2B5EF4-FFF2-40B4-BE49-F238E27FC236}">
                <a16:creationId xmlns:a16="http://schemas.microsoft.com/office/drawing/2014/main" id="{5613ED69-1E81-C3B3-6A2C-FB19DC2582D9}"/>
              </a:ext>
            </a:extLst>
          </p:cNvPr>
          <p:cNvSpPr txBox="1"/>
          <p:nvPr/>
        </p:nvSpPr>
        <p:spPr>
          <a:xfrm>
            <a:off x="7993911" y="2914801"/>
            <a:ext cx="556826" cy="472565"/>
          </a:xfrm>
          <a:prstGeom prst="rect">
            <a:avLst/>
          </a:prstGeom>
          <a:noFill/>
        </p:spPr>
        <p:txBody>
          <a:bodyPr wrap="square" rtlCol="0">
            <a:spAutoFit/>
          </a:bodyPr>
          <a:lstStyle/>
          <a:p>
            <a:r>
              <a:rPr lang="en-US" altLang="zh-TW" sz="2471" dirty="0"/>
              <a:t>y</a:t>
            </a:r>
            <a:r>
              <a:rPr lang="en-US" altLang="zh-TW" sz="2471" baseline="-25000" dirty="0"/>
              <a:t>2</a:t>
            </a:r>
            <a:endParaRPr lang="zh-TW" altLang="en-US" sz="2471" baseline="-25000" dirty="0"/>
          </a:p>
        </p:txBody>
      </p:sp>
      <p:sp>
        <p:nvSpPr>
          <p:cNvPr id="57" name="文字方塊 138">
            <a:extLst>
              <a:ext uri="{FF2B5EF4-FFF2-40B4-BE49-F238E27FC236}">
                <a16:creationId xmlns:a16="http://schemas.microsoft.com/office/drawing/2014/main" id="{9852BCE1-28FC-7C50-516D-54B0BDF92A6C}"/>
              </a:ext>
            </a:extLst>
          </p:cNvPr>
          <p:cNvSpPr txBox="1"/>
          <p:nvPr/>
        </p:nvSpPr>
        <p:spPr>
          <a:xfrm>
            <a:off x="7993911" y="4032065"/>
            <a:ext cx="556826" cy="472565"/>
          </a:xfrm>
          <a:prstGeom prst="rect">
            <a:avLst/>
          </a:prstGeom>
          <a:noFill/>
        </p:spPr>
        <p:txBody>
          <a:bodyPr wrap="square" rtlCol="0">
            <a:spAutoFit/>
          </a:bodyPr>
          <a:lstStyle/>
          <a:p>
            <a:r>
              <a:rPr lang="en-US" altLang="zh-TW" sz="2471" dirty="0" err="1"/>
              <a:t>y</a:t>
            </a:r>
            <a:r>
              <a:rPr lang="en-US" altLang="zh-TW" sz="2471" baseline="-25000" dirty="0" err="1"/>
              <a:t>M</a:t>
            </a:r>
            <a:endParaRPr lang="zh-TW" altLang="en-US" sz="2471" baseline="-25000" dirty="0"/>
          </a:p>
        </p:txBody>
      </p:sp>
      <p:sp>
        <p:nvSpPr>
          <p:cNvPr id="58" name="矩形 69">
            <a:extLst>
              <a:ext uri="{FF2B5EF4-FFF2-40B4-BE49-F238E27FC236}">
                <a16:creationId xmlns:a16="http://schemas.microsoft.com/office/drawing/2014/main" id="{366AAA80-14B5-3CB7-0181-5386491C697B}"/>
              </a:ext>
            </a:extLst>
          </p:cNvPr>
          <p:cNvSpPr/>
          <p:nvPr/>
        </p:nvSpPr>
        <p:spPr>
          <a:xfrm>
            <a:off x="3704245" y="2783588"/>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1</a:t>
            </a:r>
            <a:endParaRPr lang="zh-TW" altLang="en-US" sz="2118" baseline="30000" dirty="0"/>
          </a:p>
        </p:txBody>
      </p:sp>
      <p:sp>
        <p:nvSpPr>
          <p:cNvPr id="59" name="矩形 78">
            <a:extLst>
              <a:ext uri="{FF2B5EF4-FFF2-40B4-BE49-F238E27FC236}">
                <a16:creationId xmlns:a16="http://schemas.microsoft.com/office/drawing/2014/main" id="{F5CC56B5-E6F8-7C6A-DBAE-E545871855DE}"/>
              </a:ext>
            </a:extLst>
          </p:cNvPr>
          <p:cNvSpPr/>
          <p:nvPr/>
        </p:nvSpPr>
        <p:spPr>
          <a:xfrm>
            <a:off x="4929130" y="2790827"/>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2</a:t>
            </a:r>
            <a:endParaRPr lang="zh-TW" altLang="en-US" sz="2118" baseline="30000" dirty="0"/>
          </a:p>
        </p:txBody>
      </p:sp>
      <p:sp>
        <p:nvSpPr>
          <p:cNvPr id="60" name="矩形 79">
            <a:extLst>
              <a:ext uri="{FF2B5EF4-FFF2-40B4-BE49-F238E27FC236}">
                <a16:creationId xmlns:a16="http://schemas.microsoft.com/office/drawing/2014/main" id="{81F86A98-33DF-0C20-E3EA-90C9B59B823D}"/>
              </a:ext>
            </a:extLst>
          </p:cNvPr>
          <p:cNvSpPr/>
          <p:nvPr/>
        </p:nvSpPr>
        <p:spPr>
          <a:xfrm>
            <a:off x="6222664" y="2784740"/>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L</a:t>
            </a:r>
            <a:endParaRPr lang="zh-TW" altLang="en-US" sz="2118" baseline="30000" dirty="0"/>
          </a:p>
        </p:txBody>
      </p:sp>
      <p:sp>
        <p:nvSpPr>
          <p:cNvPr id="61" name="矩形 81">
            <a:extLst>
              <a:ext uri="{FF2B5EF4-FFF2-40B4-BE49-F238E27FC236}">
                <a16:creationId xmlns:a16="http://schemas.microsoft.com/office/drawing/2014/main" id="{957A5227-6A49-5355-1DC1-422771CC2958}"/>
              </a:ext>
            </a:extLst>
          </p:cNvPr>
          <p:cNvSpPr/>
          <p:nvPr/>
        </p:nvSpPr>
        <p:spPr>
          <a:xfrm>
            <a:off x="5472200" y="3084999"/>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2</a:t>
            </a:r>
            <a:endParaRPr lang="zh-TW" altLang="en-US" baseline="30000" dirty="0"/>
          </a:p>
        </p:txBody>
      </p:sp>
      <p:sp>
        <p:nvSpPr>
          <p:cNvPr id="62" name="矩形 82">
            <a:extLst>
              <a:ext uri="{FF2B5EF4-FFF2-40B4-BE49-F238E27FC236}">
                <a16:creationId xmlns:a16="http://schemas.microsoft.com/office/drawing/2014/main" id="{02B1CBEC-DF2B-34F1-EE35-329FFC440A09}"/>
              </a:ext>
            </a:extLst>
          </p:cNvPr>
          <p:cNvSpPr/>
          <p:nvPr/>
        </p:nvSpPr>
        <p:spPr>
          <a:xfrm>
            <a:off x="6786817" y="3064257"/>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b</a:t>
            </a:r>
            <a:r>
              <a:rPr lang="en-US" altLang="zh-TW" baseline="30000" dirty="0" err="1"/>
              <a:t>L</a:t>
            </a:r>
            <a:endParaRPr lang="zh-TW" altLang="en-US" baseline="30000" dirty="0"/>
          </a:p>
        </p:txBody>
      </p:sp>
      <p:sp>
        <p:nvSpPr>
          <p:cNvPr id="63" name="矩形 87">
            <a:extLst>
              <a:ext uri="{FF2B5EF4-FFF2-40B4-BE49-F238E27FC236}">
                <a16:creationId xmlns:a16="http://schemas.microsoft.com/office/drawing/2014/main" id="{B1C4C468-518B-89E4-72C7-66B2F6A50A8F}"/>
              </a:ext>
            </a:extLst>
          </p:cNvPr>
          <p:cNvSpPr/>
          <p:nvPr/>
        </p:nvSpPr>
        <p:spPr>
          <a:xfrm>
            <a:off x="3626712" y="4014687"/>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x</a:t>
            </a:r>
            <a:endParaRPr lang="zh-TW" altLang="en-US" sz="2118" dirty="0"/>
          </a:p>
        </p:txBody>
      </p:sp>
      <p:sp>
        <p:nvSpPr>
          <p:cNvPr id="64" name="矩形 88">
            <a:extLst>
              <a:ext uri="{FF2B5EF4-FFF2-40B4-BE49-F238E27FC236}">
                <a16:creationId xmlns:a16="http://schemas.microsoft.com/office/drawing/2014/main" id="{24DF6424-8811-1663-D440-0DCA2A6F325B}"/>
              </a:ext>
            </a:extLst>
          </p:cNvPr>
          <p:cNvSpPr/>
          <p:nvPr/>
        </p:nvSpPr>
        <p:spPr>
          <a:xfrm>
            <a:off x="4782077" y="4014687"/>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a:t>a</a:t>
            </a:r>
            <a:r>
              <a:rPr lang="en-US" altLang="zh-TW" baseline="30000" dirty="0"/>
              <a:t>1</a:t>
            </a:r>
            <a:endParaRPr lang="zh-TW" altLang="en-US" baseline="30000" dirty="0"/>
          </a:p>
        </p:txBody>
      </p:sp>
      <p:sp>
        <p:nvSpPr>
          <p:cNvPr id="65" name="矩形 89">
            <a:extLst>
              <a:ext uri="{FF2B5EF4-FFF2-40B4-BE49-F238E27FC236}">
                <a16:creationId xmlns:a16="http://schemas.microsoft.com/office/drawing/2014/main" id="{8C72BF72-F41E-52F6-BB43-A9E40B54B678}"/>
              </a:ext>
            </a:extLst>
          </p:cNvPr>
          <p:cNvSpPr/>
          <p:nvPr/>
        </p:nvSpPr>
        <p:spPr>
          <a:xfrm>
            <a:off x="5960128" y="4026811"/>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dirty="0"/>
              <a:t>a</a:t>
            </a:r>
            <a:r>
              <a:rPr lang="en-US" altLang="zh-TW" baseline="30000" dirty="0"/>
              <a:t>2</a:t>
            </a:r>
            <a:endParaRPr lang="zh-TW" altLang="en-US" baseline="30000" dirty="0"/>
          </a:p>
        </p:txBody>
      </p:sp>
      <p:sp>
        <p:nvSpPr>
          <p:cNvPr id="66" name="矩形 91">
            <a:extLst>
              <a:ext uri="{FF2B5EF4-FFF2-40B4-BE49-F238E27FC236}">
                <a16:creationId xmlns:a16="http://schemas.microsoft.com/office/drawing/2014/main" id="{F519C05A-511C-9BFB-C2D6-ABC1B2D474A8}"/>
              </a:ext>
            </a:extLst>
          </p:cNvPr>
          <p:cNvSpPr/>
          <p:nvPr/>
        </p:nvSpPr>
        <p:spPr>
          <a:xfrm>
            <a:off x="7362729" y="4022348"/>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y</a:t>
            </a:r>
            <a:endParaRPr lang="zh-TW" altLang="en-US" sz="2118" baseline="30000" dirty="0"/>
          </a:p>
        </p:txBody>
      </p:sp>
      <p:sp>
        <p:nvSpPr>
          <p:cNvPr id="67" name="矩形 84">
            <a:extLst>
              <a:ext uri="{FF2B5EF4-FFF2-40B4-BE49-F238E27FC236}">
                <a16:creationId xmlns:a16="http://schemas.microsoft.com/office/drawing/2014/main" id="{3D0834CE-E4D8-2E69-0882-E7073B1A8903}"/>
              </a:ext>
            </a:extLst>
          </p:cNvPr>
          <p:cNvSpPr/>
          <p:nvPr/>
        </p:nvSpPr>
        <p:spPr>
          <a:xfrm>
            <a:off x="1677181" y="5257063"/>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y</a:t>
            </a:r>
            <a:endParaRPr lang="zh-TW" altLang="en-US" sz="2118" baseline="30000" dirty="0"/>
          </a:p>
        </p:txBody>
      </p:sp>
      <p:grpSp>
        <p:nvGrpSpPr>
          <p:cNvPr id="68" name="群組 5">
            <a:extLst>
              <a:ext uri="{FF2B5EF4-FFF2-40B4-BE49-F238E27FC236}">
                <a16:creationId xmlns:a16="http://schemas.microsoft.com/office/drawing/2014/main" id="{A1D93A68-9CB0-FC1B-91DB-BC78312A986E}"/>
              </a:ext>
            </a:extLst>
          </p:cNvPr>
          <p:cNvGrpSpPr/>
          <p:nvPr/>
        </p:nvGrpSpPr>
        <p:grpSpPr>
          <a:xfrm>
            <a:off x="2119683" y="5247712"/>
            <a:ext cx="1196994" cy="773891"/>
            <a:chOff x="3047770" y="5664328"/>
            <a:chExt cx="1356593" cy="877076"/>
          </a:xfrm>
        </p:grpSpPr>
        <mc:AlternateContent xmlns:mc="http://schemas.openxmlformats.org/markup-compatibility/2006" xmlns:a14="http://schemas.microsoft.com/office/drawing/2010/main">
          <mc:Choice Requires="a14">
            <p:sp>
              <p:nvSpPr>
                <p:cNvPr id="69" name="文字方塊 4">
                  <a:extLst>
                    <a:ext uri="{FF2B5EF4-FFF2-40B4-BE49-F238E27FC236}">
                      <a16:creationId xmlns:a16="http://schemas.microsoft.com/office/drawing/2014/main" id="{3948E86B-C69B-ADD5-A1EC-39A55F5AC04B}"/>
                    </a:ext>
                  </a:extLst>
                </p:cNvPr>
                <p:cNvSpPr txBox="1"/>
                <p:nvPr/>
              </p:nvSpPr>
              <p:spPr>
                <a:xfrm>
                  <a:off x="3047770" y="5918200"/>
                  <a:ext cx="1356593" cy="3693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118" i="1">
                            <a:latin typeface="Cambria Math" panose="02040503050406030204" pitchFamily="18" charset="0"/>
                          </a:rPr>
                          <m:t>=</m:t>
                        </m:r>
                        <m:r>
                          <a:rPr lang="en-US" altLang="zh-TW" sz="2118" i="1">
                            <a:latin typeface="Cambria Math" panose="02040503050406030204" pitchFamily="18" charset="0"/>
                          </a:rPr>
                          <m:t>𝑓</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69" name="文字方塊 4"/>
                <p:cNvSpPr txBox="1">
                  <a:spLocks noRot="1" noChangeAspect="1" noMove="1" noResize="1" noEditPoints="1" noAdjustHandles="1" noChangeArrowheads="1" noChangeShapeType="1" noTextEdit="1"/>
                </p:cNvSpPr>
                <p:nvPr/>
              </p:nvSpPr>
              <p:spPr>
                <a:xfrm>
                  <a:off x="3047770" y="5918200"/>
                  <a:ext cx="1356593" cy="369379"/>
                </a:xfrm>
                <a:prstGeom prst="rect">
                  <a:avLst/>
                </a:prstGeom>
                <a:blipFill>
                  <a:blip r:embed="rId13"/>
                  <a:stretch>
                    <a:fillRect l="-2041" b="-31481"/>
                  </a:stretch>
                </a:blipFill>
              </p:spPr>
              <p:txBody>
                <a:bodyPr/>
                <a:lstStyle/>
                <a:p>
                  <a:r>
                    <a:rPr lang="en-US">
                      <a:noFill/>
                    </a:rPr>
                    <a:t> </a:t>
                  </a:r>
                </a:p>
              </p:txBody>
            </p:sp>
          </mc:Fallback>
        </mc:AlternateContent>
        <p:sp>
          <p:nvSpPr>
            <p:cNvPr id="70" name="矩形 86">
              <a:extLst>
                <a:ext uri="{FF2B5EF4-FFF2-40B4-BE49-F238E27FC236}">
                  <a16:creationId xmlns:a16="http://schemas.microsoft.com/office/drawing/2014/main" id="{43B0E165-36AB-A799-C8E9-526884F0DF14}"/>
                </a:ext>
              </a:extLst>
            </p:cNvPr>
            <p:cNvSpPr/>
            <p:nvPr/>
          </p:nvSpPr>
          <p:spPr>
            <a:xfrm>
              <a:off x="3728529" y="566432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x</a:t>
              </a:r>
              <a:endParaRPr lang="zh-TW" altLang="en-US" sz="2118" dirty="0"/>
            </a:p>
          </p:txBody>
        </p:sp>
      </p:grpSp>
      <p:sp>
        <p:nvSpPr>
          <p:cNvPr id="71" name="矩形 139">
            <a:extLst>
              <a:ext uri="{FF2B5EF4-FFF2-40B4-BE49-F238E27FC236}">
                <a16:creationId xmlns:a16="http://schemas.microsoft.com/office/drawing/2014/main" id="{D9D18D35-608C-98CC-1405-944A3829987F}"/>
              </a:ext>
            </a:extLst>
          </p:cNvPr>
          <p:cNvSpPr/>
          <p:nvPr/>
        </p:nvSpPr>
        <p:spPr>
          <a:xfrm>
            <a:off x="7996323" y="5251887"/>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1</a:t>
            </a:r>
            <a:endParaRPr lang="zh-TW" altLang="en-US" baseline="30000" dirty="0"/>
          </a:p>
        </p:txBody>
      </p:sp>
      <p:sp>
        <p:nvSpPr>
          <p:cNvPr id="72" name="矩形 140">
            <a:extLst>
              <a:ext uri="{FF2B5EF4-FFF2-40B4-BE49-F238E27FC236}">
                <a16:creationId xmlns:a16="http://schemas.microsoft.com/office/drawing/2014/main" id="{33777F15-88BA-9FED-4F22-7AE708E82DD1}"/>
              </a:ext>
            </a:extLst>
          </p:cNvPr>
          <p:cNvSpPr/>
          <p:nvPr/>
        </p:nvSpPr>
        <p:spPr>
          <a:xfrm>
            <a:off x="6487101" y="5290945"/>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1</a:t>
            </a:r>
            <a:endParaRPr lang="zh-TW" altLang="en-US" sz="2118" baseline="30000" dirty="0"/>
          </a:p>
        </p:txBody>
      </p:sp>
      <p:sp>
        <p:nvSpPr>
          <p:cNvPr id="73" name="矩形 141">
            <a:extLst>
              <a:ext uri="{FF2B5EF4-FFF2-40B4-BE49-F238E27FC236}">
                <a16:creationId xmlns:a16="http://schemas.microsoft.com/office/drawing/2014/main" id="{4CF125EC-5EE9-0F3D-F53C-318EB437C793}"/>
              </a:ext>
            </a:extLst>
          </p:cNvPr>
          <p:cNvSpPr/>
          <p:nvPr/>
        </p:nvSpPr>
        <p:spPr>
          <a:xfrm>
            <a:off x="7263054" y="5269718"/>
            <a:ext cx="389434" cy="77389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118" dirty="0"/>
              <a:t>x</a:t>
            </a:r>
            <a:endParaRPr lang="zh-TW" altLang="en-US" sz="2118" dirty="0"/>
          </a:p>
        </p:txBody>
      </p:sp>
      <p:sp>
        <p:nvSpPr>
          <p:cNvPr id="74" name="文字方塊 145">
            <a:extLst>
              <a:ext uri="{FF2B5EF4-FFF2-40B4-BE49-F238E27FC236}">
                <a16:creationId xmlns:a16="http://schemas.microsoft.com/office/drawing/2014/main" id="{1C3742A9-5C58-5D4E-0219-7A8703D66A94}"/>
              </a:ext>
            </a:extLst>
          </p:cNvPr>
          <p:cNvSpPr txBox="1"/>
          <p:nvPr/>
        </p:nvSpPr>
        <p:spPr>
          <a:xfrm>
            <a:off x="7661862" y="5471717"/>
            <a:ext cx="318195" cy="418256"/>
          </a:xfrm>
          <a:prstGeom prst="rect">
            <a:avLst/>
          </a:prstGeom>
          <a:noFill/>
        </p:spPr>
        <p:txBody>
          <a:bodyPr wrap="square" rtlCol="0">
            <a:spAutoFit/>
          </a:bodyPr>
          <a:lstStyle/>
          <a:p>
            <a:pPr algn="ctr"/>
            <a:r>
              <a:rPr lang="en-US" altLang="zh-TW" sz="2118" dirty="0"/>
              <a:t>+</a:t>
            </a:r>
            <a:endParaRPr lang="zh-TW" altLang="en-US" sz="2118" dirty="0"/>
          </a:p>
        </p:txBody>
      </p:sp>
      <mc:AlternateContent xmlns:mc="http://schemas.openxmlformats.org/markup-compatibility/2006" xmlns:a14="http://schemas.microsoft.com/office/drawing/2010/main">
        <mc:Choice Requires="a14">
          <p:sp>
            <p:nvSpPr>
              <p:cNvPr id="75" name="文字方塊 146">
                <a:extLst>
                  <a:ext uri="{FF2B5EF4-FFF2-40B4-BE49-F238E27FC236}">
                    <a16:creationId xmlns:a16="http://schemas.microsoft.com/office/drawing/2014/main" id="{894B9D35-31C8-3B94-FE03-D49A16EB2FB4}"/>
                  </a:ext>
                </a:extLst>
              </p:cNvPr>
              <p:cNvSpPr txBox="1"/>
              <p:nvPr/>
            </p:nvSpPr>
            <p:spPr>
              <a:xfrm>
                <a:off x="6132509" y="5514082"/>
                <a:ext cx="2468304" cy="325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118" i="1">
                          <a:latin typeface="Cambria Math" panose="02040503050406030204" pitchFamily="18" charset="0"/>
                        </a:rPr>
                        <m:t>𝜎</m:t>
                      </m:r>
                      <m:d>
                        <m:dPr>
                          <m:ctrlPr>
                            <a:rPr lang="en-US" altLang="zh-TW" sz="2118" i="1">
                              <a:latin typeface="Cambria Math" panose="02040503050406030204" pitchFamily="18" charset="0"/>
                            </a:rPr>
                          </m:ctrlPr>
                        </m:dPr>
                        <m:e>
                          <m:r>
                            <a:rPr lang="en-US" altLang="zh-TW" sz="2118" i="1">
                              <a:latin typeface="Cambria Math" panose="02040503050406030204" pitchFamily="18" charset="0"/>
                            </a:rPr>
                            <m:t>                                  </m:t>
                          </m:r>
                        </m:e>
                      </m:d>
                    </m:oMath>
                  </m:oMathPara>
                </a14:m>
                <a:endParaRPr lang="zh-TW" altLang="en-US" sz="2118" dirty="0"/>
              </a:p>
            </p:txBody>
          </p:sp>
        </mc:Choice>
        <mc:Fallback xmlns="">
          <p:sp>
            <p:nvSpPr>
              <p:cNvPr id="75" name="文字方塊 146">
                <a:extLst>
                  <a:ext uri="{FF2B5EF4-FFF2-40B4-BE49-F238E27FC236}">
                    <a16:creationId xmlns:a16="http://schemas.microsoft.com/office/drawing/2014/main" id="{22EE88CC-E08E-7F3E-462D-787778B2213C}"/>
                  </a:ext>
                </a:extLst>
              </p:cNvPr>
              <p:cNvSpPr txBox="1">
                <a:spLocks noRot="1" noChangeAspect="1" noMove="1" noResize="1" noEditPoints="1" noAdjustHandles="1" noChangeArrowheads="1" noChangeShapeType="1" noTextEdit="1"/>
              </p:cNvSpPr>
              <p:nvPr/>
            </p:nvSpPr>
            <p:spPr>
              <a:xfrm>
                <a:off x="6132509" y="5514082"/>
                <a:ext cx="2468304" cy="325923"/>
              </a:xfrm>
              <a:prstGeom prst="rect">
                <a:avLst/>
              </a:prstGeom>
              <a:blipFill>
                <a:blip r:embed="rId14"/>
                <a:stretch>
                  <a:fillRect l="-988"/>
                </a:stretch>
              </a:blipFill>
            </p:spPr>
            <p:txBody>
              <a:bodyPr/>
              <a:lstStyle/>
              <a:p>
                <a:r>
                  <a:rPr lang="en-US">
                    <a:noFill/>
                  </a:rPr>
                  <a:t> </a:t>
                </a:r>
              </a:p>
            </p:txBody>
          </p:sp>
        </mc:Fallback>
      </mc:AlternateContent>
      <p:sp>
        <p:nvSpPr>
          <p:cNvPr id="76" name="矩形 148">
            <a:extLst>
              <a:ext uri="{FF2B5EF4-FFF2-40B4-BE49-F238E27FC236}">
                <a16:creationId xmlns:a16="http://schemas.microsoft.com/office/drawing/2014/main" id="{8C7A3123-D9CA-6611-A677-E7A8748FCA8F}"/>
              </a:ext>
            </a:extLst>
          </p:cNvPr>
          <p:cNvSpPr/>
          <p:nvPr/>
        </p:nvSpPr>
        <p:spPr>
          <a:xfrm>
            <a:off x="8851531" y="5272296"/>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2</a:t>
            </a:r>
            <a:endParaRPr lang="zh-TW" altLang="en-US" baseline="30000" dirty="0"/>
          </a:p>
        </p:txBody>
      </p:sp>
      <p:sp>
        <p:nvSpPr>
          <p:cNvPr id="77" name="矩形 149">
            <a:extLst>
              <a:ext uri="{FF2B5EF4-FFF2-40B4-BE49-F238E27FC236}">
                <a16:creationId xmlns:a16="http://schemas.microsoft.com/office/drawing/2014/main" id="{EBE5C1B4-F238-BFB0-1E82-C6AF1BE478F9}"/>
              </a:ext>
            </a:extLst>
          </p:cNvPr>
          <p:cNvSpPr/>
          <p:nvPr/>
        </p:nvSpPr>
        <p:spPr>
          <a:xfrm>
            <a:off x="5397099" y="5271433"/>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2</a:t>
            </a:r>
            <a:endParaRPr lang="zh-TW" altLang="en-US" sz="2118" baseline="30000" dirty="0"/>
          </a:p>
        </p:txBody>
      </p:sp>
      <p:sp>
        <p:nvSpPr>
          <p:cNvPr id="78" name="文字方塊 151">
            <a:extLst>
              <a:ext uri="{FF2B5EF4-FFF2-40B4-BE49-F238E27FC236}">
                <a16:creationId xmlns:a16="http://schemas.microsoft.com/office/drawing/2014/main" id="{B2F9D954-CAEE-C688-833A-F19352B89BF8}"/>
              </a:ext>
            </a:extLst>
          </p:cNvPr>
          <p:cNvSpPr txBox="1"/>
          <p:nvPr/>
        </p:nvSpPr>
        <p:spPr>
          <a:xfrm>
            <a:off x="8575769" y="5485386"/>
            <a:ext cx="333356" cy="418256"/>
          </a:xfrm>
          <a:prstGeom prst="rect">
            <a:avLst/>
          </a:prstGeom>
          <a:noFill/>
        </p:spPr>
        <p:txBody>
          <a:bodyPr wrap="square" rtlCol="0">
            <a:spAutoFit/>
          </a:bodyPr>
          <a:lstStyle/>
          <a:p>
            <a:pPr algn="ctr"/>
            <a:r>
              <a:rPr lang="en-US" altLang="zh-TW" sz="2118" dirty="0"/>
              <a:t>+</a:t>
            </a:r>
            <a:endParaRPr lang="zh-TW" altLang="en-US" sz="2118" dirty="0"/>
          </a:p>
        </p:txBody>
      </p:sp>
      <p:sp>
        <p:nvSpPr>
          <p:cNvPr id="79" name="矩形 154">
            <a:extLst>
              <a:ext uri="{FF2B5EF4-FFF2-40B4-BE49-F238E27FC236}">
                <a16:creationId xmlns:a16="http://schemas.microsoft.com/office/drawing/2014/main" id="{4D465644-3273-6264-0001-98A316F5D89E}"/>
              </a:ext>
            </a:extLst>
          </p:cNvPr>
          <p:cNvSpPr/>
          <p:nvPr/>
        </p:nvSpPr>
        <p:spPr>
          <a:xfrm>
            <a:off x="9953710" y="5260240"/>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err="1"/>
              <a:t>b</a:t>
            </a:r>
            <a:r>
              <a:rPr lang="en-US" altLang="zh-TW" baseline="30000" dirty="0" err="1"/>
              <a:t>L</a:t>
            </a:r>
            <a:endParaRPr lang="zh-TW" altLang="en-US" baseline="30000" dirty="0"/>
          </a:p>
        </p:txBody>
      </p:sp>
      <p:sp>
        <p:nvSpPr>
          <p:cNvPr id="80" name="矩形 155">
            <a:extLst>
              <a:ext uri="{FF2B5EF4-FFF2-40B4-BE49-F238E27FC236}">
                <a16:creationId xmlns:a16="http://schemas.microsoft.com/office/drawing/2014/main" id="{09DBE837-8407-FF9E-2A18-B8961B14F6EC}"/>
              </a:ext>
            </a:extLst>
          </p:cNvPr>
          <p:cNvSpPr/>
          <p:nvPr/>
        </p:nvSpPr>
        <p:spPr>
          <a:xfrm>
            <a:off x="3858322" y="5265050"/>
            <a:ext cx="712803" cy="73447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118" dirty="0"/>
              <a:t>W</a:t>
            </a:r>
            <a:r>
              <a:rPr lang="en-US" altLang="zh-TW" sz="2118" baseline="30000" dirty="0"/>
              <a:t>L</a:t>
            </a:r>
            <a:endParaRPr lang="zh-TW" altLang="en-US" sz="2118" baseline="30000" dirty="0"/>
          </a:p>
        </p:txBody>
      </p:sp>
      <p:sp>
        <p:nvSpPr>
          <p:cNvPr id="81" name="文字方塊 157">
            <a:extLst>
              <a:ext uri="{FF2B5EF4-FFF2-40B4-BE49-F238E27FC236}">
                <a16:creationId xmlns:a16="http://schemas.microsoft.com/office/drawing/2014/main" id="{8A30B734-0708-5FC6-6603-8BC1DB2239DA}"/>
              </a:ext>
            </a:extLst>
          </p:cNvPr>
          <p:cNvSpPr txBox="1"/>
          <p:nvPr/>
        </p:nvSpPr>
        <p:spPr>
          <a:xfrm>
            <a:off x="9679691" y="5466937"/>
            <a:ext cx="318195" cy="418256"/>
          </a:xfrm>
          <a:prstGeom prst="rect">
            <a:avLst/>
          </a:prstGeom>
          <a:noFill/>
        </p:spPr>
        <p:txBody>
          <a:bodyPr wrap="square" rtlCol="0">
            <a:spAutoFit/>
          </a:bodyPr>
          <a:lstStyle/>
          <a:p>
            <a:pPr algn="ctr"/>
            <a:r>
              <a:rPr lang="en-US" altLang="zh-TW" sz="2118" dirty="0"/>
              <a:t>+</a:t>
            </a:r>
            <a:endParaRPr lang="zh-TW" altLang="en-US" sz="2118" dirty="0"/>
          </a:p>
        </p:txBody>
      </p:sp>
      <p:sp>
        <p:nvSpPr>
          <p:cNvPr id="82" name="文字方塊 7">
            <a:extLst>
              <a:ext uri="{FF2B5EF4-FFF2-40B4-BE49-F238E27FC236}">
                <a16:creationId xmlns:a16="http://schemas.microsoft.com/office/drawing/2014/main" id="{E4F9FF14-6BA7-8E74-494B-327B32F8F661}"/>
              </a:ext>
            </a:extLst>
          </p:cNvPr>
          <p:cNvSpPr txBox="1"/>
          <p:nvPr/>
        </p:nvSpPr>
        <p:spPr>
          <a:xfrm>
            <a:off x="4515367" y="5381045"/>
            <a:ext cx="634514"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83" name="矩形 173">
            <a:extLst>
              <a:ext uri="{FF2B5EF4-FFF2-40B4-BE49-F238E27FC236}">
                <a16:creationId xmlns:a16="http://schemas.microsoft.com/office/drawing/2014/main" id="{DF03C7DC-57BA-44F2-7388-4B5414B14C28}"/>
              </a:ext>
            </a:extLst>
          </p:cNvPr>
          <p:cNvSpPr/>
          <p:nvPr/>
        </p:nvSpPr>
        <p:spPr>
          <a:xfrm>
            <a:off x="4236836" y="3088797"/>
            <a:ext cx="397825" cy="7540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dirty="0"/>
              <a:t>b</a:t>
            </a:r>
            <a:r>
              <a:rPr lang="en-US" altLang="zh-TW" baseline="30000" dirty="0"/>
              <a:t>1</a:t>
            </a:r>
            <a:endParaRPr lang="zh-TW" altLang="en-US" baseline="30000" dirty="0"/>
          </a:p>
        </p:txBody>
      </p:sp>
      <p:sp>
        <p:nvSpPr>
          <p:cNvPr id="84" name="文字方塊 174">
            <a:extLst>
              <a:ext uri="{FF2B5EF4-FFF2-40B4-BE49-F238E27FC236}">
                <a16:creationId xmlns:a16="http://schemas.microsoft.com/office/drawing/2014/main" id="{F5674FF0-AD79-504B-07A6-E5FD5F1B5CA6}"/>
              </a:ext>
            </a:extLst>
          </p:cNvPr>
          <p:cNvSpPr txBox="1"/>
          <p:nvPr/>
        </p:nvSpPr>
        <p:spPr>
          <a:xfrm>
            <a:off x="9254841" y="5372222"/>
            <a:ext cx="634514" cy="472565"/>
          </a:xfrm>
          <a:prstGeom prst="rect">
            <a:avLst/>
          </a:prstGeom>
          <a:noFill/>
        </p:spPr>
        <p:txBody>
          <a:bodyPr wrap="square" rtlCol="0">
            <a:spAutoFit/>
          </a:bodyPr>
          <a:lstStyle/>
          <a:p>
            <a:pPr algn="ctr"/>
            <a:r>
              <a:rPr lang="en-US" altLang="zh-TW" sz="2471" dirty="0"/>
              <a:t>…</a:t>
            </a:r>
            <a:endParaRPr lang="zh-TW" altLang="en-US" sz="2471" dirty="0"/>
          </a:p>
        </p:txBody>
      </p:sp>
      <p:sp>
        <p:nvSpPr>
          <p:cNvPr id="85" name="Slide Number Placeholder 84">
            <a:extLst>
              <a:ext uri="{FF2B5EF4-FFF2-40B4-BE49-F238E27FC236}">
                <a16:creationId xmlns:a16="http://schemas.microsoft.com/office/drawing/2014/main" id="{B8C61D9C-C7E2-D627-F59F-433E07D0640F}"/>
              </a:ext>
            </a:extLst>
          </p:cNvPr>
          <p:cNvSpPr>
            <a:spLocks noGrp="1"/>
          </p:cNvSpPr>
          <p:nvPr>
            <p:ph type="sldNum" sz="quarter" idx="12"/>
          </p:nvPr>
        </p:nvSpPr>
        <p:spPr/>
        <p:txBody>
          <a:bodyPr/>
          <a:lstStyle/>
          <a:p>
            <a:fld id="{CC00085F-3842-4C53-8AAA-D142E66B851B}" type="slidenum">
              <a:rPr lang="en-US" smtClean="0"/>
              <a:t>7</a:t>
            </a:fld>
            <a:endParaRPr lang="en-US"/>
          </a:p>
        </p:txBody>
      </p:sp>
      <p:grpSp>
        <p:nvGrpSpPr>
          <p:cNvPr id="100" name="Group 99">
            <a:extLst>
              <a:ext uri="{FF2B5EF4-FFF2-40B4-BE49-F238E27FC236}">
                <a16:creationId xmlns:a16="http://schemas.microsoft.com/office/drawing/2014/main" id="{1083C20A-0D1A-A3B0-EB85-05A153323D02}"/>
              </a:ext>
            </a:extLst>
          </p:cNvPr>
          <p:cNvGrpSpPr/>
          <p:nvPr/>
        </p:nvGrpSpPr>
        <p:grpSpPr>
          <a:xfrm>
            <a:off x="5172712" y="2632806"/>
            <a:ext cx="6895431" cy="3029440"/>
            <a:chOff x="5172712" y="2632806"/>
            <a:chExt cx="6895431" cy="3029440"/>
          </a:xfrm>
        </p:grpSpPr>
        <p:sp>
          <p:nvSpPr>
            <p:cNvPr id="89" name="TextBox 88">
              <a:extLst>
                <a:ext uri="{FF2B5EF4-FFF2-40B4-BE49-F238E27FC236}">
                  <a16:creationId xmlns:a16="http://schemas.microsoft.com/office/drawing/2014/main" id="{35E3176C-40C5-37BF-723E-2A0570F7BAC7}"/>
                </a:ext>
              </a:extLst>
            </p:cNvPr>
            <p:cNvSpPr txBox="1"/>
            <p:nvPr/>
          </p:nvSpPr>
          <p:spPr>
            <a:xfrm>
              <a:off x="8933743" y="2632806"/>
              <a:ext cx="3134400" cy="1938992"/>
            </a:xfrm>
            <a:prstGeom prst="rect">
              <a:avLst/>
            </a:prstGeom>
            <a:noFill/>
            <a:ln>
              <a:solidFill>
                <a:srgbClr val="15245A"/>
              </a:solidFill>
              <a:prstDash val="dash"/>
            </a:ln>
          </p:spPr>
          <p:txBody>
            <a:bodyPr wrap="square">
              <a:spAutoFit/>
            </a:bodyPr>
            <a:lstStyle/>
            <a:p>
              <a:pPr algn="ctr"/>
              <a:r>
                <a:rPr lang="en-US" sz="2400" b="1" dirty="0">
                  <a:solidFill>
                    <a:srgbClr val="FF0000"/>
                  </a:solidFill>
                  <a:effectLst>
                    <a:outerShdw blurRad="38100" dist="38100" dir="2700000" algn="tl">
                      <a:srgbClr val="000000">
                        <a:alpha val="43137"/>
                      </a:srgbClr>
                    </a:outerShdw>
                  </a:effectLst>
                </a:rPr>
                <a:t>Activation Functions</a:t>
              </a:r>
            </a:p>
            <a:p>
              <a:pPr algn="ctr"/>
              <a:r>
                <a:rPr lang="en-US" sz="2400" dirty="0">
                  <a:solidFill>
                    <a:srgbClr val="FF0000"/>
                  </a:solidFill>
                  <a:effectLst>
                    <a:outerShdw blurRad="38100" dist="38100" dir="2700000" algn="tl">
                      <a:srgbClr val="000000">
                        <a:alpha val="43137"/>
                      </a:srgbClr>
                    </a:outerShdw>
                  </a:effectLst>
                </a:rPr>
                <a:t>the role of activation function is to introduce non-linearity into the network</a:t>
              </a:r>
            </a:p>
          </p:txBody>
        </p:sp>
        <p:cxnSp>
          <p:nvCxnSpPr>
            <p:cNvPr id="96" name="Straight Arrow Connector 95">
              <a:extLst>
                <a:ext uri="{FF2B5EF4-FFF2-40B4-BE49-F238E27FC236}">
                  <a16:creationId xmlns:a16="http://schemas.microsoft.com/office/drawing/2014/main" id="{D82FFD71-12AF-C646-CB98-A59B69B9280B}"/>
                </a:ext>
              </a:extLst>
            </p:cNvPr>
            <p:cNvCxnSpPr>
              <a:endCxn id="82" idx="3"/>
            </p:cNvCxnSpPr>
            <p:nvPr/>
          </p:nvCxnSpPr>
          <p:spPr>
            <a:xfrm flipH="1">
              <a:off x="5172712" y="4559299"/>
              <a:ext cx="3811627" cy="1102947"/>
            </a:xfrm>
            <a:prstGeom prst="straightConnector1">
              <a:avLst/>
            </a:prstGeom>
            <a:ln>
              <a:solidFill>
                <a:srgbClr val="15245A"/>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97" name="Straight Arrow Connector 96">
              <a:extLst>
                <a:ext uri="{FF2B5EF4-FFF2-40B4-BE49-F238E27FC236}">
                  <a16:creationId xmlns:a16="http://schemas.microsoft.com/office/drawing/2014/main" id="{5468EEF3-3758-9297-067C-0FE25C35AE8B}"/>
                </a:ext>
              </a:extLst>
            </p:cNvPr>
            <p:cNvCxnSpPr>
              <a:cxnSpLocks/>
            </p:cNvCxnSpPr>
            <p:nvPr/>
          </p:nvCxnSpPr>
          <p:spPr>
            <a:xfrm flipH="1">
              <a:off x="6291092" y="4551964"/>
              <a:ext cx="2676210" cy="1015528"/>
            </a:xfrm>
            <a:prstGeom prst="straightConnector1">
              <a:avLst/>
            </a:prstGeom>
            <a:ln>
              <a:solidFill>
                <a:srgbClr val="15245A"/>
              </a:solidFill>
              <a:prstDash val="dash"/>
              <a:tailEnd type="triangle"/>
            </a:ln>
          </p:spPr>
          <p:style>
            <a:lnRef idx="1">
              <a:schemeClr val="accent2"/>
            </a:lnRef>
            <a:fillRef idx="0">
              <a:schemeClr val="accent2"/>
            </a:fillRef>
            <a:effectRef idx="0">
              <a:schemeClr val="accent2"/>
            </a:effectRef>
            <a:fontRef idx="minor">
              <a:schemeClr val="tx1"/>
            </a:fontRef>
          </p:style>
        </p:cxnSp>
      </p:grpSp>
      <p:pic>
        <p:nvPicPr>
          <p:cNvPr id="2050" name="Picture 2" descr="Significance of non linearity in machine learning and deep learning">
            <a:extLst>
              <a:ext uri="{FF2B5EF4-FFF2-40B4-BE49-F238E27FC236}">
                <a16:creationId xmlns:a16="http://schemas.microsoft.com/office/drawing/2014/main" id="{1EC374C1-22C3-F285-D848-382DE708E84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39136" y="2095681"/>
            <a:ext cx="6222876" cy="259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39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arn(inVertical)">
                                      <p:cBhvr>
                                        <p:cTn id="7" dur="500"/>
                                        <p:tgtEl>
                                          <p:spTgt spid="100"/>
                                        </p:tgtEl>
                                      </p:cBhvr>
                                    </p:animEffect>
                                  </p:childTnLst>
                                </p:cTn>
                              </p:par>
                              <p:par>
                                <p:cTn id="8" presetID="14" presetClass="entr" presetSubtype="1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randombar(horizontal)">
                                      <p:cBhvr>
                                        <p:cTn id="1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26B9-4249-29C9-57DF-329628DF621F}"/>
              </a:ext>
            </a:extLst>
          </p:cNvPr>
          <p:cNvSpPr>
            <a:spLocks noGrp="1"/>
          </p:cNvSpPr>
          <p:nvPr>
            <p:ph type="title"/>
          </p:nvPr>
        </p:nvSpPr>
        <p:spPr/>
        <p:txBody>
          <a:bodyPr>
            <a:normAutofit/>
          </a:bodyPr>
          <a:lstStyle/>
          <a:p>
            <a:r>
              <a:rPr lang="en-US" dirty="0"/>
              <a:t>Activation Functions</a:t>
            </a:r>
          </a:p>
        </p:txBody>
      </p:sp>
      <p:sp>
        <p:nvSpPr>
          <p:cNvPr id="4" name="Footer Placeholder 3">
            <a:extLst>
              <a:ext uri="{FF2B5EF4-FFF2-40B4-BE49-F238E27FC236}">
                <a16:creationId xmlns:a16="http://schemas.microsoft.com/office/drawing/2014/main" id="{948122B6-F5EE-E45D-87FD-1B999FF8A960}"/>
              </a:ext>
            </a:extLst>
          </p:cNvPr>
          <p:cNvSpPr>
            <a:spLocks noGrp="1"/>
          </p:cNvSpPr>
          <p:nvPr>
            <p:ph type="ftr" sz="quarter" idx="11"/>
          </p:nvPr>
        </p:nvSpPr>
        <p:spPr/>
        <p:txBody>
          <a:bodyPr/>
          <a:lstStyle/>
          <a:p>
            <a:r>
              <a:rPr lang="en-US"/>
              <a:t>Riad Sonbol - ML Course</a:t>
            </a:r>
            <a:endParaRPr lang="en-US" dirty="0"/>
          </a:p>
        </p:txBody>
      </p:sp>
      <p:sp>
        <p:nvSpPr>
          <p:cNvPr id="5" name="Slide Number Placeholder 4">
            <a:extLst>
              <a:ext uri="{FF2B5EF4-FFF2-40B4-BE49-F238E27FC236}">
                <a16:creationId xmlns:a16="http://schemas.microsoft.com/office/drawing/2014/main" id="{465A28AE-69F4-F185-AC24-62F86BA1AE9E}"/>
              </a:ext>
            </a:extLst>
          </p:cNvPr>
          <p:cNvSpPr>
            <a:spLocks noGrp="1"/>
          </p:cNvSpPr>
          <p:nvPr>
            <p:ph type="sldNum" sz="quarter" idx="12"/>
          </p:nvPr>
        </p:nvSpPr>
        <p:spPr/>
        <p:txBody>
          <a:bodyPr/>
          <a:lstStyle/>
          <a:p>
            <a:fld id="{CC00085F-3842-4C53-8AAA-D142E66B851B}" type="slidenum">
              <a:rPr lang="en-US" smtClean="0"/>
              <a:t>8</a:t>
            </a:fld>
            <a:endParaRPr lang="en-US"/>
          </a:p>
        </p:txBody>
      </p:sp>
      <p:pic>
        <p:nvPicPr>
          <p:cNvPr id="8" name="Picture 7">
            <a:extLst>
              <a:ext uri="{FF2B5EF4-FFF2-40B4-BE49-F238E27FC236}">
                <a16:creationId xmlns:a16="http://schemas.microsoft.com/office/drawing/2014/main" id="{46549B71-BC3B-2B9E-2A75-7B93B2E21369}"/>
              </a:ext>
            </a:extLst>
          </p:cNvPr>
          <p:cNvPicPr>
            <a:picLocks noChangeAspect="1"/>
          </p:cNvPicPr>
          <p:nvPr/>
        </p:nvPicPr>
        <p:blipFill>
          <a:blip r:embed="rId2"/>
          <a:stretch>
            <a:fillRect/>
          </a:stretch>
        </p:blipFill>
        <p:spPr>
          <a:xfrm>
            <a:off x="1097280" y="1382504"/>
            <a:ext cx="8168652" cy="4818917"/>
          </a:xfrm>
          <a:prstGeom prst="rect">
            <a:avLst/>
          </a:prstGeom>
        </p:spPr>
      </p:pic>
      <p:sp>
        <p:nvSpPr>
          <p:cNvPr id="10" name="TextBox 9">
            <a:extLst>
              <a:ext uri="{FF2B5EF4-FFF2-40B4-BE49-F238E27FC236}">
                <a16:creationId xmlns:a16="http://schemas.microsoft.com/office/drawing/2014/main" id="{6DE36503-88B8-27A2-1AC2-0357096C8918}"/>
              </a:ext>
            </a:extLst>
          </p:cNvPr>
          <p:cNvSpPr txBox="1"/>
          <p:nvPr/>
        </p:nvSpPr>
        <p:spPr>
          <a:xfrm>
            <a:off x="8212015" y="286604"/>
            <a:ext cx="3979985" cy="3785652"/>
          </a:xfrm>
          <a:prstGeom prst="rect">
            <a:avLst/>
          </a:prstGeom>
          <a:solidFill>
            <a:srgbClr val="F2F4FC"/>
          </a:solidFill>
          <a:ln>
            <a:solidFill>
              <a:srgbClr val="15245A"/>
            </a:solidFill>
          </a:ln>
        </p:spPr>
        <p:txBody>
          <a:bodyPr wrap="square">
            <a:spAutoFit/>
          </a:bodyPr>
          <a:lstStyle/>
          <a:p>
            <a:pPr marL="342900" indent="-342900">
              <a:buFont typeface="Arial" panose="020B0604020202020204" pitchFamily="34" charset="0"/>
              <a:buChar char="•"/>
            </a:pPr>
            <a:r>
              <a:rPr lang="en-US" sz="2400" dirty="0"/>
              <a:t>Most modern deep NNs use </a:t>
            </a:r>
            <a:r>
              <a:rPr lang="en-US" sz="2400" dirty="0" err="1"/>
              <a:t>ReLU</a:t>
            </a:r>
            <a:r>
              <a:rPr lang="en-US" sz="2400" dirty="0"/>
              <a:t> or Leaky </a:t>
            </a:r>
            <a:r>
              <a:rPr lang="en-US" sz="2400" dirty="0" err="1"/>
              <a:t>ReLU</a:t>
            </a:r>
            <a:r>
              <a:rPr lang="en-US" sz="2400" dirty="0"/>
              <a:t> activations </a:t>
            </a:r>
          </a:p>
          <a:p>
            <a:pPr marL="342900" indent="-342900">
              <a:buFont typeface="Arial" panose="020B0604020202020204" pitchFamily="34" charset="0"/>
              <a:buChar char="•"/>
            </a:pPr>
            <a:r>
              <a:rPr lang="en-US" sz="2400" dirty="0"/>
              <a:t>fast to compute compared to sigmoid, tanh </a:t>
            </a:r>
          </a:p>
          <a:p>
            <a:pPr marL="342900" indent="-342900">
              <a:buFont typeface="Arial" panose="020B0604020202020204" pitchFamily="34" charset="0"/>
              <a:buChar char="•"/>
            </a:pPr>
            <a:r>
              <a:rPr lang="en-US" sz="2400" dirty="0"/>
              <a:t>Accelerates the convergence of gradient descent</a:t>
            </a:r>
            <a:endParaRPr lang="en-US" sz="2200" dirty="0"/>
          </a:p>
          <a:p>
            <a:pPr marL="342900" indent="-342900">
              <a:buFont typeface="Arial" panose="020B0604020202020204" pitchFamily="34" charset="0"/>
              <a:buChar char="•"/>
            </a:pPr>
            <a:r>
              <a:rPr lang="en-US" sz="2400" dirty="0"/>
              <a:t>Prevents the </a:t>
            </a:r>
            <a:r>
              <a:rPr lang="en-US" sz="2400" dirty="0">
                <a:solidFill>
                  <a:srgbClr val="FF0000"/>
                </a:solidFill>
              </a:rPr>
              <a:t>gradient vanishing problem</a:t>
            </a:r>
          </a:p>
        </p:txBody>
      </p:sp>
    </p:spTree>
    <p:extLst>
      <p:ext uri="{BB962C8B-B14F-4D97-AF65-F5344CB8AC3E}">
        <p14:creationId xmlns:p14="http://schemas.microsoft.com/office/powerpoint/2010/main" val="4264272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57B6-D993-4FB0-A6E2-88B4E8A4D05A}"/>
              </a:ext>
            </a:extLst>
          </p:cNvPr>
          <p:cNvSpPr>
            <a:spLocks noGrp="1"/>
          </p:cNvSpPr>
          <p:nvPr>
            <p:ph type="title"/>
          </p:nvPr>
        </p:nvSpPr>
        <p:spPr/>
        <p:txBody>
          <a:bodyPr/>
          <a:lstStyle/>
          <a:p>
            <a:r>
              <a:rPr lang="en-US" dirty="0"/>
              <a:t>Gradient Vanishing Problem</a:t>
            </a:r>
          </a:p>
        </p:txBody>
      </p:sp>
      <p:sp>
        <p:nvSpPr>
          <p:cNvPr id="4" name="Slide Number Placeholder 3">
            <a:extLst>
              <a:ext uri="{FF2B5EF4-FFF2-40B4-BE49-F238E27FC236}">
                <a16:creationId xmlns:a16="http://schemas.microsoft.com/office/drawing/2014/main" id="{9A1F0C07-69C1-B000-59D7-58F722DAECDD}"/>
              </a:ext>
            </a:extLst>
          </p:cNvPr>
          <p:cNvSpPr>
            <a:spLocks noGrp="1"/>
          </p:cNvSpPr>
          <p:nvPr>
            <p:ph type="sldNum" sz="quarter" idx="12"/>
          </p:nvPr>
        </p:nvSpPr>
        <p:spPr/>
        <p:txBody>
          <a:bodyPr/>
          <a:lstStyle/>
          <a:p>
            <a:fld id="{CC00085F-3842-4C53-8AAA-D142E66B851B}" type="slidenum">
              <a:rPr lang="en-US" smtClean="0"/>
              <a:t>9</a:t>
            </a:fld>
            <a:endParaRPr lang="en-US"/>
          </a:p>
        </p:txBody>
      </p:sp>
      <p:pic>
        <p:nvPicPr>
          <p:cNvPr id="6" name="Picture 5">
            <a:extLst>
              <a:ext uri="{FF2B5EF4-FFF2-40B4-BE49-F238E27FC236}">
                <a16:creationId xmlns:a16="http://schemas.microsoft.com/office/drawing/2014/main" id="{944D1DF4-D749-B620-99A4-0FE59F073DDF}"/>
              </a:ext>
            </a:extLst>
          </p:cNvPr>
          <p:cNvPicPr>
            <a:picLocks noChangeAspect="1"/>
          </p:cNvPicPr>
          <p:nvPr/>
        </p:nvPicPr>
        <p:blipFill>
          <a:blip r:embed="rId2"/>
          <a:stretch>
            <a:fillRect/>
          </a:stretch>
        </p:blipFill>
        <p:spPr>
          <a:xfrm>
            <a:off x="1097279" y="3445138"/>
            <a:ext cx="5383391" cy="2548089"/>
          </a:xfrm>
          <a:prstGeom prst="rect">
            <a:avLst/>
          </a:prstGeom>
        </p:spPr>
      </p:pic>
      <p:pic>
        <p:nvPicPr>
          <p:cNvPr id="8" name="Picture 7">
            <a:extLst>
              <a:ext uri="{FF2B5EF4-FFF2-40B4-BE49-F238E27FC236}">
                <a16:creationId xmlns:a16="http://schemas.microsoft.com/office/drawing/2014/main" id="{E7B2E083-8793-D670-6243-38EF7E19CF56}"/>
              </a:ext>
            </a:extLst>
          </p:cNvPr>
          <p:cNvPicPr>
            <a:picLocks noChangeAspect="1"/>
          </p:cNvPicPr>
          <p:nvPr/>
        </p:nvPicPr>
        <p:blipFill>
          <a:blip r:embed="rId3"/>
          <a:stretch>
            <a:fillRect/>
          </a:stretch>
        </p:blipFill>
        <p:spPr>
          <a:xfrm>
            <a:off x="6480670" y="3089491"/>
            <a:ext cx="5444349" cy="2945017"/>
          </a:xfrm>
          <a:prstGeom prst="rect">
            <a:avLst/>
          </a:prstGeom>
        </p:spPr>
      </p:pic>
      <p:sp>
        <p:nvSpPr>
          <p:cNvPr id="7" name="TextBox 6">
            <a:extLst>
              <a:ext uri="{FF2B5EF4-FFF2-40B4-BE49-F238E27FC236}">
                <a16:creationId xmlns:a16="http://schemas.microsoft.com/office/drawing/2014/main" id="{8B778F0B-A7D5-FA8F-BFD7-226D8AD4C8DF}"/>
              </a:ext>
            </a:extLst>
          </p:cNvPr>
          <p:cNvSpPr txBox="1"/>
          <p:nvPr/>
        </p:nvSpPr>
        <p:spPr>
          <a:xfrm>
            <a:off x="1097279" y="1547353"/>
            <a:ext cx="10115203" cy="1569660"/>
          </a:xfrm>
          <a:prstGeom prst="rect">
            <a:avLst/>
          </a:prstGeom>
          <a:noFill/>
        </p:spPr>
        <p:txBody>
          <a:bodyPr wrap="square">
            <a:spAutoFit/>
          </a:bodyPr>
          <a:lstStyle/>
          <a:p>
            <a:r>
              <a:rPr lang="en-US" sz="2400" dirty="0">
                <a:solidFill>
                  <a:schemeClr val="tx1">
                    <a:lumMod val="75000"/>
                    <a:lumOff val="25000"/>
                  </a:schemeClr>
                </a:solidFill>
              </a:rPr>
              <a:t>Vanishing gradient problem is a phenomenon that occurs during the training of deep neural networks, where the gradients that are used to update the network become </a:t>
            </a:r>
            <a:r>
              <a:rPr lang="en-US" sz="2400" dirty="0">
                <a:solidFill>
                  <a:srgbClr val="FF0000"/>
                </a:solidFill>
              </a:rPr>
              <a:t>extremely small or "vanish"</a:t>
            </a:r>
            <a:r>
              <a:rPr lang="en-US" sz="2400" dirty="0">
                <a:solidFill>
                  <a:schemeClr val="tx1">
                    <a:lumMod val="75000"/>
                    <a:lumOff val="25000"/>
                  </a:schemeClr>
                </a:solidFill>
              </a:rPr>
              <a:t> as they are </a:t>
            </a:r>
            <a:r>
              <a:rPr lang="en-US" sz="2400" dirty="0" err="1">
                <a:solidFill>
                  <a:schemeClr val="tx1">
                    <a:lumMod val="75000"/>
                    <a:lumOff val="25000"/>
                  </a:schemeClr>
                </a:solidFill>
              </a:rPr>
              <a:t>backpropogated</a:t>
            </a:r>
            <a:r>
              <a:rPr lang="en-US" sz="2400" dirty="0">
                <a:solidFill>
                  <a:schemeClr val="tx1">
                    <a:lumMod val="75000"/>
                    <a:lumOff val="25000"/>
                  </a:schemeClr>
                </a:solidFill>
              </a:rPr>
              <a:t> from the output layers to the earlier layers.</a:t>
            </a:r>
          </a:p>
        </p:txBody>
      </p:sp>
    </p:spTree>
    <p:extLst>
      <p:ext uri="{BB962C8B-B14F-4D97-AF65-F5344CB8AC3E}">
        <p14:creationId xmlns:p14="http://schemas.microsoft.com/office/powerpoint/2010/main" val="87730271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4064</TotalTime>
  <Words>2684</Words>
  <Application>Microsoft Office PowerPoint</Application>
  <PresentationFormat>Widescreen</PresentationFormat>
  <Paragraphs>426</Paragraphs>
  <Slides>43</Slides>
  <Notes>4</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2" baseType="lpstr">
      <vt:lpstr>Arial</vt:lpstr>
      <vt:lpstr>Calibri</vt:lpstr>
      <vt:lpstr>Calibri (Body)</vt:lpstr>
      <vt:lpstr>Calibri Light</vt:lpstr>
      <vt:lpstr>Cambria Math</vt:lpstr>
      <vt:lpstr>Times New Roman</vt:lpstr>
      <vt:lpstr>Wingdings</vt:lpstr>
      <vt:lpstr>Retrospect</vt:lpstr>
      <vt:lpstr>方程式</vt:lpstr>
      <vt:lpstr>Introduction to Deep Learning:  Training , Optimization, and Regularization</vt:lpstr>
      <vt:lpstr>Basic Elements</vt:lpstr>
      <vt:lpstr>Why Deep Learning?</vt:lpstr>
      <vt:lpstr>What is Deep Learning?</vt:lpstr>
      <vt:lpstr>Neural Networks (NNs)</vt:lpstr>
      <vt:lpstr>Elements of Neural Networks </vt:lpstr>
      <vt:lpstr>Matrix Operation</vt:lpstr>
      <vt:lpstr>Activation Functions</vt:lpstr>
      <vt:lpstr>Gradient Vanishing Problem</vt:lpstr>
      <vt:lpstr>Training NNs</vt:lpstr>
      <vt:lpstr>Training NNs</vt:lpstr>
      <vt:lpstr>Loss Functions</vt:lpstr>
      <vt:lpstr>Gradient Descent Algorithm</vt:lpstr>
      <vt:lpstr>Gradient Descent Algorithm</vt:lpstr>
      <vt:lpstr>Gradient Descent Algorithm</vt:lpstr>
      <vt:lpstr>Backpropagation</vt:lpstr>
      <vt:lpstr>Optimization in Deep Neural Networks:  More Advanced Concepts</vt:lpstr>
      <vt:lpstr>Problem 1</vt:lpstr>
      <vt:lpstr>Mini-batch Gradient Descent</vt:lpstr>
      <vt:lpstr>Stochastic Gradient Descent</vt:lpstr>
      <vt:lpstr>Problem 2</vt:lpstr>
      <vt:lpstr>Gradient Descent with Momentum</vt:lpstr>
      <vt:lpstr>Gradient Descent with Momentum</vt:lpstr>
      <vt:lpstr>Gradient Descent with Momentum</vt:lpstr>
      <vt:lpstr>Another reason to use Momentum</vt:lpstr>
      <vt:lpstr>Nesterov Accelerated Momentum</vt:lpstr>
      <vt:lpstr>Adaptive Moment</vt:lpstr>
      <vt:lpstr>Problem 3:</vt:lpstr>
      <vt:lpstr>Learning Rate</vt:lpstr>
      <vt:lpstr>Learning Rate Scheduling</vt:lpstr>
      <vt:lpstr>Problem 4: Unnormalized Data</vt:lpstr>
      <vt:lpstr>Batch Normalization</vt:lpstr>
      <vt:lpstr>Generalization in Deep Neural Networks Regularization Techniques </vt:lpstr>
      <vt:lpstr>Regularization Techniques in Deep Learning</vt:lpstr>
      <vt:lpstr>(1) Weight Decay</vt:lpstr>
      <vt:lpstr>(1) Weight Decay</vt:lpstr>
      <vt:lpstr>(1) Weight Decay</vt:lpstr>
      <vt:lpstr>(2) Dropout</vt:lpstr>
      <vt:lpstr>(2) Dropout</vt:lpstr>
      <vt:lpstr>(2) Dropout</vt:lpstr>
      <vt:lpstr>(3) Data Augmentation</vt:lpstr>
      <vt:lpstr>(4) Early Stopping</vt:lpstr>
      <vt:lpstr>Hyper-parameter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dc:creator>
  <cp:lastModifiedBy>Riad</cp:lastModifiedBy>
  <cp:revision>150</cp:revision>
  <dcterms:created xsi:type="dcterms:W3CDTF">2022-08-17T21:37:01Z</dcterms:created>
  <dcterms:modified xsi:type="dcterms:W3CDTF">2025-06-18T11:18:06Z</dcterms:modified>
</cp:coreProperties>
</file>