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6000">
        <a:latin typeface="Chalkduster"/>
        <a:ea typeface="Chalkduster"/>
        <a:cs typeface="Chalkduster"/>
        <a:sym typeface="Chalkduster"/>
      </a:defRPr>
    </a:lvl1pPr>
    <a:lvl2pPr algn="ctr" defTabSz="584200">
      <a:defRPr sz="6000">
        <a:latin typeface="Chalkduster"/>
        <a:ea typeface="Chalkduster"/>
        <a:cs typeface="Chalkduster"/>
        <a:sym typeface="Chalkduster"/>
      </a:defRPr>
    </a:lvl2pPr>
    <a:lvl3pPr algn="ctr" defTabSz="584200">
      <a:defRPr sz="6000">
        <a:latin typeface="Chalkduster"/>
        <a:ea typeface="Chalkduster"/>
        <a:cs typeface="Chalkduster"/>
        <a:sym typeface="Chalkduster"/>
      </a:defRPr>
    </a:lvl3pPr>
    <a:lvl4pPr algn="ctr" defTabSz="584200">
      <a:defRPr sz="6000">
        <a:latin typeface="Chalkduster"/>
        <a:ea typeface="Chalkduster"/>
        <a:cs typeface="Chalkduster"/>
        <a:sym typeface="Chalkduster"/>
      </a:defRPr>
    </a:lvl4pPr>
    <a:lvl5pPr algn="ctr" defTabSz="584200">
      <a:defRPr sz="6000">
        <a:latin typeface="Chalkduster"/>
        <a:ea typeface="Chalkduster"/>
        <a:cs typeface="Chalkduster"/>
        <a:sym typeface="Chalkduster"/>
      </a:defRPr>
    </a:lvl5pPr>
    <a:lvl6pPr algn="ctr" defTabSz="584200">
      <a:defRPr sz="6000">
        <a:latin typeface="Chalkduster"/>
        <a:ea typeface="Chalkduster"/>
        <a:cs typeface="Chalkduster"/>
        <a:sym typeface="Chalkduster"/>
      </a:defRPr>
    </a:lvl6pPr>
    <a:lvl7pPr algn="ctr" defTabSz="584200">
      <a:defRPr sz="6000">
        <a:latin typeface="Chalkduster"/>
        <a:ea typeface="Chalkduster"/>
        <a:cs typeface="Chalkduster"/>
        <a:sym typeface="Chalkduster"/>
      </a:defRPr>
    </a:lvl7pPr>
    <a:lvl8pPr algn="ctr" defTabSz="584200">
      <a:defRPr sz="6000">
        <a:latin typeface="Chalkduster"/>
        <a:ea typeface="Chalkduster"/>
        <a:cs typeface="Chalkduster"/>
        <a:sym typeface="Chalkduster"/>
      </a:defRPr>
    </a:lvl8pPr>
    <a:lvl9pPr algn="ctr" defTabSz="584200">
      <a:defRPr sz="6000">
        <a:latin typeface="Chalkduster"/>
        <a:ea typeface="Chalkduster"/>
        <a:cs typeface="Chalkduster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halkduster"/>
          <a:ea typeface="Chalkduster"/>
          <a:cs typeface="Chalkduste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halk Board">
    <p:bg>
      <p:bgPr>
        <a:solidFill>
          <a:srgbClr val="D6D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latin typeface="Chalkduster"/>
          <a:ea typeface="Chalkduster"/>
          <a:cs typeface="Chalkduster"/>
          <a:sym typeface="Chalkduster"/>
        </a:defRPr>
      </a:lvl1pPr>
      <a:lvl2pPr algn="ctr" defTabSz="584200">
        <a:defRPr sz="8000">
          <a:latin typeface="Chalkduster"/>
          <a:ea typeface="Chalkduster"/>
          <a:cs typeface="Chalkduster"/>
          <a:sym typeface="Chalkduster"/>
        </a:defRPr>
      </a:lvl2pPr>
      <a:lvl3pPr algn="ctr" defTabSz="584200">
        <a:defRPr sz="8000">
          <a:latin typeface="Chalkduster"/>
          <a:ea typeface="Chalkduster"/>
          <a:cs typeface="Chalkduster"/>
          <a:sym typeface="Chalkduster"/>
        </a:defRPr>
      </a:lvl3pPr>
      <a:lvl4pPr algn="ctr" defTabSz="584200">
        <a:defRPr sz="8000">
          <a:latin typeface="Chalkduster"/>
          <a:ea typeface="Chalkduster"/>
          <a:cs typeface="Chalkduster"/>
          <a:sym typeface="Chalkduster"/>
        </a:defRPr>
      </a:lvl4pPr>
      <a:lvl5pPr algn="ctr" defTabSz="584200">
        <a:defRPr sz="8000">
          <a:latin typeface="Chalkduster"/>
          <a:ea typeface="Chalkduster"/>
          <a:cs typeface="Chalkduster"/>
          <a:sym typeface="Chalkduster"/>
        </a:defRPr>
      </a:lvl5pPr>
      <a:lvl6pPr algn="ctr" defTabSz="584200">
        <a:defRPr sz="8000">
          <a:latin typeface="Chalkduster"/>
          <a:ea typeface="Chalkduster"/>
          <a:cs typeface="Chalkduster"/>
          <a:sym typeface="Chalkduster"/>
        </a:defRPr>
      </a:lvl6pPr>
      <a:lvl7pPr algn="ctr" defTabSz="584200">
        <a:defRPr sz="8000">
          <a:latin typeface="Chalkduster"/>
          <a:ea typeface="Chalkduster"/>
          <a:cs typeface="Chalkduster"/>
          <a:sym typeface="Chalkduster"/>
        </a:defRPr>
      </a:lvl7pPr>
      <a:lvl8pPr algn="ctr" defTabSz="584200">
        <a:defRPr sz="8000">
          <a:latin typeface="Chalkduster"/>
          <a:ea typeface="Chalkduster"/>
          <a:cs typeface="Chalkduster"/>
          <a:sym typeface="Chalkduster"/>
        </a:defRPr>
      </a:lvl8pPr>
      <a:lvl9pPr algn="ctr" defTabSz="584200">
        <a:defRPr sz="8000">
          <a:latin typeface="Chalkduster"/>
          <a:ea typeface="Chalkduster"/>
          <a:cs typeface="Chalkduster"/>
          <a:sym typeface="Chalkduster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Chalkduster"/>
          <a:ea typeface="Chalkduster"/>
          <a:cs typeface="Chalkduster"/>
          <a:sym typeface="Chalkduster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ova.roman@gmail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270000" y="970756"/>
            <a:ext cx="10464800" cy="444109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6700">
                <a:latin typeface="Big Caslon"/>
                <a:ea typeface="Big Caslon"/>
                <a:cs typeface="Big Caslon"/>
                <a:sym typeface="Big Caslon"/>
              </a:rPr>
              <a:t>PartLink</a:t>
            </a:r>
            <a:endParaRPr sz="6700">
              <a:latin typeface="Big Caslon"/>
              <a:ea typeface="Big Caslon"/>
              <a:cs typeface="Big Caslon"/>
              <a:sym typeface="Big Caslon"/>
            </a:endParaRPr>
          </a:p>
          <a:p>
            <a:pPr lvl="0">
              <a:defRPr sz="1800"/>
            </a:pPr>
            <a:r>
              <a:rPr sz="6700">
                <a:latin typeface="Big Caslon"/>
                <a:ea typeface="Big Caslon"/>
                <a:cs typeface="Big Caslon"/>
                <a:sym typeface="Big Caslon"/>
              </a:rPr>
              <a:t> Developer Challenge Application Demo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270000" y="6011333"/>
            <a:ext cx="10464800" cy="1130302"/>
          </a:xfrm>
          <a:prstGeom prst="rect">
            <a:avLst/>
          </a:prstGeom>
        </p:spPr>
        <p:txBody>
          <a:bodyPr/>
          <a:lstStyle>
            <a:lvl1pPr defTabSz="479044">
              <a:defRPr sz="2600"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1A7F9"/>
                </a:solidFill>
              </a:rPr>
              <a:t>Medical Readiness - Readiness Tracker</a:t>
            </a:r>
          </a:p>
        </p:txBody>
      </p:sp>
      <p:sp>
        <p:nvSpPr>
          <p:cNvPr id="35" name="Shape 35"/>
          <p:cNvSpPr/>
          <p:nvPr/>
        </p:nvSpPr>
        <p:spPr>
          <a:xfrm>
            <a:off x="1270000" y="7526866"/>
            <a:ext cx="10464800" cy="1689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455674">
              <a:defRPr sz="1800"/>
            </a:pPr>
            <a:r>
              <a:rPr sz="2500">
                <a:solidFill>
                  <a:srgbClr val="53585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 Roman Sova</a:t>
            </a:r>
            <a:endParaRPr sz="2500">
              <a:solidFill>
                <a:srgbClr val="53585F"/>
              </a:solidFill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lvl="0" defTabSz="455674">
              <a:defRPr sz="1800"/>
            </a:pPr>
            <a:r>
              <a:rPr sz="2500">
                <a:latin typeface="Bodoni SvtyTwo ITC TT-Bold"/>
                <a:ea typeface="Bodoni SvtyTwo ITC TT-Bold"/>
                <a:cs typeface="Bodoni SvtyTwo ITC TT-Bold"/>
                <a:sym typeface="Bodoni SvtyTwo ITC TT-Bold"/>
                <a:hlinkClick r:id="rId2" invalidUrl="" action="" tgtFrame="" tooltip="" history="1" highlightClick="0" endSnd="0"/>
              </a:rPr>
              <a:t>sova.roman@gmail.com</a:t>
            </a:r>
            <a:endParaRPr sz="2500">
              <a:solidFill>
                <a:srgbClr val="53585F"/>
              </a:solidFill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lvl="0" defTabSz="455674">
              <a:defRPr sz="1800"/>
            </a:pPr>
            <a:r>
              <a:rPr sz="2500">
                <a:solidFill>
                  <a:srgbClr val="53585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Good Monster LLC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42633" y="220783"/>
            <a:ext cx="1407034" cy="4658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8" name="Shape 38"/>
          <p:cNvSpPr/>
          <p:nvPr/>
        </p:nvSpPr>
        <p:spPr>
          <a:xfrm>
            <a:off x="219225" y="4377916"/>
            <a:ext cx="1453850" cy="46586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9" name="Shape 39"/>
          <p:cNvSpPr/>
          <p:nvPr/>
        </p:nvSpPr>
        <p:spPr>
          <a:xfrm>
            <a:off x="1276594" y="580711"/>
            <a:ext cx="11265222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7696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Air Force Medical Readiness : Personal + Equipment 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7696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Equipment = Logistics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7696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Many officers, many tiers, low visibility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7696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Automation + Manual processes 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2141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Tools to provide reports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2141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Personal to order supplies and track purchases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2141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Readiness checks happen periodically</a:t>
            </a:r>
          </a:p>
        </p:txBody>
      </p:sp>
      <p:sp>
        <p:nvSpPr>
          <p:cNvPr id="40" name="Shape 40"/>
          <p:cNvSpPr/>
          <p:nvPr/>
        </p:nvSpPr>
        <p:spPr>
          <a:xfrm>
            <a:off x="1209679" y="4847912"/>
            <a:ext cx="11399051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7696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Divide and conquer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2141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Before solving big problem, have a clear view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7696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Question answered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2141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What parts for which assemblages need re-supply?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2141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Who has them?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214142" indent="-769642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Can I get them on time?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747006" indent="-747006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Make data easily available</a:t>
            </a:r>
            <a:endParaRPr sz="33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747006" indent="-747006" algn="l">
              <a:buSzPct val="75000"/>
              <a:buFont typeface="Bradley Hand ITC TT-Bold"/>
              <a:buChar char="-"/>
              <a:defRPr sz="1800"/>
            </a:pPr>
            <a:r>
              <a:rPr sz="33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Security, minimal data exposed , accessible to many tiers</a:t>
            </a:r>
          </a:p>
        </p:txBody>
      </p:sp>
      <p:sp>
        <p:nvSpPr>
          <p:cNvPr id="41" name="Shape 41"/>
          <p:cNvSpPr/>
          <p:nvPr/>
        </p:nvSpPr>
        <p:spPr>
          <a:xfrm>
            <a:off x="1990451" y="4299696"/>
            <a:ext cx="37001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300" u="sng">
                <a:solidFill>
                  <a:srgbClr val="00882B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300" u="sng">
                <a:solidFill>
                  <a:srgbClr val="00882B"/>
                </a:solidFill>
              </a:rPr>
              <a:t>Enabling visibility</a:t>
            </a:r>
          </a:p>
        </p:txBody>
      </p:sp>
      <p:sp>
        <p:nvSpPr>
          <p:cNvPr id="42" name="Shape 42"/>
          <p:cNvSpPr/>
          <p:nvPr/>
        </p:nvSpPr>
        <p:spPr>
          <a:xfrm>
            <a:off x="2210584" y="142561"/>
            <a:ext cx="56116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300" u="sng">
                <a:solidFill>
                  <a:srgbClr val="86100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300" u="sng">
                <a:solidFill>
                  <a:srgbClr val="861001"/>
                </a:solidFill>
              </a:rPr>
              <a:t>Failures hiding in complexity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6"/>
          <p:cNvGrpSpPr/>
          <p:nvPr/>
        </p:nvGrpSpPr>
        <p:grpSpPr>
          <a:xfrm>
            <a:off x="9950911" y="148906"/>
            <a:ext cx="1943648" cy="1464571"/>
            <a:chOff x="0" y="0"/>
            <a:chExt cx="1943647" cy="1464569"/>
          </a:xfrm>
        </p:grpSpPr>
        <p:sp>
          <p:nvSpPr>
            <p:cNvPr id="44" name="Shape 44"/>
            <p:cNvSpPr/>
            <p:nvPr/>
          </p:nvSpPr>
          <p:spPr>
            <a:xfrm>
              <a:off x="-1" y="-1"/>
              <a:ext cx="1943649" cy="146457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45" name="Shape 45"/>
            <p:cNvSpPr/>
            <p:nvPr/>
          </p:nvSpPr>
          <p:spPr>
            <a:xfrm>
              <a:off x="-1" y="448555"/>
              <a:ext cx="1943649" cy="567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WebFLIS 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9207500" y="6462005"/>
            <a:ext cx="2180134" cy="1507259"/>
            <a:chOff x="0" y="0"/>
            <a:chExt cx="2180133" cy="1507258"/>
          </a:xfrm>
        </p:grpSpPr>
        <p:sp>
          <p:nvSpPr>
            <p:cNvPr id="47" name="Shape 47"/>
            <p:cNvSpPr/>
            <p:nvPr/>
          </p:nvSpPr>
          <p:spPr>
            <a:xfrm>
              <a:off x="0" y="21344"/>
              <a:ext cx="2180134" cy="146457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2180134" cy="1507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USPS</a:t>
              </a:r>
              <a:endParaRPr sz="24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web servises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467021" y="5950524"/>
            <a:ext cx="2367709" cy="1704727"/>
            <a:chOff x="0" y="0"/>
            <a:chExt cx="2367707" cy="1704726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2367708" cy="1704727"/>
            </a:xfrm>
            <a:prstGeom prst="rect">
              <a:avLst/>
            </a:prstGeom>
            <a:solidFill>
              <a:srgbClr val="00882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619434"/>
              <a:ext cx="2367708" cy="465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Assemblages 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779337" y="3620443"/>
            <a:ext cx="8559272" cy="1674772"/>
            <a:chOff x="-1" y="0"/>
            <a:chExt cx="8559270" cy="1674771"/>
          </a:xfrm>
        </p:grpSpPr>
        <p:pic>
          <p:nvPicPr>
            <p:cNvPr id="53" name="image4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1"/>
              <a:ext cx="8559272" cy="1674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5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5761299">
              <a:off x="1188543" y="886872"/>
              <a:ext cx="1402069" cy="7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5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5761299">
              <a:off x="2748882" y="799103"/>
              <a:ext cx="1402068" cy="7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7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854631">
              <a:off x="4693166" y="890301"/>
              <a:ext cx="1380891" cy="7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8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200000">
              <a:off x="6393364" y="847176"/>
              <a:ext cx="1361577" cy="7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" name="Group 61"/>
          <p:cNvGrpSpPr/>
          <p:nvPr/>
        </p:nvGrpSpPr>
        <p:grpSpPr>
          <a:xfrm>
            <a:off x="4112986" y="5950524"/>
            <a:ext cx="4534332" cy="2189271"/>
            <a:chOff x="0" y="0"/>
            <a:chExt cx="4534330" cy="2189270"/>
          </a:xfrm>
        </p:grpSpPr>
        <p:sp>
          <p:nvSpPr>
            <p:cNvPr id="59" name="Shape 59"/>
            <p:cNvSpPr/>
            <p:nvPr/>
          </p:nvSpPr>
          <p:spPr>
            <a:xfrm>
              <a:off x="-1" y="-1"/>
              <a:ext cx="4534333" cy="218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14"/>
                  </a:moveTo>
                  <a:lnTo>
                    <a:pt x="0" y="1186"/>
                  </a:lnTo>
                  <a:cubicBezTo>
                    <a:pt x="0" y="531"/>
                    <a:pt x="256" y="0"/>
                    <a:pt x="573" y="0"/>
                  </a:cubicBezTo>
                  <a:lnTo>
                    <a:pt x="21027" y="0"/>
                  </a:lnTo>
                  <a:cubicBezTo>
                    <a:pt x="21344" y="0"/>
                    <a:pt x="21600" y="531"/>
                    <a:pt x="21600" y="1186"/>
                  </a:cubicBezTo>
                  <a:lnTo>
                    <a:pt x="21600" y="20414"/>
                  </a:lnTo>
                  <a:cubicBezTo>
                    <a:pt x="21600" y="21069"/>
                    <a:pt x="21344" y="21600"/>
                    <a:pt x="21027" y="21600"/>
                  </a:cubicBezTo>
                  <a:lnTo>
                    <a:pt x="573" y="21600"/>
                  </a:lnTo>
                  <a:cubicBezTo>
                    <a:pt x="256" y="21600"/>
                    <a:pt x="0" y="21069"/>
                    <a:pt x="0" y="2041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251432"/>
              <a:ext cx="4534331" cy="168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1600"/>
                <a:t>DMLLS - Defense Medical Logistics Supply System and other logistic systems automatically produce reports for needed items. </a:t>
              </a:r>
              <a:endParaRPr sz="1600"/>
            </a:p>
            <a:p>
              <a:pPr lvl="0">
                <a:defRPr sz="1800"/>
              </a:pPr>
              <a:r>
                <a:rPr sz="1600"/>
                <a:t>Assemblage: line items + DOD data</a:t>
              </a:r>
            </a:p>
          </p:txBody>
        </p:sp>
      </p:grpSp>
      <p:pic>
        <p:nvPicPr>
          <p:cNvPr id="62" name="image9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1975068">
            <a:off x="2796277" y="6649135"/>
            <a:ext cx="1317930" cy="352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10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6149637">
            <a:off x="3199746" y="3218014"/>
            <a:ext cx="1493199" cy="39573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2891106" y="4008949"/>
            <a:ext cx="1718709" cy="108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700"/>
              <a:t>1. Find cage codes</a:t>
            </a:r>
            <a:endParaRPr sz="1700"/>
          </a:p>
          <a:p>
            <a:pPr lvl="0">
              <a:defRPr sz="1800"/>
            </a:pPr>
            <a:r>
              <a:rPr sz="1700"/>
              <a:t> for a niin</a:t>
            </a:r>
          </a:p>
        </p:txBody>
      </p:sp>
      <p:sp>
        <p:nvSpPr>
          <p:cNvPr id="65" name="Shape 65"/>
          <p:cNvSpPr/>
          <p:nvPr/>
        </p:nvSpPr>
        <p:spPr>
          <a:xfrm>
            <a:off x="6340483" y="3903793"/>
            <a:ext cx="1705282" cy="108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700"/>
              <a:t>3. Suppliers </a:t>
            </a:r>
            <a:endParaRPr sz="1700"/>
          </a:p>
          <a:p>
            <a:pPr lvl="0">
              <a:defRPr sz="1800"/>
            </a:pPr>
            <a:r>
              <a:rPr sz="1700"/>
              <a:t>by Cage </a:t>
            </a:r>
            <a:endParaRPr sz="1700"/>
          </a:p>
          <a:p>
            <a:pPr lvl="0">
              <a:defRPr sz="1800"/>
            </a:pPr>
            <a:r>
              <a:rPr sz="1700"/>
              <a:t>Codes</a:t>
            </a:r>
          </a:p>
        </p:txBody>
      </p:sp>
      <p:grpSp>
        <p:nvGrpSpPr>
          <p:cNvPr id="68" name="Group 68"/>
          <p:cNvGrpSpPr/>
          <p:nvPr/>
        </p:nvGrpSpPr>
        <p:grpSpPr>
          <a:xfrm rot="2535084">
            <a:off x="8615910" y="5671670"/>
            <a:ext cx="1802792" cy="337680"/>
            <a:chOff x="0" y="54241"/>
            <a:chExt cx="1802791" cy="337678"/>
          </a:xfrm>
        </p:grpSpPr>
        <p:sp>
          <p:nvSpPr>
            <p:cNvPr id="66" name="Shape 66"/>
            <p:cNvSpPr/>
            <p:nvPr/>
          </p:nvSpPr>
          <p:spPr>
            <a:xfrm>
              <a:off x="289645" y="54250"/>
              <a:ext cx="1223162" cy="337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pic>
          <p:nvPicPr>
            <p:cNvPr id="67" name="image11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54241"/>
              <a:ext cx="1802792" cy="3373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" name="Shape 69"/>
          <p:cNvSpPr/>
          <p:nvPr/>
        </p:nvSpPr>
        <p:spPr>
          <a:xfrm>
            <a:off x="8070490" y="4233993"/>
            <a:ext cx="2109885" cy="75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700"/>
              <a:t>4. generate </a:t>
            </a:r>
            <a:endParaRPr sz="1700"/>
          </a:p>
          <a:p>
            <a:pPr lvl="0">
              <a:defRPr sz="1800"/>
            </a:pPr>
            <a:r>
              <a:rPr sz="1700"/>
              <a:t>shipping advice </a:t>
            </a:r>
          </a:p>
        </p:txBody>
      </p:sp>
      <p:sp>
        <p:nvSpPr>
          <p:cNvPr id="70" name="Shape 70"/>
          <p:cNvSpPr/>
          <p:nvPr/>
        </p:nvSpPr>
        <p:spPr>
          <a:xfrm>
            <a:off x="10025581" y="3854605"/>
            <a:ext cx="2694842" cy="108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700"/>
              <a:t>5. Generate generic</a:t>
            </a:r>
            <a:endParaRPr sz="1700"/>
          </a:p>
          <a:p>
            <a:pPr lvl="0">
              <a:defRPr sz="1800"/>
            </a:pPr>
            <a:r>
              <a:rPr sz="1700"/>
              <a:t>response or </a:t>
            </a:r>
            <a:endParaRPr sz="1700"/>
          </a:p>
          <a:p>
            <a:pPr lvl="0">
              <a:defRPr sz="1800"/>
            </a:pPr>
            <a:r>
              <a:rPr sz="1700"/>
              <a:t>the client app feed 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706295" y="7283449"/>
            <a:ext cx="2438999" cy="888855"/>
            <a:chOff x="0" y="0"/>
            <a:chExt cx="2438997" cy="888853"/>
          </a:xfrm>
        </p:grpSpPr>
        <p:sp>
          <p:nvSpPr>
            <p:cNvPr id="71" name="Shape 71"/>
            <p:cNvSpPr/>
            <p:nvPr/>
          </p:nvSpPr>
          <p:spPr>
            <a:xfrm>
              <a:off x="-1" y="-1"/>
              <a:ext cx="2184999" cy="634854"/>
            </a:xfrm>
            <a:prstGeom prst="roundRect">
              <a:avLst>
                <a:gd name="adj" fmla="val 30231"/>
              </a:avLst>
            </a:prstGeom>
            <a:gradFill flip="none" rotWithShape="1">
              <a:gsLst>
                <a:gs pos="0">
                  <a:srgbClr val="FBFBFB"/>
                </a:gs>
                <a:gs pos="44624">
                  <a:srgbClr val="E0E0E0"/>
                </a:gs>
                <a:gs pos="100000">
                  <a:srgbClr val="BEBEBE"/>
                </a:gs>
              </a:gsLst>
              <a:lin ang="5400000" scaled="0"/>
            </a:gra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127000" y="127000"/>
              <a:ext cx="2184998" cy="634853"/>
            </a:xfrm>
            <a:prstGeom prst="roundRect">
              <a:avLst>
                <a:gd name="adj" fmla="val 30231"/>
              </a:avLst>
            </a:prstGeom>
            <a:gradFill flip="none" rotWithShape="1">
              <a:gsLst>
                <a:gs pos="0">
                  <a:srgbClr val="FBFBFB"/>
                </a:gs>
                <a:gs pos="44624">
                  <a:srgbClr val="E0E0E0"/>
                </a:gs>
                <a:gs pos="100000">
                  <a:srgbClr val="BEBEBE"/>
                </a:gs>
              </a:gsLst>
              <a:lin ang="5400000" scaled="0"/>
            </a:gra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254000" y="254000"/>
              <a:ext cx="2184998" cy="634854"/>
            </a:xfrm>
            <a:prstGeom prst="roundRect">
              <a:avLst>
                <a:gd name="adj" fmla="val 30231"/>
              </a:avLst>
            </a:prstGeom>
            <a:gradFill flip="none" rotWithShape="1">
              <a:gsLst>
                <a:gs pos="0">
                  <a:srgbClr val="FBFBFB"/>
                </a:gs>
                <a:gs pos="44624">
                  <a:srgbClr val="E0E0E0"/>
                </a:gs>
                <a:gs pos="100000">
                  <a:srgbClr val="BEBEBE"/>
                </a:gs>
              </a:gsLst>
              <a:lin ang="5400000" scaled="0"/>
            </a:gra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256429" y="350881"/>
              <a:ext cx="2180138" cy="378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Parts + destination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 rot="1371793">
            <a:off x="482494" y="3565211"/>
            <a:ext cx="2589899" cy="352642"/>
            <a:chOff x="0" y="56572"/>
            <a:chExt cx="2589897" cy="352640"/>
          </a:xfrm>
        </p:grpSpPr>
        <p:sp>
          <p:nvSpPr>
            <p:cNvPr id="76" name="Shape 76"/>
            <p:cNvSpPr/>
            <p:nvPr/>
          </p:nvSpPr>
          <p:spPr>
            <a:xfrm rot="0">
              <a:off x="94574" y="56644"/>
              <a:ext cx="2400602" cy="35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pic>
          <p:nvPicPr>
            <p:cNvPr id="77" name="image12.pn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0">
              <a:off x="0" y="56572"/>
              <a:ext cx="2589898" cy="352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" name="Shape 79"/>
          <p:cNvSpPr/>
          <p:nvPr/>
        </p:nvSpPr>
        <p:spPr>
          <a:xfrm>
            <a:off x="512503" y="3513733"/>
            <a:ext cx="1618444" cy="75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700"/>
              <a:t>single NIIN</a:t>
            </a:r>
            <a:endParaRPr sz="1700"/>
          </a:p>
          <a:p>
            <a:pPr lvl="0">
              <a:defRPr sz="1800"/>
            </a:pPr>
            <a:r>
              <a:rPr sz="1700"/>
              <a:t>+ zip</a:t>
            </a:r>
          </a:p>
        </p:txBody>
      </p:sp>
      <p:sp>
        <p:nvSpPr>
          <p:cNvPr id="80" name="Shape 80"/>
          <p:cNvSpPr/>
          <p:nvPr/>
        </p:nvSpPr>
        <p:spPr>
          <a:xfrm>
            <a:off x="783427" y="4964357"/>
            <a:ext cx="1493198" cy="42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Assemblage</a:t>
            </a:r>
          </a:p>
        </p:txBody>
      </p:sp>
      <p:pic>
        <p:nvPicPr>
          <p:cNvPr id="81" name="image14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1735150">
            <a:off x="10871043" y="5436005"/>
            <a:ext cx="2109886" cy="35388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 rot="21540000">
            <a:off x="10723993" y="5488532"/>
            <a:ext cx="2193052" cy="42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DCBD2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DCBD23"/>
                </a:solidFill>
              </a:rPr>
              <a:t>Application Feed</a:t>
            </a:r>
          </a:p>
        </p:txBody>
      </p:sp>
      <p:grpSp>
        <p:nvGrpSpPr>
          <p:cNvPr id="85" name="Group 85"/>
          <p:cNvGrpSpPr/>
          <p:nvPr/>
        </p:nvGrpSpPr>
        <p:grpSpPr>
          <a:xfrm rot="20067383">
            <a:off x="11113780" y="3051890"/>
            <a:ext cx="1882341" cy="464568"/>
            <a:chOff x="0" y="0"/>
            <a:chExt cx="1882339" cy="464566"/>
          </a:xfrm>
        </p:grpSpPr>
        <p:sp>
          <p:nvSpPr>
            <p:cNvPr id="83" name="Shape 83"/>
            <p:cNvSpPr/>
            <p:nvPr/>
          </p:nvSpPr>
          <p:spPr>
            <a:xfrm rot="10800000">
              <a:off x="153751" y="-1"/>
              <a:ext cx="1575082" cy="464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pic>
          <p:nvPicPr>
            <p:cNvPr id="84" name="image15.png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flipH="1" rot="10800000">
              <a:off x="0" y="56436"/>
              <a:ext cx="1882340" cy="3512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" name="Shape 86"/>
          <p:cNvSpPr/>
          <p:nvPr/>
        </p:nvSpPr>
        <p:spPr>
          <a:xfrm rot="21576614">
            <a:off x="11507969" y="2903853"/>
            <a:ext cx="836034" cy="75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700">
                <a:solidFill>
                  <a:srgbClr val="51A7F9"/>
                </a:solidFill>
              </a:rPr>
              <a:t>JSON</a:t>
            </a:r>
            <a:endParaRPr sz="1700">
              <a:solidFill>
                <a:srgbClr val="51A7F9"/>
              </a:solidFill>
            </a:endParaRPr>
          </a:p>
          <a:p>
            <a:pPr lvl="0">
              <a:defRPr sz="1800"/>
            </a:pPr>
            <a:r>
              <a:rPr sz="1700">
                <a:solidFill>
                  <a:srgbClr val="51A7F9"/>
                </a:solidFill>
              </a:rPr>
              <a:t>XML</a:t>
            </a:r>
          </a:p>
        </p:txBody>
      </p:sp>
      <p:pic>
        <p:nvPicPr>
          <p:cNvPr id="87" name="image16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285937" y="486010"/>
            <a:ext cx="1718710" cy="187858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439508" y="171495"/>
            <a:ext cx="4335702" cy="2761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18" y="3034"/>
                </a:moveTo>
                <a:lnTo>
                  <a:pt x="15735" y="0"/>
                </a:lnTo>
                <a:lnTo>
                  <a:pt x="21600" y="4957"/>
                </a:lnTo>
                <a:lnTo>
                  <a:pt x="18211" y="13377"/>
                </a:lnTo>
                <a:lnTo>
                  <a:pt x="20716" y="18790"/>
                </a:lnTo>
                <a:lnTo>
                  <a:pt x="905" y="21600"/>
                </a:lnTo>
                <a:lnTo>
                  <a:pt x="0" y="1094"/>
                </a:lnTo>
                <a:lnTo>
                  <a:pt x="3018" y="3034"/>
                </a:ln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9" name="Shape 89"/>
          <p:cNvSpPr/>
          <p:nvPr/>
        </p:nvSpPr>
        <p:spPr>
          <a:xfrm>
            <a:off x="5086329" y="97150"/>
            <a:ext cx="2180135" cy="93576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400"/>
              <a:t>PartLink</a:t>
            </a:r>
            <a:endParaRPr sz="2400"/>
          </a:p>
          <a:p>
            <a:pPr lvl="0">
              <a:defRPr sz="1800"/>
            </a:pPr>
            <a:r>
              <a:rPr sz="2400"/>
              <a:t>Triple Store</a:t>
            </a:r>
          </a:p>
        </p:txBody>
      </p:sp>
      <p:pic>
        <p:nvPicPr>
          <p:cNvPr id="90" name="image17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 rot="14508527">
            <a:off x="4720067" y="2426164"/>
            <a:ext cx="2888290" cy="352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18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761744" y="1465091"/>
            <a:ext cx="4346336" cy="417389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4647241" y="4434149"/>
            <a:ext cx="1718709" cy="75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2. No Cage Codes</a:t>
            </a:r>
          </a:p>
        </p:txBody>
      </p:sp>
      <p:sp>
        <p:nvSpPr>
          <p:cNvPr id="93" name="Shape 93"/>
          <p:cNvSpPr/>
          <p:nvPr/>
        </p:nvSpPr>
        <p:spPr>
          <a:xfrm>
            <a:off x="8352067" y="1886261"/>
            <a:ext cx="2856224" cy="42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Check other sources</a:t>
            </a:r>
          </a:p>
        </p:txBody>
      </p:sp>
      <p:pic>
        <p:nvPicPr>
          <p:cNvPr id="94" name="image19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9060333" y="3710609"/>
            <a:ext cx="651663" cy="66470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grpSp>
        <p:nvGrpSpPr>
          <p:cNvPr id="97" name="Group 97"/>
          <p:cNvGrpSpPr/>
          <p:nvPr/>
        </p:nvGrpSpPr>
        <p:grpSpPr>
          <a:xfrm rot="20573837">
            <a:off x="490356" y="5244146"/>
            <a:ext cx="2574176" cy="350502"/>
            <a:chOff x="0" y="56229"/>
            <a:chExt cx="2574174" cy="350500"/>
          </a:xfrm>
        </p:grpSpPr>
        <p:sp>
          <p:nvSpPr>
            <p:cNvPr id="95" name="Shape 95"/>
            <p:cNvSpPr/>
            <p:nvPr/>
          </p:nvSpPr>
          <p:spPr>
            <a:xfrm rot="21600000">
              <a:off x="93999" y="56300"/>
              <a:ext cx="2386029" cy="350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pic>
          <p:nvPicPr>
            <p:cNvPr id="96" name="image12.pn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21600000">
              <a:off x="0" y="56229"/>
              <a:ext cx="2574175" cy="3500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667407" y="750046"/>
            <a:ext cx="11776745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53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Big data 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0975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Sparql queries that work well on big data are slowing down to the point of been useless on really Big Data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0975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Split one query to smaller more targeted queries.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0975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Use </a:t>
            </a:r>
            <a:r>
              <a:rPr sz="2800" u="sng">
                <a:solidFill>
                  <a:srgbClr val="53585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concurrency</a:t>
            </a: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when fit.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0" marL="653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Look up for missing data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0975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Form time to time the app hitting a NIIN which which is a miss on cage codes relationships in the PartLink triple store.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0975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Is there other public authoritative sources available to look up this information? 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2" marL="1542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I found </a:t>
            </a:r>
            <a:r>
              <a:rPr sz="2800" u="sng">
                <a:solidFill>
                  <a:srgbClr val="53585F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WebFLIS :</a:t>
            </a: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 Federal Logistic Information System. 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6" indent="1371600" algn="l">
              <a:defRPr sz="1800"/>
            </a:pPr>
            <a:r>
              <a:rPr sz="2800">
                <a:solidFill>
                  <a:srgbClr val="0365C0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http://www.logisticsinformationservice.dla.mil/webflis</a:t>
            </a:r>
            <a:endParaRPr sz="2800">
              <a:solidFill>
                <a:srgbClr val="0365C0"/>
              </a:solidFill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1" marL="10975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When to stop, other ideas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2" marL="1542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Some of the functionality which could be easily added…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2" marL="1542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Map of location of supplier.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2" marL="1542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More details on suppliers.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2" marL="1542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International shipping estimates. </a:t>
            </a:r>
            <a:endParaRPr sz="2800">
              <a:latin typeface="Bradley Hand ITC TT-Bold"/>
              <a:ea typeface="Bradley Hand ITC TT-Bold"/>
              <a:cs typeface="Bradley Hand ITC TT-Bold"/>
              <a:sym typeface="Bradley Hand ITC TT-Bold"/>
            </a:endParaRPr>
          </a:p>
          <a:p>
            <a:pPr lvl="2" marL="1542030" indent="-653030" algn="l">
              <a:buSzPct val="75000"/>
              <a:buFont typeface="Bradley Hand ITC TT-Bold"/>
              <a:buChar char="-"/>
              <a:defRPr sz="1800"/>
            </a:pPr>
            <a:r>
              <a:rPr sz="28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Having dimensions of the product calculate package shipping cost</a:t>
            </a:r>
          </a:p>
        </p:txBody>
      </p:sp>
      <p:sp>
        <p:nvSpPr>
          <p:cNvPr id="100" name="Shape 100"/>
          <p:cNvSpPr/>
          <p:nvPr/>
        </p:nvSpPr>
        <p:spPr>
          <a:xfrm>
            <a:off x="289786" y="308937"/>
            <a:ext cx="2807094" cy="46585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lessons Learned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halkduster"/>
            <a:ea typeface="Chalkduster"/>
            <a:cs typeface="Chalkduster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halkduster"/>
            <a:ea typeface="Chalkduster"/>
            <a:cs typeface="Chalkduster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halkduster"/>
            <a:ea typeface="Chalkduster"/>
            <a:cs typeface="Chalkduster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halkduster"/>
            <a:ea typeface="Chalkduster"/>
            <a:cs typeface="Chalkduster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