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6" r:id="rId4"/>
    <p:sldId id="258" r:id="rId5"/>
    <p:sldId id="259" r:id="rId6"/>
    <p:sldId id="260" r:id="rId7"/>
    <p:sldId id="270" r:id="rId8"/>
    <p:sldId id="273" r:id="rId9"/>
    <p:sldId id="275" r:id="rId10"/>
    <p:sldId id="271" r:id="rId11"/>
    <p:sldId id="272" r:id="rId12"/>
    <p:sldId id="285" r:id="rId13"/>
    <p:sldId id="274" r:id="rId14"/>
    <p:sldId id="276" r:id="rId15"/>
    <p:sldId id="277" r:id="rId16"/>
    <p:sldId id="261" r:id="rId17"/>
    <p:sldId id="286" r:id="rId18"/>
    <p:sldId id="287" r:id="rId19"/>
    <p:sldId id="288" r:id="rId20"/>
    <p:sldId id="289" r:id="rId21"/>
    <p:sldId id="281" r:id="rId22"/>
    <p:sldId id="280" r:id="rId23"/>
    <p:sldId id="279" r:id="rId24"/>
    <p:sldId id="262" r:id="rId25"/>
    <p:sldId id="263" r:id="rId26"/>
    <p:sldId id="282" r:id="rId27"/>
    <p:sldId id="264" r:id="rId28"/>
    <p:sldId id="283" r:id="rId29"/>
    <p:sldId id="284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89048" autoAdjust="0"/>
  </p:normalViewPr>
  <p:slideViewPr>
    <p:cSldViewPr snapToGrid="0">
      <p:cViewPr varScale="1">
        <p:scale>
          <a:sx n="66" d="100"/>
          <a:sy n="66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13F0-AD01-4A97-8BF1-3C60F0438B51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E3CD-85B8-43CD-A31A-BE87A48B6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51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evolução tecnológica no cenário automobilístico tem alavancado vários benefícios, como diminuição do consumo de combustível, diminuição na emissão de poluentes, etc.</a:t>
            </a:r>
          </a:p>
          <a:p>
            <a:r>
              <a:rPr lang="pt-BR" baseline="0" dirty="0" smtClean="0"/>
              <a:t>Analisando a evolução tecnológica no cenário automobilístico, observa-se que parte do funcionamento dos automóveis estão passando a ser informatizados (digital) ao invés de mecânicos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9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8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ECU individual que gerencia todos</a:t>
            </a:r>
            <a:r>
              <a:rPr lang="pt-BR" baseline="0" dirty="0" smtClean="0"/>
              <a:t> os recursos, como </a:t>
            </a:r>
            <a:r>
              <a:rPr lang="pt-BR" baseline="0" dirty="0" err="1" smtClean="0"/>
              <a:t>Ingeção</a:t>
            </a:r>
            <a:r>
              <a:rPr lang="pt-BR" baseline="0" dirty="0" smtClean="0"/>
              <a:t> eletrônica, travas elétricas, vidros elétricos, alarme, painel de instruções, </a:t>
            </a:r>
            <a:r>
              <a:rPr lang="pt-BR" baseline="0" dirty="0" err="1" smtClean="0"/>
              <a:t>etc</a:t>
            </a:r>
            <a:endParaRPr lang="pt-BR" baseline="0" dirty="0" smtClean="0"/>
          </a:p>
          <a:p>
            <a:r>
              <a:rPr lang="pt-BR" baseline="0" dirty="0" smtClean="0"/>
              <a:t>EDU distribuída contém várias </a:t>
            </a:r>
            <a:r>
              <a:rPr lang="pt-BR" baseline="0" dirty="0" err="1" smtClean="0"/>
              <a:t>ECUs</a:t>
            </a:r>
            <a:r>
              <a:rPr lang="pt-BR" baseline="0" dirty="0" smtClean="0"/>
              <a:t> responsáveis por gerenciar sistemas individuais, mas que podem se comunicar com outras </a:t>
            </a:r>
            <a:r>
              <a:rPr lang="pt-BR" baseline="0" dirty="0" err="1" smtClean="0"/>
              <a:t>ECUs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Ex</a:t>
            </a:r>
            <a:r>
              <a:rPr lang="pt-BR" baseline="0" dirty="0" smtClean="0"/>
              <a:t>: ECU da </a:t>
            </a:r>
            <a:r>
              <a:rPr lang="pt-BR" baseline="0" dirty="0" err="1" smtClean="0"/>
              <a:t>Ingeção</a:t>
            </a:r>
            <a:r>
              <a:rPr lang="pt-BR" baseline="0" dirty="0" smtClean="0"/>
              <a:t>, ECU dos módulos das travas elétricas, ECU dos módulos de vidro Elétrico, ECU do sistema de ABS, etc.....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966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6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6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1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2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17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3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F38B-4E73-4DA5-B5E1-E5A9D0323CCB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0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embarcado automotivo:</a:t>
            </a:r>
            <a:br>
              <a:rPr lang="pt-BR" dirty="0" smtClean="0"/>
            </a:br>
            <a:r>
              <a:rPr lang="pt-BR" dirty="0" smtClean="0"/>
              <a:t>Diagnóstico via OBDII com </a:t>
            </a: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Autor: </a:t>
            </a:r>
            <a:r>
              <a:rPr lang="pt-BR" dirty="0" err="1" smtClean="0"/>
              <a:t>Ruan</a:t>
            </a:r>
            <a:r>
              <a:rPr lang="pt-BR" dirty="0" smtClean="0"/>
              <a:t> Luiz Alves da Silva</a:t>
            </a:r>
          </a:p>
          <a:p>
            <a:r>
              <a:rPr lang="pt-BR" dirty="0" smtClean="0"/>
              <a:t>Orientador: Prof. Dr. Ricardo </a:t>
            </a:r>
            <a:r>
              <a:rPr lang="pt-BR" dirty="0" err="1" smtClean="0"/>
              <a:t>Barz</a:t>
            </a:r>
            <a:r>
              <a:rPr lang="pt-BR" dirty="0" smtClean="0"/>
              <a:t> </a:t>
            </a:r>
            <a:r>
              <a:rPr lang="pt-BR" dirty="0" err="1" smtClean="0"/>
              <a:t>Sovat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6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Conector OBDII</a:t>
            </a:r>
          </a:p>
          <a:p>
            <a:pPr lvl="1"/>
            <a:r>
              <a:rPr lang="pt-BR" sz="3200" dirty="0" smtClean="0"/>
              <a:t>Conhecido também como DLC (</a:t>
            </a:r>
            <a:r>
              <a:rPr lang="pt-BR" sz="3200" dirty="0" err="1" smtClean="0"/>
              <a:t>Diagnostic</a:t>
            </a:r>
            <a:r>
              <a:rPr lang="pt-BR" sz="3200" dirty="0" smtClean="0"/>
              <a:t> Link </a:t>
            </a:r>
            <a:r>
              <a:rPr lang="pt-BR" sz="3200" dirty="0" err="1" smtClean="0"/>
              <a:t>Connector</a:t>
            </a:r>
            <a:r>
              <a:rPr lang="pt-BR" sz="3200" dirty="0" smtClean="0"/>
              <a:t>)</a:t>
            </a:r>
          </a:p>
          <a:p>
            <a:pPr lvl="1"/>
            <a:r>
              <a:rPr lang="pt-BR" sz="3200" dirty="0" smtClean="0"/>
              <a:t>Permite a comunicação de dispositivos com a rede interna do veículo</a:t>
            </a:r>
          </a:p>
          <a:p>
            <a:pPr lvl="1"/>
            <a:endParaRPr lang="pt-BR" sz="3200" dirty="0"/>
          </a:p>
          <a:p>
            <a:pPr lvl="1"/>
            <a:endParaRPr lang="pt-BR" sz="3200" dirty="0" smtClean="0"/>
          </a:p>
          <a:p>
            <a:pPr marL="457200" lvl="1" indent="0">
              <a:buNone/>
            </a:pPr>
            <a:endParaRPr lang="pt-BR" sz="32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5" y="4022823"/>
            <a:ext cx="7503466" cy="215414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289633" y="4265386"/>
            <a:ext cx="1600200" cy="20465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1632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ELM327</a:t>
            </a:r>
          </a:p>
          <a:p>
            <a:pPr lvl="1"/>
            <a:r>
              <a:rPr lang="pt-BR" sz="3200" dirty="0" smtClean="0"/>
              <a:t>Conecta na porta OBDII</a:t>
            </a:r>
          </a:p>
          <a:p>
            <a:pPr lvl="1"/>
            <a:r>
              <a:rPr lang="pt-BR" sz="3200" dirty="0" smtClean="0"/>
              <a:t>Converte os protocolos da rede automotiva interna para uma interface serial padrão (RS232)</a:t>
            </a:r>
          </a:p>
          <a:p>
            <a:pPr lvl="1"/>
            <a:r>
              <a:rPr lang="pt-BR" sz="3200" dirty="0" smtClean="0"/>
              <a:t>Permite que um Computador ou outros dispositivos interaja com esta rede</a:t>
            </a:r>
          </a:p>
          <a:p>
            <a:pPr lvl="1"/>
            <a:r>
              <a:rPr lang="pt-BR" sz="3200" dirty="0" smtClean="0"/>
              <a:t>Oferece conectividade USB ou Bluetooth</a:t>
            </a:r>
          </a:p>
          <a:p>
            <a:pPr lvl="1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05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1632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ELM327</a:t>
            </a:r>
            <a:endParaRPr lang="pt-BR" sz="3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97" y="2600636"/>
            <a:ext cx="5560575" cy="29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Parâmetros de requisição (</a:t>
            </a:r>
            <a:r>
              <a:rPr lang="pt-BR" sz="3600" dirty="0" err="1"/>
              <a:t>Mode</a:t>
            </a:r>
            <a:r>
              <a:rPr lang="pt-BR" sz="3600" dirty="0"/>
              <a:t>/PID</a:t>
            </a:r>
            <a:r>
              <a:rPr lang="pt-BR" sz="3600" dirty="0" smtClean="0"/>
              <a:t>)</a:t>
            </a:r>
          </a:p>
          <a:p>
            <a:pPr lvl="1"/>
            <a:r>
              <a:rPr lang="pt-BR" sz="3200" dirty="0" smtClean="0"/>
              <a:t>Toda requisição feita é composta por 2 bytes</a:t>
            </a:r>
          </a:p>
          <a:p>
            <a:pPr lvl="1"/>
            <a:r>
              <a:rPr lang="pt-BR" sz="3200" dirty="0" smtClean="0"/>
              <a:t>1º Byte =&gt; </a:t>
            </a:r>
            <a:r>
              <a:rPr lang="pt-BR" sz="3200" dirty="0" err="1" smtClean="0"/>
              <a:t>Mode</a:t>
            </a:r>
            <a:r>
              <a:rPr lang="pt-BR" sz="3200" dirty="0" smtClean="0"/>
              <a:t> (“Modo)</a:t>
            </a:r>
          </a:p>
          <a:p>
            <a:pPr lvl="2"/>
            <a:r>
              <a:rPr lang="pt-BR" sz="2800" dirty="0" smtClean="0"/>
              <a:t>Informa o tipo de dados que está sendo solicitado</a:t>
            </a:r>
          </a:p>
          <a:p>
            <a:pPr lvl="2"/>
            <a:r>
              <a:rPr lang="pt-BR" sz="2800" dirty="0" err="1" smtClean="0"/>
              <a:t>Ex</a:t>
            </a:r>
            <a:r>
              <a:rPr lang="pt-BR" sz="2800" dirty="0" smtClean="0"/>
              <a:t>: dados atuais, códigos de problemas de diagnóstico, </a:t>
            </a:r>
            <a:r>
              <a:rPr lang="pt-BR" sz="2800" dirty="0" err="1" smtClean="0"/>
              <a:t>etc</a:t>
            </a:r>
            <a:endParaRPr lang="pt-BR" sz="2800" dirty="0"/>
          </a:p>
          <a:p>
            <a:pPr lvl="1"/>
            <a:r>
              <a:rPr lang="pt-BR" sz="3200" dirty="0" smtClean="0"/>
              <a:t>2º Byte =&gt; PID (“Id de parâmetro)</a:t>
            </a:r>
            <a:endParaRPr lang="pt-BR" sz="2800" dirty="0" smtClean="0"/>
          </a:p>
          <a:p>
            <a:pPr lvl="2"/>
            <a:r>
              <a:rPr lang="pt-BR" sz="2800" dirty="0" smtClean="0"/>
              <a:t>Especifica a informação requerida</a:t>
            </a:r>
          </a:p>
          <a:p>
            <a:pPr lvl="2"/>
            <a:r>
              <a:rPr lang="pt-BR" sz="2800" dirty="0" err="1" smtClean="0"/>
              <a:t>Ex</a:t>
            </a:r>
            <a:r>
              <a:rPr lang="pt-BR" sz="2800" dirty="0" smtClean="0"/>
              <a:t>: id do sensor de temperatura do óleo</a:t>
            </a:r>
          </a:p>
          <a:p>
            <a:pPr lvl="1"/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4127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Parâmetros de requisição (</a:t>
            </a:r>
            <a:r>
              <a:rPr lang="pt-BR" sz="3600" dirty="0" err="1"/>
              <a:t>Mode</a:t>
            </a:r>
            <a:r>
              <a:rPr lang="pt-BR" sz="3600" dirty="0"/>
              <a:t>/PID</a:t>
            </a:r>
            <a:r>
              <a:rPr lang="pt-BR" sz="3600" dirty="0" smtClean="0"/>
              <a:t>)</a:t>
            </a:r>
          </a:p>
          <a:p>
            <a:pPr lvl="1"/>
            <a:r>
              <a:rPr lang="pt-BR" sz="3200" dirty="0" smtClean="0"/>
              <a:t>Exemplo</a:t>
            </a:r>
          </a:p>
          <a:p>
            <a:pPr marL="457200" lvl="1" indent="0">
              <a:buNone/>
            </a:pPr>
            <a:endParaRPr lang="pt-BR" sz="3200" dirty="0"/>
          </a:p>
          <a:p>
            <a:pPr marL="457200" lvl="1" indent="0">
              <a:buNone/>
            </a:pPr>
            <a:r>
              <a:rPr lang="pt-BR" sz="3200" dirty="0" smtClean="0"/>
              <a:t>	</a:t>
            </a:r>
            <a:r>
              <a:rPr lang="pt-BR" sz="3600" dirty="0" smtClean="0"/>
              <a:t>“01 5C”</a:t>
            </a:r>
          </a:p>
          <a:p>
            <a:pPr marL="457200" lvl="1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“01” =&gt; </a:t>
            </a:r>
            <a:r>
              <a:rPr lang="pt-BR" sz="3200" dirty="0" err="1" smtClean="0"/>
              <a:t>Mode</a:t>
            </a:r>
            <a:r>
              <a:rPr lang="pt-BR" sz="3200" dirty="0" smtClean="0"/>
              <a:t> = mostrar dados atuais</a:t>
            </a:r>
          </a:p>
          <a:p>
            <a:pPr marL="457200" lvl="1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“5C” =&gt; PID = Id do sensor de temperatura do óleo</a:t>
            </a:r>
            <a:endParaRPr lang="pt-BR" sz="2800" dirty="0" smtClean="0"/>
          </a:p>
          <a:p>
            <a:pPr lvl="1"/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6895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887183" y="2197213"/>
            <a:ext cx="7866743" cy="41704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308" y="15567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Representação:</a:t>
            </a:r>
          </a:p>
          <a:p>
            <a:pPr marL="0" indent="0">
              <a:buNone/>
            </a:pPr>
            <a:endParaRPr lang="pt-BR" sz="36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3802741" y="240937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ECU</a:t>
            </a: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3664854" y="3732780"/>
            <a:ext cx="1915887" cy="88537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Protocolo CAN</a:t>
            </a:r>
            <a:endParaRPr lang="pt-BR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1386111" y="3732779"/>
            <a:ext cx="1734459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Sensores</a:t>
            </a:r>
            <a:endParaRPr lang="pt-BR" sz="3200" b="1" dirty="0"/>
          </a:p>
        </p:txBody>
      </p:sp>
      <p:sp>
        <p:nvSpPr>
          <p:cNvPr id="7" name="Retângulo 6"/>
          <p:cNvSpPr/>
          <p:nvPr/>
        </p:nvSpPr>
        <p:spPr>
          <a:xfrm>
            <a:off x="6125025" y="3732779"/>
            <a:ext cx="2039258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Atuadores</a:t>
            </a:r>
            <a:endParaRPr lang="pt-BR" sz="3200" b="1" dirty="0"/>
          </a:p>
        </p:txBody>
      </p:sp>
      <p:sp>
        <p:nvSpPr>
          <p:cNvPr id="8" name="Retângulo 7"/>
          <p:cNvSpPr/>
          <p:nvPr/>
        </p:nvSpPr>
        <p:spPr>
          <a:xfrm>
            <a:off x="3802740" y="515121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OBDII</a:t>
            </a:r>
          </a:p>
        </p:txBody>
      </p:sp>
      <p:sp>
        <p:nvSpPr>
          <p:cNvPr id="9" name="Retângulo 8"/>
          <p:cNvSpPr/>
          <p:nvPr/>
        </p:nvSpPr>
        <p:spPr>
          <a:xfrm>
            <a:off x="9789880" y="515121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ELM327</a:t>
            </a:r>
            <a:endParaRPr lang="pt-BR" sz="3200" b="1" dirty="0"/>
          </a:p>
        </p:txBody>
      </p:sp>
      <p:sp>
        <p:nvSpPr>
          <p:cNvPr id="10" name="Seta para a esquerda e para a direita 9"/>
          <p:cNvSpPr/>
          <p:nvPr/>
        </p:nvSpPr>
        <p:spPr>
          <a:xfrm>
            <a:off x="5647868" y="4086053"/>
            <a:ext cx="410029" cy="17882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esquerda e para a direita 10"/>
          <p:cNvSpPr/>
          <p:nvPr/>
        </p:nvSpPr>
        <p:spPr>
          <a:xfrm>
            <a:off x="3187697" y="4086053"/>
            <a:ext cx="410029" cy="17882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cima e para baixo 12"/>
          <p:cNvSpPr/>
          <p:nvPr/>
        </p:nvSpPr>
        <p:spPr>
          <a:xfrm>
            <a:off x="4521197" y="3349171"/>
            <a:ext cx="203200" cy="31931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cima e para baixo 13"/>
          <p:cNvSpPr/>
          <p:nvPr/>
        </p:nvSpPr>
        <p:spPr>
          <a:xfrm>
            <a:off x="4508494" y="4736873"/>
            <a:ext cx="203200" cy="31931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9450622" y="2609139"/>
            <a:ext cx="2204349" cy="157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Comunicação Serial com outros dispositivos</a:t>
            </a:r>
            <a:endParaRPr lang="pt-BR" sz="2400" b="1" dirty="0"/>
          </a:p>
        </p:txBody>
      </p:sp>
      <p:sp>
        <p:nvSpPr>
          <p:cNvPr id="16" name="Seta para a esquerda e para a direita 15"/>
          <p:cNvSpPr/>
          <p:nvPr/>
        </p:nvSpPr>
        <p:spPr>
          <a:xfrm>
            <a:off x="5647868" y="5472310"/>
            <a:ext cx="3936998" cy="249236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cima e para baixo 17"/>
          <p:cNvSpPr/>
          <p:nvPr/>
        </p:nvSpPr>
        <p:spPr>
          <a:xfrm>
            <a:off x="10408108" y="4294297"/>
            <a:ext cx="289376" cy="71914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61566" y="5967524"/>
            <a:ext cx="2099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Ambiente Veicular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053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realizadas:</a:t>
            </a:r>
          </a:p>
          <a:p>
            <a:pPr lvl="1"/>
            <a:r>
              <a:rPr lang="pt-BR" sz="3200" dirty="0" smtClean="0"/>
              <a:t>Implementação do software em Desktop para leitura de alguns sensores do automóvel</a:t>
            </a:r>
          </a:p>
          <a:p>
            <a:pPr lvl="2"/>
            <a:r>
              <a:rPr lang="pt-BR" sz="2800" dirty="0"/>
              <a:t>Linguagem JAVA</a:t>
            </a:r>
          </a:p>
          <a:p>
            <a:pPr lvl="2"/>
            <a:r>
              <a:rPr lang="pt-BR" sz="2800" dirty="0"/>
              <a:t>Biblioteca </a:t>
            </a:r>
            <a:r>
              <a:rPr lang="pt-BR" sz="2800" dirty="0" err="1"/>
              <a:t>Bluecove</a:t>
            </a:r>
            <a:endParaRPr lang="pt-BR" sz="2800" dirty="0"/>
          </a:p>
          <a:p>
            <a:pPr lvl="2"/>
            <a:r>
              <a:rPr lang="pt-BR" sz="2800" dirty="0"/>
              <a:t>API </a:t>
            </a:r>
            <a:r>
              <a:rPr lang="pt-BR" sz="2800" dirty="0" err="1"/>
              <a:t>obd-java-api</a:t>
            </a:r>
            <a:r>
              <a:rPr lang="pt-BR" sz="2800" dirty="0"/>
              <a:t> (disponível no </a:t>
            </a:r>
            <a:r>
              <a:rPr lang="pt-BR" sz="2800" dirty="0" err="1"/>
              <a:t>github</a:t>
            </a:r>
            <a:r>
              <a:rPr lang="pt-BR" sz="2800" dirty="0"/>
              <a:t> de Paulo Pires)</a:t>
            </a:r>
          </a:p>
          <a:p>
            <a:pPr lvl="2"/>
            <a:r>
              <a:rPr lang="pt-BR" sz="2800" dirty="0"/>
              <a:t>Framework </a:t>
            </a:r>
            <a:r>
              <a:rPr lang="pt-BR" sz="2800" dirty="0" err="1"/>
              <a:t>JavaFx</a:t>
            </a:r>
            <a:endParaRPr lang="pt-BR" sz="2800" dirty="0"/>
          </a:p>
          <a:p>
            <a:pPr lvl="2"/>
            <a:r>
              <a:rPr lang="pt-BR" sz="2800" dirty="0"/>
              <a:t>ELM327 Bluetooth</a:t>
            </a:r>
          </a:p>
          <a:p>
            <a:pPr lvl="1"/>
            <a:r>
              <a:rPr lang="pt-BR" sz="3200" dirty="0" smtClean="0"/>
              <a:t>Teste da aplicação em Desktop e no </a:t>
            </a:r>
            <a:r>
              <a:rPr lang="pt-BR" sz="3200" dirty="0" err="1" smtClean="0"/>
              <a:t>Raspberry</a:t>
            </a:r>
            <a:r>
              <a:rPr lang="pt-BR" sz="3200" dirty="0" smtClean="0"/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38201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</a:t>
            </a:r>
            <a:r>
              <a:rPr lang="pt-BR" sz="3600" dirty="0" smtClean="0"/>
              <a:t>:</a:t>
            </a:r>
            <a:endParaRPr lang="pt-BR" sz="3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6" t="16910" r="31890" b="40228"/>
          <a:stretch/>
        </p:blipFill>
        <p:spPr>
          <a:xfrm>
            <a:off x="3204028" y="2846525"/>
            <a:ext cx="5025571" cy="33304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29599" y="5776853"/>
            <a:ext cx="1785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Leitura do RPM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996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</a:t>
            </a:r>
            <a:r>
              <a:rPr lang="pt-BR" sz="3600" dirty="0" smtClean="0"/>
              <a:t>:</a:t>
            </a:r>
            <a:endParaRPr lang="pt-BR" sz="36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229599" y="5776853"/>
            <a:ext cx="3137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Leitura da Pressão do Motor</a:t>
            </a:r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0" t="16653" r="31746" b="39972"/>
          <a:stretch/>
        </p:blipFill>
        <p:spPr>
          <a:xfrm>
            <a:off x="3204028" y="2806640"/>
            <a:ext cx="5025571" cy="33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</a:t>
            </a:r>
            <a:r>
              <a:rPr lang="pt-BR" sz="3600" dirty="0" smtClean="0"/>
              <a:t>:</a:t>
            </a:r>
            <a:endParaRPr lang="pt-BR" sz="36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229599" y="5776853"/>
            <a:ext cx="2466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Leitura da Temp. Óleo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6" t="16396" r="31602" b="39972"/>
          <a:stretch/>
        </p:blipFill>
        <p:spPr>
          <a:xfrm>
            <a:off x="3135581" y="2767579"/>
            <a:ext cx="5094018" cy="34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3254375"/>
          </a:xfrm>
        </p:spPr>
        <p:txBody>
          <a:bodyPr>
            <a:noAutofit/>
          </a:bodyPr>
          <a:lstStyle/>
          <a:p>
            <a:r>
              <a:rPr lang="pt-BR" sz="3600" dirty="0" smtClean="0"/>
              <a:t>Implementação e estudo de softwares embarcados em sistemas automotivos</a:t>
            </a:r>
          </a:p>
          <a:p>
            <a:pPr lvl="1"/>
            <a:r>
              <a:rPr lang="pt-BR" sz="3600" dirty="0" smtClean="0"/>
              <a:t>Exploração de um sistema de diagnóstico</a:t>
            </a:r>
          </a:p>
        </p:txBody>
      </p:sp>
    </p:spTree>
    <p:extLst>
      <p:ext uri="{BB962C8B-B14F-4D97-AF65-F5344CB8AC3E}">
        <p14:creationId xmlns:p14="http://schemas.microsoft.com/office/powerpoint/2010/main" val="11503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</a:t>
            </a:r>
            <a:r>
              <a:rPr lang="pt-BR" sz="3600" dirty="0" smtClean="0"/>
              <a:t>:</a:t>
            </a:r>
            <a:endParaRPr lang="pt-BR" sz="36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229599" y="5776853"/>
            <a:ext cx="3415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Leitura do Tipo de Combustível</a:t>
            </a:r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0" t="16910" r="21934" b="40485"/>
          <a:stretch/>
        </p:blipFill>
        <p:spPr>
          <a:xfrm>
            <a:off x="1596571" y="2736082"/>
            <a:ext cx="6633028" cy="34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em execução:</a:t>
            </a:r>
          </a:p>
          <a:p>
            <a:pPr lvl="1"/>
            <a:r>
              <a:rPr lang="pt-BR" sz="3200" dirty="0"/>
              <a:t>Estudo da viabilidade de migração de linguagem</a:t>
            </a:r>
          </a:p>
          <a:p>
            <a:pPr lvl="2"/>
            <a:r>
              <a:rPr lang="pt-BR" sz="2800" dirty="0"/>
              <a:t>JAVA &gt; Python</a:t>
            </a:r>
          </a:p>
        </p:txBody>
      </p:sp>
    </p:spTree>
    <p:extLst>
      <p:ext uri="{BB962C8B-B14F-4D97-AF65-F5344CB8AC3E}">
        <p14:creationId xmlns:p14="http://schemas.microsoft.com/office/powerpoint/2010/main" val="33967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Problemas a serem solucionados</a:t>
            </a:r>
          </a:p>
          <a:p>
            <a:pPr lvl="1"/>
            <a:r>
              <a:rPr lang="pt-BR" sz="3200" dirty="0" smtClean="0"/>
              <a:t>Preparação do ambiente de execução (</a:t>
            </a:r>
            <a:r>
              <a:rPr lang="pt-BR" sz="3200" dirty="0" err="1" smtClean="0"/>
              <a:t>Raspberry</a:t>
            </a:r>
            <a:r>
              <a:rPr lang="pt-BR" sz="3200" dirty="0" smtClean="0"/>
              <a:t> PI)</a:t>
            </a:r>
            <a:endParaRPr lang="pt-BR" dirty="0"/>
          </a:p>
          <a:p>
            <a:pPr lvl="2"/>
            <a:r>
              <a:rPr lang="pt-BR" sz="2800" dirty="0" smtClean="0"/>
              <a:t>Configuração do </a:t>
            </a:r>
            <a:r>
              <a:rPr lang="pt-BR" sz="2800" dirty="0" err="1" smtClean="0"/>
              <a:t>Raspbian</a:t>
            </a:r>
            <a:r>
              <a:rPr lang="pt-BR" sz="2800" dirty="0" smtClean="0"/>
              <a:t> para rodar a aplicação em JAVA ou Python</a:t>
            </a:r>
            <a:endParaRPr lang="pt-BR" sz="2600" dirty="0" smtClean="0"/>
          </a:p>
          <a:p>
            <a:pPr lvl="1"/>
            <a:r>
              <a:rPr lang="pt-BR" sz="3200" dirty="0" smtClean="0"/>
              <a:t>Instalação dos pacotes para comunicação </a:t>
            </a:r>
            <a:r>
              <a:rPr lang="pt-BR" sz="3200" dirty="0" err="1" smtClean="0"/>
              <a:t>bluetooth</a:t>
            </a:r>
            <a:r>
              <a:rPr lang="pt-BR" sz="3200" dirty="0" smtClean="0"/>
              <a:t> para desenvolvimento em Python</a:t>
            </a:r>
          </a:p>
          <a:p>
            <a:pPr lvl="2"/>
            <a:r>
              <a:rPr lang="pt-BR" sz="2800" dirty="0" smtClean="0"/>
              <a:t>Pacote </a:t>
            </a:r>
            <a:r>
              <a:rPr lang="pt-BR" sz="2800" dirty="0" err="1"/>
              <a:t>bluez-utils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106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a serem realizadas:</a:t>
            </a:r>
          </a:p>
          <a:p>
            <a:pPr lvl="1"/>
            <a:r>
              <a:rPr lang="pt-BR" sz="3200" dirty="0" smtClean="0"/>
              <a:t>Migração do ambiente de execução</a:t>
            </a:r>
          </a:p>
          <a:p>
            <a:pPr lvl="2"/>
            <a:r>
              <a:rPr lang="pt-BR" sz="2800" dirty="0" smtClean="0"/>
              <a:t>Notebook &gt; </a:t>
            </a:r>
            <a:r>
              <a:rPr lang="pt-BR" sz="2800" dirty="0" err="1" smtClean="0"/>
              <a:t>Raspberry</a:t>
            </a:r>
            <a:r>
              <a:rPr lang="pt-BR" sz="2800" dirty="0" smtClean="0"/>
              <a:t> PI3</a:t>
            </a:r>
            <a:endParaRPr lang="pt-BR" sz="2800" dirty="0"/>
          </a:p>
          <a:p>
            <a:pPr lvl="1"/>
            <a:r>
              <a:rPr lang="pt-BR" sz="3200" dirty="0" smtClean="0"/>
              <a:t>Integração com Web Service para armazenamento</a:t>
            </a:r>
            <a:endParaRPr lang="pt-BR" sz="3200" dirty="0"/>
          </a:p>
          <a:p>
            <a:pPr lvl="1"/>
            <a:r>
              <a:rPr lang="pt-BR" sz="3200" dirty="0" smtClean="0"/>
              <a:t>Criação de uma página web para ler os dados armazenados</a:t>
            </a:r>
          </a:p>
        </p:txBody>
      </p:sp>
    </p:spTree>
    <p:extLst>
      <p:ext uri="{BB962C8B-B14F-4D97-AF65-F5344CB8AC3E}">
        <p14:creationId xmlns:p14="http://schemas.microsoft.com/office/powerpoint/2010/main" val="9631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Cronograma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3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Considerações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Utilizando aplicação desktop:</a:t>
            </a:r>
          </a:p>
          <a:p>
            <a:r>
              <a:rPr lang="pt-BR" sz="3600" dirty="0" smtClean="0"/>
              <a:t>Foi possível obter dados em tempo real do automóvel testado</a:t>
            </a:r>
          </a:p>
          <a:p>
            <a:r>
              <a:rPr lang="pt-BR" sz="3600" dirty="0" smtClean="0"/>
              <a:t>Observou-se certa lentidão na localização, conexão e envio de dados ao ELM327 utilizando a linguagem JAVA</a:t>
            </a:r>
          </a:p>
          <a:p>
            <a:r>
              <a:rPr lang="pt-BR" sz="3600" dirty="0" smtClean="0"/>
              <a:t>Identificou-se a obtenção do valor “?” quando requisitado um sensor inexistente no veículo</a:t>
            </a:r>
          </a:p>
        </p:txBody>
      </p:sp>
    </p:spTree>
    <p:extLst>
      <p:ext uri="{BB962C8B-B14F-4D97-AF65-F5344CB8AC3E}">
        <p14:creationId xmlns:p14="http://schemas.microsoft.com/office/powerpoint/2010/main" val="33714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172" y="23245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OBRIGADO!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891224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Bibliografia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ASIS, Marco Aurélio </a:t>
            </a:r>
            <a:r>
              <a:rPr lang="pt-BR" dirty="0" err="1"/>
              <a:t>Scomparim</a:t>
            </a:r>
            <a:r>
              <a:rPr lang="pt-BR" dirty="0"/>
              <a:t>; FAGUNDES, Felipe Augusto Vieira; SILVA, Gustavo Luiz. Sistema de monitoramento automotivo remoto. 2015. 86 p. Dissertação (Graduação em Eletrônica Automotiva) – FATEC Santo André, Santo André. 2015.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RICHARDSON, Matt; &amp; WALLACE, </a:t>
            </a:r>
            <a:r>
              <a:rPr lang="pt-BR" dirty="0" err="1"/>
              <a:t>Shawn</a:t>
            </a:r>
            <a:r>
              <a:rPr lang="pt-BR" dirty="0"/>
              <a:t> (2013). </a:t>
            </a:r>
            <a:r>
              <a:rPr lang="pt-BR" dirty="0" err="1"/>
              <a:t>Getting</a:t>
            </a:r>
            <a:r>
              <a:rPr lang="pt-BR" dirty="0"/>
              <a:t> </a:t>
            </a:r>
            <a:r>
              <a:rPr lang="pt-BR" dirty="0" err="1"/>
              <a:t>Started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 (1ª Edição, 180 p.). </a:t>
            </a:r>
            <a:r>
              <a:rPr lang="pt-BR" dirty="0" err="1"/>
              <a:t>Sebastopol</a:t>
            </a:r>
            <a:r>
              <a:rPr lang="pt-BR" dirty="0"/>
              <a:t>, Califórnia, EUA: </a:t>
            </a:r>
            <a:r>
              <a:rPr lang="pt-BR" dirty="0" err="1"/>
              <a:t>O’Reilly</a:t>
            </a:r>
            <a:r>
              <a:rPr lang="pt-BR" dirty="0"/>
              <a:t> Media.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SMITH, Craig (2016). The </a:t>
            </a:r>
            <a:r>
              <a:rPr lang="pt-BR" dirty="0" err="1"/>
              <a:t>car</a:t>
            </a:r>
            <a:r>
              <a:rPr lang="pt-BR" dirty="0"/>
              <a:t> </a:t>
            </a:r>
            <a:r>
              <a:rPr lang="pt-BR" dirty="0" err="1"/>
              <a:t>hacker's</a:t>
            </a:r>
            <a:r>
              <a:rPr lang="pt-BR" dirty="0"/>
              <a:t> </a:t>
            </a:r>
            <a:r>
              <a:rPr lang="pt-BR" dirty="0" err="1"/>
              <a:t>handbook</a:t>
            </a:r>
            <a:r>
              <a:rPr lang="pt-BR" dirty="0"/>
              <a:t>: A </a:t>
            </a:r>
            <a:r>
              <a:rPr lang="pt-BR" dirty="0" err="1"/>
              <a:t>guide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penetration</a:t>
            </a:r>
            <a:r>
              <a:rPr lang="pt-BR" dirty="0"/>
              <a:t> </a:t>
            </a:r>
            <a:r>
              <a:rPr lang="pt-BR" dirty="0" err="1"/>
              <a:t>tester</a:t>
            </a:r>
            <a:r>
              <a:rPr lang="pt-BR" dirty="0"/>
              <a:t> (1ª Edição, 304 p.). San Francisco, Califórnia, EUA: No </a:t>
            </a:r>
            <a:r>
              <a:rPr lang="pt-BR" dirty="0" err="1"/>
              <a:t>Starch</a:t>
            </a:r>
            <a:r>
              <a:rPr lang="pt-BR" dirty="0"/>
              <a:t> Press.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5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err="1" smtClean="0"/>
              <a:t>Apendice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(Aplicação rodando em Java)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779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err="1" smtClean="0"/>
              <a:t>Apendice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(Comparação Java/Python)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2703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u="sng" dirty="0" smtClean="0"/>
              <a:t>Breve histórico</a:t>
            </a:r>
            <a:endParaRPr lang="pt-BR" sz="3600" u="sng" dirty="0"/>
          </a:p>
          <a:p>
            <a:r>
              <a:rPr lang="pt-BR" sz="3200" dirty="0" smtClean="0"/>
              <a:t>Carros à manivela</a:t>
            </a:r>
          </a:p>
          <a:p>
            <a:endParaRPr lang="pt-BR" sz="3200" dirty="0"/>
          </a:p>
          <a:p>
            <a:pPr algn="ctr"/>
            <a:r>
              <a:rPr lang="pt-BR" sz="3200" dirty="0" smtClean="0"/>
              <a:t>Carros carburados</a:t>
            </a:r>
          </a:p>
          <a:p>
            <a:endParaRPr lang="pt-BR" sz="3200" dirty="0"/>
          </a:p>
          <a:p>
            <a:pPr algn="r"/>
            <a:r>
              <a:rPr lang="pt-BR" sz="3200" dirty="0" smtClean="0"/>
              <a:t>Carros com injeção eletrônica</a:t>
            </a:r>
          </a:p>
        </p:txBody>
      </p:sp>
    </p:spTree>
    <p:extLst>
      <p:ext uri="{BB962C8B-B14F-4D97-AF65-F5344CB8AC3E}">
        <p14:creationId xmlns:p14="http://schemas.microsoft.com/office/powerpoint/2010/main" val="36822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Objetivos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Implementar um sistema de bordo que permita:</a:t>
            </a:r>
          </a:p>
          <a:p>
            <a:pPr lvl="1"/>
            <a:r>
              <a:rPr lang="pt-BR" sz="3200" dirty="0" smtClean="0"/>
              <a:t>Monitorar os principais sensores do automóvel</a:t>
            </a:r>
          </a:p>
          <a:p>
            <a:pPr lvl="1"/>
            <a:r>
              <a:rPr lang="pt-BR" sz="3200" dirty="0" smtClean="0"/>
              <a:t>Analisar possíveis falhas dos sensores ou anomalias eletrônicas</a:t>
            </a:r>
          </a:p>
          <a:p>
            <a:pPr lvl="1"/>
            <a:r>
              <a:rPr lang="pt-BR" sz="3200" dirty="0" smtClean="0"/>
              <a:t>Armazenar as informações em servidores web</a:t>
            </a:r>
          </a:p>
          <a:p>
            <a:pPr lvl="1"/>
            <a:r>
              <a:rPr lang="pt-BR" sz="3200" dirty="0" smtClean="0"/>
              <a:t>Testar o veículo em funcionamento remotamente (via web)</a:t>
            </a:r>
          </a:p>
        </p:txBody>
      </p:sp>
    </p:spTree>
    <p:extLst>
      <p:ext uri="{BB962C8B-B14F-4D97-AF65-F5344CB8AC3E}">
        <p14:creationId xmlns:p14="http://schemas.microsoft.com/office/powerpoint/2010/main" val="14410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Justificativa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Dificuldade em diagnosticar falhas eletrônicas por não emitir sinais facilmente identificados</a:t>
            </a:r>
          </a:p>
          <a:p>
            <a:r>
              <a:rPr lang="pt-BR" sz="3600" dirty="0" smtClean="0"/>
              <a:t>Dar liberdade ao condutor de saber o estado do veículo através da expansão do computador de bordo</a:t>
            </a:r>
          </a:p>
          <a:p>
            <a:r>
              <a:rPr lang="pt-BR" sz="3600" dirty="0" smtClean="0"/>
              <a:t>Fornecer independência ao motorista em diagnosticar eventuais problemas</a:t>
            </a:r>
          </a:p>
          <a:p>
            <a:r>
              <a:rPr lang="pt-BR" sz="3600" dirty="0" smtClean="0"/>
              <a:t>Manter histórico da leitura dos sensores visando uma manutenção preventiva (web </a:t>
            </a:r>
            <a:r>
              <a:rPr lang="pt-BR" sz="3600" dirty="0" err="1" smtClean="0"/>
              <a:t>services</a:t>
            </a:r>
            <a:r>
              <a:rPr lang="pt-BR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23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ECU</a:t>
            </a:r>
          </a:p>
          <a:p>
            <a:r>
              <a:rPr lang="pt-BR" sz="3600" dirty="0" smtClean="0"/>
              <a:t>Conector OBDII</a:t>
            </a:r>
          </a:p>
          <a:p>
            <a:r>
              <a:rPr lang="pt-BR" sz="3600" dirty="0" smtClean="0"/>
              <a:t>Protocolos </a:t>
            </a:r>
            <a:r>
              <a:rPr lang="pt-BR" sz="3600" dirty="0"/>
              <a:t>da rede veicular interna(CAN</a:t>
            </a:r>
            <a:r>
              <a:rPr lang="pt-BR" sz="3600" dirty="0" smtClean="0"/>
              <a:t>)</a:t>
            </a:r>
          </a:p>
          <a:p>
            <a:r>
              <a:rPr lang="pt-BR" sz="3600" dirty="0" smtClean="0"/>
              <a:t>ELM327</a:t>
            </a:r>
          </a:p>
          <a:p>
            <a:r>
              <a:rPr lang="pt-BR" sz="3600" dirty="0" smtClean="0"/>
              <a:t>Parâmetros de requisição (</a:t>
            </a:r>
            <a:r>
              <a:rPr lang="pt-BR" sz="3600" dirty="0" err="1" smtClean="0"/>
              <a:t>Mode</a:t>
            </a:r>
            <a:r>
              <a:rPr lang="pt-BR" sz="3600" dirty="0" smtClean="0"/>
              <a:t>/PID)</a:t>
            </a:r>
          </a:p>
        </p:txBody>
      </p:sp>
    </p:spTree>
    <p:extLst>
      <p:ext uri="{BB962C8B-B14F-4D97-AF65-F5344CB8AC3E}">
        <p14:creationId xmlns:p14="http://schemas.microsoft.com/office/powerpoint/2010/main" val="21156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ECU (Unidade de Controle </a:t>
            </a:r>
            <a:r>
              <a:rPr lang="pt-BR" sz="3600" dirty="0" smtClean="0"/>
              <a:t>Eletrônico)</a:t>
            </a:r>
          </a:p>
          <a:p>
            <a:pPr marL="457200" lvl="1" indent="0">
              <a:buNone/>
            </a:pPr>
            <a:r>
              <a:rPr lang="pt-BR" sz="3200" dirty="0" smtClean="0"/>
              <a:t>Dispositivo informatizado que:</a:t>
            </a:r>
          </a:p>
          <a:p>
            <a:pPr lvl="1"/>
            <a:r>
              <a:rPr lang="pt-BR" sz="3200" dirty="0" smtClean="0"/>
              <a:t>Gerencia boa parte dos recursos do veículo</a:t>
            </a:r>
          </a:p>
          <a:p>
            <a:pPr lvl="1"/>
            <a:r>
              <a:rPr lang="pt-BR" sz="3200" dirty="0" smtClean="0"/>
              <a:t>Processa as informações internas do automóvel</a:t>
            </a:r>
          </a:p>
          <a:p>
            <a:pPr lvl="1"/>
            <a:r>
              <a:rPr lang="pt-BR" sz="3200" dirty="0" smtClean="0"/>
              <a:t>Podem trabalhar de maneira distribuída</a:t>
            </a:r>
          </a:p>
          <a:p>
            <a:pPr lvl="1"/>
            <a:endParaRPr lang="pt-BR" sz="3200" dirty="0"/>
          </a:p>
          <a:p>
            <a:pPr lvl="1"/>
            <a:r>
              <a:rPr lang="pt-BR" sz="3200" dirty="0" smtClean="0"/>
              <a:t>(foto/diagrama)</a:t>
            </a:r>
          </a:p>
        </p:txBody>
      </p:sp>
    </p:spTree>
    <p:extLst>
      <p:ext uri="{BB962C8B-B14F-4D97-AF65-F5344CB8AC3E}">
        <p14:creationId xmlns:p14="http://schemas.microsoft.com/office/powerpoint/2010/main" val="18212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Protocolos da rede veicular interna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846613" y="4358031"/>
            <a:ext cx="6166757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smtClean="0"/>
              <a:t>Protocolo CAN</a:t>
            </a:r>
            <a:endParaRPr lang="pt-BR" sz="5400" b="1" dirty="0"/>
          </a:p>
        </p:txBody>
      </p:sp>
      <p:sp>
        <p:nvSpPr>
          <p:cNvPr id="5" name="Retângulo 4"/>
          <p:cNvSpPr/>
          <p:nvPr/>
        </p:nvSpPr>
        <p:spPr>
          <a:xfrm>
            <a:off x="2846614" y="2854667"/>
            <a:ext cx="1175658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ISO-TP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247241" y="2854666"/>
            <a:ext cx="1175658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GMLAN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5647867" y="2854665"/>
            <a:ext cx="1549403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CANopen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7422237" y="2854665"/>
            <a:ext cx="1591133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Familia</a:t>
            </a:r>
            <a:r>
              <a:rPr lang="pt-BR" sz="2400" dirty="0" smtClean="0"/>
              <a:t> Protocolos CAN</a:t>
            </a:r>
            <a:endParaRPr lang="pt-BR" sz="2400" dirty="0"/>
          </a:p>
        </p:txBody>
      </p:sp>
      <p:sp>
        <p:nvSpPr>
          <p:cNvPr id="9" name="Seta para cima e para baixo 8"/>
          <p:cNvSpPr/>
          <p:nvPr/>
        </p:nvSpPr>
        <p:spPr>
          <a:xfrm>
            <a:off x="3307445" y="4038767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cima e para baixo 9"/>
          <p:cNvSpPr/>
          <p:nvPr/>
        </p:nvSpPr>
        <p:spPr>
          <a:xfrm>
            <a:off x="4722587" y="4046026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e para baixo 10"/>
          <p:cNvSpPr/>
          <p:nvPr/>
        </p:nvSpPr>
        <p:spPr>
          <a:xfrm>
            <a:off x="6333676" y="4031513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cima e para baixo 11"/>
          <p:cNvSpPr/>
          <p:nvPr/>
        </p:nvSpPr>
        <p:spPr>
          <a:xfrm>
            <a:off x="8089903" y="4046027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6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Protocolos da rede veicular interna</a:t>
            </a:r>
          </a:p>
          <a:p>
            <a:pPr marL="0" indent="0">
              <a:buNone/>
            </a:pPr>
            <a:r>
              <a:rPr lang="pt-BR" sz="3600" dirty="0" smtClean="0"/>
              <a:t>Protocolo CAN (</a:t>
            </a:r>
            <a:r>
              <a:rPr lang="pt-BR" sz="3600" dirty="0" err="1" smtClean="0"/>
              <a:t>Controller</a:t>
            </a:r>
            <a:r>
              <a:rPr lang="pt-BR" sz="3600" dirty="0" smtClean="0"/>
              <a:t> Área Network)</a:t>
            </a:r>
          </a:p>
          <a:p>
            <a:pPr lvl="1"/>
            <a:r>
              <a:rPr lang="pt-BR" sz="3200" dirty="0" smtClean="0"/>
              <a:t>Permite que sistemas embarcados automotivos se comuniquem entre si</a:t>
            </a:r>
          </a:p>
          <a:p>
            <a:pPr lvl="1"/>
            <a:r>
              <a:rPr lang="pt-BR" sz="3200" dirty="0" err="1" smtClean="0"/>
              <a:t>Ex</a:t>
            </a:r>
            <a:r>
              <a:rPr lang="pt-BR" sz="3200" dirty="0" smtClean="0"/>
              <a:t>: Sensores-&gt;ECU</a:t>
            </a:r>
          </a:p>
          <a:p>
            <a:pPr marL="457200" lvl="1" indent="0">
              <a:buNone/>
            </a:pPr>
            <a:r>
              <a:rPr lang="pt-BR" sz="3200" dirty="0" smtClean="0"/>
              <a:t>	    ECU-&gt;ECU</a:t>
            </a:r>
          </a:p>
          <a:p>
            <a:pPr marL="457200" lvl="1" indent="0">
              <a:buNone/>
            </a:pPr>
            <a:r>
              <a:rPr lang="pt-BR" sz="3200" dirty="0" smtClean="0"/>
              <a:t>	    ECU-&gt;Atuadores</a:t>
            </a:r>
          </a:p>
          <a:p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1014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855</Words>
  <Application>Microsoft Office PowerPoint</Application>
  <PresentationFormat>Widescreen</PresentationFormat>
  <Paragraphs>154</Paragraphs>
  <Slides>29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do Office</vt:lpstr>
      <vt:lpstr>Sistema embarcado automotivo: Diagnóstico via OBDII com Raspberry Pi</vt:lpstr>
      <vt:lpstr>Introdução</vt:lpstr>
      <vt:lpstr>Introdução</vt:lpstr>
      <vt:lpstr>Objetivos</vt:lpstr>
      <vt:lpstr>Justificativa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Cronograma</vt:lpstr>
      <vt:lpstr>Considerações</vt:lpstr>
      <vt:lpstr>OBRIGADO!</vt:lpstr>
      <vt:lpstr>Bibliografia</vt:lpstr>
      <vt:lpstr>Apendice</vt:lpstr>
      <vt:lpstr>Apendice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86</cp:revision>
  <dcterms:created xsi:type="dcterms:W3CDTF">2017-08-24T11:57:46Z</dcterms:created>
  <dcterms:modified xsi:type="dcterms:W3CDTF">2017-09-08T21:09:27Z</dcterms:modified>
</cp:coreProperties>
</file>