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392" r:id="rId5"/>
    <p:sldId id="411" r:id="rId6"/>
    <p:sldId id="395" r:id="rId7"/>
    <p:sldId id="406" r:id="rId8"/>
    <p:sldId id="412" r:id="rId9"/>
    <p:sldId id="407" r:id="rId10"/>
    <p:sldId id="408" r:id="rId11"/>
    <p:sldId id="405" r:id="rId12"/>
    <p:sldId id="409" r:id="rId13"/>
    <p:sldId id="410" r:id="rId14"/>
    <p:sldId id="4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415EDFB-05DF-F432-349D-919A4ED1820E}" name="Tilo Mathes" initials="" userId="S::tilo.mathes@researchspace.com::15a4678e-1100-4208-86d1-aa501d317186" providerId="AD"/>
  <p188:author id="{123383FC-7E69-40EB-C8A9-CF27F7F679C8}" name="Rory Macneil" initials="RM" userId="S::rmacneil@researchspace.com::cc0f4add-bcd3-425f-8e03-6c0b4bed6ad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94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83CF30-BF5F-C24B-805C-D3CED9183AB3}" v="47" dt="2025-03-05T09:58:22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6"/>
    <p:restoredTop sz="94658"/>
  </p:normalViewPr>
  <p:slideViewPr>
    <p:cSldViewPr snapToGrid="0">
      <p:cViewPr varScale="1">
        <p:scale>
          <a:sx n="116" d="100"/>
          <a:sy n="116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lo Mathes" userId="15a4678e-1100-4208-86d1-aa501d317186" providerId="ADAL" clId="{B583CF30-BF5F-C24B-805C-D3CED9183AB3}"/>
    <pc:docChg chg="undo custSel modSld">
      <pc:chgData name="Tilo Mathes" userId="15a4678e-1100-4208-86d1-aa501d317186" providerId="ADAL" clId="{B583CF30-BF5F-C24B-805C-D3CED9183AB3}" dt="2025-03-05T10:15:32.233" v="671" actId="20577"/>
      <pc:docMkLst>
        <pc:docMk/>
      </pc:docMkLst>
      <pc:sldChg chg="modSp mod">
        <pc:chgData name="Tilo Mathes" userId="15a4678e-1100-4208-86d1-aa501d317186" providerId="ADAL" clId="{B583CF30-BF5F-C24B-805C-D3CED9183AB3}" dt="2025-03-05T08:30:18.475" v="82" actId="404"/>
        <pc:sldMkLst>
          <pc:docMk/>
          <pc:sldMk cId="2110749900" sldId="395"/>
        </pc:sldMkLst>
        <pc:spChg chg="mod">
          <ac:chgData name="Tilo Mathes" userId="15a4678e-1100-4208-86d1-aa501d317186" providerId="ADAL" clId="{B583CF30-BF5F-C24B-805C-D3CED9183AB3}" dt="2025-03-05T08:30:18.475" v="82" actId="404"/>
          <ac:spMkLst>
            <pc:docMk/>
            <pc:sldMk cId="2110749900" sldId="395"/>
            <ac:spMk id="61" creationId="{00000000-0000-0000-0000-000000000000}"/>
          </ac:spMkLst>
        </pc:spChg>
      </pc:sldChg>
      <pc:sldChg chg="modSp mod">
        <pc:chgData name="Tilo Mathes" userId="15a4678e-1100-4208-86d1-aa501d317186" providerId="ADAL" clId="{B583CF30-BF5F-C24B-805C-D3CED9183AB3}" dt="2025-03-05T09:58:32.047" v="663" actId="14100"/>
        <pc:sldMkLst>
          <pc:docMk/>
          <pc:sldMk cId="3641304019" sldId="404"/>
        </pc:sldMkLst>
        <pc:spChg chg="mod">
          <ac:chgData name="Tilo Mathes" userId="15a4678e-1100-4208-86d1-aa501d317186" providerId="ADAL" clId="{B583CF30-BF5F-C24B-805C-D3CED9183AB3}" dt="2025-03-05T09:58:32.047" v="663" actId="14100"/>
          <ac:spMkLst>
            <pc:docMk/>
            <pc:sldMk cId="3641304019" sldId="404"/>
            <ac:spMk id="69" creationId="{00000000-0000-0000-0000-000000000000}"/>
          </ac:spMkLst>
        </pc:spChg>
      </pc:sldChg>
      <pc:sldChg chg="modSp mod">
        <pc:chgData name="Tilo Mathes" userId="15a4678e-1100-4208-86d1-aa501d317186" providerId="ADAL" clId="{B583CF30-BF5F-C24B-805C-D3CED9183AB3}" dt="2025-03-05T08:46:48.425" v="606" actId="20577"/>
        <pc:sldMkLst>
          <pc:docMk/>
          <pc:sldMk cId="261982262" sldId="405"/>
        </pc:sldMkLst>
        <pc:spChg chg="mod">
          <ac:chgData name="Tilo Mathes" userId="15a4678e-1100-4208-86d1-aa501d317186" providerId="ADAL" clId="{B583CF30-BF5F-C24B-805C-D3CED9183AB3}" dt="2025-03-05T08:46:48.425" v="606" actId="20577"/>
          <ac:spMkLst>
            <pc:docMk/>
            <pc:sldMk cId="261982262" sldId="405"/>
            <ac:spMk id="2" creationId="{0EBD94D8-4873-E93A-20F7-3A55A9DE585C}"/>
          </ac:spMkLst>
        </pc:spChg>
      </pc:sldChg>
      <pc:sldChg chg="modSp mod">
        <pc:chgData name="Tilo Mathes" userId="15a4678e-1100-4208-86d1-aa501d317186" providerId="ADAL" clId="{B583CF30-BF5F-C24B-805C-D3CED9183AB3}" dt="2025-03-05T08:30:27.886" v="83" actId="404"/>
        <pc:sldMkLst>
          <pc:docMk/>
          <pc:sldMk cId="2441133538" sldId="406"/>
        </pc:sldMkLst>
        <pc:spChg chg="mod">
          <ac:chgData name="Tilo Mathes" userId="15a4678e-1100-4208-86d1-aa501d317186" providerId="ADAL" clId="{B583CF30-BF5F-C24B-805C-D3CED9183AB3}" dt="2025-03-05T08:30:27.886" v="83" actId="404"/>
          <ac:spMkLst>
            <pc:docMk/>
            <pc:sldMk cId="2441133538" sldId="406"/>
            <ac:spMk id="61" creationId="{EB054699-1E9D-0FE0-B56F-AEE34D634816}"/>
          </ac:spMkLst>
        </pc:spChg>
      </pc:sldChg>
      <pc:sldChg chg="modSp mod">
        <pc:chgData name="Tilo Mathes" userId="15a4678e-1100-4208-86d1-aa501d317186" providerId="ADAL" clId="{B583CF30-BF5F-C24B-805C-D3CED9183AB3}" dt="2025-03-05T08:17:28.562" v="79" actId="20577"/>
        <pc:sldMkLst>
          <pc:docMk/>
          <pc:sldMk cId="4114887277" sldId="407"/>
        </pc:sldMkLst>
        <pc:spChg chg="mod">
          <ac:chgData name="Tilo Mathes" userId="15a4678e-1100-4208-86d1-aa501d317186" providerId="ADAL" clId="{B583CF30-BF5F-C24B-805C-D3CED9183AB3}" dt="2025-03-05T08:17:28.562" v="79" actId="20577"/>
          <ac:spMkLst>
            <pc:docMk/>
            <pc:sldMk cId="4114887277" sldId="407"/>
            <ac:spMk id="61" creationId="{5EFA8113-346A-104F-176F-D8BB10150480}"/>
          </ac:spMkLst>
        </pc:spChg>
      </pc:sldChg>
      <pc:sldChg chg="modSp mod">
        <pc:chgData name="Tilo Mathes" userId="15a4678e-1100-4208-86d1-aa501d317186" providerId="ADAL" clId="{B583CF30-BF5F-C24B-805C-D3CED9183AB3}" dt="2025-03-05T08:46:36.186" v="601" actId="20577"/>
        <pc:sldMkLst>
          <pc:docMk/>
          <pc:sldMk cId="4277731696" sldId="408"/>
        </pc:sldMkLst>
        <pc:spChg chg="mod">
          <ac:chgData name="Tilo Mathes" userId="15a4678e-1100-4208-86d1-aa501d317186" providerId="ADAL" clId="{B583CF30-BF5F-C24B-805C-D3CED9183AB3}" dt="2025-03-05T08:46:36.186" v="601" actId="20577"/>
          <ac:spMkLst>
            <pc:docMk/>
            <pc:sldMk cId="4277731696" sldId="408"/>
            <ac:spMk id="61" creationId="{BCF0AF68-FB74-3729-6ADA-F262909B8C23}"/>
          </ac:spMkLst>
        </pc:spChg>
      </pc:sldChg>
      <pc:sldChg chg="modSp mod">
        <pc:chgData name="Tilo Mathes" userId="15a4678e-1100-4208-86d1-aa501d317186" providerId="ADAL" clId="{B583CF30-BF5F-C24B-805C-D3CED9183AB3}" dt="2025-03-05T10:15:32.233" v="671" actId="20577"/>
        <pc:sldMkLst>
          <pc:docMk/>
          <pc:sldMk cId="36688837" sldId="411"/>
        </pc:sldMkLst>
        <pc:spChg chg="mod">
          <ac:chgData name="Tilo Mathes" userId="15a4678e-1100-4208-86d1-aa501d317186" providerId="ADAL" clId="{B583CF30-BF5F-C24B-805C-D3CED9183AB3}" dt="2025-03-05T10:15:32.233" v="671" actId="20577"/>
          <ac:spMkLst>
            <pc:docMk/>
            <pc:sldMk cId="36688837" sldId="411"/>
            <ac:spMk id="61" creationId="{7CF25A03-2229-0B29-ECC0-F078DC2DC30F}"/>
          </ac:spMkLst>
        </pc:spChg>
      </pc:sldChg>
      <pc:sldChg chg="modSp mod">
        <pc:chgData name="Tilo Mathes" userId="15a4678e-1100-4208-86d1-aa501d317186" providerId="ADAL" clId="{B583CF30-BF5F-C24B-805C-D3CED9183AB3}" dt="2025-03-05T08:30:43.500" v="91" actId="20577"/>
        <pc:sldMkLst>
          <pc:docMk/>
          <pc:sldMk cId="3975931295" sldId="412"/>
        </pc:sldMkLst>
        <pc:spChg chg="mod">
          <ac:chgData name="Tilo Mathes" userId="15a4678e-1100-4208-86d1-aa501d317186" providerId="ADAL" clId="{B583CF30-BF5F-C24B-805C-D3CED9183AB3}" dt="2025-03-05T08:30:43.500" v="91" actId="20577"/>
          <ac:spMkLst>
            <pc:docMk/>
            <pc:sldMk cId="3975931295" sldId="412"/>
            <ac:spMk id="61" creationId="{B2FAE434-354B-2BA3-8E64-240018C880C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5CC799-0E05-AB4C-B2C4-928CCA7A4660}" type="doc">
      <dgm:prSet loTypeId="urn:microsoft.com/office/officeart/2009/3/layout/IncreasingArrowsProcess" loCatId="icon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C5F873A4-7B0A-5249-9E5D-FE129F37952E}">
      <dgm:prSet/>
      <dgm:spPr/>
      <dgm:t>
        <a:bodyPr/>
        <a:lstStyle/>
        <a:p>
          <a:r>
            <a:rPr lang="en-GB" noProof="0" dirty="0"/>
            <a:t>2024 Q2</a:t>
          </a:r>
        </a:p>
      </dgm:t>
    </dgm:pt>
    <dgm:pt modelId="{67AA5D18-90D4-0941-9230-B4550CB3C407}" type="parTrans" cxnId="{10ED9871-3444-804D-B7C6-9AF1F147EADE}">
      <dgm:prSet/>
      <dgm:spPr/>
      <dgm:t>
        <a:bodyPr/>
        <a:lstStyle/>
        <a:p>
          <a:endParaRPr lang="en-GB"/>
        </a:p>
      </dgm:t>
    </dgm:pt>
    <dgm:pt modelId="{72FC6152-A425-9148-A572-671D5BDE0113}" type="sibTrans" cxnId="{10ED9871-3444-804D-B7C6-9AF1F147EADE}">
      <dgm:prSet/>
      <dgm:spPr/>
      <dgm:t>
        <a:bodyPr/>
        <a:lstStyle/>
        <a:p>
          <a:endParaRPr lang="en-GB"/>
        </a:p>
      </dgm:t>
    </dgm:pt>
    <dgm:pt modelId="{A974D76F-99E3-A54E-BB59-A1D32E577678}">
      <dgm:prSet/>
      <dgm:spPr/>
      <dgm:t>
        <a:bodyPr/>
        <a:lstStyle/>
        <a:p>
          <a:r>
            <a:rPr lang="en-GB" noProof="0" dirty="0"/>
            <a:t>2024 Q3-2025 Q1</a:t>
          </a:r>
        </a:p>
      </dgm:t>
    </dgm:pt>
    <dgm:pt modelId="{339AF19D-EB49-964B-A11F-35DAD3AAA24A}" type="parTrans" cxnId="{0FB12E39-FED4-494B-B40B-476EBE5DDF3D}">
      <dgm:prSet/>
      <dgm:spPr/>
      <dgm:t>
        <a:bodyPr/>
        <a:lstStyle/>
        <a:p>
          <a:endParaRPr lang="en-GB"/>
        </a:p>
      </dgm:t>
    </dgm:pt>
    <dgm:pt modelId="{E9051C2A-5335-B94E-9E66-5380C2EC598D}" type="sibTrans" cxnId="{0FB12E39-FED4-494B-B40B-476EBE5DDF3D}">
      <dgm:prSet/>
      <dgm:spPr/>
      <dgm:t>
        <a:bodyPr/>
        <a:lstStyle/>
        <a:p>
          <a:endParaRPr lang="en-GB"/>
        </a:p>
      </dgm:t>
    </dgm:pt>
    <dgm:pt modelId="{DAD03EBD-4857-4349-BFB4-E61B7873BC10}">
      <dgm:prSet/>
      <dgm:spPr/>
      <dgm:t>
        <a:bodyPr/>
        <a:lstStyle/>
        <a:p>
          <a:r>
            <a:rPr lang="en-GB" noProof="0" dirty="0">
              <a:solidFill>
                <a:srgbClr val="004494"/>
              </a:solidFill>
            </a:rPr>
            <a:t>RSpace closed source version with current third-party functionality</a:t>
          </a:r>
        </a:p>
      </dgm:t>
    </dgm:pt>
    <dgm:pt modelId="{B458D1CD-30F6-D140-A673-0DB0D963365D}" type="parTrans" cxnId="{4B6D2383-CF34-8645-A90D-AD5695D087D0}">
      <dgm:prSet/>
      <dgm:spPr/>
      <dgm:t>
        <a:bodyPr/>
        <a:lstStyle/>
        <a:p>
          <a:endParaRPr lang="en-GB"/>
        </a:p>
      </dgm:t>
    </dgm:pt>
    <dgm:pt modelId="{B89D0995-1303-F843-8EC9-2EC354DCD3AE}" type="sibTrans" cxnId="{4B6D2383-CF34-8645-A90D-AD5695D087D0}">
      <dgm:prSet/>
      <dgm:spPr/>
      <dgm:t>
        <a:bodyPr/>
        <a:lstStyle/>
        <a:p>
          <a:endParaRPr lang="en-GB"/>
        </a:p>
      </dgm:t>
    </dgm:pt>
    <dgm:pt modelId="{EA9EC17F-C9BC-684F-9CEE-BC94E2E770CF}">
      <dgm:prSet/>
      <dgm:spPr/>
      <dgm:t>
        <a:bodyPr/>
        <a:lstStyle/>
        <a:p>
          <a:r>
            <a:rPr lang="en-GB" noProof="0" dirty="0">
              <a:solidFill>
                <a:srgbClr val="004494"/>
              </a:solidFill>
            </a:rPr>
            <a:t>Active development of closed </a:t>
          </a:r>
          <a:r>
            <a:rPr lang="en-GB" b="1" noProof="0" dirty="0">
              <a:solidFill>
                <a:srgbClr val="004494"/>
              </a:solidFill>
            </a:rPr>
            <a:t>and</a:t>
          </a:r>
          <a:r>
            <a:rPr lang="en-GB" noProof="0" dirty="0">
              <a:solidFill>
                <a:srgbClr val="004494"/>
              </a:solidFill>
            </a:rPr>
            <a:t> open-source version</a:t>
          </a:r>
        </a:p>
      </dgm:t>
    </dgm:pt>
    <dgm:pt modelId="{9D6E514A-A540-7B4D-8546-9587F40B2A7D}" type="parTrans" cxnId="{0A552462-8F6A-9143-BDFE-E78777316790}">
      <dgm:prSet/>
      <dgm:spPr/>
      <dgm:t>
        <a:bodyPr/>
        <a:lstStyle/>
        <a:p>
          <a:endParaRPr lang="en-GB"/>
        </a:p>
      </dgm:t>
    </dgm:pt>
    <dgm:pt modelId="{B3421777-2AA0-6F47-9D8C-41E9AE85460F}" type="sibTrans" cxnId="{0A552462-8F6A-9143-BDFE-E78777316790}">
      <dgm:prSet/>
      <dgm:spPr/>
      <dgm:t>
        <a:bodyPr/>
        <a:lstStyle/>
        <a:p>
          <a:endParaRPr lang="en-GB"/>
        </a:p>
      </dgm:t>
    </dgm:pt>
    <dgm:pt modelId="{23890498-43F7-D142-B021-F3F69311E14D}">
      <dgm:prSet/>
      <dgm:spPr/>
      <dgm:t>
        <a:bodyPr/>
        <a:lstStyle/>
        <a:p>
          <a:r>
            <a:rPr lang="en-GB" noProof="0" dirty="0">
              <a:solidFill>
                <a:srgbClr val="004494"/>
              </a:solidFill>
            </a:rPr>
            <a:t>Chemistry</a:t>
          </a:r>
        </a:p>
      </dgm:t>
    </dgm:pt>
    <dgm:pt modelId="{44F99CF1-3E59-F642-A7A8-1517BF37A472}" type="parTrans" cxnId="{3A804C0F-AFB3-E540-BDDC-262BD1D89F86}">
      <dgm:prSet/>
      <dgm:spPr/>
      <dgm:t>
        <a:bodyPr/>
        <a:lstStyle/>
        <a:p>
          <a:endParaRPr lang="en-GB"/>
        </a:p>
      </dgm:t>
    </dgm:pt>
    <dgm:pt modelId="{BF3F3DCE-FF07-1747-BE97-3AFDCC3A8F27}" type="sibTrans" cxnId="{3A804C0F-AFB3-E540-BDDC-262BD1D89F86}">
      <dgm:prSet/>
      <dgm:spPr/>
      <dgm:t>
        <a:bodyPr/>
        <a:lstStyle/>
        <a:p>
          <a:endParaRPr lang="en-GB"/>
        </a:p>
      </dgm:t>
    </dgm:pt>
    <dgm:pt modelId="{59936A23-3F1C-0342-A9FC-5F61A0D9E2CF}">
      <dgm:prSet/>
      <dgm:spPr/>
      <dgm:t>
        <a:bodyPr/>
        <a:lstStyle/>
        <a:p>
          <a:r>
            <a:rPr lang="en-GB" noProof="0" dirty="0">
              <a:solidFill>
                <a:srgbClr val="004494"/>
              </a:solidFill>
            </a:rPr>
            <a:t>RSpace open-source version </a:t>
          </a:r>
          <a:r>
            <a:rPr lang="en-GB" b="1" i="0" noProof="0" dirty="0">
              <a:solidFill>
                <a:srgbClr val="004494"/>
              </a:solidFill>
            </a:rPr>
            <a:t>without commercial third-party functionality</a:t>
          </a:r>
        </a:p>
      </dgm:t>
    </dgm:pt>
    <dgm:pt modelId="{425C7600-256A-8345-A6C0-E13427A65EF9}" type="parTrans" cxnId="{228EDAA4-9CC7-1541-9A99-3D1D78CD6376}">
      <dgm:prSet/>
      <dgm:spPr/>
      <dgm:t>
        <a:bodyPr/>
        <a:lstStyle/>
        <a:p>
          <a:endParaRPr lang="en-GB"/>
        </a:p>
      </dgm:t>
    </dgm:pt>
    <dgm:pt modelId="{2342A1B0-A149-DD47-AD89-59D305E86989}" type="sibTrans" cxnId="{228EDAA4-9CC7-1541-9A99-3D1D78CD6376}">
      <dgm:prSet/>
      <dgm:spPr/>
      <dgm:t>
        <a:bodyPr/>
        <a:lstStyle/>
        <a:p>
          <a:endParaRPr lang="en-GB"/>
        </a:p>
      </dgm:t>
    </dgm:pt>
    <dgm:pt modelId="{B2173470-BFBD-8848-BAE4-026C67ABA7CF}">
      <dgm:prSet/>
      <dgm:spPr/>
      <dgm:t>
        <a:bodyPr/>
        <a:lstStyle/>
        <a:p>
          <a:r>
            <a:rPr lang="en-GB" noProof="0" dirty="0">
              <a:solidFill>
                <a:srgbClr val="004494"/>
              </a:solidFill>
            </a:rPr>
            <a:t>…</a:t>
          </a:r>
        </a:p>
      </dgm:t>
    </dgm:pt>
    <dgm:pt modelId="{39614CA0-3FE8-9449-AA0C-153A013E8EA3}" type="parTrans" cxnId="{92B8B3BF-1348-A845-BFDC-AA513671760D}">
      <dgm:prSet/>
      <dgm:spPr/>
      <dgm:t>
        <a:bodyPr/>
        <a:lstStyle/>
        <a:p>
          <a:endParaRPr lang="en-GB"/>
        </a:p>
      </dgm:t>
    </dgm:pt>
    <dgm:pt modelId="{AA757FC4-8BBB-F745-82A6-56B85FCEC945}" type="sibTrans" cxnId="{92B8B3BF-1348-A845-BFDC-AA513671760D}">
      <dgm:prSet/>
      <dgm:spPr/>
      <dgm:t>
        <a:bodyPr/>
        <a:lstStyle/>
        <a:p>
          <a:endParaRPr lang="en-GB"/>
        </a:p>
      </dgm:t>
    </dgm:pt>
    <dgm:pt modelId="{FBCFA388-AB46-3847-9671-B9D734D510AF}">
      <dgm:prSet/>
      <dgm:spPr/>
      <dgm:t>
        <a:bodyPr/>
        <a:lstStyle/>
        <a:p>
          <a:r>
            <a:rPr lang="en-GB" noProof="0" dirty="0">
              <a:solidFill>
                <a:srgbClr val="004494"/>
              </a:solidFill>
            </a:rPr>
            <a:t>Open-source alternatives for commercial plugins</a:t>
          </a:r>
        </a:p>
      </dgm:t>
    </dgm:pt>
    <dgm:pt modelId="{EE4EF134-5F83-5D48-B5FE-E22942B4762F}" type="parTrans" cxnId="{0B1ED041-C805-5B46-9118-4E5E7E29E7AC}">
      <dgm:prSet/>
      <dgm:spPr/>
      <dgm:t>
        <a:bodyPr/>
        <a:lstStyle/>
        <a:p>
          <a:endParaRPr lang="en-GB"/>
        </a:p>
      </dgm:t>
    </dgm:pt>
    <dgm:pt modelId="{90E464C7-1932-5C43-AF41-9A5A018411B6}" type="sibTrans" cxnId="{0B1ED041-C805-5B46-9118-4E5E7E29E7AC}">
      <dgm:prSet/>
      <dgm:spPr/>
      <dgm:t>
        <a:bodyPr/>
        <a:lstStyle/>
        <a:p>
          <a:endParaRPr lang="en-GB"/>
        </a:p>
      </dgm:t>
    </dgm:pt>
    <dgm:pt modelId="{DCAECADD-3749-1C48-A0DB-3A31DE6AACA5}">
      <dgm:prSet/>
      <dgm:spPr/>
      <dgm:t>
        <a:bodyPr/>
        <a:lstStyle/>
        <a:p>
          <a:r>
            <a:rPr lang="en-GB" noProof="0" dirty="0">
              <a:solidFill>
                <a:srgbClr val="004494"/>
              </a:solidFill>
            </a:rPr>
            <a:t>Q2-2025ff</a:t>
          </a:r>
        </a:p>
      </dgm:t>
    </dgm:pt>
    <dgm:pt modelId="{6D7A3728-14B5-1640-97C2-5D9303C96E30}" type="parTrans" cxnId="{87ECB001-867A-8F4D-AD82-D2D1F8D8E0FA}">
      <dgm:prSet/>
      <dgm:spPr/>
      <dgm:t>
        <a:bodyPr/>
        <a:lstStyle/>
        <a:p>
          <a:endParaRPr lang="en-GB"/>
        </a:p>
      </dgm:t>
    </dgm:pt>
    <dgm:pt modelId="{3F2BBA36-DB4C-7441-9D76-F56789827A2D}" type="sibTrans" cxnId="{87ECB001-867A-8F4D-AD82-D2D1F8D8E0FA}">
      <dgm:prSet/>
      <dgm:spPr/>
      <dgm:t>
        <a:bodyPr/>
        <a:lstStyle/>
        <a:p>
          <a:endParaRPr lang="en-GB"/>
        </a:p>
      </dgm:t>
    </dgm:pt>
    <dgm:pt modelId="{C7DD5D0A-3D58-544F-9C15-7AE2B8779210}">
      <dgm:prSet/>
      <dgm:spPr/>
      <dgm:t>
        <a:bodyPr/>
        <a:lstStyle/>
        <a:p>
          <a:r>
            <a:rPr lang="en-GB" noProof="0" dirty="0">
              <a:solidFill>
                <a:srgbClr val="004494"/>
              </a:solidFill>
            </a:rPr>
            <a:t>Galaxy/Compute workflows</a:t>
          </a:r>
        </a:p>
      </dgm:t>
    </dgm:pt>
    <dgm:pt modelId="{300C8C6D-C981-6F4D-8D14-80F01FC6CFB7}" type="parTrans" cxnId="{16B5696C-AC50-7E4F-ABF1-88B2D38DC267}">
      <dgm:prSet/>
      <dgm:spPr/>
      <dgm:t>
        <a:bodyPr/>
        <a:lstStyle/>
        <a:p>
          <a:endParaRPr lang="en-GB"/>
        </a:p>
      </dgm:t>
    </dgm:pt>
    <dgm:pt modelId="{94B04EE5-2A42-7645-87DF-D8A8F2CBBF7A}" type="sibTrans" cxnId="{16B5696C-AC50-7E4F-ABF1-88B2D38DC267}">
      <dgm:prSet/>
      <dgm:spPr/>
      <dgm:t>
        <a:bodyPr/>
        <a:lstStyle/>
        <a:p>
          <a:endParaRPr lang="en-GB"/>
        </a:p>
      </dgm:t>
    </dgm:pt>
    <dgm:pt modelId="{B41DBFBA-9751-5043-BE79-07EFCB48F75A}">
      <dgm:prSet/>
      <dgm:spPr/>
      <dgm:t>
        <a:bodyPr/>
        <a:lstStyle/>
        <a:p>
          <a:r>
            <a:rPr lang="en-GB" noProof="0" dirty="0">
              <a:solidFill>
                <a:srgbClr val="004494"/>
              </a:solidFill>
            </a:rPr>
            <a:t>Advanced Chemistry</a:t>
          </a:r>
        </a:p>
      </dgm:t>
    </dgm:pt>
    <dgm:pt modelId="{121984A0-BAAB-984D-B61E-66253FA8C857}" type="parTrans" cxnId="{3B1762FA-61EF-3A42-A573-E236A1993608}">
      <dgm:prSet/>
      <dgm:spPr/>
      <dgm:t>
        <a:bodyPr/>
        <a:lstStyle/>
        <a:p>
          <a:endParaRPr lang="en-GB"/>
        </a:p>
      </dgm:t>
    </dgm:pt>
    <dgm:pt modelId="{46724944-4297-F947-BFD5-A1FE869C0750}" type="sibTrans" cxnId="{3B1762FA-61EF-3A42-A573-E236A1993608}">
      <dgm:prSet/>
      <dgm:spPr/>
      <dgm:t>
        <a:bodyPr/>
        <a:lstStyle/>
        <a:p>
          <a:endParaRPr lang="en-GB"/>
        </a:p>
      </dgm:t>
    </dgm:pt>
    <dgm:pt modelId="{56AD4748-C00D-374E-AD58-8471A3D439B4}">
      <dgm:prSet/>
      <dgm:spPr/>
      <dgm:t>
        <a:bodyPr/>
        <a:lstStyle/>
        <a:p>
          <a:r>
            <a:rPr lang="en-GB" noProof="0" dirty="0">
              <a:solidFill>
                <a:srgbClr val="004494"/>
              </a:solidFill>
            </a:rPr>
            <a:t>Accessibility/Usability</a:t>
          </a:r>
        </a:p>
        <a:p>
          <a:r>
            <a:rPr lang="en-GB" noProof="0" dirty="0">
              <a:solidFill>
                <a:srgbClr val="004494"/>
              </a:solidFill>
            </a:rPr>
            <a:t>Instrument support and early PIDs</a:t>
          </a:r>
        </a:p>
      </dgm:t>
    </dgm:pt>
    <dgm:pt modelId="{36AFEBFB-D935-804D-9AE2-5D4FE928049E}" type="parTrans" cxnId="{7078E14E-CB70-8045-8B84-1491D1A3B25D}">
      <dgm:prSet/>
      <dgm:spPr/>
      <dgm:t>
        <a:bodyPr/>
        <a:lstStyle/>
        <a:p>
          <a:endParaRPr lang="en-GB"/>
        </a:p>
      </dgm:t>
    </dgm:pt>
    <dgm:pt modelId="{238C5947-112E-BF48-AAA9-9377D4BF734F}" type="sibTrans" cxnId="{7078E14E-CB70-8045-8B84-1491D1A3B25D}">
      <dgm:prSet/>
      <dgm:spPr/>
      <dgm:t>
        <a:bodyPr/>
        <a:lstStyle/>
        <a:p>
          <a:endParaRPr lang="en-GB"/>
        </a:p>
      </dgm:t>
    </dgm:pt>
    <dgm:pt modelId="{FE48BB01-2549-0D4E-A80B-38A4B3D7B91D}" type="pres">
      <dgm:prSet presAssocID="{F15CC799-0E05-AB4C-B2C4-928CCA7A4660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1E25A1F8-2D9E-E848-BEC7-DC0C5FA1968F}" type="pres">
      <dgm:prSet presAssocID="{C5F873A4-7B0A-5249-9E5D-FE129F37952E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DDAB44C6-08B9-A046-9306-C5A7C5251503}" type="pres">
      <dgm:prSet presAssocID="{C5F873A4-7B0A-5249-9E5D-FE129F37952E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1549B955-B11A-944E-B27A-C28F084A1D2F}" type="pres">
      <dgm:prSet presAssocID="{A974D76F-99E3-A54E-BB59-A1D32E577678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0594A6E2-D7C0-B24B-85C5-D00D06D7D6CB}" type="pres">
      <dgm:prSet presAssocID="{A974D76F-99E3-A54E-BB59-A1D32E577678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835AE20E-BEF8-2541-8B8E-AF338AB8927E}" type="pres">
      <dgm:prSet presAssocID="{DCAECADD-3749-1C48-A0DB-3A31DE6AACA5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154318C3-3442-C04D-9F01-98AEE24AFB35}" type="pres">
      <dgm:prSet presAssocID="{DCAECADD-3749-1C48-A0DB-3A31DE6AACA5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7ECB001-867A-8F4D-AD82-D2D1F8D8E0FA}" srcId="{F15CC799-0E05-AB4C-B2C4-928CCA7A4660}" destId="{DCAECADD-3749-1C48-A0DB-3A31DE6AACA5}" srcOrd="2" destOrd="0" parTransId="{6D7A3728-14B5-1640-97C2-5D9303C96E30}" sibTransId="{3F2BBA36-DB4C-7441-9D76-F56789827A2D}"/>
    <dgm:cxn modelId="{3A804C0F-AFB3-E540-BDDC-262BD1D89F86}" srcId="{FBCFA388-AB46-3847-9671-B9D734D510AF}" destId="{23890498-43F7-D142-B021-F3F69311E14D}" srcOrd="0" destOrd="0" parTransId="{44F99CF1-3E59-F642-A7A8-1517BF37A472}" sibTransId="{BF3F3DCE-FF07-1747-BE97-3AFDCC3A8F27}"/>
    <dgm:cxn modelId="{360B9F29-9421-774C-ABF8-541292A51928}" type="presOf" srcId="{B41DBFBA-9751-5043-BE79-07EFCB48F75A}" destId="{154318C3-3442-C04D-9F01-98AEE24AFB35}" srcOrd="0" destOrd="1" presId="urn:microsoft.com/office/officeart/2009/3/layout/IncreasingArrowsProcess"/>
    <dgm:cxn modelId="{0FB12E39-FED4-494B-B40B-476EBE5DDF3D}" srcId="{F15CC799-0E05-AB4C-B2C4-928CCA7A4660}" destId="{A974D76F-99E3-A54E-BB59-A1D32E577678}" srcOrd="1" destOrd="0" parTransId="{339AF19D-EB49-964B-A11F-35DAD3AAA24A}" sibTransId="{E9051C2A-5335-B94E-9E66-5380C2EC598D}"/>
    <dgm:cxn modelId="{0B1ED041-C805-5B46-9118-4E5E7E29E7AC}" srcId="{A974D76F-99E3-A54E-BB59-A1D32E577678}" destId="{FBCFA388-AB46-3847-9671-B9D734D510AF}" srcOrd="1" destOrd="0" parTransId="{EE4EF134-5F83-5D48-B5FE-E22942B4762F}" sibTransId="{90E464C7-1932-5C43-AF41-9A5A018411B6}"/>
    <dgm:cxn modelId="{D93F4448-DDCA-8246-A1E4-52AE05FC18D2}" type="presOf" srcId="{59936A23-3F1C-0342-A9FC-5F61A0D9E2CF}" destId="{DDAB44C6-08B9-A046-9306-C5A7C5251503}" srcOrd="0" destOrd="1" presId="urn:microsoft.com/office/officeart/2009/3/layout/IncreasingArrowsProcess"/>
    <dgm:cxn modelId="{CA678A48-1779-3F47-9285-3C0DA436B738}" type="presOf" srcId="{C7DD5D0A-3D58-544F-9C15-7AE2B8779210}" destId="{154318C3-3442-C04D-9F01-98AEE24AFB35}" srcOrd="0" destOrd="0" presId="urn:microsoft.com/office/officeart/2009/3/layout/IncreasingArrowsProcess"/>
    <dgm:cxn modelId="{7078E14E-CB70-8045-8B84-1491D1A3B25D}" srcId="{DCAECADD-3749-1C48-A0DB-3A31DE6AACA5}" destId="{56AD4748-C00D-374E-AD58-8471A3D439B4}" srcOrd="2" destOrd="0" parTransId="{36AFEBFB-D935-804D-9AE2-5D4FE928049E}" sibTransId="{238C5947-112E-BF48-AAA9-9377D4BF734F}"/>
    <dgm:cxn modelId="{22D1DA50-CAAD-4940-87A6-3CB6FA16C856}" type="presOf" srcId="{DCAECADD-3749-1C48-A0DB-3A31DE6AACA5}" destId="{835AE20E-BEF8-2541-8B8E-AF338AB8927E}" srcOrd="0" destOrd="0" presId="urn:microsoft.com/office/officeart/2009/3/layout/IncreasingArrowsProcess"/>
    <dgm:cxn modelId="{373CC260-5CDB-3C42-B1F3-11C2582081C8}" type="presOf" srcId="{56AD4748-C00D-374E-AD58-8471A3D439B4}" destId="{154318C3-3442-C04D-9F01-98AEE24AFB35}" srcOrd="0" destOrd="2" presId="urn:microsoft.com/office/officeart/2009/3/layout/IncreasingArrowsProcess"/>
    <dgm:cxn modelId="{0A552462-8F6A-9143-BDFE-E78777316790}" srcId="{A974D76F-99E3-A54E-BB59-A1D32E577678}" destId="{EA9EC17F-C9BC-684F-9CEE-BC94E2E770CF}" srcOrd="0" destOrd="0" parTransId="{9D6E514A-A540-7B4D-8546-9587F40B2A7D}" sibTransId="{B3421777-2AA0-6F47-9D8C-41E9AE85460F}"/>
    <dgm:cxn modelId="{16B5696C-AC50-7E4F-ABF1-88B2D38DC267}" srcId="{DCAECADD-3749-1C48-A0DB-3A31DE6AACA5}" destId="{C7DD5D0A-3D58-544F-9C15-7AE2B8779210}" srcOrd="0" destOrd="0" parTransId="{300C8C6D-C981-6F4D-8D14-80F01FC6CFB7}" sibTransId="{94B04EE5-2A42-7645-87DF-D8A8F2CBBF7A}"/>
    <dgm:cxn modelId="{10ED9871-3444-804D-B7C6-9AF1F147EADE}" srcId="{F15CC799-0E05-AB4C-B2C4-928CCA7A4660}" destId="{C5F873A4-7B0A-5249-9E5D-FE129F37952E}" srcOrd="0" destOrd="0" parTransId="{67AA5D18-90D4-0941-9230-B4550CB3C407}" sibTransId="{72FC6152-A425-9148-A572-671D5BDE0113}"/>
    <dgm:cxn modelId="{BCDB677A-7574-0947-970C-FE91F7E33253}" type="presOf" srcId="{F15CC799-0E05-AB4C-B2C4-928CCA7A4660}" destId="{FE48BB01-2549-0D4E-A80B-38A4B3D7B91D}" srcOrd="0" destOrd="0" presId="urn:microsoft.com/office/officeart/2009/3/layout/IncreasingArrowsProcess"/>
    <dgm:cxn modelId="{4B6D2383-CF34-8645-A90D-AD5695D087D0}" srcId="{C5F873A4-7B0A-5249-9E5D-FE129F37952E}" destId="{DAD03EBD-4857-4349-BFB4-E61B7873BC10}" srcOrd="0" destOrd="0" parTransId="{B458D1CD-30F6-D140-A673-0DB0D963365D}" sibTransId="{B89D0995-1303-F843-8EC9-2EC354DCD3AE}"/>
    <dgm:cxn modelId="{F75BD383-A7F2-E34E-957C-472BF69673E9}" type="presOf" srcId="{23890498-43F7-D142-B021-F3F69311E14D}" destId="{0594A6E2-D7C0-B24B-85C5-D00D06D7D6CB}" srcOrd="0" destOrd="2" presId="urn:microsoft.com/office/officeart/2009/3/layout/IncreasingArrowsProcess"/>
    <dgm:cxn modelId="{5BE27DA0-60EA-8443-8FC3-C756F32C604A}" type="presOf" srcId="{EA9EC17F-C9BC-684F-9CEE-BC94E2E770CF}" destId="{0594A6E2-D7C0-B24B-85C5-D00D06D7D6CB}" srcOrd="0" destOrd="0" presId="urn:microsoft.com/office/officeart/2009/3/layout/IncreasingArrowsProcess"/>
    <dgm:cxn modelId="{8BEEDEA2-E039-5F4E-8E82-1EDCA3374D04}" type="presOf" srcId="{B2173470-BFBD-8848-BAE4-026C67ABA7CF}" destId="{0594A6E2-D7C0-B24B-85C5-D00D06D7D6CB}" srcOrd="0" destOrd="3" presId="urn:microsoft.com/office/officeart/2009/3/layout/IncreasingArrowsProcess"/>
    <dgm:cxn modelId="{228EDAA4-9CC7-1541-9A99-3D1D78CD6376}" srcId="{C5F873A4-7B0A-5249-9E5D-FE129F37952E}" destId="{59936A23-3F1C-0342-A9FC-5F61A0D9E2CF}" srcOrd="1" destOrd="0" parTransId="{425C7600-256A-8345-A6C0-E13427A65EF9}" sibTransId="{2342A1B0-A149-DD47-AD89-59D305E86989}"/>
    <dgm:cxn modelId="{303E10B3-4F79-124C-B1D6-D3B3D10A6BB2}" type="presOf" srcId="{A974D76F-99E3-A54E-BB59-A1D32E577678}" destId="{1549B955-B11A-944E-B27A-C28F084A1D2F}" srcOrd="0" destOrd="0" presId="urn:microsoft.com/office/officeart/2009/3/layout/IncreasingArrowsProcess"/>
    <dgm:cxn modelId="{92B8B3BF-1348-A845-BFDC-AA513671760D}" srcId="{FBCFA388-AB46-3847-9671-B9D734D510AF}" destId="{B2173470-BFBD-8848-BAE4-026C67ABA7CF}" srcOrd="1" destOrd="0" parTransId="{39614CA0-3FE8-9449-AA0C-153A013E8EA3}" sibTransId="{AA757FC4-8BBB-F745-82A6-56B85FCEC945}"/>
    <dgm:cxn modelId="{3170A1CF-033C-5B4E-90C3-928BAF3B95AB}" type="presOf" srcId="{FBCFA388-AB46-3847-9671-B9D734D510AF}" destId="{0594A6E2-D7C0-B24B-85C5-D00D06D7D6CB}" srcOrd="0" destOrd="1" presId="urn:microsoft.com/office/officeart/2009/3/layout/IncreasingArrowsProcess"/>
    <dgm:cxn modelId="{3B0F64D9-87ED-0144-96C3-1F85CD5F5CE6}" type="presOf" srcId="{DAD03EBD-4857-4349-BFB4-E61B7873BC10}" destId="{DDAB44C6-08B9-A046-9306-C5A7C5251503}" srcOrd="0" destOrd="0" presId="urn:microsoft.com/office/officeart/2009/3/layout/IncreasingArrowsProcess"/>
    <dgm:cxn modelId="{527006F4-8767-7B43-83A3-412C9F6A2CFB}" type="presOf" srcId="{C5F873A4-7B0A-5249-9E5D-FE129F37952E}" destId="{1E25A1F8-2D9E-E848-BEC7-DC0C5FA1968F}" srcOrd="0" destOrd="0" presId="urn:microsoft.com/office/officeart/2009/3/layout/IncreasingArrowsProcess"/>
    <dgm:cxn modelId="{3B1762FA-61EF-3A42-A573-E236A1993608}" srcId="{DCAECADD-3749-1C48-A0DB-3A31DE6AACA5}" destId="{B41DBFBA-9751-5043-BE79-07EFCB48F75A}" srcOrd="1" destOrd="0" parTransId="{121984A0-BAAB-984D-B61E-66253FA8C857}" sibTransId="{46724944-4297-F947-BFD5-A1FE869C0750}"/>
    <dgm:cxn modelId="{D1879154-10D7-5C4F-8B22-517CBA030C63}" type="presParOf" srcId="{FE48BB01-2549-0D4E-A80B-38A4B3D7B91D}" destId="{1E25A1F8-2D9E-E848-BEC7-DC0C5FA1968F}" srcOrd="0" destOrd="0" presId="urn:microsoft.com/office/officeart/2009/3/layout/IncreasingArrowsProcess"/>
    <dgm:cxn modelId="{4C197ACE-120E-3245-99FF-4D202AAC2F31}" type="presParOf" srcId="{FE48BB01-2549-0D4E-A80B-38A4B3D7B91D}" destId="{DDAB44C6-08B9-A046-9306-C5A7C5251503}" srcOrd="1" destOrd="0" presId="urn:microsoft.com/office/officeart/2009/3/layout/IncreasingArrowsProcess"/>
    <dgm:cxn modelId="{789E843D-7208-4148-907B-450650495061}" type="presParOf" srcId="{FE48BB01-2549-0D4E-A80B-38A4B3D7B91D}" destId="{1549B955-B11A-944E-B27A-C28F084A1D2F}" srcOrd="2" destOrd="0" presId="urn:microsoft.com/office/officeart/2009/3/layout/IncreasingArrowsProcess"/>
    <dgm:cxn modelId="{1FAF4B29-9AF9-9A4A-9B7A-BE657DC6AFC0}" type="presParOf" srcId="{FE48BB01-2549-0D4E-A80B-38A4B3D7B91D}" destId="{0594A6E2-D7C0-B24B-85C5-D00D06D7D6CB}" srcOrd="3" destOrd="0" presId="urn:microsoft.com/office/officeart/2009/3/layout/IncreasingArrowsProcess"/>
    <dgm:cxn modelId="{0475E4D8-2618-5D47-910E-FC2943703870}" type="presParOf" srcId="{FE48BB01-2549-0D4E-A80B-38A4B3D7B91D}" destId="{835AE20E-BEF8-2541-8B8E-AF338AB8927E}" srcOrd="4" destOrd="0" presId="urn:microsoft.com/office/officeart/2009/3/layout/IncreasingArrowsProcess"/>
    <dgm:cxn modelId="{C915149E-4F0E-5145-84F4-E497E69A3A9A}" type="presParOf" srcId="{FE48BB01-2549-0D4E-A80B-38A4B3D7B91D}" destId="{154318C3-3442-C04D-9F01-98AEE24AFB35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5A1F8-2D9E-E848-BEC7-DC0C5FA1968F}">
      <dsp:nvSpPr>
        <dsp:cNvPr id="0" name=""/>
        <dsp:cNvSpPr/>
      </dsp:nvSpPr>
      <dsp:spPr>
        <a:xfrm>
          <a:off x="179358" y="10952"/>
          <a:ext cx="9737783" cy="1418192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254000" bIns="225138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noProof="0" dirty="0"/>
            <a:t>2024 Q2</a:t>
          </a:r>
        </a:p>
      </dsp:txBody>
      <dsp:txXfrm>
        <a:off x="179358" y="365500"/>
        <a:ext cx="9383235" cy="709096"/>
      </dsp:txXfrm>
    </dsp:sp>
    <dsp:sp modelId="{DDAB44C6-08B9-A046-9306-C5A7C5251503}">
      <dsp:nvSpPr>
        <dsp:cNvPr id="0" name=""/>
        <dsp:cNvSpPr/>
      </dsp:nvSpPr>
      <dsp:spPr>
        <a:xfrm>
          <a:off x="179358" y="1104583"/>
          <a:ext cx="2999237" cy="27319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>
              <a:solidFill>
                <a:srgbClr val="004494"/>
              </a:solidFill>
            </a:rPr>
            <a:t>RSpace closed source version with current third-party functionality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>
              <a:solidFill>
                <a:srgbClr val="004494"/>
              </a:solidFill>
            </a:rPr>
            <a:t>RSpace open-source version </a:t>
          </a:r>
          <a:r>
            <a:rPr lang="en-GB" sz="2100" b="1" i="0" kern="1200" noProof="0" dirty="0">
              <a:solidFill>
                <a:srgbClr val="004494"/>
              </a:solidFill>
            </a:rPr>
            <a:t>without commercial third-party functionality</a:t>
          </a:r>
        </a:p>
      </dsp:txBody>
      <dsp:txXfrm>
        <a:off x="179358" y="1104583"/>
        <a:ext cx="2999237" cy="2731960"/>
      </dsp:txXfrm>
    </dsp:sp>
    <dsp:sp modelId="{1549B955-B11A-944E-B27A-C28F084A1D2F}">
      <dsp:nvSpPr>
        <dsp:cNvPr id="0" name=""/>
        <dsp:cNvSpPr/>
      </dsp:nvSpPr>
      <dsp:spPr>
        <a:xfrm>
          <a:off x="3178595" y="483682"/>
          <a:ext cx="6738546" cy="1418192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shade val="80000"/>
                <a:hueOff val="272799"/>
                <a:satOff val="-28446"/>
                <a:lumOff val="191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72799"/>
                <a:satOff val="-28446"/>
                <a:lumOff val="191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72799"/>
                <a:satOff val="-28446"/>
                <a:lumOff val="191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254000" bIns="225138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noProof="0" dirty="0"/>
            <a:t>2024 Q3-2025 Q1</a:t>
          </a:r>
        </a:p>
      </dsp:txBody>
      <dsp:txXfrm>
        <a:off x="3178595" y="838230"/>
        <a:ext cx="6383998" cy="709096"/>
      </dsp:txXfrm>
    </dsp:sp>
    <dsp:sp modelId="{0594A6E2-D7C0-B24B-85C5-D00D06D7D6CB}">
      <dsp:nvSpPr>
        <dsp:cNvPr id="0" name=""/>
        <dsp:cNvSpPr/>
      </dsp:nvSpPr>
      <dsp:spPr>
        <a:xfrm>
          <a:off x="3178595" y="1577313"/>
          <a:ext cx="2999237" cy="27319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>
              <a:solidFill>
                <a:srgbClr val="004494"/>
              </a:solidFill>
            </a:rPr>
            <a:t>Active development of closed </a:t>
          </a:r>
          <a:r>
            <a:rPr lang="en-GB" sz="2100" b="1" kern="1200" noProof="0" dirty="0">
              <a:solidFill>
                <a:srgbClr val="004494"/>
              </a:solidFill>
            </a:rPr>
            <a:t>and</a:t>
          </a:r>
          <a:r>
            <a:rPr lang="en-GB" sz="2100" kern="1200" noProof="0" dirty="0">
              <a:solidFill>
                <a:srgbClr val="004494"/>
              </a:solidFill>
            </a:rPr>
            <a:t> open-source version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>
              <a:solidFill>
                <a:srgbClr val="004494"/>
              </a:solidFill>
            </a:rPr>
            <a:t>Open-source alternatives for commercial plugins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noProof="0" dirty="0">
              <a:solidFill>
                <a:srgbClr val="004494"/>
              </a:solidFill>
            </a:rPr>
            <a:t>Chemistry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noProof="0" dirty="0">
              <a:solidFill>
                <a:srgbClr val="004494"/>
              </a:solidFill>
            </a:rPr>
            <a:t>…</a:t>
          </a:r>
        </a:p>
      </dsp:txBody>
      <dsp:txXfrm>
        <a:off x="3178595" y="1577313"/>
        <a:ext cx="2999237" cy="2731960"/>
      </dsp:txXfrm>
    </dsp:sp>
    <dsp:sp modelId="{835AE20E-BEF8-2541-8B8E-AF338AB8927E}">
      <dsp:nvSpPr>
        <dsp:cNvPr id="0" name=""/>
        <dsp:cNvSpPr/>
      </dsp:nvSpPr>
      <dsp:spPr>
        <a:xfrm>
          <a:off x="6177832" y="956413"/>
          <a:ext cx="3739308" cy="1418192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1">
                <a:shade val="80000"/>
                <a:hueOff val="545598"/>
                <a:satOff val="-56892"/>
                <a:lumOff val="382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545598"/>
                <a:satOff val="-56892"/>
                <a:lumOff val="382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545598"/>
                <a:satOff val="-56892"/>
                <a:lumOff val="382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254000" bIns="225138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noProof="0" dirty="0">
              <a:solidFill>
                <a:srgbClr val="004494"/>
              </a:solidFill>
            </a:rPr>
            <a:t>Q2-2025ff</a:t>
          </a:r>
        </a:p>
      </dsp:txBody>
      <dsp:txXfrm>
        <a:off x="6177832" y="1310961"/>
        <a:ext cx="3384760" cy="709096"/>
      </dsp:txXfrm>
    </dsp:sp>
    <dsp:sp modelId="{154318C3-3442-C04D-9F01-98AEE24AFB35}">
      <dsp:nvSpPr>
        <dsp:cNvPr id="0" name=""/>
        <dsp:cNvSpPr/>
      </dsp:nvSpPr>
      <dsp:spPr>
        <a:xfrm>
          <a:off x="6177832" y="2050044"/>
          <a:ext cx="2999237" cy="26919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>
              <a:solidFill>
                <a:srgbClr val="004494"/>
              </a:solidFill>
            </a:rPr>
            <a:t>Galaxy/Compute workflows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>
              <a:solidFill>
                <a:srgbClr val="004494"/>
              </a:solidFill>
            </a:rPr>
            <a:t>Advanced Chemistry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>
              <a:solidFill>
                <a:srgbClr val="004494"/>
              </a:solidFill>
            </a:rPr>
            <a:t>Accessibility/Usability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noProof="0" dirty="0">
              <a:solidFill>
                <a:srgbClr val="004494"/>
              </a:solidFill>
            </a:rPr>
            <a:t>Instrument support and early PIDs</a:t>
          </a:r>
        </a:p>
      </dsp:txBody>
      <dsp:txXfrm>
        <a:off x="6177832" y="2050044"/>
        <a:ext cx="2999237" cy="2691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Roboto" panose="02000000000000000000" pitchFamily="2" charset="0"/>
              </a:defRPr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Roboto" panose="02000000000000000000" pitchFamily="2" charset="0"/>
              </a:defRPr>
            </a:lvl1pPr>
          </a:lstStyle>
          <a:p>
            <a:fld id="{8E826730-ADCC-294C-9747-E96371EF9BAA}" type="datetimeFigureOut">
              <a:rPr lang="en-DE" smtClean="0"/>
              <a:pPr/>
              <a:t>05.03.25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Roboto" panose="02000000000000000000" pitchFamily="2" charset="0"/>
              </a:defRPr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Roboto" panose="02000000000000000000" pitchFamily="2" charset="0"/>
              </a:defRPr>
            </a:lvl1pPr>
          </a:lstStyle>
          <a:p>
            <a:fld id="{44972280-0960-0B49-BB55-74E41886E0D8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690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Roboto" panose="020000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5681EA5C-E5B6-4CDF-7A15-58AB21438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3974183de_0_827:notes">
            <a:extLst>
              <a:ext uri="{FF2B5EF4-FFF2-40B4-BE49-F238E27FC236}">
                <a16:creationId xmlns:a16="http://schemas.microsoft.com/office/drawing/2014/main" id="{447AC36B-EA8D-9A87-BA1A-52CE02D82D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2e3974183de_0_827:notes">
            <a:extLst>
              <a:ext uri="{FF2B5EF4-FFF2-40B4-BE49-F238E27FC236}">
                <a16:creationId xmlns:a16="http://schemas.microsoft.com/office/drawing/2014/main" id="{163569F7-CD99-9B0D-45D7-4575BC3B39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4571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3974183de_0_8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g2e3974183de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8391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1981C94E-1B62-B268-BB4C-C1AF9E4E6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>
            <a:extLst>
              <a:ext uri="{FF2B5EF4-FFF2-40B4-BE49-F238E27FC236}">
                <a16:creationId xmlns:a16="http://schemas.microsoft.com/office/drawing/2014/main" id="{DAF04F2B-877F-B8E7-A545-5F63358E83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BEC7A9F0-F897-6E60-ED9E-9EF4A7BF8C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642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5280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E96783C8-337B-2E51-22C3-EE90A2341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>
            <a:extLst>
              <a:ext uri="{FF2B5EF4-FFF2-40B4-BE49-F238E27FC236}">
                <a16:creationId xmlns:a16="http://schemas.microsoft.com/office/drawing/2014/main" id="{559DE310-260C-13E4-C392-B4ED042E60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5A53D42A-236C-3272-0BC1-F54BE24DDE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759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5109FF9A-3D3B-9EDB-7D29-FC3179AC3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>
            <a:extLst>
              <a:ext uri="{FF2B5EF4-FFF2-40B4-BE49-F238E27FC236}">
                <a16:creationId xmlns:a16="http://schemas.microsoft.com/office/drawing/2014/main" id="{A2C703D7-AE30-30F2-7744-D4521DFE39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8680321E-170D-E915-4042-3C5DFC29FC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0060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008F64C4-C465-E63A-22CC-4ADA5E0E8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>
            <a:extLst>
              <a:ext uri="{FF2B5EF4-FFF2-40B4-BE49-F238E27FC236}">
                <a16:creationId xmlns:a16="http://schemas.microsoft.com/office/drawing/2014/main" id="{2E935626-D3A0-F325-F9AF-F36A2CF1DA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C53CA650-910A-9114-4ADC-5E37B122B4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1974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F06C3042-9CAF-52F9-EA9D-F1D632B65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>
            <a:extLst>
              <a:ext uri="{FF2B5EF4-FFF2-40B4-BE49-F238E27FC236}">
                <a16:creationId xmlns:a16="http://schemas.microsoft.com/office/drawing/2014/main" id="{2BC91240-21BC-E618-DC60-7E52415CB6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>
            <a:extLst>
              <a:ext uri="{FF2B5EF4-FFF2-40B4-BE49-F238E27FC236}">
                <a16:creationId xmlns:a16="http://schemas.microsoft.com/office/drawing/2014/main" id="{405A6C8D-E60C-484A-CFAF-D2D1D6840B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5491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351AEE-5B30-2044-9DA5-DAAEDB37D574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0942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e3974183de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e3974183de_0_6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43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03248" y="1287496"/>
            <a:ext cx="10985503" cy="232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3D46"/>
              </a:buClr>
              <a:buSzPts val="11600"/>
              <a:buFont typeface="Arial"/>
              <a:buNone/>
              <a:defRPr sz="5800">
                <a:solidFill>
                  <a:schemeClr val="accent1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6000750" y="6209709"/>
            <a:ext cx="184253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FBF57A-C982-E774-F7CD-057B63F9D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06075" y="204820"/>
            <a:ext cx="1082676" cy="10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79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-points" userDrawn="1">
  <p:cSld name="Bullet-point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8864600" cy="71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3D46"/>
              </a:buClr>
              <a:buSzPts val="8500"/>
              <a:buFont typeface="Arial"/>
              <a:buNone/>
              <a:defRPr b="0" i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03251" y="1497856"/>
            <a:ext cx="10095230" cy="475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228600" lvl="0" indent="-301752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Blip>
                <a:blip r:embed="rId2"/>
              </a:buBlip>
              <a:defRPr/>
            </a:lvl1pPr>
            <a:lvl2pPr marL="457200" lvl="1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685800" lvl="2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914400" lvl="3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1143000" lvl="4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1371600" lvl="5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1600200" lvl="6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1828800" lvl="7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2057400" lvl="8" indent="-184595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11957381" y="4566329"/>
            <a:ext cx="51329" cy="1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endParaRPr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11890706" y="4566329"/>
            <a:ext cx="51329" cy="18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endParaRPr sz="9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11715865" y="6369162"/>
            <a:ext cx="239649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cs-CZ" sz="1200" b="0" i="0" u="none" strike="noStrike" cap="none">
                <a:solidFill>
                  <a:srgbClr val="0044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t>‹#›</a:t>
            </a:fld>
            <a:endParaRPr sz="1200" b="0" i="0" u="none" strike="noStrike" cap="none" dirty="0">
              <a:solidFill>
                <a:srgbClr val="0044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8BA8B8-9800-D87D-4048-7074C0136F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6075" y="204820"/>
            <a:ext cx="1082676" cy="10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70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8864600" cy="71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3D46"/>
              </a:buClr>
              <a:buSzPts val="8500"/>
              <a:buFont typeface="Arial"/>
              <a:buNone/>
              <a:defRPr b="0" i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 dirty="0"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04829" y="1497857"/>
            <a:ext cx="4894344" cy="475440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>
            <a:spLocks noGrp="1"/>
          </p:cNvSpPr>
          <p:nvPr>
            <p:ph type="pic" idx="2"/>
          </p:nvPr>
        </p:nvSpPr>
        <p:spPr>
          <a:xfrm>
            <a:off x="603250" y="1497857"/>
            <a:ext cx="10095923" cy="4754402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 txBox="1"/>
          <p:nvPr/>
        </p:nvSpPr>
        <p:spPr>
          <a:xfrm>
            <a:off x="11715865" y="6369162"/>
            <a:ext cx="239649" cy="23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</a:pPr>
            <a:fld id="{00000000-1234-1234-1234-123412341234}" type="slidenum">
              <a:rPr lang="cs-CZ" sz="1200" b="0" i="0" u="none" strike="noStrike" cap="none">
                <a:solidFill>
                  <a:srgbClr val="00449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Helvetica Neue"/>
                <a:buNone/>
              </a:pPr>
              <a:t>‹#›</a:t>
            </a:fld>
            <a:endParaRPr sz="1200" b="0" i="0" u="none" strike="noStrike" cap="none" dirty="0">
              <a:solidFill>
                <a:srgbClr val="00449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BB3C06-5515-36FB-3C8E-4A870D7EF0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06075" y="204820"/>
            <a:ext cx="1082676" cy="10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4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846CE7D5-CF57-46EF-B807-FDD0502418D4}" type="datetimeFigureOut">
              <a:rPr lang="en-US" smtClean="0"/>
              <a:pPr/>
              <a:t>3/5/25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Roboto" panose="02000000000000000000" pitchFamily="2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48EB2E-3DA5-2B7C-6532-F50DE45B7C3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0506075" y="204820"/>
            <a:ext cx="1082676" cy="10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rgbClr val="004494"/>
          </a:solidFill>
          <a:latin typeface="Roboto" panose="020000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7"/>
        </a:buBlip>
        <a:defRPr sz="2800" b="0" i="0" kern="1200">
          <a:solidFill>
            <a:srgbClr val="004494"/>
          </a:solidFill>
          <a:latin typeface="Roboto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2400" b="0" i="0" kern="1200">
          <a:solidFill>
            <a:srgbClr val="004494"/>
          </a:solidFill>
          <a:latin typeface="Roboto" panose="020000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2000" b="0" i="0" kern="1200">
          <a:solidFill>
            <a:srgbClr val="004494"/>
          </a:solidFill>
          <a:latin typeface="Roboto" panose="020000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b="0" i="0" kern="1200">
          <a:solidFill>
            <a:srgbClr val="004494"/>
          </a:solidFill>
          <a:latin typeface="Roboto" panose="020000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17"/>
        </a:buBlip>
        <a:defRPr sz="1800" b="0" i="0" kern="1200">
          <a:solidFill>
            <a:srgbClr val="004494"/>
          </a:solidFill>
          <a:latin typeface="Roboto" panose="020000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rspace-o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s.teams.microsoft.com/event/254b5a73-c0a4-40f2-8a68-3ee33cad065a@b01eeac5-a192-4621-90cb-b956e9ac5e2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researchspace.sharepoint.com/:w:/s/RSpaceOpenSourcing/EZIhYISo4iNAvc9JYpyhVrMBKm60Y5qZeVJBSRKx7aAfeQ?e=oBiZD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space-os/rspace-web/wiki/" TargetMode="External"/><Relationship Id="rId3" Type="http://schemas.openxmlformats.org/officeDocument/2006/relationships/hyperlink" Target="https://github.com/rspace-os" TargetMode="External"/><Relationship Id="rId7" Type="http://schemas.openxmlformats.org/officeDocument/2006/relationships/hyperlink" Target="https://github.com/rspace-os/rspace-web/blob/main/DevDocs/DeveloperNotes/GettingStarted/GettingStarted.m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ocumentation.researchspace.com/" TargetMode="External"/><Relationship Id="rId11" Type="http://schemas.openxmlformats.org/officeDocument/2006/relationships/hyperlink" Target="https://github.com/orgs/rspace-os/projects/10" TargetMode="External"/><Relationship Id="rId5" Type="http://schemas.openxmlformats.org/officeDocument/2006/relationships/hyperlink" Target="https://github.com/rspace-os/rspace-docker" TargetMode="External"/><Relationship Id="rId10" Type="http://schemas.openxmlformats.org/officeDocument/2006/relationships/hyperlink" Target="https://github.com/orgs/rspace-os/projects/4" TargetMode="External"/><Relationship Id="rId4" Type="http://schemas.openxmlformats.org/officeDocument/2006/relationships/hyperlink" Target="https://github.com/rspace-os/rspace-web" TargetMode="External"/><Relationship Id="rId9" Type="http://schemas.openxmlformats.org/officeDocument/2006/relationships/hyperlink" Target="https://github.com/rspace-os/rspace-web/wiki/Community-Project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space-os/rspace-web/security/policy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rspace-os/rspace-web/issu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rspace-os/rspace-web/blob/main/DevDocs/DeveloperNotes/GettingStarted/GettingStarted.md" TargetMode="External"/><Relationship Id="rId5" Type="http://schemas.openxmlformats.org/officeDocument/2006/relationships/hyperlink" Target="https://github.com/rspace-os/.github/blob/main/CONTRIBUTING.md" TargetMode="External"/><Relationship Id="rId4" Type="http://schemas.openxmlformats.org/officeDocument/2006/relationships/hyperlink" Target="https://github.com/rspace-os/.github/blob/1be658989ec362844d1f8b2ef590f28bbc989a1e/CODE_OF_CONDUCT.md" TargetMode="External"/><Relationship Id="rId9" Type="http://schemas.openxmlformats.org/officeDocument/2006/relationships/hyperlink" Target="https://github.com/rspace-os/rspace-web/wiki/Contact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10" Type="http://schemas.openxmlformats.org/officeDocument/2006/relationships/hyperlink" Target="https://sila-standard.com/novo-nordisk-using-sila-automation-for-closed-loop-processes-self-driving-labs/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599538" y="2183713"/>
            <a:ext cx="10985509" cy="19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EE2D39"/>
              </a:buClr>
              <a:buSzPts val="11100"/>
            </a:pPr>
            <a:r>
              <a:rPr lang="en-GB" sz="4000" b="1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RSpace – Open-Source Office Hours #1 🎉</a:t>
            </a:r>
            <a:br>
              <a:rPr lang="en-GB" sz="40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GB" sz="3200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9252255" y="4142934"/>
            <a:ext cx="2332793" cy="62412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5400" tIns="25400" rIns="25400" bIns="25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endParaRPr lang="en-GB" sz="2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Google Shape;53;p9"/>
          <p:cNvSpPr txBox="1"/>
          <p:nvPr/>
        </p:nvSpPr>
        <p:spPr>
          <a:xfrm>
            <a:off x="685801" y="4793650"/>
            <a:ext cx="4526550" cy="10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41421"/>
              </a:buClr>
              <a:buSzPts val="5000"/>
              <a:buFont typeface="Arial"/>
              <a:buNone/>
            </a:pPr>
            <a:r>
              <a:rPr lang="en-GB" sz="25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2025-03-05</a:t>
            </a:r>
            <a:endParaRPr lang="en-GB" sz="180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D1B76D-87CD-5F6D-C212-DD1EDB195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651" y="5297112"/>
            <a:ext cx="1391013" cy="13910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AEF4A3-1E19-5C78-2E53-B2ADCF0FD068}"/>
              </a:ext>
            </a:extLst>
          </p:cNvPr>
          <p:cNvSpPr txBox="1"/>
          <p:nvPr/>
        </p:nvSpPr>
        <p:spPr>
          <a:xfrm>
            <a:off x="6731936" y="5992618"/>
            <a:ext cx="3777161" cy="570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opensource@researchspace.com</a:t>
            </a: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https://github.com/rspace-os</a:t>
            </a:r>
            <a:endParaRPr lang="en-GB" sz="2400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81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67A7E547-F0FD-5708-5C53-AA7318D67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>
            <a:extLst>
              <a:ext uri="{FF2B5EF4-FFF2-40B4-BE49-F238E27FC236}">
                <a16:creationId xmlns:a16="http://schemas.microsoft.com/office/drawing/2014/main" id="{AA5AE705-FC6F-132A-82DE-C628647223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3D46"/>
              </a:buClr>
              <a:buSzPts val="8500"/>
              <a:buFont typeface="Arial"/>
              <a:buNone/>
            </a:pPr>
            <a:r>
              <a:rPr lang="en-US" sz="3600" b="1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AOB?</a:t>
            </a:r>
          </a:p>
        </p:txBody>
      </p:sp>
      <p:sp>
        <p:nvSpPr>
          <p:cNvPr id="70" name="Google Shape;70;p11">
            <a:extLst>
              <a:ext uri="{FF2B5EF4-FFF2-40B4-BE49-F238E27FC236}">
                <a16:creationId xmlns:a16="http://schemas.microsoft.com/office/drawing/2014/main" id="{554FB086-BAA2-5AF5-9646-B8D064D2212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498600"/>
            <a:ext cx="10517188" cy="475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indent="0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endParaRPr lang="en-US" sz="2000" b="1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Open Sans"/>
            </a:endParaRPr>
          </a:p>
          <a:p>
            <a:pPr marL="152400" indent="0">
              <a:lnSpc>
                <a:spcPct val="120000"/>
              </a:lnSpc>
              <a:buClr>
                <a:schemeClr val="dk1"/>
              </a:buClr>
              <a:buSzPct val="100000"/>
              <a:buNone/>
            </a:pPr>
            <a:endParaRPr lang="en-US" sz="2000" b="1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0786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03248" y="1287495"/>
            <a:ext cx="10985503" cy="3603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D3D46"/>
              </a:buClr>
              <a:buSzPts val="8500"/>
              <a:buFont typeface="Arial"/>
              <a:buNone/>
            </a:pPr>
            <a:r>
              <a:rPr lang="en-GB" sz="3600" b="1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Thank you!</a:t>
            </a:r>
            <a:br>
              <a:rPr lang="en-GB" sz="3600" b="1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GB" sz="3600" b="1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3600" b="1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Next office hours May 7</a:t>
            </a:r>
            <a:r>
              <a:rPr lang="en-GB" sz="3600" b="1" baseline="300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</a:t>
            </a:r>
            <a:r>
              <a:rPr lang="en-GB" sz="3600" b="1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11:30 CET</a:t>
            </a:r>
            <a:br>
              <a:rPr lang="en-GB" sz="3600" b="1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GB" sz="3600" b="1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3600" b="1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register here</a:t>
            </a:r>
            <a:endParaRPr lang="en-GB" sz="3600" b="1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0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C7949C15-9A60-DC86-9997-E792CAAA5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>
            <a:extLst>
              <a:ext uri="{FF2B5EF4-FFF2-40B4-BE49-F238E27FC236}">
                <a16:creationId xmlns:a16="http://schemas.microsoft.com/office/drawing/2014/main" id="{E48A24A3-BD71-5FCB-CC3D-3439F63723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8864600" cy="71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Housekeeping</a:t>
            </a:r>
          </a:p>
        </p:txBody>
      </p:sp>
      <p:sp>
        <p:nvSpPr>
          <p:cNvPr id="61" name="Google Shape;61;p10">
            <a:extLst>
              <a:ext uri="{FF2B5EF4-FFF2-40B4-BE49-F238E27FC236}">
                <a16:creationId xmlns:a16="http://schemas.microsoft.com/office/drawing/2014/main" id="{7CF25A03-2229-0B29-ECC0-F078DC2DC30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3251" y="1497856"/>
            <a:ext cx="10095230" cy="475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28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Meeting will be recorded, feel free to shut off your camera</a:t>
            </a:r>
          </a:p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28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Shared meeting notes (</a:t>
            </a:r>
            <a:r>
              <a:rPr lang="en-GB" sz="28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link</a:t>
            </a:r>
            <a:r>
              <a:rPr lang="en-GB" sz="28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28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Raise digital hands if you want to talk</a:t>
            </a:r>
          </a:p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28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Feel free to use the chat for questions/comments</a:t>
            </a:r>
          </a:p>
        </p:txBody>
      </p:sp>
    </p:spTree>
    <p:extLst>
      <p:ext uri="{BB962C8B-B14F-4D97-AF65-F5344CB8AC3E}">
        <p14:creationId xmlns:p14="http://schemas.microsoft.com/office/powerpoint/2010/main" val="36688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8864600" cy="71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Outline</a:t>
            </a:r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4294967295"/>
          </p:nvPr>
        </p:nvSpPr>
        <p:spPr>
          <a:xfrm>
            <a:off x="603251" y="1497856"/>
            <a:ext cx="10095230" cy="475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28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Welcome and introductions</a:t>
            </a:r>
          </a:p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28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Community floor</a:t>
            </a:r>
          </a:p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28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tour through GitHub and how to contribute</a:t>
            </a:r>
          </a:p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28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Upcoming projects</a:t>
            </a:r>
          </a:p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28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AOB</a:t>
            </a:r>
          </a:p>
        </p:txBody>
      </p:sp>
    </p:spTree>
    <p:extLst>
      <p:ext uri="{BB962C8B-B14F-4D97-AF65-F5344CB8AC3E}">
        <p14:creationId xmlns:p14="http://schemas.microsoft.com/office/powerpoint/2010/main" val="211074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3AC80593-DF67-2FB2-50AE-38E8E1CCB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>
            <a:extLst>
              <a:ext uri="{FF2B5EF4-FFF2-40B4-BE49-F238E27FC236}">
                <a16:creationId xmlns:a16="http://schemas.microsoft.com/office/drawing/2014/main" id="{A6C0D202-0ABD-CF09-7C55-D80A201D91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8864600" cy="71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Welcome and Introductions</a:t>
            </a:r>
          </a:p>
        </p:txBody>
      </p:sp>
      <p:sp>
        <p:nvSpPr>
          <p:cNvPr id="61" name="Google Shape;61;p10">
            <a:extLst>
              <a:ext uri="{FF2B5EF4-FFF2-40B4-BE49-F238E27FC236}">
                <a16:creationId xmlns:a16="http://schemas.microsoft.com/office/drawing/2014/main" id="{EB054699-1E9D-0FE0-B56F-AEE34D6348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3251" y="1497856"/>
            <a:ext cx="10095230" cy="475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28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Introduce yourself with your…</a:t>
            </a:r>
            <a:br>
              <a:rPr lang="en-GB" sz="28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GB" sz="2800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028700" lvl="1" indent="-571500">
              <a:lnSpc>
                <a:spcPct val="114999"/>
              </a:lnSpc>
              <a:buSzPct val="100000"/>
            </a:pP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</a:t>
            </a:r>
          </a:p>
          <a:p>
            <a:pPr marL="1028700" lvl="1" indent="-571500">
              <a:lnSpc>
                <a:spcPct val="114999"/>
              </a:lnSpc>
              <a:buSzPct val="100000"/>
            </a:pP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Affiliation</a:t>
            </a:r>
          </a:p>
          <a:p>
            <a:pPr marL="1028700" lvl="1" indent="-571500">
              <a:lnSpc>
                <a:spcPct val="114999"/>
              </a:lnSpc>
              <a:buSzPct val="100000"/>
            </a:pP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Role</a:t>
            </a:r>
          </a:p>
          <a:p>
            <a:pPr marL="1028700" lvl="1" indent="-571500">
              <a:lnSpc>
                <a:spcPct val="114999"/>
              </a:lnSpc>
              <a:buSzPct val="100000"/>
            </a:pP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Interest in RSpace and the open-source office hour</a:t>
            </a:r>
          </a:p>
          <a:p>
            <a:pPr marL="1028700" lvl="1" indent="-571500">
              <a:lnSpc>
                <a:spcPct val="114999"/>
              </a:lnSpc>
              <a:buSzPct val="100000"/>
            </a:pP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Favourite (research) data type / format …</a:t>
            </a:r>
            <a:b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GB" sz="3200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71500" indent="-571500">
              <a:lnSpc>
                <a:spcPct val="114999"/>
              </a:lnSpc>
              <a:buSzPct val="100000"/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🍿hand over the mic to someone else</a:t>
            </a:r>
          </a:p>
        </p:txBody>
      </p:sp>
    </p:spTree>
    <p:extLst>
      <p:ext uri="{BB962C8B-B14F-4D97-AF65-F5344CB8AC3E}">
        <p14:creationId xmlns:p14="http://schemas.microsoft.com/office/powerpoint/2010/main" val="244113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8CA1CCFF-4884-F035-93F1-A1F47FBEA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>
            <a:extLst>
              <a:ext uri="{FF2B5EF4-FFF2-40B4-BE49-F238E27FC236}">
                <a16:creationId xmlns:a16="http://schemas.microsoft.com/office/drawing/2014/main" id="{8766C855-4F2E-3DBD-ADC5-D4D1549CD6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8864600" cy="71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Community floor</a:t>
            </a:r>
          </a:p>
        </p:txBody>
      </p:sp>
      <p:sp>
        <p:nvSpPr>
          <p:cNvPr id="61" name="Google Shape;61;p10">
            <a:extLst>
              <a:ext uri="{FF2B5EF4-FFF2-40B4-BE49-F238E27FC236}">
                <a16:creationId xmlns:a16="http://schemas.microsoft.com/office/drawing/2014/main" id="{B2FAE434-354B-2BA3-8E64-240018C880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3251" y="1497856"/>
            <a:ext cx="10095230" cy="475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571500">
              <a:lnSpc>
                <a:spcPct val="114999"/>
              </a:lnSpc>
              <a:buSzPct val="100000"/>
              <a:buBlip>
                <a:blip r:embed="rId3"/>
              </a:buBlip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can we support you today?</a:t>
            </a:r>
          </a:p>
        </p:txBody>
      </p:sp>
    </p:spTree>
    <p:extLst>
      <p:ext uri="{BB962C8B-B14F-4D97-AF65-F5344CB8AC3E}">
        <p14:creationId xmlns:p14="http://schemas.microsoft.com/office/powerpoint/2010/main" val="397593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7B4A7A19-7813-0378-3DC4-C3706F07B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>
            <a:extLst>
              <a:ext uri="{FF2B5EF4-FFF2-40B4-BE49-F238E27FC236}">
                <a16:creationId xmlns:a16="http://schemas.microsoft.com/office/drawing/2014/main" id="{9FCE163D-F5DB-2F41-FC71-09E669B934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8864600" cy="71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Tour through the RSpace GitHub</a:t>
            </a:r>
          </a:p>
        </p:txBody>
      </p:sp>
      <p:sp>
        <p:nvSpPr>
          <p:cNvPr id="61" name="Google Shape;61;p10">
            <a:extLst>
              <a:ext uri="{FF2B5EF4-FFF2-40B4-BE49-F238E27FC236}">
                <a16:creationId xmlns:a16="http://schemas.microsoft.com/office/drawing/2014/main" id="{5EFA8113-346A-104F-176F-D8BB101504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3251" y="1497856"/>
            <a:ext cx="10095230" cy="475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571500">
              <a:lnSpc>
                <a:spcPct val="114999"/>
              </a:lnSpc>
              <a:buSzPct val="100000"/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Organisation page </a:t>
            </a: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rspace-os</a:t>
            </a:r>
            <a:endParaRPr lang="en-GB" sz="3200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71500" indent="-571500">
              <a:lnSpc>
                <a:spcPct val="114999"/>
              </a:lnSpc>
              <a:buSzPct val="100000"/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repositories: </a:t>
            </a: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rspace-web</a:t>
            </a: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 </a:t>
            </a:r>
            <a:r>
              <a:rPr lang="en-GB" sz="3200" dirty="0" err="1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5"/>
              </a:rPr>
              <a:t>rspace</a:t>
            </a: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5"/>
              </a:rPr>
              <a:t>-docker</a:t>
            </a:r>
            <a:endParaRPr lang="en-GB" sz="3200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71500" indent="-571500">
              <a:lnSpc>
                <a:spcPct val="114999"/>
              </a:lnSpc>
              <a:buSzPct val="100000"/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Documentation: </a:t>
            </a: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6"/>
              </a:rPr>
              <a:t>product</a:t>
            </a: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 </a:t>
            </a: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7"/>
              </a:rPr>
              <a:t>dev</a:t>
            </a:r>
            <a:endParaRPr lang="en-GB" sz="3200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71500" indent="-571500">
              <a:lnSpc>
                <a:spcPct val="114999"/>
              </a:lnSpc>
              <a:buSzPct val="100000"/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RSpace </a:t>
            </a: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8"/>
              </a:rPr>
              <a:t>wiki</a:t>
            </a:r>
            <a:endParaRPr lang="en-GB" sz="3200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71500" indent="-571500">
              <a:lnSpc>
                <a:spcPct val="114999"/>
              </a:lnSpc>
              <a:buSzPct val="100000"/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9"/>
              </a:rPr>
              <a:t>Community projects</a:t>
            </a:r>
            <a:endParaRPr lang="en-GB" sz="3200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71500" indent="-571500">
              <a:lnSpc>
                <a:spcPct val="114999"/>
              </a:lnSpc>
              <a:buSzPct val="100000"/>
            </a:pP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Projects – </a:t>
            </a: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10"/>
              </a:rPr>
              <a:t>roadmap</a:t>
            </a: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  <a:r>
              <a:rPr lang="en-GB" sz="32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11"/>
              </a:rPr>
              <a:t>issue tracker</a:t>
            </a:r>
            <a:endParaRPr lang="en-GB" sz="3200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87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82F327D2-40A4-D856-2A48-F6ADAB56F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>
            <a:extLst>
              <a:ext uri="{FF2B5EF4-FFF2-40B4-BE49-F238E27FC236}">
                <a16:creationId xmlns:a16="http://schemas.microsoft.com/office/drawing/2014/main" id="{B9C983CE-3BD6-0469-6964-DDDBF9AE82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250" y="539750"/>
            <a:ext cx="8864600" cy="716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Contributing</a:t>
            </a:r>
          </a:p>
        </p:txBody>
      </p:sp>
      <p:sp>
        <p:nvSpPr>
          <p:cNvPr id="61" name="Google Shape;61;p10">
            <a:extLst>
              <a:ext uri="{FF2B5EF4-FFF2-40B4-BE49-F238E27FC236}">
                <a16:creationId xmlns:a16="http://schemas.microsoft.com/office/drawing/2014/main" id="{BCF0AF68-FB74-3729-6ADA-F262909B8C2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3251" y="1497856"/>
            <a:ext cx="10095230" cy="475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571500">
              <a:lnSpc>
                <a:spcPct val="120000"/>
              </a:lnSpc>
              <a:buSzPct val="100000"/>
              <a:buBlip>
                <a:blip r:embed="rId3"/>
              </a:buBlip>
            </a:pP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Code of conduct</a:t>
            </a:r>
            <a:endParaRPr lang="en-GB" sz="2400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71500" indent="-571500">
              <a:lnSpc>
                <a:spcPct val="120000"/>
              </a:lnSpc>
              <a:buSzPct val="100000"/>
              <a:buBlip>
                <a:blip r:embed="rId3"/>
              </a:buBlip>
            </a:pP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Contributor guidelines: </a:t>
            </a: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5"/>
              </a:rPr>
              <a:t>contributing.md</a:t>
            </a:r>
            <a:endParaRPr lang="en-GB" sz="2400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lnSpc>
                <a:spcPct val="120000"/>
              </a:lnSpc>
              <a:buSzPct val="100000"/>
              <a:buNone/>
            </a:pPr>
            <a:endParaRPr lang="en-GB" sz="2400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71500" indent="-571500">
              <a:lnSpc>
                <a:spcPct val="120000"/>
              </a:lnSpc>
              <a:buSzPct val="100000"/>
              <a:buBlip>
                <a:blip r:embed="rId3"/>
              </a:buBlip>
            </a:pP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Types of contributions</a:t>
            </a:r>
          </a:p>
          <a:p>
            <a:pPr marL="1028700" lvl="1" indent="-571500">
              <a:lnSpc>
                <a:spcPct val="120000"/>
              </a:lnSpc>
              <a:buSzPct val="100000"/>
            </a:pP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code -&gt; </a:t>
            </a: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6"/>
              </a:rPr>
              <a:t>developer documentation</a:t>
            </a:r>
            <a:endParaRPr lang="en-GB" sz="2400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028700" lvl="1" indent="-571500">
              <a:lnSpc>
                <a:spcPct val="120000"/>
              </a:lnSpc>
              <a:buSzPct val="100000"/>
            </a:pP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bug reports -&gt; </a:t>
            </a: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7"/>
              </a:rPr>
              <a:t>issue form</a:t>
            </a: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on </a:t>
            </a:r>
            <a:r>
              <a:rPr lang="en-GB" sz="2400" dirty="0" err="1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rspace</a:t>
            </a: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-web</a:t>
            </a:r>
          </a:p>
          <a:p>
            <a:pPr marL="1028700" lvl="1" indent="-571500">
              <a:lnSpc>
                <a:spcPct val="120000"/>
              </a:lnSpc>
              <a:buSzPct val="100000"/>
            </a:pP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ideas -&gt; </a:t>
            </a: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7"/>
              </a:rPr>
              <a:t>issue form</a:t>
            </a: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on </a:t>
            </a:r>
            <a:r>
              <a:rPr lang="en-GB" sz="2400" dirty="0" err="1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rspace</a:t>
            </a: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-web</a:t>
            </a:r>
          </a:p>
          <a:p>
            <a:pPr marL="1028700" lvl="1" indent="-571500">
              <a:lnSpc>
                <a:spcPct val="120000"/>
              </a:lnSpc>
              <a:buSzPct val="100000"/>
            </a:pP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reporting security vulnerabilities -&gt; </a:t>
            </a: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8"/>
              </a:rPr>
              <a:t>security.md</a:t>
            </a:r>
            <a:endParaRPr lang="en-GB" sz="2400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1" indent="0">
              <a:lnSpc>
                <a:spcPct val="120000"/>
              </a:lnSpc>
              <a:buSzPct val="100000"/>
              <a:buNone/>
            </a:pPr>
            <a:endParaRPr lang="en-GB" sz="2400" dirty="0">
              <a:solidFill>
                <a:srgbClr val="00449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571500" indent="-571500">
              <a:lnSpc>
                <a:spcPct val="120000"/>
              </a:lnSpc>
              <a:buSzPct val="100000"/>
            </a:pP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Anything else</a:t>
            </a:r>
          </a:p>
          <a:p>
            <a:pPr marL="1028700" lvl="1" indent="-571500">
              <a:lnSpc>
                <a:spcPct val="120000"/>
              </a:lnSpc>
              <a:buSzPct val="100000"/>
            </a:pP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9"/>
              </a:rPr>
              <a:t>https://github.com/rspace-os/rspace-web/wiki/Contact</a:t>
            </a:r>
            <a:r>
              <a:rPr lang="en-GB" sz="2400" dirty="0">
                <a:solidFill>
                  <a:srgbClr val="00449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773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94D8-4873-E93A-20F7-3A55A9DE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GB" sz="3600" b="1" noProof="0" dirty="0">
                <a:solidFill>
                  <a:srgbClr val="004494"/>
                </a:solidFill>
              </a:rPr>
              <a:t>RSpace development priorities 2025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F16F7F-2939-2939-E8F3-72DD81C51B5C}"/>
              </a:ext>
            </a:extLst>
          </p:cNvPr>
          <p:cNvGraphicFramePr>
            <a:graphicFrameLocks noGrp="1"/>
          </p:cNvGraphicFramePr>
          <p:nvPr>
            <p:ph type="pic" idx="2"/>
            <p:extLst>
              <p:ext uri="{D42A27DB-BD31-4B8C-83A1-F6EECF244321}">
                <p14:modId xmlns:p14="http://schemas.microsoft.com/office/powerpoint/2010/main" val="2422942207"/>
              </p:ext>
            </p:extLst>
          </p:nvPr>
        </p:nvGraphicFramePr>
        <p:xfrm>
          <a:off x="603250" y="1498600"/>
          <a:ext cx="10096500" cy="4752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98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/>
          <p:nvPr/>
        </p:nvSpPr>
        <p:spPr>
          <a:xfrm>
            <a:off x="733999" y="1693094"/>
            <a:ext cx="1440150" cy="1516500"/>
          </a:xfrm>
          <a:prstGeom prst="roundRect">
            <a:avLst>
              <a:gd name="adj" fmla="val 13479"/>
            </a:avLst>
          </a:prstGeom>
          <a:solidFill>
            <a:srgbClr val="0093EF">
              <a:alpha val="19500"/>
            </a:srgbClr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8" name="Google Shape;298;p40"/>
          <p:cNvSpPr/>
          <p:nvPr/>
        </p:nvSpPr>
        <p:spPr>
          <a:xfrm>
            <a:off x="7049649" y="4289845"/>
            <a:ext cx="1440150" cy="1516500"/>
          </a:xfrm>
          <a:prstGeom prst="roundRect">
            <a:avLst>
              <a:gd name="adj" fmla="val 13479"/>
            </a:avLst>
          </a:prstGeom>
          <a:solidFill>
            <a:srgbClr val="0093EF">
              <a:alpha val="19500"/>
            </a:srgbClr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9" name="Google Shape;299;p40"/>
          <p:cNvSpPr/>
          <p:nvPr/>
        </p:nvSpPr>
        <p:spPr>
          <a:xfrm>
            <a:off x="733999" y="3343955"/>
            <a:ext cx="3004950" cy="826200"/>
          </a:xfrm>
          <a:prstGeom prst="roundRect">
            <a:avLst>
              <a:gd name="adj" fmla="val 26056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0" name="Google Shape;300;p40"/>
          <p:cNvSpPr/>
          <p:nvPr/>
        </p:nvSpPr>
        <p:spPr>
          <a:xfrm>
            <a:off x="2298979" y="1693094"/>
            <a:ext cx="1440150" cy="1516500"/>
          </a:xfrm>
          <a:prstGeom prst="roundRect">
            <a:avLst>
              <a:gd name="adj" fmla="val 13479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1" name="Google Shape;301;p40"/>
          <p:cNvSpPr/>
          <p:nvPr/>
        </p:nvSpPr>
        <p:spPr>
          <a:xfrm>
            <a:off x="8614630" y="4289845"/>
            <a:ext cx="1440150" cy="1516500"/>
          </a:xfrm>
          <a:prstGeom prst="roundRect">
            <a:avLst>
              <a:gd name="adj" fmla="val 13479"/>
            </a:avLst>
          </a:prstGeom>
          <a:solidFill>
            <a:srgbClr val="0093EF">
              <a:alpha val="19500"/>
            </a:srgbClr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2" name="Google Shape;302;p40"/>
          <p:cNvSpPr/>
          <p:nvPr/>
        </p:nvSpPr>
        <p:spPr>
          <a:xfrm>
            <a:off x="3863960" y="1693094"/>
            <a:ext cx="3049500" cy="826200"/>
          </a:xfrm>
          <a:prstGeom prst="roundRect">
            <a:avLst>
              <a:gd name="adj" fmla="val 26056"/>
            </a:avLst>
          </a:prstGeom>
          <a:solidFill>
            <a:srgbClr val="D1EBFD"/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3" name="Google Shape;303;p40"/>
          <p:cNvSpPr/>
          <p:nvPr/>
        </p:nvSpPr>
        <p:spPr>
          <a:xfrm>
            <a:off x="3886181" y="4980076"/>
            <a:ext cx="1440150" cy="826200"/>
          </a:xfrm>
          <a:prstGeom prst="roundRect">
            <a:avLst>
              <a:gd name="adj" fmla="val 22506"/>
            </a:avLst>
          </a:prstGeom>
          <a:solidFill>
            <a:srgbClr val="0093EF">
              <a:alpha val="19500"/>
            </a:srgbClr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4" name="Google Shape;304;p40"/>
          <p:cNvSpPr/>
          <p:nvPr/>
        </p:nvSpPr>
        <p:spPr>
          <a:xfrm>
            <a:off x="3886181" y="2653724"/>
            <a:ext cx="3027300" cy="2210400"/>
          </a:xfrm>
          <a:prstGeom prst="roundRect">
            <a:avLst>
              <a:gd name="adj" fmla="val 8768"/>
            </a:avLst>
          </a:prstGeom>
          <a:solidFill>
            <a:srgbClr val="0093EF">
              <a:alpha val="19500"/>
            </a:srgbClr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5" name="Google Shape;305;p40"/>
          <p:cNvSpPr/>
          <p:nvPr/>
        </p:nvSpPr>
        <p:spPr>
          <a:xfrm>
            <a:off x="7038364" y="1693094"/>
            <a:ext cx="1440150" cy="2477250"/>
          </a:xfrm>
          <a:prstGeom prst="roundRect">
            <a:avLst>
              <a:gd name="adj" fmla="val 13479"/>
            </a:avLst>
          </a:prstGeom>
          <a:solidFill>
            <a:srgbClr val="0093EF">
              <a:alpha val="19500"/>
            </a:srgbClr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6" name="Google Shape;306;p40"/>
          <p:cNvSpPr/>
          <p:nvPr/>
        </p:nvSpPr>
        <p:spPr>
          <a:xfrm>
            <a:off x="700667" y="4304585"/>
            <a:ext cx="3049500" cy="1516500"/>
          </a:xfrm>
          <a:prstGeom prst="roundRect">
            <a:avLst>
              <a:gd name="adj" fmla="val 13489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7" name="Google Shape;307;p40"/>
          <p:cNvSpPr/>
          <p:nvPr/>
        </p:nvSpPr>
        <p:spPr>
          <a:xfrm>
            <a:off x="8603344" y="1693094"/>
            <a:ext cx="1440150" cy="826200"/>
          </a:xfrm>
          <a:prstGeom prst="roundRect">
            <a:avLst>
              <a:gd name="adj" fmla="val 22506"/>
            </a:avLst>
          </a:prstGeom>
          <a:solidFill>
            <a:srgbClr val="D1EBFD"/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8" name="Google Shape;308;p40"/>
          <p:cNvSpPr/>
          <p:nvPr/>
        </p:nvSpPr>
        <p:spPr>
          <a:xfrm>
            <a:off x="8603169" y="2653724"/>
            <a:ext cx="1440150" cy="1516500"/>
          </a:xfrm>
          <a:prstGeom prst="roundRect">
            <a:avLst>
              <a:gd name="adj" fmla="val 13479"/>
            </a:avLst>
          </a:prstGeom>
          <a:solidFill>
            <a:srgbClr val="0093EF">
              <a:alpha val="19500"/>
            </a:srgbClr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9" name="Google Shape;309;p40"/>
          <p:cNvSpPr/>
          <p:nvPr/>
        </p:nvSpPr>
        <p:spPr>
          <a:xfrm>
            <a:off x="5462272" y="4980076"/>
            <a:ext cx="1440150" cy="826200"/>
          </a:xfrm>
          <a:prstGeom prst="roundRect">
            <a:avLst>
              <a:gd name="adj" fmla="val 22506"/>
            </a:avLst>
          </a:prstGeom>
          <a:solidFill>
            <a:srgbClr val="0093EF">
              <a:alpha val="19500"/>
            </a:srgbClr>
          </a:solidFill>
          <a:ln>
            <a:noFill/>
          </a:ln>
        </p:spPr>
        <p:txBody>
          <a:bodyPr spcFirstLastPara="1" wrap="square" lIns="45713" tIns="45713" rIns="45713" bIns="4571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350" noProof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0" name="Google Shape;310;p40"/>
          <p:cNvSpPr txBox="1"/>
          <p:nvPr/>
        </p:nvSpPr>
        <p:spPr>
          <a:xfrm>
            <a:off x="4044359" y="4197837"/>
            <a:ext cx="2691000" cy="3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Lab automation</a:t>
            </a:r>
          </a:p>
        </p:txBody>
      </p:sp>
      <p:sp>
        <p:nvSpPr>
          <p:cNvPr id="313" name="Google Shape;313;p40"/>
          <p:cNvSpPr txBox="1"/>
          <p:nvPr/>
        </p:nvSpPr>
        <p:spPr>
          <a:xfrm>
            <a:off x="7054724" y="3147901"/>
            <a:ext cx="138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 err="1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RAiD</a:t>
            </a:r>
            <a:endParaRPr lang="en-GB" sz="1800" b="1" noProof="0" dirty="0">
              <a:solidFill>
                <a:srgbClr val="43ABEC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Projects</a:t>
            </a:r>
          </a:p>
        </p:txBody>
      </p:sp>
      <p:sp>
        <p:nvSpPr>
          <p:cNvPr id="314" name="Google Shape;314;p40"/>
          <p:cNvSpPr txBox="1"/>
          <p:nvPr/>
        </p:nvSpPr>
        <p:spPr>
          <a:xfrm>
            <a:off x="796641" y="3568483"/>
            <a:ext cx="2875800" cy="3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🧪Open-Source Chemistry</a:t>
            </a:r>
          </a:p>
        </p:txBody>
      </p:sp>
      <p:pic>
        <p:nvPicPr>
          <p:cNvPr id="315" name="Google Shape;3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995" y="1904353"/>
            <a:ext cx="667950" cy="703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316" name="Google Shape;316;p40"/>
          <p:cNvSpPr txBox="1"/>
          <p:nvPr/>
        </p:nvSpPr>
        <p:spPr>
          <a:xfrm>
            <a:off x="853158" y="2687106"/>
            <a:ext cx="1201650" cy="3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PIDINST</a:t>
            </a:r>
          </a:p>
        </p:txBody>
      </p:sp>
      <p:sp>
        <p:nvSpPr>
          <p:cNvPr id="317" name="Google Shape;317;p40"/>
          <p:cNvSpPr txBox="1"/>
          <p:nvPr/>
        </p:nvSpPr>
        <p:spPr>
          <a:xfrm>
            <a:off x="8722327" y="1928708"/>
            <a:ext cx="1201650" cy="3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API</a:t>
            </a:r>
          </a:p>
        </p:txBody>
      </p:sp>
      <p:sp>
        <p:nvSpPr>
          <p:cNvPr id="318" name="Google Shape;318;p40"/>
          <p:cNvSpPr txBox="1"/>
          <p:nvPr/>
        </p:nvSpPr>
        <p:spPr>
          <a:xfrm>
            <a:off x="798565" y="5166503"/>
            <a:ext cx="2875800" cy="3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Workflows</a:t>
            </a:r>
          </a:p>
        </p:txBody>
      </p:sp>
      <p:sp>
        <p:nvSpPr>
          <p:cNvPr id="321" name="Google Shape;321;p40"/>
          <p:cNvSpPr txBox="1"/>
          <p:nvPr/>
        </p:nvSpPr>
        <p:spPr>
          <a:xfrm>
            <a:off x="8531516" y="3556865"/>
            <a:ext cx="1606050" cy="3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Accessibility</a:t>
            </a:r>
          </a:p>
        </p:txBody>
      </p:sp>
      <p:sp>
        <p:nvSpPr>
          <p:cNvPr id="322" name="Google Shape;322;p40"/>
          <p:cNvSpPr txBox="1"/>
          <p:nvPr/>
        </p:nvSpPr>
        <p:spPr>
          <a:xfrm>
            <a:off x="8963084" y="2898714"/>
            <a:ext cx="1023900" cy="631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noProof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🎨</a:t>
            </a:r>
          </a:p>
        </p:txBody>
      </p:sp>
      <p:sp>
        <p:nvSpPr>
          <p:cNvPr id="323" name="Google Shape;323;p40"/>
          <p:cNvSpPr txBox="1"/>
          <p:nvPr/>
        </p:nvSpPr>
        <p:spPr>
          <a:xfrm>
            <a:off x="6855304" y="5269338"/>
            <a:ext cx="1809600" cy="3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Community</a:t>
            </a:r>
          </a:p>
        </p:txBody>
      </p:sp>
      <p:sp>
        <p:nvSpPr>
          <p:cNvPr id="324" name="Google Shape;324;p40"/>
          <p:cNvSpPr txBox="1"/>
          <p:nvPr/>
        </p:nvSpPr>
        <p:spPr>
          <a:xfrm>
            <a:off x="7433195" y="4561040"/>
            <a:ext cx="73815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noProof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🤝</a:t>
            </a:r>
          </a:p>
        </p:txBody>
      </p:sp>
      <p:sp>
        <p:nvSpPr>
          <p:cNvPr id="325" name="Google Shape;325;p40"/>
          <p:cNvSpPr txBox="1"/>
          <p:nvPr/>
        </p:nvSpPr>
        <p:spPr>
          <a:xfrm>
            <a:off x="3759357" y="5250946"/>
            <a:ext cx="1716450" cy="32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noProof="0" dirty="0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📑 Metadata</a:t>
            </a:r>
          </a:p>
        </p:txBody>
      </p:sp>
      <p:sp>
        <p:nvSpPr>
          <p:cNvPr id="326" name="Google Shape;326;p40"/>
          <p:cNvSpPr txBox="1"/>
          <p:nvPr/>
        </p:nvSpPr>
        <p:spPr>
          <a:xfrm>
            <a:off x="5558817" y="5227346"/>
            <a:ext cx="1302900" cy="3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FDOs</a:t>
            </a:r>
          </a:p>
        </p:txBody>
      </p:sp>
      <p:pic>
        <p:nvPicPr>
          <p:cNvPr id="327" name="Google Shape;32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3924" y="1993396"/>
            <a:ext cx="980182" cy="22894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0"/>
          <p:cNvSpPr txBox="1"/>
          <p:nvPr/>
        </p:nvSpPr>
        <p:spPr>
          <a:xfrm>
            <a:off x="4590636" y="1928019"/>
            <a:ext cx="2691000" cy="3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RDM front-end</a:t>
            </a:r>
          </a:p>
        </p:txBody>
      </p:sp>
      <p:pic>
        <p:nvPicPr>
          <p:cNvPr id="329" name="Google Shape;32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2244" y="4511235"/>
            <a:ext cx="667950" cy="702450"/>
          </a:xfrm>
          <a:prstGeom prst="roundRect">
            <a:avLst>
              <a:gd name="adj" fmla="val 19742"/>
            </a:avLst>
          </a:prstGeom>
          <a:noFill/>
          <a:ln>
            <a:noFill/>
          </a:ln>
        </p:spPr>
      </p:pic>
      <p:sp>
        <p:nvSpPr>
          <p:cNvPr id="330" name="Google Shape;330;p40"/>
          <p:cNvSpPr txBox="1"/>
          <p:nvPr/>
        </p:nvSpPr>
        <p:spPr>
          <a:xfrm>
            <a:off x="8431468" y="5329626"/>
            <a:ext cx="1809600" cy="3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Dataverse</a:t>
            </a:r>
          </a:p>
        </p:txBody>
      </p:sp>
      <p:pic>
        <p:nvPicPr>
          <p:cNvPr id="331" name="Google Shape;33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4976" y="1921855"/>
            <a:ext cx="667950" cy="668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332" name="Google Shape;332;p40"/>
          <p:cNvSpPr txBox="1"/>
          <p:nvPr/>
        </p:nvSpPr>
        <p:spPr>
          <a:xfrm>
            <a:off x="2429249" y="2684388"/>
            <a:ext cx="1201650" cy="36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noProof="0" dirty="0" err="1">
                <a:solidFill>
                  <a:srgbClr val="43ABEC"/>
                </a:solidFill>
                <a:latin typeface="Roboto"/>
                <a:ea typeface="Roboto"/>
                <a:cs typeface="Roboto"/>
                <a:sym typeface="Roboto"/>
              </a:rPr>
              <a:t>FieldMark</a:t>
            </a:r>
            <a:endParaRPr lang="en-GB" sz="1800" b="1" noProof="0" dirty="0">
              <a:solidFill>
                <a:srgbClr val="43ABE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3" name="Google Shape;333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1178" y="2459530"/>
            <a:ext cx="1114650" cy="6243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31FDE76-CDDE-23AA-D62E-C4E92370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0" y="539750"/>
            <a:ext cx="8864600" cy="716582"/>
          </a:xfrm>
        </p:spPr>
        <p:txBody>
          <a:bodyPr>
            <a:normAutofit/>
          </a:bodyPr>
          <a:lstStyle/>
          <a:p>
            <a:r>
              <a:rPr lang="en-GB" sz="3600" b="1" noProof="0" dirty="0">
                <a:solidFill>
                  <a:srgbClr val="004494"/>
                </a:solidFill>
              </a:rPr>
              <a:t>Upcoming</a:t>
            </a:r>
          </a:p>
        </p:txBody>
      </p:sp>
      <p:sp>
        <p:nvSpPr>
          <p:cNvPr id="5" name="AutoShape 2" descr="Galaxy project logo">
            <a:extLst>
              <a:ext uri="{FF2B5EF4-FFF2-40B4-BE49-F238E27FC236}">
                <a16:creationId xmlns:a16="http://schemas.microsoft.com/office/drawing/2014/main" id="{D950D379-3BAB-DF82-6B59-A224D8734F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noProof="0" dirty="0"/>
          </a:p>
        </p:txBody>
      </p:sp>
      <p:pic>
        <p:nvPicPr>
          <p:cNvPr id="1036" name="Picture 12" descr="GitHub - galaxyproject/galaxy: Data intensive science for everyone.">
            <a:extLst>
              <a:ext uri="{FF2B5EF4-FFF2-40B4-BE49-F238E27FC236}">
                <a16:creationId xmlns:a16="http://schemas.microsoft.com/office/drawing/2014/main" id="{A3F5124A-9B5C-9C5C-E5D0-98BAF9D2E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76" y="4464903"/>
            <a:ext cx="1903911" cy="66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ack and blue logo&#10;&#10;AI-generated content may be incorrect.">
            <a:extLst>
              <a:ext uri="{FF2B5EF4-FFF2-40B4-BE49-F238E27FC236}">
                <a16:creationId xmlns:a16="http://schemas.microsoft.com/office/drawing/2014/main" id="{82D77753-AC1A-DBF5-4167-C539AE30DE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4266159" y="3298571"/>
            <a:ext cx="2308139" cy="53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0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Space Powerpoint Template v0.1 2024" id="{30EBDC18-68A8-5C40-B3D5-7963442AAE9C}" vid="{0FCE7751-ADB8-1349-8757-7345384B24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F215C421CA1F4489E778905064C08F" ma:contentTypeVersion="13" ma:contentTypeDescription="Create a new document." ma:contentTypeScope="" ma:versionID="f7677854c8ebf9a3f5b5316473638b5c">
  <xsd:schema xmlns:xsd="http://www.w3.org/2001/XMLSchema" xmlns:xs="http://www.w3.org/2001/XMLSchema" xmlns:p="http://schemas.microsoft.com/office/2006/metadata/properties" xmlns:ns2="28a701f9-6d2c-4dd4-b882-c7af20e8d6d6" xmlns:ns3="dbcd85f5-aa80-4827-a90c-e91dab3f71f9" targetNamespace="http://schemas.microsoft.com/office/2006/metadata/properties" ma:root="true" ma:fieldsID="0e95203cdcd3aeacad54066d875b0e32" ns2:_="" ns3:_="">
    <xsd:import namespace="28a701f9-6d2c-4dd4-b882-c7af20e8d6d6"/>
    <xsd:import namespace="dbcd85f5-aa80-4827-a90c-e91dab3f71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701f9-6d2c-4dd4-b882-c7af20e8d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ec76c23-727a-4080-9212-b5384c23f3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cd85f5-aa80-4827-a90c-e91dab3f71f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22e91e53-239e-4a97-973b-b3227123302f}" ma:internalName="TaxCatchAll" ma:showField="CatchAllData" ma:web="dbcd85f5-aa80-4827-a90c-e91dab3f71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a701f9-6d2c-4dd4-b882-c7af20e8d6d6">
      <Terms xmlns="http://schemas.microsoft.com/office/infopath/2007/PartnerControls"/>
    </lcf76f155ced4ddcb4097134ff3c332f>
    <TaxCatchAll xmlns="dbcd85f5-aa80-4827-a90c-e91dab3f71f9" xsi:nil="true"/>
    <SharedWithUsers xmlns="dbcd85f5-aa80-4827-a90c-e91dab3f71f9">
      <UserInfo>
        <DisplayName>Tilo Mathes</DisplayName>
        <AccountId>9</AccountId>
        <AccountType/>
      </UserInfo>
      <UserInfo>
        <DisplayName>Rory Macneil</DisplayName>
        <AccountId>21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BFD5440-0B30-4FAC-98ED-DF2F171B17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056006-9FD9-406F-A19E-8C2C32A285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a701f9-6d2c-4dd4-b882-c7af20e8d6d6"/>
    <ds:schemaRef ds:uri="dbcd85f5-aa80-4827-a90c-e91dab3f71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87F25B-A1B5-430D-A5B7-0FB7CFE80CCC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dcmitype/"/>
    <ds:schemaRef ds:uri="dbcd85f5-aa80-4827-a90c-e91dab3f71f9"/>
    <ds:schemaRef ds:uri="28a701f9-6d2c-4dd4-b882-c7af20e8d6d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3008</TotalTime>
  <Words>299</Words>
  <Application>Microsoft Macintosh PowerPoint</Application>
  <PresentationFormat>Widescreen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Helvetica Neue</vt:lpstr>
      <vt:lpstr>Roboto</vt:lpstr>
      <vt:lpstr>Office Theme</vt:lpstr>
      <vt:lpstr>RSpace – Open-Source Office Hours #1 🎉 </vt:lpstr>
      <vt:lpstr>Housekeeping</vt:lpstr>
      <vt:lpstr>Outline</vt:lpstr>
      <vt:lpstr>Welcome and Introductions</vt:lpstr>
      <vt:lpstr>Community floor</vt:lpstr>
      <vt:lpstr>Tour through the RSpace GitHub</vt:lpstr>
      <vt:lpstr>Contributing</vt:lpstr>
      <vt:lpstr>RSpace development priorities 2025</vt:lpstr>
      <vt:lpstr>Upcoming</vt:lpstr>
      <vt:lpstr>AOB?</vt:lpstr>
      <vt:lpstr>Thank you!  Next office hours May 7th 11:30 CET  register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Tilo Mathes</dc:creator>
  <cp:lastModifiedBy>Tilo Mathes</cp:lastModifiedBy>
  <cp:revision>1</cp:revision>
  <dcterms:created xsi:type="dcterms:W3CDTF">2025-03-03T08:06:06Z</dcterms:created>
  <dcterms:modified xsi:type="dcterms:W3CDTF">2025-03-05T10:15:41Z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0x0101001EF215C421CA1F4489E778905064C08F</vt:lpwstr>
  </property>
  <property fmtid="{D5CDD505-2E9C-101B-9397-08002B2CF9AE}" pid="3" name="MediaServiceImageTags">
    <vt:lpwstr/>
  </property>
</Properties>
</file>