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6" r:id="rId5"/>
    <p:sldId id="267" r:id="rId6"/>
    <p:sldId id="269" r:id="rId7"/>
    <p:sldId id="271" r:id="rId8"/>
    <p:sldId id="272" r:id="rId9"/>
    <p:sldId id="275" r:id="rId10"/>
    <p:sldId id="273" r:id="rId11"/>
    <p:sldId id="276" r:id="rId12"/>
    <p:sldId id="277" r:id="rId13"/>
    <p:sldId id="274" r:id="rId14"/>
    <p:sldId id="268" r:id="rId15"/>
    <p:sldId id="264" r:id="rId16"/>
    <p:sldId id="259" r:id="rId17"/>
    <p:sldId id="260" r:id="rId18"/>
    <p:sldId id="262" r:id="rId19"/>
    <p:sldId id="270" r:id="rId20"/>
    <p:sldId id="265" r:id="rId21"/>
    <p:sldId id="258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tiff"/><Relationship Id="rId4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The visual interpretation of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(How to lead a fulfilling life by being dissatisfied)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Work done with Prince Grover</a:t>
            </a:r>
          </a:p>
          <a:p>
            <a:r>
              <a:rPr lang="en-US" b="1" dirty="0" err="1"/>
              <a:t>manifold.ai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EED-1E19-0948-AE3F-BB57D5F8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split comparisons for efficiency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D4C73E-AA8D-3543-8031-DEBE5F7FE89B}"/>
              </a:ext>
            </a:extLst>
          </p:cNvPr>
          <p:cNvSpPr/>
          <p:nvPr/>
        </p:nvSpPr>
        <p:spPr>
          <a:xfrm>
            <a:off x="7186863" y="2424277"/>
            <a:ext cx="52297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if x&lt;s1:</a:t>
            </a:r>
          </a:p>
          <a:p>
            <a:r>
              <a:rPr lang="en-US" sz="2600" dirty="0"/>
              <a:t>  if x&lt;s2: predict </a:t>
            </a:r>
            <a:r>
              <a:rPr lang="en-US" sz="2600" dirty="0">
                <a:solidFill>
                  <a:srgbClr val="E4754F"/>
                </a:solidFill>
              </a:rPr>
              <a:t>32.6</a:t>
            </a:r>
          </a:p>
          <a:p>
            <a:r>
              <a:rPr lang="en-US" sz="2600" dirty="0"/>
              <a:t>  if x&gt;=s2: predict </a:t>
            </a:r>
            <a:r>
              <a:rPr lang="en-US" sz="2600" dirty="0">
                <a:solidFill>
                  <a:srgbClr val="E4754F"/>
                </a:solidFill>
              </a:rPr>
              <a:t>26.3</a:t>
            </a:r>
          </a:p>
          <a:p>
            <a:r>
              <a:rPr lang="en-US" sz="2600" dirty="0" err="1"/>
              <a:t>elif</a:t>
            </a:r>
            <a:r>
              <a:rPr lang="en-US" sz="2600" dirty="0"/>
              <a:t> x&gt;=s1</a:t>
            </a:r>
          </a:p>
          <a:p>
            <a:r>
              <a:rPr lang="en-US" sz="2600" dirty="0"/>
              <a:t>  if x&lt;s3: predict </a:t>
            </a:r>
            <a:r>
              <a:rPr lang="en-US" sz="2600" dirty="0">
                <a:solidFill>
                  <a:srgbClr val="E4754F"/>
                </a:solidFill>
              </a:rPr>
              <a:t>20.5</a:t>
            </a:r>
          </a:p>
          <a:p>
            <a:r>
              <a:rPr lang="en-US" sz="2600" dirty="0"/>
              <a:t>  if x&gt;=s3: predict </a:t>
            </a:r>
            <a:r>
              <a:rPr lang="en-US" sz="2600" dirty="0">
                <a:solidFill>
                  <a:srgbClr val="E4754F"/>
                </a:solidFill>
              </a:rPr>
              <a:t>14.6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91724-283F-A149-9EDE-60267D1A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336"/>
            <a:ext cx="5427276" cy="36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3A1A1-F8AA-9B41-8FD4-4ED41557392B}"/>
              </a:ext>
            </a:extLst>
          </p:cNvPr>
          <p:cNvSpPr txBox="1"/>
          <p:nvPr/>
        </p:nvSpPr>
        <p:spPr>
          <a:xfrm>
            <a:off x="2766605" y="23934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A917B-C4CD-184C-AC5E-EEC518718CDE}"/>
              </a:ext>
            </a:extLst>
          </p:cNvPr>
          <p:cNvSpPr txBox="1"/>
          <p:nvPr/>
        </p:nvSpPr>
        <p:spPr>
          <a:xfrm>
            <a:off x="2149643" y="23971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95531-B792-2F45-9290-B9B99EE6CE86}"/>
              </a:ext>
            </a:extLst>
          </p:cNvPr>
          <p:cNvSpPr txBox="1"/>
          <p:nvPr/>
        </p:nvSpPr>
        <p:spPr>
          <a:xfrm>
            <a:off x="3721013" y="23934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63205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EED-1E19-0948-AE3F-BB57D5F8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nested conditionals as regression 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91724-283F-A149-9EDE-60267D1A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336"/>
            <a:ext cx="5427276" cy="361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3A1A1-F8AA-9B41-8FD4-4ED41557392B}"/>
              </a:ext>
            </a:extLst>
          </p:cNvPr>
          <p:cNvSpPr txBox="1"/>
          <p:nvPr/>
        </p:nvSpPr>
        <p:spPr>
          <a:xfrm>
            <a:off x="2766605" y="23914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A917B-C4CD-184C-AC5E-EEC518718CDE}"/>
              </a:ext>
            </a:extLst>
          </p:cNvPr>
          <p:cNvSpPr txBox="1"/>
          <p:nvPr/>
        </p:nvSpPr>
        <p:spPr>
          <a:xfrm>
            <a:off x="2149643" y="23950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95531-B792-2F45-9290-B9B99EE6CE86}"/>
              </a:ext>
            </a:extLst>
          </p:cNvPr>
          <p:cNvSpPr txBox="1"/>
          <p:nvPr/>
        </p:nvSpPr>
        <p:spPr>
          <a:xfrm>
            <a:off x="3721013" y="23914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E61FA-EF51-F54E-BD0F-47F3CAF84B71}"/>
              </a:ext>
            </a:extLst>
          </p:cNvPr>
          <p:cNvSpPr txBox="1"/>
          <p:nvPr/>
        </p:nvSpPr>
        <p:spPr>
          <a:xfrm>
            <a:off x="8626643" y="2213805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BE4A7D-815F-8040-AA1A-90280AA58CF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8149661" y="2706248"/>
            <a:ext cx="745646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A765-61C4-B845-8C9C-F69E2C421EA6}"/>
              </a:ext>
            </a:extLst>
          </p:cNvPr>
          <p:cNvSpPr/>
          <p:nvPr/>
        </p:nvSpPr>
        <p:spPr>
          <a:xfrm>
            <a:off x="7880997" y="3099950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E7E89B-6620-2D41-81A4-D234BCF1036B}"/>
              </a:ext>
            </a:extLst>
          </p:cNvPr>
          <p:cNvSpPr/>
          <p:nvPr/>
        </p:nvSpPr>
        <p:spPr>
          <a:xfrm>
            <a:off x="9419123" y="3099950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93B799-E117-4F40-88C4-C9652C8D7C6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8895307" y="2706248"/>
            <a:ext cx="792480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4245B8-8B79-F445-89F3-ACCAD0631B78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7709202" y="3592393"/>
            <a:ext cx="440459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63D76-0621-7A46-8E66-B17BAB53F5D7}"/>
              </a:ext>
            </a:extLst>
          </p:cNvPr>
          <p:cNvSpPr/>
          <p:nvPr/>
        </p:nvSpPr>
        <p:spPr>
          <a:xfrm>
            <a:off x="7291459" y="4149422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4754F"/>
                </a:solidFill>
              </a:rPr>
              <a:t>32.6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7103D3-DB70-4141-8AF2-7CC6E18B2936}"/>
              </a:ext>
            </a:extLst>
          </p:cNvPr>
          <p:cNvSpPr/>
          <p:nvPr/>
        </p:nvSpPr>
        <p:spPr>
          <a:xfrm>
            <a:off x="8078314" y="415186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4754F"/>
                </a:solidFill>
              </a:rPr>
              <a:t>26.3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FA6CC7-2410-D148-8BD1-CB33EE140511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8149661" y="3592393"/>
            <a:ext cx="346396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86E0E4-EA98-4C42-9FE2-35F6A9C4DE6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9387765" y="3592393"/>
            <a:ext cx="300022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4E4BF9C-9D9D-894A-ABAB-FEC6A81E933C}"/>
              </a:ext>
            </a:extLst>
          </p:cNvPr>
          <p:cNvSpPr/>
          <p:nvPr/>
        </p:nvSpPr>
        <p:spPr>
          <a:xfrm>
            <a:off x="8970022" y="4151869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4754F"/>
                </a:solidFill>
              </a:rPr>
              <a:t>20.5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26D70-2A9B-7549-B046-ADBC3B3DBB17}"/>
              </a:ext>
            </a:extLst>
          </p:cNvPr>
          <p:cNvSpPr/>
          <p:nvPr/>
        </p:nvSpPr>
        <p:spPr>
          <a:xfrm>
            <a:off x="9805507" y="4149422"/>
            <a:ext cx="835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E4754F"/>
                </a:solidFill>
              </a:rPr>
              <a:t>14.6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B01F80-0993-C648-8BCE-F0E71C9B316E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9687787" y="3592393"/>
            <a:ext cx="535463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B723A9-2130-B141-8731-FE7F6D3B7899}"/>
              </a:ext>
            </a:extLst>
          </p:cNvPr>
          <p:cNvSpPr txBox="1"/>
          <p:nvPr/>
        </p:nvSpPr>
        <p:spPr>
          <a:xfrm>
            <a:off x="8307325" y="26099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FE3DBA-38AB-E943-B010-F1D786A0B4A6}"/>
              </a:ext>
            </a:extLst>
          </p:cNvPr>
          <p:cNvSpPr txBox="1"/>
          <p:nvPr/>
        </p:nvSpPr>
        <p:spPr>
          <a:xfrm>
            <a:off x="9139722" y="26099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E37B8-942B-B34B-98B7-0A976056161D}"/>
              </a:ext>
            </a:extLst>
          </p:cNvPr>
          <p:cNvSpPr txBox="1"/>
          <p:nvPr/>
        </p:nvSpPr>
        <p:spPr>
          <a:xfrm>
            <a:off x="9320860" y="3523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4878A-BC8C-834D-8098-CC152AA2AA30}"/>
              </a:ext>
            </a:extLst>
          </p:cNvPr>
          <p:cNvSpPr txBox="1"/>
          <p:nvPr/>
        </p:nvSpPr>
        <p:spPr>
          <a:xfrm>
            <a:off x="9803263" y="35059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B3E562-3E81-0145-8259-658DD20F9DC0}"/>
              </a:ext>
            </a:extLst>
          </p:cNvPr>
          <p:cNvSpPr txBox="1"/>
          <p:nvPr/>
        </p:nvSpPr>
        <p:spPr>
          <a:xfrm>
            <a:off x="7730687" y="35283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BC6439-7EA1-C647-A53F-8BCCFDFFBD4B}"/>
              </a:ext>
            </a:extLst>
          </p:cNvPr>
          <p:cNvSpPr txBox="1"/>
          <p:nvPr/>
        </p:nvSpPr>
        <p:spPr>
          <a:xfrm>
            <a:off x="8213090" y="351089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281C5A-59FE-7C47-8057-0634D7FAE4C8}"/>
              </a:ext>
            </a:extLst>
          </p:cNvPr>
          <p:cNvSpPr txBox="1"/>
          <p:nvPr/>
        </p:nvSpPr>
        <p:spPr>
          <a:xfrm>
            <a:off x="7291459" y="4987116"/>
            <a:ext cx="440056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Internal nodes test features</a:t>
            </a:r>
          </a:p>
          <a:p>
            <a:r>
              <a:rPr lang="en-US" sz="2600" dirty="0"/>
              <a:t>Leaves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37123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907D-819D-AF42-829D-100AF39F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work same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747F1-296D-3B48-8016-D794BC23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7" y="1690687"/>
            <a:ext cx="8058308" cy="2686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EB31B-886D-5844-965A-E66CECEA108A}"/>
              </a:ext>
            </a:extLst>
          </p:cNvPr>
          <p:cNvSpPr txBox="1"/>
          <p:nvPr/>
        </p:nvSpPr>
        <p:spPr>
          <a:xfrm>
            <a:off x="2732611" y="1696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B4CF2-0BED-E340-8CB3-0B606978948C}"/>
              </a:ext>
            </a:extLst>
          </p:cNvPr>
          <p:cNvSpPr txBox="1"/>
          <p:nvPr/>
        </p:nvSpPr>
        <p:spPr>
          <a:xfrm>
            <a:off x="1718126" y="16906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C27A7-7E76-D24D-979C-8452615083E0}"/>
              </a:ext>
            </a:extLst>
          </p:cNvPr>
          <p:cNvSpPr txBox="1"/>
          <p:nvPr/>
        </p:nvSpPr>
        <p:spPr>
          <a:xfrm>
            <a:off x="3571754" y="16853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6D445-E2A9-5849-8026-83B659147253}"/>
              </a:ext>
            </a:extLst>
          </p:cNvPr>
          <p:cNvSpPr txBox="1"/>
          <p:nvPr/>
        </p:nvSpPr>
        <p:spPr>
          <a:xfrm>
            <a:off x="10082469" y="1784800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45131-F9CF-694C-A113-67AFD4BED43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605487" y="2277243"/>
            <a:ext cx="745646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AB2171-375E-B844-B172-B83C864CC60B}"/>
              </a:ext>
            </a:extLst>
          </p:cNvPr>
          <p:cNvSpPr/>
          <p:nvPr/>
        </p:nvSpPr>
        <p:spPr>
          <a:xfrm>
            <a:off x="9336823" y="2670945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D94A7-CEEF-2540-A40F-B9F9506F837D}"/>
              </a:ext>
            </a:extLst>
          </p:cNvPr>
          <p:cNvSpPr/>
          <p:nvPr/>
        </p:nvSpPr>
        <p:spPr>
          <a:xfrm>
            <a:off x="10874949" y="2670945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0C3C23-EC51-4341-BD7B-22B834D4136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351133" y="2277243"/>
            <a:ext cx="792480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65605-6A28-B14D-A593-C84F9A760C5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165028" y="3163388"/>
            <a:ext cx="440459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3C1698-222C-BB49-ADEB-6996EA66241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05487" y="3163388"/>
            <a:ext cx="346396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4D92E3-64DD-FD45-AAC4-CC0155115A4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843591" y="3163388"/>
            <a:ext cx="300022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82C482-AFAE-F046-9AD5-017F2FBAEB8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143613" y="3163388"/>
            <a:ext cx="535463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1E79B9-B337-8F46-98B7-2181499BB2A5}"/>
              </a:ext>
            </a:extLst>
          </p:cNvPr>
          <p:cNvSpPr txBox="1"/>
          <p:nvPr/>
        </p:nvSpPr>
        <p:spPr>
          <a:xfrm>
            <a:off x="9763151" y="2180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D3374-0AD3-E244-B468-EAF674D0C449}"/>
              </a:ext>
            </a:extLst>
          </p:cNvPr>
          <p:cNvSpPr txBox="1"/>
          <p:nvPr/>
        </p:nvSpPr>
        <p:spPr>
          <a:xfrm>
            <a:off x="10595548" y="21809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C457D-6D09-2F45-8618-53AC4F5EDBBE}"/>
              </a:ext>
            </a:extLst>
          </p:cNvPr>
          <p:cNvSpPr txBox="1"/>
          <p:nvPr/>
        </p:nvSpPr>
        <p:spPr>
          <a:xfrm>
            <a:off x="10776686" y="30944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3A6FE-D631-E74D-911A-BB9E61851A79}"/>
              </a:ext>
            </a:extLst>
          </p:cNvPr>
          <p:cNvSpPr txBox="1"/>
          <p:nvPr/>
        </p:nvSpPr>
        <p:spPr>
          <a:xfrm>
            <a:off x="11259089" y="30769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E6D64-6725-0944-994C-64A6F5D0D459}"/>
              </a:ext>
            </a:extLst>
          </p:cNvPr>
          <p:cNvSpPr txBox="1"/>
          <p:nvPr/>
        </p:nvSpPr>
        <p:spPr>
          <a:xfrm>
            <a:off x="9186513" y="30993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E82EED-3E50-3E47-9D58-1DBDD85A478A}"/>
              </a:ext>
            </a:extLst>
          </p:cNvPr>
          <p:cNvSpPr txBox="1"/>
          <p:nvPr/>
        </p:nvSpPr>
        <p:spPr>
          <a:xfrm>
            <a:off x="9668916" y="30818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131BB8-46CA-9F44-9E4B-96774A4A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095" y="3740960"/>
            <a:ext cx="698500" cy="292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1C49AD-6652-734D-9423-CC2A16AF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562" y="3767275"/>
            <a:ext cx="698500" cy="266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FB4577-4191-8649-B938-30481C27D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060" y="3767275"/>
            <a:ext cx="698500" cy="279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A480B7-A61A-EE4C-854D-84E3798E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831" y="3747402"/>
            <a:ext cx="698500" cy="292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5DB715-9573-2E49-856F-796820CF6ABF}"/>
              </a:ext>
            </a:extLst>
          </p:cNvPr>
          <p:cNvSpPr txBox="1"/>
          <p:nvPr/>
        </p:nvSpPr>
        <p:spPr>
          <a:xfrm>
            <a:off x="305032" y="4639931"/>
            <a:ext cx="68659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Internal nodes test features</a:t>
            </a:r>
          </a:p>
          <a:p>
            <a:r>
              <a:rPr lang="en-US" sz="2600" dirty="0"/>
              <a:t>Leaves predict most common target category</a:t>
            </a:r>
          </a:p>
        </p:txBody>
      </p:sp>
    </p:spTree>
    <p:extLst>
      <p:ext uri="{BB962C8B-B14F-4D97-AF65-F5344CB8AC3E}">
        <p14:creationId xmlns:p14="http://schemas.microsoft.com/office/powerpoint/2010/main" val="68002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2681-4029-B24C-900D-812C2ACE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6373" cy="22034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Improve predictions: Use 2 features and split 2D feature</a:t>
            </a:r>
            <a:br>
              <a:rPr lang="en-US" sz="3600" dirty="0"/>
            </a:br>
            <a:r>
              <a:rPr lang="en-US" sz="3600" dirty="0"/>
              <a:t>space into regions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4E26D8-8ED8-584F-BFF8-852BF52F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23" y="365125"/>
            <a:ext cx="7037799" cy="5864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A0C97B-CEB6-DC4A-81D3-720F2A6780BE}"/>
              </a:ext>
            </a:extLst>
          </p:cNvPr>
          <p:cNvSpPr txBox="1"/>
          <p:nvPr/>
        </p:nvSpPr>
        <p:spPr>
          <a:xfrm>
            <a:off x="5524812" y="41926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6CED8-7B25-B543-8535-428BF6EA5CE4}"/>
              </a:ext>
            </a:extLst>
          </p:cNvPr>
          <p:cNvSpPr txBox="1"/>
          <p:nvPr/>
        </p:nvSpPr>
        <p:spPr>
          <a:xfrm>
            <a:off x="7557382" y="51464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2D7AA-5428-2C4E-AED4-4571ADCEF67D}"/>
              </a:ext>
            </a:extLst>
          </p:cNvPr>
          <p:cNvSpPr txBox="1"/>
          <p:nvPr/>
        </p:nvSpPr>
        <p:spPr>
          <a:xfrm>
            <a:off x="11370807" y="33286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2C396-BE80-5646-80A6-925226317DA0}"/>
              </a:ext>
            </a:extLst>
          </p:cNvPr>
          <p:cNvSpPr txBox="1"/>
          <p:nvPr/>
        </p:nvSpPr>
        <p:spPr>
          <a:xfrm>
            <a:off x="2045903" y="3024300"/>
            <a:ext cx="5373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CAFAA9-652A-5940-992B-B896FDA8B25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568921" y="3516743"/>
            <a:ext cx="745646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CDA36-FE04-AF46-8F2A-81DD22732FFD}"/>
              </a:ext>
            </a:extLst>
          </p:cNvPr>
          <p:cNvSpPr/>
          <p:nvPr/>
        </p:nvSpPr>
        <p:spPr>
          <a:xfrm>
            <a:off x="1300257" y="3910445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y1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CF7D40-AFDB-784E-9A93-10E4DAB267FA}"/>
              </a:ext>
            </a:extLst>
          </p:cNvPr>
          <p:cNvSpPr/>
          <p:nvPr/>
        </p:nvSpPr>
        <p:spPr>
          <a:xfrm>
            <a:off x="2838383" y="3910445"/>
            <a:ext cx="5373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y2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877AE8-6B96-B24F-ADC3-61F8543A836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314567" y="3516743"/>
            <a:ext cx="792480" cy="3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9D8CF2-CF65-4D4D-8E12-D5D266B392F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128465" y="4402888"/>
            <a:ext cx="440456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FC98BC-32B6-434F-85C5-4576289B15A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568921" y="4402888"/>
            <a:ext cx="346396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5D731-CDB5-DA4D-914E-BE93DE3B7B5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807027" y="4402888"/>
            <a:ext cx="300020" cy="55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517E13-5499-4941-A8DF-EB6E743EF70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107047" y="4402888"/>
            <a:ext cx="535463" cy="5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2FC403-E9C4-424D-973B-6E94D6607487}"/>
              </a:ext>
            </a:extLst>
          </p:cNvPr>
          <p:cNvSpPr txBox="1"/>
          <p:nvPr/>
        </p:nvSpPr>
        <p:spPr>
          <a:xfrm>
            <a:off x="1726585" y="34204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AE277-BFAB-9543-9917-3AC255E8B9C2}"/>
              </a:ext>
            </a:extLst>
          </p:cNvPr>
          <p:cNvSpPr txBox="1"/>
          <p:nvPr/>
        </p:nvSpPr>
        <p:spPr>
          <a:xfrm>
            <a:off x="2558982" y="34204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CDCC54-A5C4-B74D-95CC-08D28EC452AB}"/>
              </a:ext>
            </a:extLst>
          </p:cNvPr>
          <p:cNvSpPr txBox="1"/>
          <p:nvPr/>
        </p:nvSpPr>
        <p:spPr>
          <a:xfrm>
            <a:off x="2740120" y="43339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E978FB-9B86-A54F-A132-F6B02F1A2EB0}"/>
              </a:ext>
            </a:extLst>
          </p:cNvPr>
          <p:cNvSpPr txBox="1"/>
          <p:nvPr/>
        </p:nvSpPr>
        <p:spPr>
          <a:xfrm>
            <a:off x="3222523" y="43164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6CEE4C-5E00-CE43-BB01-E4934C142660}"/>
              </a:ext>
            </a:extLst>
          </p:cNvPr>
          <p:cNvSpPr txBox="1"/>
          <p:nvPr/>
        </p:nvSpPr>
        <p:spPr>
          <a:xfrm>
            <a:off x="1149947" y="43388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AED31-80CA-9840-B925-80D497401265}"/>
              </a:ext>
            </a:extLst>
          </p:cNvPr>
          <p:cNvSpPr txBox="1"/>
          <p:nvPr/>
        </p:nvSpPr>
        <p:spPr>
          <a:xfrm>
            <a:off x="1632350" y="43213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1F6D52C-E0D5-644E-91B5-3FCDBF86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6" y="5006775"/>
            <a:ext cx="698500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C7B193-87A6-0B45-8539-CAC07043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494" y="5006775"/>
            <a:ext cx="698500" cy="279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91CF28-3848-4B4B-8BB1-7201D3EAA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265" y="4986902"/>
            <a:ext cx="698500" cy="292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35A875-5ECC-C641-BAD1-955BA161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72" y="5006775"/>
            <a:ext cx="698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7903" cy="1325563"/>
          </a:xfrm>
        </p:spPr>
        <p:txBody>
          <a:bodyPr>
            <a:normAutofit/>
          </a:bodyPr>
          <a:lstStyle/>
          <a:p>
            <a:r>
              <a:rPr lang="en-US" dirty="0"/>
              <a:t>We can also split regressor 2D feature space into regions to improve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13B7A-9913-3444-AB44-A6C337FD2C98}"/>
              </a:ext>
            </a:extLst>
          </p:cNvPr>
          <p:cNvSpPr txBox="1"/>
          <p:nvPr/>
        </p:nvSpPr>
        <p:spPr>
          <a:xfrm>
            <a:off x="3770616" y="312334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&lt;insert awesome 3D visualization here&gt;</a:t>
            </a:r>
          </a:p>
        </p:txBody>
      </p:sp>
    </p:spTree>
    <p:extLst>
      <p:ext uri="{BB962C8B-B14F-4D97-AF65-F5344CB8AC3E}">
        <p14:creationId xmlns:p14="http://schemas.microsoft.com/office/powerpoint/2010/main" val="147581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992D-0BEB-B645-A684-31C4B21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key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41F4-6B21-764C-BDD5-4B27BB429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CDA-0C60-104E-8F46-1AF6F41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lead a fulfilling life by being dissatisfied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660A-4739-A141-9F76-1D37F300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8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265-5029-E744-86FA-8B4811D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dissatisfied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EAE0-056C-C147-8C97-2D852716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offended by bad software or unsatisfying experiences</a:t>
            </a:r>
          </a:p>
          <a:p>
            <a:r>
              <a:rPr lang="en-US" dirty="0"/>
              <a:t>Crave beauty</a:t>
            </a:r>
          </a:p>
          <a:p>
            <a:r>
              <a:rPr lang="en-US" dirty="0"/>
              <a:t>Make the world a better place for others</a:t>
            </a:r>
          </a:p>
          <a:p>
            <a:r>
              <a:rPr lang="en-US" dirty="0"/>
              <a:t>Obsess about the details (pick colors, outline of </a:t>
            </a:r>
            <a:r>
              <a:rPr lang="en-US" dirty="0" err="1"/>
              <a:t>planes,boxes</a:t>
            </a:r>
            <a:r>
              <a:rPr lang="en-US" dirty="0"/>
              <a:t>)</a:t>
            </a:r>
          </a:p>
          <a:p>
            <a:r>
              <a:rPr lang="en-US" dirty="0"/>
              <a:t>Cost: high on you and those in “blast radius”, but awesome for everyone else</a:t>
            </a:r>
          </a:p>
        </p:txBody>
      </p:sp>
    </p:spTree>
    <p:extLst>
      <p:ext uri="{BB962C8B-B14F-4D97-AF65-F5344CB8AC3E}">
        <p14:creationId xmlns:p14="http://schemas.microsoft.com/office/powerpoint/2010/main" val="173142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B2F-1763-0844-AA1F-F51EA780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tenacious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24B9-BE6F-6D44-8B7F-DBD4F355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Reagan</a:t>
            </a:r>
          </a:p>
          <a:p>
            <a:r>
              <a:rPr lang="en-US" dirty="0"/>
              <a:t>“Why program by hand in five days, …”</a:t>
            </a:r>
          </a:p>
          <a:p>
            <a:r>
              <a:rPr lang="en-US" dirty="0"/>
              <a:t>Matplotlib mashup</a:t>
            </a:r>
          </a:p>
          <a:p>
            <a:r>
              <a:rPr lang="en-US" dirty="0"/>
              <a:t>SVG not 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7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AA78-683A-6C40-8580-3B9C5EC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 finisher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6E4E-BF58-CB4C-ACAA-2404A11A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perfection and finishing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regression and classification decision trees work</a:t>
            </a:r>
          </a:p>
          <a:p>
            <a:r>
              <a:rPr lang="en-US" dirty="0"/>
              <a:t>Visualizing key elements of decision trees</a:t>
            </a:r>
          </a:p>
          <a:p>
            <a:r>
              <a:rPr lang="en-US" dirty="0"/>
              <a:t>Lessons learned about visualization</a:t>
            </a:r>
          </a:p>
          <a:p>
            <a:r>
              <a:rPr lang="en-US" dirty="0"/>
              <a:t>How to lead a fulfilling life by being dissatisfied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806B-5FB5-3749-9CAC-2892B963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courageous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AA17-8A89-4742-BC81-C603F17B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Slap it up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Write articles or blog entries</a:t>
            </a:r>
          </a:p>
          <a:p>
            <a:r>
              <a:rPr lang="en-US" dirty="0"/>
              <a:t>You might think you don’t know anything</a:t>
            </a:r>
          </a:p>
          <a:p>
            <a:pPr lvl="1"/>
            <a:r>
              <a:rPr lang="en-US" dirty="0"/>
              <a:t>(might be true at the beginning)</a:t>
            </a:r>
          </a:p>
          <a:p>
            <a:r>
              <a:rPr lang="en-US" dirty="0"/>
              <a:t>Building code and writing articles exposes holes in your understanding</a:t>
            </a:r>
          </a:p>
          <a:p>
            <a:r>
              <a:rPr lang="en-US" dirty="0"/>
              <a:t>Face that fear; it is so valuable to identify your weakness because then you can fix it. Don’t hide from it</a:t>
            </a:r>
          </a:p>
        </p:txBody>
      </p:sp>
    </p:spTree>
    <p:extLst>
      <p:ext uri="{BB962C8B-B14F-4D97-AF65-F5344CB8AC3E}">
        <p14:creationId xmlns:p14="http://schemas.microsoft.com/office/powerpoint/2010/main" val="210720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7E0C-5A20-444B-9961-DECFF85B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contribute and make a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1041-5C8E-EA40-B673-0BB872B7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the pain</a:t>
            </a:r>
          </a:p>
          <a:p>
            <a:r>
              <a:rPr lang="en-US" dirty="0"/>
              <a:t>Look for a hole in the market</a:t>
            </a:r>
          </a:p>
          <a:p>
            <a:r>
              <a:rPr lang="en-US" dirty="0"/>
              <a:t>Erase the pain with reusable and general code</a:t>
            </a:r>
          </a:p>
          <a:p>
            <a:r>
              <a:rPr lang="en-US" dirty="0"/>
              <a:t>Learn tactics from existing successful projects</a:t>
            </a:r>
          </a:p>
          <a:p>
            <a:pPr lvl="1"/>
            <a:r>
              <a:rPr lang="en-US" dirty="0"/>
              <a:t>Website</a:t>
            </a:r>
          </a:p>
          <a:p>
            <a:pPr lvl="1"/>
            <a:r>
              <a:rPr lang="en-US" dirty="0"/>
              <a:t>doc</a:t>
            </a:r>
          </a:p>
          <a:p>
            <a:pPr lvl="1"/>
            <a:r>
              <a:rPr lang="en-US" dirty="0"/>
              <a:t>API design</a:t>
            </a:r>
          </a:p>
          <a:p>
            <a:pPr lvl="1"/>
            <a:r>
              <a:rPr lang="en-US" dirty="0"/>
              <a:t>consistent style</a:t>
            </a:r>
          </a:p>
          <a:p>
            <a:pPr lvl="1"/>
            <a:r>
              <a:rPr lang="en-US" dirty="0"/>
              <a:t>Give it pizzazz or flash</a:t>
            </a:r>
          </a:p>
        </p:txBody>
      </p:sp>
    </p:spTree>
    <p:extLst>
      <p:ext uri="{BB962C8B-B14F-4D97-AF65-F5344CB8AC3E}">
        <p14:creationId xmlns:p14="http://schemas.microsoft.com/office/powerpoint/2010/main" val="360294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2354-30E5-0446-BECA-83AF4A3F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“The reasonable [wo]man adapts [</a:t>
            </a:r>
            <a:r>
              <a:rPr lang="en-US" sz="4000" dirty="0" err="1"/>
              <a:t>her|him</a:t>
            </a:r>
            <a:r>
              <a:rPr lang="en-US" sz="4000" dirty="0"/>
              <a:t>]self to the world: the unreasonable one persists in trying to adapt the world to [</a:t>
            </a:r>
            <a:r>
              <a:rPr lang="en-US" sz="4000" dirty="0" err="1"/>
              <a:t>her|him</a:t>
            </a:r>
            <a:r>
              <a:rPr lang="en-US" sz="4000" dirty="0"/>
              <a:t>]self. Therefore all progress depends on the unreasonable [wo]man.”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A135-BF18-F741-82F8-3580BFA3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― George Bernard Shaw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3B5770-6BDB-7448-8A47-B761689C2FC4}"/>
              </a:ext>
            </a:extLst>
          </p:cNvPr>
          <p:cNvSpPr txBox="1">
            <a:spLocks/>
          </p:cNvSpPr>
          <p:nvPr/>
        </p:nvSpPr>
        <p:spPr>
          <a:xfrm>
            <a:off x="83185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Be unreasonable</a:t>
            </a:r>
          </a:p>
        </p:txBody>
      </p:sp>
    </p:spTree>
    <p:extLst>
      <p:ext uri="{BB962C8B-B14F-4D97-AF65-F5344CB8AC3E}">
        <p14:creationId xmlns:p14="http://schemas.microsoft.com/office/powerpoint/2010/main" val="3247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53DF-196F-B948-A99F-64195A1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0551D-F101-0A4F-AFCF-264470ACE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5CC5E-35CB-EE4F-92B1-28E459C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98277-4A09-274F-98DC-FCFB458935D0}"/>
              </a:ext>
            </a:extLst>
          </p:cNvPr>
          <p:cNvCxnSpPr/>
          <p:nvPr/>
        </p:nvCxnSpPr>
        <p:spPr>
          <a:xfrm>
            <a:off x="1391478" y="2782957"/>
            <a:ext cx="3697357" cy="1963972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6E86-3AB1-5741-AA39-F4810086B9CB}"/>
              </a:ext>
            </a:extLst>
          </p:cNvPr>
          <p:cNvCxnSpPr>
            <a:cxnSpLocks/>
          </p:cNvCxnSpPr>
          <p:nvPr/>
        </p:nvCxnSpPr>
        <p:spPr>
          <a:xfrm>
            <a:off x="8372723" y="4052427"/>
            <a:ext cx="2707653" cy="447855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0BD2F-E716-B14A-8F4A-92DA3A73813C}"/>
              </a:ext>
            </a:extLst>
          </p:cNvPr>
          <p:cNvCxnSpPr>
            <a:cxnSpLocks/>
          </p:cNvCxnSpPr>
          <p:nvPr/>
        </p:nvCxnSpPr>
        <p:spPr>
          <a:xfrm>
            <a:off x="7871791" y="2138901"/>
            <a:ext cx="500932" cy="1913526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C7BD4-D042-2A4A-8057-5F1BACF60250}"/>
              </a:ext>
            </a:extLst>
          </p:cNvPr>
          <p:cNvCxnSpPr>
            <a:cxnSpLocks/>
          </p:cNvCxnSpPr>
          <p:nvPr/>
        </p:nvCxnSpPr>
        <p:spPr>
          <a:xfrm flipV="1">
            <a:off x="6750121" y="4052427"/>
            <a:ext cx="1622602" cy="192826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25085" y="1576743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Regressors</a:t>
            </a:r>
            <a:r>
              <a:rPr lang="en-US" dirty="0"/>
              <a:t> draw through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06506" y="1576743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Classifiers draw between data clusters</a:t>
            </a:r>
          </a:p>
        </p:txBody>
      </p:sp>
    </p:spTree>
    <p:extLst>
      <p:ext uri="{BB962C8B-B14F-4D97-AF65-F5344CB8AC3E}">
        <p14:creationId xmlns:p14="http://schemas.microsoft.com/office/powerpoint/2010/main" val="25824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8" y="1970446"/>
            <a:ext cx="4981118" cy="3320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2" y="1970446"/>
            <a:ext cx="4981118" cy="3320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32F17-CD50-E541-ACE7-C9011B1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have different surfaces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75FB2A-A45A-304C-B403-0AE6A9B31E70}"/>
              </a:ext>
            </a:extLst>
          </p:cNvPr>
          <p:cNvCxnSpPr>
            <a:cxnSpLocks/>
          </p:cNvCxnSpPr>
          <p:nvPr/>
        </p:nvCxnSpPr>
        <p:spPr>
          <a:xfrm>
            <a:off x="1541929" y="2268071"/>
            <a:ext cx="842683" cy="1272988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4E913-6FF0-724D-9664-EA6EF68B45D3}"/>
              </a:ext>
            </a:extLst>
          </p:cNvPr>
          <p:cNvCxnSpPr>
            <a:cxnSpLocks/>
          </p:cNvCxnSpPr>
          <p:nvPr/>
        </p:nvCxnSpPr>
        <p:spPr>
          <a:xfrm>
            <a:off x="2384612" y="3541059"/>
            <a:ext cx="1401279" cy="627529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813A5C-4367-C943-92B4-C329EF04E05F}"/>
              </a:ext>
            </a:extLst>
          </p:cNvPr>
          <p:cNvCxnSpPr>
            <a:cxnSpLocks/>
          </p:cNvCxnSpPr>
          <p:nvPr/>
        </p:nvCxnSpPr>
        <p:spPr>
          <a:xfrm>
            <a:off x="3785891" y="4168589"/>
            <a:ext cx="1816667" cy="399936"/>
          </a:xfrm>
          <a:prstGeom prst="line">
            <a:avLst/>
          </a:prstGeom>
          <a:ln w="22225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762307" y="4100198"/>
            <a:ext cx="2174959" cy="662633"/>
          </a:xfrm>
          <a:custGeom>
            <a:avLst/>
            <a:gdLst>
              <a:gd name="connsiteX0" fmla="*/ 2119423 w 2119423"/>
              <a:gd name="connsiteY0" fmla="*/ 660712 h 660712"/>
              <a:gd name="connsiteX1" fmla="*/ 1708298 w 2119423"/>
              <a:gd name="connsiteY1" fmla="*/ 185791 h 660712"/>
              <a:gd name="connsiteX2" fmla="*/ 1197935 w 2119423"/>
              <a:gd name="connsiteY2" fmla="*/ 1494 h 660712"/>
              <a:gd name="connsiteX3" fmla="*/ 0 w 2119423"/>
              <a:gd name="connsiteY3" fmla="*/ 270852 h 660712"/>
              <a:gd name="connsiteX0" fmla="*/ 2119423 w 2119423"/>
              <a:gd name="connsiteY0" fmla="*/ 660408 h 660408"/>
              <a:gd name="connsiteX1" fmla="*/ 1708298 w 2119423"/>
              <a:gd name="connsiteY1" fmla="*/ 185487 h 660408"/>
              <a:gd name="connsiteX2" fmla="*/ 1499270 w 2119423"/>
              <a:gd name="connsiteY2" fmla="*/ 172510 h 660408"/>
              <a:gd name="connsiteX3" fmla="*/ 1197935 w 2119423"/>
              <a:gd name="connsiteY3" fmla="*/ 1190 h 660408"/>
              <a:gd name="connsiteX4" fmla="*/ 0 w 2119423"/>
              <a:gd name="connsiteY4" fmla="*/ 270548 h 660408"/>
              <a:gd name="connsiteX0" fmla="*/ 2119423 w 2119423"/>
              <a:gd name="connsiteY0" fmla="*/ 621211 h 621211"/>
              <a:gd name="connsiteX1" fmla="*/ 1708298 w 2119423"/>
              <a:gd name="connsiteY1" fmla="*/ 146290 h 621211"/>
              <a:gd name="connsiteX2" fmla="*/ 1499270 w 2119423"/>
              <a:gd name="connsiteY2" fmla="*/ 133313 h 621211"/>
              <a:gd name="connsiteX3" fmla="*/ 1041194 w 2119423"/>
              <a:gd name="connsiteY3" fmla="*/ 1552 h 621211"/>
              <a:gd name="connsiteX4" fmla="*/ 0 w 2119423"/>
              <a:gd name="connsiteY4" fmla="*/ 231351 h 621211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99270 w 2119423"/>
              <a:gd name="connsiteY2" fmla="*/ 161932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  <a:gd name="connsiteX0" fmla="*/ 2119423 w 2119423"/>
              <a:gd name="connsiteY0" fmla="*/ 649830 h 649830"/>
              <a:gd name="connsiteX1" fmla="*/ 1708298 w 2119423"/>
              <a:gd name="connsiteY1" fmla="*/ 174909 h 649830"/>
              <a:gd name="connsiteX2" fmla="*/ 1444751 w 2119423"/>
              <a:gd name="connsiteY2" fmla="*/ 168525 h 649830"/>
              <a:gd name="connsiteX3" fmla="*/ 1281194 w 2119423"/>
              <a:gd name="connsiteY3" fmla="*/ 16880 h 649830"/>
              <a:gd name="connsiteX4" fmla="*/ 1041194 w 2119423"/>
              <a:gd name="connsiteY4" fmla="*/ 30171 h 649830"/>
              <a:gd name="connsiteX5" fmla="*/ 0 w 2119423"/>
              <a:gd name="connsiteY5" fmla="*/ 259970 h 64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423" h="649830">
                <a:moveTo>
                  <a:pt x="2119423" y="649830"/>
                </a:moveTo>
                <a:cubicBezTo>
                  <a:pt x="1990651" y="467304"/>
                  <a:pt x="1820743" y="255126"/>
                  <a:pt x="1708298" y="174909"/>
                </a:cubicBezTo>
                <a:cubicBezTo>
                  <a:pt x="1595853" y="94692"/>
                  <a:pt x="1513663" y="188270"/>
                  <a:pt x="1444751" y="168525"/>
                </a:cubicBezTo>
                <a:cubicBezTo>
                  <a:pt x="1375839" y="148780"/>
                  <a:pt x="1357540" y="38840"/>
                  <a:pt x="1281194" y="16880"/>
                </a:cubicBezTo>
                <a:cubicBezTo>
                  <a:pt x="1204848" y="-5080"/>
                  <a:pt x="1254726" y="-10344"/>
                  <a:pt x="1041194" y="30171"/>
                </a:cubicBezTo>
                <a:cubicBezTo>
                  <a:pt x="827662" y="70686"/>
                  <a:pt x="456609" y="132379"/>
                  <a:pt x="0" y="259970"/>
                </a:cubicBezTo>
              </a:path>
            </a:pathLst>
          </a:custGeom>
          <a:noFill/>
          <a:ln w="222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190387" y="2126512"/>
            <a:ext cx="2910003" cy="1779182"/>
          </a:xfrm>
          <a:custGeom>
            <a:avLst/>
            <a:gdLst>
              <a:gd name="connsiteX0" fmla="*/ 315659 w 1782952"/>
              <a:gd name="connsiteY0" fmla="*/ 0 h 1726132"/>
              <a:gd name="connsiteX1" fmla="*/ 10859 w 1782952"/>
              <a:gd name="connsiteY1" fmla="*/ 971107 h 1726132"/>
              <a:gd name="connsiteX2" fmla="*/ 103007 w 1782952"/>
              <a:gd name="connsiteY2" fmla="*/ 1516911 h 1726132"/>
              <a:gd name="connsiteX3" fmla="*/ 436161 w 1782952"/>
              <a:gd name="connsiteY3" fmla="*/ 1715386 h 1726132"/>
              <a:gd name="connsiteX4" fmla="*/ 1782952 w 1782952"/>
              <a:gd name="connsiteY4" fmla="*/ 1701209 h 1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952" h="1726132">
                <a:moveTo>
                  <a:pt x="315659" y="0"/>
                </a:moveTo>
                <a:cubicBezTo>
                  <a:pt x="180980" y="359144"/>
                  <a:pt x="46301" y="718289"/>
                  <a:pt x="10859" y="971107"/>
                </a:cubicBezTo>
                <a:cubicBezTo>
                  <a:pt x="-24583" y="1223925"/>
                  <a:pt x="32123" y="1392865"/>
                  <a:pt x="103007" y="1516911"/>
                </a:cubicBezTo>
                <a:cubicBezTo>
                  <a:pt x="173891" y="1640957"/>
                  <a:pt x="156170" y="1684670"/>
                  <a:pt x="436161" y="1715386"/>
                </a:cubicBezTo>
                <a:cubicBezTo>
                  <a:pt x="716152" y="1746102"/>
                  <a:pt x="1782952" y="1701209"/>
                  <a:pt x="1782952" y="1701209"/>
                </a:cubicBezTo>
              </a:path>
            </a:pathLst>
          </a:custGeom>
          <a:noFill/>
          <a:ln w="222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9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1524818"/>
            <a:ext cx="7020233" cy="4680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invent a simple regressor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8529B-D25C-024E-985C-9E7A72B2F7B3}"/>
              </a:ext>
            </a:extLst>
          </p:cNvPr>
          <p:cNvCxnSpPr>
            <a:cxnSpLocks/>
          </p:cNvCxnSpPr>
          <p:nvPr/>
        </p:nvCxnSpPr>
        <p:spPr>
          <a:xfrm>
            <a:off x="3143892" y="4024952"/>
            <a:ext cx="5424755" cy="0"/>
          </a:xfrm>
          <a:prstGeom prst="line">
            <a:avLst/>
          </a:prstGeom>
          <a:ln w="31750">
            <a:solidFill>
              <a:srgbClr val="E4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1D33740-E45F-254A-B593-2388EED89DA4}"/>
              </a:ext>
            </a:extLst>
          </p:cNvPr>
          <p:cNvSpPr/>
          <p:nvPr/>
        </p:nvSpPr>
        <p:spPr>
          <a:xfrm>
            <a:off x="9490862" y="1518992"/>
            <a:ext cx="246734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Predict a single</a:t>
            </a:r>
          </a:p>
          <a:p>
            <a:r>
              <a:rPr lang="en-US" sz="2600" dirty="0"/>
              <a:t>constant for</a:t>
            </a:r>
          </a:p>
          <a:p>
            <a:r>
              <a:rPr lang="en-US" sz="2600" dirty="0"/>
              <a:t>entire range</a:t>
            </a:r>
          </a:p>
          <a:p>
            <a:r>
              <a:rPr lang="en-US" sz="2600" dirty="0"/>
              <a:t>(the mean)</a:t>
            </a:r>
          </a:p>
        </p:txBody>
      </p:sp>
    </p:spTree>
    <p:extLst>
      <p:ext uri="{BB962C8B-B14F-4D97-AF65-F5344CB8AC3E}">
        <p14:creationId xmlns:p14="http://schemas.microsoft.com/office/powerpoint/2010/main" val="7348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713C4-233F-534C-91DF-F97E5B7A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1528229"/>
            <a:ext cx="7015117" cy="4676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6F891-C6C8-FF47-AD16-EC8E724E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by splitting into two 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FCEF5-B8BB-2A40-A487-DECDAE347C49}"/>
              </a:ext>
            </a:extLst>
          </p:cNvPr>
          <p:cNvSpPr/>
          <p:nvPr/>
        </p:nvSpPr>
        <p:spPr>
          <a:xfrm>
            <a:off x="9432757" y="1528229"/>
            <a:ext cx="27592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Predict mean</a:t>
            </a:r>
          </a:p>
          <a:p>
            <a:r>
              <a:rPr lang="en-US" sz="2600" dirty="0"/>
              <a:t>of training values</a:t>
            </a:r>
          </a:p>
          <a:p>
            <a:r>
              <a:rPr lang="en-US" sz="2600" dirty="0"/>
              <a:t>in each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8F3AE-8682-3F40-AFB5-B0D832A4A799}"/>
              </a:ext>
            </a:extLst>
          </p:cNvPr>
          <p:cNvSpPr txBox="1"/>
          <p:nvPr/>
        </p:nvSpPr>
        <p:spPr>
          <a:xfrm>
            <a:off x="4812632" y="53299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341300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8F8F7-A36B-3D41-85DF-56F988E8C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1524818"/>
            <a:ext cx="7020233" cy="4680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F8032-93D7-644F-8401-E96385F2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by splitting into four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6E09-CC0C-4442-8882-2EE52D0464D0}"/>
              </a:ext>
            </a:extLst>
          </p:cNvPr>
          <p:cNvSpPr txBox="1"/>
          <p:nvPr/>
        </p:nvSpPr>
        <p:spPr>
          <a:xfrm>
            <a:off x="9397888" y="1524818"/>
            <a:ext cx="265329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Technique:</a:t>
            </a:r>
          </a:p>
          <a:p>
            <a:r>
              <a:rPr lang="en-US" sz="2600" dirty="0"/>
              <a:t>Split into regions</a:t>
            </a:r>
          </a:p>
          <a:p>
            <a:r>
              <a:rPr lang="en-US" sz="2600" dirty="0"/>
              <a:t>of similar values</a:t>
            </a:r>
          </a:p>
          <a:p>
            <a:endParaRPr lang="en-US" sz="2600" dirty="0"/>
          </a:p>
          <a:p>
            <a:r>
              <a:rPr lang="en-US" sz="2600" dirty="0"/>
              <a:t>Split s1 stays,</a:t>
            </a:r>
          </a:p>
          <a:p>
            <a:r>
              <a:rPr lang="en-US" sz="2600" i="1" dirty="0"/>
              <a:t>recursively</a:t>
            </a:r>
            <a:r>
              <a:rPr lang="en-US" sz="2600" dirty="0"/>
              <a:t> split</a:t>
            </a:r>
          </a:p>
          <a:p>
            <a:r>
              <a:rPr lang="en-US" sz="2600" dirty="0"/>
              <a:t>left/right to get</a:t>
            </a:r>
          </a:p>
          <a:p>
            <a:r>
              <a:rPr lang="en-US" sz="2600" dirty="0"/>
              <a:t>splits s2, 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D3A65-7328-CD41-8BA5-0280AFF3104F}"/>
              </a:ext>
            </a:extLst>
          </p:cNvPr>
          <p:cNvSpPr txBox="1"/>
          <p:nvPr/>
        </p:nvSpPr>
        <p:spPr>
          <a:xfrm>
            <a:off x="4812632" y="53299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536C4-4744-9C40-9B3C-DF431BD7340C}"/>
              </a:ext>
            </a:extLst>
          </p:cNvPr>
          <p:cNvSpPr txBox="1"/>
          <p:nvPr/>
        </p:nvSpPr>
        <p:spPr>
          <a:xfrm>
            <a:off x="4038601" y="53299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868B0-0C9E-D245-BE32-96B36D2C6262}"/>
              </a:ext>
            </a:extLst>
          </p:cNvPr>
          <p:cNvSpPr txBox="1"/>
          <p:nvPr/>
        </p:nvSpPr>
        <p:spPr>
          <a:xfrm>
            <a:off x="6063865" y="53299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25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EED-1E19-0948-AE3F-BB57D5F8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D4C73E-AA8D-3543-8031-DEBE5F7FE89B}"/>
              </a:ext>
            </a:extLst>
          </p:cNvPr>
          <p:cNvSpPr/>
          <p:nvPr/>
        </p:nvSpPr>
        <p:spPr>
          <a:xfrm>
            <a:off x="6777790" y="2149657"/>
            <a:ext cx="52297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Identify regions in split order:</a:t>
            </a:r>
          </a:p>
          <a:p>
            <a:endParaRPr lang="en-US" sz="2600" dirty="0"/>
          </a:p>
          <a:p>
            <a:r>
              <a:rPr lang="en-US" sz="2600" dirty="0"/>
              <a:t>if x&lt;s1 and x&lt;s2: predict </a:t>
            </a:r>
            <a:r>
              <a:rPr lang="en-US" sz="2600" dirty="0">
                <a:solidFill>
                  <a:srgbClr val="E4754F"/>
                </a:solidFill>
              </a:rPr>
              <a:t>32.6</a:t>
            </a:r>
          </a:p>
          <a:p>
            <a:r>
              <a:rPr lang="en-US" sz="2600" dirty="0"/>
              <a:t>if x&lt;s1 and x&gt;=s2: predict </a:t>
            </a:r>
            <a:r>
              <a:rPr lang="en-US" sz="2600" dirty="0">
                <a:solidFill>
                  <a:srgbClr val="E4754F"/>
                </a:solidFill>
              </a:rPr>
              <a:t>26.3</a:t>
            </a:r>
          </a:p>
          <a:p>
            <a:r>
              <a:rPr lang="en-US" sz="2600" dirty="0"/>
              <a:t>if x&gt;=s1 and x&lt;s3: predict </a:t>
            </a:r>
            <a:r>
              <a:rPr lang="en-US" sz="2600" dirty="0">
                <a:solidFill>
                  <a:srgbClr val="E4754F"/>
                </a:solidFill>
              </a:rPr>
              <a:t>20.5</a:t>
            </a:r>
          </a:p>
          <a:p>
            <a:r>
              <a:rPr lang="en-US" sz="2600" dirty="0"/>
              <a:t>if x&gt;=s1 and x&gt;=s3: predict </a:t>
            </a:r>
            <a:r>
              <a:rPr lang="en-US" sz="2600" dirty="0">
                <a:solidFill>
                  <a:srgbClr val="E4754F"/>
                </a:solidFill>
              </a:rPr>
              <a:t>14.6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91724-283F-A149-9EDE-60267D1A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336"/>
            <a:ext cx="5427276" cy="3618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E5008-F668-8345-8C19-103B9D2149A7}"/>
              </a:ext>
            </a:extLst>
          </p:cNvPr>
          <p:cNvSpPr txBox="1"/>
          <p:nvPr/>
        </p:nvSpPr>
        <p:spPr>
          <a:xfrm>
            <a:off x="2766605" y="23914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F60FF-F7AC-DC43-AE53-4B7411C290EC}"/>
              </a:ext>
            </a:extLst>
          </p:cNvPr>
          <p:cNvSpPr txBox="1"/>
          <p:nvPr/>
        </p:nvSpPr>
        <p:spPr>
          <a:xfrm>
            <a:off x="2149643" y="23950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94698-4545-3A45-9C3E-2BBCFF48292A}"/>
              </a:ext>
            </a:extLst>
          </p:cNvPr>
          <p:cNvSpPr txBox="1"/>
          <p:nvPr/>
        </p:nvSpPr>
        <p:spPr>
          <a:xfrm>
            <a:off x="3721013" y="23914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37270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574</Words>
  <Application>Microsoft Macintosh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The visual interpretation of decision trees</vt:lpstr>
      <vt:lpstr>Topics</vt:lpstr>
      <vt:lpstr>Decision trees</vt:lpstr>
      <vt:lpstr>Regression versus classification</vt:lpstr>
      <vt:lpstr>Different models have different surfaces</vt:lpstr>
      <vt:lpstr>Let’s invent a simple regressor</vt:lpstr>
      <vt:lpstr>Improve by splitting into two regions</vt:lpstr>
      <vt:lpstr>Improve by splitting into four regions</vt:lpstr>
      <vt:lpstr>Model implementation</vt:lpstr>
      <vt:lpstr>Factor split comparisons for efficiency</vt:lpstr>
      <vt:lpstr>Represent nested conditionals as regression decision tree</vt:lpstr>
      <vt:lpstr>Classifiers work same way</vt:lpstr>
      <vt:lpstr>Improve predictions: Use 2 features and split 2D feature space into regions</vt:lpstr>
      <vt:lpstr>We can also split regressor 2D feature space into regions to improve accuracy</vt:lpstr>
      <vt:lpstr>Visualizing the key elements</vt:lpstr>
      <vt:lpstr>How to lead a fulfilling life by being dissatisfied</vt:lpstr>
      <vt:lpstr>Be dissatisfied</vt:lpstr>
      <vt:lpstr>Be tenacious</vt:lpstr>
      <vt:lpstr>Be a finisher</vt:lpstr>
      <vt:lpstr>Be courageous</vt:lpstr>
      <vt:lpstr>How to contribute and make a difference</vt:lpstr>
      <vt:lpstr>“The reasonable [wo]man adapts [her|him]self to the world: the unreasonable one persists in trying to adapt the world to [her|him]self. Therefore all progress depends on the unreasonable [wo]man.”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2018-11-14T19:16:17Z</dcterms:created>
  <dcterms:modified xsi:type="dcterms:W3CDTF">2018-11-16T00:08:12Z</dcterms:modified>
</cp:coreProperties>
</file>