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6" r:id="rId5"/>
    <p:sldId id="267" r:id="rId6"/>
    <p:sldId id="264" r:id="rId7"/>
    <p:sldId id="259" r:id="rId8"/>
    <p:sldId id="261" r:id="rId9"/>
    <p:sldId id="260" r:id="rId10"/>
    <p:sldId id="262" r:id="rId11"/>
    <p:sldId id="25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7"/>
    <p:restoredTop sz="94701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The visual interpretation of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(How to lead a fulfilling life by being dissatisfied)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Work done with Prince Grover</a:t>
            </a:r>
          </a:p>
          <a:p>
            <a:r>
              <a:rPr lang="en-US" b="1" dirty="0" err="1"/>
              <a:t>manifold.ai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B2F-1763-0844-AA1F-F51EA780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unreasonably tenacious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24B9-BE6F-6D44-8B7F-DBD4F355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Reagan</a:t>
            </a:r>
          </a:p>
          <a:p>
            <a:r>
              <a:rPr lang="en-US" dirty="0"/>
              <a:t>“Why program by hand in five days, …”</a:t>
            </a:r>
          </a:p>
          <a:p>
            <a:r>
              <a:rPr lang="en-US" dirty="0"/>
              <a:t>Matplotlib mashup</a:t>
            </a:r>
          </a:p>
          <a:p>
            <a:r>
              <a:rPr lang="en-US" dirty="0"/>
              <a:t>SVG not 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7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7E0C-5A20-444B-9961-DECFF85B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contribute and make a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1041-5C8E-EA40-B673-0BB872B7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the pain</a:t>
            </a:r>
          </a:p>
          <a:p>
            <a:r>
              <a:rPr lang="en-US" dirty="0"/>
              <a:t>Look for a hole in the market</a:t>
            </a:r>
          </a:p>
          <a:p>
            <a:r>
              <a:rPr lang="en-US" dirty="0"/>
              <a:t>Erase the pain with reusable and general code</a:t>
            </a:r>
          </a:p>
          <a:p>
            <a:r>
              <a:rPr lang="en-US" dirty="0"/>
              <a:t>Learn tactics from existing successful projects</a:t>
            </a:r>
          </a:p>
          <a:p>
            <a:pPr lvl="1"/>
            <a:r>
              <a:rPr lang="en-US" dirty="0"/>
              <a:t>Website</a:t>
            </a:r>
          </a:p>
          <a:p>
            <a:pPr lvl="1"/>
            <a:r>
              <a:rPr lang="en-US" dirty="0"/>
              <a:t>doc</a:t>
            </a:r>
          </a:p>
          <a:p>
            <a:pPr lvl="1"/>
            <a:r>
              <a:rPr lang="en-US" dirty="0"/>
              <a:t>API design</a:t>
            </a:r>
          </a:p>
          <a:p>
            <a:pPr lvl="1"/>
            <a:r>
              <a:rPr lang="en-US" dirty="0"/>
              <a:t>consistent style</a:t>
            </a:r>
          </a:p>
          <a:p>
            <a:pPr lvl="1"/>
            <a:r>
              <a:rPr lang="en-US" dirty="0"/>
              <a:t>Give it pizzazz or flash</a:t>
            </a:r>
          </a:p>
        </p:txBody>
      </p:sp>
    </p:spTree>
    <p:extLst>
      <p:ext uri="{BB962C8B-B14F-4D97-AF65-F5344CB8AC3E}">
        <p14:creationId xmlns:p14="http://schemas.microsoft.com/office/powerpoint/2010/main" val="360294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806B-5FB5-3749-9CAC-2892B963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courageous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AA17-8A89-4742-BC81-C603F17B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Slap it up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Write articles or blog entries</a:t>
            </a:r>
          </a:p>
          <a:p>
            <a:r>
              <a:rPr lang="en-US" dirty="0"/>
              <a:t>You might think you don’t know anything</a:t>
            </a:r>
          </a:p>
          <a:p>
            <a:pPr lvl="1"/>
            <a:r>
              <a:rPr lang="en-US" dirty="0"/>
              <a:t>(might be true at the beginning)</a:t>
            </a:r>
          </a:p>
          <a:p>
            <a:r>
              <a:rPr lang="en-US" dirty="0"/>
              <a:t>Building code and writing articles exposes holes in your understanding</a:t>
            </a:r>
          </a:p>
          <a:p>
            <a:r>
              <a:rPr lang="en-US" dirty="0"/>
              <a:t>Face that fear; it is so valuable to identify your weakness because then you can fix it. Don’t hide from it</a:t>
            </a:r>
          </a:p>
        </p:txBody>
      </p:sp>
    </p:spTree>
    <p:extLst>
      <p:ext uri="{BB962C8B-B14F-4D97-AF65-F5344CB8AC3E}">
        <p14:creationId xmlns:p14="http://schemas.microsoft.com/office/powerpoint/2010/main" val="21072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regression and classification decision trees work</a:t>
            </a:r>
          </a:p>
          <a:p>
            <a:r>
              <a:rPr lang="en-US" dirty="0"/>
              <a:t>Visualizing key elements of decision trees</a:t>
            </a:r>
          </a:p>
          <a:p>
            <a:r>
              <a:rPr lang="en-US" dirty="0"/>
              <a:t>Lessons learned about visualization</a:t>
            </a:r>
          </a:p>
          <a:p>
            <a:r>
              <a:rPr lang="en-US" dirty="0"/>
              <a:t>How to lead a fulfilling life by being dissatisfied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53DF-196F-B948-A99F-64195A1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0551D-F101-0A4F-AFCF-264470ACE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CC5E-35CB-EE4F-92B1-28E459CF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08111-CB40-1C45-B55F-80D564C1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24732"/>
            <a:ext cx="4800600" cy="36449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04910F3-FE41-ED44-9479-7F3693826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3691" y="2024732"/>
            <a:ext cx="4800600" cy="3644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398277-4A09-274F-98DC-FCFB458935D0}"/>
              </a:ext>
            </a:extLst>
          </p:cNvPr>
          <p:cNvCxnSpPr/>
          <p:nvPr/>
        </p:nvCxnSpPr>
        <p:spPr>
          <a:xfrm flipV="1">
            <a:off x="1240077" y="2655518"/>
            <a:ext cx="4196220" cy="2655517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D96E86-3AB1-5741-AA39-F4810086B9CB}"/>
              </a:ext>
            </a:extLst>
          </p:cNvPr>
          <p:cNvCxnSpPr>
            <a:cxnSpLocks/>
          </p:cNvCxnSpPr>
          <p:nvPr/>
        </p:nvCxnSpPr>
        <p:spPr>
          <a:xfrm flipV="1">
            <a:off x="8432105" y="2918564"/>
            <a:ext cx="1589749" cy="116011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0BD2F-E716-B14A-8F4A-92DA3A73813C}"/>
              </a:ext>
            </a:extLst>
          </p:cNvPr>
          <p:cNvCxnSpPr>
            <a:cxnSpLocks/>
          </p:cNvCxnSpPr>
          <p:nvPr/>
        </p:nvCxnSpPr>
        <p:spPr>
          <a:xfrm>
            <a:off x="6751529" y="2818356"/>
            <a:ext cx="1680576" cy="126031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C7BD4-D042-2A4A-8057-5F1BACF60250}"/>
              </a:ext>
            </a:extLst>
          </p:cNvPr>
          <p:cNvCxnSpPr>
            <a:cxnSpLocks/>
          </p:cNvCxnSpPr>
          <p:nvPr/>
        </p:nvCxnSpPr>
        <p:spPr>
          <a:xfrm flipH="1" flipV="1">
            <a:off x="8432104" y="4078674"/>
            <a:ext cx="1" cy="13952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2F17-CD50-E541-ACE7-C9011B18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have different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918F-36D7-7243-8504-C54FBE7E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20AB06-9D09-1D4F-826B-71425FC9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24732"/>
            <a:ext cx="4800600" cy="3644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7266C4-CAF6-5D4C-8E6E-242B714FF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3691" y="2024732"/>
            <a:ext cx="4800600" cy="3644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75FB2A-A45A-304C-B403-0AE6A9B31E70}"/>
              </a:ext>
            </a:extLst>
          </p:cNvPr>
          <p:cNvCxnSpPr>
            <a:cxnSpLocks/>
          </p:cNvCxnSpPr>
          <p:nvPr/>
        </p:nvCxnSpPr>
        <p:spPr>
          <a:xfrm flipV="1">
            <a:off x="1129431" y="4709786"/>
            <a:ext cx="1526087" cy="633457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4E913-6FF0-724D-9664-EA6EF68B45D3}"/>
              </a:ext>
            </a:extLst>
          </p:cNvPr>
          <p:cNvCxnSpPr>
            <a:cxnSpLocks/>
          </p:cNvCxnSpPr>
          <p:nvPr/>
        </p:nvCxnSpPr>
        <p:spPr>
          <a:xfrm flipV="1">
            <a:off x="2655518" y="3549676"/>
            <a:ext cx="1589749" cy="116011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813A5C-4367-C943-92B4-C329EF04E05F}"/>
              </a:ext>
            </a:extLst>
          </p:cNvPr>
          <p:cNvCxnSpPr>
            <a:cxnSpLocks/>
          </p:cNvCxnSpPr>
          <p:nvPr/>
        </p:nvCxnSpPr>
        <p:spPr>
          <a:xfrm flipV="1">
            <a:off x="4245267" y="2329841"/>
            <a:ext cx="990612" cy="121983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E3E9B221-CBB8-814B-AF62-CBF2C19C951D}"/>
              </a:ext>
            </a:extLst>
          </p:cNvPr>
          <p:cNvSpPr/>
          <p:nvPr/>
        </p:nvSpPr>
        <p:spPr>
          <a:xfrm>
            <a:off x="6926893" y="3219189"/>
            <a:ext cx="1579190" cy="2267211"/>
          </a:xfrm>
          <a:custGeom>
            <a:avLst/>
            <a:gdLst>
              <a:gd name="connsiteX0" fmla="*/ 0 w 1579190"/>
              <a:gd name="connsiteY0" fmla="*/ 0 h 2267211"/>
              <a:gd name="connsiteX1" fmla="*/ 726510 w 1579190"/>
              <a:gd name="connsiteY1" fmla="*/ 601249 h 2267211"/>
              <a:gd name="connsiteX2" fmla="*/ 1327759 w 1579190"/>
              <a:gd name="connsiteY2" fmla="*/ 926926 h 2267211"/>
              <a:gd name="connsiteX3" fmla="*/ 1540702 w 1579190"/>
              <a:gd name="connsiteY3" fmla="*/ 1478071 h 2267211"/>
              <a:gd name="connsiteX4" fmla="*/ 1578280 w 1579190"/>
              <a:gd name="connsiteY4" fmla="*/ 2267211 h 226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90" h="2267211">
                <a:moveTo>
                  <a:pt x="0" y="0"/>
                </a:moveTo>
                <a:cubicBezTo>
                  <a:pt x="252608" y="223380"/>
                  <a:pt x="505217" y="446761"/>
                  <a:pt x="726510" y="601249"/>
                </a:cubicBezTo>
                <a:cubicBezTo>
                  <a:pt x="947803" y="755737"/>
                  <a:pt x="1192060" y="780789"/>
                  <a:pt x="1327759" y="926926"/>
                </a:cubicBezTo>
                <a:cubicBezTo>
                  <a:pt x="1463458" y="1073063"/>
                  <a:pt x="1498949" y="1254690"/>
                  <a:pt x="1540702" y="1478071"/>
                </a:cubicBezTo>
                <a:cubicBezTo>
                  <a:pt x="1582455" y="1701452"/>
                  <a:pt x="1580367" y="1984331"/>
                  <a:pt x="1578280" y="2267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992D-0BEB-B645-A684-31C4B21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key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41F4-6B21-764C-BDD5-4B27BB429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CDA-0C60-104E-8F46-1AF6F41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lead a fulfilling life by being dissatisfied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660A-4739-A141-9F76-1D37F300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8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2354-30E5-0446-BECA-83AF4A3F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“The reasonable [wo]man adapts [</a:t>
            </a:r>
            <a:r>
              <a:rPr lang="en-US" sz="4000" dirty="0" err="1"/>
              <a:t>her|him</a:t>
            </a:r>
            <a:r>
              <a:rPr lang="en-US" sz="4000" dirty="0"/>
              <a:t>]self to the world: the unreasonable one persists in trying to adapt the world to [</a:t>
            </a:r>
            <a:r>
              <a:rPr lang="en-US" sz="4000" dirty="0" err="1"/>
              <a:t>her|him</a:t>
            </a:r>
            <a:r>
              <a:rPr lang="en-US" sz="4000" dirty="0"/>
              <a:t>]self. Therefore all progress depends on the unreasonable [wo]man.”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EA135-BF18-F741-82F8-3580BFA36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― George Bernard Shaw</a:t>
            </a:r>
          </a:p>
        </p:txBody>
      </p:sp>
    </p:spTree>
    <p:extLst>
      <p:ext uri="{BB962C8B-B14F-4D97-AF65-F5344CB8AC3E}">
        <p14:creationId xmlns:p14="http://schemas.microsoft.com/office/powerpoint/2010/main" val="32477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7265-5029-E744-86FA-8B4811D0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unreasonably dissatisfied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EAE0-056C-C147-8C97-2D852716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offended by bad software or unsatisfying experiences</a:t>
            </a:r>
          </a:p>
          <a:p>
            <a:r>
              <a:rPr lang="en-US" dirty="0"/>
              <a:t>Crave beauty</a:t>
            </a:r>
          </a:p>
          <a:p>
            <a:r>
              <a:rPr lang="en-US" dirty="0"/>
              <a:t>Make the world a better place for others</a:t>
            </a:r>
          </a:p>
          <a:p>
            <a:r>
              <a:rPr lang="en-US" dirty="0"/>
              <a:t>Obsess about the details (pick colors, outline of </a:t>
            </a:r>
            <a:r>
              <a:rPr lang="en-US" dirty="0" err="1"/>
              <a:t>planes,boxes</a:t>
            </a:r>
            <a:r>
              <a:rPr lang="en-US" dirty="0"/>
              <a:t>)</a:t>
            </a:r>
          </a:p>
          <a:p>
            <a:r>
              <a:rPr lang="en-US" dirty="0"/>
              <a:t>Cost: high on you and those in “blast radius”, but awesome for everyone else</a:t>
            </a:r>
          </a:p>
        </p:txBody>
      </p:sp>
    </p:spTree>
    <p:extLst>
      <p:ext uri="{BB962C8B-B14F-4D97-AF65-F5344CB8AC3E}">
        <p14:creationId xmlns:p14="http://schemas.microsoft.com/office/powerpoint/2010/main" val="173142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292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The visual interpretation of decision trees</vt:lpstr>
      <vt:lpstr>Topics</vt:lpstr>
      <vt:lpstr>Decision trees</vt:lpstr>
      <vt:lpstr>Regression versus classification</vt:lpstr>
      <vt:lpstr>Different models have different surfaces</vt:lpstr>
      <vt:lpstr>Visualizing the key elements</vt:lpstr>
      <vt:lpstr>How to lead a fulfilling life by being dissatisfied</vt:lpstr>
      <vt:lpstr>“The reasonable [wo]man adapts [her|him]self to the world: the unreasonable one persists in trying to adapt the world to [her|him]self. Therefore all progress depends on the unreasonable [wo]man.”</vt:lpstr>
      <vt:lpstr>Be unreasonably dissatisfied</vt:lpstr>
      <vt:lpstr>Be unreasonably tenacious</vt:lpstr>
      <vt:lpstr>How to contribute and make a difference</vt:lpstr>
      <vt:lpstr>Be courageous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2018-11-14T19:16:17Z</dcterms:created>
  <dcterms:modified xsi:type="dcterms:W3CDTF">2018-11-14T22:04:13Z</dcterms:modified>
</cp:coreProperties>
</file>