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4020202020204" charset="0"/>
      <p:regular r:id="rId19"/>
      <p:bold r:id="rId20"/>
      <p:italic r:id="rId21"/>
      <p:boldItalic r:id="rId22"/>
    </p:embeddedFont>
    <p:embeddedFont>
      <p:font typeface="PT Sans Narrow"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68e5d5c1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8e5d5c1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690870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690870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64e910eba_1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64e910eba_1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4e910eba_1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4e910eba_1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64e910eba_1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64e910eba_1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685cd22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685cd22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64e910eba_1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64e910eba_1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685cd22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685cd22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68e5d5c1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68e5d5c1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690870e3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690870e3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85cd22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85cd22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4e910e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4e910eb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90870e3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90870e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4e910eba_1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4e910eba_1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64e910eba_1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64e910eba_1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90870e3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90870e3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3TjPLxZZxsV7g94dhpG5XpVG2voJ7m50/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p:nvPr/>
        </p:nvSpPr>
        <p:spPr>
          <a:xfrm>
            <a:off x="6691650" y="3727775"/>
            <a:ext cx="2984100" cy="529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b="1">
                <a:solidFill>
                  <a:srgbClr val="38221E"/>
                </a:solidFill>
              </a:rPr>
              <a:t>CSE 564: Software Design</a:t>
            </a:r>
            <a:endParaRPr b="1">
              <a:solidFill>
                <a:srgbClr val="38221E"/>
              </a:solidFill>
            </a:endParaRPr>
          </a:p>
          <a:p>
            <a:pPr marL="0" lvl="0" indent="0" algn="l" rtl="0">
              <a:lnSpc>
                <a:spcPct val="120000"/>
              </a:lnSpc>
              <a:spcBef>
                <a:spcPts val="0"/>
              </a:spcBef>
              <a:spcAft>
                <a:spcPts val="0"/>
              </a:spcAft>
              <a:buNone/>
            </a:pPr>
            <a:r>
              <a:rPr lang="en" b="1">
                <a:solidFill>
                  <a:srgbClr val="38221E"/>
                </a:solidFill>
              </a:rPr>
              <a:t>Prof. Hessam Sarjoughian</a:t>
            </a:r>
            <a:endParaRPr b="1">
              <a:solidFill>
                <a:srgbClr val="38221E"/>
              </a:solidFill>
            </a:endParaRPr>
          </a:p>
          <a:p>
            <a:pPr marL="0" lvl="0" indent="0" algn="l" rtl="0">
              <a:lnSpc>
                <a:spcPct val="115000"/>
              </a:lnSpc>
              <a:spcBef>
                <a:spcPts val="0"/>
              </a:spcBef>
              <a:spcAft>
                <a:spcPts val="0"/>
              </a:spcAft>
              <a:buNone/>
            </a:pPr>
            <a:endParaRPr sz="1100"/>
          </a:p>
        </p:txBody>
      </p:sp>
      <p:pic>
        <p:nvPicPr>
          <p:cNvPr id="67" name="Google Shape;67;p13"/>
          <p:cNvPicPr preferRelativeResize="0"/>
          <p:nvPr/>
        </p:nvPicPr>
        <p:blipFill rotWithShape="1">
          <a:blip r:embed="rId3">
            <a:alphaModFix/>
          </a:blip>
          <a:srcRect l="2095" t="-19460"/>
          <a:stretch/>
        </p:blipFill>
        <p:spPr>
          <a:xfrm>
            <a:off x="6691650" y="4384625"/>
            <a:ext cx="2403675" cy="529500"/>
          </a:xfrm>
          <a:prstGeom prst="rect">
            <a:avLst/>
          </a:prstGeom>
          <a:noFill/>
          <a:ln>
            <a:noFill/>
          </a:ln>
        </p:spPr>
      </p:pic>
      <p:sp>
        <p:nvSpPr>
          <p:cNvPr id="68" name="Google Shape;68;p13"/>
          <p:cNvSpPr txBox="1"/>
          <p:nvPr/>
        </p:nvSpPr>
        <p:spPr>
          <a:xfrm>
            <a:off x="6294427" y="4501825"/>
            <a:ext cx="2654100" cy="18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p:nvPr/>
        </p:nvSpPr>
        <p:spPr>
          <a:xfrm>
            <a:off x="987950" y="631475"/>
            <a:ext cx="7547100" cy="135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A22C4B"/>
                </a:solidFill>
                <a:latin typeface="PT Sans Narrow"/>
                <a:ea typeface="PT Sans Narrow"/>
                <a:cs typeface="PT Sans Narrow"/>
                <a:sym typeface="PT Sans Narrow"/>
              </a:rPr>
              <a:t>ISOLETTE SOFTWARE SYSTEM</a:t>
            </a:r>
            <a:endParaRPr sz="4800">
              <a:solidFill>
                <a:srgbClr val="A22C4B"/>
              </a:solidFill>
              <a:latin typeface="PT Sans Narrow"/>
              <a:ea typeface="PT Sans Narrow"/>
              <a:cs typeface="PT Sans Narrow"/>
              <a:sym typeface="PT Sans Narrow"/>
            </a:endParaRPr>
          </a:p>
          <a:p>
            <a:pPr marL="0" lvl="0" indent="0" algn="ctr" rtl="0">
              <a:spcBef>
                <a:spcPts val="0"/>
              </a:spcBef>
              <a:spcAft>
                <a:spcPts val="0"/>
              </a:spcAft>
              <a:buNone/>
            </a:pPr>
            <a:r>
              <a:rPr lang="en" sz="2400">
                <a:solidFill>
                  <a:srgbClr val="A22C4B"/>
                </a:solidFill>
                <a:latin typeface="PT Sans Narrow"/>
                <a:ea typeface="PT Sans Narrow"/>
                <a:cs typeface="PT Sans Narrow"/>
                <a:sym typeface="PT Sans Narrow"/>
              </a:rPr>
              <a:t>GROUP - 5</a:t>
            </a:r>
            <a:endParaRPr sz="2400">
              <a:solidFill>
                <a:srgbClr val="A22C4B"/>
              </a:solidFill>
              <a:latin typeface="PT Sans Narrow"/>
              <a:ea typeface="PT Sans Narrow"/>
              <a:cs typeface="PT Sans Narrow"/>
              <a:sym typeface="PT Sans Narrow"/>
            </a:endParaRPr>
          </a:p>
        </p:txBody>
      </p:sp>
      <p:sp>
        <p:nvSpPr>
          <p:cNvPr id="70" name="Google Shape;70;p13"/>
          <p:cNvSpPr txBox="1"/>
          <p:nvPr/>
        </p:nvSpPr>
        <p:spPr>
          <a:xfrm>
            <a:off x="1255829" y="1975790"/>
            <a:ext cx="7822200" cy="743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000">
                <a:solidFill>
                  <a:srgbClr val="38221E"/>
                </a:solidFill>
                <a:latin typeface="PT Sans Narrow"/>
                <a:ea typeface="PT Sans Narrow"/>
                <a:cs typeface="PT Sans Narrow"/>
                <a:sym typeface="PT Sans Narrow"/>
              </a:rPr>
              <a:t>RIDDHI PATEL, SNEHIT MIKKILINENI, SHIVAM SHAH</a:t>
            </a:r>
            <a:endParaRPr sz="3000">
              <a:solidFill>
                <a:srgbClr val="38221E"/>
              </a:solidFill>
              <a:latin typeface="PT Sans Narrow"/>
              <a:ea typeface="PT Sans Narrow"/>
              <a:cs typeface="PT Sans Narrow"/>
              <a:sym typeface="PT Sans Narrow"/>
            </a:endParaRPr>
          </a:p>
          <a:p>
            <a:pPr marL="0" lvl="0" indent="0" algn="l" rtl="0">
              <a:spcBef>
                <a:spcPts val="0"/>
              </a:spcBef>
              <a:spcAft>
                <a:spcPts val="0"/>
              </a:spcAft>
              <a:buNone/>
            </a:pPr>
            <a:endParaRPr>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to UML</a:t>
            </a:r>
            <a:endParaRPr>
              <a:solidFill>
                <a:srgbClr val="A22C4B"/>
              </a:solidFill>
            </a:endParaRPr>
          </a:p>
        </p:txBody>
      </p:sp>
      <p:cxnSp>
        <p:nvCxnSpPr>
          <p:cNvPr id="132" name="Google Shape;132;p22"/>
          <p:cNvCxnSpPr>
            <a:stCxn id="133" idx="3"/>
            <a:endCxn id="134" idx="1"/>
          </p:cNvCxnSpPr>
          <p:nvPr/>
        </p:nvCxnSpPr>
        <p:spPr>
          <a:xfrm>
            <a:off x="4905300" y="3053602"/>
            <a:ext cx="678300" cy="0"/>
          </a:xfrm>
          <a:prstGeom prst="straightConnector1">
            <a:avLst/>
          </a:prstGeom>
          <a:noFill/>
          <a:ln w="76200" cap="flat" cmpd="sng">
            <a:solidFill>
              <a:schemeClr val="dk2"/>
            </a:solidFill>
            <a:prstDash val="solid"/>
            <a:round/>
            <a:headEnd type="none" w="med" len="med"/>
            <a:tailEnd type="triangle" w="med" len="med"/>
          </a:ln>
        </p:spPr>
      </p:cxnSp>
      <p:pic>
        <p:nvPicPr>
          <p:cNvPr id="136" name="Google Shape;136;p22"/>
          <p:cNvPicPr preferRelativeResize="0"/>
          <p:nvPr/>
        </p:nvPicPr>
        <p:blipFill>
          <a:blip r:embed="rId3">
            <a:alphaModFix/>
          </a:blip>
          <a:stretch>
            <a:fillRect/>
          </a:stretch>
        </p:blipFill>
        <p:spPr>
          <a:xfrm>
            <a:off x="5583600" y="1921125"/>
            <a:ext cx="3248700" cy="2657292"/>
          </a:xfrm>
          <a:prstGeom prst="rect">
            <a:avLst/>
          </a:prstGeom>
          <a:noFill/>
          <a:ln>
            <a:noFill/>
          </a:ln>
        </p:spPr>
      </p:pic>
      <p:pic>
        <p:nvPicPr>
          <p:cNvPr id="7" name="Picture 6">
            <a:extLst>
              <a:ext uri="{FF2B5EF4-FFF2-40B4-BE49-F238E27FC236}">
                <a16:creationId xmlns:a16="http://schemas.microsoft.com/office/drawing/2014/main" id="{A05B8318-D68C-4F4A-8B85-AE3D02A0E6C3}"/>
              </a:ext>
            </a:extLst>
          </p:cNvPr>
          <p:cNvPicPr>
            <a:picLocks noChangeAspect="1"/>
          </p:cNvPicPr>
          <p:nvPr/>
        </p:nvPicPr>
        <p:blipFill rotWithShape="1">
          <a:blip r:embed="rId4"/>
          <a:srcRect l="20681" t="17294" r="25578" b="11169"/>
          <a:stretch/>
        </p:blipFill>
        <p:spPr>
          <a:xfrm>
            <a:off x="28521" y="1095649"/>
            <a:ext cx="4876779" cy="3961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Class Diagram</a:t>
            </a:r>
            <a:endParaRPr>
              <a:solidFill>
                <a:srgbClr val="A22C4B"/>
              </a:solidFill>
            </a:endParaRPr>
          </a:p>
        </p:txBody>
      </p:sp>
      <p:sp>
        <p:nvSpPr>
          <p:cNvPr id="142" name="Google Shape;142;p23"/>
          <p:cNvSpPr txBox="1">
            <a:spLocks noGrp="1"/>
          </p:cNvSpPr>
          <p:nvPr>
            <p:ph type="body" idx="1"/>
          </p:nvPr>
        </p:nvSpPr>
        <p:spPr>
          <a:xfrm>
            <a:off x="311700" y="1091175"/>
            <a:ext cx="8520600" cy="393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43" name="Google Shape;143;p23"/>
          <p:cNvPicPr preferRelativeResize="0"/>
          <p:nvPr/>
        </p:nvPicPr>
        <p:blipFill rotWithShape="1">
          <a:blip r:embed="rId3">
            <a:alphaModFix/>
          </a:blip>
          <a:srcRect b="14481"/>
          <a:stretch/>
        </p:blipFill>
        <p:spPr>
          <a:xfrm>
            <a:off x="311700" y="1091176"/>
            <a:ext cx="7781051" cy="4003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A22C4B"/>
                </a:solidFill>
              </a:rPr>
              <a:t>Class Diagram cont.</a:t>
            </a:r>
            <a:endParaRPr dirty="0">
              <a:solidFill>
                <a:srgbClr val="A22C4B"/>
              </a:solidFill>
            </a:endParaRPr>
          </a:p>
        </p:txBody>
      </p:sp>
      <p:pic>
        <p:nvPicPr>
          <p:cNvPr id="150" name="Google Shape;150;p24"/>
          <p:cNvPicPr preferRelativeResize="0"/>
          <p:nvPr/>
        </p:nvPicPr>
        <p:blipFill rotWithShape="1">
          <a:blip r:embed="rId3">
            <a:alphaModFix/>
          </a:blip>
          <a:srcRect b="17253"/>
          <a:stretch/>
        </p:blipFill>
        <p:spPr>
          <a:xfrm>
            <a:off x="1694068" y="1080250"/>
            <a:ext cx="6093883" cy="39520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Implementation</a:t>
            </a:r>
            <a:endParaRPr>
              <a:solidFill>
                <a:srgbClr val="A22C4B"/>
              </a:solidFill>
            </a:endParaRPr>
          </a:p>
        </p:txBody>
      </p:sp>
      <p:sp>
        <p:nvSpPr>
          <p:cNvPr id="156" name="Google Shape;156;p25"/>
          <p:cNvSpPr txBox="1">
            <a:spLocks noGrp="1"/>
          </p:cNvSpPr>
          <p:nvPr>
            <p:ph type="body" idx="1"/>
          </p:nvPr>
        </p:nvSpPr>
        <p:spPr>
          <a:xfrm>
            <a:off x="311700" y="1100900"/>
            <a:ext cx="8520600" cy="391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have set the Isolette class as the class with the main function, which takes console input in order to set the temperature ranges for desired temperature range and alarm temperature ranges. So the entry to the program is in Isolette class. </a:t>
            </a:r>
            <a:endParaRPr/>
          </a:p>
          <a:p>
            <a:pPr marL="457200" lvl="0" indent="-342900" algn="l" rtl="0">
              <a:spcBef>
                <a:spcPts val="0"/>
              </a:spcBef>
              <a:spcAft>
                <a:spcPts val="0"/>
              </a:spcAft>
              <a:buSzPts val="1800"/>
              <a:buChar char="●"/>
            </a:pPr>
            <a:r>
              <a:rPr lang="en"/>
              <a:t>The flow of the program is such that the Isolette class gets inputs and sets the values of Nurse class. Next, the Isolette class calls upon the Display class in order to configure the settings of Isolette, such as setting its statuses and turning it on.  </a:t>
            </a:r>
            <a:endParaRPr/>
          </a:p>
          <a:p>
            <a:pPr marL="457200" lvl="0" indent="-342900" algn="l" rtl="0">
              <a:spcBef>
                <a:spcPts val="0"/>
              </a:spcBef>
              <a:spcAft>
                <a:spcPts val="0"/>
              </a:spcAft>
              <a:buSzPts val="1800"/>
              <a:buChar char="●"/>
            </a:pPr>
            <a:r>
              <a:rPr lang="en"/>
              <a:t>Then, the flow of the program goes into other classes, such as TempSensor, Thermostat and HeatSource. defined within our clock, we have run these 3 threads.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Implementation cont.</a:t>
            </a:r>
            <a:endParaRPr>
              <a:solidFill>
                <a:srgbClr val="A22C4B"/>
              </a:solidFill>
            </a:endParaRPr>
          </a:p>
        </p:txBody>
      </p:sp>
      <p:sp>
        <p:nvSpPr>
          <p:cNvPr id="162" name="Google Shape;162;p26"/>
          <p:cNvSpPr txBox="1">
            <a:spLocks noGrp="1"/>
          </p:cNvSpPr>
          <p:nvPr>
            <p:ph type="body" idx="1"/>
          </p:nvPr>
        </p:nvSpPr>
        <p:spPr>
          <a:xfrm>
            <a:off x="311700" y="1266325"/>
            <a:ext cx="8520600" cy="371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Additionally, the Clock class in our implementation generates the rounds for our program so that there is a round-based execution. </a:t>
            </a:r>
            <a:endParaRPr/>
          </a:p>
          <a:p>
            <a:pPr marL="457200" lvl="0" indent="-342900" algn="l" rtl="0">
              <a:spcBef>
                <a:spcPts val="0"/>
              </a:spcBef>
              <a:spcAft>
                <a:spcPts val="0"/>
              </a:spcAft>
              <a:buSzPts val="1800"/>
              <a:buChar char="●"/>
            </a:pPr>
            <a:r>
              <a:rPr lang="en"/>
              <a:t>Additionally, in order to incorporate concurrent execution of the Isolette components, we have set up 3 threads. One for Monitor, one for Regulator and one for temperature sensor.</a:t>
            </a:r>
            <a:endParaRPr/>
          </a:p>
          <a:p>
            <a:pPr marL="457200" lvl="0" indent="-342900" algn="l" rtl="0">
              <a:spcBef>
                <a:spcPts val="0"/>
              </a:spcBef>
              <a:spcAft>
                <a:spcPts val="0"/>
              </a:spcAft>
              <a:buSzPts val="1800"/>
              <a:buChar char="●"/>
            </a:pPr>
            <a:r>
              <a:rPr lang="en"/>
              <a:t>Each of these 3 threads start running within each round. This is done so that there is concurrent execution of the Isolette components within our round-based flow of the program. </a:t>
            </a:r>
            <a:endParaRPr/>
          </a:p>
          <a:p>
            <a:pPr marL="457200" lvl="0" indent="-342900" algn="l" rtl="0">
              <a:spcBef>
                <a:spcPts val="0"/>
              </a:spcBef>
              <a:spcAft>
                <a:spcPts val="0"/>
              </a:spcAft>
              <a:buSzPts val="1800"/>
              <a:buChar char="●"/>
            </a:pPr>
            <a:r>
              <a:rPr lang="en"/>
              <a:t>We are taking input from the console.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7" title="Desktop Recording April 19th, 2019.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Conclusion - Lessons Learned</a:t>
            </a:r>
            <a:endParaRPr>
              <a:solidFill>
                <a:srgbClr val="A22C4B"/>
              </a:solidFill>
            </a:endParaRPr>
          </a:p>
        </p:txBody>
      </p:sp>
      <p:sp>
        <p:nvSpPr>
          <p:cNvPr id="173" name="Google Shape;173;p28"/>
          <p:cNvSpPr txBox="1">
            <a:spLocks noGrp="1"/>
          </p:cNvSpPr>
          <p:nvPr>
            <p:ph type="body" idx="1"/>
          </p:nvPr>
        </p:nvSpPr>
        <p:spPr>
          <a:xfrm>
            <a:off x="311700" y="1266325"/>
            <a:ext cx="8520600" cy="368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have gained important knowledge about the details of the software design process by way of this project.</a:t>
            </a:r>
            <a:endParaRPr/>
          </a:p>
          <a:p>
            <a:pPr marL="457200" lvl="0" indent="-342900" algn="l" rtl="0">
              <a:spcBef>
                <a:spcPts val="0"/>
              </a:spcBef>
              <a:spcAft>
                <a:spcPts val="0"/>
              </a:spcAft>
              <a:buSzPts val="1800"/>
              <a:buChar char="●"/>
            </a:pPr>
            <a:r>
              <a:rPr lang="en"/>
              <a:t>We have experience now in developing SRC’s in the design phase of a project, and then being able to transfer that over to the development of UML class diagrams. </a:t>
            </a:r>
            <a:endParaRPr/>
          </a:p>
          <a:p>
            <a:pPr marL="457200" lvl="0" indent="-342900" algn="l" rtl="0">
              <a:spcBef>
                <a:spcPts val="0"/>
              </a:spcBef>
              <a:spcAft>
                <a:spcPts val="0"/>
              </a:spcAft>
              <a:buSzPts val="1800"/>
              <a:buChar char="●"/>
            </a:pPr>
            <a:r>
              <a:rPr lang="en"/>
              <a:t>Additionally, one other aspect of software design which we has really stood out to us is the amount of details that have to be taken into account, when trying to ensure that requirements and specifications of a desired system are met.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idx="4294967295"/>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Introduction</a:t>
            </a:r>
            <a:endParaRPr>
              <a:solidFill>
                <a:srgbClr val="A22C4B"/>
              </a:solidFill>
            </a:endParaRPr>
          </a:p>
        </p:txBody>
      </p:sp>
      <p:sp>
        <p:nvSpPr>
          <p:cNvPr id="76" name="Google Shape;76;p14"/>
          <p:cNvSpPr txBox="1">
            <a:spLocks noGrp="1"/>
          </p:cNvSpPr>
          <p:nvPr>
            <p:ph type="body" idx="4294967295"/>
          </p:nvPr>
        </p:nvSpPr>
        <p:spPr>
          <a:xfrm>
            <a:off x="387900" y="1320325"/>
            <a:ext cx="8368200" cy="362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components of the Isolette that we had to consider for our design are the following: UI/Display, Nurse, Infant, Thermostat, Temperature sensors, Clock and Air.</a:t>
            </a:r>
            <a:endParaRPr/>
          </a:p>
          <a:p>
            <a:pPr marL="457200" lvl="0" indent="-342900" algn="l" rtl="0">
              <a:spcBef>
                <a:spcPts val="0"/>
              </a:spcBef>
              <a:spcAft>
                <a:spcPts val="0"/>
              </a:spcAft>
              <a:buSzPts val="1800"/>
              <a:buChar char="●"/>
            </a:pPr>
            <a:r>
              <a:rPr lang="en"/>
              <a:t>In design phase specifically, we have considered ways to maintain security of Isolette in terms of maintaining temperature within the safe ranges. This was the main secure functionality which needed to be taken into consideration when constructing the Isolette system.</a:t>
            </a:r>
            <a:endParaRPr/>
          </a:p>
          <a:p>
            <a:pPr marL="457200" lvl="0" indent="-342900" algn="l" rtl="0">
              <a:spcBef>
                <a:spcPts val="0"/>
              </a:spcBef>
              <a:spcAft>
                <a:spcPts val="0"/>
              </a:spcAft>
              <a:buSzPts val="1800"/>
              <a:buChar char="●"/>
            </a:pPr>
            <a:r>
              <a:rPr lang="en"/>
              <a:t>Also, one of our main points of emphasis in our design and implementation was to have a proper level of modularity. It is important to have different functionalities separate.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A22C4B"/>
                </a:solidFill>
              </a:rPr>
              <a:t>High-Level View</a:t>
            </a:r>
            <a:endParaRPr dirty="0">
              <a:solidFill>
                <a:srgbClr val="A22C4B"/>
              </a:solidFill>
            </a:endParaRPr>
          </a:p>
        </p:txBody>
      </p:sp>
      <p:pic>
        <p:nvPicPr>
          <p:cNvPr id="2" name="Picture 1">
            <a:extLst>
              <a:ext uri="{FF2B5EF4-FFF2-40B4-BE49-F238E27FC236}">
                <a16:creationId xmlns:a16="http://schemas.microsoft.com/office/drawing/2014/main" id="{35F3BF1F-673F-4202-9935-CECBE5F0D980}"/>
              </a:ext>
            </a:extLst>
          </p:cNvPr>
          <p:cNvPicPr>
            <a:picLocks noChangeAspect="1"/>
          </p:cNvPicPr>
          <p:nvPr/>
        </p:nvPicPr>
        <p:blipFill rotWithShape="1">
          <a:blip r:embed="rId3"/>
          <a:srcRect l="21701" t="22406" r="16870" b="10990"/>
          <a:stretch/>
        </p:blipFill>
        <p:spPr>
          <a:xfrm>
            <a:off x="2015412" y="1444784"/>
            <a:ext cx="5865845" cy="35775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3484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Assumptions</a:t>
            </a:r>
            <a:endParaRPr>
              <a:solidFill>
                <a:srgbClr val="A22C4B"/>
              </a:solidFill>
            </a:endParaRPr>
          </a:p>
        </p:txBody>
      </p:sp>
      <p:sp>
        <p:nvSpPr>
          <p:cNvPr id="89" name="Google Shape;89;p16"/>
          <p:cNvSpPr txBox="1">
            <a:spLocks noGrp="1"/>
          </p:cNvSpPr>
          <p:nvPr>
            <p:ph type="body" idx="1"/>
          </p:nvPr>
        </p:nvSpPr>
        <p:spPr>
          <a:xfrm>
            <a:off x="311700" y="1095650"/>
            <a:ext cx="8520600" cy="393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will be no hardware failures within Isolette system. </a:t>
            </a:r>
            <a:endParaRPr/>
          </a:p>
          <a:p>
            <a:pPr marL="457200" lvl="0" indent="-342900" algn="l" rtl="0">
              <a:spcBef>
                <a:spcPts val="0"/>
              </a:spcBef>
              <a:spcAft>
                <a:spcPts val="0"/>
              </a:spcAft>
              <a:buSzPts val="1800"/>
              <a:buChar char="●"/>
            </a:pPr>
            <a:r>
              <a:rPr lang="en"/>
              <a:t>There is a time interval of 6 seconds per round in the round-based execution of the components of Isolette.</a:t>
            </a:r>
            <a:endParaRPr/>
          </a:p>
          <a:p>
            <a:pPr marL="457200" lvl="0" indent="-342900" algn="l" rtl="0">
              <a:spcBef>
                <a:spcPts val="0"/>
              </a:spcBef>
              <a:spcAft>
                <a:spcPts val="0"/>
              </a:spcAft>
              <a:buSzPts val="1800"/>
              <a:buChar char="●"/>
            </a:pPr>
            <a:r>
              <a:rPr lang="en"/>
              <a:t>Initial temperature is read from a file.</a:t>
            </a:r>
            <a:endParaRPr/>
          </a:p>
          <a:p>
            <a:pPr marL="457200" lvl="0" indent="-342900" algn="l" rtl="0">
              <a:spcBef>
                <a:spcPts val="0"/>
              </a:spcBef>
              <a:spcAft>
                <a:spcPts val="0"/>
              </a:spcAft>
              <a:buSzPts val="1800"/>
              <a:buChar char="●"/>
            </a:pPr>
            <a:r>
              <a:rPr lang="en"/>
              <a:t>When alarm turns On, only the Nurse can turn the Alarm off by responding to it.</a:t>
            </a:r>
            <a:endParaRPr/>
          </a:p>
          <a:p>
            <a:pPr marL="457200" lvl="0" indent="-342900" algn="l" rtl="0">
              <a:spcBef>
                <a:spcPts val="0"/>
              </a:spcBef>
              <a:spcAft>
                <a:spcPts val="0"/>
              </a:spcAft>
              <a:buSzPts val="1800"/>
              <a:buChar char="●"/>
            </a:pPr>
            <a:r>
              <a:rPr lang="en"/>
              <a:t>When alarm rings, nurse should respond promptly and accordingly. </a:t>
            </a:r>
            <a:endParaRPr/>
          </a:p>
          <a:p>
            <a:pPr marL="457200" lvl="0" indent="-342900" algn="l" rtl="0">
              <a:spcBef>
                <a:spcPts val="0"/>
              </a:spcBef>
              <a:spcAft>
                <a:spcPts val="0"/>
              </a:spcAft>
              <a:buSzPts val="1800"/>
              <a:buChar char="●"/>
            </a:pPr>
            <a:r>
              <a:rPr lang="en"/>
              <a:t>When alarm rings due to failure in thermostat, the execution of all components is terminated, and when Nurse responds to the alarm, we should start execution again.</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3946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 Display</a:t>
            </a:r>
            <a:endParaRPr>
              <a:solidFill>
                <a:srgbClr val="A22C4B"/>
              </a:solidFill>
            </a:endParaRPr>
          </a:p>
        </p:txBody>
      </p:sp>
      <p:pic>
        <p:nvPicPr>
          <p:cNvPr id="2" name="Picture 1">
            <a:extLst>
              <a:ext uri="{FF2B5EF4-FFF2-40B4-BE49-F238E27FC236}">
                <a16:creationId xmlns:a16="http://schemas.microsoft.com/office/drawing/2014/main" id="{CEA5F797-D3E2-4B36-A6DD-9555BE30F74A}"/>
              </a:ext>
            </a:extLst>
          </p:cNvPr>
          <p:cNvPicPr>
            <a:picLocks noChangeAspect="1"/>
          </p:cNvPicPr>
          <p:nvPr/>
        </p:nvPicPr>
        <p:blipFill rotWithShape="1">
          <a:blip r:embed="rId3"/>
          <a:srcRect l="14217" t="18140" r="32516" b="21755"/>
          <a:stretch/>
        </p:blipFill>
        <p:spPr>
          <a:xfrm>
            <a:off x="1300065" y="933061"/>
            <a:ext cx="6463003" cy="41023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 Thermostat </a:t>
            </a:r>
            <a:endParaRPr>
              <a:solidFill>
                <a:srgbClr val="A22C4B"/>
              </a:solidFill>
            </a:endParaRPr>
          </a:p>
        </p:txBody>
      </p:sp>
      <p:pic>
        <p:nvPicPr>
          <p:cNvPr id="2" name="Picture 1">
            <a:extLst>
              <a:ext uri="{FF2B5EF4-FFF2-40B4-BE49-F238E27FC236}">
                <a16:creationId xmlns:a16="http://schemas.microsoft.com/office/drawing/2014/main" id="{640FAB84-FA16-48BF-8B76-1AA2220ECF92}"/>
              </a:ext>
            </a:extLst>
          </p:cNvPr>
          <p:cNvPicPr>
            <a:picLocks noChangeAspect="1"/>
          </p:cNvPicPr>
          <p:nvPr/>
        </p:nvPicPr>
        <p:blipFill rotWithShape="1">
          <a:blip r:embed="rId3"/>
          <a:srcRect l="20681" t="17294" r="25578" b="11169"/>
          <a:stretch/>
        </p:blipFill>
        <p:spPr>
          <a:xfrm>
            <a:off x="2407298" y="1018968"/>
            <a:ext cx="5359972" cy="4013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Heat Source and Temperature Sensor</a:t>
            </a:r>
            <a:endParaRPr>
              <a:solidFill>
                <a:srgbClr val="A22C4B"/>
              </a:solidFill>
            </a:endParaRPr>
          </a:p>
        </p:txBody>
      </p:sp>
      <p:pic>
        <p:nvPicPr>
          <p:cNvPr id="2" name="Picture 1">
            <a:extLst>
              <a:ext uri="{FF2B5EF4-FFF2-40B4-BE49-F238E27FC236}">
                <a16:creationId xmlns:a16="http://schemas.microsoft.com/office/drawing/2014/main" id="{DA3A0719-A20A-4345-8D19-52E3DE230171}"/>
              </a:ext>
            </a:extLst>
          </p:cNvPr>
          <p:cNvPicPr>
            <a:picLocks noChangeAspect="1"/>
          </p:cNvPicPr>
          <p:nvPr/>
        </p:nvPicPr>
        <p:blipFill rotWithShape="1">
          <a:blip r:embed="rId3"/>
          <a:srcRect l="20544" t="30718" r="45102" b="48239"/>
          <a:stretch/>
        </p:blipFill>
        <p:spPr>
          <a:xfrm>
            <a:off x="55983" y="3029339"/>
            <a:ext cx="4790170" cy="1837087"/>
          </a:xfrm>
          <a:prstGeom prst="rect">
            <a:avLst/>
          </a:prstGeom>
        </p:spPr>
      </p:pic>
      <p:pic>
        <p:nvPicPr>
          <p:cNvPr id="3" name="Picture 2">
            <a:extLst>
              <a:ext uri="{FF2B5EF4-FFF2-40B4-BE49-F238E27FC236}">
                <a16:creationId xmlns:a16="http://schemas.microsoft.com/office/drawing/2014/main" id="{9E8DE20D-E196-4E2E-8337-88147ADFE50D}"/>
              </a:ext>
            </a:extLst>
          </p:cNvPr>
          <p:cNvPicPr>
            <a:picLocks noChangeAspect="1"/>
          </p:cNvPicPr>
          <p:nvPr/>
        </p:nvPicPr>
        <p:blipFill rotWithShape="1">
          <a:blip r:embed="rId3"/>
          <a:srcRect l="56190" t="29025" r="6463" b="40257"/>
          <a:stretch/>
        </p:blipFill>
        <p:spPr>
          <a:xfrm>
            <a:off x="3912637" y="1308710"/>
            <a:ext cx="4919663" cy="22761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 Air and Baby</a:t>
            </a:r>
            <a:endParaRPr>
              <a:solidFill>
                <a:srgbClr val="A22C4B"/>
              </a:solidFill>
            </a:endParaRPr>
          </a:p>
        </p:txBody>
      </p:sp>
      <p:pic>
        <p:nvPicPr>
          <p:cNvPr id="3" name="Picture 2">
            <a:extLst>
              <a:ext uri="{FF2B5EF4-FFF2-40B4-BE49-F238E27FC236}">
                <a16:creationId xmlns:a16="http://schemas.microsoft.com/office/drawing/2014/main" id="{A7C2864B-30DA-4AEF-BB1E-942F93F32D83}"/>
              </a:ext>
            </a:extLst>
          </p:cNvPr>
          <p:cNvPicPr>
            <a:picLocks noChangeAspect="1"/>
          </p:cNvPicPr>
          <p:nvPr/>
        </p:nvPicPr>
        <p:blipFill rotWithShape="1">
          <a:blip r:embed="rId3"/>
          <a:srcRect l="28095" t="67483" r="39728" b="13530"/>
          <a:stretch/>
        </p:blipFill>
        <p:spPr>
          <a:xfrm>
            <a:off x="4299246" y="1309029"/>
            <a:ext cx="4755107" cy="1578333"/>
          </a:xfrm>
          <a:prstGeom prst="rect">
            <a:avLst/>
          </a:prstGeom>
        </p:spPr>
      </p:pic>
      <p:pic>
        <p:nvPicPr>
          <p:cNvPr id="2" name="Picture 1">
            <a:extLst>
              <a:ext uri="{FF2B5EF4-FFF2-40B4-BE49-F238E27FC236}">
                <a16:creationId xmlns:a16="http://schemas.microsoft.com/office/drawing/2014/main" id="{8C6ACC60-4B5D-497A-9AB3-742CC573AA8E}"/>
              </a:ext>
            </a:extLst>
          </p:cNvPr>
          <p:cNvPicPr>
            <a:picLocks noChangeAspect="1"/>
          </p:cNvPicPr>
          <p:nvPr/>
        </p:nvPicPr>
        <p:blipFill rotWithShape="1">
          <a:blip r:embed="rId3"/>
          <a:srcRect l="28095" t="42933" r="40885" b="36508"/>
          <a:stretch/>
        </p:blipFill>
        <p:spPr>
          <a:xfrm>
            <a:off x="-93306" y="2887362"/>
            <a:ext cx="5081667" cy="1894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22C4B"/>
                </a:solidFill>
              </a:rPr>
              <a:t>SRC- Clock</a:t>
            </a:r>
            <a:endParaRPr>
              <a:solidFill>
                <a:srgbClr val="A22C4B"/>
              </a:solidFill>
            </a:endParaRPr>
          </a:p>
        </p:txBody>
      </p:sp>
      <p:sp>
        <p:nvSpPr>
          <p:cNvPr id="124" name="Google Shape;124;p21"/>
          <p:cNvSpPr txBox="1">
            <a:spLocks noGrp="1"/>
          </p:cNvSpPr>
          <p:nvPr>
            <p:ph type="body" idx="1"/>
          </p:nvPr>
        </p:nvSpPr>
        <p:spPr>
          <a:xfrm>
            <a:off x="311700" y="1024650"/>
            <a:ext cx="8520600" cy="39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1"/>
          <p:cNvPicPr preferRelativeResize="0"/>
          <p:nvPr/>
        </p:nvPicPr>
        <p:blipFill>
          <a:blip r:embed="rId3">
            <a:alphaModFix/>
          </a:blip>
          <a:stretch>
            <a:fillRect/>
          </a:stretch>
        </p:blipFill>
        <p:spPr>
          <a:xfrm>
            <a:off x="898375" y="1372850"/>
            <a:ext cx="7045124" cy="3415249"/>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587</Words>
  <Application>Microsoft Office PowerPoint</Application>
  <PresentationFormat>On-screen Show (16:9)</PresentationFormat>
  <Paragraphs>38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PT Sans Narrow</vt:lpstr>
      <vt:lpstr>Open Sans</vt:lpstr>
      <vt:lpstr>Tropic</vt:lpstr>
      <vt:lpstr>PowerPoint Presentation</vt:lpstr>
      <vt:lpstr>Introduction</vt:lpstr>
      <vt:lpstr>High-Level View</vt:lpstr>
      <vt:lpstr>Assumptions</vt:lpstr>
      <vt:lpstr>SRC - Display</vt:lpstr>
      <vt:lpstr>SRC - Thermostat </vt:lpstr>
      <vt:lpstr>SRC- Heat Source and Temperature Sensor</vt:lpstr>
      <vt:lpstr>SRC - Air and Baby</vt:lpstr>
      <vt:lpstr>SRC- Clock</vt:lpstr>
      <vt:lpstr>SRC to UML</vt:lpstr>
      <vt:lpstr>Class Diagram</vt:lpstr>
      <vt:lpstr>Class Diagram cont.</vt:lpstr>
      <vt:lpstr>Implementation</vt:lpstr>
      <vt:lpstr>Implementation cont.</vt:lpstr>
      <vt:lpstr>PowerPoint Presentation</vt:lpstr>
      <vt:lpstr>Conclusion -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Riddhi patel</cp:lastModifiedBy>
  <cp:revision>10</cp:revision>
  <dcterms:modified xsi:type="dcterms:W3CDTF">2019-04-22T22:53:43Z</dcterms:modified>
</cp:coreProperties>
</file>