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Reginal</a:t>
            </a:r>
            <a:r>
              <a:rPr lang="en-US" b="1" baseline="0" dirty="0"/>
              <a:t> Sales 2006-2016</a:t>
            </a:r>
            <a:endParaRPr lang="en-US" b="1" dirty="0"/>
          </a:p>
        </c:rich>
      </c:tx>
      <c:layout>
        <c:manualLayout>
          <c:xMode val="edge"/>
          <c:yMode val="edge"/>
          <c:x val="0.25784880413794609"/>
          <c:y val="2.6267782461394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NA_Sales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263.12000000000018</c:v>
                </c:pt>
                <c:pt idx="1">
                  <c:v>312.04999999999978</c:v>
                </c:pt>
                <c:pt idx="2">
                  <c:v>351.43999999999988</c:v>
                </c:pt>
                <c:pt idx="3">
                  <c:v>338.85000000000031</c:v>
                </c:pt>
                <c:pt idx="4">
                  <c:v>304.24000000000075</c:v>
                </c:pt>
                <c:pt idx="5">
                  <c:v>241.06000000000103</c:v>
                </c:pt>
                <c:pt idx="6">
                  <c:v>154.96000000000006</c:v>
                </c:pt>
                <c:pt idx="7">
                  <c:v>154.7700000000001</c:v>
                </c:pt>
                <c:pt idx="8">
                  <c:v>131.97000000000023</c:v>
                </c:pt>
                <c:pt idx="9">
                  <c:v>102.81999999999992</c:v>
                </c:pt>
                <c:pt idx="10">
                  <c:v>22.660000000000021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D-4B4E-A377-FBF68DF3B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EU_Sales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129.24000000000049</c:v>
                </c:pt>
                <c:pt idx="1">
                  <c:v>160.64999999999992</c:v>
                </c:pt>
                <c:pt idx="2">
                  <c:v>184.7000000000001</c:v>
                </c:pt>
                <c:pt idx="3">
                  <c:v>191.74000000000009</c:v>
                </c:pt>
                <c:pt idx="4">
                  <c:v>176.88000000000031</c:v>
                </c:pt>
                <c:pt idx="5">
                  <c:v>167.44000000000014</c:v>
                </c:pt>
                <c:pt idx="6">
                  <c:v>118.77999999999997</c:v>
                </c:pt>
                <c:pt idx="7">
                  <c:v>125.95000000000003</c:v>
                </c:pt>
                <c:pt idx="8">
                  <c:v>125.65000000000008</c:v>
                </c:pt>
                <c:pt idx="9">
                  <c:v>97.709999999999937</c:v>
                </c:pt>
                <c:pt idx="10">
                  <c:v>26.760000000000016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3D-4B4E-A377-FBF68DF3B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Sum of JP_Sales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73.730000000000018</c:v>
                </c:pt>
                <c:pt idx="1">
                  <c:v>60.330000000000034</c:v>
                </c:pt>
                <c:pt idx="2">
                  <c:v>60.380000000000038</c:v>
                </c:pt>
                <c:pt idx="3">
                  <c:v>61.930000000000057</c:v>
                </c:pt>
                <c:pt idx="4">
                  <c:v>59.530000000000115</c:v>
                </c:pt>
                <c:pt idx="5">
                  <c:v>53.039999999999978</c:v>
                </c:pt>
                <c:pt idx="6">
                  <c:v>51.74000000000003</c:v>
                </c:pt>
                <c:pt idx="7">
                  <c:v>47.63</c:v>
                </c:pt>
                <c:pt idx="8">
                  <c:v>39.460000000000079</c:v>
                </c:pt>
                <c:pt idx="9">
                  <c:v>33.720000000000041</c:v>
                </c:pt>
                <c:pt idx="10">
                  <c:v>13.699999999999994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3D-4B4E-A377-FBF68DF3B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8672143"/>
        <c:axId val="648672559"/>
      </c:lineChart>
      <c:catAx>
        <c:axId val="648672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672559"/>
        <c:crosses val="autoZero"/>
        <c:auto val="1"/>
        <c:lblAlgn val="ctr"/>
        <c:lblOffset val="100"/>
        <c:noMultiLvlLbl val="0"/>
      </c:catAx>
      <c:valAx>
        <c:axId val="64867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Units</a:t>
                </a:r>
                <a:r>
                  <a:rPr lang="en-US" b="1" baseline="0" dirty="0"/>
                  <a:t> Sold (in millions)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67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Reginal</a:t>
            </a:r>
            <a:r>
              <a:rPr lang="en-US" b="1" baseline="0" dirty="0"/>
              <a:t> Market Shares 2006-2016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 % of Global sales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Sheet1!$B$2:$B$12</c:f>
              <c:numCache>
                <c:formatCode>0%</c:formatCode>
                <c:ptCount val="11"/>
                <c:pt idx="0">
                  <c:v>0.50499001996008297</c:v>
                </c:pt>
                <c:pt idx="1">
                  <c:v>0.51019407157922714</c:v>
                </c:pt>
                <c:pt idx="2">
                  <c:v>0.51689954405059935</c:v>
                </c:pt>
                <c:pt idx="3">
                  <c:v>0.50741239892183687</c:v>
                </c:pt>
                <c:pt idx="4">
                  <c:v>0.50626508028954531</c:v>
                </c:pt>
                <c:pt idx="5">
                  <c:v>0.46717959650381236</c:v>
                </c:pt>
                <c:pt idx="6">
                  <c:v>0.42625295703361421</c:v>
                </c:pt>
                <c:pt idx="7">
                  <c:v>0.41987466427932074</c:v>
                </c:pt>
                <c:pt idx="8">
                  <c:v>0.39154428126390828</c:v>
                </c:pt>
                <c:pt idx="9">
                  <c:v>0.38882166086824832</c:v>
                </c:pt>
                <c:pt idx="10">
                  <c:v>0.31946989990131086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39-40DE-A46C-86A29C5CC2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EU % of Global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Sheet1!$C$2:$C$12</c:f>
              <c:numCache>
                <c:formatCode>0%</c:formatCode>
                <c:ptCount val="11"/>
                <c:pt idx="0">
                  <c:v>0.24804237678489408</c:v>
                </c:pt>
                <c:pt idx="1">
                  <c:v>0.26265879698510769</c:v>
                </c:pt>
                <c:pt idx="2">
                  <c:v>0.27165759670540002</c:v>
                </c:pt>
                <c:pt idx="3">
                  <c:v>0.28712189278227229</c:v>
                </c:pt>
                <c:pt idx="4">
                  <c:v>0.29433397121224925</c:v>
                </c:pt>
                <c:pt idx="5">
                  <c:v>0.32450241283745984</c:v>
                </c:pt>
                <c:pt idx="6">
                  <c:v>0.32673158386972551</c:v>
                </c:pt>
                <c:pt idx="7">
                  <c:v>0.34168904804536038</c:v>
                </c:pt>
                <c:pt idx="8">
                  <c:v>0.37279335410176573</c:v>
                </c:pt>
                <c:pt idx="9">
                  <c:v>0.36949780668582521</c:v>
                </c:pt>
                <c:pt idx="10">
                  <c:v>0.37727336810940315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39-40DE-A46C-86A29C5CC2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JP % of Gobal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numCache>
            </c:numRef>
          </c:cat>
          <c:val>
            <c:numRef>
              <c:f>Sheet1!$D$2:$D$12</c:f>
              <c:numCache>
                <c:formatCode>0%</c:formatCode>
                <c:ptCount val="11"/>
                <c:pt idx="0">
                  <c:v>0.14150545063718797</c:v>
                </c:pt>
                <c:pt idx="1">
                  <c:v>9.8638065497115235E-2</c:v>
                </c:pt>
                <c:pt idx="2">
                  <c:v>8.8807177526107492E-2</c:v>
                </c:pt>
                <c:pt idx="3">
                  <c:v>9.2737346510932156E-2</c:v>
                </c:pt>
                <c:pt idx="4">
                  <c:v>9.9059821948582108E-2</c:v>
                </c:pt>
                <c:pt idx="5">
                  <c:v>0.10279268978081013</c:v>
                </c:pt>
                <c:pt idx="6">
                  <c:v>0.14232271551961281</c:v>
                </c:pt>
                <c:pt idx="7">
                  <c:v>0.12921515965383495</c:v>
                </c:pt>
                <c:pt idx="8">
                  <c:v>0.11707461800919775</c:v>
                </c:pt>
                <c:pt idx="9">
                  <c:v>0.12751474814702743</c:v>
                </c:pt>
                <c:pt idx="10">
                  <c:v>0.19314817425630859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39-40DE-A46C-86A29C5CC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4703055"/>
        <c:axId val="1194699311"/>
      </c:lineChart>
      <c:catAx>
        <c:axId val="119470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699311"/>
        <c:crosses val="autoZero"/>
        <c:auto val="1"/>
        <c:lblAlgn val="ctr"/>
        <c:lblOffset val="100"/>
        <c:noMultiLvlLbl val="0"/>
      </c:catAx>
      <c:valAx>
        <c:axId val="119469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70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Regional</a:t>
            </a:r>
            <a:r>
              <a:rPr lang="en-US" b="1" baseline="0" dirty="0"/>
              <a:t> Sales by genre 2016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NA_Sales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Shooter</c:v>
                </c:pt>
                <c:pt idx="1">
                  <c:v>Action</c:v>
                </c:pt>
                <c:pt idx="2">
                  <c:v>Sports</c:v>
                </c:pt>
                <c:pt idx="3">
                  <c:v>Fighting</c:v>
                </c:pt>
                <c:pt idx="4">
                  <c:v>Role-Playing</c:v>
                </c:pt>
                <c:pt idx="5">
                  <c:v>Platform</c:v>
                </c:pt>
                <c:pt idx="6">
                  <c:v>Adventure</c:v>
                </c:pt>
                <c:pt idx="7">
                  <c:v>Racing</c:v>
                </c:pt>
                <c:pt idx="8">
                  <c:v>Misc</c:v>
                </c:pt>
                <c:pt idx="9">
                  <c:v>Strategy</c:v>
                </c:pt>
                <c:pt idx="10">
                  <c:v>Simulation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7.4400000000000013</c:v>
                </c:pt>
                <c:pt idx="1">
                  <c:v>5.870000000000001</c:v>
                </c:pt>
                <c:pt idx="2">
                  <c:v>4.57</c:v>
                </c:pt>
                <c:pt idx="3">
                  <c:v>1.6</c:v>
                </c:pt>
                <c:pt idx="4">
                  <c:v>1.3900000000000001</c:v>
                </c:pt>
                <c:pt idx="5">
                  <c:v>0.79</c:v>
                </c:pt>
                <c:pt idx="6">
                  <c:v>0.34</c:v>
                </c:pt>
                <c:pt idx="7">
                  <c:v>0.33</c:v>
                </c:pt>
                <c:pt idx="8">
                  <c:v>0.22</c:v>
                </c:pt>
                <c:pt idx="9">
                  <c:v>0.11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9-49E0-B18B-17BEFABDF4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EU_Sales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Shooter</c:v>
                </c:pt>
                <c:pt idx="1">
                  <c:v>Action</c:v>
                </c:pt>
                <c:pt idx="2">
                  <c:v>Sports</c:v>
                </c:pt>
                <c:pt idx="3">
                  <c:v>Fighting</c:v>
                </c:pt>
                <c:pt idx="4">
                  <c:v>Role-Playing</c:v>
                </c:pt>
                <c:pt idx="5">
                  <c:v>Platform</c:v>
                </c:pt>
                <c:pt idx="6">
                  <c:v>Adventure</c:v>
                </c:pt>
                <c:pt idx="7">
                  <c:v>Racing</c:v>
                </c:pt>
                <c:pt idx="8">
                  <c:v>Misc</c:v>
                </c:pt>
                <c:pt idx="9">
                  <c:v>Strategy</c:v>
                </c:pt>
                <c:pt idx="10">
                  <c:v>Simulation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7.7</c:v>
                </c:pt>
                <c:pt idx="1">
                  <c:v>6.3600000000000012</c:v>
                </c:pt>
                <c:pt idx="2">
                  <c:v>7.3599999999999985</c:v>
                </c:pt>
                <c:pt idx="3">
                  <c:v>1.1499999999999999</c:v>
                </c:pt>
                <c:pt idx="4">
                  <c:v>1.29</c:v>
                </c:pt>
                <c:pt idx="5">
                  <c:v>0.87</c:v>
                </c:pt>
                <c:pt idx="6">
                  <c:v>0.39</c:v>
                </c:pt>
                <c:pt idx="7">
                  <c:v>1.1400000000000001</c:v>
                </c:pt>
                <c:pt idx="8">
                  <c:v>0.09</c:v>
                </c:pt>
                <c:pt idx="9">
                  <c:v>0.32000000000000006</c:v>
                </c:pt>
                <c:pt idx="10">
                  <c:v>9.0000000000000011E-2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9-49E0-B18B-17BEFABDF4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Sum of JP_Sales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Shooter</c:v>
                </c:pt>
                <c:pt idx="1">
                  <c:v>Action</c:v>
                </c:pt>
                <c:pt idx="2">
                  <c:v>Sports</c:v>
                </c:pt>
                <c:pt idx="3">
                  <c:v>Fighting</c:v>
                </c:pt>
                <c:pt idx="4">
                  <c:v>Role-Playing</c:v>
                </c:pt>
                <c:pt idx="5">
                  <c:v>Platform</c:v>
                </c:pt>
                <c:pt idx="6">
                  <c:v>Adventure</c:v>
                </c:pt>
                <c:pt idx="7">
                  <c:v>Racing</c:v>
                </c:pt>
                <c:pt idx="8">
                  <c:v>Misc</c:v>
                </c:pt>
                <c:pt idx="9">
                  <c:v>Strategy</c:v>
                </c:pt>
                <c:pt idx="10">
                  <c:v>Simulation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0.6100000000000001</c:v>
                </c:pt>
                <c:pt idx="1">
                  <c:v>5.79</c:v>
                </c:pt>
                <c:pt idx="2">
                  <c:v>0.78</c:v>
                </c:pt>
                <c:pt idx="3">
                  <c:v>0.64</c:v>
                </c:pt>
                <c:pt idx="4">
                  <c:v>3.63</c:v>
                </c:pt>
                <c:pt idx="5">
                  <c:v>0.11000000000000001</c:v>
                </c:pt>
                <c:pt idx="6">
                  <c:v>0.93</c:v>
                </c:pt>
                <c:pt idx="7">
                  <c:v>0.01</c:v>
                </c:pt>
                <c:pt idx="8">
                  <c:v>0.80999999999999994</c:v>
                </c:pt>
                <c:pt idx="9">
                  <c:v>0.05</c:v>
                </c:pt>
                <c:pt idx="1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99-49E0-B18B-17BEFABDF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507023"/>
        <c:axId val="1011508271"/>
      </c:barChart>
      <c:catAx>
        <c:axId val="1011507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508271"/>
        <c:crosses val="autoZero"/>
        <c:auto val="1"/>
        <c:lblAlgn val="ctr"/>
        <c:lblOffset val="100"/>
        <c:noMultiLvlLbl val="0"/>
      </c:catAx>
      <c:valAx>
        <c:axId val="101150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Units</a:t>
                </a:r>
                <a:r>
                  <a:rPr lang="en-US" b="1" baseline="0" dirty="0"/>
                  <a:t> Sold (IN Millions)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50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0.559</cdr:x>
      <cdr:y>0.33054</cdr:y>
    </cdr:from>
    <cdr:to>
      <cdr:x>0.68322</cdr:x>
      <cdr:y>0.52914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B4CA5275-2979-1AD6-030E-5CC5058B2D55}"/>
            </a:ext>
          </a:extLst>
        </cdr:cNvPr>
        <cdr:cNvSpPr/>
      </cdr:nvSpPr>
      <cdr:spPr>
        <a:xfrm xmlns:a="http://schemas.openxmlformats.org/drawingml/2006/main">
          <a:off x="3450243" y="1610931"/>
          <a:ext cx="766733" cy="96788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0.58724</cdr:x>
      <cdr:y>0.59074</cdr:y>
    </cdr:from>
    <cdr:to>
      <cdr:x>0.7</cdr:x>
      <cdr:y>0.79627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EB0AA118-D362-A697-605E-3D412B8B49A6}"/>
            </a:ext>
          </a:extLst>
        </cdr:cNvPr>
        <cdr:cNvSpPr/>
      </cdr:nvSpPr>
      <cdr:spPr>
        <a:xfrm xmlns:a="http://schemas.openxmlformats.org/drawingml/2006/main">
          <a:off x="3624560" y="2879064"/>
          <a:ext cx="695958" cy="1001645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31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7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1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6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2CE95C-E1C6-4EA3-A44B-4F5771D2D09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420F-E050-459D-A05A-0D6D998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4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9CCD-8B10-A68F-D127-2575C8E93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GameCo 2017 Marketing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0645E-98BD-072B-2994-2D3F13455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EE0D-3DB9-DA9D-F5F1-02F52F85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Expectation/Objective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AA9F-ED5B-0972-5ABC-4C0F92DA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GameCo’s sales trends have stayed the same over time.</a:t>
            </a:r>
          </a:p>
          <a:p>
            <a:endParaRPr lang="en-US" dirty="0"/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Using past sales data to determine the best course of action to achieve the best marketing strategy for each region to earn highest ROI for 2017.</a:t>
            </a:r>
          </a:p>
        </p:txBody>
      </p:sp>
    </p:spTree>
    <p:extLst>
      <p:ext uri="{BB962C8B-B14F-4D97-AF65-F5344CB8AC3E}">
        <p14:creationId xmlns:p14="http://schemas.microsoft.com/office/powerpoint/2010/main" val="5081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3471-CA41-97A8-3EA3-966EE8CA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Region For Last 10 Years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45D7C6-6B6B-3EBC-F484-F002309BA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99045"/>
              </p:ext>
            </p:extLst>
          </p:nvPr>
        </p:nvGraphicFramePr>
        <p:xfrm>
          <a:off x="4784725" y="1447800"/>
          <a:ext cx="519588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908477-676C-D766-5460-824AB27D0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regions’ sales have declined significantly over the last ten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4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A715-B507-5C31-9A5E-950A1A4B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Market Shares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E13D2D-EF4F-7E3D-6131-52A4BAF42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006228"/>
              </p:ext>
            </p:extLst>
          </p:nvPr>
        </p:nvGraphicFramePr>
        <p:xfrm>
          <a:off x="5180012" y="992187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553AA4-2B34-6C01-20E3-303699BCD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2015 and 2016 North America market share has dropped from top sales region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2015 to 2016 Japan still has the lowest market share but has steadily increased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3FB7AD-A806-5554-02BC-4F5897FB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23266"/>
            <a:ext cx="3932237" cy="1069975"/>
          </a:xfrm>
        </p:spPr>
        <p:txBody>
          <a:bodyPr/>
          <a:lstStyle/>
          <a:p>
            <a:r>
              <a:rPr lang="en-US" dirty="0"/>
              <a:t>Sales by Genre for each Region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84F5D54-34BA-7B19-2CFD-7CDA07F7B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35115"/>
              </p:ext>
            </p:extLst>
          </p:nvPr>
        </p:nvGraphicFramePr>
        <p:xfrm>
          <a:off x="4784725" y="1447800"/>
          <a:ext cx="519588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E789E6-8395-54DA-B2A4-95129739F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1193240"/>
            <a:ext cx="3932237" cy="4966399"/>
          </a:xfrm>
        </p:spPr>
        <p:txBody>
          <a:bodyPr/>
          <a:lstStyle/>
          <a:p>
            <a:r>
              <a:rPr lang="en-US" dirty="0"/>
              <a:t>North American Top 3 Genres: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Shooter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Sports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European Top 3 Genres: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Shooter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 Japanese Top 3 Genres: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Role-Playing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Adventure</a:t>
            </a:r>
          </a:p>
        </p:txBody>
      </p:sp>
    </p:spTree>
    <p:extLst>
      <p:ext uri="{BB962C8B-B14F-4D97-AF65-F5344CB8AC3E}">
        <p14:creationId xmlns:p14="http://schemas.microsoft.com/office/powerpoint/2010/main" val="354770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F24-FF70-0165-38F7-6C0085E2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C0BB-2C31-5A5A-69E3-8F494CF4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over the past ten years have declined for all regions and have not remained consistent.</a:t>
            </a:r>
          </a:p>
          <a:p>
            <a:r>
              <a:rPr lang="en-US" dirty="0"/>
              <a:t>North American no longer has the highest market share as it has lost the position to Europe.</a:t>
            </a:r>
          </a:p>
          <a:p>
            <a:r>
              <a:rPr lang="en-US" dirty="0"/>
              <a:t>Japan is still the lowest in sales but is increasing its overall market share.</a:t>
            </a:r>
          </a:p>
        </p:txBody>
      </p:sp>
    </p:spTree>
    <p:extLst>
      <p:ext uri="{BB962C8B-B14F-4D97-AF65-F5344CB8AC3E}">
        <p14:creationId xmlns:p14="http://schemas.microsoft.com/office/powerpoint/2010/main" val="11733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688-AD06-B011-B8B5-0F1DCF37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68EA-3EC9-C751-9CAD-E81B7945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Focus recourses for European sales market because of its consistent growth in market share, then North America, finally Japan as it is still the lowest in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knowing what the top genres are for each sales region focus marketing on those genres for each region to maximize ROI.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additional resources to research whether we are pricing games fairly compared to our competition. Exploring digital sales as a more viable option to reach our target audience. Finally research as to why North America is losing its market share to our other sales region. </a:t>
            </a:r>
          </a:p>
        </p:txBody>
      </p:sp>
    </p:spTree>
    <p:extLst>
      <p:ext uri="{BB962C8B-B14F-4D97-AF65-F5344CB8AC3E}">
        <p14:creationId xmlns:p14="http://schemas.microsoft.com/office/powerpoint/2010/main" val="750128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310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GameCo 2017 Marketing Strategy</vt:lpstr>
      <vt:lpstr>Expectation/Objective</vt:lpstr>
      <vt:lpstr>Sales By Region For Last 10 Years</vt:lpstr>
      <vt:lpstr>Regional Market Shares</vt:lpstr>
      <vt:lpstr>Sales by Genre for each Region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 2017 Marketing Strategy</dc:title>
  <dc:creator>Rich Spero</dc:creator>
  <cp:lastModifiedBy>Rich Spero</cp:lastModifiedBy>
  <cp:revision>2</cp:revision>
  <dcterms:created xsi:type="dcterms:W3CDTF">2022-07-11T15:48:43Z</dcterms:created>
  <dcterms:modified xsi:type="dcterms:W3CDTF">2022-07-11T18:57:06Z</dcterms:modified>
</cp:coreProperties>
</file>