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sldIdLst>
    <p:sldId id="256" r:id="rId2"/>
    <p:sldId id="257" r:id="rId3"/>
    <p:sldId id="298" r:id="rId4"/>
    <p:sldId id="258" r:id="rId5"/>
    <p:sldId id="259" r:id="rId6"/>
    <p:sldId id="262" r:id="rId7"/>
    <p:sldId id="260" r:id="rId8"/>
    <p:sldId id="297" r:id="rId9"/>
    <p:sldId id="263" r:id="rId10"/>
    <p:sldId id="264" r:id="rId11"/>
    <p:sldId id="261" r:id="rId12"/>
    <p:sldId id="265" r:id="rId13"/>
    <p:sldId id="295" r:id="rId14"/>
    <p:sldId id="296" r:id="rId15"/>
    <p:sldId id="266" r:id="rId16"/>
    <p:sldId id="267" r:id="rId17"/>
    <p:sldId id="268" r:id="rId18"/>
    <p:sldId id="269" r:id="rId19"/>
    <p:sldId id="270" r:id="rId20"/>
    <p:sldId id="288" r:id="rId21"/>
    <p:sldId id="290" r:id="rId22"/>
    <p:sldId id="273" r:id="rId23"/>
    <p:sldId id="292" r:id="rId24"/>
    <p:sldId id="291" r:id="rId25"/>
    <p:sldId id="275" r:id="rId26"/>
    <p:sldId id="293" r:id="rId27"/>
    <p:sldId id="277" r:id="rId28"/>
    <p:sldId id="294" r:id="rId29"/>
    <p:sldId id="282" r:id="rId30"/>
    <p:sldId id="279" r:id="rId31"/>
    <p:sldId id="280" r:id="rId32"/>
    <p:sldId id="281" r:id="rId33"/>
    <p:sldId id="283" r:id="rId34"/>
    <p:sldId id="284" r:id="rId35"/>
    <p:sldId id="285"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1" autoAdjust="0"/>
    <p:restoredTop sz="94706" autoAdjust="0"/>
  </p:normalViewPr>
  <p:slideViewPr>
    <p:cSldViewPr>
      <p:cViewPr varScale="1">
        <p:scale>
          <a:sx n="74" d="100"/>
          <a:sy n="74" d="100"/>
        </p:scale>
        <p:origin x="-13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63FFC-6951-4EEA-8642-9964646C7E7A}" type="datetimeFigureOut">
              <a:rPr lang="en-US" smtClean="0"/>
              <a:pPr/>
              <a:t>4/21/2009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CBF4DF-172D-42A1-9E0F-400D1B677C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105F344-3DBD-4778-AAA5-6563374F9B91}" type="datetime1">
              <a:rPr lang="en-US" smtClean="0"/>
              <a:pPr/>
              <a:t>4/21/2009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5E96854-6E70-484C-818F-A5764320AC8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EF1A37-1BD4-41B7-BFAE-6719C5D76165}"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8F7C4-0816-4C28-8175-AE8BD7997A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5D2ABF-009C-42F6-947A-F4D7204624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0B7042C-82E7-48EF-A14E-A4656A89F026}" type="datetime1">
              <a:rPr lang="en-US" smtClean="0"/>
              <a:pPr/>
              <a:t>4/21/2009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5E96854-6E70-484C-818F-A5764320AC8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30007F-D2B4-43A3-905E-D39D2B5D7356}"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6EAC63-9F67-4C80-9B62-AE200AB3DC43}" type="datetime1">
              <a:rPr lang="en-US" smtClean="0"/>
              <a:pPr/>
              <a:t>4/21/2009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6854-6E70-484C-818F-A5764320AC8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D5C2B5-460B-4899-9E3E-D9AC3201F7E3}" type="datetime1">
              <a:rPr lang="en-US" smtClean="0"/>
              <a:pPr/>
              <a:t>4/21/2009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6854-6E70-484C-818F-A5764320AC8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C9730-1566-450F-94C9-E858288E337A}" type="datetime1">
              <a:rPr lang="en-US" smtClean="0"/>
              <a:pPr/>
              <a:t>4/21/2009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92A720-58D5-46CB-BBF1-812C7FAF0A61}"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68394F-40D2-4C9C-A448-63F81833024A}"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68D6145-3C6A-4A63-A174-1E4380240448}" type="datetime1">
              <a:rPr lang="en-US" smtClean="0"/>
              <a:pPr/>
              <a:t>4/21/2009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5E96854-6E70-484C-818F-A5764320AC8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hyperlink" Target="http://www.cs.wustl.edu/amos"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962400"/>
            <a:ext cx="7162800" cy="1066800"/>
          </a:xfrm>
        </p:spPr>
        <p:txBody>
          <a:bodyPr>
            <a:normAutofit/>
          </a:bodyPr>
          <a:lstStyle/>
          <a:p>
            <a:r>
              <a:rPr lang="en-US" sz="2600" dirty="0" smtClean="0"/>
              <a:t>Using Regression Techniques to Predict Weather Signals from Image Sequences</a:t>
            </a:r>
            <a:endParaRPr lang="en-US" sz="2600" dirty="0"/>
          </a:p>
        </p:txBody>
      </p:sp>
      <p:sp>
        <p:nvSpPr>
          <p:cNvPr id="3" name="Subtitle 2"/>
          <p:cNvSpPr>
            <a:spLocks noGrp="1"/>
          </p:cNvSpPr>
          <p:nvPr>
            <p:ph type="subTitle" idx="1"/>
          </p:nvPr>
        </p:nvSpPr>
        <p:spPr>
          <a:xfrm>
            <a:off x="1371600" y="5029200"/>
            <a:ext cx="6781800" cy="685800"/>
          </a:xfrm>
        </p:spPr>
        <p:txBody>
          <a:bodyPr>
            <a:noAutofit/>
          </a:bodyPr>
          <a:lstStyle/>
          <a:p>
            <a:pPr>
              <a:spcBef>
                <a:spcPts val="0"/>
              </a:spcBef>
              <a:spcAft>
                <a:spcPts val="400"/>
              </a:spcAft>
            </a:pPr>
            <a:r>
              <a:rPr lang="en-US" sz="1500" dirty="0" smtClean="0"/>
              <a:t>Richard Speyer</a:t>
            </a:r>
          </a:p>
          <a:p>
            <a:pPr>
              <a:spcBef>
                <a:spcPts val="0"/>
              </a:spcBef>
            </a:pPr>
            <a:r>
              <a:rPr lang="en-US" sz="1100" dirty="0" smtClean="0"/>
              <a:t>Master of Science Thesis Defense</a:t>
            </a:r>
          </a:p>
          <a:p>
            <a:pPr>
              <a:spcBef>
                <a:spcPts val="0"/>
              </a:spcBef>
            </a:pPr>
            <a:r>
              <a:rPr lang="en-US" sz="1100" dirty="0" smtClean="0"/>
              <a:t>April 22</a:t>
            </a:r>
            <a:r>
              <a:rPr lang="en-US" sz="1100" baseline="30000" dirty="0" smtClean="0"/>
              <a:t>nd</a:t>
            </a:r>
            <a:r>
              <a:rPr lang="en-US" sz="1100" dirty="0" smtClean="0"/>
              <a:t>, 2009</a:t>
            </a:r>
            <a:endParaRPr lang="en-US" sz="1100" dirty="0"/>
          </a:p>
        </p:txBody>
      </p:sp>
      <p:sp>
        <p:nvSpPr>
          <p:cNvPr id="5" name="TextBox 4"/>
          <p:cNvSpPr txBox="1"/>
          <p:nvPr/>
        </p:nvSpPr>
        <p:spPr>
          <a:xfrm>
            <a:off x="3962400" y="6443246"/>
            <a:ext cx="5029200" cy="307777"/>
          </a:xfrm>
          <a:prstGeom prst="rect">
            <a:avLst/>
          </a:prstGeom>
          <a:noFill/>
        </p:spPr>
        <p:txBody>
          <a:bodyPr wrap="square" rtlCol="0">
            <a:spAutoFit/>
          </a:bodyPr>
          <a:lstStyle/>
          <a:p>
            <a:pPr algn="r"/>
            <a:r>
              <a:rPr lang="en-US" sz="1400" dirty="0" smtClean="0"/>
              <a:t>with slides from Nathan Jacobs and Robert </a:t>
            </a:r>
            <a:r>
              <a:rPr lang="en-US" sz="1400" dirty="0" err="1" smtClean="0"/>
              <a:t>Pless</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Iteratively finds vectors which maximize the correlation between the two datasets and minimize the correlation between previously measured vectors</a:t>
            </a:r>
          </a:p>
          <a:p>
            <a:pPr lvl="1"/>
            <a:r>
              <a:rPr lang="en-US" dirty="0" smtClean="0"/>
              <a:t>Vectors are not necessarily orthogonal</a:t>
            </a:r>
          </a:p>
          <a:p>
            <a:r>
              <a:rPr lang="en-US" dirty="0" smtClean="0"/>
              <a:t>Used in content-based image retrieval systems</a:t>
            </a:r>
          </a:p>
          <a:p>
            <a:endParaRPr lang="en-US" dirty="0"/>
          </a:p>
        </p:txBody>
      </p:sp>
      <p:pic>
        <p:nvPicPr>
          <p:cNvPr id="4" name="Picture 4"/>
          <p:cNvPicPr>
            <a:picLocks noChangeAspect="1" noChangeArrowheads="1"/>
          </p:cNvPicPr>
          <p:nvPr/>
        </p:nvPicPr>
        <p:blipFill>
          <a:blip r:embed="rId2"/>
          <a:srcRect l="6481" t="4138" r="3704" b="10345"/>
          <a:stretch>
            <a:fillRect/>
          </a:stretch>
        </p:blipFill>
        <p:spPr>
          <a:xfrm>
            <a:off x="2209799" y="3374796"/>
            <a:ext cx="4495801" cy="2873604"/>
          </a:xfrm>
          <a:prstGeom prst="rect">
            <a:avLst/>
          </a:prstGeom>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Not dependent on the coordinate system of the variables</a:t>
            </a:r>
          </a:p>
          <a:p>
            <a:pPr lvl="1"/>
            <a:r>
              <a:rPr lang="en-US" dirty="0" smtClean="0"/>
              <a:t>Can find correlations regardless of measurement system used, which is important since images and weather data use different forms of measurement</a:t>
            </a:r>
          </a:p>
          <a:p>
            <a:r>
              <a:rPr lang="en-US" dirty="0" smtClean="0"/>
              <a:t>Invariant to affine transformations of the variables</a:t>
            </a:r>
          </a:p>
          <a:p>
            <a:r>
              <a:rPr lang="en-US" dirty="0" smtClean="0"/>
              <a:t>It is important that each data entry in X has a corresponding entry in Y, and vice versa (same number of rows)</a:t>
            </a:r>
          </a:p>
          <a:p>
            <a:endParaRPr lang="en-US" dirty="0" smtClean="0"/>
          </a:p>
        </p:txBody>
      </p:sp>
      <p:sp>
        <p:nvSpPr>
          <p:cNvPr id="4" name="Slide Number Placeholder 3"/>
          <p:cNvSpPr>
            <a:spLocks noGrp="1"/>
          </p:cNvSpPr>
          <p:nvPr>
            <p:ph type="sldNum" sz="quarter" idx="12"/>
          </p:nvPr>
        </p:nvSpPr>
        <p:spPr/>
        <p:txBody>
          <a:bodyPr/>
          <a:lstStyle/>
          <a:p>
            <a:fld id="{45E96854-6E70-484C-818F-A5764320AC8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Principal Coefficient Analysis (PCA)</a:t>
            </a:r>
            <a:endParaRPr lang="en-US" dirty="0"/>
          </a:p>
        </p:txBody>
      </p:sp>
      <p:sp>
        <p:nvSpPr>
          <p:cNvPr id="3" name="Content Placeholder 2"/>
          <p:cNvSpPr>
            <a:spLocks noGrp="1"/>
          </p:cNvSpPr>
          <p:nvPr>
            <p:ph sz="quarter" idx="1"/>
          </p:nvPr>
        </p:nvSpPr>
        <p:spPr/>
        <p:txBody>
          <a:bodyPr/>
          <a:lstStyle/>
          <a:p>
            <a:r>
              <a:rPr lang="en-US" dirty="0" smtClean="0"/>
              <a:t>PCA is a method used to extract the most significant features from given dataset</a:t>
            </a:r>
          </a:p>
          <a:p>
            <a:r>
              <a:rPr lang="en-US" dirty="0" smtClean="0"/>
              <a:t>Given a set of images I and a number k&gt;0, finds the k most important features in the set of images</a:t>
            </a:r>
          </a:p>
          <a:p>
            <a:r>
              <a:rPr lang="en-US" dirty="0" smtClean="0"/>
              <a:t>[U S V] = PCA(</a:t>
            </a:r>
            <a:r>
              <a:rPr lang="en-US" dirty="0" err="1" smtClean="0"/>
              <a:t>I,k</a:t>
            </a:r>
            <a:r>
              <a:rPr lang="en-US" dirty="0" smtClean="0"/>
              <a:t>)</a:t>
            </a:r>
          </a:p>
          <a:p>
            <a:pPr lvl="1"/>
            <a:r>
              <a:rPr lang="en-US" dirty="0" smtClean="0"/>
              <a:t>U contains the k feature vectors, all of which are orthogonal</a:t>
            </a:r>
          </a:p>
          <a:p>
            <a:pPr lvl="1"/>
            <a:r>
              <a:rPr lang="en-US" dirty="0" smtClean="0"/>
              <a:t>S is a diagonal matrix which contains the weights of each feature vector</a:t>
            </a:r>
          </a:p>
          <a:p>
            <a:pPr lvl="1"/>
            <a:r>
              <a:rPr lang="en-US" dirty="0" smtClean="0"/>
              <a:t>V contains the coefficients of each vector for each image</a:t>
            </a:r>
          </a:p>
          <a:p>
            <a:r>
              <a:rPr lang="en-US" dirty="0" smtClean="0"/>
              <a:t>We can reconstruct image x: i</a:t>
            </a:r>
            <a:r>
              <a:rPr lang="en-US" baseline="-25000" dirty="0" smtClean="0"/>
              <a:t>x</a:t>
            </a:r>
            <a:r>
              <a:rPr lang="en-US" dirty="0" smtClean="0"/>
              <a:t>=</a:t>
            </a:r>
            <a:r>
              <a:rPr lang="en-US" dirty="0" err="1" smtClean="0"/>
              <a:t>USv</a:t>
            </a:r>
            <a:r>
              <a:rPr lang="en-US" baseline="-25000" dirty="0" err="1" smtClean="0"/>
              <a:t>x</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Coefficient Analysis</a:t>
            </a:r>
            <a:endParaRPr lang="en-US" dirty="0"/>
          </a:p>
        </p:txBody>
      </p:sp>
      <p:sp>
        <p:nvSpPr>
          <p:cNvPr id="3" name="Content Placeholder 2"/>
          <p:cNvSpPr>
            <a:spLocks noGrp="1"/>
          </p:cNvSpPr>
          <p:nvPr>
            <p:ph sz="quarter" idx="1"/>
          </p:nvPr>
        </p:nvSpPr>
        <p:spPr>
          <a:xfrm>
            <a:off x="457200" y="3200400"/>
            <a:ext cx="8229600" cy="2956560"/>
          </a:xfrm>
        </p:spPr>
        <p:txBody>
          <a:bodyPr/>
          <a:lstStyle/>
          <a:p>
            <a:r>
              <a:rPr lang="en-US" dirty="0" smtClean="0"/>
              <a:t>Images will not be exact reconstructions of original images</a:t>
            </a:r>
          </a:p>
          <a:p>
            <a:pPr lvl="1"/>
            <a:r>
              <a:rPr lang="en-US" dirty="0" smtClean="0"/>
              <a:t>Similarity increases as we increase the number of coefficients k</a:t>
            </a:r>
          </a:p>
          <a:p>
            <a:r>
              <a:rPr lang="en-US" dirty="0" smtClean="0"/>
              <a:t>Will extract the most significant features to minimize</a:t>
            </a:r>
            <a:endParaRPr lang="en-US" dirty="0"/>
          </a:p>
        </p:txBody>
      </p:sp>
      <p:sp>
        <p:nvSpPr>
          <p:cNvPr id="4" name="Rectangle 2"/>
          <p:cNvSpPr>
            <a:spLocks noChangeArrowheads="1"/>
          </p:cNvSpPr>
          <p:nvPr/>
        </p:nvSpPr>
        <p:spPr bwMode="auto">
          <a:xfrm>
            <a:off x="1295400" y="1295400"/>
            <a:ext cx="9144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D</a:t>
            </a:r>
          </a:p>
        </p:txBody>
      </p:sp>
      <p:sp>
        <p:nvSpPr>
          <p:cNvPr id="5" name="Text Box 3"/>
          <p:cNvSpPr txBox="1">
            <a:spLocks noChangeArrowheads="1"/>
          </p:cNvSpPr>
          <p:nvPr/>
        </p:nvSpPr>
        <p:spPr bwMode="auto">
          <a:xfrm>
            <a:off x="2193925" y="2093913"/>
            <a:ext cx="317500" cy="366712"/>
          </a:xfrm>
          <a:prstGeom prst="rect">
            <a:avLst/>
          </a:prstGeom>
          <a:noFill/>
          <a:ln w="9525">
            <a:noFill/>
            <a:miter lim="800000"/>
            <a:headEnd/>
            <a:tailEnd/>
          </a:ln>
          <a:effectLst/>
        </p:spPr>
        <p:txBody>
          <a:bodyPr wrap="none">
            <a:spAutoFit/>
          </a:bodyPr>
          <a:lstStyle/>
          <a:p>
            <a:r>
              <a:rPr lang="en-US" sz="1800" b="0">
                <a:latin typeface="Arial" pitchFamily="34" charset="0"/>
              </a:rPr>
              <a:t>=</a:t>
            </a:r>
          </a:p>
        </p:txBody>
      </p:sp>
      <p:sp>
        <p:nvSpPr>
          <p:cNvPr id="6" name="Rectangle 4"/>
          <p:cNvSpPr>
            <a:spLocks noChangeArrowheads="1"/>
          </p:cNvSpPr>
          <p:nvPr/>
        </p:nvSpPr>
        <p:spPr bwMode="auto">
          <a:xfrm>
            <a:off x="2590800" y="1295400"/>
            <a:ext cx="381000" cy="1762125"/>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U</a:t>
            </a:r>
          </a:p>
        </p:txBody>
      </p:sp>
      <p:sp>
        <p:nvSpPr>
          <p:cNvPr id="7" name="Rectangle 5"/>
          <p:cNvSpPr>
            <a:spLocks noChangeArrowheads="1"/>
          </p:cNvSpPr>
          <p:nvPr/>
        </p:nvSpPr>
        <p:spPr bwMode="auto">
          <a:xfrm>
            <a:off x="3124200" y="1295400"/>
            <a:ext cx="304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S</a:t>
            </a:r>
          </a:p>
        </p:txBody>
      </p:sp>
      <p:sp>
        <p:nvSpPr>
          <p:cNvPr id="8" name="Rectangle 6"/>
          <p:cNvSpPr>
            <a:spLocks noChangeArrowheads="1"/>
          </p:cNvSpPr>
          <p:nvPr/>
        </p:nvSpPr>
        <p:spPr bwMode="auto">
          <a:xfrm>
            <a:off x="3657600" y="12954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V</a:t>
            </a:r>
          </a:p>
        </p:txBody>
      </p:sp>
      <p:sp>
        <p:nvSpPr>
          <p:cNvPr id="9" name="Text Box 7"/>
          <p:cNvSpPr txBox="1">
            <a:spLocks noChangeArrowheads="1"/>
          </p:cNvSpPr>
          <p:nvPr/>
        </p:nvSpPr>
        <p:spPr bwMode="auto">
          <a:xfrm>
            <a:off x="381000" y="2671763"/>
            <a:ext cx="962025" cy="366712"/>
          </a:xfrm>
          <a:prstGeom prst="rect">
            <a:avLst/>
          </a:prstGeom>
          <a:noFill/>
          <a:ln w="9525">
            <a:noFill/>
            <a:miter lim="800000"/>
            <a:headEnd/>
            <a:tailEnd/>
          </a:ln>
          <a:effectLst/>
        </p:spPr>
        <p:txBody>
          <a:bodyPr wrap="none">
            <a:spAutoFit/>
          </a:bodyPr>
          <a:lstStyle/>
          <a:p>
            <a:r>
              <a:rPr lang="en-US" sz="1800" b="0"/>
              <a:t>Images</a:t>
            </a:r>
          </a:p>
        </p:txBody>
      </p:sp>
      <p:sp>
        <p:nvSpPr>
          <p:cNvPr id="10" name="Text Box 8"/>
          <p:cNvSpPr txBox="1">
            <a:spLocks noChangeArrowheads="1"/>
          </p:cNvSpPr>
          <p:nvPr/>
        </p:nvSpPr>
        <p:spPr bwMode="auto">
          <a:xfrm>
            <a:off x="3032125" y="2632075"/>
            <a:ext cx="1577975" cy="366713"/>
          </a:xfrm>
          <a:prstGeom prst="rect">
            <a:avLst/>
          </a:prstGeom>
          <a:noFill/>
          <a:ln w="9525">
            <a:noFill/>
            <a:miter lim="800000"/>
            <a:headEnd/>
            <a:tailEnd/>
          </a:ln>
          <a:effectLst/>
        </p:spPr>
        <p:txBody>
          <a:bodyPr wrap="none">
            <a:spAutoFit/>
          </a:bodyPr>
          <a:lstStyle/>
          <a:p>
            <a:r>
              <a:rPr lang="en-US" sz="1800" b="0"/>
              <a:t>Basis Images</a:t>
            </a:r>
          </a:p>
        </p:txBody>
      </p:sp>
      <p:sp>
        <p:nvSpPr>
          <p:cNvPr id="11" name="Text Box 9"/>
          <p:cNvSpPr txBox="1">
            <a:spLocks noChangeArrowheads="1"/>
          </p:cNvSpPr>
          <p:nvPr/>
        </p:nvSpPr>
        <p:spPr bwMode="auto">
          <a:xfrm>
            <a:off x="3810000" y="1676400"/>
            <a:ext cx="1334661" cy="369332"/>
          </a:xfrm>
          <a:prstGeom prst="rect">
            <a:avLst/>
          </a:prstGeom>
          <a:noFill/>
          <a:ln w="9525">
            <a:noFill/>
            <a:miter lim="800000"/>
            <a:headEnd/>
            <a:tailEnd/>
          </a:ln>
          <a:effectLst/>
        </p:spPr>
        <p:txBody>
          <a:bodyPr wrap="none">
            <a:spAutoFit/>
          </a:bodyPr>
          <a:lstStyle/>
          <a:p>
            <a:r>
              <a:rPr lang="en-US" sz="1800" b="0" dirty="0" smtClean="0">
                <a:latin typeface="Arial" pitchFamily="34" charset="0"/>
              </a:rPr>
              <a:t>coefficients</a:t>
            </a:r>
            <a:endParaRPr lang="en-US" sz="1800" b="0" dirty="0">
              <a:latin typeface="Arial" pitchFamily="34" charset="0"/>
            </a:endParaRPr>
          </a:p>
        </p:txBody>
      </p:sp>
      <p:pic>
        <p:nvPicPr>
          <p:cNvPr id="2052" name="Picture 4"/>
          <p:cNvPicPr>
            <a:picLocks noChangeAspect="1" noChangeArrowheads="1"/>
          </p:cNvPicPr>
          <p:nvPr/>
        </p:nvPicPr>
        <p:blipFill>
          <a:blip r:embed="rId2"/>
          <a:srcRect t="23079" b="14364"/>
          <a:stretch>
            <a:fillRect/>
          </a:stretch>
        </p:blipFill>
        <p:spPr bwMode="auto">
          <a:xfrm>
            <a:off x="3200400" y="4953000"/>
            <a:ext cx="2590800" cy="914400"/>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45E96854-6E70-484C-818F-A5764320AC8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981200" y="2133600"/>
            <a:ext cx="4738688" cy="4160838"/>
          </a:xfrm>
          <a:prstGeom prst="rect">
            <a:avLst/>
          </a:prstGeom>
          <a:noFill/>
          <a:ln w="9525">
            <a:noFill/>
            <a:miter lim="800000"/>
            <a:headEnd/>
            <a:tailEnd/>
          </a:ln>
        </p:spPr>
      </p:pic>
      <p:sp>
        <p:nvSpPr>
          <p:cNvPr id="12292" name="Text Box 16"/>
          <p:cNvSpPr txBox="1">
            <a:spLocks noChangeArrowheads="1"/>
          </p:cNvSpPr>
          <p:nvPr/>
        </p:nvSpPr>
        <p:spPr bwMode="auto">
          <a:xfrm>
            <a:off x="441325" y="2601913"/>
            <a:ext cx="1298575" cy="396875"/>
          </a:xfrm>
          <a:prstGeom prst="rect">
            <a:avLst/>
          </a:prstGeom>
          <a:noFill/>
          <a:ln w="9525">
            <a:noFill/>
            <a:miter lim="800000"/>
            <a:headEnd/>
            <a:tailEnd/>
          </a:ln>
        </p:spPr>
        <p:txBody>
          <a:bodyPr wrap="none">
            <a:spAutoFit/>
          </a:bodyPr>
          <a:lstStyle/>
          <a:p>
            <a:r>
              <a:rPr lang="en-US" dirty="0"/>
              <a:t>Camera 1</a:t>
            </a:r>
          </a:p>
        </p:txBody>
      </p:sp>
      <p:sp>
        <p:nvSpPr>
          <p:cNvPr id="12293" name="Text Box 17"/>
          <p:cNvSpPr txBox="1">
            <a:spLocks noChangeArrowheads="1"/>
          </p:cNvSpPr>
          <p:nvPr/>
        </p:nvSpPr>
        <p:spPr bwMode="auto">
          <a:xfrm>
            <a:off x="441325" y="3592513"/>
            <a:ext cx="1298575" cy="396875"/>
          </a:xfrm>
          <a:prstGeom prst="rect">
            <a:avLst/>
          </a:prstGeom>
          <a:noFill/>
          <a:ln w="9525">
            <a:noFill/>
            <a:miter lim="800000"/>
            <a:headEnd/>
            <a:tailEnd/>
          </a:ln>
        </p:spPr>
        <p:txBody>
          <a:bodyPr wrap="none">
            <a:spAutoFit/>
          </a:bodyPr>
          <a:lstStyle/>
          <a:p>
            <a:r>
              <a:rPr lang="en-US"/>
              <a:t>Camera 2</a:t>
            </a:r>
          </a:p>
        </p:txBody>
      </p:sp>
      <p:sp>
        <p:nvSpPr>
          <p:cNvPr id="12294" name="Text Box 18"/>
          <p:cNvSpPr txBox="1">
            <a:spLocks noChangeArrowheads="1"/>
          </p:cNvSpPr>
          <p:nvPr/>
        </p:nvSpPr>
        <p:spPr bwMode="auto">
          <a:xfrm>
            <a:off x="441325" y="4506913"/>
            <a:ext cx="1298575" cy="396875"/>
          </a:xfrm>
          <a:prstGeom prst="rect">
            <a:avLst/>
          </a:prstGeom>
          <a:noFill/>
          <a:ln w="9525">
            <a:noFill/>
            <a:miter lim="800000"/>
            <a:headEnd/>
            <a:tailEnd/>
          </a:ln>
        </p:spPr>
        <p:txBody>
          <a:bodyPr wrap="none">
            <a:spAutoFit/>
          </a:bodyPr>
          <a:lstStyle/>
          <a:p>
            <a:r>
              <a:rPr lang="en-US"/>
              <a:t>Camera 3</a:t>
            </a:r>
          </a:p>
        </p:txBody>
      </p:sp>
      <p:sp>
        <p:nvSpPr>
          <p:cNvPr id="12295" name="Text Box 19"/>
          <p:cNvSpPr txBox="1">
            <a:spLocks noChangeArrowheads="1"/>
          </p:cNvSpPr>
          <p:nvPr/>
        </p:nvSpPr>
        <p:spPr bwMode="auto">
          <a:xfrm>
            <a:off x="441325" y="5497513"/>
            <a:ext cx="1298575" cy="396875"/>
          </a:xfrm>
          <a:prstGeom prst="rect">
            <a:avLst/>
          </a:prstGeom>
          <a:noFill/>
          <a:ln w="9525">
            <a:noFill/>
            <a:miter lim="800000"/>
            <a:headEnd/>
            <a:tailEnd/>
          </a:ln>
        </p:spPr>
        <p:txBody>
          <a:bodyPr wrap="none">
            <a:spAutoFit/>
          </a:bodyPr>
          <a:lstStyle/>
          <a:p>
            <a:r>
              <a:rPr lang="en-US"/>
              <a:t>Camera 4</a:t>
            </a:r>
          </a:p>
        </p:txBody>
      </p:sp>
      <p:grpSp>
        <p:nvGrpSpPr>
          <p:cNvPr id="2" name="Group 4"/>
          <p:cNvGrpSpPr>
            <a:grpSpLocks/>
          </p:cNvGrpSpPr>
          <p:nvPr/>
        </p:nvGrpSpPr>
        <p:grpSpPr bwMode="auto">
          <a:xfrm>
            <a:off x="-1981200" y="77787"/>
            <a:ext cx="15878175" cy="1790701"/>
            <a:chOff x="-1242" y="2208"/>
            <a:chExt cx="10002" cy="1128"/>
          </a:xfrm>
        </p:grpSpPr>
        <p:sp>
          <p:nvSpPr>
            <p:cNvPr id="20" name="Text Box 9"/>
            <p:cNvSpPr txBox="1">
              <a:spLocks noChangeArrowheads="1"/>
            </p:cNvSpPr>
            <p:nvPr/>
          </p:nvSpPr>
          <p:spPr bwMode="auto">
            <a:xfrm>
              <a:off x="1392" y="2976"/>
              <a:ext cx="7368" cy="360"/>
            </a:xfrm>
            <a:prstGeom prst="rect">
              <a:avLst/>
            </a:prstGeom>
            <a:noFill/>
            <a:ln w="9525" algn="in">
              <a:noFill/>
              <a:miter lim="800000"/>
              <a:headEnd/>
              <a:tailEnd/>
            </a:ln>
          </p:spPr>
          <p:txBody>
            <a:bodyPr lIns="36576" tIns="36576" rIns="36576" bIns="36576"/>
            <a:lstStyle/>
            <a:p>
              <a:endParaRPr lang="en-US" sz="2800">
                <a:latin typeface="+mj-lt"/>
              </a:endParaRPr>
            </a:p>
          </p:txBody>
        </p:sp>
        <p:grpSp>
          <p:nvGrpSpPr>
            <p:cNvPr id="3" name="Group 32"/>
            <p:cNvGrpSpPr>
              <a:grpSpLocks/>
            </p:cNvGrpSpPr>
            <p:nvPr/>
          </p:nvGrpSpPr>
          <p:grpSpPr bwMode="auto">
            <a:xfrm>
              <a:off x="-1242" y="2208"/>
              <a:ext cx="9114" cy="959"/>
              <a:chOff x="-1819275" y="3505200"/>
              <a:chExt cx="14468475" cy="1519548"/>
            </a:xfrm>
          </p:grpSpPr>
          <p:grpSp>
            <p:nvGrpSpPr>
              <p:cNvPr id="4" name="Group 27"/>
              <p:cNvGrpSpPr>
                <a:grpSpLocks/>
              </p:cNvGrpSpPr>
              <p:nvPr/>
            </p:nvGrpSpPr>
            <p:grpSpPr bwMode="auto">
              <a:xfrm>
                <a:off x="381002" y="3505200"/>
                <a:ext cx="8076599" cy="1066800"/>
                <a:chOff x="4600575" y="3429000"/>
                <a:chExt cx="12280863" cy="1888569"/>
              </a:xfrm>
            </p:grpSpPr>
            <p:pic>
              <p:nvPicPr>
                <p:cNvPr id="29" name="Picture 4" descr="pc_1"/>
                <p:cNvPicPr>
                  <a:picLocks noChangeAspect="1" noChangeArrowheads="1"/>
                </p:cNvPicPr>
                <p:nvPr/>
              </p:nvPicPr>
              <p:blipFill>
                <a:blip r:embed="rId3"/>
                <a:srcRect/>
                <a:stretch>
                  <a:fillRect/>
                </a:stretch>
              </p:blipFill>
              <p:spPr bwMode="auto">
                <a:xfrm>
                  <a:off x="14927113" y="3429000"/>
                  <a:ext cx="1954325" cy="1888090"/>
                </a:xfrm>
                <a:prstGeom prst="rect">
                  <a:avLst/>
                </a:prstGeom>
                <a:noFill/>
                <a:ln w="9525" algn="in">
                  <a:noFill/>
                  <a:miter lim="800000"/>
                  <a:headEnd/>
                  <a:tailEnd/>
                </a:ln>
              </p:spPr>
            </p:pic>
            <p:pic>
              <p:nvPicPr>
                <p:cNvPr id="30" name="Picture 5" descr="pc_3"/>
                <p:cNvPicPr>
                  <a:picLocks noChangeAspect="1" noChangeArrowheads="1"/>
                </p:cNvPicPr>
                <p:nvPr/>
              </p:nvPicPr>
              <p:blipFill>
                <a:blip r:embed="rId4"/>
                <a:srcRect/>
                <a:stretch>
                  <a:fillRect/>
                </a:stretch>
              </p:blipFill>
              <p:spPr bwMode="auto">
                <a:xfrm>
                  <a:off x="11219407" y="3429000"/>
                  <a:ext cx="2169688" cy="1888090"/>
                </a:xfrm>
                <a:prstGeom prst="rect">
                  <a:avLst/>
                </a:prstGeom>
                <a:noFill/>
                <a:ln w="9525" algn="in">
                  <a:noFill/>
                  <a:miter lim="800000"/>
                  <a:headEnd/>
                  <a:tailEnd/>
                </a:ln>
              </p:spPr>
            </p:pic>
            <p:pic>
              <p:nvPicPr>
                <p:cNvPr id="31" name="Picture 6" descr="mean_month"/>
                <p:cNvPicPr>
                  <a:picLocks noChangeAspect="1" noChangeArrowheads="1"/>
                </p:cNvPicPr>
                <p:nvPr/>
              </p:nvPicPr>
              <p:blipFill>
                <a:blip r:embed="rId5"/>
                <a:srcRect/>
                <a:stretch>
                  <a:fillRect/>
                </a:stretch>
              </p:blipFill>
              <p:spPr bwMode="auto">
                <a:xfrm>
                  <a:off x="7351417" y="3429000"/>
                  <a:ext cx="2176559" cy="1888569"/>
                </a:xfrm>
                <a:prstGeom prst="rect">
                  <a:avLst/>
                </a:prstGeom>
                <a:noFill/>
                <a:ln w="9525" algn="in">
                  <a:noFill/>
                  <a:miter lim="800000"/>
                  <a:headEnd/>
                  <a:tailEnd/>
                </a:ln>
              </p:spPr>
            </p:pic>
            <p:pic>
              <p:nvPicPr>
                <p:cNvPr id="32" name="Picture 7" descr="200606_ave_02_16"/>
                <p:cNvPicPr>
                  <a:picLocks noChangeAspect="1" noChangeArrowheads="1"/>
                </p:cNvPicPr>
                <p:nvPr/>
              </p:nvPicPr>
              <p:blipFill>
                <a:blip r:embed="rId6"/>
                <a:srcRect/>
                <a:stretch>
                  <a:fillRect/>
                </a:stretch>
              </p:blipFill>
              <p:spPr bwMode="auto">
                <a:xfrm>
                  <a:off x="4600575" y="3429000"/>
                  <a:ext cx="2299205" cy="1888090"/>
                </a:xfrm>
                <a:prstGeom prst="rect">
                  <a:avLst/>
                </a:prstGeom>
                <a:noFill/>
                <a:ln w="9525" algn="in">
                  <a:noFill/>
                  <a:miter lim="800000"/>
                  <a:headEnd/>
                  <a:tailEnd/>
                </a:ln>
              </p:spPr>
            </p:pic>
          </p:grpSp>
          <p:sp>
            <p:nvSpPr>
              <p:cNvPr id="23" name="Text Box 8"/>
              <p:cNvSpPr txBox="1">
                <a:spLocks noChangeArrowheads="1"/>
              </p:cNvSpPr>
              <p:nvPr/>
            </p:nvSpPr>
            <p:spPr bwMode="auto">
              <a:xfrm>
                <a:off x="-1819275" y="3810000"/>
                <a:ext cx="14468475" cy="609600"/>
              </a:xfrm>
              <a:prstGeom prst="rect">
                <a:avLst/>
              </a:prstGeom>
              <a:noFill/>
              <a:ln w="9525" algn="in">
                <a:noFill/>
                <a:miter lim="800000"/>
                <a:headEnd/>
                <a:tailEnd/>
              </a:ln>
            </p:spPr>
            <p:txBody>
              <a:bodyPr lIns="36576" tIns="36576" rIns="36576" bIns="36576"/>
              <a:lstStyle/>
              <a:p>
                <a:r>
                  <a:rPr lang="en-US" sz="2800" dirty="0">
                    <a:solidFill>
                      <a:srgbClr val="000000"/>
                    </a:solidFill>
                  </a:rPr>
                  <a:t>				 =            </a:t>
                </a:r>
                <a:r>
                  <a:rPr lang="en-US" sz="2800" dirty="0" smtClean="0">
                    <a:solidFill>
                      <a:srgbClr val="000000"/>
                    </a:solidFill>
                  </a:rPr>
                  <a:t>    + f</a:t>
                </a:r>
                <a:r>
                  <a:rPr lang="en-US" sz="2800" baseline="-25000" dirty="0" smtClean="0">
                    <a:solidFill>
                      <a:srgbClr val="000000"/>
                    </a:solidFill>
                  </a:rPr>
                  <a:t>1</a:t>
                </a:r>
                <a:r>
                  <a:rPr lang="en-US" sz="2800" dirty="0" smtClean="0">
                    <a:solidFill>
                      <a:srgbClr val="000000"/>
                    </a:solidFill>
                  </a:rPr>
                  <a:t>(t)                 + f</a:t>
                </a:r>
                <a:r>
                  <a:rPr lang="en-US" sz="2800" baseline="-25000" dirty="0" smtClean="0">
                    <a:solidFill>
                      <a:srgbClr val="000000"/>
                    </a:solidFill>
                  </a:rPr>
                  <a:t>2</a:t>
                </a:r>
                <a:r>
                  <a:rPr lang="en-US" sz="2800" dirty="0" smtClean="0">
                    <a:solidFill>
                      <a:srgbClr val="000000"/>
                    </a:solidFill>
                  </a:rPr>
                  <a:t>(t)               + </a:t>
                </a:r>
                <a:r>
                  <a:rPr lang="en-US" sz="2800" dirty="0">
                    <a:solidFill>
                      <a:srgbClr val="000000"/>
                    </a:solidFill>
                  </a:rPr>
                  <a:t>...</a:t>
                </a:r>
                <a:endParaRPr lang="en-US" sz="2800" dirty="0"/>
              </a:p>
            </p:txBody>
          </p:sp>
          <p:sp>
            <p:nvSpPr>
              <p:cNvPr id="24" name="Rectangle 28"/>
              <p:cNvSpPr>
                <a:spLocks noChangeArrowheads="1"/>
              </p:cNvSpPr>
              <p:nvPr/>
            </p:nvSpPr>
            <p:spPr bwMode="auto">
              <a:xfrm>
                <a:off x="4719978" y="4656256"/>
                <a:ext cx="1461747" cy="368492"/>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1</a:t>
                </a:r>
                <a:endParaRPr lang="en-US" dirty="0"/>
              </a:p>
            </p:txBody>
          </p:sp>
          <p:sp>
            <p:nvSpPr>
              <p:cNvPr id="25" name="Rectangle 29"/>
              <p:cNvSpPr>
                <a:spLocks noChangeArrowheads="1"/>
              </p:cNvSpPr>
              <p:nvPr/>
            </p:nvSpPr>
            <p:spPr bwMode="auto">
              <a:xfrm>
                <a:off x="6953080" y="4651468"/>
                <a:ext cx="1514645" cy="368527"/>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2 </a:t>
                </a:r>
                <a:endParaRPr lang="en-US" dirty="0"/>
              </a:p>
            </p:txBody>
          </p:sp>
          <p:sp>
            <p:nvSpPr>
              <p:cNvPr id="26" name="Rectangle 30"/>
              <p:cNvSpPr>
                <a:spLocks noChangeArrowheads="1"/>
              </p:cNvSpPr>
              <p:nvPr/>
            </p:nvSpPr>
            <p:spPr bwMode="auto">
              <a:xfrm>
                <a:off x="2209800" y="4651359"/>
                <a:ext cx="1292341" cy="368637"/>
              </a:xfrm>
              <a:prstGeom prst="rect">
                <a:avLst/>
              </a:prstGeom>
              <a:noFill/>
              <a:ln w="9525">
                <a:noFill/>
                <a:miter lim="800000"/>
                <a:headEnd/>
                <a:tailEnd/>
              </a:ln>
            </p:spPr>
            <p:txBody>
              <a:bodyPr wrap="none">
                <a:spAutoFit/>
              </a:bodyPr>
              <a:lstStyle/>
              <a:p>
                <a:r>
                  <a:rPr lang="en-US" dirty="0" smtClean="0">
                    <a:solidFill>
                      <a:srgbClr val="000000"/>
                    </a:solidFill>
                  </a:rPr>
                  <a:t>mean </a:t>
                </a:r>
                <a:r>
                  <a:rPr lang="en-US" dirty="0">
                    <a:solidFill>
                      <a:srgbClr val="000000"/>
                    </a:solidFill>
                  </a:rPr>
                  <a:t>Image</a:t>
                </a:r>
                <a:endParaRPr lang="en-US" dirty="0"/>
              </a:p>
            </p:txBody>
          </p:sp>
        </p:grpSp>
      </p:grpSp>
      <p:sp>
        <p:nvSpPr>
          <p:cNvPr id="27" name="Slide Number Placeholder 26"/>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Principal Coefficient Analysis (PCA)</a:t>
            </a:r>
            <a:endParaRPr lang="en-US" dirty="0"/>
          </a:p>
        </p:txBody>
      </p:sp>
      <p:sp>
        <p:nvSpPr>
          <p:cNvPr id="3" name="Content Placeholder 2"/>
          <p:cNvSpPr>
            <a:spLocks noGrp="1"/>
          </p:cNvSpPr>
          <p:nvPr>
            <p:ph sz="quarter" idx="1"/>
          </p:nvPr>
        </p:nvSpPr>
        <p:spPr/>
        <p:txBody>
          <a:bodyPr/>
          <a:lstStyle/>
          <a:p>
            <a:r>
              <a:rPr lang="en-US" dirty="0" smtClean="0"/>
              <a:t>Most of the images in the AMOS dataset are 320 x 240 pixels = 76800 pixels</a:t>
            </a:r>
          </a:p>
          <a:p>
            <a:r>
              <a:rPr lang="en-US" dirty="0" smtClean="0"/>
              <a:t>Lots of dimensions for CCA, will greatly hurt the runtime of our algorithms</a:t>
            </a:r>
          </a:p>
          <a:p>
            <a:r>
              <a:rPr lang="en-US" dirty="0" smtClean="0"/>
              <a:t>We can reduce this number dramatically by instead using the PCA components of each image (k=10)</a:t>
            </a:r>
          </a:p>
        </p:txBody>
      </p:sp>
      <p:pic>
        <p:nvPicPr>
          <p:cNvPr id="4" name="Picture 3" descr="imagedimensions-pic.jpg"/>
          <p:cNvPicPr>
            <a:picLocks noChangeAspect="1"/>
          </p:cNvPicPr>
          <p:nvPr/>
        </p:nvPicPr>
        <p:blipFill>
          <a:blip r:embed="rId2" cstate="print"/>
          <a:stretch>
            <a:fillRect/>
          </a:stretch>
        </p:blipFill>
        <p:spPr>
          <a:xfrm>
            <a:off x="2901270" y="3810000"/>
            <a:ext cx="3194730" cy="2462784"/>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Bringing it together - Algorithms</a:t>
            </a:r>
            <a:endParaRPr lang="en-US" dirty="0"/>
          </a:p>
        </p:txBody>
      </p:sp>
      <p:sp>
        <p:nvSpPr>
          <p:cNvPr id="3" name="Content Placeholder 2"/>
          <p:cNvSpPr>
            <a:spLocks noGrp="1"/>
          </p:cNvSpPr>
          <p:nvPr>
            <p:ph sz="quarter" idx="1"/>
          </p:nvPr>
        </p:nvSpPr>
        <p:spPr/>
        <p:txBody>
          <a:bodyPr/>
          <a:lstStyle/>
          <a:p>
            <a:r>
              <a:rPr lang="en-US" dirty="0" smtClean="0"/>
              <a:t>Given set of </a:t>
            </a:r>
            <a:r>
              <a:rPr lang="en-US" dirty="0" err="1" smtClean="0"/>
              <a:t>timestamped</a:t>
            </a:r>
            <a:r>
              <a:rPr lang="en-US" dirty="0" smtClean="0"/>
              <a:t> images I = i</a:t>
            </a:r>
            <a:r>
              <a:rPr lang="en-US" baseline="-25000" dirty="0" smtClean="0"/>
              <a:t>1</a:t>
            </a:r>
            <a:r>
              <a:rPr lang="en-US" dirty="0" smtClean="0"/>
              <a:t>,…,i</a:t>
            </a:r>
            <a:r>
              <a:rPr lang="en-US" baseline="-25000" dirty="0" smtClean="0"/>
              <a:t>x</a:t>
            </a:r>
            <a:r>
              <a:rPr lang="en-US" dirty="0" smtClean="0"/>
              <a:t> and weather data entries W = w</a:t>
            </a:r>
            <a:r>
              <a:rPr lang="en-US" baseline="-25000" dirty="0" smtClean="0"/>
              <a:t>1</a:t>
            </a:r>
            <a:r>
              <a:rPr lang="en-US" dirty="0" smtClean="0"/>
              <a:t>,…,</a:t>
            </a:r>
            <a:r>
              <a:rPr lang="en-US" dirty="0" err="1" smtClean="0"/>
              <a:t>w</a:t>
            </a:r>
            <a:r>
              <a:rPr lang="en-US" baseline="-25000" dirty="0" err="1" smtClean="0"/>
              <a:t>y</a:t>
            </a:r>
            <a:endParaRPr lang="en-US" baseline="-25000" dirty="0" smtClean="0"/>
          </a:p>
          <a:p>
            <a:r>
              <a:rPr lang="en-US" dirty="0" smtClean="0"/>
              <a:t>Concurrently iterate through both sets and remove entries which do not have corresponding entries in opposite set. Both sets now have n entries</a:t>
            </a:r>
          </a:p>
          <a:p>
            <a:r>
              <a:rPr lang="en-US" dirty="0" smtClean="0"/>
              <a:t>Run PCA on images;  V = v</a:t>
            </a:r>
            <a:r>
              <a:rPr lang="en-US" baseline="-25000" dirty="0" smtClean="0"/>
              <a:t>1</a:t>
            </a:r>
            <a:r>
              <a:rPr lang="en-US" dirty="0" smtClean="0"/>
              <a:t>,…,</a:t>
            </a:r>
            <a:r>
              <a:rPr lang="en-US" dirty="0" err="1" smtClean="0"/>
              <a:t>v</a:t>
            </a:r>
            <a:r>
              <a:rPr lang="en-US" baseline="-25000" dirty="0" err="1" smtClean="0"/>
              <a:t>n</a:t>
            </a:r>
            <a:r>
              <a:rPr lang="en-US" baseline="-25000" dirty="0" smtClean="0"/>
              <a:t> </a:t>
            </a:r>
            <a:r>
              <a:rPr lang="en-US" dirty="0" smtClean="0"/>
              <a:t>are vectors of length k containing the principal coefficients for each image, U = u</a:t>
            </a:r>
            <a:r>
              <a:rPr lang="en-US" baseline="-25000" dirty="0" smtClean="0"/>
              <a:t>1</a:t>
            </a:r>
            <a:r>
              <a:rPr lang="en-US" dirty="0" smtClean="0"/>
              <a:t>,…</a:t>
            </a:r>
            <a:r>
              <a:rPr lang="en-US" dirty="0" err="1" smtClean="0"/>
              <a:t>u</a:t>
            </a:r>
            <a:r>
              <a:rPr lang="en-US" baseline="-25000" dirty="0" err="1" smtClean="0"/>
              <a:t>k</a:t>
            </a:r>
            <a:r>
              <a:rPr lang="en-US" dirty="0" smtClean="0"/>
              <a:t> are the basis vectors</a:t>
            </a:r>
          </a:p>
          <a:p>
            <a:r>
              <a:rPr lang="en-US" dirty="0" smtClean="0"/>
              <a:t>Run CCA using  V and W as input matrices</a:t>
            </a:r>
          </a:p>
          <a:p>
            <a:pPr lvl="1"/>
            <a:r>
              <a:rPr lang="en-US" dirty="0" smtClean="0"/>
              <a:t>[A B] = CCA(V, W)</a:t>
            </a:r>
          </a:p>
        </p:txBody>
      </p:sp>
      <p:sp>
        <p:nvSpPr>
          <p:cNvPr id="4" name="Slide Number Placeholder 3"/>
          <p:cNvSpPr>
            <a:spLocks noGrp="1"/>
          </p:cNvSpPr>
          <p:nvPr>
            <p:ph type="sldNum" sz="quarter" idx="12"/>
          </p:nvPr>
        </p:nvSpPr>
        <p:spPr/>
        <p:txBody>
          <a:bodyPr/>
          <a:lstStyle/>
          <a:p>
            <a:fld id="{45E96854-6E70-484C-818F-A5764320AC8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Weather</a:t>
            </a:r>
            <a:endParaRPr lang="en-US" dirty="0"/>
          </a:p>
        </p:txBody>
      </p:sp>
      <p:sp>
        <p:nvSpPr>
          <p:cNvPr id="3" name="Content Placeholder 2"/>
          <p:cNvSpPr>
            <a:spLocks noGrp="1"/>
          </p:cNvSpPr>
          <p:nvPr>
            <p:ph sz="quarter" idx="1"/>
          </p:nvPr>
        </p:nvSpPr>
        <p:spPr/>
        <p:txBody>
          <a:bodyPr/>
          <a:lstStyle/>
          <a:p>
            <a:r>
              <a:rPr lang="en-US" dirty="0" smtClean="0"/>
              <a:t>Given a new image </a:t>
            </a:r>
            <a:r>
              <a:rPr lang="en-US" dirty="0" err="1" smtClean="0"/>
              <a:t>i</a:t>
            </a:r>
            <a:r>
              <a:rPr lang="en-US" dirty="0" smtClean="0"/>
              <a:t> and CCA projection matrices A and B, we can predict the value of the weather signal in the following way:</a:t>
            </a:r>
          </a:p>
          <a:p>
            <a:pPr lvl="1"/>
            <a:r>
              <a:rPr lang="en-US" dirty="0" smtClean="0"/>
              <a:t>Find the PCA coefficients of the new image I on our existing basis vectors U (v</a:t>
            </a:r>
            <a:r>
              <a:rPr lang="en-US" baseline="-25000" dirty="0" smtClean="0"/>
              <a:t>i</a:t>
            </a:r>
            <a:r>
              <a:rPr lang="en-US" dirty="0" smtClean="0"/>
              <a:t>)</a:t>
            </a:r>
          </a:p>
          <a:p>
            <a:pPr lvl="1"/>
            <a:r>
              <a:rPr lang="en-US" dirty="0" smtClean="0"/>
              <a:t>Value of weather signal is </a:t>
            </a:r>
            <a:r>
              <a:rPr lang="en-US" b="1" dirty="0" err="1" smtClean="0"/>
              <a:t>w</a:t>
            </a:r>
            <a:r>
              <a:rPr lang="en-US" b="1" baseline="-25000" dirty="0" err="1" smtClean="0"/>
              <a:t>i</a:t>
            </a:r>
            <a:r>
              <a:rPr lang="en-US" b="1" dirty="0" smtClean="0"/>
              <a:t> = Av</a:t>
            </a:r>
            <a:r>
              <a:rPr lang="en-US" b="1" baseline="-25000" dirty="0" smtClean="0"/>
              <a:t>i</a:t>
            </a:r>
            <a:r>
              <a:rPr lang="en-US" b="1" dirty="0" smtClean="0"/>
              <a:t>B</a:t>
            </a:r>
            <a:r>
              <a:rPr lang="en-US" b="1" baseline="30000" dirty="0" smtClean="0"/>
              <a:t>-1</a:t>
            </a:r>
            <a:endParaRPr lang="en-US" b="1"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Content Placeholder 2"/>
          <p:cNvSpPr>
            <a:spLocks noGrp="1"/>
          </p:cNvSpPr>
          <p:nvPr>
            <p:ph sz="quarter" idx="1"/>
          </p:nvPr>
        </p:nvSpPr>
        <p:spPr/>
        <p:txBody>
          <a:bodyPr/>
          <a:lstStyle/>
          <a:p>
            <a:r>
              <a:rPr lang="en-US" dirty="0" smtClean="0"/>
              <a:t>Predict two signals which present unique challenges</a:t>
            </a:r>
          </a:p>
          <a:p>
            <a:pPr lvl="1"/>
            <a:r>
              <a:rPr lang="en-US" dirty="0" smtClean="0"/>
              <a:t>Wind Velocity</a:t>
            </a:r>
          </a:p>
          <a:p>
            <a:pPr lvl="1"/>
            <a:r>
              <a:rPr lang="en-US" dirty="0" smtClean="0"/>
              <a:t>Vapor Pressure</a:t>
            </a:r>
          </a:p>
          <a:p>
            <a:r>
              <a:rPr lang="en-US" dirty="0" smtClean="0"/>
              <a:t>Analyze effect of training set size on performance</a:t>
            </a:r>
          </a:p>
          <a:p>
            <a:r>
              <a:rPr lang="en-US" dirty="0" smtClean="0"/>
              <a:t>Find minimum amount of data needed to build a good predictor</a:t>
            </a:r>
          </a:p>
        </p:txBody>
      </p:sp>
      <p:sp>
        <p:nvSpPr>
          <p:cNvPr id="4" name="Slide Number Placeholder 3"/>
          <p:cNvSpPr>
            <a:spLocks noGrp="1"/>
          </p:cNvSpPr>
          <p:nvPr>
            <p:ph type="sldNum" sz="quarter" idx="12"/>
          </p:nvPr>
        </p:nvSpPr>
        <p:spPr/>
        <p:txBody>
          <a:bodyPr/>
          <a:lstStyle/>
          <a:p>
            <a:fld id="{45E96854-6E70-484C-818F-A5764320AC8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Effects are only noticeable on very local regions of the image</a:t>
            </a:r>
          </a:p>
          <a:p>
            <a:pPr lvl="1"/>
            <a:r>
              <a:rPr lang="en-US" dirty="0" smtClean="0"/>
              <a:t>Trees</a:t>
            </a:r>
          </a:p>
          <a:p>
            <a:pPr lvl="1"/>
            <a:r>
              <a:rPr lang="en-US" dirty="0" smtClean="0"/>
              <a:t>Flags</a:t>
            </a:r>
          </a:p>
          <a:p>
            <a:r>
              <a:rPr lang="en-US" dirty="0" smtClean="0"/>
              <a:t>In order to ignore changes due to time of day, all images are captured between 10 AM and 2 PM</a:t>
            </a:r>
          </a:p>
          <a:p>
            <a:r>
              <a:rPr lang="en-US" dirty="0" smtClean="0"/>
              <a:t>204 training images, 102 test</a:t>
            </a:r>
          </a:p>
          <a:p>
            <a:pPr>
              <a:buNone/>
            </a:pPr>
            <a:r>
              <a:rPr lang="en-US" dirty="0" smtClean="0"/>
              <a:t>   images</a:t>
            </a:r>
            <a:endParaRPr lang="en-US" dirty="0"/>
          </a:p>
        </p:txBody>
      </p:sp>
      <p:pic>
        <p:nvPicPr>
          <p:cNvPr id="4" name="Picture 3" descr="194.jpg"/>
          <p:cNvPicPr>
            <a:picLocks noChangeAspect="1"/>
          </p:cNvPicPr>
          <p:nvPr/>
        </p:nvPicPr>
        <p:blipFill>
          <a:blip r:embed="rId2"/>
          <a:stretch>
            <a:fillRect/>
          </a:stretch>
        </p:blipFill>
        <p:spPr>
          <a:xfrm>
            <a:off x="5486400" y="3886200"/>
            <a:ext cx="3200400" cy="2400300"/>
          </a:xfrm>
          <a:prstGeom prst="rect">
            <a:avLst/>
          </a:prstGeom>
          <a:ln>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19</a:t>
            </a:fld>
            <a:endParaRPr lang="en-US"/>
          </a:p>
        </p:txBody>
      </p:sp>
      <p:sp>
        <p:nvSpPr>
          <p:cNvPr id="6" name="TextBox 5"/>
          <p:cNvSpPr txBox="1"/>
          <p:nvPr/>
        </p:nvSpPr>
        <p:spPr>
          <a:xfrm>
            <a:off x="3124200" y="5862935"/>
            <a:ext cx="2438400" cy="461665"/>
          </a:xfrm>
          <a:prstGeom prst="rect">
            <a:avLst/>
          </a:prstGeom>
          <a:noFill/>
        </p:spPr>
        <p:txBody>
          <a:bodyPr wrap="square" rtlCol="0">
            <a:spAutoFit/>
          </a:bodyPr>
          <a:lstStyle/>
          <a:p>
            <a:r>
              <a:rPr lang="en-US" sz="1200" dirty="0" smtClean="0"/>
              <a:t>(Left).  A sample image from AMOS camera #194 in Decatur, IN</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normAutofit fontScale="85000" lnSpcReduction="20000"/>
          </a:bodyPr>
          <a:lstStyle/>
          <a:p>
            <a:pPr marL="514350" indent="-514350"/>
            <a:r>
              <a:rPr lang="en-US" dirty="0" smtClean="0"/>
              <a:t>Introduction</a:t>
            </a:r>
          </a:p>
          <a:p>
            <a:pPr marL="514350" indent="-514350"/>
            <a:r>
              <a:rPr lang="en-US" dirty="0" smtClean="0"/>
              <a:t>Background Information</a:t>
            </a:r>
          </a:p>
          <a:p>
            <a:pPr marL="914400" lvl="1" indent="-514350"/>
            <a:r>
              <a:rPr lang="en-US" dirty="0" smtClean="0"/>
              <a:t>AMOS Dataset</a:t>
            </a:r>
          </a:p>
          <a:p>
            <a:pPr marL="914400" lvl="1" indent="-514350"/>
            <a:r>
              <a:rPr lang="en-US" dirty="0" smtClean="0"/>
              <a:t>Weather Data</a:t>
            </a:r>
          </a:p>
          <a:p>
            <a:pPr marL="514350" indent="-514350"/>
            <a:r>
              <a:rPr lang="en-US" dirty="0" smtClean="0"/>
              <a:t>Related Work</a:t>
            </a:r>
          </a:p>
          <a:p>
            <a:pPr marL="514350" indent="-514350"/>
            <a:r>
              <a:rPr lang="en-US" dirty="0" smtClean="0"/>
              <a:t>Algorithms</a:t>
            </a:r>
          </a:p>
          <a:p>
            <a:pPr marL="914400" lvl="1" indent="-514350"/>
            <a:r>
              <a:rPr lang="en-US" dirty="0" smtClean="0"/>
              <a:t>Canonical Correlation Analysis (CCA)</a:t>
            </a:r>
          </a:p>
          <a:p>
            <a:pPr marL="914400" lvl="1" indent="-514350"/>
            <a:r>
              <a:rPr lang="en-US" dirty="0" smtClean="0"/>
              <a:t>Principal Coefficient Analysis (PCA)</a:t>
            </a:r>
          </a:p>
          <a:p>
            <a:pPr marL="914400" lvl="1" indent="-514350"/>
            <a:r>
              <a:rPr lang="en-US" dirty="0" smtClean="0"/>
              <a:t>Putting everything together</a:t>
            </a:r>
          </a:p>
          <a:p>
            <a:pPr marL="514350" indent="-514350"/>
            <a:r>
              <a:rPr lang="en-US" dirty="0" smtClean="0"/>
              <a:t>Results</a:t>
            </a:r>
          </a:p>
          <a:p>
            <a:pPr marL="914400" lvl="1" indent="-514350"/>
            <a:r>
              <a:rPr lang="en-US" dirty="0" smtClean="0"/>
              <a:t>Wind Velocity</a:t>
            </a:r>
          </a:p>
          <a:p>
            <a:pPr marL="914400" lvl="1" indent="-514350"/>
            <a:r>
              <a:rPr lang="en-US" dirty="0" smtClean="0"/>
              <a:t>Vapor Pressure</a:t>
            </a:r>
          </a:p>
          <a:p>
            <a:pPr marL="914400" lvl="1" indent="-514350"/>
            <a:r>
              <a:rPr lang="en-US" dirty="0" smtClean="0"/>
              <a:t>Training set analysis</a:t>
            </a:r>
          </a:p>
          <a:p>
            <a:pPr marL="514350" indent="-514350"/>
            <a:r>
              <a:rPr lang="en-US" dirty="0" smtClean="0"/>
              <a:t>Conclusion</a:t>
            </a:r>
          </a:p>
          <a:p>
            <a:pPr marL="514350" indent="-514350"/>
            <a:r>
              <a:rPr lang="en-US" dirty="0" smtClean="0"/>
              <a:t>Future Work</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Analysis of CCA basis images shows only one accurate dimension</a:t>
            </a:r>
          </a:p>
          <a:p>
            <a:r>
              <a:rPr lang="en-US" dirty="0" smtClean="0"/>
              <a:t>Makes sense since webcam captures in 2D so we can only see the flag blowing along one direction</a:t>
            </a:r>
            <a:endParaRPr lang="en-US" dirty="0"/>
          </a:p>
        </p:txBody>
      </p:sp>
      <p:pic>
        <p:nvPicPr>
          <p:cNvPr id="4" name="Content Placeholder 3" descr="windspeedcomponents2.jpg"/>
          <p:cNvPicPr>
            <a:picLocks noChangeAspect="1"/>
          </p:cNvPicPr>
          <p:nvPr/>
        </p:nvPicPr>
        <p:blipFill>
          <a:blip r:embed="rId2"/>
          <a:stretch>
            <a:fillRect/>
          </a:stretch>
        </p:blipFill>
        <p:spPr>
          <a:xfrm>
            <a:off x="4724400" y="3124200"/>
            <a:ext cx="4038600" cy="2743200"/>
          </a:xfrm>
          <a:prstGeom prst="rect">
            <a:avLst/>
          </a:prstGeom>
        </p:spPr>
      </p:pic>
      <p:pic>
        <p:nvPicPr>
          <p:cNvPr id="5" name="Picture 4" descr="windspeedcomponents1.jpg"/>
          <p:cNvPicPr>
            <a:picLocks noChangeAspect="1"/>
          </p:cNvPicPr>
          <p:nvPr/>
        </p:nvPicPr>
        <p:blipFill>
          <a:blip r:embed="rId3"/>
          <a:stretch>
            <a:fillRect/>
          </a:stretch>
        </p:blipFill>
        <p:spPr>
          <a:xfrm>
            <a:off x="381000" y="3124200"/>
            <a:ext cx="4082902" cy="27432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20</a:t>
            </a:fld>
            <a:endParaRPr lang="en-US"/>
          </a:p>
        </p:txBody>
      </p:sp>
      <p:sp>
        <p:nvSpPr>
          <p:cNvPr id="7" name="TextBox 6"/>
          <p:cNvSpPr txBox="1"/>
          <p:nvPr/>
        </p:nvSpPr>
        <p:spPr>
          <a:xfrm>
            <a:off x="304800" y="5867400"/>
            <a:ext cx="4191000" cy="307777"/>
          </a:xfrm>
          <a:prstGeom prst="rect">
            <a:avLst/>
          </a:prstGeom>
          <a:noFill/>
        </p:spPr>
        <p:txBody>
          <a:bodyPr wrap="square" rtlCol="0">
            <a:spAutoFit/>
          </a:bodyPr>
          <a:lstStyle/>
          <a:p>
            <a:r>
              <a:rPr lang="en-US" sz="1400" dirty="0" smtClean="0"/>
              <a:t>First CCA basis vector projected onto the image space</a:t>
            </a:r>
            <a:endParaRPr lang="en-US" sz="1400" dirty="0"/>
          </a:p>
        </p:txBody>
      </p:sp>
      <p:sp>
        <p:nvSpPr>
          <p:cNvPr id="8" name="TextBox 7"/>
          <p:cNvSpPr txBox="1"/>
          <p:nvPr/>
        </p:nvSpPr>
        <p:spPr>
          <a:xfrm>
            <a:off x="4648200" y="5867400"/>
            <a:ext cx="4495800" cy="307777"/>
          </a:xfrm>
          <a:prstGeom prst="rect">
            <a:avLst/>
          </a:prstGeom>
          <a:noFill/>
        </p:spPr>
        <p:txBody>
          <a:bodyPr wrap="square" rtlCol="0">
            <a:spAutoFit/>
          </a:bodyPr>
          <a:lstStyle/>
          <a:p>
            <a:r>
              <a:rPr lang="en-US" sz="1400" dirty="0" smtClean="0"/>
              <a:t>Second CCA basis vector projected onto the image space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If we sort images by the value of the first CCA coefficient, it is clear that the direction of the flag is a key feature</a:t>
            </a:r>
            <a:endParaRPr lang="en-US" dirty="0"/>
          </a:p>
        </p:txBody>
      </p:sp>
      <p:pic>
        <p:nvPicPr>
          <p:cNvPr id="4" name="Picture 2" descr="C:\Documents and Settings\Richard Speyer\My Documents\Research\Webcam Signals\Thesis\figures\windspeedextremes.jpg"/>
          <p:cNvPicPr>
            <a:picLocks noChangeAspect="1" noChangeArrowheads="1"/>
          </p:cNvPicPr>
          <p:nvPr/>
        </p:nvPicPr>
        <p:blipFill>
          <a:blip r:embed="rId2"/>
          <a:srcRect/>
          <a:stretch>
            <a:fillRect/>
          </a:stretch>
        </p:blipFill>
        <p:spPr bwMode="auto">
          <a:xfrm>
            <a:off x="762000" y="2438400"/>
            <a:ext cx="4495800" cy="3371850"/>
          </a:xfrm>
          <a:prstGeom prst="rect">
            <a:avLst/>
          </a:prstGeom>
          <a:noFill/>
        </p:spPr>
      </p:pic>
      <p:pic>
        <p:nvPicPr>
          <p:cNvPr id="5" name="Picture 3" descr="C:\Documents and Settings\Richard Speyer\My Documents\Research\Webcam Signals\Thesis\figures\windspeedcorr.jpg"/>
          <p:cNvPicPr>
            <a:picLocks noChangeAspect="1" noChangeArrowheads="1"/>
          </p:cNvPicPr>
          <p:nvPr/>
        </p:nvPicPr>
        <p:blipFill>
          <a:blip r:embed="rId3"/>
          <a:srcRect l="5814" t="5374" r="10465"/>
          <a:stretch>
            <a:fillRect/>
          </a:stretch>
        </p:blipFill>
        <p:spPr bwMode="auto">
          <a:xfrm>
            <a:off x="5416884" y="3124200"/>
            <a:ext cx="3498516" cy="2816225"/>
          </a:xfrm>
          <a:prstGeom prst="rect">
            <a:avLst/>
          </a:prstGeom>
          <a:noFill/>
        </p:spPr>
      </p:pic>
      <p:sp>
        <p:nvSpPr>
          <p:cNvPr id="6" name="TextBox 5"/>
          <p:cNvSpPr txBox="1"/>
          <p:nvPr/>
        </p:nvSpPr>
        <p:spPr>
          <a:xfrm>
            <a:off x="5638800" y="5791200"/>
            <a:ext cx="3200400" cy="523220"/>
          </a:xfrm>
          <a:prstGeom prst="rect">
            <a:avLst/>
          </a:prstGeom>
          <a:noFill/>
        </p:spPr>
        <p:txBody>
          <a:bodyPr wrap="square" rtlCol="0">
            <a:spAutoFit/>
          </a:bodyPr>
          <a:lstStyle/>
          <a:p>
            <a:r>
              <a:rPr lang="en-US" sz="1400" dirty="0" smtClean="0"/>
              <a:t>Predicted vs. actual wind speeds (r=0.61759)</a:t>
            </a:r>
            <a:endParaRPr lang="en-US" sz="1400" dirty="0"/>
          </a:p>
        </p:txBody>
      </p:sp>
      <p:sp>
        <p:nvSpPr>
          <p:cNvPr id="7" name="Slide Number Placeholder 6"/>
          <p:cNvSpPr>
            <a:spLocks noGrp="1"/>
          </p:cNvSpPr>
          <p:nvPr>
            <p:ph type="sldNum" sz="quarter" idx="12"/>
          </p:nvPr>
        </p:nvSpPr>
        <p:spPr/>
        <p:txBody>
          <a:bodyPr/>
          <a:lstStyle/>
          <a:p>
            <a:fld id="{45E96854-6E70-484C-818F-A5764320AC80}" type="slidenum">
              <a:rPr lang="en-US" smtClean="0"/>
              <a:pPr/>
              <a:t>21</a:t>
            </a:fld>
            <a:endParaRPr lang="en-US"/>
          </a:p>
        </p:txBody>
      </p:sp>
      <p:sp>
        <p:nvSpPr>
          <p:cNvPr id="8" name="TextBox 7"/>
          <p:cNvSpPr txBox="1"/>
          <p:nvPr/>
        </p:nvSpPr>
        <p:spPr>
          <a:xfrm>
            <a:off x="685800" y="5801380"/>
            <a:ext cx="4495800" cy="523220"/>
          </a:xfrm>
          <a:prstGeom prst="rect">
            <a:avLst/>
          </a:prstGeom>
          <a:noFill/>
        </p:spPr>
        <p:txBody>
          <a:bodyPr wrap="square" rtlCol="0">
            <a:spAutoFit/>
          </a:bodyPr>
          <a:lstStyle/>
          <a:p>
            <a:r>
              <a:rPr lang="en-US" sz="1400" dirty="0" smtClean="0"/>
              <a:t>Sample images sorted by the value of the first CCA coefficient</a:t>
            </a:r>
            <a:endParaRPr 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pic>
        <p:nvPicPr>
          <p:cNvPr id="4" name="Content Placeholder 3" descr="windspeedtimeseries-pic.jpg"/>
          <p:cNvPicPr>
            <a:picLocks noGrp="1" noChangeAspect="1"/>
          </p:cNvPicPr>
          <p:nvPr>
            <p:ph sz="quarter" idx="1"/>
          </p:nvPr>
        </p:nvPicPr>
        <p:blipFill>
          <a:blip r:embed="rId2" cstate="print"/>
          <a:stretch>
            <a:fillRect/>
          </a:stretch>
        </p:blipFill>
        <p:spPr>
          <a:xfrm>
            <a:off x="1981200" y="1295400"/>
            <a:ext cx="5114857" cy="3429000"/>
          </a:xfrm>
        </p:spPr>
      </p:pic>
      <p:pic>
        <p:nvPicPr>
          <p:cNvPr id="5" name="Picture 4" descr="windspeedtimeseriesimages.jpg"/>
          <p:cNvPicPr>
            <a:picLocks noChangeAspect="1"/>
          </p:cNvPicPr>
          <p:nvPr/>
        </p:nvPicPr>
        <p:blipFill>
          <a:blip r:embed="rId3"/>
          <a:stretch>
            <a:fillRect/>
          </a:stretch>
        </p:blipFill>
        <p:spPr>
          <a:xfrm>
            <a:off x="457200" y="4800600"/>
            <a:ext cx="8458200" cy="126873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Wind velocity is made up of 2 components: north/south and east/west</a:t>
            </a:r>
          </a:p>
          <a:p>
            <a:r>
              <a:rPr lang="en-US" dirty="0" smtClean="0"/>
              <a:t>Since flag can only be viewed in 2D, we only predicted the magnitude along some unknown vector</a:t>
            </a:r>
          </a:p>
          <a:p>
            <a:r>
              <a:rPr lang="en-US" dirty="0" smtClean="0"/>
              <a:t>Use this information to compute this unknown vector, which will tell us the orientation of the camera</a:t>
            </a:r>
          </a:p>
          <a:p>
            <a:r>
              <a:rPr lang="en-US" dirty="0" smtClean="0"/>
              <a:t>Let A = nx2 matrix containing actual wind velocity, let b = nx1 vector containing predicted wind magnitudes</a:t>
            </a:r>
          </a:p>
          <a:p>
            <a:r>
              <a:rPr lang="en-US" dirty="0" smtClean="0"/>
              <a:t>By solving Ax = b for x, we will find the orientation vector of the camera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905000"/>
          </a:xfrm>
        </p:spPr>
        <p:txBody>
          <a:bodyPr>
            <a:normAutofit fontScale="70000" lnSpcReduction="20000"/>
          </a:bodyPr>
          <a:lstStyle/>
          <a:p>
            <a:r>
              <a:rPr lang="en-US" dirty="0" smtClean="0"/>
              <a:t>On the left, the size and color of each marker is determined by the predicted wind speed and the location of each marker is determined by the north/south and east/west components of the actual wind speed at the same time. The dashed red line is the normal to the projection axis determined by running linear regression between the predicted and actual values. </a:t>
            </a:r>
          </a:p>
          <a:p>
            <a:r>
              <a:rPr lang="en-US" dirty="0" smtClean="0"/>
              <a:t>On the right, we show this axis overlaid on a Google Maps image with the field of view crudely estimated by hand. </a:t>
            </a:r>
            <a:endParaRPr lang="en-US" dirty="0"/>
          </a:p>
        </p:txBody>
      </p:sp>
      <p:pic>
        <p:nvPicPr>
          <p:cNvPr id="4" name="Content Placeholder 3" descr="windspeedscatter-pic.jpg"/>
          <p:cNvPicPr>
            <a:picLocks noChangeAspect="1"/>
          </p:cNvPicPr>
          <p:nvPr/>
        </p:nvPicPr>
        <p:blipFill>
          <a:blip r:embed="rId2"/>
          <a:stretch>
            <a:fillRect/>
          </a:stretch>
        </p:blipFill>
        <p:spPr>
          <a:xfrm>
            <a:off x="533400" y="3124200"/>
            <a:ext cx="3829380" cy="3200400"/>
          </a:xfrm>
          <a:prstGeom prst="rect">
            <a:avLst/>
          </a:prstGeom>
        </p:spPr>
      </p:pic>
      <p:pic>
        <p:nvPicPr>
          <p:cNvPr id="5" name="Picture 4" descr="decaturin.jpg"/>
          <p:cNvPicPr>
            <a:picLocks noChangeAspect="1"/>
          </p:cNvPicPr>
          <p:nvPr/>
        </p:nvPicPr>
        <p:blipFill>
          <a:blip r:embed="rId3" cstate="print"/>
          <a:stretch>
            <a:fillRect/>
          </a:stretch>
        </p:blipFill>
        <p:spPr>
          <a:xfrm>
            <a:off x="4724044" y="3200400"/>
            <a:ext cx="3810596" cy="30480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sp>
        <p:nvSpPr>
          <p:cNvPr id="3" name="Content Placeholder 2"/>
          <p:cNvSpPr>
            <a:spLocks noGrp="1"/>
          </p:cNvSpPr>
          <p:nvPr>
            <p:ph sz="quarter" idx="1"/>
          </p:nvPr>
        </p:nvSpPr>
        <p:spPr/>
        <p:txBody>
          <a:bodyPr/>
          <a:lstStyle/>
          <a:p>
            <a:r>
              <a:rPr lang="en-US" dirty="0" smtClean="0"/>
              <a:t>Contribution of water vapor to overall atmospheric pressure (millibars)</a:t>
            </a:r>
          </a:p>
          <a:p>
            <a:r>
              <a:rPr lang="en-US" dirty="0" smtClean="0"/>
              <a:t>As opposed to wind velocity, vapor pressure will likely have a more universal effect on the image</a:t>
            </a:r>
          </a:p>
          <a:p>
            <a:r>
              <a:rPr lang="en-US" dirty="0" smtClean="0"/>
              <a:t>Expect to see the cloud cover increase as vapor pressure increases</a:t>
            </a:r>
          </a:p>
          <a:p>
            <a:r>
              <a:rPr lang="en-US" dirty="0" smtClean="0"/>
              <a:t>Images captured between</a:t>
            </a:r>
          </a:p>
          <a:p>
            <a:pPr>
              <a:buNone/>
            </a:pPr>
            <a:r>
              <a:rPr lang="en-US" dirty="0" smtClean="0"/>
              <a:t>   10 AM and 2 PM</a:t>
            </a:r>
          </a:p>
          <a:p>
            <a:r>
              <a:rPr lang="en-US" dirty="0" smtClean="0"/>
              <a:t>198 training images, 99 test </a:t>
            </a:r>
          </a:p>
          <a:p>
            <a:pPr>
              <a:buNone/>
            </a:pPr>
            <a:r>
              <a:rPr lang="en-US" dirty="0" smtClean="0"/>
              <a:t>    images</a:t>
            </a:r>
            <a:endParaRPr lang="en-US" dirty="0"/>
          </a:p>
        </p:txBody>
      </p:sp>
      <p:pic>
        <p:nvPicPr>
          <p:cNvPr id="4" name="Picture 3" descr="619.jpg"/>
          <p:cNvPicPr>
            <a:picLocks noChangeAspect="1"/>
          </p:cNvPicPr>
          <p:nvPr/>
        </p:nvPicPr>
        <p:blipFill>
          <a:blip r:embed="rId2"/>
          <a:stretch>
            <a:fillRect/>
          </a:stretch>
        </p:blipFill>
        <p:spPr>
          <a:xfrm>
            <a:off x="5105400" y="3619500"/>
            <a:ext cx="3525520" cy="2644140"/>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25</a:t>
            </a:fld>
            <a:endParaRPr lang="en-US"/>
          </a:p>
        </p:txBody>
      </p:sp>
      <p:sp>
        <p:nvSpPr>
          <p:cNvPr id="6" name="TextBox 5"/>
          <p:cNvSpPr txBox="1"/>
          <p:nvPr/>
        </p:nvSpPr>
        <p:spPr>
          <a:xfrm>
            <a:off x="2819400" y="5862935"/>
            <a:ext cx="2438400" cy="461665"/>
          </a:xfrm>
          <a:prstGeom prst="rect">
            <a:avLst/>
          </a:prstGeom>
          <a:noFill/>
        </p:spPr>
        <p:txBody>
          <a:bodyPr wrap="square" rtlCol="0">
            <a:spAutoFit/>
          </a:bodyPr>
          <a:lstStyle/>
          <a:p>
            <a:r>
              <a:rPr lang="en-US" sz="1200" dirty="0" smtClean="0"/>
              <a:t>(Left).  A sample image from AMOS camera #619 in Houston, TX</a:t>
            </a:r>
            <a:endParaRPr lang="en-US"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2057400"/>
          </a:xfrm>
        </p:spPr>
        <p:txBody>
          <a:bodyPr>
            <a:normAutofit fontScale="77500" lnSpcReduction="20000"/>
          </a:bodyPr>
          <a:lstStyle/>
          <a:p>
            <a:r>
              <a:rPr lang="en-US" dirty="0" smtClean="0"/>
              <a:t>CCA projection image when original images are used (left) is not very compelling</a:t>
            </a:r>
          </a:p>
          <a:p>
            <a:r>
              <a:rPr lang="en-US" dirty="0" smtClean="0"/>
              <a:t>Seems to be identifying sunlight as a key indicator of vapor pressure</a:t>
            </a:r>
          </a:p>
          <a:p>
            <a:r>
              <a:rPr lang="en-US" dirty="0" smtClean="0"/>
              <a:t>When gradient images are used (right), the image is far more compelling</a:t>
            </a:r>
          </a:p>
          <a:p>
            <a:r>
              <a:rPr lang="en-US" dirty="0" smtClean="0"/>
              <a:t>Appears to be identifying the clarity/visibility of building outlines as an important indicator of vapor pressure</a:t>
            </a:r>
            <a:endParaRPr lang="en-US" dirty="0"/>
          </a:p>
        </p:txBody>
      </p:sp>
      <p:pic>
        <p:nvPicPr>
          <p:cNvPr id="4" name="Picture 3" descr="vaporcomponents1.jpg"/>
          <p:cNvPicPr>
            <a:picLocks noChangeAspect="1"/>
          </p:cNvPicPr>
          <p:nvPr/>
        </p:nvPicPr>
        <p:blipFill>
          <a:blip r:embed="rId2"/>
          <a:stretch>
            <a:fillRect/>
          </a:stretch>
        </p:blipFill>
        <p:spPr>
          <a:xfrm>
            <a:off x="4648200" y="3124200"/>
            <a:ext cx="3969488" cy="2667000"/>
          </a:xfrm>
          <a:prstGeom prst="rect">
            <a:avLst/>
          </a:prstGeom>
        </p:spPr>
      </p:pic>
      <p:pic>
        <p:nvPicPr>
          <p:cNvPr id="5" name="Picture 4" descr="vaporcomponents1-nongrad.jpg"/>
          <p:cNvPicPr>
            <a:picLocks noChangeAspect="1"/>
          </p:cNvPicPr>
          <p:nvPr/>
        </p:nvPicPr>
        <p:blipFill>
          <a:blip r:embed="rId3"/>
          <a:stretch>
            <a:fillRect/>
          </a:stretch>
        </p:blipFill>
        <p:spPr>
          <a:xfrm>
            <a:off x="450112" y="3124200"/>
            <a:ext cx="3969488" cy="26670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26</a:t>
            </a:fld>
            <a:endParaRPr lang="en-US"/>
          </a:p>
        </p:txBody>
      </p:sp>
      <p:sp>
        <p:nvSpPr>
          <p:cNvPr id="7" name="TextBox 6"/>
          <p:cNvSpPr txBox="1"/>
          <p:nvPr/>
        </p:nvSpPr>
        <p:spPr>
          <a:xfrm>
            <a:off x="381000" y="5791200"/>
            <a:ext cx="4191000" cy="523220"/>
          </a:xfrm>
          <a:prstGeom prst="rect">
            <a:avLst/>
          </a:prstGeom>
          <a:noFill/>
        </p:spPr>
        <p:txBody>
          <a:bodyPr wrap="square" rtlCol="0">
            <a:spAutoFit/>
          </a:bodyPr>
          <a:lstStyle/>
          <a:p>
            <a:r>
              <a:rPr lang="en-US" sz="1400" dirty="0" smtClean="0"/>
              <a:t>CCA basis vector projected onto the image space (original images)</a:t>
            </a:r>
            <a:endParaRPr lang="en-US" sz="1400" dirty="0"/>
          </a:p>
        </p:txBody>
      </p:sp>
      <p:sp>
        <p:nvSpPr>
          <p:cNvPr id="8" name="TextBox 7"/>
          <p:cNvSpPr txBox="1"/>
          <p:nvPr/>
        </p:nvSpPr>
        <p:spPr>
          <a:xfrm>
            <a:off x="4572000" y="5791200"/>
            <a:ext cx="4038600" cy="523220"/>
          </a:xfrm>
          <a:prstGeom prst="rect">
            <a:avLst/>
          </a:prstGeom>
          <a:noFill/>
        </p:spPr>
        <p:txBody>
          <a:bodyPr wrap="square" rtlCol="0">
            <a:spAutoFit/>
          </a:bodyPr>
          <a:lstStyle/>
          <a:p>
            <a:r>
              <a:rPr lang="en-US" sz="1400" dirty="0" smtClean="0"/>
              <a:t>CCA basis vector projected onto the image space (gradient images)</a:t>
            </a:r>
            <a:endParaRPr lang="en-US" sz="1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extremes.jpg"/>
          <p:cNvPicPr>
            <a:picLocks noGrp="1" noChangeAspect="1"/>
          </p:cNvPicPr>
          <p:nvPr>
            <p:ph sz="quarter" idx="1"/>
          </p:nvPr>
        </p:nvPicPr>
        <p:blipFill>
          <a:blip r:embed="rId2"/>
          <a:stretch>
            <a:fillRect/>
          </a:stretch>
        </p:blipFill>
        <p:spPr>
          <a:xfrm>
            <a:off x="2438400" y="2514600"/>
            <a:ext cx="4724400" cy="3543300"/>
          </a:xfrm>
        </p:spPr>
      </p:pic>
      <p:sp>
        <p:nvSpPr>
          <p:cNvPr id="5" name="Slide Number Placeholder 4"/>
          <p:cNvSpPr>
            <a:spLocks noGrp="1"/>
          </p:cNvSpPr>
          <p:nvPr>
            <p:ph type="sldNum" sz="quarter" idx="12"/>
          </p:nvPr>
        </p:nvSpPr>
        <p:spPr/>
        <p:txBody>
          <a:bodyPr/>
          <a:lstStyle/>
          <a:p>
            <a:fld id="{45E96854-6E70-484C-818F-A5764320AC80}" type="slidenum">
              <a:rPr lang="en-US" smtClean="0"/>
              <a:pPr/>
              <a:t>27</a:t>
            </a:fld>
            <a:endParaRPr lang="en-US"/>
          </a:p>
        </p:txBody>
      </p:sp>
      <p:sp>
        <p:nvSpPr>
          <p:cNvPr id="6" name="Content Placeholder 2"/>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If we sort images by the value of the CCA coefficients, it is clear that the cloud cover and resulting visibility of the buildings is</a:t>
            </a:r>
            <a:r>
              <a:rPr kumimoji="0" lang="en-US" sz="2600" b="0" i="0" u="none" strike="noStrike" kern="1200" cap="none" spc="0" normalizeH="0" noProof="0" dirty="0" smtClean="0">
                <a:ln>
                  <a:noFill/>
                </a:ln>
                <a:solidFill>
                  <a:schemeClr val="tx1"/>
                </a:solidFill>
                <a:effectLst/>
                <a:uLnTx/>
                <a:uFillTx/>
                <a:latin typeface="+mn-lt"/>
                <a:ea typeface="+mn-ea"/>
                <a:cs typeface="+mn-cs"/>
              </a:rPr>
              <a:t> a key feature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362200" y="6019800"/>
            <a:ext cx="4648200" cy="307777"/>
          </a:xfrm>
          <a:prstGeom prst="rect">
            <a:avLst/>
          </a:prstGeom>
          <a:noFill/>
        </p:spPr>
        <p:txBody>
          <a:bodyPr wrap="square" rtlCol="0">
            <a:spAutoFit/>
          </a:bodyPr>
          <a:lstStyle/>
          <a:p>
            <a:r>
              <a:rPr lang="en-US" sz="1400" dirty="0" smtClean="0"/>
              <a:t>Sample images sorted by the value of their CCA coefficient</a:t>
            </a:r>
            <a:endParaRPr lang="en-US"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600200"/>
          </a:xfrm>
        </p:spPr>
        <p:txBody>
          <a:bodyPr>
            <a:normAutofit lnSpcReduction="10000"/>
          </a:bodyPr>
          <a:lstStyle/>
          <a:p>
            <a:r>
              <a:rPr lang="en-US" dirty="0" smtClean="0"/>
              <a:t>Scatter plots of predicted vs. actual vapor pressures (millibars) further verify the improvement with gradient images</a:t>
            </a:r>
          </a:p>
          <a:p>
            <a:r>
              <a:rPr lang="en-US" dirty="0" smtClean="0"/>
              <a:t>Agrees with expectations from CCA projection images</a:t>
            </a:r>
            <a:endParaRPr lang="en-US" dirty="0"/>
          </a:p>
        </p:txBody>
      </p:sp>
      <p:pic>
        <p:nvPicPr>
          <p:cNvPr id="4" name="Content Placeholder 3" descr="vaporcorr.jpg"/>
          <p:cNvPicPr>
            <a:picLocks noChangeAspect="1"/>
          </p:cNvPicPr>
          <p:nvPr/>
        </p:nvPicPr>
        <p:blipFill>
          <a:blip r:embed="rId2"/>
          <a:srcRect l="5311" t="10050" r="7940" b="4971"/>
          <a:stretch>
            <a:fillRect/>
          </a:stretch>
        </p:blipFill>
        <p:spPr>
          <a:xfrm>
            <a:off x="4495800" y="2819400"/>
            <a:ext cx="4373880" cy="3200400"/>
          </a:xfrm>
          <a:prstGeom prst="rect">
            <a:avLst/>
          </a:prstGeom>
        </p:spPr>
      </p:pic>
      <p:pic>
        <p:nvPicPr>
          <p:cNvPr id="5" name="Picture 4" descr="vaporcorr-nongrad.jpg"/>
          <p:cNvPicPr>
            <a:picLocks noChangeAspect="1"/>
          </p:cNvPicPr>
          <p:nvPr/>
        </p:nvPicPr>
        <p:blipFill>
          <a:blip r:embed="rId3"/>
          <a:srcRect l="6783" t="4762" r="8430"/>
          <a:stretch>
            <a:fillRect/>
          </a:stretch>
        </p:blipFill>
        <p:spPr>
          <a:xfrm>
            <a:off x="304800" y="2819400"/>
            <a:ext cx="4038600" cy="3230880"/>
          </a:xfrm>
          <a:prstGeom prst="rect">
            <a:avLst/>
          </a:prstGeom>
        </p:spPr>
      </p:pic>
      <p:sp>
        <p:nvSpPr>
          <p:cNvPr id="6" name="TextBox 5"/>
          <p:cNvSpPr txBox="1"/>
          <p:nvPr/>
        </p:nvSpPr>
        <p:spPr>
          <a:xfrm>
            <a:off x="533400" y="5940623"/>
            <a:ext cx="3733800" cy="307777"/>
          </a:xfrm>
          <a:prstGeom prst="rect">
            <a:avLst/>
          </a:prstGeom>
          <a:noFill/>
        </p:spPr>
        <p:txBody>
          <a:bodyPr wrap="square" rtlCol="0">
            <a:spAutoFit/>
          </a:bodyPr>
          <a:lstStyle/>
          <a:p>
            <a:r>
              <a:rPr lang="en-US" sz="1400" dirty="0" smtClean="0"/>
              <a:t>Original images (r=0.3894)</a:t>
            </a:r>
            <a:endParaRPr lang="en-US" sz="1400" dirty="0"/>
          </a:p>
        </p:txBody>
      </p:sp>
      <p:sp>
        <p:nvSpPr>
          <p:cNvPr id="8" name="TextBox 7"/>
          <p:cNvSpPr txBox="1"/>
          <p:nvPr/>
        </p:nvSpPr>
        <p:spPr>
          <a:xfrm>
            <a:off x="4876800" y="5940623"/>
            <a:ext cx="3733800" cy="307777"/>
          </a:xfrm>
          <a:prstGeom prst="rect">
            <a:avLst/>
          </a:prstGeom>
          <a:noFill/>
        </p:spPr>
        <p:txBody>
          <a:bodyPr wrap="square" rtlCol="0">
            <a:spAutoFit/>
          </a:bodyPr>
          <a:lstStyle/>
          <a:p>
            <a:r>
              <a:rPr lang="en-US" sz="1400" dirty="0" smtClean="0"/>
              <a:t>Gradient images (r=0.73684)</a:t>
            </a:r>
            <a:endParaRPr lang="en-US" sz="1400" dirty="0"/>
          </a:p>
        </p:txBody>
      </p:sp>
      <p:sp>
        <p:nvSpPr>
          <p:cNvPr id="9" name="Slide Number Placeholder 8"/>
          <p:cNvSpPr>
            <a:spLocks noGrp="1"/>
          </p:cNvSpPr>
          <p:nvPr>
            <p:ph type="sldNum" sz="quarter" idx="12"/>
          </p:nvPr>
        </p:nvSpPr>
        <p:spPr/>
        <p:txBody>
          <a:bodyPr/>
          <a:lstStyle/>
          <a:p>
            <a:fld id="{45E96854-6E70-484C-818F-A5764320AC8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timeseries-pic.jpg"/>
          <p:cNvPicPr>
            <a:picLocks noGrp="1" noChangeAspect="1"/>
          </p:cNvPicPr>
          <p:nvPr>
            <p:ph sz="quarter" idx="1"/>
          </p:nvPr>
        </p:nvPicPr>
        <p:blipFill>
          <a:blip r:embed="rId2"/>
          <a:stretch>
            <a:fillRect/>
          </a:stretch>
        </p:blipFill>
        <p:spPr>
          <a:xfrm>
            <a:off x="2097693" y="1283526"/>
            <a:ext cx="5141307" cy="3517073"/>
          </a:xfrm>
        </p:spPr>
      </p:pic>
      <p:pic>
        <p:nvPicPr>
          <p:cNvPr id="5" name="Picture 4" descr="vaportimeseriesimages.jpg"/>
          <p:cNvPicPr>
            <a:picLocks noChangeAspect="1"/>
          </p:cNvPicPr>
          <p:nvPr/>
        </p:nvPicPr>
        <p:blipFill>
          <a:blip r:embed="rId3"/>
          <a:stretch>
            <a:fillRect/>
          </a:stretch>
        </p:blipFill>
        <p:spPr>
          <a:xfrm>
            <a:off x="457200" y="4991100"/>
            <a:ext cx="8382000" cy="12573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Given a set of images collected from a static webcam and the associated ground truth weather data, can we build a model to predict the weather at a given time by just looking at the associated image?</a:t>
            </a:r>
          </a:p>
          <a:p>
            <a:r>
              <a:rPr lang="en-US" dirty="0" smtClean="0"/>
              <a:t>If so, why should we bother?</a:t>
            </a:r>
          </a:p>
          <a:p>
            <a:pPr lvl="1"/>
            <a:r>
              <a:rPr lang="en-US" dirty="0" smtClean="0"/>
              <a:t>Help us gain a better understanding of local weather patterns</a:t>
            </a:r>
          </a:p>
          <a:p>
            <a:pPr lvl="1"/>
            <a:r>
              <a:rPr lang="en-US" dirty="0" smtClean="0"/>
              <a:t>Fill in missing data from weather stations</a:t>
            </a:r>
          </a:p>
          <a:p>
            <a:pPr lvl="1"/>
            <a:r>
              <a:rPr lang="en-US" dirty="0" smtClean="0"/>
              <a:t>Uses cheap sensors already in place as opposed to setting up an expensive weather station</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How many images does it take to build a good weather predictor?</a:t>
            </a:r>
          </a:p>
          <a:p>
            <a:r>
              <a:rPr lang="en-US" dirty="0" smtClean="0"/>
              <a:t>Want to find out what the minimum amount of data is required to build an accurate and precise predictor of a given weather signal</a:t>
            </a:r>
          </a:p>
          <a:p>
            <a:r>
              <a:rPr lang="en-US" dirty="0" smtClean="0"/>
              <a:t>Previous studies (</a:t>
            </a:r>
            <a:r>
              <a:rPr lang="en-US" dirty="0" err="1" smtClean="0"/>
              <a:t>Barcikowski</a:t>
            </a:r>
            <a:r>
              <a:rPr lang="en-US" dirty="0" smtClean="0"/>
              <a:t> &amp; Stevens, 1975) indicates that CCA requires between 40 and 60 times the number of variables in training data</a:t>
            </a:r>
          </a:p>
          <a:p>
            <a:r>
              <a:rPr lang="en-US" dirty="0" smtClean="0"/>
              <a:t>Might less if data variations are limited and samples sufficiently cover possible range</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Vary training size between 10 and 200 images</a:t>
            </a:r>
          </a:p>
          <a:p>
            <a:r>
              <a:rPr lang="en-US" dirty="0" smtClean="0"/>
              <a:t>Run PCA, CCA on images</a:t>
            </a:r>
          </a:p>
          <a:p>
            <a:r>
              <a:rPr lang="en-US" dirty="0" smtClean="0"/>
              <a:t>Take new set of 100 test images, get PCA components on existing basis vectors U</a:t>
            </a:r>
          </a:p>
          <a:p>
            <a:r>
              <a:rPr lang="en-US" dirty="0" smtClean="0"/>
              <a:t>Predict value of weather signal, compute correlation coefficient r with known actual values</a:t>
            </a:r>
          </a:p>
          <a:p>
            <a:r>
              <a:rPr lang="en-US" dirty="0" smtClean="0"/>
              <a:t>Repeat 10 times at each training size with different training sets</a:t>
            </a:r>
          </a:p>
          <a:p>
            <a:pPr lvl="1"/>
            <a:r>
              <a:rPr lang="en-US" dirty="0" smtClean="0"/>
              <a:t>Reduces effect of lucky/unlucky selections of training data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6" name="Content Placeholder 5"/>
          <p:cNvSpPr>
            <a:spLocks noGrp="1"/>
          </p:cNvSpPr>
          <p:nvPr>
            <p:ph sz="quarter" idx="1"/>
          </p:nvPr>
        </p:nvSpPr>
        <p:spPr>
          <a:xfrm>
            <a:off x="457200" y="1219200"/>
            <a:ext cx="8229600" cy="2057400"/>
          </a:xfrm>
        </p:spPr>
        <p:txBody>
          <a:bodyPr>
            <a:normAutofit lnSpcReduction="10000"/>
          </a:bodyPr>
          <a:lstStyle/>
          <a:p>
            <a:r>
              <a:rPr lang="en-US" dirty="0" smtClean="0"/>
              <a:t>Average correlation coefficient (red lines) steadily increase as training set size increases</a:t>
            </a:r>
          </a:p>
          <a:p>
            <a:r>
              <a:rPr lang="en-US" dirty="0" smtClean="0"/>
              <a:t>Stop rising rapidly around 80 images, amount of variation in coefficients decreases as well</a:t>
            </a:r>
          </a:p>
          <a:p>
            <a:r>
              <a:rPr lang="en-US" dirty="0" smtClean="0"/>
              <a:t>80 images = 2 weeks of data</a:t>
            </a:r>
            <a:endParaRPr lang="en-US" dirty="0"/>
          </a:p>
        </p:txBody>
      </p:sp>
      <p:pic>
        <p:nvPicPr>
          <p:cNvPr id="7" name="Content Placeholder 3" descr="windspeedtrainsize1.jpg"/>
          <p:cNvPicPr>
            <a:picLocks noChangeAspect="1"/>
          </p:cNvPicPr>
          <p:nvPr/>
        </p:nvPicPr>
        <p:blipFill>
          <a:blip r:embed="rId2"/>
          <a:stretch>
            <a:fillRect/>
          </a:stretch>
        </p:blipFill>
        <p:spPr>
          <a:xfrm>
            <a:off x="228600" y="3276600"/>
            <a:ext cx="4209590" cy="2822575"/>
          </a:xfrm>
          <a:prstGeom prst="rect">
            <a:avLst/>
          </a:prstGeom>
        </p:spPr>
      </p:pic>
      <p:pic>
        <p:nvPicPr>
          <p:cNvPr id="8" name="Picture 7" descr="vaportrainsize1.jpg"/>
          <p:cNvPicPr>
            <a:picLocks noChangeAspect="1"/>
          </p:cNvPicPr>
          <p:nvPr/>
        </p:nvPicPr>
        <p:blipFill>
          <a:blip r:embed="rId3"/>
          <a:stretch>
            <a:fillRect/>
          </a:stretch>
        </p:blipFill>
        <p:spPr>
          <a:xfrm>
            <a:off x="4574265" y="3276600"/>
            <a:ext cx="4188735" cy="2806384"/>
          </a:xfrm>
          <a:prstGeom prst="rect">
            <a:avLst/>
          </a:prstGeom>
        </p:spPr>
      </p:pic>
      <p:sp>
        <p:nvSpPr>
          <p:cNvPr id="9" name="TextBox 8"/>
          <p:cNvSpPr txBox="1"/>
          <p:nvPr/>
        </p:nvSpPr>
        <p:spPr>
          <a:xfrm>
            <a:off x="533400" y="6016823"/>
            <a:ext cx="3886200" cy="307777"/>
          </a:xfrm>
          <a:prstGeom prst="rect">
            <a:avLst/>
          </a:prstGeom>
          <a:noFill/>
        </p:spPr>
        <p:txBody>
          <a:bodyPr wrap="square" rtlCol="0">
            <a:spAutoFit/>
          </a:bodyPr>
          <a:lstStyle/>
          <a:p>
            <a:r>
              <a:rPr lang="en-US" sz="1400" dirty="0" smtClean="0"/>
              <a:t>Wind Velocity (m/s)</a:t>
            </a:r>
            <a:endParaRPr lang="en-US" sz="1400" dirty="0"/>
          </a:p>
        </p:txBody>
      </p:sp>
      <p:sp>
        <p:nvSpPr>
          <p:cNvPr id="10" name="TextBox 9"/>
          <p:cNvSpPr txBox="1"/>
          <p:nvPr/>
        </p:nvSpPr>
        <p:spPr>
          <a:xfrm>
            <a:off x="4876800" y="6019800"/>
            <a:ext cx="3886200" cy="307777"/>
          </a:xfrm>
          <a:prstGeom prst="rect">
            <a:avLst/>
          </a:prstGeom>
          <a:noFill/>
        </p:spPr>
        <p:txBody>
          <a:bodyPr wrap="square" rtlCol="0">
            <a:spAutoFit/>
          </a:bodyPr>
          <a:lstStyle/>
          <a:p>
            <a:r>
              <a:rPr lang="en-US" sz="1400" dirty="0" smtClean="0"/>
              <a:t>Vapor Pressure (millibars)</a:t>
            </a:r>
            <a:endParaRPr lang="en-US" sz="1400" dirty="0"/>
          </a:p>
        </p:txBody>
      </p:sp>
      <p:sp>
        <p:nvSpPr>
          <p:cNvPr id="11" name="Slide Number Placeholder 10"/>
          <p:cNvSpPr>
            <a:spLocks noGrp="1"/>
          </p:cNvSpPr>
          <p:nvPr>
            <p:ph type="sldNum" sz="quarter" idx="12"/>
          </p:nvPr>
        </p:nvSpPr>
        <p:spPr/>
        <p:txBody>
          <a:bodyPr/>
          <a:lstStyle/>
          <a:p>
            <a:fld id="{45E96854-6E70-484C-818F-A5764320AC8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Images carry with them lots of higher level information</a:t>
            </a:r>
          </a:p>
          <a:p>
            <a:r>
              <a:rPr lang="en-US" dirty="0" smtClean="0"/>
              <a:t>Develop methods to extract this information to gain a better understanding of what is going on at a given location</a:t>
            </a:r>
          </a:p>
          <a:p>
            <a:r>
              <a:rPr lang="en-US" dirty="0" smtClean="0"/>
              <a:t>Using regression and correlation techniques, we can predict weather signals simply by observing a given webcam</a:t>
            </a:r>
          </a:p>
          <a:p>
            <a:r>
              <a:rPr lang="en-US" dirty="0" smtClean="0"/>
              <a:t>Only 2 weeks of data is required to build an accurate model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lstStyle/>
          <a:p>
            <a:r>
              <a:rPr lang="en-US" dirty="0" smtClean="0"/>
              <a:t>Take greater advantage of AMOS dataset</a:t>
            </a:r>
          </a:p>
          <a:p>
            <a:r>
              <a:rPr lang="en-US" dirty="0" smtClean="0"/>
              <a:t>Further automate the methods used in order to apply to many cameras</a:t>
            </a:r>
          </a:p>
          <a:p>
            <a:r>
              <a:rPr lang="en-US" dirty="0" smtClean="0"/>
              <a:t>Begin to gain a better understanding of local weather variations by combining predicted weather data with locations of cameras</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sz="quarter" idx="1"/>
          </p:nvPr>
        </p:nvSpPr>
        <p:spPr/>
        <p:txBody>
          <a:bodyPr/>
          <a:lstStyle/>
          <a:p>
            <a:r>
              <a:rPr lang="en-US" dirty="0" smtClean="0"/>
              <a:t>Dr. Robert Pless</a:t>
            </a:r>
          </a:p>
          <a:p>
            <a:r>
              <a:rPr lang="en-US" dirty="0" smtClean="0"/>
              <a:t>Nathan Jacobs</a:t>
            </a:r>
          </a:p>
          <a:p>
            <a:r>
              <a:rPr lang="en-US" dirty="0" smtClean="0"/>
              <a:t>Thesis Examination Committee</a:t>
            </a:r>
          </a:p>
          <a:p>
            <a:pPr lvl="1"/>
            <a:r>
              <a:rPr lang="en-US" dirty="0" smtClean="0"/>
              <a:t>Dr. Ron Cytron</a:t>
            </a:r>
          </a:p>
          <a:p>
            <a:pPr lvl="1"/>
            <a:r>
              <a:rPr lang="en-US" dirty="0" smtClean="0"/>
              <a:t>Dr. Tao </a:t>
            </a:r>
            <a:r>
              <a:rPr lang="en-US" dirty="0" err="1" smtClean="0"/>
              <a:t>Ju</a:t>
            </a:r>
            <a:endParaRPr lang="en-US" dirty="0" smtClean="0"/>
          </a:p>
          <a:p>
            <a:pPr lvl="1"/>
            <a:r>
              <a:rPr lang="en-US" dirty="0" smtClean="0"/>
              <a:t>Dr. Robert </a:t>
            </a:r>
            <a:r>
              <a:rPr lang="en-US" dirty="0" err="1" smtClean="0"/>
              <a:t>Pless</a:t>
            </a:r>
            <a:endParaRPr lang="en-US" dirty="0" smtClean="0"/>
          </a:p>
          <a:p>
            <a:r>
              <a:rPr lang="en-US" dirty="0" smtClean="0"/>
              <a:t>Media &amp; Machines Lab</a:t>
            </a:r>
          </a:p>
        </p:txBody>
      </p:sp>
      <p:sp>
        <p:nvSpPr>
          <p:cNvPr id="4" name="Slide Number Placeholder 3"/>
          <p:cNvSpPr>
            <a:spLocks noGrp="1"/>
          </p:cNvSpPr>
          <p:nvPr>
            <p:ph type="sldNum" sz="quarter" idx="12"/>
          </p:nvPr>
        </p:nvSpPr>
        <p:spPr/>
        <p:txBody>
          <a:bodyPr/>
          <a:lstStyle/>
          <a:p>
            <a:fld id="{45E96854-6E70-484C-818F-A5764320AC8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Questions?</a:t>
            </a:r>
            <a:endParaRPr lang="en-US" dirty="0"/>
          </a:p>
        </p:txBody>
      </p:sp>
      <p:sp>
        <p:nvSpPr>
          <p:cNvPr id="3" name="Slide Number Placeholder 2"/>
          <p:cNvSpPr>
            <a:spLocks noGrp="1"/>
          </p:cNvSpPr>
          <p:nvPr>
            <p:ph type="sldNum" sz="quarter" idx="12"/>
          </p:nvPr>
        </p:nvSpPr>
        <p:spPr/>
        <p:txBody>
          <a:bodyPr/>
          <a:lstStyle/>
          <a:p>
            <a:fld id="{45E96854-6E70-484C-818F-A5764320AC80}"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Webcam Data</a:t>
            </a:r>
            <a:endParaRPr lang="en-US" dirty="0"/>
          </a:p>
        </p:txBody>
      </p:sp>
      <p:sp>
        <p:nvSpPr>
          <p:cNvPr id="3" name="Content Placeholder 2"/>
          <p:cNvSpPr>
            <a:spLocks noGrp="1"/>
          </p:cNvSpPr>
          <p:nvPr>
            <p:ph sz="quarter" idx="1"/>
          </p:nvPr>
        </p:nvSpPr>
        <p:spPr/>
        <p:txBody>
          <a:bodyPr/>
          <a:lstStyle/>
          <a:p>
            <a:r>
              <a:rPr lang="en-US" dirty="0" smtClean="0"/>
              <a:t>Thousands of webcams are already installed all over the world and are constantly collecting data</a:t>
            </a:r>
          </a:p>
          <a:p>
            <a:r>
              <a:rPr lang="en-US" dirty="0" smtClean="0"/>
              <a:t>Provides a vast resource of  “real world” data for us to test our methods</a:t>
            </a:r>
          </a:p>
          <a:p>
            <a:r>
              <a:rPr lang="en-US" dirty="0" smtClean="0"/>
              <a:t>Images inherently contain large amounts of information beyond just pixel colors</a:t>
            </a:r>
          </a:p>
          <a:p>
            <a:r>
              <a:rPr lang="en-US" dirty="0" smtClean="0"/>
              <a:t>Our job as researchers is to develop methods to extract this information to gain a better understanding what is going on in a given scene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p:txBody>
          <a:bodyPr/>
          <a:lstStyle/>
          <a:p>
            <a:r>
              <a:rPr lang="en-US" i="1" dirty="0" smtClean="0"/>
              <a:t>The Archive of Many Outdoor Scenes (AMOS)</a:t>
            </a:r>
          </a:p>
          <a:p>
            <a:pPr lvl="1"/>
            <a:r>
              <a:rPr lang="en-US" dirty="0" smtClean="0"/>
              <a:t>Images from ~1000 static webcams, </a:t>
            </a:r>
          </a:p>
          <a:p>
            <a:pPr lvl="1"/>
            <a:r>
              <a:rPr lang="en-US" dirty="0" smtClean="0"/>
              <a:t>Every 30 minutes since March 2006.</a:t>
            </a:r>
          </a:p>
          <a:p>
            <a:pPr lvl="1"/>
            <a:r>
              <a:rPr lang="en-US" sz="2800" i="1" dirty="0" smtClean="0">
                <a:hlinkClick r:id="rId2"/>
              </a:rPr>
              <a:t>www.cs.wustl.edu/amos</a:t>
            </a:r>
            <a:endParaRPr lang="en-US" sz="2800" i="1" dirty="0" smtClean="0"/>
          </a:p>
          <a:p>
            <a:pPr marL="342900" indent="-342900">
              <a:spcBef>
                <a:spcPct val="20000"/>
              </a:spcBef>
            </a:pPr>
            <a:r>
              <a:rPr lang="en-US" sz="2400" dirty="0" smtClean="0"/>
              <a:t>Capture variations from fixed cameras</a:t>
            </a:r>
          </a:p>
          <a:p>
            <a:pPr marL="617220" lvl="1" indent="-342900">
              <a:spcBef>
                <a:spcPct val="20000"/>
              </a:spcBef>
            </a:pPr>
            <a:r>
              <a:rPr lang="en-US" sz="2100" dirty="0" smtClean="0"/>
              <a:t>Due to lighting (time of day), and </a:t>
            </a:r>
          </a:p>
          <a:p>
            <a:pPr marL="617220" lvl="1" indent="-342900">
              <a:spcBef>
                <a:spcPct val="20000"/>
              </a:spcBef>
            </a:pPr>
            <a:r>
              <a:rPr lang="en-US" sz="2100" dirty="0" smtClean="0"/>
              <a:t>Seasonal and weather variations (over a year).</a:t>
            </a:r>
          </a:p>
          <a:p>
            <a:pPr marL="617220" lvl="1" indent="-342900">
              <a:spcBef>
                <a:spcPct val="20000"/>
              </a:spcBef>
            </a:pPr>
            <a:r>
              <a:rPr lang="en-US" sz="2100" dirty="0" smtClean="0"/>
              <a:t>From cameras mostly in the USA (a few elsewhere).</a:t>
            </a:r>
          </a:p>
          <a:p>
            <a:pPr lvl="1"/>
            <a:endParaRPr lang="en-US" sz="2800" i="1" dirty="0" smtClean="0"/>
          </a:p>
          <a:p>
            <a:endParaRPr lang="en-US" dirty="0"/>
          </a:p>
        </p:txBody>
      </p:sp>
      <p:pic>
        <p:nvPicPr>
          <p:cNvPr id="10" name="Picture 13" descr="mostUnusual"/>
          <p:cNvPicPr>
            <a:picLocks noChangeAspect="1" noChangeArrowheads="1"/>
          </p:cNvPicPr>
          <p:nvPr/>
        </p:nvPicPr>
        <p:blipFill>
          <a:blip r:embed="rId3"/>
          <a:srcRect/>
          <a:stretch>
            <a:fillRect/>
          </a:stretch>
        </p:blipFill>
        <p:spPr bwMode="auto">
          <a:xfrm>
            <a:off x="838200" y="4743450"/>
            <a:ext cx="1295400" cy="971550"/>
          </a:xfrm>
          <a:prstGeom prst="rect">
            <a:avLst/>
          </a:prstGeom>
          <a:noFill/>
          <a:ln w="9525">
            <a:noFill/>
            <a:miter lim="800000"/>
            <a:headEnd/>
            <a:tailEnd/>
          </a:ln>
        </p:spPr>
      </p:pic>
      <p:pic>
        <p:nvPicPr>
          <p:cNvPr id="12" name="Picture 11" descr="http://crunchy.cs.wustl.edu/results/4/current.jpg"/>
          <p:cNvPicPr>
            <a:picLocks noChangeAspect="1" noChangeArrowheads="1"/>
          </p:cNvPicPr>
          <p:nvPr/>
        </p:nvPicPr>
        <p:blipFill>
          <a:blip r:embed="rId4"/>
          <a:srcRect/>
          <a:stretch>
            <a:fillRect/>
          </a:stretch>
        </p:blipFill>
        <p:spPr bwMode="auto">
          <a:xfrm>
            <a:off x="6324600" y="4648200"/>
            <a:ext cx="2590800" cy="1766454"/>
          </a:xfrm>
          <a:prstGeom prst="rect">
            <a:avLst/>
          </a:prstGeom>
          <a:noFill/>
          <a:ln w="9525">
            <a:noFill/>
            <a:miter lim="800000"/>
            <a:headEnd/>
            <a:tailEnd/>
          </a:ln>
        </p:spPr>
      </p:pic>
      <p:pic>
        <p:nvPicPr>
          <p:cNvPr id="11" name="Picture 9" descr="mostUnusual"/>
          <p:cNvPicPr>
            <a:picLocks noChangeAspect="1" noChangeArrowheads="1"/>
          </p:cNvPicPr>
          <p:nvPr/>
        </p:nvPicPr>
        <p:blipFill>
          <a:blip r:embed="rId5"/>
          <a:srcRect/>
          <a:stretch>
            <a:fillRect/>
          </a:stretch>
        </p:blipFill>
        <p:spPr bwMode="auto">
          <a:xfrm>
            <a:off x="4038600" y="4648200"/>
            <a:ext cx="2641600" cy="1981200"/>
          </a:xfrm>
          <a:prstGeom prst="rect">
            <a:avLst/>
          </a:prstGeom>
          <a:noFill/>
          <a:ln w="9525">
            <a:noFill/>
            <a:miter lim="800000"/>
            <a:headEnd/>
            <a:tailEnd/>
          </a:ln>
        </p:spPr>
      </p:pic>
      <p:pic>
        <p:nvPicPr>
          <p:cNvPr id="7" name="Picture 17" descr="http://crunchy.cs.wustl.edu/results/33/current.jpg"/>
          <p:cNvPicPr>
            <a:picLocks noChangeAspect="1" noChangeArrowheads="1"/>
          </p:cNvPicPr>
          <p:nvPr/>
        </p:nvPicPr>
        <p:blipFill>
          <a:blip r:embed="rId6"/>
          <a:srcRect/>
          <a:stretch>
            <a:fillRect/>
          </a:stretch>
        </p:blipFill>
        <p:spPr bwMode="auto">
          <a:xfrm>
            <a:off x="2286000" y="4724400"/>
            <a:ext cx="2336800" cy="1752600"/>
          </a:xfrm>
          <a:prstGeom prst="rect">
            <a:avLst/>
          </a:prstGeom>
          <a:noFill/>
          <a:ln w="9525">
            <a:noFill/>
            <a:miter lim="800000"/>
            <a:headEnd/>
            <a:tailEnd/>
          </a:ln>
        </p:spPr>
      </p:pic>
      <p:pic>
        <p:nvPicPr>
          <p:cNvPr id="9" name="Picture 7" descr="mostUnusual"/>
          <p:cNvPicPr>
            <a:picLocks noChangeAspect="1" noChangeArrowheads="1"/>
          </p:cNvPicPr>
          <p:nvPr/>
        </p:nvPicPr>
        <p:blipFill>
          <a:blip r:embed="rId7"/>
          <a:srcRect/>
          <a:stretch>
            <a:fillRect/>
          </a:stretch>
        </p:blipFill>
        <p:spPr bwMode="auto">
          <a:xfrm>
            <a:off x="1143000" y="5505450"/>
            <a:ext cx="1295400" cy="97155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45E96854-6E70-484C-818F-A5764320AC8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a:xfrm>
            <a:off x="1524000" y="1447800"/>
            <a:ext cx="2895600" cy="1905000"/>
          </a:xfrm>
        </p:spPr>
        <p:txBody>
          <a:bodyPr/>
          <a:lstStyle/>
          <a:p>
            <a:pPr>
              <a:buNone/>
            </a:pPr>
            <a:r>
              <a:rPr lang="en-US" dirty="0" smtClean="0"/>
              <a:t>   1000 webcams</a:t>
            </a:r>
          </a:p>
          <a:p>
            <a:pPr>
              <a:buNone/>
            </a:pPr>
            <a:r>
              <a:rPr lang="en-US" dirty="0" smtClean="0"/>
              <a:t>x            3 years</a:t>
            </a:r>
          </a:p>
          <a:p>
            <a:pPr>
              <a:buNone/>
            </a:pPr>
            <a:r>
              <a:rPr lang="en-US" dirty="0" smtClean="0"/>
              <a:t>30 million images</a:t>
            </a:r>
            <a:endParaRPr lang="en-US" dirty="0"/>
          </a:p>
        </p:txBody>
      </p:sp>
      <p:pic>
        <p:nvPicPr>
          <p:cNvPr id="4" name="Picture 3"/>
          <p:cNvPicPr>
            <a:picLocks noChangeAspect="1" noChangeArrowheads="1"/>
          </p:cNvPicPr>
          <p:nvPr/>
        </p:nvPicPr>
        <p:blipFill>
          <a:blip r:embed="rId2" cstate="print"/>
          <a:srcRect l="10001" t="8905" r="10001"/>
          <a:stretch>
            <a:fillRect/>
          </a:stretch>
        </p:blipFill>
        <p:spPr bwMode="auto">
          <a:xfrm>
            <a:off x="0" y="2954338"/>
            <a:ext cx="9144000" cy="779462"/>
          </a:xfrm>
          <a:prstGeom prst="rect">
            <a:avLst/>
          </a:prstGeom>
          <a:noFill/>
          <a:ln w="9525">
            <a:noFill/>
            <a:miter lim="800000"/>
            <a:headEnd/>
            <a:tailEnd/>
          </a:ln>
        </p:spPr>
      </p:pic>
      <p:pic>
        <p:nvPicPr>
          <p:cNvPr id="5" name="Picture 4"/>
          <p:cNvPicPr>
            <a:picLocks noChangeAspect="1" noChangeArrowheads="1"/>
          </p:cNvPicPr>
          <p:nvPr/>
        </p:nvPicPr>
        <p:blipFill>
          <a:blip r:embed="rId3"/>
          <a:srcRect t="746"/>
          <a:stretch>
            <a:fillRect/>
          </a:stretch>
        </p:blipFill>
        <p:spPr bwMode="auto">
          <a:xfrm>
            <a:off x="5729288" y="1219200"/>
            <a:ext cx="1128712" cy="5072063"/>
          </a:xfrm>
          <a:prstGeom prst="rect">
            <a:avLst/>
          </a:prstGeom>
          <a:noFill/>
          <a:ln w="9525">
            <a:noFill/>
            <a:miter lim="800000"/>
            <a:headEnd/>
            <a:tailEnd/>
          </a:ln>
        </p:spPr>
      </p:pic>
      <p:sp>
        <p:nvSpPr>
          <p:cNvPr id="6" name="Text Box 7"/>
          <p:cNvSpPr txBox="1">
            <a:spLocks noChangeArrowheads="1"/>
          </p:cNvSpPr>
          <p:nvPr/>
        </p:nvSpPr>
        <p:spPr bwMode="auto">
          <a:xfrm>
            <a:off x="7239000" y="1752600"/>
            <a:ext cx="1905000" cy="915988"/>
          </a:xfrm>
          <a:prstGeom prst="rect">
            <a:avLst/>
          </a:prstGeom>
          <a:noFill/>
          <a:ln w="9525">
            <a:noFill/>
            <a:miter lim="800000"/>
            <a:headEnd/>
            <a:tailEnd/>
          </a:ln>
        </p:spPr>
        <p:txBody>
          <a:bodyPr>
            <a:spAutoFit/>
          </a:bodyPr>
          <a:lstStyle/>
          <a:p>
            <a:r>
              <a:rPr lang="en-US" dirty="0"/>
              <a:t>Variations </a:t>
            </a:r>
          </a:p>
          <a:p>
            <a:r>
              <a:rPr lang="en-US" dirty="0"/>
              <a:t>over a year and  over a day </a:t>
            </a:r>
          </a:p>
        </p:txBody>
      </p:sp>
      <p:sp>
        <p:nvSpPr>
          <p:cNvPr id="7" name="Line 8"/>
          <p:cNvSpPr>
            <a:spLocks noChangeShapeType="1"/>
          </p:cNvSpPr>
          <p:nvPr/>
        </p:nvSpPr>
        <p:spPr bwMode="auto">
          <a:xfrm flipH="1">
            <a:off x="6858000" y="2209800"/>
            <a:ext cx="381000" cy="0"/>
          </a:xfrm>
          <a:prstGeom prst="line">
            <a:avLst/>
          </a:prstGeom>
          <a:noFill/>
          <a:ln w="9525">
            <a:solidFill>
              <a:schemeClr val="tx1"/>
            </a:solidFill>
            <a:round/>
            <a:headEnd/>
            <a:tailEnd type="triangle" w="med" len="med"/>
          </a:ln>
        </p:spPr>
        <p:txBody>
          <a:bodyPr/>
          <a:lstStyle/>
          <a:p>
            <a:endParaRPr lang="en-US"/>
          </a:p>
        </p:txBody>
      </p:sp>
      <p:sp>
        <p:nvSpPr>
          <p:cNvPr id="8" name="Line 9"/>
          <p:cNvSpPr>
            <a:spLocks noChangeShapeType="1"/>
          </p:cNvSpPr>
          <p:nvPr/>
        </p:nvSpPr>
        <p:spPr bwMode="auto">
          <a:xfrm>
            <a:off x="7848600" y="2590800"/>
            <a:ext cx="0" cy="533400"/>
          </a:xfrm>
          <a:prstGeom prst="line">
            <a:avLst/>
          </a:prstGeom>
          <a:noFill/>
          <a:ln w="9525">
            <a:solidFill>
              <a:schemeClr val="tx1"/>
            </a:solidFill>
            <a:round/>
            <a:headEnd/>
            <a:tailEnd type="triangle" w="med" len="med"/>
          </a:ln>
        </p:spPr>
        <p:txBody>
          <a:bodyPr/>
          <a:lstStyle/>
          <a:p>
            <a:endParaRPr lang="en-US"/>
          </a:p>
        </p:txBody>
      </p:sp>
      <p:cxnSp>
        <p:nvCxnSpPr>
          <p:cNvPr id="11" name="Straight Connector 10"/>
          <p:cNvCxnSpPr/>
          <p:nvPr/>
        </p:nvCxnSpPr>
        <p:spPr>
          <a:xfrm>
            <a:off x="1676400" y="2436864"/>
            <a:ext cx="2286000" cy="15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a:blip r:embed="rId4"/>
          <a:srcRect/>
          <a:stretch>
            <a:fillRect/>
          </a:stretch>
        </p:blipFill>
        <p:spPr bwMode="auto">
          <a:xfrm>
            <a:off x="1447800" y="4724400"/>
            <a:ext cx="3421363" cy="160020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45E96854-6E70-484C-818F-A5764320AC8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Data</a:t>
            </a:r>
            <a:endParaRPr lang="en-US" dirty="0"/>
          </a:p>
        </p:txBody>
      </p:sp>
      <p:sp>
        <p:nvSpPr>
          <p:cNvPr id="3" name="Content Placeholder 2"/>
          <p:cNvSpPr>
            <a:spLocks noGrp="1"/>
          </p:cNvSpPr>
          <p:nvPr>
            <p:ph sz="quarter" idx="1"/>
          </p:nvPr>
        </p:nvSpPr>
        <p:spPr/>
        <p:txBody>
          <a:bodyPr/>
          <a:lstStyle/>
          <a:p>
            <a:r>
              <a:rPr lang="en-US" dirty="0" smtClean="0"/>
              <a:t>Historical Weather Data Archives (HWDA) maintained by the National Oceanic and Atmospheric Administration (NOAA)</a:t>
            </a:r>
          </a:p>
          <a:p>
            <a:r>
              <a:rPr lang="en-US" dirty="0" smtClean="0"/>
              <a:t>Maintains hourly weather data from about 6,000 weather stations across the country from January 1, 1933 to present</a:t>
            </a:r>
          </a:p>
          <a:p>
            <a:r>
              <a:rPr lang="en-US" dirty="0" smtClean="0"/>
              <a:t>But, there are segments of missing </a:t>
            </a:r>
          </a:p>
          <a:p>
            <a:pPr>
              <a:buNone/>
            </a:pPr>
            <a:r>
              <a:rPr lang="en-US" dirty="0" smtClean="0"/>
              <a:t>   data due to broken equipment, </a:t>
            </a:r>
          </a:p>
          <a:p>
            <a:pPr>
              <a:buNone/>
            </a:pPr>
            <a:r>
              <a:rPr lang="en-US" dirty="0" smtClean="0"/>
              <a:t>   failure to report, etc.</a:t>
            </a:r>
            <a:endParaRPr lang="en-US" dirty="0"/>
          </a:p>
        </p:txBody>
      </p:sp>
      <p:pic>
        <p:nvPicPr>
          <p:cNvPr id="1027" name="Picture 3"/>
          <p:cNvPicPr>
            <a:picLocks noChangeAspect="1" noChangeArrowheads="1"/>
          </p:cNvPicPr>
          <p:nvPr/>
        </p:nvPicPr>
        <p:blipFill>
          <a:blip r:embed="rId2"/>
          <a:srcRect/>
          <a:stretch>
            <a:fillRect/>
          </a:stretch>
        </p:blipFill>
        <p:spPr bwMode="auto">
          <a:xfrm>
            <a:off x="5562600" y="3733800"/>
            <a:ext cx="3143250" cy="2628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5E96854-6E70-484C-818F-A5764320AC8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normAutofit/>
          </a:bodyPr>
          <a:lstStyle/>
          <a:p>
            <a:r>
              <a:rPr lang="en-US" dirty="0" smtClean="0"/>
              <a:t>Inferring information from large webcam datasets</a:t>
            </a:r>
          </a:p>
          <a:p>
            <a:pPr lvl="1"/>
            <a:r>
              <a:rPr lang="en-US" dirty="0" smtClean="0"/>
              <a:t>S.G</a:t>
            </a:r>
            <a:r>
              <a:rPr lang="en-US" dirty="0" smtClean="0"/>
              <a:t>. </a:t>
            </a:r>
            <a:r>
              <a:rPr lang="en-US" dirty="0" err="1" smtClean="0"/>
              <a:t>Narasimhan</a:t>
            </a:r>
            <a:r>
              <a:rPr lang="en-US" dirty="0" smtClean="0"/>
              <a:t>, C. Wang, and S.K. </a:t>
            </a:r>
            <a:r>
              <a:rPr lang="en-US" dirty="0" err="1" smtClean="0"/>
              <a:t>Nayar</a:t>
            </a:r>
            <a:r>
              <a:rPr lang="en-US" dirty="0" smtClean="0"/>
              <a:t>. </a:t>
            </a:r>
            <a:r>
              <a:rPr lang="en-US" i="1" dirty="0" smtClean="0"/>
              <a:t>All the Images of an Outdoor Scene</a:t>
            </a:r>
            <a:r>
              <a:rPr lang="en-US" dirty="0" smtClean="0"/>
              <a:t>. </a:t>
            </a:r>
          </a:p>
          <a:p>
            <a:pPr lvl="1"/>
            <a:r>
              <a:rPr lang="en-US" dirty="0" smtClean="0"/>
              <a:t>James Hays and Alexei A. </a:t>
            </a:r>
            <a:r>
              <a:rPr lang="en-US" dirty="0" err="1" smtClean="0"/>
              <a:t>Efros</a:t>
            </a:r>
            <a:r>
              <a:rPr lang="en-US" dirty="0" smtClean="0"/>
              <a:t>. </a:t>
            </a:r>
            <a:r>
              <a:rPr lang="en-US" i="1" dirty="0" smtClean="0"/>
              <a:t>im2gps: estimating geographic information from a single image</a:t>
            </a:r>
            <a:r>
              <a:rPr lang="en-US" dirty="0" smtClean="0"/>
              <a:t>. </a:t>
            </a:r>
          </a:p>
          <a:p>
            <a:pPr lvl="1"/>
            <a:r>
              <a:rPr lang="en-US" dirty="0" smtClean="0"/>
              <a:t>Jean-Francois </a:t>
            </a:r>
            <a:r>
              <a:rPr lang="en-US" dirty="0" err="1" smtClean="0"/>
              <a:t>Lalonde</a:t>
            </a:r>
            <a:r>
              <a:rPr lang="en-US" dirty="0" smtClean="0"/>
              <a:t>, </a:t>
            </a:r>
            <a:r>
              <a:rPr lang="en-US" dirty="0" err="1" smtClean="0"/>
              <a:t>Srinivasa</a:t>
            </a:r>
            <a:r>
              <a:rPr lang="en-US" dirty="0" smtClean="0"/>
              <a:t> G. </a:t>
            </a:r>
            <a:r>
              <a:rPr lang="en-US" dirty="0" err="1" smtClean="0"/>
              <a:t>Narasimhan</a:t>
            </a:r>
            <a:r>
              <a:rPr lang="en-US" dirty="0" smtClean="0"/>
              <a:t>, and Alexei A. </a:t>
            </a:r>
            <a:r>
              <a:rPr lang="en-US" dirty="0" err="1" smtClean="0"/>
              <a:t>Efros</a:t>
            </a:r>
            <a:r>
              <a:rPr lang="en-US" dirty="0" smtClean="0"/>
              <a:t>. </a:t>
            </a:r>
            <a:r>
              <a:rPr lang="en-US" i="1" dirty="0" smtClean="0"/>
              <a:t>What does the sky tell us about the camera? </a:t>
            </a:r>
            <a:endParaRPr lang="en-US" dirty="0" smtClean="0"/>
          </a:p>
          <a:p>
            <a:r>
              <a:rPr lang="it-IT" dirty="0" smtClean="0"/>
              <a:t>CCA and multimedia</a:t>
            </a:r>
          </a:p>
          <a:p>
            <a:pPr lvl="1"/>
            <a:r>
              <a:rPr lang="it-IT" dirty="0" smtClean="0"/>
              <a:t>Dongge </a:t>
            </a:r>
            <a:r>
              <a:rPr lang="it-IT" dirty="0" smtClean="0"/>
              <a:t>Li, Nevenka Dimitrova, Mingkun Li, and Ishwar K. Sethi. </a:t>
            </a:r>
            <a:r>
              <a:rPr lang="it-IT" i="1" dirty="0" smtClean="0"/>
              <a:t>Multime</a:t>
            </a:r>
            <a:r>
              <a:rPr lang="en-US" i="1" dirty="0" err="1" smtClean="0"/>
              <a:t>dia</a:t>
            </a:r>
            <a:r>
              <a:rPr lang="en-US" i="1" dirty="0" smtClean="0"/>
              <a:t> content processing through cross-modal association</a:t>
            </a:r>
            <a:r>
              <a:rPr lang="en-US" dirty="0" smtClean="0"/>
              <a:t>. </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Measures the linear relationship between two multi-dimensional variables</a:t>
            </a:r>
          </a:p>
          <a:p>
            <a:r>
              <a:rPr lang="en-US" dirty="0" smtClean="0"/>
              <a:t>Finds two sets of basis vectors such that the correlation between the projections of the variables onto these basis vectors is maximized</a:t>
            </a:r>
          </a:p>
          <a:p>
            <a:r>
              <a:rPr lang="en-US" dirty="0" smtClean="0"/>
              <a:t>Given two data matrices X and Y finds projection matrices A and B to maximize the correlation:</a:t>
            </a:r>
            <a:endParaRPr lang="en-US" dirty="0"/>
          </a:p>
        </p:txBody>
      </p:sp>
      <p:pic>
        <p:nvPicPr>
          <p:cNvPr id="3074" name="Picture 2"/>
          <p:cNvPicPr>
            <a:picLocks noChangeAspect="1" noChangeArrowheads="1"/>
          </p:cNvPicPr>
          <p:nvPr/>
        </p:nvPicPr>
        <p:blipFill>
          <a:blip r:embed="rId2"/>
          <a:srcRect/>
          <a:stretch>
            <a:fillRect/>
          </a:stretch>
        </p:blipFill>
        <p:spPr bwMode="auto">
          <a:xfrm>
            <a:off x="2819400" y="4191000"/>
            <a:ext cx="2895600" cy="62440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5E96854-6E70-484C-818F-A5764320AC80}"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3950</TotalTime>
  <Words>1922</Words>
  <Application>Microsoft Office PowerPoint</Application>
  <PresentationFormat>On-screen Show (4:3)</PresentationFormat>
  <Paragraphs>244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Origin</vt:lpstr>
      <vt:lpstr>Using Regression Techniques to Predict Weather Signals from Image Sequences</vt:lpstr>
      <vt:lpstr>Overview</vt:lpstr>
      <vt:lpstr>Introduction</vt:lpstr>
      <vt:lpstr>Webcam Data</vt:lpstr>
      <vt:lpstr>AMOS Dataset</vt:lpstr>
      <vt:lpstr>AMOS Dataset</vt:lpstr>
      <vt:lpstr>Weather Data</vt:lpstr>
      <vt:lpstr>Related Work</vt:lpstr>
      <vt:lpstr>Canonical Correlation Analysis (CCA)</vt:lpstr>
      <vt:lpstr>Canonical Correlation Analysis (CCA)</vt:lpstr>
      <vt:lpstr>Canonical Correlation Analysis (CCA)</vt:lpstr>
      <vt:lpstr>Principal Coefficient Analysis (PCA)</vt:lpstr>
      <vt:lpstr>Principal Coefficient Analysis</vt:lpstr>
      <vt:lpstr>Slide 14</vt:lpstr>
      <vt:lpstr>Principal Coefficient Analysis (PCA)</vt:lpstr>
      <vt:lpstr>Bringing it together - Algorithms</vt:lpstr>
      <vt:lpstr>Predicting the Weather</vt:lpstr>
      <vt:lpstr>Results &amp; Analysis</vt:lpstr>
      <vt:lpstr>Wind Velocity</vt:lpstr>
      <vt:lpstr>Wind Velocity</vt:lpstr>
      <vt:lpstr>Wind Velocity</vt:lpstr>
      <vt:lpstr>Wind Velocity</vt:lpstr>
      <vt:lpstr>Wind Velocity</vt:lpstr>
      <vt:lpstr>Wind Velocity</vt:lpstr>
      <vt:lpstr>Vapor Pressure</vt:lpstr>
      <vt:lpstr>Vapor Pressure</vt:lpstr>
      <vt:lpstr>Vapor Pressure</vt:lpstr>
      <vt:lpstr>Vapor Pressure</vt:lpstr>
      <vt:lpstr>Vapor Pressure</vt:lpstr>
      <vt:lpstr>Training Set Analysis</vt:lpstr>
      <vt:lpstr>Training Set Analysis</vt:lpstr>
      <vt:lpstr>Training Set Analysis</vt:lpstr>
      <vt:lpstr>Conclusion</vt:lpstr>
      <vt:lpstr>Future Work</vt:lpstr>
      <vt:lpstr>Acknowledgements</vt:lpstr>
      <vt:lpstr>Questions?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Speyer</dc:creator>
  <cp:lastModifiedBy>gpu</cp:lastModifiedBy>
  <cp:revision>79</cp:revision>
  <dcterms:created xsi:type="dcterms:W3CDTF">2009-04-14T16:23:18Z</dcterms:created>
  <dcterms:modified xsi:type="dcterms:W3CDTF">2009-04-21T22:07:05Z</dcterms:modified>
</cp:coreProperties>
</file>